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6" r:id="rId3"/>
    <p:sldId id="272" r:id="rId5"/>
    <p:sldId id="519" r:id="rId6"/>
    <p:sldId id="516" r:id="rId7"/>
    <p:sldId id="517" r:id="rId8"/>
    <p:sldId id="518" r:id="rId9"/>
    <p:sldId id="274" r:id="rId10"/>
    <p:sldId id="281" r:id="rId11"/>
    <p:sldId id="520" r:id="rId12"/>
    <p:sldId id="521" r:id="rId13"/>
    <p:sldId id="522" r:id="rId14"/>
    <p:sldId id="523" r:id="rId15"/>
    <p:sldId id="524" r:id="rId16"/>
    <p:sldId id="525"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A4A"/>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14" autoAdjust="0"/>
    <p:restoredTop sz="94710" autoAdjust="0"/>
  </p:normalViewPr>
  <p:slideViewPr>
    <p:cSldViewPr snapToGrid="0">
      <p:cViewPr varScale="1">
        <p:scale>
          <a:sx n="94" d="100"/>
          <a:sy n="94" d="100"/>
        </p:scale>
        <p:origin x="90" y="558"/>
      </p:cViewPr>
      <p:guideLst/>
    </p:cSldViewPr>
  </p:slideViewPr>
  <p:notesTextViewPr>
    <p:cViewPr>
      <p:scale>
        <a:sx n="3" d="2"/>
        <a:sy n="3" d="2"/>
      </p:scale>
      <p:origin x="0" y="0"/>
    </p:cViewPr>
  </p:notesTextViewPr>
  <p:sorterViewPr>
    <p:cViewPr>
      <p:scale>
        <a:sx n="66" d="100"/>
        <a:sy n="66" d="100"/>
      </p:scale>
      <p:origin x="0" y="-13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microsoft.com/office/2007/relationships/hdphoto" Target="../media/image5.wdp"/><Relationship Id="rId4" Type="http://schemas.openxmlformats.org/officeDocument/2006/relationships/image" Target="../media/image4.png"/><Relationship Id="rId3" Type="http://schemas.openxmlformats.org/officeDocument/2006/relationships/hyperlink" Target="http://www.officeplus.cn/Template/Home.shtml" TargetMode="Externa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microsoft.com/office/2007/relationships/hdphoto" Target="../media/image5.wdp"/><Relationship Id="rId6" Type="http://schemas.openxmlformats.org/officeDocument/2006/relationships/image" Target="../media/image4.png"/><Relationship Id="rId5" Type="http://schemas.openxmlformats.org/officeDocument/2006/relationships/hyperlink" Target="http://www.officeplus.cn/Template/Home.shtml" TargetMode="External"/><Relationship Id="rId4" Type="http://schemas.openxmlformats.org/officeDocument/2006/relationships/image" Target="../media/image8.png"/><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1102" name="图片 1101"/>
          <p:cNvPicPr>
            <a:picLocks noChangeAspect="1"/>
          </p:cNvPicPr>
          <p:nvPr userDrawn="1"/>
        </p:nvPicPr>
        <p:blipFill>
          <a:blip r:embed="rId2"/>
          <a:stretch>
            <a:fillRect/>
          </a:stretch>
        </p:blipFill>
        <p:spPr>
          <a:xfrm>
            <a:off x="0" y="3037350"/>
            <a:ext cx="7930836" cy="3820649"/>
          </a:xfrm>
          <a:prstGeom prst="rect">
            <a:avLst/>
          </a:prstGeom>
        </p:spPr>
      </p:pic>
      <p:sp>
        <p:nvSpPr>
          <p:cNvPr id="9801" name="副标题 2"/>
          <p:cNvSpPr>
            <a:spLocks noGrp="1"/>
          </p:cNvSpPr>
          <p:nvPr userDrawn="1">
            <p:ph type="subTitle" idx="1"/>
          </p:nvPr>
        </p:nvSpPr>
        <p:spPr>
          <a:xfrm>
            <a:off x="669925" y="3079043"/>
            <a:ext cx="10850563" cy="475132"/>
          </a:xfrm>
        </p:spPr>
        <p:txBody>
          <a:bodyPr anchor="ctr">
            <a:normAutofit/>
          </a:bodyPr>
          <a:lstStyle>
            <a:lvl1pPr marL="0" marR="0" indent="0" algn="r" defTabSz="913765"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r" defTabSz="913765"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endParaRPr lang="en-US" altLang="zh-CN" dirty="0"/>
          </a:p>
        </p:txBody>
      </p:sp>
      <p:sp>
        <p:nvSpPr>
          <p:cNvPr id="9802" name="标题 1"/>
          <p:cNvSpPr>
            <a:spLocks noGrp="1"/>
          </p:cNvSpPr>
          <p:nvPr userDrawn="1">
            <p:ph type="ctrTitle"/>
          </p:nvPr>
        </p:nvSpPr>
        <p:spPr>
          <a:xfrm>
            <a:off x="669926" y="2321170"/>
            <a:ext cx="10850562" cy="749082"/>
          </a:xfrm>
        </p:spPr>
        <p:txBody>
          <a:bodyPr anchor="ctr">
            <a:normAutofit/>
          </a:bodyPr>
          <a:lstStyle>
            <a:lvl1pPr algn="r">
              <a:defRPr sz="3600" b="1">
                <a:solidFill>
                  <a:schemeClr val="tx1"/>
                </a:solidFill>
              </a:defRPr>
            </a:lvl1pPr>
          </a:lstStyle>
          <a:p>
            <a:r>
              <a:rPr lang="en-US" altLang="zh-CN" dirty="0"/>
              <a:t>Click to edit Master title style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46495" y="0"/>
            <a:ext cx="11473992" cy="2693989"/>
          </a:xfrm>
          <a:prstGeom prst="rect">
            <a:avLst/>
          </a:prstGeom>
        </p:spPr>
      </p:pic>
      <p:sp>
        <p:nvSpPr>
          <p:cNvPr id="20" name="标题 1"/>
          <p:cNvSpPr>
            <a:spLocks noGrp="1"/>
          </p:cNvSpPr>
          <p:nvPr userDrawn="1">
            <p:ph type="title"/>
          </p:nvPr>
        </p:nvSpPr>
        <p:spPr>
          <a:xfrm>
            <a:off x="669924" y="2927838"/>
            <a:ext cx="10850564" cy="501162"/>
          </a:xfrm>
          <a:noFill/>
        </p:spPr>
        <p:txBody>
          <a:bodyPr anchor="ctr">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p:nvPr>
        </p:nvSpPr>
        <p:spPr>
          <a:xfrm>
            <a:off x="669924" y="3472000"/>
            <a:ext cx="10850564" cy="1082874"/>
          </a:xfrm>
          <a:noFill/>
        </p:spPr>
        <p:txBody>
          <a:bodyPr anchor="t">
            <a:normAutofit/>
          </a:bodyPr>
          <a:lstStyle>
            <a:lvl1pPr marL="0" indent="0">
              <a:lnSpc>
                <a:spcPct val="150000"/>
              </a:lnSpc>
              <a:spcBef>
                <a:spcPts val="0"/>
              </a:spcBef>
              <a:buNone/>
              <a:defRPr sz="1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endParaRPr lang="en-US" altLang="zh-CN" dirty="0"/>
          </a:p>
        </p:txBody>
      </p:sp>
      <p:cxnSp>
        <p:nvCxnSpPr>
          <p:cNvPr id="3" name="直接连接符 2"/>
          <p:cNvCxnSpPr/>
          <p:nvPr userDrawn="1"/>
        </p:nvCxnSpPr>
        <p:spPr>
          <a:xfrm>
            <a:off x="669925" y="3471306"/>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p:cNvSpPr>
            <a:spLocks noGrp="1"/>
          </p:cNvSpPr>
          <p:nvPr>
            <p:ph type="dt" sz="half" idx="10"/>
          </p:nvPr>
        </p:nvSpPr>
        <p:spPr/>
        <p:txBody>
          <a:bodyPr/>
          <a:lstStyle/>
          <a:p>
            <a:fld id="{6489D9C7-5DC6-4263-87FF-7C99F6FB63C3}"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7" name="日期占位符 6"/>
          <p:cNvSpPr>
            <a:spLocks noGrp="1"/>
          </p:cNvSpPr>
          <p:nvPr>
            <p:ph type="dt" sz="half" idx="10"/>
          </p:nvPr>
        </p:nvSpPr>
        <p:spPr/>
        <p:txBody>
          <a:bodyPr/>
          <a:lstStyle/>
          <a:p>
            <a:fld id="{6489D9C7-5DC6-4263-87FF-7C99F6FB63C3}"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1129" name="图片 1128"/>
          <p:cNvPicPr>
            <a:picLocks noChangeAspect="1"/>
          </p:cNvPicPr>
          <p:nvPr userDrawn="1"/>
        </p:nvPicPr>
        <p:blipFill>
          <a:blip r:embed="rId2"/>
          <a:stretch>
            <a:fillRect/>
          </a:stretch>
        </p:blipFill>
        <p:spPr>
          <a:xfrm>
            <a:off x="0" y="3037350"/>
            <a:ext cx="7930836" cy="3820649"/>
          </a:xfrm>
          <a:prstGeom prst="rect">
            <a:avLst/>
          </a:prstGeom>
        </p:spPr>
      </p:pic>
      <p:sp>
        <p:nvSpPr>
          <p:cNvPr id="13" name="标题 1"/>
          <p:cNvSpPr>
            <a:spLocks noGrp="1"/>
          </p:cNvSpPr>
          <p:nvPr userDrawn="1">
            <p:ph type="ctrTitle" hasCustomPrompt="1"/>
          </p:nvPr>
        </p:nvSpPr>
        <p:spPr>
          <a:xfrm>
            <a:off x="6207126" y="2235084"/>
            <a:ext cx="4482645" cy="973538"/>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207126" y="3486125"/>
            <a:ext cx="4482645" cy="310871"/>
          </a:xfrm>
        </p:spPr>
        <p:txBody>
          <a:bodyPr vert="horz" lIns="91440" tIns="45720" rIns="9144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15" name="文本占位符 62"/>
          <p:cNvSpPr>
            <a:spLocks noGrp="1"/>
          </p:cNvSpPr>
          <p:nvPr>
            <p:ph type="body" sz="quarter" idx="18" hasCustomPrompt="1"/>
          </p:nvPr>
        </p:nvSpPr>
        <p:spPr>
          <a:xfrm>
            <a:off x="6207126" y="3801759"/>
            <a:ext cx="4482645"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关注服务号">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使用小程序">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rotWithShape="1">
          <a:blip r:embed="rId2">
            <a:clrChange>
              <a:clrFrom>
                <a:srgbClr val="FFFFFF"/>
              </a:clrFrom>
              <a:clrTo>
                <a:srgbClr val="FFFFFF">
                  <a:alpha val="0"/>
                </a:srgbClr>
              </a:clrTo>
            </a:clrChange>
          </a:blip>
          <a:srcRect l="13924" t="13924" r="13924" b="13924"/>
          <a:stretch>
            <a:fillRect/>
          </a:stretch>
        </p:blipFill>
        <p:spPr>
          <a:xfrm>
            <a:off x="4705130" y="1673081"/>
            <a:ext cx="2743200" cy="2743200"/>
          </a:xfrm>
          <a:prstGeom prst="rect">
            <a:avLst/>
          </a:prstGeom>
        </p:spPr>
      </p:pic>
      <p:pic>
        <p:nvPicPr>
          <p:cNvPr id="15" name="图片 14"/>
          <p:cNvPicPr>
            <a:picLocks noChangeAspect="1"/>
          </p:cNvPicPr>
          <p:nvPr userDrawn="1"/>
        </p:nvPicPr>
        <p:blipFill rotWithShape="1">
          <a:blip r:embed="rId3">
            <a:clrChange>
              <a:clrFrom>
                <a:srgbClr val="FFFFFF"/>
              </a:clrFrom>
              <a:clrTo>
                <a:srgbClr val="FFFFFF">
                  <a:alpha val="0"/>
                </a:srgbClr>
              </a:clrTo>
            </a:clrChange>
          </a:blip>
          <a:srcRect l="14439" r="14439"/>
          <a:stretch>
            <a:fillRect/>
          </a:stretch>
        </p:blipFill>
        <p:spPr>
          <a:xfrm>
            <a:off x="8519321" y="1673081"/>
            <a:ext cx="2743200" cy="2743200"/>
          </a:xfrm>
          <a:prstGeom prst="rect">
            <a:avLst/>
          </a:prstGeom>
        </p:spPr>
      </p:pic>
      <p:pic>
        <p:nvPicPr>
          <p:cNvPr id="16" name="图片 15"/>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669923" y="1028700"/>
            <a:ext cx="10850563" cy="72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a:xfrm>
            <a:off x="6410960" y="4665345"/>
            <a:ext cx="1697990" cy="474980"/>
          </a:xfrm>
        </p:spPr>
        <p:txBody>
          <a:bodyPr>
            <a:noAutofit/>
          </a:bodyPr>
          <a:lstStyle/>
          <a:p>
            <a:r>
              <a:rPr lang="zh-CN" altLang="en-US" sz="3200" dirty="0"/>
              <a:t>程畹町</a:t>
            </a:r>
            <a:endParaRPr lang="zh-CN" altLang="en-US" sz="3200" dirty="0"/>
          </a:p>
        </p:txBody>
      </p:sp>
      <p:sp>
        <p:nvSpPr>
          <p:cNvPr id="18" name="标题 17"/>
          <p:cNvSpPr>
            <a:spLocks noGrp="1"/>
          </p:cNvSpPr>
          <p:nvPr>
            <p:ph type="ctrTitle"/>
          </p:nvPr>
        </p:nvSpPr>
        <p:spPr>
          <a:xfrm>
            <a:off x="3329305" y="1633855"/>
            <a:ext cx="7400290" cy="749300"/>
          </a:xfrm>
        </p:spPr>
        <p:txBody>
          <a:bodyPr>
            <a:noAutofit/>
          </a:bodyPr>
          <a:lstStyle/>
          <a:p>
            <a:r>
              <a:rPr lang="en-US" altLang="zh-CN" sz="4800" dirty="0"/>
              <a:t>Redis&amp;Memcached</a:t>
            </a:r>
            <a:r>
              <a:rPr lang="zh-CN" altLang="en-US" sz="4800" dirty="0"/>
              <a:t>相关</a:t>
            </a:r>
            <a:endParaRPr lang="zh-CN" altLang="en-US" sz="4800" dirty="0"/>
          </a:p>
        </p:txBody>
      </p:sp>
      <p:cxnSp>
        <p:nvCxnSpPr>
          <p:cNvPr id="4" name="直接连接符 3"/>
          <p:cNvCxnSpPr/>
          <p:nvPr/>
        </p:nvCxnSpPr>
        <p:spPr>
          <a:xfrm>
            <a:off x="3000375" y="2383326"/>
            <a:ext cx="85201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AOF</a:t>
            </a:r>
            <a:r>
              <a:rPr lang="zh-CN" altLang="en-US" dirty="0"/>
              <a:t>（</a:t>
            </a:r>
            <a:r>
              <a:rPr lang="en-US" altLang="zh-CN" dirty="0"/>
              <a:t>Append-only file</a:t>
            </a:r>
            <a:r>
              <a:rPr lang="zh-CN" altLang="en-US" dirty="0"/>
              <a:t>）</a:t>
            </a:r>
            <a:endParaRPr lang="zh-CN" altLang="en-US" dirty="0"/>
          </a:p>
        </p:txBody>
      </p:sp>
      <p:sp>
        <p:nvSpPr>
          <p:cNvPr id="5" name="文本框 4"/>
          <p:cNvSpPr txBox="1"/>
          <p:nvPr/>
        </p:nvSpPr>
        <p:spPr>
          <a:xfrm>
            <a:off x="577850" y="1445895"/>
            <a:ext cx="10347960" cy="2306955"/>
          </a:xfrm>
          <a:prstGeom prst="rect">
            <a:avLst/>
          </a:prstGeom>
          <a:noFill/>
        </p:spPr>
        <p:txBody>
          <a:bodyPr wrap="square" rtlCol="0">
            <a:spAutoFit/>
          </a:bodyPr>
          <a:p>
            <a:r>
              <a:rPr lang="zh-CN" altLang="en-US" sz="2400"/>
              <a:t>写操作速度依赖于硬盘性能限制</a:t>
            </a:r>
            <a:endParaRPr lang="zh-CN" altLang="en-US" sz="2400"/>
          </a:p>
          <a:p>
            <a:r>
              <a:rPr lang="en-US" altLang="zh-CN" sz="2400"/>
              <a:t>1</a:t>
            </a:r>
            <a:r>
              <a:rPr lang="zh-CN" altLang="en-US" sz="2400"/>
              <a:t>）转盘式硬盘每秒可处理</a:t>
            </a:r>
            <a:r>
              <a:rPr lang="en-US" altLang="zh-CN" sz="2400"/>
              <a:t>200</a:t>
            </a:r>
            <a:r>
              <a:rPr lang="zh-CN" altLang="en-US" sz="2400"/>
              <a:t>个写命令</a:t>
            </a:r>
            <a:endParaRPr lang="zh-CN" altLang="en-US" sz="2400"/>
          </a:p>
          <a:p>
            <a:r>
              <a:rPr lang="en-US" altLang="zh-CN" sz="2400"/>
              <a:t>2</a:t>
            </a:r>
            <a:r>
              <a:rPr lang="zh-CN" altLang="en-US" sz="2400"/>
              <a:t>）固态硬盘可每秒可处理几万个写命令</a:t>
            </a:r>
            <a:endParaRPr lang="zh-CN" altLang="en-US" sz="2400"/>
          </a:p>
          <a:p>
            <a:endParaRPr lang="zh-CN" altLang="en-US" sz="2400"/>
          </a:p>
          <a:p>
            <a:r>
              <a:rPr lang="zh-CN" altLang="en-US" sz="2400"/>
              <a:t>注：固态硬盘采用同步频率过高的方案，会引起严重的写入放大，从而大幅度缩短硬盘寿命</a:t>
            </a:r>
            <a:endParaRPr lang="zh-CN" altLang="en-US" sz="2400"/>
          </a:p>
        </p:txBody>
      </p:sp>
      <p:pic>
        <p:nvPicPr>
          <p:cNvPr id="3" name="图片 2"/>
          <p:cNvPicPr>
            <a:picLocks noChangeAspect="1"/>
          </p:cNvPicPr>
          <p:nvPr/>
        </p:nvPicPr>
        <p:blipFill>
          <a:blip r:embed="rId1"/>
          <a:stretch>
            <a:fillRect/>
          </a:stretch>
        </p:blipFill>
        <p:spPr>
          <a:xfrm>
            <a:off x="669925" y="4011930"/>
            <a:ext cx="10454005" cy="16871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AOF</a:t>
            </a:r>
            <a:r>
              <a:rPr lang="zh-CN" altLang="en-US" dirty="0"/>
              <a:t>重写、压缩</a:t>
            </a:r>
            <a:endParaRPr lang="zh-CN" altLang="en-US" dirty="0"/>
          </a:p>
        </p:txBody>
      </p:sp>
      <p:sp>
        <p:nvSpPr>
          <p:cNvPr id="5" name="文本框 4"/>
          <p:cNvSpPr txBox="1"/>
          <p:nvPr/>
        </p:nvSpPr>
        <p:spPr>
          <a:xfrm>
            <a:off x="577850" y="1445895"/>
            <a:ext cx="10347960" cy="4154170"/>
          </a:xfrm>
          <a:prstGeom prst="rect">
            <a:avLst/>
          </a:prstGeom>
          <a:noFill/>
        </p:spPr>
        <p:txBody>
          <a:bodyPr wrap="square" rtlCol="0">
            <a:spAutoFit/>
          </a:bodyPr>
          <a:p>
            <a:r>
              <a:rPr lang="zh-CN" altLang="en-US" sz="2400"/>
              <a:t>背景：利用</a:t>
            </a:r>
            <a:r>
              <a:rPr lang="en-US" altLang="zh-CN" sz="2400"/>
              <a:t>AOF</a:t>
            </a:r>
            <a:r>
              <a:rPr lang="zh-CN" altLang="en-US" sz="2400"/>
              <a:t>的秒级同步频率，可以达到短时间的定期持久化。而需要解决的问题是其文件体积过大。极端情况</a:t>
            </a:r>
            <a:r>
              <a:rPr lang="en-US" altLang="zh-CN" sz="2400"/>
              <a:t>AOF</a:t>
            </a:r>
            <a:r>
              <a:rPr lang="zh-CN" altLang="en-US" sz="2400"/>
              <a:t>文件会用完硬盘可用空间，同时执行时间也会非常长。</a:t>
            </a:r>
            <a:endParaRPr lang="zh-CN" altLang="en-US" sz="2400"/>
          </a:p>
          <a:p>
            <a:endParaRPr lang="zh-CN" altLang="en-US" sz="2400"/>
          </a:p>
          <a:p>
            <a:r>
              <a:rPr lang="zh-CN" altLang="en-US" sz="2400"/>
              <a:t>方案：启动子进程对</a:t>
            </a:r>
            <a:r>
              <a:rPr lang="en-US" altLang="zh-CN" sz="2400"/>
              <a:t>AOF</a:t>
            </a:r>
            <a:r>
              <a:rPr lang="zh-CN" altLang="en-US" sz="2400"/>
              <a:t>文件进行重写。</a:t>
            </a:r>
            <a:endParaRPr lang="zh-CN" altLang="en-US" sz="2400"/>
          </a:p>
          <a:p>
            <a:r>
              <a:rPr lang="zh-CN" altLang="en-US" sz="2400"/>
              <a:t>隐患：创建子进程导致性能和内存占用问题，问题比快照更严重。</a:t>
            </a:r>
            <a:endParaRPr lang="zh-CN" altLang="en-US" sz="2400"/>
          </a:p>
          <a:p>
            <a:r>
              <a:rPr lang="zh-CN" altLang="en-US" sz="2400"/>
              <a:t>下一步方案：</a:t>
            </a:r>
            <a:r>
              <a:rPr lang="en-US" altLang="zh-CN" sz="2400"/>
              <a:t>auto-aof-rewrite-min-size</a:t>
            </a:r>
            <a:r>
              <a:rPr lang="zh-CN" altLang="en-US" sz="2400"/>
              <a:t>自动执行</a:t>
            </a:r>
            <a:r>
              <a:rPr lang="en-US" altLang="zh-CN" sz="2400"/>
              <a:t>AOF</a:t>
            </a:r>
            <a:r>
              <a:rPr lang="zh-CN" altLang="en-US" sz="2400"/>
              <a:t>持久化，同时设置配置，大于</a:t>
            </a:r>
            <a:r>
              <a:rPr lang="en-US" altLang="zh-CN" sz="2400"/>
              <a:t>xx</a:t>
            </a:r>
            <a:r>
              <a:rPr lang="zh-CN" altLang="en-US" sz="2400"/>
              <a:t>体积，再开始重写。（如</a:t>
            </a:r>
            <a:r>
              <a:rPr lang="en-US" altLang="zh-CN" sz="2400"/>
              <a:t>100MB</a:t>
            </a:r>
            <a:r>
              <a:rPr lang="zh-CN" altLang="en-US" sz="2400"/>
              <a:t>）</a:t>
            </a:r>
            <a:endParaRPr lang="zh-CN" altLang="en-US" sz="2400"/>
          </a:p>
          <a:p>
            <a:endParaRPr lang="zh-CN" altLang="en-US" sz="2400"/>
          </a:p>
          <a:p>
            <a:r>
              <a:rPr lang="zh-CN" altLang="en-US" sz="2400"/>
              <a:t>快照和</a:t>
            </a:r>
            <a:r>
              <a:rPr lang="en-US" altLang="zh-CN" sz="2400"/>
              <a:t>AOF</a:t>
            </a:r>
            <a:r>
              <a:rPr lang="zh-CN" altLang="en-US" sz="2400"/>
              <a:t>可分别在不同服务器实施，后续可继续进行备份。</a:t>
            </a:r>
            <a:endParaRPr lang="zh-CN" altLang="en-US" sz="2400"/>
          </a:p>
          <a:p>
            <a:r>
              <a:rPr lang="zh-CN" altLang="en-US" sz="2400"/>
              <a:t>数据负载，数据完整性需求持续增加，需要采用复制特性。</a:t>
            </a: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复制（</a:t>
            </a:r>
            <a:r>
              <a:rPr lang="en-US" altLang="zh-CN" dirty="0"/>
              <a:t>replication</a:t>
            </a:r>
            <a:r>
              <a:rPr lang="zh-CN" altLang="en-US" dirty="0"/>
              <a:t>）</a:t>
            </a:r>
            <a:endParaRPr lang="zh-CN" altLang="en-US" dirty="0"/>
          </a:p>
        </p:txBody>
      </p:sp>
      <p:sp>
        <p:nvSpPr>
          <p:cNvPr id="5" name="文本框 4"/>
          <p:cNvSpPr txBox="1"/>
          <p:nvPr/>
        </p:nvSpPr>
        <p:spPr>
          <a:xfrm>
            <a:off x="577850" y="1445895"/>
            <a:ext cx="10347960" cy="2306955"/>
          </a:xfrm>
          <a:prstGeom prst="rect">
            <a:avLst/>
          </a:prstGeom>
          <a:noFill/>
        </p:spPr>
        <p:txBody>
          <a:bodyPr wrap="square" rtlCol="0">
            <a:spAutoFit/>
          </a:bodyPr>
          <a:p>
            <a:r>
              <a:rPr lang="zh-CN" altLang="en-US" sz="2400"/>
              <a:t>单</a:t>
            </a:r>
            <a:r>
              <a:rPr lang="en-US" altLang="zh-CN" sz="2400"/>
              <a:t>redis</a:t>
            </a:r>
            <a:r>
              <a:rPr lang="zh-CN" altLang="en-US" sz="2400"/>
              <a:t>实例</a:t>
            </a:r>
            <a:r>
              <a:rPr lang="en-US" altLang="zh-CN" sz="2400"/>
              <a:t>1</a:t>
            </a:r>
            <a:r>
              <a:rPr lang="zh-CN" altLang="en-US" sz="2400"/>
              <a:t>秒只能处理</a:t>
            </a:r>
            <a:r>
              <a:rPr lang="en-US" altLang="zh-CN" sz="2400"/>
              <a:t>100</a:t>
            </a:r>
            <a:r>
              <a:rPr lang="zh-CN" altLang="en-US" sz="2400"/>
              <a:t>个命令，涉及到</a:t>
            </a:r>
            <a:r>
              <a:rPr lang="en-US" altLang="zh-CN" sz="2400"/>
              <a:t>set</a:t>
            </a:r>
            <a:r>
              <a:rPr lang="zh-CN" altLang="en-US" sz="2400"/>
              <a:t>和</a:t>
            </a:r>
            <a:r>
              <a:rPr lang="en-US" altLang="zh-CN" sz="2400"/>
              <a:t>sortedset</a:t>
            </a:r>
            <a:r>
              <a:rPr lang="zh-CN" altLang="en-US" sz="2400"/>
              <a:t>的操作，涉及元素数据量上万甚至上百万，执行时间会达到秒级。</a:t>
            </a:r>
            <a:endParaRPr lang="zh-CN" altLang="en-US" sz="2400"/>
          </a:p>
          <a:p>
            <a:r>
              <a:rPr lang="zh-CN" altLang="en-US" sz="2400"/>
              <a:t>策略：主从模式，</a:t>
            </a:r>
            <a:r>
              <a:rPr lang="en-US" altLang="zh-CN" sz="2400"/>
              <a:t>master</a:t>
            </a:r>
            <a:r>
              <a:rPr lang="zh-CN" altLang="en-US" sz="2400"/>
              <a:t>发送更新到</a:t>
            </a:r>
            <a:r>
              <a:rPr lang="en-US" altLang="zh-CN" sz="2400"/>
              <a:t>slave</a:t>
            </a:r>
            <a:r>
              <a:rPr lang="zh-CN" altLang="en-US" sz="2400"/>
              <a:t>，</a:t>
            </a:r>
            <a:r>
              <a:rPr lang="en-US" altLang="zh-CN" sz="2400"/>
              <a:t>slave</a:t>
            </a:r>
            <a:r>
              <a:rPr lang="zh-CN" altLang="en-US" sz="2400"/>
              <a:t>处理读请求。</a:t>
            </a:r>
            <a:endParaRPr lang="zh-CN" altLang="en-US" sz="2400"/>
          </a:p>
          <a:p>
            <a:endParaRPr lang="zh-CN" altLang="en-US" sz="2400"/>
          </a:p>
          <a:p>
            <a:r>
              <a:rPr lang="zh-CN" altLang="en-US" sz="2400"/>
              <a:t>注：</a:t>
            </a:r>
            <a:r>
              <a:rPr lang="en-US" altLang="zh-CN" sz="2400"/>
              <a:t>redis</a:t>
            </a:r>
            <a:r>
              <a:rPr lang="zh-CN" altLang="en-US" sz="2400"/>
              <a:t>不支持主主复制，互为主服务器的两个</a:t>
            </a:r>
            <a:r>
              <a:rPr lang="en-US" altLang="zh-CN" sz="2400"/>
              <a:t>redis</a:t>
            </a:r>
            <a:r>
              <a:rPr lang="zh-CN" altLang="en-US" sz="2400"/>
              <a:t>实例会持续尝试通信，同时占用海量处理资源，请求的数据不一致。</a:t>
            </a:r>
            <a:endParaRPr lang="zh-CN" altLang="en-US" sz="2400"/>
          </a:p>
        </p:txBody>
      </p:sp>
      <p:pic>
        <p:nvPicPr>
          <p:cNvPr id="3" name="图片 2"/>
          <p:cNvPicPr>
            <a:picLocks noChangeAspect="1"/>
          </p:cNvPicPr>
          <p:nvPr/>
        </p:nvPicPr>
        <p:blipFill>
          <a:blip r:embed="rId1"/>
          <a:stretch>
            <a:fillRect/>
          </a:stretch>
        </p:blipFill>
        <p:spPr>
          <a:xfrm>
            <a:off x="-106045" y="245745"/>
            <a:ext cx="12404090" cy="4989830"/>
          </a:xfrm>
          <a:prstGeom prst="rect">
            <a:avLst/>
          </a:prstGeom>
        </p:spPr>
      </p:pic>
      <p:pic>
        <p:nvPicPr>
          <p:cNvPr id="4" name="图片 3"/>
          <p:cNvPicPr>
            <a:picLocks noChangeAspect="1"/>
          </p:cNvPicPr>
          <p:nvPr/>
        </p:nvPicPr>
        <p:blipFill>
          <a:blip r:embed="rId2"/>
          <a:stretch>
            <a:fillRect/>
          </a:stretch>
        </p:blipFill>
        <p:spPr>
          <a:xfrm>
            <a:off x="-106045" y="4824095"/>
            <a:ext cx="12119610" cy="1743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系统故障处理</a:t>
            </a:r>
            <a:endParaRPr lang="zh-CN" altLang="en-US" dirty="0"/>
          </a:p>
        </p:txBody>
      </p:sp>
      <p:sp>
        <p:nvSpPr>
          <p:cNvPr id="5" name="文本框 4"/>
          <p:cNvSpPr txBox="1"/>
          <p:nvPr/>
        </p:nvSpPr>
        <p:spPr>
          <a:xfrm>
            <a:off x="577850" y="1445895"/>
            <a:ext cx="10943590" cy="4892675"/>
          </a:xfrm>
          <a:prstGeom prst="rect">
            <a:avLst/>
          </a:prstGeom>
          <a:noFill/>
        </p:spPr>
        <p:txBody>
          <a:bodyPr wrap="square" rtlCol="0">
            <a:spAutoFit/>
          </a:bodyPr>
          <a:p>
            <a:r>
              <a:rPr lang="zh-CN" altLang="en-US" sz="2400"/>
              <a:t>验证</a:t>
            </a:r>
            <a:r>
              <a:rPr lang="en-US" altLang="zh-CN" sz="2400"/>
              <a:t>AOF</a:t>
            </a:r>
            <a:r>
              <a:rPr lang="zh-CN" altLang="en-US" sz="2400"/>
              <a:t>和</a:t>
            </a:r>
            <a:r>
              <a:rPr lang="en-US" altLang="zh-CN" sz="2400"/>
              <a:t>snap-shotting</a:t>
            </a:r>
            <a:r>
              <a:rPr lang="zh-CN" altLang="en-US" sz="2400"/>
              <a:t>文件：</a:t>
            </a:r>
            <a:endParaRPr lang="zh-CN" altLang="en-US" sz="2400"/>
          </a:p>
          <a:p>
            <a:r>
              <a:rPr lang="en-US" altLang="zh-CN" sz="2400"/>
              <a:t>AOF</a:t>
            </a:r>
            <a:r>
              <a:rPr lang="zh-CN" altLang="en-US" sz="2400"/>
              <a:t>：扫描文件，发现出错命令，就把其和其后的命令全删除</a:t>
            </a:r>
            <a:endParaRPr lang="zh-CN" altLang="en-US" sz="2400"/>
          </a:p>
          <a:p>
            <a:r>
              <a:rPr lang="en-US" altLang="zh-CN" sz="2400"/>
              <a:t>snap-shotting</a:t>
            </a:r>
            <a:r>
              <a:rPr lang="zh-CN" altLang="en-US" sz="2400"/>
              <a:t>：没有恢复方法，采用文件</a:t>
            </a:r>
            <a:r>
              <a:rPr lang="en-US" altLang="zh-CN" sz="2400"/>
              <a:t>SHA1</a:t>
            </a:r>
            <a:r>
              <a:rPr lang="zh-CN" altLang="en-US" sz="2400"/>
              <a:t>和</a:t>
            </a:r>
            <a:r>
              <a:rPr lang="en-US" altLang="zh-CN" sz="2400"/>
              <a:t>SHA256</a:t>
            </a:r>
            <a:r>
              <a:rPr lang="zh-CN" altLang="en-US" sz="2400"/>
              <a:t>散列值验证内容</a:t>
            </a:r>
            <a:endParaRPr lang="zh-CN" altLang="en-US" sz="2400"/>
          </a:p>
          <a:p>
            <a:endParaRPr lang="zh-CN" altLang="en-US" sz="2400"/>
          </a:p>
          <a:p>
            <a:r>
              <a:rPr lang="zh-CN" altLang="en-US" sz="2400"/>
              <a:t>更换故障服务器：</a:t>
            </a:r>
            <a:endParaRPr lang="zh-CN" altLang="en-US" sz="2400"/>
          </a:p>
          <a:p>
            <a:r>
              <a:rPr lang="zh-CN" altLang="en-US" sz="2400"/>
              <a:t>更换</a:t>
            </a:r>
            <a:r>
              <a:rPr lang="en-US" altLang="zh-CN" sz="2400"/>
              <a:t>master</a:t>
            </a:r>
            <a:r>
              <a:rPr lang="zh-CN" altLang="en-US" sz="2400"/>
              <a:t>：</a:t>
            </a:r>
            <a:endParaRPr lang="zh-CN" altLang="en-US" sz="2400"/>
          </a:p>
          <a:p>
            <a:r>
              <a:rPr lang="en-US" altLang="zh-CN" sz="2400"/>
              <a:t>1</a:t>
            </a:r>
            <a:r>
              <a:rPr lang="zh-CN" altLang="en-US" sz="2400"/>
              <a:t>）</a:t>
            </a:r>
            <a:r>
              <a:rPr lang="zh-CN" altLang="en-US" sz="2400"/>
              <a:t>给</a:t>
            </a:r>
            <a:r>
              <a:rPr lang="en-US" altLang="zh-CN" sz="2400"/>
              <a:t>slave</a:t>
            </a:r>
            <a:r>
              <a:rPr lang="zh-CN" altLang="en-US" sz="2400"/>
              <a:t>发送</a:t>
            </a:r>
            <a:r>
              <a:rPr lang="en-US" altLang="zh-CN" sz="2400"/>
              <a:t>save</a:t>
            </a:r>
            <a:r>
              <a:rPr lang="zh-CN" altLang="en-US" sz="2400"/>
              <a:t>命令，创建新快照文件，并将文件发送给新</a:t>
            </a:r>
            <a:r>
              <a:rPr lang="en-US" altLang="zh-CN" sz="2400"/>
              <a:t>master</a:t>
            </a:r>
            <a:r>
              <a:rPr lang="zh-CN" altLang="en-US" sz="2400"/>
              <a:t>，新</a:t>
            </a:r>
            <a:r>
              <a:rPr lang="en-US" altLang="zh-CN" sz="2400"/>
              <a:t>master</a:t>
            </a:r>
            <a:r>
              <a:rPr lang="zh-CN" altLang="en-US" sz="2400"/>
              <a:t>启动</a:t>
            </a:r>
            <a:r>
              <a:rPr lang="en-US" altLang="zh-CN" sz="2400"/>
              <a:t>redis</a:t>
            </a:r>
            <a:r>
              <a:rPr lang="zh-CN" altLang="en-US" sz="2400"/>
              <a:t>，新</a:t>
            </a:r>
            <a:r>
              <a:rPr lang="en-US" altLang="zh-CN" sz="2400"/>
              <a:t>master</a:t>
            </a:r>
            <a:r>
              <a:rPr lang="zh-CN" altLang="en-US" sz="2400"/>
              <a:t>和</a:t>
            </a:r>
            <a:r>
              <a:rPr lang="en-US" altLang="zh-CN" sz="2400"/>
              <a:t>slave</a:t>
            </a:r>
            <a:r>
              <a:rPr lang="zh-CN" altLang="en-US" sz="2400"/>
              <a:t>执行关联。</a:t>
            </a:r>
            <a:endParaRPr lang="zh-CN" altLang="en-US" sz="2400"/>
          </a:p>
          <a:p>
            <a:r>
              <a:rPr lang="en-US" altLang="zh-CN" sz="2400"/>
              <a:t>1</a:t>
            </a:r>
            <a:r>
              <a:rPr lang="zh-CN" altLang="en-US" sz="2400"/>
              <a:t>）将</a:t>
            </a:r>
            <a:r>
              <a:rPr lang="en-US" altLang="zh-CN" sz="2400"/>
              <a:t>slave</a:t>
            </a:r>
            <a:r>
              <a:rPr lang="zh-CN" altLang="en-US" sz="2400"/>
              <a:t>升级为</a:t>
            </a:r>
            <a:r>
              <a:rPr lang="en-US" altLang="zh-CN" sz="2400"/>
              <a:t>master</a:t>
            </a:r>
            <a:r>
              <a:rPr lang="zh-CN" altLang="en-US" sz="2400"/>
              <a:t>，并给它配置新的</a:t>
            </a:r>
            <a:r>
              <a:rPr lang="en-US" altLang="zh-CN" sz="2400"/>
              <a:t>slave</a:t>
            </a:r>
            <a:r>
              <a:rPr lang="zh-CN" altLang="en-US" sz="2400"/>
              <a:t>。</a:t>
            </a:r>
            <a:endParaRPr lang="zh-CN" altLang="en-US" sz="2400"/>
          </a:p>
          <a:p>
            <a:r>
              <a:rPr lang="en-US" altLang="zh-CN" sz="2400"/>
              <a:t>2</a:t>
            </a:r>
            <a:r>
              <a:rPr lang="zh-CN" altLang="en-US" sz="2400"/>
              <a:t>）客户端修改配置，保证读写正确的服务器。若此后重启</a:t>
            </a:r>
            <a:r>
              <a:rPr lang="en-US" altLang="zh-CN" sz="2400"/>
              <a:t>redis</a:t>
            </a:r>
            <a:r>
              <a:rPr lang="zh-CN" altLang="en-US" sz="2400"/>
              <a:t>，还需对服务器持久化配置进行更新。</a:t>
            </a:r>
            <a:endParaRPr lang="zh-CN" altLang="en-US" sz="2400"/>
          </a:p>
          <a:p>
            <a:endParaRPr lang="zh-CN" altLang="en-US" sz="2400"/>
          </a:p>
          <a:p>
            <a:r>
              <a:rPr lang="zh-CN" altLang="en-US" sz="2400"/>
              <a:t>（</a:t>
            </a:r>
            <a:r>
              <a:rPr lang="en-US" altLang="zh-CN" sz="2400"/>
              <a:t>Redis Sentinel</a:t>
            </a:r>
            <a:r>
              <a:rPr lang="zh-CN" altLang="en-US" sz="2400"/>
              <a:t>可监视指定</a:t>
            </a:r>
            <a:r>
              <a:rPr lang="en-US" altLang="zh-CN" sz="2400"/>
              <a:t>Redis</a:t>
            </a:r>
            <a:r>
              <a:rPr lang="zh-CN" altLang="en-US" sz="2400"/>
              <a:t>服务器及其</a:t>
            </a:r>
            <a:r>
              <a:rPr lang="en-US" altLang="zh-CN" sz="2400"/>
              <a:t>slave</a:t>
            </a:r>
            <a:r>
              <a:rPr lang="zh-CN" altLang="en-US" sz="2400"/>
              <a:t>，</a:t>
            </a:r>
            <a:r>
              <a:rPr lang="en-US" altLang="zh-CN" sz="2400"/>
              <a:t>master</a:t>
            </a:r>
            <a:r>
              <a:rPr lang="zh-CN" altLang="en-US" sz="2400"/>
              <a:t>下线将触发</a:t>
            </a:r>
            <a:r>
              <a:rPr lang="en-US" altLang="zh-CN" sz="2400"/>
              <a:t>failover</a:t>
            </a:r>
            <a:r>
              <a:rPr lang="zh-CN" altLang="en-US" sz="2400"/>
              <a:t>）</a:t>
            </a:r>
            <a:endParaRPr lang="zh-CN" altLang="en-US" sz="2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事务</a:t>
            </a:r>
            <a:endParaRPr lang="zh-CN" altLang="en-US" dirty="0"/>
          </a:p>
        </p:txBody>
      </p:sp>
      <p:sp>
        <p:nvSpPr>
          <p:cNvPr id="5" name="文本框 4"/>
          <p:cNvSpPr txBox="1"/>
          <p:nvPr/>
        </p:nvSpPr>
        <p:spPr>
          <a:xfrm>
            <a:off x="577850" y="1445895"/>
            <a:ext cx="10943590" cy="3046095"/>
          </a:xfrm>
          <a:prstGeom prst="rect">
            <a:avLst/>
          </a:prstGeom>
          <a:noFill/>
        </p:spPr>
        <p:txBody>
          <a:bodyPr wrap="square" rtlCol="0">
            <a:spAutoFit/>
          </a:bodyPr>
          <a:p>
            <a:r>
              <a:rPr lang="zh-CN" altLang="en-US" sz="2400"/>
              <a:t>锁机制</a:t>
            </a:r>
            <a:endParaRPr lang="zh-CN" altLang="en-US" sz="2400"/>
          </a:p>
          <a:p>
            <a:r>
              <a:rPr lang="zh-CN" altLang="en-US" sz="2400"/>
              <a:t>常见关系型数据库：悲观锁，如</a:t>
            </a:r>
            <a:r>
              <a:rPr lang="en-US" altLang="zh-CN" sz="2400"/>
              <a:t>SELECT FOR UPDATE,</a:t>
            </a:r>
            <a:r>
              <a:rPr lang="zh-CN" altLang="en-US" sz="2400"/>
              <a:t>对访问的数据进行加锁，事务被提交或回滚之后再释放锁，取消阻塞。（缺点是持有锁的客户端运行慢会导致等待锁释放的客户端长时间阻塞）</a:t>
            </a:r>
            <a:endParaRPr lang="zh-CN" altLang="en-US" sz="2400"/>
          </a:p>
          <a:p>
            <a:endParaRPr lang="en-US" altLang="zh-CN" sz="2400"/>
          </a:p>
          <a:p>
            <a:r>
              <a:rPr lang="en-US" altLang="zh-CN" sz="2400"/>
              <a:t>redis:</a:t>
            </a:r>
            <a:r>
              <a:rPr lang="zh-CN" altLang="en-US" sz="2400"/>
              <a:t>为减少客户端等待时间，执行</a:t>
            </a:r>
            <a:r>
              <a:rPr lang="en-US" altLang="zh-CN" sz="2400"/>
              <a:t>WATCH</a:t>
            </a:r>
            <a:r>
              <a:rPr lang="zh-CN" altLang="en-US" sz="2400"/>
              <a:t>命令时不对数据加锁，数据被其它客户端先修改时，通知执行了</a:t>
            </a:r>
            <a:r>
              <a:rPr lang="en-US" altLang="zh-CN" sz="2400"/>
              <a:t>WATCH</a:t>
            </a:r>
            <a:r>
              <a:rPr lang="zh-CN" altLang="en-US" sz="2400"/>
              <a:t>命令的客户端，事务执行失败即进行重试，采用乐观锁。</a:t>
            </a:r>
            <a:endParaRPr lang="zh-CN" altLang="en-US" sz="2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0fb470e5-1029-42ce-833c-e9373f9ba9b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913599" y="1024056"/>
            <a:ext cx="12450597" cy="4805624"/>
            <a:chOff x="-930109" y="1024056"/>
            <a:chExt cx="12450597" cy="4805624"/>
          </a:xfrm>
        </p:grpSpPr>
        <p:grpSp>
          <p:nvGrpSpPr>
            <p:cNvPr id="6" name="ïṣľîde"/>
            <p:cNvGrpSpPr/>
            <p:nvPr/>
          </p:nvGrpSpPr>
          <p:grpSpPr>
            <a:xfrm>
              <a:off x="-930109" y="1051361"/>
              <a:ext cx="2490640" cy="4778319"/>
              <a:chOff x="-930109" y="1051361"/>
              <a:chExt cx="2490640" cy="4778319"/>
            </a:xfrm>
          </p:grpSpPr>
          <p:sp>
            <p:nvSpPr>
              <p:cNvPr id="27" name="îSľïďe"/>
              <p:cNvSpPr/>
              <p:nvPr/>
            </p:nvSpPr>
            <p:spPr bwMode="auto">
              <a:xfrm rot="13500000">
                <a:off x="-930105" y="3969472"/>
                <a:ext cx="1860208" cy="1860208"/>
              </a:xfrm>
              <a:custGeom>
                <a:avLst/>
                <a:gdLst>
                  <a:gd name="connsiteX0" fmla="*/ 0 w 2304255"/>
                  <a:gd name="connsiteY0" fmla="*/ 0 h 2304255"/>
                  <a:gd name="connsiteX1" fmla="*/ 2304255 w 2304255"/>
                  <a:gd name="connsiteY1" fmla="*/ 2304255 h 2304255"/>
                  <a:gd name="connsiteX2" fmla="*/ 0 w 2304255"/>
                  <a:gd name="connsiteY2" fmla="*/ 2304255 h 2304255"/>
                  <a:gd name="connsiteX3" fmla="*/ 0 w 2304255"/>
                  <a:gd name="connsiteY3" fmla="*/ 0 h 2304255"/>
                </a:gdLst>
                <a:ahLst/>
                <a:cxnLst>
                  <a:cxn ang="0">
                    <a:pos x="connsiteX0" y="connsiteY0"/>
                  </a:cxn>
                  <a:cxn ang="0">
                    <a:pos x="connsiteX1" y="connsiteY1"/>
                  </a:cxn>
                  <a:cxn ang="0">
                    <a:pos x="connsiteX2" y="connsiteY2"/>
                  </a:cxn>
                  <a:cxn ang="0">
                    <a:pos x="connsiteX3" y="connsiteY3"/>
                  </a:cxn>
                </a:cxnLst>
                <a:rect l="l" t="t" r="r" b="b"/>
                <a:pathLst>
                  <a:path w="2304255" h="2304255">
                    <a:moveTo>
                      <a:pt x="0" y="0"/>
                    </a:moveTo>
                    <a:lnTo>
                      <a:pt x="2304255" y="2304255"/>
                    </a:lnTo>
                    <a:lnTo>
                      <a:pt x="0" y="2304255"/>
                    </a:lnTo>
                    <a:lnTo>
                      <a:pt x="0" y="0"/>
                    </a:lnTo>
                    <a:close/>
                  </a:path>
                </a:pathLst>
              </a:custGeom>
              <a:solidFill>
                <a:schemeClr val="accent2"/>
              </a:solidFill>
              <a:ln w="19050">
                <a:noFill/>
                <a:round/>
              </a:ln>
            </p:spPr>
            <p:txBody>
              <a:bodyPr anchor="ctr"/>
              <a:lstStyle/>
              <a:p>
                <a:pPr algn="ctr"/>
              </a:p>
            </p:txBody>
          </p:sp>
          <p:sp>
            <p:nvSpPr>
              <p:cNvPr id="28" name="íṡļîḍe"/>
              <p:cNvSpPr/>
              <p:nvPr/>
            </p:nvSpPr>
            <p:spPr bwMode="auto">
              <a:xfrm rot="2700000">
                <a:off x="-930109" y="1051361"/>
                <a:ext cx="1860208" cy="1860208"/>
              </a:xfrm>
              <a:custGeom>
                <a:avLst/>
                <a:gdLst>
                  <a:gd name="connsiteX0" fmla="*/ 0 w 1860208"/>
                  <a:gd name="connsiteY0" fmla="*/ 0 h 1860208"/>
                  <a:gd name="connsiteX1" fmla="*/ 1860208 w 1860208"/>
                  <a:gd name="connsiteY1" fmla="*/ 0 h 1860208"/>
                  <a:gd name="connsiteX2" fmla="*/ 1860208 w 1860208"/>
                  <a:gd name="connsiteY2" fmla="*/ 1860208 h 1860208"/>
                </a:gdLst>
                <a:ahLst/>
                <a:cxnLst>
                  <a:cxn ang="0">
                    <a:pos x="connsiteX0" y="connsiteY0"/>
                  </a:cxn>
                  <a:cxn ang="0">
                    <a:pos x="connsiteX1" y="connsiteY1"/>
                  </a:cxn>
                  <a:cxn ang="0">
                    <a:pos x="connsiteX2" y="connsiteY2"/>
                  </a:cxn>
                </a:cxnLst>
                <a:rect l="l" t="t" r="r" b="b"/>
                <a:pathLst>
                  <a:path w="1860208" h="1860208">
                    <a:moveTo>
                      <a:pt x="0" y="0"/>
                    </a:moveTo>
                    <a:lnTo>
                      <a:pt x="1860208" y="0"/>
                    </a:lnTo>
                    <a:lnTo>
                      <a:pt x="1860208" y="1860208"/>
                    </a:lnTo>
                    <a:close/>
                  </a:path>
                </a:pathLst>
              </a:custGeom>
              <a:solidFill>
                <a:schemeClr val="accent1">
                  <a:lumMod val="100000"/>
                </a:schemeClr>
              </a:solidFill>
              <a:ln w="19050">
                <a:noFill/>
                <a:round/>
              </a:ln>
            </p:spPr>
            <p:txBody>
              <a:bodyPr wrap="square" anchor="ctr">
                <a:noAutofit/>
              </a:bodyPr>
              <a:lstStyle/>
              <a:p>
                <a:pPr algn="ctr"/>
              </a:p>
            </p:txBody>
          </p:sp>
          <p:sp>
            <p:nvSpPr>
              <p:cNvPr id="29" name="ïŝ1ïḋe"/>
              <p:cNvSpPr/>
              <p:nvPr/>
            </p:nvSpPr>
            <p:spPr bwMode="auto">
              <a:xfrm rot="5400000">
                <a:off x="-780266" y="2648735"/>
                <a:ext cx="3121063" cy="1560531"/>
              </a:xfrm>
              <a:custGeom>
                <a:avLst/>
                <a:gdLst>
                  <a:gd name="connsiteX0" fmla="*/ 2367656 w 4735313"/>
                  <a:gd name="connsiteY0" fmla="*/ 0 h 2367656"/>
                  <a:gd name="connsiteX1" fmla="*/ 4735313 w 4735313"/>
                  <a:gd name="connsiteY1" fmla="*/ 2367656 h 2367656"/>
                  <a:gd name="connsiteX2" fmla="*/ 3847062 w 4735313"/>
                  <a:gd name="connsiteY2" fmla="*/ 2367656 h 2367656"/>
                  <a:gd name="connsiteX3" fmla="*/ 2367656 w 4735313"/>
                  <a:gd name="connsiteY3" fmla="*/ 888250 h 2367656"/>
                  <a:gd name="connsiteX4" fmla="*/ 888250 w 4735313"/>
                  <a:gd name="connsiteY4" fmla="*/ 2367656 h 2367656"/>
                  <a:gd name="connsiteX5" fmla="*/ 0 w 4735313"/>
                  <a:gd name="connsiteY5" fmla="*/ 2367656 h 2367656"/>
                  <a:gd name="connsiteX6" fmla="*/ 2367656 w 4735313"/>
                  <a:gd name="connsiteY6" fmla="*/ 0 h 23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5313" h="2367656">
                    <a:moveTo>
                      <a:pt x="2367656" y="0"/>
                    </a:moveTo>
                    <a:lnTo>
                      <a:pt x="4735313" y="2367656"/>
                    </a:lnTo>
                    <a:lnTo>
                      <a:pt x="3847062" y="2367656"/>
                    </a:lnTo>
                    <a:lnTo>
                      <a:pt x="2367656" y="888250"/>
                    </a:lnTo>
                    <a:lnTo>
                      <a:pt x="888250" y="2367656"/>
                    </a:lnTo>
                    <a:lnTo>
                      <a:pt x="0" y="2367656"/>
                    </a:lnTo>
                    <a:lnTo>
                      <a:pt x="2367656" y="0"/>
                    </a:lnTo>
                    <a:close/>
                  </a:path>
                </a:pathLst>
              </a:custGeom>
              <a:solidFill>
                <a:schemeClr val="tx2">
                  <a:alpha val="77000"/>
                </a:schemeClr>
              </a:solidFill>
              <a:ln w="19050">
                <a:noFill/>
                <a:round/>
              </a:ln>
            </p:spPr>
            <p:txBody>
              <a:bodyPr anchor="ctr"/>
              <a:lstStyle/>
              <a:p>
                <a:pPr algn="ctr"/>
              </a:p>
            </p:txBody>
          </p:sp>
        </p:grpSp>
        <p:sp>
          <p:nvSpPr>
            <p:cNvPr id="7" name="ïsḷíḑè"/>
            <p:cNvSpPr/>
            <p:nvPr/>
          </p:nvSpPr>
          <p:spPr>
            <a:xfrm>
              <a:off x="1543012" y="2978855"/>
              <a:ext cx="3742988" cy="923330"/>
            </a:xfrm>
            <a:prstGeom prst="rect">
              <a:avLst/>
            </a:prstGeom>
          </p:spPr>
          <p:txBody>
            <a:bodyPr wrap="square" anchor="ctr" anchorCtr="1">
              <a:normAutofit fontScale="85000" lnSpcReduction="10000"/>
            </a:bodyPr>
            <a:lstStyle/>
            <a:p>
              <a:pPr algn="r"/>
              <a:r>
                <a:rPr lang="en-US" altLang="zh-CN" sz="5400" b="1" spc="300" dirty="0">
                  <a:solidFill>
                    <a:schemeClr val="tx2"/>
                  </a:solidFill>
                </a:rPr>
                <a:t>CONTENTS</a:t>
              </a:r>
              <a:endParaRPr lang="en-US" altLang="zh-CN" sz="5400" b="1" spc="300" dirty="0">
                <a:solidFill>
                  <a:schemeClr val="tx2"/>
                </a:solidFill>
              </a:endParaRPr>
            </a:p>
          </p:txBody>
        </p:sp>
        <p:sp>
          <p:nvSpPr>
            <p:cNvPr id="10" name="íśľíḍé"/>
            <p:cNvSpPr/>
            <p:nvPr/>
          </p:nvSpPr>
          <p:spPr>
            <a:xfrm>
              <a:off x="5746916" y="4587041"/>
              <a:ext cx="1158875" cy="1149985"/>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2800">
                  <a:solidFill>
                    <a:schemeClr val="bg1"/>
                  </a:solidFill>
                  <a:latin typeface="Impact" panose="020B0806030902050204" pitchFamily="34" charset="0"/>
                </a:rPr>
                <a:t>03</a:t>
              </a:r>
              <a:endParaRPr lang="en-US" altLang="zh-CN" sz="2800">
                <a:solidFill>
                  <a:schemeClr val="bg1"/>
                </a:solidFill>
                <a:latin typeface="Impact" panose="020B0806030902050204" pitchFamily="34" charset="0"/>
              </a:endParaRPr>
            </a:p>
          </p:txBody>
        </p:sp>
        <p:sp>
          <p:nvSpPr>
            <p:cNvPr id="11" name="ïşḻíḋê"/>
            <p:cNvSpPr/>
            <p:nvPr/>
          </p:nvSpPr>
          <p:spPr>
            <a:xfrm>
              <a:off x="5747551" y="2908101"/>
              <a:ext cx="1158875" cy="106489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2800">
                  <a:solidFill>
                    <a:schemeClr val="bg1"/>
                  </a:solidFill>
                  <a:latin typeface="Impact" panose="020B0806030902050204" pitchFamily="34" charset="0"/>
                </a:rPr>
                <a:t>02</a:t>
              </a:r>
              <a:endParaRPr lang="en-US" altLang="zh-CN" sz="2800">
                <a:solidFill>
                  <a:schemeClr val="bg1"/>
                </a:solidFill>
                <a:latin typeface="Impact" panose="020B0806030902050204" pitchFamily="34" charset="0"/>
              </a:endParaRPr>
            </a:p>
          </p:txBody>
        </p:sp>
        <p:sp>
          <p:nvSpPr>
            <p:cNvPr id="12" name="isḻïḋé"/>
            <p:cNvSpPr/>
            <p:nvPr/>
          </p:nvSpPr>
          <p:spPr>
            <a:xfrm>
              <a:off x="5748186" y="1024056"/>
              <a:ext cx="1158240" cy="110934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r>
                <a:rPr lang="en-US" altLang="zh-CN" sz="2800" dirty="0">
                  <a:solidFill>
                    <a:schemeClr val="bg1"/>
                  </a:solidFill>
                  <a:latin typeface="Impact" panose="020B0806030902050204" pitchFamily="34" charset="0"/>
                </a:rPr>
                <a:t>01</a:t>
              </a:r>
              <a:endParaRPr lang="en-US" altLang="zh-CN" sz="2800" dirty="0">
                <a:solidFill>
                  <a:schemeClr val="bg1"/>
                </a:solidFill>
                <a:latin typeface="Impact" panose="020B0806030902050204" pitchFamily="34" charset="0"/>
              </a:endParaRPr>
            </a:p>
          </p:txBody>
        </p:sp>
        <p:sp>
          <p:nvSpPr>
            <p:cNvPr id="17" name="íşḻïďê"/>
            <p:cNvSpPr txBox="1"/>
            <p:nvPr/>
          </p:nvSpPr>
          <p:spPr>
            <a:xfrm>
              <a:off x="6950876" y="4857551"/>
              <a:ext cx="3962400" cy="542290"/>
            </a:xfrm>
            <a:prstGeom prst="rect">
              <a:avLst/>
            </a:prstGeom>
            <a:noFill/>
          </p:spPr>
          <p:txBody>
            <a:bodyPr wrap="none" lIns="90000" tIns="46800" rIns="90000" bIns="46800" anchor="b" anchorCtr="0">
              <a:noAutofit/>
            </a:bodyPr>
            <a:lstStyle/>
            <a:p>
              <a:r>
                <a:rPr lang="en-US" altLang="zh-CN" sz="2800" b="1" dirty="0"/>
                <a:t>cache</a:t>
              </a:r>
              <a:r>
                <a:rPr lang="zh-CN" altLang="en-US" sz="2800" b="1" dirty="0"/>
                <a:t>相关</a:t>
              </a:r>
              <a:endParaRPr lang="zh-CN" altLang="en-US" sz="2800" b="1" dirty="0"/>
            </a:p>
          </p:txBody>
        </p:sp>
        <p:sp>
          <p:nvSpPr>
            <p:cNvPr id="19" name="iśļîďe"/>
            <p:cNvSpPr txBox="1"/>
            <p:nvPr/>
          </p:nvSpPr>
          <p:spPr>
            <a:xfrm>
              <a:off x="6950876" y="3054786"/>
              <a:ext cx="3962400" cy="525780"/>
            </a:xfrm>
            <a:prstGeom prst="rect">
              <a:avLst/>
            </a:prstGeom>
            <a:noFill/>
          </p:spPr>
          <p:txBody>
            <a:bodyPr wrap="none" lIns="90000" tIns="46800" rIns="90000" bIns="46800" anchor="b" anchorCtr="0">
              <a:noAutofit/>
            </a:bodyPr>
            <a:lstStyle/>
            <a:p>
              <a:r>
                <a:rPr lang="en-US" altLang="zh-CN" sz="2800" b="1" dirty="0"/>
                <a:t>vip</a:t>
              </a:r>
              <a:r>
                <a:rPr lang="zh-CN" altLang="en-US" sz="2800" b="1" dirty="0"/>
                <a:t>功能结构</a:t>
              </a:r>
              <a:endParaRPr lang="zh-CN" altLang="en-US" sz="2800" b="1" dirty="0"/>
            </a:p>
          </p:txBody>
        </p:sp>
        <p:sp>
          <p:nvSpPr>
            <p:cNvPr id="21" name="îṧļïďé"/>
            <p:cNvSpPr txBox="1"/>
            <p:nvPr/>
          </p:nvSpPr>
          <p:spPr>
            <a:xfrm>
              <a:off x="6950876" y="1130736"/>
              <a:ext cx="3962400" cy="551180"/>
            </a:xfrm>
            <a:prstGeom prst="rect">
              <a:avLst/>
            </a:prstGeom>
            <a:noFill/>
          </p:spPr>
          <p:txBody>
            <a:bodyPr wrap="none" lIns="90000" tIns="46800" rIns="90000" bIns="46800" anchor="b" anchorCtr="0">
              <a:noAutofit/>
            </a:bodyPr>
            <a:lstStyle/>
            <a:p>
              <a:r>
                <a:rPr lang="en-US" sz="2800" b="1" dirty="0"/>
                <a:t>vip</a:t>
              </a:r>
              <a:r>
                <a:rPr lang="zh-CN" altLang="en-US" sz="2800" b="1" dirty="0"/>
                <a:t>产品背景</a:t>
              </a:r>
              <a:endParaRPr lang="zh-CN" altLang="en-US" sz="2800" b="1" dirty="0"/>
            </a:p>
          </p:txBody>
        </p:sp>
        <p:cxnSp>
          <p:nvCxnSpPr>
            <p:cNvPr id="23" name="直接连接符 22"/>
            <p:cNvCxnSpPr/>
            <p:nvPr/>
          </p:nvCxnSpPr>
          <p:spPr>
            <a:xfrm>
              <a:off x="6951000" y="1681870"/>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951000" y="3583695"/>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951000" y="5342645"/>
              <a:ext cx="456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redis&amp;memcached</a:t>
            </a:r>
            <a:r>
              <a:rPr lang="zh-CN" altLang="en-US" dirty="0">
                <a:sym typeface="+mn-ea"/>
              </a:rPr>
              <a:t>相关</a:t>
            </a:r>
            <a:endParaRPr lang="zh-CN" altLang="en-US" dirty="0"/>
          </a:p>
        </p:txBody>
      </p:sp>
      <p:sp>
        <p:nvSpPr>
          <p:cNvPr id="3" name="文本占位符 2"/>
          <p:cNvSpPr>
            <a:spLocks noGrp="1"/>
          </p:cNvSpPr>
          <p:nvPr>
            <p:ph type="body" idx="1"/>
          </p:nvPr>
        </p:nvSpPr>
        <p:spPr/>
        <p:txBody>
          <a:bodyPr/>
          <a:lstStyle/>
          <a:p>
            <a:pPr lvl="0"/>
            <a:r>
              <a:rPr lang="en-US" altLang="zh-CN"/>
              <a:t>Supporting text here.</a:t>
            </a:r>
            <a:endParaRPr lang="en-US" altLang="zh-CN"/>
          </a:p>
          <a:p>
            <a:pPr lvl="0"/>
            <a:r>
              <a:rPr lang="en-US" altLang="zh-CN"/>
              <a:t>When you copy &amp; paste, choose "keep text only" option.</a:t>
            </a:r>
            <a:endParaRPr lang="zh-CN" altLang="en-US" dirty="0"/>
          </a:p>
        </p:txBody>
      </p:sp>
      <p:sp>
        <p:nvSpPr>
          <p:cNvPr id="4" name="文本框 3"/>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01</a:t>
            </a:r>
            <a:endParaRPr lang="zh-CN" altLang="en-US" b="1" dirty="0">
              <a:solidFill>
                <a:schemeClr val="accent1"/>
              </a:solidFill>
              <a:latin typeface="Impact" panose="020B0806030902050204" pitchFamily="34" charset="0"/>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redis</a:t>
            </a:r>
            <a:r>
              <a:rPr lang="zh-CN" altLang="zh-CN" dirty="0"/>
              <a:t>和</a:t>
            </a:r>
            <a:r>
              <a:rPr lang="en-US" altLang="zh-CN" dirty="0"/>
              <a:t>memcached</a:t>
            </a:r>
            <a:r>
              <a:rPr lang="zh-CN" altLang="en-US" dirty="0"/>
              <a:t>共性</a:t>
            </a:r>
            <a:endParaRPr lang="zh-CN" altLang="en-US" dirty="0"/>
          </a:p>
        </p:txBody>
      </p:sp>
      <p:sp>
        <p:nvSpPr>
          <p:cNvPr id="54" name="文本框 53"/>
          <p:cNvSpPr txBox="1"/>
          <p:nvPr/>
        </p:nvSpPr>
        <p:spPr>
          <a:xfrm>
            <a:off x="577850" y="1445895"/>
            <a:ext cx="6899275" cy="3046095"/>
          </a:xfrm>
          <a:prstGeom prst="rect">
            <a:avLst/>
          </a:prstGeom>
          <a:noFill/>
        </p:spPr>
        <p:txBody>
          <a:bodyPr wrap="square" rtlCol="0">
            <a:spAutoFit/>
          </a:bodyPr>
          <a:p>
            <a:r>
              <a:rPr lang="en-US" altLang="zh-CN" sz="2400"/>
              <a:t>1</a:t>
            </a:r>
            <a:r>
              <a:rPr lang="zh-CN" altLang="en-US" sz="2400"/>
              <a:t>）基于内存</a:t>
            </a:r>
            <a:endParaRPr lang="zh-CN" altLang="en-US" sz="2400"/>
          </a:p>
          <a:p>
            <a:r>
              <a:rPr lang="en-US" altLang="zh-CN" sz="2400"/>
              <a:t>2</a:t>
            </a:r>
            <a:r>
              <a:rPr lang="zh-CN" altLang="en-US" sz="2400"/>
              <a:t>）</a:t>
            </a:r>
            <a:r>
              <a:rPr lang="en-US" altLang="zh-CN" sz="2400"/>
              <a:t>K-V</a:t>
            </a:r>
            <a:r>
              <a:rPr lang="zh-CN" altLang="en-US" sz="2400"/>
              <a:t>型数据存储</a:t>
            </a:r>
            <a:endParaRPr lang="zh-CN" altLang="en-US" sz="2400"/>
          </a:p>
          <a:p>
            <a:r>
              <a:rPr lang="en-US" altLang="zh-CN" sz="2400"/>
              <a:t>3</a:t>
            </a:r>
            <a:r>
              <a:rPr lang="zh-CN" altLang="en-US" sz="2400"/>
              <a:t>）同隶属于</a:t>
            </a:r>
            <a:r>
              <a:rPr lang="en-US" altLang="zh-CN" sz="2400"/>
              <a:t>NoSQL</a:t>
            </a:r>
            <a:r>
              <a:rPr lang="zh-CN" altLang="en-US" sz="2400"/>
              <a:t>家族</a:t>
            </a:r>
            <a:endParaRPr lang="zh-CN" altLang="en-US" sz="2400"/>
          </a:p>
          <a:p>
            <a:r>
              <a:rPr lang="en-US" altLang="zh-CN" sz="2400"/>
              <a:t>4</a:t>
            </a:r>
            <a:r>
              <a:rPr lang="zh-CN" altLang="en-US" sz="2400"/>
              <a:t>）基于相同的</a:t>
            </a:r>
            <a:r>
              <a:rPr lang="en-US" altLang="zh-CN" sz="2400"/>
              <a:t>K-V</a:t>
            </a:r>
            <a:r>
              <a:rPr lang="zh-CN" altLang="en-US" sz="2400"/>
              <a:t>数据模型</a:t>
            </a:r>
            <a:endParaRPr lang="zh-CN" altLang="en-US" sz="2400"/>
          </a:p>
          <a:p>
            <a:r>
              <a:rPr lang="en-US" altLang="zh-CN" sz="2400"/>
              <a:t>5</a:t>
            </a:r>
            <a:r>
              <a:rPr lang="zh-CN" altLang="en-US" sz="2400"/>
              <a:t>）将数据保留在</a:t>
            </a:r>
            <a:r>
              <a:rPr lang="en-US" altLang="zh-CN" sz="2400"/>
              <a:t>RAM</a:t>
            </a:r>
            <a:r>
              <a:rPr lang="zh-CN" altLang="en-US" sz="2400"/>
              <a:t>中，保证其在缓存层可用。</a:t>
            </a:r>
            <a:endParaRPr lang="zh-CN" altLang="en-US" sz="2400"/>
          </a:p>
          <a:p>
            <a:r>
              <a:rPr lang="en-US" altLang="zh-CN" sz="2400"/>
              <a:t>6</a:t>
            </a:r>
            <a:r>
              <a:rPr lang="zh-CN" altLang="en-US" sz="2400"/>
              <a:t>）性能表现相似，吞吐量和延迟表现类似。</a:t>
            </a:r>
            <a:endParaRPr lang="zh-CN" altLang="en-US" sz="2400"/>
          </a:p>
          <a:p>
            <a:r>
              <a:rPr lang="zh-CN" altLang="en-US" sz="2400"/>
              <a:t>可缓存数据库数据、</a:t>
            </a:r>
            <a:r>
              <a:rPr lang="en-US" altLang="zh-CN" sz="2400"/>
              <a:t>HTML</a:t>
            </a:r>
            <a:r>
              <a:rPr lang="zh-CN" altLang="en-US" sz="2400"/>
              <a:t>碎片、或其他保存成本高的数据。</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redis</a:t>
            </a:r>
            <a:r>
              <a:rPr lang="zh-CN" altLang="zh-CN" dirty="0"/>
              <a:t>和</a:t>
            </a:r>
            <a:r>
              <a:rPr lang="en-US" altLang="zh-CN" dirty="0"/>
              <a:t>memcached</a:t>
            </a:r>
            <a:r>
              <a:rPr lang="zh-CN" altLang="en-US" dirty="0"/>
              <a:t>比较</a:t>
            </a:r>
            <a:endParaRPr lang="zh-CN" altLang="en-US" dirty="0"/>
          </a:p>
        </p:txBody>
      </p:sp>
      <p:sp>
        <p:nvSpPr>
          <p:cNvPr id="5" name="文本框 4"/>
          <p:cNvSpPr txBox="1"/>
          <p:nvPr/>
        </p:nvSpPr>
        <p:spPr>
          <a:xfrm>
            <a:off x="781685" y="1191260"/>
            <a:ext cx="8336280" cy="922020"/>
          </a:xfrm>
          <a:prstGeom prst="rect">
            <a:avLst/>
          </a:prstGeom>
          <a:noFill/>
        </p:spPr>
        <p:txBody>
          <a:bodyPr wrap="square" rtlCol="0" anchor="t">
            <a:spAutoFit/>
          </a:bodyPr>
          <a:p>
            <a:r>
              <a:rPr lang="zh-CN" altLang="en-US">
                <a:sym typeface="+mn-ea"/>
              </a:rPr>
              <a:t>redis,2009年诞生</a:t>
            </a:r>
            <a:endParaRPr lang="zh-CN" altLang="en-US"/>
          </a:p>
          <a:p>
            <a:r>
              <a:rPr lang="zh-CN" altLang="en-US"/>
              <a:t>memcached，2003年诞生。初期用perl写，后用c重构，现相对于增加新特性，它更注重稳定性和性能优化。</a:t>
            </a:r>
            <a:endParaRPr lang="zh-CN" altLang="en-US"/>
          </a:p>
        </p:txBody>
      </p:sp>
      <p:sp>
        <p:nvSpPr>
          <p:cNvPr id="7" name="文本框 6"/>
          <p:cNvSpPr txBox="1"/>
          <p:nvPr/>
        </p:nvSpPr>
        <p:spPr>
          <a:xfrm>
            <a:off x="781685" y="2485390"/>
            <a:ext cx="8756650" cy="4246245"/>
          </a:xfrm>
          <a:prstGeom prst="rect">
            <a:avLst/>
          </a:prstGeom>
          <a:noFill/>
        </p:spPr>
        <p:txBody>
          <a:bodyPr wrap="square" rtlCol="0">
            <a:spAutoFit/>
          </a:bodyPr>
          <a:p>
            <a:r>
              <a:rPr lang="zh-CN" altLang="en-US"/>
              <a:t>类型：memcached适合存轻量，静态数据，比如html碎片，memcached内部没有redis那么复杂，因此存储效率更高，消耗的内存资源更少。String类型就是最理想的可读类型（memcached只支持String），因为没有什么进一步的处理。</a:t>
            </a:r>
            <a:endParaRPr lang="zh-CN" altLang="en-US"/>
          </a:p>
          <a:p>
            <a:endParaRPr lang="zh-CN" altLang="en-US"/>
          </a:p>
          <a:p>
            <a:r>
              <a:rPr lang="zh-CN" altLang="en-US"/>
              <a:t>并发：由于memcached是多线程，redis是单线程，memcahed可以通过增加计算资源来进行进行缩放，这样会丢失一部分数据。redis始终单线程，只能水平缩放，通过集群来实现，相较于缩放，集群更有效，不过实施起来也更难。</a:t>
            </a:r>
            <a:endParaRPr lang="zh-CN" altLang="en-US"/>
          </a:p>
          <a:p>
            <a:endParaRPr lang="zh-CN" altLang="en-US"/>
          </a:p>
          <a:p>
            <a:r>
              <a:rPr lang="zh-CN" altLang="en-US"/>
              <a:t>数据结构：</a:t>
            </a:r>
            <a:r>
              <a:rPr lang="en-US" altLang="zh-CN"/>
              <a:t>redis</a:t>
            </a:r>
            <a:r>
              <a:rPr lang="zh-CN" altLang="en-US"/>
              <a:t>很多，</a:t>
            </a:r>
            <a:r>
              <a:rPr lang="en-US" altLang="zh-CN"/>
              <a:t>memached</a:t>
            </a:r>
            <a:r>
              <a:rPr lang="zh-CN" altLang="en-US"/>
              <a:t>只有</a:t>
            </a:r>
            <a:r>
              <a:rPr lang="en-US" altLang="zh-CN"/>
              <a:t>String</a:t>
            </a:r>
            <a:endParaRPr lang="en-US" altLang="zh-CN"/>
          </a:p>
          <a:p>
            <a:endParaRPr lang="en-US" altLang="zh-CN"/>
          </a:p>
          <a:p>
            <a:r>
              <a:rPr lang="zh-CN" altLang="en-US"/>
              <a:t>缓存管理：缓存管理方面，redis采用驱逐式的管理，可以删掉老数据给新数据腾空间。</a:t>
            </a:r>
            <a:endParaRPr lang="zh-CN" altLang="en-US"/>
          </a:p>
          <a:p>
            <a:r>
              <a:rPr lang="zh-CN" altLang="en-US"/>
              <a:t>memcached使用Least Recently Used algorithm或是直接把和新数据大小类似的老数据清除掉。</a:t>
            </a:r>
            <a:endParaRPr lang="zh-CN" altLang="en-US"/>
          </a:p>
          <a:p>
            <a:r>
              <a:rPr lang="zh-CN" altLang="en-US"/>
              <a:t>redis的驱逐粒度更细，有6个不同的驱逐方案，同时支持懒惰和积极的驱逐，只有空间不足或主动去驱逐才会执行。</a:t>
            </a:r>
            <a:endParaRPr lang="zh-CN" altLang="en-US"/>
          </a:p>
        </p:txBody>
      </p:sp>
      <p:pic>
        <p:nvPicPr>
          <p:cNvPr id="3" name="图片 2"/>
          <p:cNvPicPr>
            <a:picLocks noChangeAspect="1"/>
          </p:cNvPicPr>
          <p:nvPr/>
        </p:nvPicPr>
        <p:blipFill>
          <a:blip r:embed="rId1"/>
          <a:stretch>
            <a:fillRect/>
          </a:stretch>
        </p:blipFill>
        <p:spPr>
          <a:xfrm>
            <a:off x="2622550" y="2113280"/>
            <a:ext cx="5715635" cy="3031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a:t>
            </a:r>
            <a:r>
              <a:rPr lang="en-US" altLang="zh-CN" dirty="0"/>
              <a:t>redis</a:t>
            </a:r>
            <a:endParaRPr lang="en-US" altLang="zh-CN" dirty="0"/>
          </a:p>
        </p:txBody>
      </p:sp>
      <p:pic>
        <p:nvPicPr>
          <p:cNvPr id="5" name="图片 4" descr="Redis-Data-Types"/>
          <p:cNvPicPr>
            <a:picLocks noChangeAspect="1"/>
          </p:cNvPicPr>
          <p:nvPr/>
        </p:nvPicPr>
        <p:blipFill>
          <a:blip r:embed="rId1"/>
          <a:stretch>
            <a:fillRect/>
          </a:stretch>
        </p:blipFill>
        <p:spPr>
          <a:xfrm>
            <a:off x="6012815" y="1860550"/>
            <a:ext cx="5885815" cy="2505075"/>
          </a:xfrm>
          <a:prstGeom prst="rect">
            <a:avLst/>
          </a:prstGeom>
        </p:spPr>
      </p:pic>
      <p:pic>
        <p:nvPicPr>
          <p:cNvPr id="6" name="图片 5" descr="Redis-Usage"/>
          <p:cNvPicPr>
            <a:picLocks noChangeAspect="1"/>
          </p:cNvPicPr>
          <p:nvPr/>
        </p:nvPicPr>
        <p:blipFill>
          <a:blip r:embed="rId2"/>
          <a:stretch>
            <a:fillRect/>
          </a:stretch>
        </p:blipFill>
        <p:spPr>
          <a:xfrm>
            <a:off x="445135" y="1733550"/>
            <a:ext cx="6047740" cy="3390265"/>
          </a:xfrm>
          <a:prstGeom prst="rect">
            <a:avLst/>
          </a:prstGeom>
        </p:spPr>
      </p:pic>
      <p:sp>
        <p:nvSpPr>
          <p:cNvPr id="7" name="文本框 6"/>
          <p:cNvSpPr txBox="1"/>
          <p:nvPr/>
        </p:nvSpPr>
        <p:spPr>
          <a:xfrm>
            <a:off x="791210" y="1195705"/>
            <a:ext cx="1002665" cy="368300"/>
          </a:xfrm>
          <a:prstGeom prst="rect">
            <a:avLst/>
          </a:prstGeom>
          <a:noFill/>
        </p:spPr>
        <p:txBody>
          <a:bodyPr wrap="square" rtlCol="0">
            <a:spAutoFit/>
          </a:bodyPr>
          <a:p>
            <a:r>
              <a:rPr lang="zh-CN" altLang="en-US"/>
              <a:t>用途</a:t>
            </a:r>
            <a:endParaRPr lang="zh-CN" altLang="en-US"/>
          </a:p>
        </p:txBody>
      </p:sp>
      <p:sp>
        <p:nvSpPr>
          <p:cNvPr id="8" name="文本框 7"/>
          <p:cNvSpPr txBox="1"/>
          <p:nvPr/>
        </p:nvSpPr>
        <p:spPr>
          <a:xfrm>
            <a:off x="7144385" y="1246505"/>
            <a:ext cx="1558290" cy="368300"/>
          </a:xfrm>
          <a:prstGeom prst="rect">
            <a:avLst/>
          </a:prstGeom>
          <a:noFill/>
        </p:spPr>
        <p:txBody>
          <a:bodyPr wrap="square" rtlCol="0">
            <a:spAutoFit/>
          </a:bodyPr>
          <a:p>
            <a:r>
              <a:rPr lang="zh-CN" altLang="en-US"/>
              <a:t>预设数据类型</a:t>
            </a:r>
            <a:endParaRPr lang="zh-CN" altLang="en-US"/>
          </a:p>
        </p:txBody>
      </p:sp>
      <p:sp>
        <p:nvSpPr>
          <p:cNvPr id="9" name="文本框 8"/>
          <p:cNvSpPr txBox="1"/>
          <p:nvPr/>
        </p:nvSpPr>
        <p:spPr>
          <a:xfrm>
            <a:off x="1075055" y="5054600"/>
            <a:ext cx="9604375" cy="1198880"/>
          </a:xfrm>
          <a:prstGeom prst="rect">
            <a:avLst/>
          </a:prstGeom>
          <a:noFill/>
        </p:spPr>
        <p:txBody>
          <a:bodyPr wrap="square" rtlCol="0">
            <a:spAutoFit/>
          </a:bodyPr>
          <a:p>
            <a:r>
              <a:rPr lang="zh-CN" altLang="en-US"/>
              <a:t>键值缓存和存储。由于丰富的数据类型会被称为数据结构服务器。可以对各类型进行原子操作。</a:t>
            </a:r>
            <a:r>
              <a:rPr lang="en-US" altLang="zh-CN"/>
              <a:t>e.g. append string,incr hash value,push list,compute set interation\union\difference,sorted set</a:t>
            </a:r>
            <a:endParaRPr lang="en-US" altLang="zh-CN"/>
          </a:p>
          <a:p>
            <a:r>
              <a:rPr lang="zh-CN" altLang="en-US"/>
              <a:t>采用内存数据集，可根据需求将数据持久化到硬盘或将命令追加到</a:t>
            </a:r>
            <a:r>
              <a:rPr lang="en-US" altLang="zh-CN"/>
              <a:t>log</a:t>
            </a:r>
            <a:r>
              <a:rPr lang="zh-CN" altLang="en-US"/>
              <a:t>。同时支持主从异步复制。</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redis&amp;memcached</a:t>
            </a:r>
            <a:r>
              <a:rPr lang="zh-CN" altLang="en-US" dirty="0">
                <a:sym typeface="+mn-ea"/>
              </a:rPr>
              <a:t>相关</a:t>
            </a:r>
            <a:endParaRPr lang="zh-CN" altLang="en-US" dirty="0"/>
          </a:p>
        </p:txBody>
      </p:sp>
      <p:sp>
        <p:nvSpPr>
          <p:cNvPr id="3" name="文本占位符 2"/>
          <p:cNvSpPr>
            <a:spLocks noGrp="1"/>
          </p:cNvSpPr>
          <p:nvPr>
            <p:ph type="body" idx="1"/>
          </p:nvPr>
        </p:nvSpPr>
        <p:spPr/>
        <p:txBody>
          <a:bodyPr/>
          <a:lstStyle/>
          <a:p>
            <a:pPr lvl="0"/>
            <a:r>
              <a:rPr lang="en-US" altLang="zh-CN"/>
              <a:t>Supporting text here.</a:t>
            </a:r>
            <a:endParaRPr lang="en-US" altLang="zh-CN"/>
          </a:p>
          <a:p>
            <a:pPr lvl="0"/>
            <a:r>
              <a:rPr lang="en-US" altLang="zh-CN"/>
              <a:t>When you copy &amp; paste, choose "keep text only" option.</a:t>
            </a:r>
            <a:endParaRPr lang="zh-CN" altLang="en-US" dirty="0"/>
          </a:p>
        </p:txBody>
      </p:sp>
      <p:sp>
        <p:nvSpPr>
          <p:cNvPr id="4" name="文本框 3"/>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02</a:t>
            </a:r>
            <a:endParaRPr lang="zh-CN" altLang="en-US" b="1" dirty="0">
              <a:solidFill>
                <a:schemeClr val="accent1"/>
              </a:solidFill>
              <a:latin typeface="Impact" panose="020B0806030902050204" pitchFamily="34" charset="0"/>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redis</a:t>
            </a:r>
            <a:r>
              <a:rPr lang="zh-CN" altLang="en-US" dirty="0"/>
              <a:t>持久化</a:t>
            </a:r>
            <a:endParaRPr lang="zh-CN" altLang="en-US" dirty="0"/>
          </a:p>
        </p:txBody>
      </p:sp>
      <p:sp>
        <p:nvSpPr>
          <p:cNvPr id="54" name="文本框 53"/>
          <p:cNvSpPr txBox="1"/>
          <p:nvPr/>
        </p:nvSpPr>
        <p:spPr>
          <a:xfrm>
            <a:off x="577850" y="1445895"/>
            <a:ext cx="6899275" cy="829945"/>
          </a:xfrm>
          <a:prstGeom prst="rect">
            <a:avLst/>
          </a:prstGeom>
          <a:noFill/>
        </p:spPr>
        <p:txBody>
          <a:bodyPr wrap="square" rtlCol="0">
            <a:spAutoFit/>
          </a:bodyPr>
          <a:p>
            <a:r>
              <a:rPr lang="zh-CN" altLang="en-US" sz="2400"/>
              <a:t>快照：将某一时刻所有数据写入硬盘</a:t>
            </a:r>
            <a:endParaRPr lang="zh-CN" altLang="en-US" sz="2400"/>
          </a:p>
          <a:p>
            <a:r>
              <a:rPr lang="en-US" altLang="zh-CN" sz="2400"/>
              <a:t>AOF</a:t>
            </a:r>
            <a:r>
              <a:rPr lang="zh-CN" altLang="en-US" sz="2400"/>
              <a:t>：执行写命令时，讲写命令复制到硬盘</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快照（</a:t>
            </a:r>
            <a:r>
              <a:rPr lang="en-US" altLang="zh-CN" dirty="0"/>
              <a:t>snapshotting</a:t>
            </a:r>
            <a:r>
              <a:rPr lang="zh-CN" altLang="en-US" dirty="0"/>
              <a:t>）</a:t>
            </a:r>
            <a:endParaRPr lang="zh-CN" altLang="en-US" dirty="0"/>
          </a:p>
        </p:txBody>
      </p:sp>
      <p:sp>
        <p:nvSpPr>
          <p:cNvPr id="54" name="文本框 53"/>
          <p:cNvSpPr txBox="1"/>
          <p:nvPr/>
        </p:nvSpPr>
        <p:spPr>
          <a:xfrm>
            <a:off x="577850" y="1445895"/>
            <a:ext cx="10347960" cy="4154170"/>
          </a:xfrm>
          <a:prstGeom prst="rect">
            <a:avLst/>
          </a:prstGeom>
          <a:noFill/>
        </p:spPr>
        <p:txBody>
          <a:bodyPr wrap="square" rtlCol="0">
            <a:spAutoFit/>
          </a:bodyPr>
          <a:p>
            <a:r>
              <a:rPr lang="zh-CN" altLang="en-US" sz="2400"/>
              <a:t>创建快照的方式：</a:t>
            </a:r>
            <a:endParaRPr lang="zh-CN" altLang="en-US" sz="2400"/>
          </a:p>
          <a:p>
            <a:r>
              <a:rPr lang="en-US" altLang="zh-CN" sz="2400"/>
              <a:t>1</a:t>
            </a:r>
            <a:r>
              <a:rPr lang="zh-CN" altLang="en-US" sz="2400"/>
              <a:t>）客户端发送</a:t>
            </a:r>
            <a:r>
              <a:rPr lang="en-US" altLang="zh-CN" sz="2400"/>
              <a:t>BGSAVE</a:t>
            </a:r>
            <a:r>
              <a:rPr lang="zh-CN" altLang="en-US" sz="2400"/>
              <a:t>命令创建快照，</a:t>
            </a:r>
            <a:r>
              <a:rPr lang="en-US" altLang="zh-CN" sz="2400"/>
              <a:t>redis</a:t>
            </a:r>
            <a:r>
              <a:rPr lang="zh-CN" altLang="en-US" sz="2400"/>
              <a:t>会</a:t>
            </a:r>
            <a:r>
              <a:rPr lang="en-US" altLang="zh-CN" sz="2400"/>
              <a:t>fork</a:t>
            </a:r>
            <a:r>
              <a:rPr lang="zh-CN" altLang="en-US" sz="2400"/>
              <a:t>创建子进程，通过子进程讲快照写入硬盘，父进程继续处理命令请求</a:t>
            </a:r>
            <a:endParaRPr lang="zh-CN" altLang="en-US" sz="2400"/>
          </a:p>
          <a:p>
            <a:r>
              <a:rPr lang="en-US" altLang="zh-CN" sz="2400"/>
              <a:t>2</a:t>
            </a:r>
            <a:r>
              <a:rPr lang="zh-CN" altLang="en-US" sz="2400"/>
              <a:t>）客户端发送</a:t>
            </a:r>
            <a:r>
              <a:rPr lang="en-US" altLang="zh-CN" sz="2400"/>
              <a:t>SAVE</a:t>
            </a:r>
            <a:r>
              <a:rPr lang="zh-CN" altLang="en-US" sz="2400"/>
              <a:t>命令创建快照，该命令阻塞式执行，内存短缺或对等待时间没要求才会采用。</a:t>
            </a:r>
            <a:endParaRPr lang="zh-CN" altLang="en-US" sz="2400"/>
          </a:p>
          <a:p>
            <a:r>
              <a:rPr lang="en-US" altLang="zh-CN" sz="2400"/>
              <a:t>3</a:t>
            </a:r>
            <a:r>
              <a:rPr lang="zh-CN" altLang="en-US" sz="2400"/>
              <a:t>）设置</a:t>
            </a:r>
            <a:r>
              <a:rPr lang="en-US" altLang="zh-CN" sz="2400"/>
              <a:t>save</a:t>
            </a:r>
            <a:r>
              <a:rPr lang="zh-CN" altLang="en-US" sz="2400"/>
              <a:t>配置选项，如</a:t>
            </a:r>
            <a:r>
              <a:rPr lang="en-US" altLang="zh-CN" sz="2400"/>
              <a:t>save 3600 100</a:t>
            </a:r>
            <a:r>
              <a:rPr lang="zh-CN" altLang="en-US" sz="2400"/>
              <a:t>，</a:t>
            </a:r>
            <a:r>
              <a:rPr lang="en-US" altLang="zh-CN" sz="2400"/>
              <a:t>3600</a:t>
            </a:r>
            <a:r>
              <a:rPr lang="zh-CN" altLang="en-US" sz="2400"/>
              <a:t>秒内有</a:t>
            </a:r>
            <a:r>
              <a:rPr lang="en-US" altLang="zh-CN" sz="2400"/>
              <a:t>100</a:t>
            </a:r>
            <a:r>
              <a:rPr lang="zh-CN" altLang="en-US" sz="2400"/>
              <a:t>次写入则触发</a:t>
            </a:r>
            <a:r>
              <a:rPr lang="en-US" altLang="zh-CN" sz="2400"/>
              <a:t>BGSAVE</a:t>
            </a:r>
            <a:endParaRPr lang="en-US" altLang="zh-CN" sz="2400"/>
          </a:p>
          <a:p>
            <a:r>
              <a:rPr lang="en-US" altLang="zh-CN" sz="2400"/>
              <a:t>4</a:t>
            </a:r>
            <a:r>
              <a:rPr lang="zh-CN" altLang="en-US" sz="2400"/>
              <a:t>）接受到</a:t>
            </a:r>
            <a:r>
              <a:rPr lang="en-US" altLang="zh-CN" sz="2400"/>
              <a:t>SHUTDOWN</a:t>
            </a:r>
            <a:r>
              <a:rPr lang="zh-CN" altLang="en-US" sz="2400"/>
              <a:t>命令时，执行</a:t>
            </a:r>
            <a:r>
              <a:rPr lang="en-US" altLang="zh-CN" sz="2400"/>
              <a:t>SAVE</a:t>
            </a:r>
            <a:r>
              <a:rPr lang="zh-CN" altLang="en-US" sz="2400"/>
              <a:t>命令，阻塞所有客户端，完成后再</a:t>
            </a:r>
            <a:r>
              <a:rPr lang="en-US" altLang="zh-CN" sz="2400"/>
              <a:t>SHUTDOWN</a:t>
            </a:r>
            <a:endParaRPr lang="en-US" altLang="zh-CN" sz="2400"/>
          </a:p>
          <a:p>
            <a:r>
              <a:rPr lang="en-US" altLang="zh-CN" sz="2400"/>
              <a:t>5</a:t>
            </a:r>
            <a:r>
              <a:rPr lang="zh-CN" altLang="en-US" sz="2400"/>
              <a:t>）主从服务器连接，采用</a:t>
            </a:r>
            <a:r>
              <a:rPr lang="en-US" altLang="zh-CN" sz="2400"/>
              <a:t>SYNC</a:t>
            </a:r>
            <a:r>
              <a:rPr lang="zh-CN" altLang="en-US" sz="2400"/>
              <a:t>进行复制，主服务器执行</a:t>
            </a:r>
            <a:r>
              <a:rPr lang="en-US" altLang="zh-CN" sz="2400"/>
              <a:t>BGSAVE</a:t>
            </a:r>
            <a:endParaRPr lang="en-US" altLang="zh-CN" sz="2400"/>
          </a:p>
          <a:p>
            <a:r>
              <a:rPr lang="zh-CN" altLang="en-US" sz="2400"/>
              <a:t>系统崩溃将丢失最后一次快照后更改的数据。适用于容错度较高的系统。</a:t>
            </a:r>
            <a:endParaRPr lang="zh-CN" altLang="en-US" sz="2400"/>
          </a:p>
        </p:txBody>
      </p:sp>
    </p:spTree>
  </p:cSld>
  <p:clrMapOvr>
    <a:masterClrMapping/>
  </p:clrMapOvr>
</p:sld>
</file>

<file path=ppt/tags/tag1.xml><?xml version="1.0" encoding="utf-8"?>
<p:tagLst xmlns:p="http://schemas.openxmlformats.org/presentationml/2006/main">
  <p:tag name="ISLIDE.DIAGRAM" val="0fb470e5-1029-42ce-833c-e9373f9ba9bf"/>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2.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3.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2467</Words>
  <Application>WPS 演示</Application>
  <PresentationFormat>宽屏</PresentationFormat>
  <Paragraphs>128</Paragraphs>
  <Slides>14</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微软雅黑</vt:lpstr>
      <vt:lpstr>Impact</vt:lpstr>
      <vt:lpstr>Arial Unicode MS</vt:lpstr>
      <vt:lpstr>Calibri</vt:lpstr>
      <vt:lpstr>主题5</vt:lpstr>
      <vt:lpstr>VIP code review</vt:lpstr>
      <vt:lpstr>PowerPoint 演示文稿</vt:lpstr>
      <vt:lpstr>redis&amp;memcached相关</vt:lpstr>
      <vt:lpstr>redis和memcached共性</vt:lpstr>
      <vt:lpstr>redis和memcached比较</vt:lpstr>
      <vt:lpstr>关于redis</vt:lpstr>
      <vt:lpstr>redis&amp;memcached相关</vt:lpstr>
      <vt:lpstr>redis和memcached共性</vt:lpstr>
      <vt:lpstr>redis持久化</vt:lpstr>
      <vt:lpstr>快照（snapshotting）</vt:lpstr>
      <vt:lpstr>AOF（Append-only file）</vt:lpstr>
      <vt:lpstr>AOF重写、压缩</vt:lpstr>
      <vt:lpstr>复制（replication）</vt:lpstr>
      <vt:lpstr>系统故障处理</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category>business proposal;oral defense;training courseware</cp:category>
  <cp:lastModifiedBy>zuoyebang</cp:lastModifiedBy>
  <cp:revision>50</cp:revision>
  <cp:lastPrinted>2018-02-05T16:00:00Z</cp:lastPrinted>
  <dcterms:created xsi:type="dcterms:W3CDTF">2018-02-05T16:00:00Z</dcterms:created>
  <dcterms:modified xsi:type="dcterms:W3CDTF">2019-01-04T12:07:17Z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a18adb86-5929-4bf5-a1c6-bcf101f86030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2018-08-30T08:24:10.9447553Z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2052-11.1.0.8214</vt:lpwstr>
  </property>
</Properties>
</file>