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3" r:id="rId7"/>
    <p:sldId id="262" r:id="rId8"/>
    <p:sldId id="259"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7" d="100"/>
          <a:sy n="57" d="100"/>
        </p:scale>
        <p:origin x="78"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27E55-3CFC-4910-8654-FFF43311759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41671972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116156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140119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7282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315764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127E55-3CFC-4910-8654-FFF43311759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276615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127E55-3CFC-4910-8654-FFF43311759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36408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27E55-3CFC-4910-8654-FFF43311759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4116318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27E55-3CFC-4910-8654-FFF43311759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1616075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27E55-3CFC-4910-8654-FFF43311759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393341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27E55-3CFC-4910-8654-FFF43311759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214078294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361907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27E55-3CFC-4910-8654-FFF43311759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229938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27E55-3CFC-4910-8654-FFF43311759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70972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27E55-3CFC-4910-8654-FFF43311759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40918161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5575357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27E55-3CFC-4910-8654-FFF43311759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A0DD-0CF7-4394-B0C7-27BCD94549B9}" type="slidenum">
              <a:rPr lang="en-US" smtClean="0"/>
              <a:t>‹#›</a:t>
            </a:fld>
            <a:endParaRPr lang="en-US"/>
          </a:p>
        </p:txBody>
      </p:sp>
    </p:spTree>
    <p:extLst>
      <p:ext uri="{BB962C8B-B14F-4D97-AF65-F5344CB8AC3E}">
        <p14:creationId xmlns:p14="http://schemas.microsoft.com/office/powerpoint/2010/main" val="376139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127E55-3CFC-4910-8654-FFF433117595}" type="datetimeFigureOut">
              <a:rPr lang="en-US" smtClean="0"/>
              <a:t>12/7/2016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56A0DD-0CF7-4394-B0C7-27BCD94549B9}" type="slidenum">
              <a:rPr lang="en-US" smtClean="0"/>
              <a:t>‹#›</a:t>
            </a:fld>
            <a:endParaRPr lang="en-US"/>
          </a:p>
        </p:txBody>
      </p:sp>
    </p:spTree>
    <p:extLst>
      <p:ext uri="{BB962C8B-B14F-4D97-AF65-F5344CB8AC3E}">
        <p14:creationId xmlns:p14="http://schemas.microsoft.com/office/powerpoint/2010/main" val="369459620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nasdaq.com/article/credit-card-fraud-and-id-theft-statistics-cm5203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143898"/>
            <a:ext cx="9440034" cy="1828801"/>
          </a:xfrm>
        </p:spPr>
        <p:txBody>
          <a:bodyPr/>
          <a:lstStyle/>
          <a:p>
            <a:r>
              <a:rPr lang="en-US" dirty="0"/>
              <a:t>Detecting Credit Card Fraud with Machine Learning</a:t>
            </a:r>
          </a:p>
        </p:txBody>
      </p:sp>
      <p:sp>
        <p:nvSpPr>
          <p:cNvPr id="3" name="Subtitle 2"/>
          <p:cNvSpPr>
            <a:spLocks noGrp="1"/>
          </p:cNvSpPr>
          <p:nvPr>
            <p:ph type="subTitle" idx="1"/>
          </p:nvPr>
        </p:nvSpPr>
        <p:spPr>
          <a:xfrm>
            <a:off x="1370693" y="4079602"/>
            <a:ext cx="9440034" cy="1049867"/>
          </a:xfrm>
        </p:spPr>
        <p:txBody>
          <a:bodyPr/>
          <a:lstStyle/>
          <a:p>
            <a:endParaRPr lang="en-US" dirty="0"/>
          </a:p>
          <a:p>
            <a:r>
              <a:rPr lang="en-US" dirty="0"/>
              <a:t> Vaughan Cordell</a:t>
            </a:r>
          </a:p>
          <a:p>
            <a:endParaRPr lang="en-US" dirty="0"/>
          </a:p>
        </p:txBody>
      </p:sp>
    </p:spTree>
    <p:extLst>
      <p:ext uri="{BB962C8B-B14F-4D97-AF65-F5344CB8AC3E}">
        <p14:creationId xmlns:p14="http://schemas.microsoft.com/office/powerpoint/2010/main" val="347041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Used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616" y="1869236"/>
            <a:ext cx="4315427" cy="40201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127" y="1871843"/>
            <a:ext cx="5434430" cy="4017504"/>
          </a:xfrm>
          <a:prstGeom prst="rect">
            <a:avLst/>
          </a:prstGeom>
        </p:spPr>
      </p:pic>
    </p:spTree>
    <p:extLst>
      <p:ext uri="{BB962C8B-B14F-4D97-AF65-F5344CB8AC3E}">
        <p14:creationId xmlns:p14="http://schemas.microsoft.com/office/powerpoint/2010/main" val="167920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Used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9053" y="1828215"/>
            <a:ext cx="5438504" cy="405923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2004962"/>
            <a:ext cx="4372585" cy="3705742"/>
          </a:xfrm>
          <a:prstGeom prst="rect">
            <a:avLst/>
          </a:prstGeom>
        </p:spPr>
      </p:pic>
    </p:spTree>
    <p:extLst>
      <p:ext uri="{BB962C8B-B14F-4D97-AF65-F5344CB8AC3E}">
        <p14:creationId xmlns:p14="http://schemas.microsoft.com/office/powerpoint/2010/main" val="127305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The results of this project are very promising for the future</a:t>
            </a:r>
          </a:p>
          <a:p>
            <a:r>
              <a:rPr lang="en-US" dirty="0"/>
              <a:t>However, the recall could definitely be improved</a:t>
            </a:r>
          </a:p>
          <a:p>
            <a:pPr lvl="1"/>
            <a:r>
              <a:rPr lang="en-US" dirty="0"/>
              <a:t>Decision Tree and Random Forest Algorithms worked well, but other algorithms may work better, further development and  testing is needed</a:t>
            </a:r>
          </a:p>
          <a:p>
            <a:pPr lvl="1"/>
            <a:r>
              <a:rPr lang="en-US" dirty="0"/>
              <a:t>Features could also all be individually removed per run to check for potential noise within data, but this is a time-consuming process</a:t>
            </a:r>
          </a:p>
          <a:p>
            <a:endParaRPr lang="en-US" dirty="0"/>
          </a:p>
        </p:txBody>
      </p:sp>
    </p:spTree>
    <p:extLst>
      <p:ext uri="{BB962C8B-B14F-4D97-AF65-F5344CB8AC3E}">
        <p14:creationId xmlns:p14="http://schemas.microsoft.com/office/powerpoint/2010/main" val="397905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effectLst/>
              </a:rPr>
              <a:t>Dataset source: Andrea Dal </a:t>
            </a:r>
            <a:r>
              <a:rPr lang="en-US" dirty="0" err="1">
                <a:effectLst/>
              </a:rPr>
              <a:t>Pozzolo</a:t>
            </a:r>
            <a:r>
              <a:rPr lang="en-US" dirty="0">
                <a:effectLst/>
              </a:rPr>
              <a:t>, Olivier </a:t>
            </a:r>
            <a:r>
              <a:rPr lang="en-US" dirty="0" err="1">
                <a:effectLst/>
              </a:rPr>
              <a:t>Caelen</a:t>
            </a:r>
            <a:r>
              <a:rPr lang="en-US" dirty="0">
                <a:effectLst/>
              </a:rPr>
              <a:t>, Reid A. Johnson and </a:t>
            </a:r>
            <a:r>
              <a:rPr lang="en-US" dirty="0" err="1">
                <a:effectLst/>
              </a:rPr>
              <a:t>Gianluca</a:t>
            </a:r>
            <a:r>
              <a:rPr lang="en-US" dirty="0">
                <a:effectLst/>
              </a:rPr>
              <a:t> </a:t>
            </a:r>
            <a:r>
              <a:rPr lang="en-US" dirty="0" err="1">
                <a:effectLst/>
              </a:rPr>
              <a:t>Bontempi</a:t>
            </a:r>
            <a:r>
              <a:rPr lang="en-US" dirty="0">
                <a:effectLst/>
              </a:rPr>
              <a:t>. Calibrating Probability with </a:t>
            </a:r>
            <a:r>
              <a:rPr lang="en-US" dirty="0" err="1">
                <a:effectLst/>
              </a:rPr>
              <a:t>Undersampling</a:t>
            </a:r>
            <a:r>
              <a:rPr lang="en-US" dirty="0">
                <a:effectLst/>
              </a:rPr>
              <a:t> for Unbalanced Classification. In Symposium on Computational Intelligence and Data Mining (CIDM), IEEE, 2015</a:t>
            </a:r>
          </a:p>
          <a:p>
            <a:r>
              <a:rPr lang="en-US" dirty="0">
                <a:effectLst/>
              </a:rPr>
              <a:t>Statistics on Fraud: </a:t>
            </a:r>
            <a:r>
              <a:rPr lang="en-US" dirty="0">
                <a:hlinkClick r:id="rId2"/>
              </a:rPr>
              <a:t>http://www.nasdaq.com/article/credit-card-fraud-and-id-theft-statistics-cm520388</a:t>
            </a:r>
            <a:endParaRPr lang="en-US" dirty="0"/>
          </a:p>
          <a:p>
            <a:endParaRPr lang="en-US" dirty="0"/>
          </a:p>
        </p:txBody>
      </p:sp>
    </p:spTree>
    <p:extLst>
      <p:ext uri="{BB962C8B-B14F-4D97-AF65-F5344CB8AC3E}">
        <p14:creationId xmlns:p14="http://schemas.microsoft.com/office/powerpoint/2010/main" val="292863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“The datasets contains transactions made by credit cards in September 2013 by European cardholders. This dataset present transactions that occurred in two days, where we have 492 frauds out of 284,807 transactions. The dataset is highly unbalanced, the positive class (frauds) account for 0.172% of all transactions.</a:t>
            </a:r>
            <a:r>
              <a:rPr lang="en-US" dirty="0">
                <a:effectLst/>
              </a:rPr>
              <a:t>.</a:t>
            </a:r>
            <a:r>
              <a:rPr lang="en-US" dirty="0"/>
              <a:t>”</a:t>
            </a:r>
          </a:p>
          <a:p>
            <a:r>
              <a:rPr lang="en-US" dirty="0"/>
              <a:t>Why is this Important?</a:t>
            </a:r>
          </a:p>
          <a:p>
            <a:pPr lvl="1"/>
            <a:r>
              <a:rPr lang="en-US" dirty="0"/>
              <a:t>“</a:t>
            </a:r>
            <a:r>
              <a:rPr lang="en-US" dirty="0">
                <a:effectLst/>
              </a:rPr>
              <a:t>Identity fraudsters bilked $16 billion from 12.7 million U.S. consumers in 2014. As alarming as that statistic is, it's actually an improvement over the year before, when fraudsters stole $18 billion from 13.1 million victims.” </a:t>
            </a:r>
          </a:p>
          <a:p>
            <a:r>
              <a:rPr lang="en-US" dirty="0"/>
              <a:t>Why machine learning?</a:t>
            </a:r>
          </a:p>
          <a:p>
            <a:pPr lvl="1"/>
            <a:r>
              <a:rPr lang="en-US" dirty="0"/>
              <a:t>Sheer size of dataset</a:t>
            </a:r>
          </a:p>
          <a:p>
            <a:pPr lvl="1"/>
            <a:r>
              <a:rPr lang="en-US" dirty="0"/>
              <a:t>Machine learning allows us to process through data much more quickly</a:t>
            </a:r>
          </a:p>
          <a:p>
            <a:pPr lvl="1"/>
            <a:r>
              <a:rPr lang="en-US" dirty="0"/>
              <a:t>Unbalanced nature of the data </a:t>
            </a:r>
          </a:p>
          <a:p>
            <a:endParaRPr lang="en-US" dirty="0"/>
          </a:p>
          <a:p>
            <a:endParaRPr lang="en-US" dirty="0"/>
          </a:p>
        </p:txBody>
      </p:sp>
    </p:spTree>
    <p:extLst>
      <p:ext uri="{BB962C8B-B14F-4D97-AF65-F5344CB8AC3E}">
        <p14:creationId xmlns:p14="http://schemas.microsoft.com/office/powerpoint/2010/main" val="255002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important?</a:t>
            </a:r>
          </a:p>
        </p:txBody>
      </p:sp>
      <p:sp>
        <p:nvSpPr>
          <p:cNvPr id="3" name="Content Placeholder 2"/>
          <p:cNvSpPr>
            <a:spLocks noGrp="1"/>
          </p:cNvSpPr>
          <p:nvPr>
            <p:ph idx="1"/>
          </p:nvPr>
        </p:nvSpPr>
        <p:spPr/>
        <p:txBody>
          <a:bodyPr/>
          <a:lstStyle/>
          <a:p>
            <a:r>
              <a:rPr lang="en-US" dirty="0"/>
              <a:t>Precision vs. Recall</a:t>
            </a:r>
          </a:p>
          <a:p>
            <a:pPr lvl="1"/>
            <a:r>
              <a:rPr lang="en-US" dirty="0"/>
              <a:t>Precision : Given a positive prediction, how likely is it to be correct?</a:t>
            </a:r>
          </a:p>
          <a:p>
            <a:pPr lvl="1"/>
            <a:r>
              <a:rPr lang="en-US" dirty="0"/>
              <a:t>Recall: Given a positive example, will our classifier detect it?</a:t>
            </a:r>
          </a:p>
          <a:p>
            <a:r>
              <a:rPr lang="en-US" dirty="0"/>
              <a:t>In fraud, detection will  always  be more important</a:t>
            </a:r>
          </a:p>
          <a:p>
            <a:pPr lvl="1"/>
            <a:r>
              <a:rPr lang="en-US" dirty="0"/>
              <a:t>We would much rather false positives than false negatives</a:t>
            </a:r>
          </a:p>
          <a:p>
            <a:pPr marL="450000" lvl="1" indent="0">
              <a:buNone/>
            </a:pPr>
            <a:r>
              <a:rPr lang="en-US" dirty="0"/>
              <a:t> </a:t>
            </a:r>
          </a:p>
        </p:txBody>
      </p:sp>
    </p:spTree>
    <p:extLst>
      <p:ext uri="{BB962C8B-B14F-4D97-AF65-F5344CB8AC3E}">
        <p14:creationId xmlns:p14="http://schemas.microsoft.com/office/powerpoint/2010/main" val="116382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&amp;  Output</a:t>
            </a:r>
          </a:p>
        </p:txBody>
      </p:sp>
      <p:sp>
        <p:nvSpPr>
          <p:cNvPr id="3" name="Content Placeholder 2"/>
          <p:cNvSpPr>
            <a:spLocks noGrp="1"/>
          </p:cNvSpPr>
          <p:nvPr>
            <p:ph idx="1"/>
          </p:nvPr>
        </p:nvSpPr>
        <p:spPr/>
        <p:txBody>
          <a:bodyPr/>
          <a:lstStyle/>
          <a:p>
            <a:r>
              <a:rPr lang="en-US" dirty="0"/>
              <a:t>Input:</a:t>
            </a:r>
          </a:p>
          <a:p>
            <a:pPr lvl="1"/>
            <a:r>
              <a:rPr lang="en-US" dirty="0"/>
              <a:t>Consists of real credit card transactions made over the course of two days in September of 2013</a:t>
            </a:r>
          </a:p>
          <a:p>
            <a:pPr lvl="1"/>
            <a:r>
              <a:rPr lang="en-US" dirty="0"/>
              <a:t>284,807 total transactions, with 492 classified as fraudulent </a:t>
            </a:r>
          </a:p>
          <a:p>
            <a:pPr lvl="1"/>
            <a:r>
              <a:rPr lang="en-US" dirty="0"/>
              <a:t>Features run through a Principal Component Analysis(PCA) transformation</a:t>
            </a:r>
          </a:p>
          <a:p>
            <a:pPr lvl="2"/>
            <a:r>
              <a:rPr lang="en-US" dirty="0"/>
              <a:t>Classification labels of 28/30 features unknown, </a:t>
            </a:r>
          </a:p>
          <a:p>
            <a:pPr lvl="2"/>
            <a:r>
              <a:rPr lang="en-US" dirty="0"/>
              <a:t>“Unfortunately, due to confidentiality issues, we cannot provide the original features and more background information about the data.”</a:t>
            </a:r>
          </a:p>
          <a:p>
            <a:pPr lvl="1"/>
            <a:r>
              <a:rPr lang="en-US" dirty="0"/>
              <a:t>Only non-transformed data consists of Time (seconds) and Amount (euros)</a:t>
            </a:r>
          </a:p>
          <a:p>
            <a:r>
              <a:rPr lang="en-US" dirty="0"/>
              <a:t>Output:</a:t>
            </a:r>
          </a:p>
          <a:p>
            <a:pPr lvl="1"/>
            <a:r>
              <a:rPr lang="en-US" dirty="0"/>
              <a:t>Classification of transaction as fraudulent or not fraudulent</a:t>
            </a:r>
          </a:p>
          <a:p>
            <a:pPr marL="450000" lvl="1" indent="0">
              <a:buNone/>
            </a:pPr>
            <a:endParaRPr lang="en-US" dirty="0"/>
          </a:p>
          <a:p>
            <a:pPr lvl="1"/>
            <a:endParaRPr lang="en-US" dirty="0"/>
          </a:p>
        </p:txBody>
      </p:sp>
    </p:spTree>
    <p:extLst>
      <p:ext uri="{BB962C8B-B14F-4D97-AF65-F5344CB8AC3E}">
        <p14:creationId xmlns:p14="http://schemas.microsoft.com/office/powerpoint/2010/main" val="217297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PCA?</a:t>
            </a:r>
          </a:p>
        </p:txBody>
      </p:sp>
      <p:sp>
        <p:nvSpPr>
          <p:cNvPr id="3" name="Content Placeholder 2"/>
          <p:cNvSpPr>
            <a:spLocks noGrp="1"/>
          </p:cNvSpPr>
          <p:nvPr>
            <p:ph idx="1"/>
          </p:nvPr>
        </p:nvSpPr>
        <p:spPr>
          <a:xfrm>
            <a:off x="913795" y="1580050"/>
            <a:ext cx="10353762" cy="4058751"/>
          </a:xfrm>
        </p:spPr>
        <p:txBody>
          <a:bodyPr/>
          <a:lstStyle/>
          <a:p>
            <a:r>
              <a:rPr lang="en-US" dirty="0"/>
              <a:t>Principal Component Analysis:</a:t>
            </a:r>
          </a:p>
          <a:p>
            <a:pPr lvl="1"/>
            <a:r>
              <a:rPr lang="en-US" dirty="0"/>
              <a:t>A technique used to emphasize variation and bring out strong patterns in a dataset, often used to make data easier to explore and visualize. We convert a set of observations of possibly correlated variables into a set of values of linearly uncorrelated variables, called principal components. </a:t>
            </a:r>
          </a:p>
          <a:p>
            <a:pPr lvl="1"/>
            <a:r>
              <a:rPr lang="en-US" dirty="0"/>
              <a:t>Can be used for a large number of k-dimensional inputs, from 2D onward</a:t>
            </a:r>
          </a:p>
          <a:p>
            <a:pPr lvl="1"/>
            <a:r>
              <a:rPr lang="en-US" dirty="0"/>
              <a:t>Uses the concept of principal components to find the best possible fit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495" y="4008238"/>
            <a:ext cx="7818245" cy="2601013"/>
          </a:xfrm>
          <a:prstGeom prst="rect">
            <a:avLst/>
          </a:prstGeom>
        </p:spPr>
      </p:pic>
    </p:spTree>
    <p:extLst>
      <p:ext uri="{BB962C8B-B14F-4D97-AF65-F5344CB8AC3E}">
        <p14:creationId xmlns:p14="http://schemas.microsoft.com/office/powerpoint/2010/main" val="379526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continued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386" y="1837016"/>
            <a:ext cx="4944165" cy="38010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679" y="1837016"/>
            <a:ext cx="5942940" cy="3801005"/>
          </a:xfrm>
          <a:prstGeom prst="rect">
            <a:avLst/>
          </a:prstGeom>
        </p:spPr>
      </p:pic>
    </p:spTree>
    <p:extLst>
      <p:ext uri="{BB962C8B-B14F-4D97-AF65-F5344CB8AC3E}">
        <p14:creationId xmlns:p14="http://schemas.microsoft.com/office/powerpoint/2010/main" val="154827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mean for our data?</a:t>
            </a:r>
          </a:p>
        </p:txBody>
      </p:sp>
      <p:sp>
        <p:nvSpPr>
          <p:cNvPr id="3" name="Content Placeholder 2"/>
          <p:cNvSpPr>
            <a:spLocks noGrp="1"/>
          </p:cNvSpPr>
          <p:nvPr>
            <p:ph idx="1"/>
          </p:nvPr>
        </p:nvSpPr>
        <p:spPr/>
        <p:txBody>
          <a:bodyPr/>
          <a:lstStyle/>
          <a:p>
            <a:r>
              <a:rPr lang="en-US" dirty="0"/>
              <a:t>Labels of the input features of the data are unknown, but none were removed post-PCA</a:t>
            </a:r>
          </a:p>
          <a:p>
            <a:r>
              <a:rPr lang="en-US" dirty="0"/>
              <a:t>Without knowing the labels ourselves, removing potential </a:t>
            </a:r>
            <a:r>
              <a:rPr lang="en-US"/>
              <a:t>noise features in </a:t>
            </a:r>
            <a:r>
              <a:rPr lang="en-US" dirty="0"/>
              <a:t>the data becomes problematic</a:t>
            </a:r>
          </a:p>
          <a:p>
            <a:r>
              <a:rPr lang="en-US" dirty="0"/>
              <a:t>Protection of privacy is an industry standard, so it is important for real world application to be able to produce results from data like this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36" y="3761824"/>
            <a:ext cx="11317279" cy="2505425"/>
          </a:xfrm>
          <a:prstGeom prst="rect">
            <a:avLst/>
          </a:prstGeom>
        </p:spPr>
      </p:pic>
    </p:spTree>
    <p:extLst>
      <p:ext uri="{BB962C8B-B14F-4D97-AF65-F5344CB8AC3E}">
        <p14:creationId xmlns:p14="http://schemas.microsoft.com/office/powerpoint/2010/main" val="152039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Used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248" y="1947805"/>
            <a:ext cx="4143953" cy="382005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26" y="1947805"/>
            <a:ext cx="4802277" cy="3700247"/>
          </a:xfrm>
          <a:prstGeom prst="rect">
            <a:avLst/>
          </a:prstGeom>
        </p:spPr>
      </p:pic>
    </p:spTree>
    <p:extLst>
      <p:ext uri="{BB962C8B-B14F-4D97-AF65-F5344CB8AC3E}">
        <p14:creationId xmlns:p14="http://schemas.microsoft.com/office/powerpoint/2010/main" val="80697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Used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672" y="1580050"/>
            <a:ext cx="4163006" cy="36866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555" y="1580394"/>
            <a:ext cx="4883002" cy="3686345"/>
          </a:xfrm>
          <a:prstGeom prst="rect">
            <a:avLst/>
          </a:prstGeom>
        </p:spPr>
      </p:pic>
    </p:spTree>
    <p:extLst>
      <p:ext uri="{BB962C8B-B14F-4D97-AF65-F5344CB8AC3E}">
        <p14:creationId xmlns:p14="http://schemas.microsoft.com/office/powerpoint/2010/main" val="1710130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239</TotalTime>
  <Words>572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Calisto MT</vt:lpstr>
      <vt:lpstr>Trebuchet MS</vt:lpstr>
      <vt:lpstr>Wingdings 2</vt:lpstr>
      <vt:lpstr>Slate</vt:lpstr>
      <vt:lpstr>Detecting Credit Card Fraud with Machine Learning</vt:lpstr>
      <vt:lpstr>Overview</vt:lpstr>
      <vt:lpstr>What is important?</vt:lpstr>
      <vt:lpstr>Input &amp;  Output</vt:lpstr>
      <vt:lpstr>What is PCA?</vt:lpstr>
      <vt:lpstr>PCA, continued</vt:lpstr>
      <vt:lpstr>What does this mean for our data?</vt:lpstr>
      <vt:lpstr>Methods Used</vt:lpstr>
      <vt:lpstr>Methods Used</vt:lpstr>
      <vt:lpstr>Methods Used</vt:lpstr>
      <vt:lpstr>Methods Used</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Vaughan</dc:creator>
  <cp:lastModifiedBy>Vaughan</cp:lastModifiedBy>
  <cp:revision>103</cp:revision>
  <dcterms:created xsi:type="dcterms:W3CDTF">2016-12-06T16:50:02Z</dcterms:created>
  <dcterms:modified xsi:type="dcterms:W3CDTF">2016-12-07T22:06:34Z</dcterms:modified>
</cp:coreProperties>
</file>