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wnload.developer.apple.com/QuickTime/http_live_streaming_tools/HTTPLiveStreamingTools417.2.dmg" TargetMode="External"/><Relationship Id="rId3" Type="http://schemas.openxmlformats.org/officeDocument/2006/relationships/hyperlink" Target="https://www.ffmpeg.org/" TargetMode="External"/><Relationship Id="rId4" Type="http://schemas.openxmlformats.org/officeDocument/2006/relationships/hyperlink" Target="https://www.keycdn.com/support/how-to-convert-mp4-to-hls" TargetMode="External"/><Relationship Id="rId5" Type="http://schemas.openxmlformats.org/officeDocument/2006/relationships/hyperlink" Target="http://www.priyaontech.com/tag/variantplaylistcreator/"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av-foundation/"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ums.developer.apple.com/thread/4797" TargetMode="External"/><Relationship Id="rId3" Type="http://schemas.openxmlformats.org/officeDocument/2006/relationships/hyperlink" Target="https://stackoverflow.com/questions/40506059/jerky-playback-from-avplayer-on-applying-rate-greater-than-2x" TargetMode="External"/><Relationship Id="rId4" Type="http://schemas.openxmlformats.org/officeDocument/2006/relationships/hyperlink" Target="https://stackoverflow.com/questions/40506059/jerky-playback-from-avplayer-on-applying-rate-greater-than-2x" TargetMode="External"/><Relationship Id="rId5" Type="http://schemas.openxmlformats.org/officeDocument/2006/relationships/hyperlink" Target="https://stackoverflow.com/questions/33168497/ios-9-how-to-change-volume-programmatically-without-showing-system-sound-bar-po" TargetMode="External"/><Relationship Id="rId6" Type="http://schemas.openxmlformats.org/officeDocument/2006/relationships/hyperlink" Target="https://developer.apple.com/documentation/avfoundation/avplayeritem/1388541-preferredpeakbitrate" TargetMode="External"/><Relationship Id="rId7" Type="http://schemas.openxmlformats.org/officeDocument/2006/relationships/hyperlink" Target="https://github.com/gal-orlanczyk/go-swifty-m3u8"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aywenderlich.com/5191-video-streaming-tutorial-for-ios-getting-started#toc-anchor-007"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lestream.net/wirecast/" TargetMode="External"/><Relationship Id="rId3" Type="http://schemas.openxmlformats.org/officeDocument/2006/relationships/hyperlink" Target="https://www.vmix.com/" TargetMode="External"/><Relationship Id="rId4" Type="http://schemas.openxmlformats.org/officeDocument/2006/relationships/hyperlink" Target="https://handbrake.fr/" TargetMode="External"/><Relationship Id="rId5" Type="http://schemas.openxmlformats.org/officeDocument/2006/relationships/hyperlink" Target="https://obsproject.com/" TargetMode="External"/><Relationship Id="rId6" Type="http://schemas.openxmlformats.org/officeDocument/2006/relationships/hyperlink" Target="https://www.xsplit.com" TargetMode="External"/><Relationship Id="rId7" Type="http://schemas.openxmlformats.org/officeDocument/2006/relationships/hyperlink" Target="https://www.teradek.com/collections/beam-family" TargetMode="External"/><Relationship Id="rId8" Type="http://schemas.openxmlformats.org/officeDocument/2006/relationships/hyperlink" Target="https://www.newtek.com/tricaster/8000/"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d1c0ce3a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1c0ce3a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d1c0ce3a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d1c0ce3a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Demo Duration: 20-25 min</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The easiest way to distribute HTTP Live Streaming media is to create a webpage that includes the HTML5 &lt;video&gt; tag, using an M3U8 playlist file as the video source.</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Using Local Web Server - </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Download HTTP Live Streaming Tools - </a:t>
            </a:r>
            <a:r>
              <a:rPr lang="en" sz="1200" u="sng">
                <a:solidFill>
                  <a:schemeClr val="hlink"/>
                </a:solidFill>
                <a:highlight>
                  <a:srgbClr val="FFFFFF"/>
                </a:highlight>
                <a:latin typeface="Roboto"/>
                <a:ea typeface="Roboto"/>
                <a:cs typeface="Roboto"/>
                <a:sym typeface="Roboto"/>
                <a:hlinkClick r:id="rId2"/>
              </a:rPr>
              <a:t>https://download.developer.apple.com/QuickTime/http_live_streaming_tools/HTTPLiveStreamingTools417.2.dmg</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AutoNum type="arabicPeriod"/>
            </a:pPr>
            <a:r>
              <a:rPr lang="en" sz="1200">
                <a:latin typeface="Roboto"/>
                <a:ea typeface="Roboto"/>
                <a:cs typeface="Roboto"/>
                <a:sym typeface="Roboto"/>
              </a:rPr>
              <a:t>The </a:t>
            </a:r>
            <a:r>
              <a:rPr b="1" lang="en" sz="1200">
                <a:latin typeface="Roboto"/>
                <a:ea typeface="Roboto"/>
                <a:cs typeface="Roboto"/>
                <a:sym typeface="Roboto"/>
              </a:rPr>
              <a:t>Media File Segmenter</a:t>
            </a:r>
            <a:r>
              <a:rPr lang="en" sz="1200">
                <a:latin typeface="Roboto"/>
                <a:ea typeface="Roboto"/>
                <a:cs typeface="Roboto"/>
                <a:sym typeface="Roboto"/>
              </a:rPr>
              <a:t> (</a:t>
            </a:r>
            <a:r>
              <a:rPr i="1" lang="en" sz="1200">
                <a:latin typeface="Roboto"/>
                <a:ea typeface="Roboto"/>
                <a:cs typeface="Roboto"/>
                <a:sym typeface="Roboto"/>
              </a:rPr>
              <a:t>mediafilesegmenter</a:t>
            </a:r>
            <a:r>
              <a:rPr lang="en" sz="1200">
                <a:latin typeface="Roboto"/>
                <a:ea typeface="Roboto"/>
                <a:cs typeface="Roboto"/>
                <a:sym typeface="Roboto"/>
              </a:rPr>
              <a:t>) divides a .mov, .mp4, .m4v, .m4a, or .mp3 file into small media segments and creates an index file. The index file and media segments can be deployed using almost any web server infrastructure for streaming to iPhone and macOS 10.13.4 High Sierra. The Media File Segmenter only produces VOD streams.</a:t>
            </a:r>
            <a:endParaRPr sz="1200">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Go to HLS_Local folder and run `</a:t>
            </a:r>
            <a:r>
              <a:rPr b="1" lang="en" sz="1200">
                <a:solidFill>
                  <a:srgbClr val="333333"/>
                </a:solidFill>
                <a:highlight>
                  <a:srgbClr val="FFFFFF"/>
                </a:highlight>
                <a:latin typeface="Roboto"/>
                <a:ea typeface="Roboto"/>
                <a:cs typeface="Roboto"/>
                <a:sym typeface="Roboto"/>
              </a:rPr>
              <a:t>mediafilesegmenter -t 2 sleepy.mp4</a:t>
            </a:r>
            <a:r>
              <a:rPr lang="en" sz="1200">
                <a:solidFill>
                  <a:srgbClr val="333333"/>
                </a:solidFill>
                <a:highlight>
                  <a:srgbClr val="FFFFFF"/>
                </a:highlight>
                <a:latin typeface="Roboto"/>
                <a:ea typeface="Roboto"/>
                <a:cs typeface="Roboto"/>
                <a:sym typeface="Roboto"/>
              </a:rPr>
              <a:t>`. This will segment the video in the file-chunks of duration 2 seconds.</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Under the same directory, run </a:t>
            </a:r>
            <a:r>
              <a:rPr b="1" lang="en" sz="1200">
                <a:solidFill>
                  <a:srgbClr val="333333"/>
                </a:solidFill>
                <a:highlight>
                  <a:srgbClr val="FFFFFF"/>
                </a:highlight>
                <a:latin typeface="Roboto"/>
                <a:ea typeface="Roboto"/>
                <a:cs typeface="Roboto"/>
                <a:sym typeface="Roboto"/>
              </a:rPr>
              <a:t>`python -m SimpleHTTPServer 8000`</a:t>
            </a:r>
            <a:r>
              <a:rPr lang="en" sz="1200">
                <a:solidFill>
                  <a:srgbClr val="333333"/>
                </a:solidFill>
                <a:highlight>
                  <a:srgbClr val="FFFFFF"/>
                </a:highlight>
                <a:latin typeface="Roboto"/>
                <a:ea typeface="Roboto"/>
                <a:cs typeface="Roboto"/>
                <a:sym typeface="Roboto"/>
              </a:rPr>
              <a:t>. This will start a local web server at </a:t>
            </a:r>
            <a:r>
              <a:rPr b="1" lang="en" sz="1200">
                <a:solidFill>
                  <a:srgbClr val="333333"/>
                </a:solidFill>
                <a:highlight>
                  <a:srgbClr val="FFFFFF"/>
                </a:highlight>
                <a:latin typeface="Roboto"/>
                <a:ea typeface="Roboto"/>
                <a:cs typeface="Roboto"/>
                <a:sym typeface="Roboto"/>
              </a:rPr>
              <a:t>`127.0.0.1:8000` </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Open </a:t>
            </a:r>
            <a:r>
              <a:rPr b="1" lang="en" sz="1200">
                <a:solidFill>
                  <a:srgbClr val="333333"/>
                </a:solidFill>
                <a:highlight>
                  <a:srgbClr val="FFFFFF"/>
                </a:highlight>
                <a:latin typeface="Roboto"/>
                <a:ea typeface="Roboto"/>
                <a:cs typeface="Roboto"/>
                <a:sym typeface="Roboto"/>
              </a:rPr>
              <a:t>LocalHLS.html</a:t>
            </a:r>
            <a:r>
              <a:rPr lang="en" sz="1200">
                <a:solidFill>
                  <a:srgbClr val="333333"/>
                </a:solidFill>
                <a:highlight>
                  <a:srgbClr val="FFFFFF"/>
                </a:highlight>
                <a:latin typeface="Roboto"/>
                <a:ea typeface="Roboto"/>
                <a:cs typeface="Roboto"/>
                <a:sym typeface="Roboto"/>
              </a:rPr>
              <a:t> in safari to see HLS(VOD) in action.</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Note: We can also convert MP4 to HLS With </a:t>
            </a:r>
            <a:r>
              <a:rPr lang="en" sz="1200" u="sng">
                <a:solidFill>
                  <a:srgbClr val="047AED"/>
                </a:solidFill>
                <a:highlight>
                  <a:srgbClr val="FFFFFF"/>
                </a:highlight>
                <a:latin typeface="Roboto"/>
                <a:ea typeface="Roboto"/>
                <a:cs typeface="Roboto"/>
                <a:sym typeface="Roboto"/>
                <a:hlinkClick r:id="rId3"/>
              </a:rPr>
              <a:t>FFmpeg</a:t>
            </a:r>
            <a:r>
              <a:rPr lang="en" sz="1200">
                <a:solidFill>
                  <a:srgbClr val="2E3234"/>
                </a:solidFill>
                <a:highlight>
                  <a:srgbClr val="FFFFFF"/>
                </a:highlight>
                <a:latin typeface="Roboto"/>
                <a:ea typeface="Roboto"/>
                <a:cs typeface="Roboto"/>
                <a:sym typeface="Roboto"/>
              </a:rPr>
              <a:t> - a multimedia framework able to decode, encode, transcode pretty much anything. - </a:t>
            </a:r>
            <a:r>
              <a:rPr lang="en" sz="1200" u="sng">
                <a:solidFill>
                  <a:schemeClr val="hlink"/>
                </a:solidFill>
                <a:latin typeface="Roboto"/>
                <a:ea typeface="Roboto"/>
                <a:cs typeface="Roboto"/>
                <a:sym typeface="Roboto"/>
                <a:hlinkClick r:id="rId4"/>
              </a:rPr>
              <a:t>https://www.keycdn.com/support/how-to-convert-mp4-to-hls</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Note: For </a:t>
            </a:r>
            <a:r>
              <a:rPr lang="en" sz="1200">
                <a:solidFill>
                  <a:srgbClr val="333333"/>
                </a:solidFill>
                <a:highlight>
                  <a:srgbClr val="FFFFFF"/>
                </a:highlight>
                <a:latin typeface="Roboto"/>
                <a:ea typeface="Roboto"/>
                <a:cs typeface="Roboto"/>
                <a:sym typeface="Roboto"/>
              </a:rPr>
              <a:t>variant</a:t>
            </a:r>
            <a:r>
              <a:rPr lang="en" sz="1200">
                <a:solidFill>
                  <a:srgbClr val="333333"/>
                </a:solidFill>
                <a:highlight>
                  <a:srgbClr val="FFFFFF"/>
                </a:highlight>
                <a:latin typeface="Roboto"/>
                <a:ea typeface="Roboto"/>
                <a:cs typeface="Roboto"/>
                <a:sym typeface="Roboto"/>
              </a:rPr>
              <a:t> playlist with multiple bitrates/resolutions - </a:t>
            </a:r>
            <a:r>
              <a:rPr lang="en" sz="1200" u="sng">
                <a:solidFill>
                  <a:schemeClr val="hlink"/>
                </a:solidFill>
                <a:latin typeface="Roboto"/>
                <a:ea typeface="Roboto"/>
                <a:cs typeface="Roboto"/>
                <a:sym typeface="Roboto"/>
                <a:hlinkClick r:id="rId5"/>
              </a:rPr>
              <a:t>http://www.priyaontech.com/tag/variantplaylistcreator/</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d1c0ce3a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d1c0ce3a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 sz="1300">
                <a:solidFill>
                  <a:srgbClr val="333333"/>
                </a:solidFill>
              </a:rPr>
              <a:t>The image on the left shows master index file referencing alternate index files depending having different </a:t>
            </a:r>
            <a:r>
              <a:rPr lang="en" sz="1300">
                <a:solidFill>
                  <a:srgbClr val="333333"/>
                </a:solidFill>
              </a:rPr>
              <a:t>resolution</a:t>
            </a:r>
            <a:r>
              <a:rPr lang="en" sz="1300">
                <a:solidFill>
                  <a:srgbClr val="333333"/>
                </a:solidFill>
              </a:rPr>
              <a:t>/bitrate. Player begins by fetching the master index file, using it’s .m3u8 URL. The master index file, in turn, fetches alternate index files(based on bandwidth, screen size etc.) which </a:t>
            </a:r>
            <a:r>
              <a:rPr lang="en" sz="1300">
                <a:solidFill>
                  <a:srgbClr val="333333"/>
                </a:solidFill>
              </a:rPr>
              <a:t>specifies the location of the available media files(corresponding that resolution/bitrate)</a:t>
            </a:r>
            <a:r>
              <a:rPr lang="en" sz="1300">
                <a:solidFill>
                  <a:srgbClr val="333333"/>
                </a:solidFill>
              </a:rPr>
              <a:t>. For the selected stream, the player downloads each available media file in sequence.</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rPr>
              <a:t>EXTM3U:</a:t>
            </a:r>
            <a:r>
              <a:rPr lang="en" sz="1300">
                <a:solidFill>
                  <a:srgbClr val="333333"/>
                </a:solidFill>
              </a:rPr>
              <a:t> Indicates that the playlist is an extended M3U file. All HLS playlists must start with this tag.</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highlight>
                  <a:srgbClr val="FFFFFF"/>
                </a:highlight>
              </a:rPr>
              <a:t>EXT-X-PLAYLIST-TYPE:</a:t>
            </a:r>
            <a:r>
              <a:rPr lang="en" sz="1300">
                <a:solidFill>
                  <a:srgbClr val="333333"/>
                </a:solidFill>
                <a:highlight>
                  <a:srgbClr val="FFFFFF"/>
                </a:highlight>
              </a:rPr>
              <a:t> Provides mutability information that applies to the entire playlist file. This tag may contain a value of either </a:t>
            </a:r>
            <a:r>
              <a:rPr lang="en" sz="1300">
                <a:solidFill>
                  <a:srgbClr val="333333"/>
                </a:solidFill>
                <a:highlight>
                  <a:srgbClr val="FFFFFF"/>
                </a:highlight>
                <a:latin typeface="Courier New"/>
                <a:ea typeface="Courier New"/>
                <a:cs typeface="Courier New"/>
                <a:sym typeface="Courier New"/>
              </a:rPr>
              <a:t>EVENT</a:t>
            </a:r>
            <a:r>
              <a:rPr lang="en" sz="1300">
                <a:solidFill>
                  <a:srgbClr val="333333"/>
                </a:solidFill>
                <a:highlight>
                  <a:srgbClr val="FFFFFF"/>
                </a:highlight>
              </a:rPr>
              <a:t> or </a:t>
            </a:r>
            <a:r>
              <a:rPr lang="en" sz="1300">
                <a:solidFill>
                  <a:srgbClr val="333333"/>
                </a:solidFill>
                <a:highlight>
                  <a:srgbClr val="FFFFFF"/>
                </a:highlight>
                <a:latin typeface="Courier New"/>
                <a:ea typeface="Courier New"/>
                <a:cs typeface="Courier New"/>
                <a:sym typeface="Courier New"/>
              </a:rPr>
              <a:t>VOD</a:t>
            </a:r>
            <a:r>
              <a:rPr lang="en" sz="1300">
                <a:solidFill>
                  <a:srgbClr val="333333"/>
                </a:solidFill>
                <a:highlight>
                  <a:srgbClr val="FFFFFF"/>
                </a:highlight>
              </a:rPr>
              <a:t>. If the tag is present and has a value of </a:t>
            </a:r>
            <a:r>
              <a:rPr lang="en" sz="1300">
                <a:solidFill>
                  <a:srgbClr val="333333"/>
                </a:solidFill>
                <a:highlight>
                  <a:srgbClr val="FFFFFF"/>
                </a:highlight>
                <a:latin typeface="Courier New"/>
                <a:ea typeface="Courier New"/>
                <a:cs typeface="Courier New"/>
                <a:sym typeface="Courier New"/>
              </a:rPr>
              <a:t>EVENT</a:t>
            </a:r>
            <a:r>
              <a:rPr lang="en" sz="1300">
                <a:solidFill>
                  <a:srgbClr val="333333"/>
                </a:solidFill>
                <a:highlight>
                  <a:srgbClr val="FFFFFF"/>
                </a:highlight>
              </a:rPr>
              <a:t>, the server must not change or delete any part of the playlist file (although it may append lines to it). If the tag is present and has a value of </a:t>
            </a:r>
            <a:r>
              <a:rPr lang="en" sz="1300">
                <a:solidFill>
                  <a:srgbClr val="333333"/>
                </a:solidFill>
                <a:highlight>
                  <a:srgbClr val="FFFFFF"/>
                </a:highlight>
                <a:latin typeface="Courier New"/>
                <a:ea typeface="Courier New"/>
                <a:cs typeface="Courier New"/>
                <a:sym typeface="Courier New"/>
              </a:rPr>
              <a:t>VOD</a:t>
            </a:r>
            <a:r>
              <a:rPr lang="en" sz="1300">
                <a:solidFill>
                  <a:srgbClr val="333333"/>
                </a:solidFill>
                <a:highlight>
                  <a:srgbClr val="FFFFFF"/>
                </a:highlight>
              </a:rPr>
              <a:t>, the playlist file must not change.</a:t>
            </a:r>
            <a:endParaRPr sz="1300">
              <a:solidFill>
                <a:srgbClr val="333333"/>
              </a:solidFill>
              <a:highlight>
                <a:srgbClr val="FFFFFF"/>
              </a:highlight>
            </a:endParaRPr>
          </a:p>
          <a:p>
            <a:pPr indent="0" lvl="0" marL="0" rtl="0" algn="l">
              <a:lnSpc>
                <a:spcPct val="115000"/>
              </a:lnSpc>
              <a:spcBef>
                <a:spcPts val="800"/>
              </a:spcBef>
              <a:spcAft>
                <a:spcPts val="0"/>
              </a:spcAft>
              <a:buNone/>
            </a:pPr>
            <a:r>
              <a:rPr b="1" lang="en" sz="1300">
                <a:solidFill>
                  <a:srgbClr val="333333"/>
                </a:solidFill>
              </a:rPr>
              <a:t>EXT-X-TARGETDURATION:</a:t>
            </a:r>
            <a:r>
              <a:rPr lang="en" sz="1300">
                <a:solidFill>
                  <a:srgbClr val="333333"/>
                </a:solidFill>
              </a:rPr>
              <a:t> Specifies the maximum media-file duration.</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rPr>
              <a:t>EXT-X-VERSION:</a:t>
            </a:r>
            <a:r>
              <a:rPr lang="en" sz="1300">
                <a:solidFill>
                  <a:srgbClr val="333333"/>
                </a:solidFill>
              </a:rPr>
              <a:t> Indicates the compatibility version of the playlist file. The playlist media and its server must comply with all provisions of the most recent version of the IETF Internet-Draft of the HTTP Live Streaming specification that defines that protocol version</a:t>
            </a:r>
            <a:r>
              <a:rPr lang="en" sz="1300">
                <a:solidFill>
                  <a:srgbClr val="333333"/>
                </a:solidFill>
              </a:rPr>
              <a:t>.</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rPr>
              <a:t>EXT-X-MEDIA-SEQUENCE:</a:t>
            </a:r>
            <a:r>
              <a:rPr lang="en" sz="1300">
                <a:solidFill>
                  <a:srgbClr val="333333"/>
                </a:solidFill>
              </a:rPr>
              <a:t> Indicates the sequence number of the first URL that appears in a playlist file. Each media file URL in a playlist has a unique integer sequence number. The sequence number of a URL is higher by 1 than the sequence number of the URL that preceded it. The media sequence numbers have no relation to the names of the files.</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rPr>
              <a:t>EXTINF:</a:t>
            </a:r>
            <a:r>
              <a:rPr lang="en" sz="1300">
                <a:solidFill>
                  <a:srgbClr val="333333"/>
                </a:solidFill>
              </a:rPr>
              <a:t> A record marker that describes the media file identified by the URL that follows it. Each media file URL must be preceded by an </a:t>
            </a:r>
            <a:r>
              <a:rPr lang="en" sz="1300">
                <a:solidFill>
                  <a:srgbClr val="333333"/>
                </a:solidFill>
                <a:latin typeface="Courier New"/>
                <a:ea typeface="Courier New"/>
                <a:cs typeface="Courier New"/>
                <a:sym typeface="Courier New"/>
              </a:rPr>
              <a:t>EXTINF</a:t>
            </a:r>
            <a:r>
              <a:rPr lang="en" sz="1300">
                <a:solidFill>
                  <a:srgbClr val="333333"/>
                </a:solidFill>
              </a:rPr>
              <a:t> tag. This tag contains a duration attribute that's an integer or floating-point number that specifies the duration of the media segment in seconds. </a:t>
            </a:r>
            <a:r>
              <a:rPr b="1" lang="en" sz="1300">
                <a:solidFill>
                  <a:srgbClr val="333333"/>
                </a:solidFill>
              </a:rPr>
              <a:t>Suggestion -</a:t>
            </a:r>
            <a:r>
              <a:rPr lang="en" sz="1300">
                <a:solidFill>
                  <a:srgbClr val="333333"/>
                </a:solidFill>
              </a:rPr>
              <a:t> Always use floating-point EXTINF durations (supported in protocol version 3). This allows the client to minimize round-off errors when seeking within the stream.</a:t>
            </a:r>
            <a:endParaRPr sz="1300">
              <a:solidFill>
                <a:srgbClr val="333333"/>
              </a:solidFill>
            </a:endParaRPr>
          </a:p>
          <a:p>
            <a:pPr indent="0" lvl="0" marL="0" rtl="0" algn="l">
              <a:lnSpc>
                <a:spcPct val="115000"/>
              </a:lnSpc>
              <a:spcBef>
                <a:spcPts val="800"/>
              </a:spcBef>
              <a:spcAft>
                <a:spcPts val="0"/>
              </a:spcAft>
              <a:buNone/>
            </a:pPr>
            <a:r>
              <a:rPr b="1" lang="en" sz="1300">
                <a:solidFill>
                  <a:srgbClr val="333333"/>
                </a:solidFill>
                <a:highlight>
                  <a:srgbClr val="FFFFFF"/>
                </a:highlight>
              </a:rPr>
              <a:t>EXT-X-STREAM-INF:</a:t>
            </a:r>
            <a:r>
              <a:rPr lang="en" sz="1300">
                <a:solidFill>
                  <a:srgbClr val="333333"/>
                </a:solidFill>
                <a:highlight>
                  <a:srgbClr val="FFFFFF"/>
                </a:highlight>
              </a:rPr>
              <a:t> Indicates that the next URL in the playlist file identifies another playlist file, parameter defines stream’s metadata like BANDWIDTH, AVERAGE-BANDWIDTH, RESOLUTION, CODECS etc.</a:t>
            </a:r>
            <a:endParaRPr sz="1300">
              <a:solidFill>
                <a:srgbClr val="333333"/>
              </a:solidFill>
            </a:endParaRPr>
          </a:p>
          <a:p>
            <a:pPr indent="0" lvl="0" marL="0" rtl="0" algn="l">
              <a:lnSpc>
                <a:spcPct val="115000"/>
              </a:lnSpc>
              <a:spcBef>
                <a:spcPts val="1500"/>
              </a:spcBef>
              <a:spcAft>
                <a:spcPts val="0"/>
              </a:spcAft>
              <a:buNone/>
            </a:pPr>
            <a:r>
              <a:rPr b="1" lang="en" sz="1300">
                <a:solidFill>
                  <a:srgbClr val="333333"/>
                </a:solidFill>
              </a:rPr>
              <a:t>EXT-X-ENDLIST:</a:t>
            </a:r>
            <a:r>
              <a:rPr lang="en" sz="1300">
                <a:solidFill>
                  <a:srgbClr val="333333"/>
                </a:solidFill>
              </a:rPr>
              <a:t> Indicates that no more media files will be added to the playlist file.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d31936a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d31936a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Roboto"/>
                <a:ea typeface="Roboto"/>
                <a:cs typeface="Roboto"/>
                <a:sym typeface="Roboto"/>
              </a:rPr>
              <a:t>AVKit is the highest level video framework, then comes AVFoundation(which we will discuss in sometime) and Core Audio, Core Video and Core Media(represent time-based audio-visual assets) layer are the low-level abstractions.</a:t>
            </a:r>
            <a:endParaRPr sz="1200">
              <a:solidFill>
                <a:srgbClr val="333333"/>
              </a:solidFill>
              <a:latin typeface="Roboto"/>
              <a:ea typeface="Roboto"/>
              <a:cs typeface="Roboto"/>
              <a:sym typeface="Roboto"/>
            </a:endParaRPr>
          </a:p>
          <a:p>
            <a:pPr indent="0" lvl="0" marL="0" rtl="0" algn="l">
              <a:spcBef>
                <a:spcPts val="0"/>
              </a:spcBef>
              <a:spcAft>
                <a:spcPts val="0"/>
              </a:spcAft>
              <a:buNone/>
            </a:pPr>
            <a:r>
              <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Useful tip(Why we're starting with AVKit) - </a:t>
            </a:r>
            <a:r>
              <a:rPr lang="en" sz="1200">
                <a:solidFill>
                  <a:srgbClr val="333333"/>
                </a:solidFill>
                <a:latin typeface="Roboto"/>
                <a:ea typeface="Roboto"/>
                <a:cs typeface="Roboto"/>
                <a:sym typeface="Roboto"/>
              </a:rPr>
              <a:t>Always favor the highest level of abstraction available to you. Then, you can drop down to lower levels when what you’ve been using no longer suits your needs.</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d31936a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d31936a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Duration: 10 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333333"/>
                </a:solidFill>
                <a:latin typeface="Roboto"/>
                <a:ea typeface="Roboto"/>
                <a:cs typeface="Roboto"/>
                <a:sym typeface="Roboto"/>
              </a:rPr>
              <a:t>AVPlayerViewController - An object(subclass of UIViewController) that displays the video content from a player object along with system-supplied playback controls.</a:t>
            </a:r>
            <a:endParaRPr sz="1200">
              <a:solidFill>
                <a:srgbClr val="333333"/>
              </a:solidFill>
              <a:latin typeface="Roboto"/>
              <a:ea typeface="Roboto"/>
              <a:cs typeface="Roboto"/>
              <a:sym typeface="Roboto"/>
            </a:endParaRPr>
          </a:p>
          <a:p>
            <a:pPr indent="0" lvl="0" marL="0" rtl="0" algn="l">
              <a:spcBef>
                <a:spcPts val="0"/>
              </a:spcBef>
              <a:spcAft>
                <a:spcPts val="0"/>
              </a:spcAft>
              <a:buNone/>
            </a:pPr>
            <a:r>
              <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AVPlayerViewController makes it easy for you to add media playback capabilities to your application matching the styling and features of the native system players. Since AVPlayerViewController is a system framework class, your playback applications automatically adopt the new aesthetics and features of future operating system updates without any additional work from you.</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Note - Do not subclass AVPlayerViewController. Overriding this class’s methods is unsupported and results in undefined behavior.</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AVPlayerViewController will give you system playback controls for play/pause, forward/backward, volume/mute, subtitles and cc, videoGravity, seek, duration etc.</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AVPlayer is the heart of playing videos on iOS. A player object can start and stop your videos, change their playback rate and even turn the volume up and down.You can think of a player as a controller object that’s able to manage playback of one media asset at a time.</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31936ad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31936ad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Official Documentation - </a:t>
            </a:r>
            <a:r>
              <a:rPr lang="en" sz="1200" u="sng">
                <a:solidFill>
                  <a:schemeClr val="hlink"/>
                </a:solidFill>
                <a:latin typeface="Roboto"/>
                <a:ea typeface="Roboto"/>
                <a:cs typeface="Roboto"/>
                <a:sym typeface="Roboto"/>
                <a:hlinkClick r:id="rId2"/>
              </a:rPr>
              <a:t>https://developer.apple.com/av-foundation/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Why AVFoundation - Because AVKit doesn’t provide a lot of customizations like adding gestures/controls for changing rate, selecting quality explicitly, changing brightness etc.</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AVFoundation </a:t>
            </a:r>
            <a:r>
              <a:rPr lang="en" sz="1200">
                <a:latin typeface="Roboto"/>
                <a:ea typeface="Roboto"/>
                <a:cs typeface="Roboto"/>
                <a:sym typeface="Roboto"/>
              </a:rPr>
              <a:t>can handle things like</a:t>
            </a:r>
            <a:r>
              <a:rPr lang="en" sz="1200">
                <a:latin typeface="Roboto"/>
                <a:ea typeface="Roboto"/>
                <a:cs typeface="Roboto"/>
                <a:sym typeface="Roboto"/>
              </a:rPr>
              <a:t>:</a:t>
            </a:r>
            <a:endParaRPr sz="1200">
              <a:latin typeface="Roboto"/>
              <a:ea typeface="Roboto"/>
              <a:cs typeface="Roboto"/>
              <a:sym typeface="Roboto"/>
            </a:endParaRPr>
          </a:p>
          <a:p>
            <a:pPr indent="-304800" lvl="0" marL="457200" rtl="0" algn="l">
              <a:lnSpc>
                <a:spcPct val="100000"/>
              </a:lnSpc>
              <a:spcBef>
                <a:spcPts val="1200"/>
              </a:spcBef>
              <a:spcAft>
                <a:spcPts val="0"/>
              </a:spcAft>
              <a:buSzPts val="1200"/>
              <a:buFont typeface="Roboto"/>
              <a:buAutoNum type="arabicPeriod"/>
            </a:pPr>
            <a:r>
              <a:rPr lang="en" sz="1200">
                <a:latin typeface="Roboto"/>
                <a:ea typeface="Roboto"/>
                <a:cs typeface="Roboto"/>
                <a:sym typeface="Roboto"/>
              </a:rPr>
              <a:t>Capturing video with the built-in camera.</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AutoNum type="arabicPeriod"/>
            </a:pPr>
            <a:r>
              <a:rPr lang="en" sz="1200">
                <a:latin typeface="Roboto"/>
                <a:ea typeface="Roboto"/>
                <a:cs typeface="Roboto"/>
                <a:sym typeface="Roboto"/>
              </a:rPr>
              <a:t>Transcoding between video formats.</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AutoNum type="arabicPeriod"/>
            </a:pPr>
            <a:r>
              <a:rPr lang="en" sz="1200">
                <a:latin typeface="Roboto"/>
                <a:ea typeface="Roboto"/>
                <a:cs typeface="Roboto"/>
                <a:sym typeface="Roboto"/>
              </a:rPr>
              <a:t>Applying filters to a video stream in real-time.</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d39322ca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d39322ca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following MVC architecture - AVPlayer(Controller), AVPlayerLayer(View) and AVAsset, AVPlayerItem(Model) classes.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d39ada4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d39ada4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Duration: 15-20 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HLSPlayer project contains the following -</a:t>
            </a:r>
            <a:endParaRPr/>
          </a:p>
          <a:p>
            <a:pPr indent="-298450" lvl="0" marL="457200" rtl="0" algn="l">
              <a:spcBef>
                <a:spcPts val="0"/>
              </a:spcBef>
              <a:spcAft>
                <a:spcPts val="0"/>
              </a:spcAft>
              <a:buSzPts val="1100"/>
              <a:buAutoNum type="arabicPeriod"/>
            </a:pPr>
            <a:r>
              <a:rPr lang="en"/>
              <a:t>HLSPlayerView - It’s a UIView with layer as AVPlayerLayer and player property getter/setter.</a:t>
            </a:r>
            <a:endParaRPr/>
          </a:p>
          <a:p>
            <a:pPr indent="-298450" lvl="0" marL="457200" rtl="0" algn="l">
              <a:spcBef>
                <a:spcPts val="0"/>
              </a:spcBef>
              <a:spcAft>
                <a:spcPts val="0"/>
              </a:spcAft>
              <a:buSzPts val="1100"/>
              <a:buAutoNum type="arabicPeriod"/>
            </a:pPr>
            <a:r>
              <a:rPr lang="en"/>
              <a:t>HLSViewController - It’s a Controller which takes playerURL as input and have functionalities for play/pause, show/hide/auto-hide controlView, observe timeControlStatus.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d39ada45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d39ada45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break 15 min for a coffee.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d39ada45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39ada45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Duration - 20-25 min</a:t>
            </a:r>
            <a:endParaRPr/>
          </a:p>
          <a:p>
            <a:pPr indent="0" lvl="0" marL="0" rtl="0" algn="l">
              <a:spcBef>
                <a:spcPts val="0"/>
              </a:spcBef>
              <a:spcAft>
                <a:spcPts val="0"/>
              </a:spcAft>
              <a:buNone/>
            </a:pPr>
            <a:r>
              <a:rPr lang="en"/>
              <a:t>Note - For high playback rates you may hear bad audio quality. We are setting AVPlayerItem’s audioTimePitchAlgorithm to .spectral as suggested. - </a:t>
            </a:r>
            <a:r>
              <a:rPr lang="en" u="sng">
                <a:solidFill>
                  <a:schemeClr val="hlink"/>
                </a:solidFill>
                <a:hlinkClick r:id="rId2"/>
              </a:rPr>
              <a:t>https://forums.developer.apple.com/thread/4797</a:t>
            </a:r>
            <a:r>
              <a:rPr lang="en"/>
              <a:t> other solution if you are setting very high rate - </a:t>
            </a:r>
            <a:r>
              <a:rPr lang="en" u="sng">
                <a:solidFill>
                  <a:schemeClr val="hlink"/>
                </a:solidFill>
                <a:hlinkClick r:id="rId3"/>
              </a:rPr>
              <a:t>https://stackoverflow.com/questions/40506059/jerky-playback-from-avplayer-on-applying-rate-greater-than-2x</a:t>
            </a:r>
            <a:endParaRPr u="sng">
              <a:solidFill>
                <a:schemeClr val="hlink"/>
              </a:solidFill>
              <a:hlinkClick r:id="rId4"/>
            </a:endParaRPr>
          </a:p>
          <a:p>
            <a:pPr indent="0" lvl="0" marL="0" rtl="0" algn="l">
              <a:spcBef>
                <a:spcPts val="0"/>
              </a:spcBef>
              <a:spcAft>
                <a:spcPts val="0"/>
              </a:spcAft>
              <a:buNone/>
            </a:pPr>
            <a:r>
              <a:t/>
            </a:r>
            <a:endParaRPr/>
          </a:p>
          <a:p>
            <a:pPr indent="0" lvl="0" marL="0" rtl="0" algn="l">
              <a:spcBef>
                <a:spcPts val="0"/>
              </a:spcBef>
              <a:spcAft>
                <a:spcPts val="0"/>
              </a:spcAft>
              <a:buNone/>
            </a:pPr>
            <a:r>
              <a:rPr lang="en"/>
              <a:t>For Volume it’s recommended to set AVPlayer’s Volume property without interfacing with System Volume. In case you need to Alter System’s Volume(Not Recommended) then - </a:t>
            </a:r>
            <a:r>
              <a:rPr lang="en" u="sng">
                <a:solidFill>
                  <a:schemeClr val="hlink"/>
                </a:solidFill>
                <a:hlinkClick r:id="rId5"/>
              </a:rPr>
              <a:t>https://stackoverflow.com/questions/33168497/ios-9-how-to-change-volume-programmatically-without-showing-system-sound-bar-po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Video Quality - There are two ways to adjust video quality</a:t>
            </a:r>
            <a:endParaRPr/>
          </a:p>
          <a:p>
            <a:pPr indent="-298450" lvl="0" marL="457200" rtl="0" algn="l">
              <a:spcBef>
                <a:spcPts val="0"/>
              </a:spcBef>
              <a:spcAft>
                <a:spcPts val="0"/>
              </a:spcAft>
              <a:buSzPts val="1100"/>
              <a:buAutoNum type="arabicPeriod"/>
            </a:pPr>
            <a:r>
              <a:rPr lang="en"/>
              <a:t>Using preferredPeakBitRate(Not Instant) - </a:t>
            </a:r>
            <a:r>
              <a:rPr lang="en" u="sng">
                <a:solidFill>
                  <a:schemeClr val="hlink"/>
                </a:solidFill>
                <a:hlinkClick r:id="rId6"/>
              </a:rPr>
              <a:t>https://developer.apple.com/documentation/avfoundation/avplayeritem/1388541-preferredpeakbitrate</a:t>
            </a:r>
            <a:endParaRPr/>
          </a:p>
          <a:p>
            <a:pPr indent="-298450" lvl="0" marL="457200" rtl="0" algn="l">
              <a:spcBef>
                <a:spcPts val="0"/>
              </a:spcBef>
              <a:spcAft>
                <a:spcPts val="0"/>
              </a:spcAft>
              <a:buSzPts val="1100"/>
              <a:buAutoNum type="arabicPeriod"/>
            </a:pPr>
            <a:r>
              <a:rPr lang="en"/>
              <a:t>Reading M3U8 playlist and parsing stream </a:t>
            </a:r>
            <a:r>
              <a:rPr lang="en"/>
              <a:t>variants</a:t>
            </a:r>
            <a:r>
              <a:rPr lang="en"/>
              <a:t> and then replacing playerItem with selected </a:t>
            </a:r>
            <a:r>
              <a:rPr lang="en"/>
              <a:t>variant</a:t>
            </a:r>
            <a:r>
              <a:rPr lang="en"/>
              <a:t> - </a:t>
            </a:r>
            <a:r>
              <a:rPr lang="en" u="sng">
                <a:solidFill>
                  <a:schemeClr val="hlink"/>
                </a:solidFill>
                <a:hlinkClick r:id="rId7"/>
              </a:rPr>
              <a:t>https://github.com/gal-orlanczyk/go-swifty-m3u8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d1c0ce3a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d1c0ce3a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App Store, if you produce an app that delivers video longer then ten minutes or greater than 5MB of data, you must use HTTP Live Streaming.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d39ada45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d39ada45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AVQueuePlayer is a subclass of AVPlayer which can handle multiple player items.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d39ada4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d39ada4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 Apple wrote a nifty new class called AVPlayerLooper. This class will take a single player item and take care of all the logic it takes to play that item on a loop. Unfortunately, that doesn’t help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 - </a:t>
            </a:r>
            <a:r>
              <a:rPr lang="en" u="sng">
                <a:solidFill>
                  <a:schemeClr val="hlink"/>
                </a:solidFill>
                <a:hlinkClick r:id="rId2"/>
              </a:rPr>
              <a:t>https://www.raywenderlich.com/5191-video-streaming-tutorial-for-ios-getting-started#toc-anchor-007</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d39ada45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d39ada45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rPr>
              <a:t>This property defines the preferred forward buffer duration in seconds. If set to 0, the player will choose an appropriate level of buffering for most use cases. Setting this property to a low value will increase the chance that playback will stall and re-buffer, while setting it to a high value will increase demand on system resources.</a:t>
            </a:r>
            <a:endParaRPr sz="1300">
              <a:solidFill>
                <a:srgbClr val="333333"/>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d39ada45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d39ada45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d1c0ce3a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d1c0ce3a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d1c0ce3a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d1c0ce3a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Problem</a:t>
            </a:r>
            <a:r>
              <a:rPr lang="en" sz="1200">
                <a:latin typeface="Roboto"/>
                <a:ea typeface="Roboto"/>
                <a:cs typeface="Roboto"/>
                <a:sym typeface="Roboto"/>
              </a:rPr>
              <a:t> - </a:t>
            </a:r>
            <a:r>
              <a:rPr lang="en" sz="1200">
                <a:solidFill>
                  <a:srgbClr val="333C4E"/>
                </a:solidFill>
                <a:highlight>
                  <a:srgbClr val="FFFFFF"/>
                </a:highlight>
                <a:latin typeface="Roboto"/>
                <a:ea typeface="Roboto"/>
                <a:cs typeface="Roboto"/>
                <a:sym typeface="Roboto"/>
              </a:rPr>
              <a:t>User wants that the video must play seamlessly on different devices with different internet speeds and for obvious reasons that won’t be possible if in case you are having an HD video and the user is playing it on a 2G network.</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33C4E"/>
                </a:solidFill>
                <a:highlight>
                  <a:srgbClr val="FFFFFF"/>
                </a:highlight>
                <a:latin typeface="Roboto"/>
                <a:ea typeface="Roboto"/>
                <a:cs typeface="Roboto"/>
                <a:sym typeface="Roboto"/>
              </a:rPr>
              <a:t>Adaptive Streaming(stream media content over HTTP protocols)</a:t>
            </a:r>
            <a:r>
              <a:rPr lang="en" sz="1200">
                <a:solidFill>
                  <a:srgbClr val="333C4E"/>
                </a:solidFill>
                <a:highlight>
                  <a:srgbClr val="FFFFFF"/>
                </a:highlight>
                <a:latin typeface="Roboto"/>
                <a:ea typeface="Roboto"/>
                <a:cs typeface="Roboto"/>
                <a:sym typeface="Roboto"/>
              </a:rPr>
              <a:t> - The basic idea behind adaptive streaming is to generate various versions of the media file for different bitrates and resolutions and then choosing one of them based according to user’s bandwidth, screen size etc. Those different bitrate versions are split into multiple chunks that are then played according to the user’s bandwidth. Common protocols based on this idea are </a:t>
            </a:r>
            <a:r>
              <a:rPr lang="en" sz="1200">
                <a:solidFill>
                  <a:srgbClr val="333C4E"/>
                </a:solidFill>
                <a:highlight>
                  <a:srgbClr val="FFFFFF"/>
                </a:highlight>
                <a:latin typeface="Roboto"/>
                <a:ea typeface="Roboto"/>
                <a:cs typeface="Roboto"/>
                <a:sym typeface="Roboto"/>
              </a:rPr>
              <a:t>Apple’s HLS, </a:t>
            </a:r>
            <a:r>
              <a:rPr lang="en" sz="1200">
                <a:solidFill>
                  <a:srgbClr val="333C4E"/>
                </a:solidFill>
                <a:highlight>
                  <a:srgbClr val="FFFFFF"/>
                </a:highlight>
                <a:latin typeface="Roboto"/>
                <a:ea typeface="Roboto"/>
                <a:cs typeface="Roboto"/>
                <a:sym typeface="Roboto"/>
              </a:rPr>
              <a:t>MPEG-DASH, Adobe HTTP dynamic streaming, etc.</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C4E"/>
                </a:solidFill>
                <a:highlight>
                  <a:srgbClr val="FFFFFF"/>
                </a:highlight>
                <a:latin typeface="Roboto"/>
                <a:ea typeface="Roboto"/>
                <a:cs typeface="Roboto"/>
                <a:sym typeface="Roboto"/>
              </a:rPr>
              <a:t>As an HTTP-based technology, no streaming server is required, so all the switching logic resides on the player.</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C4E"/>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C4E"/>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d1c0ce3a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1c0ce3a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1c0ce3a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1c0ce3a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 Encoder - Compresses original content and outputs an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1c0ce3a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1c0ce3a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Server Component -</a:t>
            </a:r>
            <a:r>
              <a:rPr lang="en"/>
              <a:t> </a:t>
            </a:r>
            <a:r>
              <a:rPr lang="en" sz="1200">
                <a:latin typeface="Roboto"/>
                <a:ea typeface="Roboto"/>
                <a:cs typeface="Roboto"/>
                <a:sym typeface="Roboto"/>
              </a:rPr>
              <a:t>Input stream of media -&gt; (Encode them digitally + Create multiple bitrate streams) -&gt; Create segments or chunks(.ts)</a:t>
            </a:r>
            <a:endParaRPr sz="1200">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b="1" lang="en"/>
              <a:t>Encoder</a:t>
            </a:r>
            <a:r>
              <a:rPr lang="en"/>
              <a:t> - </a:t>
            </a:r>
            <a:r>
              <a:rPr lang="en" sz="1200">
                <a:solidFill>
                  <a:srgbClr val="3F3F3F"/>
                </a:solidFill>
                <a:highlight>
                  <a:srgbClr val="FFFFFF"/>
                </a:highlight>
                <a:latin typeface="Roboto"/>
                <a:ea typeface="Roboto"/>
                <a:cs typeface="Roboto"/>
                <a:sym typeface="Roboto"/>
              </a:rPr>
              <a:t>are hardware devices or a software that convert data from one format to another using a standard codec(compression/decompression mechanism). source feed(from your camera) -&gt; streamable(compressed) data format. Examples of S/W Encoders - Telestream WireCast(</a:t>
            </a:r>
            <a:r>
              <a:rPr lang="en" u="sng">
                <a:solidFill>
                  <a:schemeClr val="hlink"/>
                </a:solidFill>
                <a:hlinkClick r:id="rId2"/>
              </a:rPr>
              <a:t>https://www.telestream.net/wirecast/</a:t>
            </a:r>
            <a:r>
              <a:rPr lang="en"/>
              <a:t>), vMix(</a:t>
            </a:r>
            <a:r>
              <a:rPr lang="en" u="sng">
                <a:solidFill>
                  <a:schemeClr val="hlink"/>
                </a:solidFill>
                <a:hlinkClick r:id="rId3"/>
              </a:rPr>
              <a:t>https://www.vmix.com/</a:t>
            </a:r>
            <a:r>
              <a:rPr lang="en"/>
              <a:t>)</a:t>
            </a:r>
            <a:r>
              <a:rPr lang="en" sz="1200">
                <a:solidFill>
                  <a:srgbClr val="3F3F3F"/>
                </a:solidFill>
                <a:highlight>
                  <a:srgbClr val="FFFFFF"/>
                </a:highlight>
                <a:latin typeface="Roboto"/>
                <a:ea typeface="Roboto"/>
                <a:cs typeface="Roboto"/>
                <a:sym typeface="Roboto"/>
              </a:rPr>
              <a:t>, Handbrake(</a:t>
            </a:r>
            <a:r>
              <a:rPr lang="en" u="sng">
                <a:solidFill>
                  <a:schemeClr val="hlink"/>
                </a:solidFill>
                <a:hlinkClick r:id="rId4"/>
              </a:rPr>
              <a:t>https://handbrake.fr/</a:t>
            </a:r>
            <a:r>
              <a:rPr lang="en" sz="1200">
                <a:solidFill>
                  <a:srgbClr val="3F3F3F"/>
                </a:solidFill>
                <a:highlight>
                  <a:srgbClr val="FFFFFF"/>
                </a:highlight>
                <a:latin typeface="Roboto"/>
                <a:ea typeface="Roboto"/>
                <a:cs typeface="Roboto"/>
                <a:sym typeface="Roboto"/>
              </a:rPr>
              <a:t>), Open Broadcaster Software(</a:t>
            </a:r>
            <a:r>
              <a:rPr lang="en" u="sng">
                <a:solidFill>
                  <a:schemeClr val="hlink"/>
                </a:solidFill>
                <a:hlinkClick r:id="rId5"/>
              </a:rPr>
              <a:t>https://obsproject.com/</a:t>
            </a:r>
            <a:r>
              <a:rPr lang="en" sz="1200">
                <a:solidFill>
                  <a:srgbClr val="3F3F3F"/>
                </a:solidFill>
                <a:highlight>
                  <a:srgbClr val="FFFFFF"/>
                </a:highlight>
                <a:latin typeface="Roboto"/>
                <a:ea typeface="Roboto"/>
                <a:cs typeface="Roboto"/>
                <a:sym typeface="Roboto"/>
              </a:rPr>
              <a:t>) and XSplit(</a:t>
            </a:r>
            <a:r>
              <a:rPr lang="en" u="sng">
                <a:solidFill>
                  <a:schemeClr val="hlink"/>
                </a:solidFill>
                <a:hlinkClick r:id="rId6"/>
              </a:rPr>
              <a:t>https://www.xsplit.com</a:t>
            </a:r>
            <a:r>
              <a:rPr lang="en" sz="1200">
                <a:solidFill>
                  <a:srgbClr val="3F3F3F"/>
                </a:solidFill>
                <a:highlight>
                  <a:srgbClr val="FFFFFF"/>
                </a:highlight>
                <a:latin typeface="Roboto"/>
                <a:ea typeface="Roboto"/>
                <a:cs typeface="Roboto"/>
                <a:sym typeface="Roboto"/>
              </a:rPr>
              <a:t>). H/W Encoders - Teradek Beam(</a:t>
            </a:r>
            <a:r>
              <a:rPr lang="en" u="sng">
                <a:solidFill>
                  <a:schemeClr val="hlink"/>
                </a:solidFill>
                <a:hlinkClick r:id="rId7"/>
              </a:rPr>
              <a:t>https://www.teradek.com/collections/beam-family</a:t>
            </a:r>
            <a:r>
              <a:rPr lang="en" sz="1200">
                <a:solidFill>
                  <a:srgbClr val="3F3F3F"/>
                </a:solidFill>
                <a:highlight>
                  <a:srgbClr val="FFFFFF"/>
                </a:highlight>
                <a:latin typeface="Roboto"/>
                <a:ea typeface="Roboto"/>
                <a:cs typeface="Roboto"/>
                <a:sym typeface="Roboto"/>
              </a:rPr>
              <a:t>), NewTek Tricaster(</a:t>
            </a:r>
            <a:r>
              <a:rPr lang="en" u="sng">
                <a:solidFill>
                  <a:schemeClr val="hlink"/>
                </a:solidFill>
                <a:hlinkClick r:id="rId8"/>
              </a:rPr>
              <a:t>https://www.newtek.com/tricaster/8000/</a:t>
            </a:r>
            <a:r>
              <a:rPr lang="en" sz="1200">
                <a:solidFill>
                  <a:srgbClr val="3F3F3F"/>
                </a:solidFill>
                <a:highlight>
                  <a:srgbClr val="FFFFFF"/>
                </a:highlight>
                <a:latin typeface="Roboto"/>
                <a:ea typeface="Roboto"/>
                <a:cs typeface="Roboto"/>
                <a:sym typeface="Roboto"/>
              </a:rPr>
              <a:t>) etc.</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Generally, for large scale live events people use Hardware Encoders(dedicated processors for codec) to ensure low latency.</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Codec(Coder + Decoder)</a:t>
            </a:r>
            <a:r>
              <a:rPr lang="en" sz="1200">
                <a:solidFill>
                  <a:srgbClr val="3F3F3F"/>
                </a:solidFill>
                <a:highlight>
                  <a:srgbClr val="FFFFFF"/>
                </a:highlight>
                <a:latin typeface="Roboto"/>
                <a:ea typeface="Roboto"/>
                <a:cs typeface="Roboto"/>
                <a:sym typeface="Roboto"/>
              </a:rPr>
              <a:t> - software/process which creates a compressed audio/video stream. Target client(player) is responsible for decoding the same.</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H.264(AVC: Advanced Video Coding, MPEG-4 Part 10) - Most widely supported video codec, better bitrate than H.263 for the same file size.</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H.265(HEVC: High Efficiency Video Coding) - Compression rate is almost double that of H.264, Half the bitrate of H.264, ~50% smaller file size compared to H.264, Good for high resolutions(&gt; 2K, supports upto 8K ultra HD) and live streaming, requires around three-times the resources for encoding, compatible with macOS v10.13 or later, iOS 11 or later, and tvOS 11 or later, proprietary codec(</a:t>
            </a:r>
            <a:r>
              <a:rPr lang="en" sz="1200">
                <a:solidFill>
                  <a:srgbClr val="3F3F3F"/>
                </a:solidFill>
                <a:highlight>
                  <a:srgbClr val="FFFFFF"/>
                </a:highlight>
                <a:latin typeface="Roboto"/>
                <a:ea typeface="Roboto"/>
                <a:cs typeface="Roboto"/>
                <a:sym typeface="Roboto"/>
              </a:rPr>
              <a:t>royalty</a:t>
            </a:r>
            <a:r>
              <a:rPr lang="en" sz="1200">
                <a:solidFill>
                  <a:srgbClr val="3F3F3F"/>
                </a:solidFill>
                <a:highlight>
                  <a:srgbClr val="FFFFFF"/>
                </a:highlight>
                <a:latin typeface="Roboto"/>
                <a:ea typeface="Roboto"/>
                <a:cs typeface="Roboto"/>
                <a:sym typeface="Roboto"/>
              </a:rPr>
              <a:t> associated with usage)</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Both H.264, H.265 have their open source versions i.e. x.264 and x.265 resp.</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VP9(Royalty-Free/Open-Source, Google) - </a:t>
            </a:r>
            <a:r>
              <a:rPr lang="en" sz="1200">
                <a:solidFill>
                  <a:srgbClr val="3F3F3F"/>
                </a:solidFill>
                <a:highlight>
                  <a:srgbClr val="FFFFFF"/>
                </a:highlight>
                <a:latin typeface="Roboto"/>
                <a:ea typeface="Roboto"/>
                <a:cs typeface="Roboto"/>
                <a:sym typeface="Roboto"/>
              </a:rPr>
              <a:t>Half the bitrate of VP8, Good for high resolutions(&gt; 2K) and live streaming, requires more resources for encoding, not widely supported.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VP9(Makes streams more consistent and reliable)  vs  H.265(Better Image Quality)</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MP3(MPEG-2 Audio Layer III) - Developed by Moving Picture Experts Group, Popular with wide support, Saves space without noticeable quality loss, Limited functionality for video.</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AAC(Advanced Audio Coding) - Proprietary codec, better sound than MP3 for the same bitrate, widely supported, limit on audio channels.</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AC-3(Dolby Digital Audio Codec 3) - Preserve surround sound, full range of audio channels, narrow device support as compared to AAC.</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Transcoding -</a:t>
            </a:r>
            <a:r>
              <a:rPr lang="en" sz="1200">
                <a:solidFill>
                  <a:srgbClr val="3F3F3F"/>
                </a:solidFill>
                <a:highlight>
                  <a:srgbClr val="FFFFFF"/>
                </a:highlight>
                <a:latin typeface="Roboto"/>
                <a:ea typeface="Roboto"/>
                <a:cs typeface="Roboto"/>
                <a:sym typeface="Roboto"/>
              </a:rPr>
              <a:t> changing the video/audio eg. changing video frame size (resolution), frames per second, video bitrate, audio volume, audio sampling frequency, audio channels number etc. While in transmuxing you only change the way that video and audio packets are organized, eg. in HLS stream they are organized in MPEG-TS containers, in DASH in fMP4 containers.</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Stream Segmenter</a:t>
            </a:r>
            <a:r>
              <a:rPr lang="en" sz="1200">
                <a:solidFill>
                  <a:srgbClr val="3F3F3F"/>
                </a:solidFill>
                <a:highlight>
                  <a:srgbClr val="FFFFFF"/>
                </a:highlight>
                <a:latin typeface="Roboto"/>
                <a:ea typeface="Roboto"/>
                <a:cs typeface="Roboto"/>
                <a:sym typeface="Roboto"/>
              </a:rPr>
              <a:t> - software such as </a:t>
            </a:r>
            <a:r>
              <a:rPr lang="en" sz="1300">
                <a:solidFill>
                  <a:srgbClr val="333333"/>
                </a:solidFill>
                <a:highlight>
                  <a:srgbClr val="FFFFFF"/>
                </a:highlight>
              </a:rPr>
              <a:t>media stream/file segmenter provided by Apple. Suggested video chunk duration is 6 seconds.</a:t>
            </a:r>
            <a:endParaRPr sz="1300">
              <a:solidFill>
                <a:srgbClr val="333333"/>
              </a:solidFill>
              <a:highlight>
                <a:srgbClr val="FFFFFF"/>
              </a:highlight>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Containers(Audio + Video + MetaData) </a:t>
            </a:r>
            <a:r>
              <a:rPr lang="en" sz="1200">
                <a:solidFill>
                  <a:srgbClr val="3F3F3F"/>
                </a:solidFill>
                <a:highlight>
                  <a:srgbClr val="FFFFFF"/>
                </a:highlight>
                <a:latin typeface="Roboto"/>
                <a:ea typeface="Roboto"/>
                <a:cs typeface="Roboto"/>
                <a:sym typeface="Roboto"/>
              </a:rPr>
              <a:t>-</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MP4(MPEG-4 or MPEG-4 Part 14, Wide Support)</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MPEG-TS(MPEG transport system)</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F3F3F"/>
                </a:solidFill>
                <a:highlight>
                  <a:srgbClr val="FFFFFF"/>
                </a:highlight>
                <a:latin typeface="Roboto"/>
                <a:ea typeface="Roboto"/>
                <a:cs typeface="Roboto"/>
                <a:sym typeface="Roboto"/>
              </a:rPr>
              <a:t>Protocols -</a:t>
            </a:r>
            <a:endParaRPr b="1"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HLS(HTTP Live Streaming in 2009, based on Adaptive Bitrate)</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F3F3F"/>
                </a:solidFill>
                <a:highlight>
                  <a:srgbClr val="FFFFFF"/>
                </a:highlight>
                <a:latin typeface="Roboto"/>
                <a:ea typeface="Roboto"/>
                <a:cs typeface="Roboto"/>
                <a:sym typeface="Roboto"/>
              </a:rPr>
              <a:t>MPEG-DASH(Dynamic Adaptive Streaming Over HTTP, Codec-Agnostic, Open-Source, International Standard)</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F3F3F"/>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d1c0ce3a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d1c0ce3a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FFFFF"/>
                </a:highlight>
              </a:rPr>
              <a:t>The distribution system is a web server or a web-caching system that delivers the media files and index files to the client over HTTP.</a:t>
            </a:r>
            <a:endParaRPr sz="1300">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d1c0ce3a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1c0ce3a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FFFFF"/>
                </a:highlight>
              </a:rPr>
              <a:t>Player is responsible for determining the appropriate media to request, downloading those resources, and then reassembling them so that the media can be presented to the user in a continuous stream.</a:t>
            </a:r>
            <a:endParaRPr sz="1300">
              <a:solidFill>
                <a:srgbClr val="333333"/>
              </a:solidFill>
              <a:highlight>
                <a:srgbClr val="FFFFFF"/>
              </a:highlight>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None/>
            </a:pPr>
            <a:r>
              <a:rPr lang="en" sz="1300">
                <a:solidFill>
                  <a:srgbClr val="333333"/>
                </a:solidFill>
                <a:highlight>
                  <a:srgbClr val="FFFFFF"/>
                </a:highlight>
              </a:rPr>
              <a:t>During ongoing broadcasts, the player loads a new version of the index file periodically. The player looks for new media files and encryption keys in the updated index and adds these URLs to its queue.</a:t>
            </a:r>
            <a:endParaRPr sz="1300">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HLS </a:t>
            </a:r>
            <a:r>
              <a:rPr lang="en"/>
              <a:t>In Depth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Deploying a Basic HTTP Live Stream</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equirements for deploying an HTTP Live Stream:</a:t>
            </a:r>
            <a:endParaRPr/>
          </a:p>
          <a:p>
            <a:pPr indent="-342900" lvl="0" marL="457200" rtl="0" algn="l">
              <a:spcBef>
                <a:spcPts val="1600"/>
              </a:spcBef>
              <a:spcAft>
                <a:spcPts val="0"/>
              </a:spcAft>
              <a:buSzPts val="1800"/>
              <a:buChar char="●"/>
            </a:pPr>
            <a:r>
              <a:rPr lang="en"/>
              <a:t>Either an HTML page for browsers or a client app to act as a receiver.</a:t>
            </a:r>
            <a:endParaRPr/>
          </a:p>
          <a:p>
            <a:pPr indent="-342900" lvl="0" marL="457200" rtl="0" algn="l">
              <a:spcBef>
                <a:spcPts val="0"/>
              </a:spcBef>
              <a:spcAft>
                <a:spcPts val="0"/>
              </a:spcAft>
              <a:buSzPts val="1800"/>
              <a:buChar char="●"/>
            </a:pPr>
            <a:r>
              <a:rPr lang="en"/>
              <a:t>A web server or CDN to act as a host.</a:t>
            </a:r>
            <a:endParaRPr/>
          </a:p>
          <a:p>
            <a:pPr indent="-342900" lvl="0" marL="457200" rtl="0" algn="l">
              <a:spcBef>
                <a:spcPts val="0"/>
              </a:spcBef>
              <a:spcAft>
                <a:spcPts val="0"/>
              </a:spcAft>
              <a:buSzPts val="1800"/>
              <a:buChar char="●"/>
            </a:pPr>
            <a:r>
              <a:rPr lang="en"/>
              <a:t>A way to encode your source material or live streams as fragmented MPEG-4 media files containing HEVC or H.264 video and AAC or AC-3 audio.</a:t>
            </a:r>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HLS In Action</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Using Apple’s Web Server</a:t>
            </a:r>
            <a:endParaRPr/>
          </a:p>
          <a:p>
            <a:pPr indent="-342900" lvl="0" marL="457200" rtl="0" algn="l">
              <a:spcBef>
                <a:spcPts val="0"/>
              </a:spcBef>
              <a:spcAft>
                <a:spcPts val="0"/>
              </a:spcAft>
              <a:buSzPts val="1800"/>
              <a:buAutoNum type="arabicPeriod"/>
            </a:pPr>
            <a:r>
              <a:rPr lang="en"/>
              <a:t>Using Local Web Server</a:t>
            </a:r>
            <a:endParaRPr/>
          </a:p>
          <a:p>
            <a:pPr indent="-342900" lvl="0" marL="457200" rtl="0" algn="l">
              <a:spcBef>
                <a:spcPts val="0"/>
              </a:spcBef>
              <a:spcAft>
                <a:spcPts val="0"/>
              </a:spcAft>
              <a:buSzPts val="1800"/>
              <a:buAutoNum type="arabicPeriod"/>
            </a:pPr>
            <a:r>
              <a:rPr lang="en"/>
              <a:t>Example Playlists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M3U8 Playlist</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#EXTM3U </a:t>
            </a:r>
            <a:endParaRPr/>
          </a:p>
          <a:p>
            <a:pPr indent="0" lvl="0" marL="0" rtl="0" algn="l">
              <a:lnSpc>
                <a:spcPct val="100000"/>
              </a:lnSpc>
              <a:spcBef>
                <a:spcPts val="1600"/>
              </a:spcBef>
              <a:spcAft>
                <a:spcPts val="0"/>
              </a:spcAft>
              <a:buNone/>
            </a:pPr>
            <a:r>
              <a:rPr lang="en"/>
              <a:t>#EXT-X-PLAYLIST-TYPE</a:t>
            </a:r>
            <a:endParaRPr/>
          </a:p>
          <a:p>
            <a:pPr indent="0" lvl="0" marL="0" rtl="0" algn="l">
              <a:lnSpc>
                <a:spcPct val="100000"/>
              </a:lnSpc>
              <a:spcBef>
                <a:spcPts val="1600"/>
              </a:spcBef>
              <a:spcAft>
                <a:spcPts val="0"/>
              </a:spcAft>
              <a:buNone/>
            </a:pPr>
            <a:r>
              <a:rPr lang="en"/>
              <a:t>#EXT-X-TARGETDURATION</a:t>
            </a:r>
            <a:endParaRPr/>
          </a:p>
          <a:p>
            <a:pPr indent="0" lvl="0" marL="0" rtl="0" algn="l">
              <a:lnSpc>
                <a:spcPct val="100000"/>
              </a:lnSpc>
              <a:spcBef>
                <a:spcPts val="1600"/>
              </a:spcBef>
              <a:spcAft>
                <a:spcPts val="0"/>
              </a:spcAft>
              <a:buNone/>
            </a:pPr>
            <a:r>
              <a:rPr lang="en"/>
              <a:t>#EXT-X-VERSION</a:t>
            </a:r>
            <a:endParaRPr/>
          </a:p>
          <a:p>
            <a:pPr indent="0" lvl="0" marL="0" rtl="0" algn="l">
              <a:lnSpc>
                <a:spcPct val="100000"/>
              </a:lnSpc>
              <a:spcBef>
                <a:spcPts val="1600"/>
              </a:spcBef>
              <a:spcAft>
                <a:spcPts val="0"/>
              </a:spcAft>
              <a:buNone/>
            </a:pPr>
            <a:r>
              <a:rPr lang="en"/>
              <a:t>#EXT-X-MEDIA-SEQUENCE </a:t>
            </a:r>
            <a:endParaRPr/>
          </a:p>
          <a:p>
            <a:pPr indent="0" lvl="0" marL="0" rtl="0" algn="l">
              <a:lnSpc>
                <a:spcPct val="100000"/>
              </a:lnSpc>
              <a:spcBef>
                <a:spcPts val="1600"/>
              </a:spcBef>
              <a:spcAft>
                <a:spcPts val="0"/>
              </a:spcAft>
              <a:buNone/>
            </a:pPr>
            <a:r>
              <a:rPr lang="en"/>
              <a:t>#EXTINF</a:t>
            </a:r>
            <a:endParaRPr/>
          </a:p>
          <a:p>
            <a:pPr indent="0" lvl="0" marL="0" rtl="0" algn="l">
              <a:lnSpc>
                <a:spcPct val="100000"/>
              </a:lnSpc>
              <a:spcBef>
                <a:spcPts val="1600"/>
              </a:spcBef>
              <a:spcAft>
                <a:spcPts val="0"/>
              </a:spcAft>
              <a:buNone/>
            </a:pPr>
            <a:r>
              <a:rPr lang="en"/>
              <a:t>#EXT-X-STREAM-INF</a:t>
            </a:r>
            <a:endParaRPr/>
          </a:p>
          <a:p>
            <a:pPr indent="0" lvl="0" marL="0" rtl="0" algn="l">
              <a:lnSpc>
                <a:spcPct val="100000"/>
              </a:lnSpc>
              <a:spcBef>
                <a:spcPts val="1600"/>
              </a:spcBef>
              <a:spcAft>
                <a:spcPts val="1600"/>
              </a:spcAft>
              <a:buNone/>
            </a:pPr>
            <a:r>
              <a:rPr lang="en"/>
              <a:t>#EXT-X-ENDLIST</a:t>
            </a:r>
            <a:endParaRPr/>
          </a:p>
        </p:txBody>
      </p:sp>
      <p:pic>
        <p:nvPicPr>
          <p:cNvPr id="123" name="Google Shape;123;p24"/>
          <p:cNvPicPr preferRelativeResize="0"/>
          <p:nvPr/>
        </p:nvPicPr>
        <p:blipFill>
          <a:blip r:embed="rId3">
            <a:alphaModFix/>
          </a:blip>
          <a:stretch>
            <a:fillRect/>
          </a:stretch>
        </p:blipFill>
        <p:spPr>
          <a:xfrm>
            <a:off x="4063542" y="0"/>
            <a:ext cx="5080468"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Introduction to AVKit</a:t>
            </a:r>
            <a:endParaRPr/>
          </a:p>
          <a:p>
            <a:pPr indent="0" lvl="0" marL="0" rtl="0" algn="l">
              <a:spcBef>
                <a:spcPts val="120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AVKit framework provides a high-level interface for playing video content.</a:t>
            </a:r>
            <a:endParaRPr/>
          </a:p>
          <a:p>
            <a:pPr indent="0" lvl="0" marL="0" rtl="0" algn="l">
              <a:spcBef>
                <a:spcPts val="1600"/>
              </a:spcBef>
              <a:spcAft>
                <a:spcPts val="1600"/>
              </a:spcAft>
              <a:buNone/>
            </a:pPr>
            <a:r>
              <a:t/>
            </a:r>
            <a:endParaRPr/>
          </a:p>
        </p:txBody>
      </p:sp>
      <p:pic>
        <p:nvPicPr>
          <p:cNvPr id="130" name="Google Shape;130;p25"/>
          <p:cNvPicPr preferRelativeResize="0"/>
          <p:nvPr/>
        </p:nvPicPr>
        <p:blipFill>
          <a:blip r:embed="rId3">
            <a:alphaModFix/>
          </a:blip>
          <a:stretch>
            <a:fillRect/>
          </a:stretch>
        </p:blipFill>
        <p:spPr>
          <a:xfrm>
            <a:off x="1828014" y="1746450"/>
            <a:ext cx="5487973" cy="339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Play HLS using AVPlayerViewController</a:t>
            </a:r>
            <a:endParaRPr/>
          </a:p>
          <a:p>
            <a:pPr indent="0" lvl="0" marL="0" rtl="0" algn="l">
              <a:spcBef>
                <a:spcPts val="0"/>
              </a:spcBef>
              <a:spcAft>
                <a:spcPts val="0"/>
              </a:spcAft>
              <a:buNone/>
            </a:pPr>
            <a:r>
              <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AVPlayerViewController to play H</a:t>
            </a:r>
            <a:r>
              <a:rPr lang="en"/>
              <a:t>LS</a:t>
            </a:r>
            <a:r>
              <a:rPr lang="en"/>
              <a:t> with system </a:t>
            </a:r>
            <a:r>
              <a:rPr lang="en"/>
              <a:t>system-supplied playback controls.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t>
            </a:r>
            <a:r>
              <a:rPr lang="en"/>
              <a:t>AVFoundation</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AVFoundation is the full featured framework for working with time-based audiovisual media on iOS, macOS, watchOS and tvOS. Using AVFoundation, you can easily play, create, and edit QuickTime movies and MPEG-4 files, play HLS streams, and build powerful media functionality into your apps.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AVFoundation: Main classes for HLS</a:t>
            </a:r>
            <a:endParaRPr/>
          </a:p>
        </p:txBody>
      </p:sp>
      <p:sp>
        <p:nvSpPr>
          <p:cNvPr id="148" name="Google Shape;148;p28"/>
          <p:cNvSpPr txBox="1"/>
          <p:nvPr>
            <p:ph idx="1" type="body"/>
          </p:nvPr>
        </p:nvSpPr>
        <p:spPr>
          <a:xfrm>
            <a:off x="311700" y="1152475"/>
            <a:ext cx="8520600" cy="35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AVPlayerLayer -</a:t>
            </a:r>
            <a:r>
              <a:rPr lang="en"/>
              <a:t> This special CALayer subclass can display the playback of a given AVPlayer object i.e. manages a player's visual output.</a:t>
            </a:r>
            <a:endParaRPr/>
          </a:p>
          <a:p>
            <a:pPr indent="0" lvl="0" marL="0" rtl="0" algn="l">
              <a:spcBef>
                <a:spcPts val="1600"/>
              </a:spcBef>
              <a:spcAft>
                <a:spcPts val="0"/>
              </a:spcAft>
              <a:buNone/>
            </a:pPr>
            <a:r>
              <a:rPr b="1" lang="en"/>
              <a:t>AVAsset - </a:t>
            </a:r>
            <a:r>
              <a:rPr lang="en"/>
              <a:t>These are static representations of a media asset. An asset object </a:t>
            </a:r>
            <a:r>
              <a:rPr lang="en"/>
              <a:t>defines the collective properties of the tracks that comprise it </a:t>
            </a:r>
            <a:r>
              <a:rPr lang="en"/>
              <a:t>such as duration, creationDate, preferredRate, preferredVolume, playable, metadata etc.</a:t>
            </a:r>
            <a:endParaRPr/>
          </a:p>
          <a:p>
            <a:pPr indent="0" lvl="0" marL="0" rtl="0" algn="l">
              <a:spcBef>
                <a:spcPts val="1600"/>
              </a:spcBef>
              <a:spcAft>
                <a:spcPts val="0"/>
              </a:spcAft>
              <a:buNone/>
            </a:pPr>
            <a:r>
              <a:rPr b="1" lang="en"/>
              <a:t>AVPlayerItem -</a:t>
            </a:r>
            <a:r>
              <a:rPr lang="en"/>
              <a:t> The dynamic counterpart to an AVAsset. This object represents the current state of an asset(playable video) played by the player.</a:t>
            </a:r>
            <a:endParaRPr/>
          </a:p>
          <a:p>
            <a:pPr indent="0" lvl="0" marL="0" rtl="0" algn="l">
              <a:spcBef>
                <a:spcPts val="1600"/>
              </a:spcBef>
              <a:spcAft>
                <a:spcPts val="0"/>
              </a:spcAft>
              <a:buNone/>
            </a:pPr>
            <a:r>
              <a:rPr b="1" lang="en"/>
              <a:t>AVPlayer -</a:t>
            </a:r>
            <a:r>
              <a:rPr lang="en"/>
              <a:t> Controller object used to manage the playback and timing of a media asset.</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Custom Player with AVFoundation</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Custom Player View with AVPlayerLayer</a:t>
            </a:r>
            <a:endParaRPr/>
          </a:p>
          <a:p>
            <a:pPr indent="-342900" lvl="0" marL="457200" rtl="0" algn="l">
              <a:spcBef>
                <a:spcPts val="0"/>
              </a:spcBef>
              <a:spcAft>
                <a:spcPts val="0"/>
              </a:spcAft>
              <a:buSzPts val="1800"/>
              <a:buAutoNum type="arabicPeriod"/>
            </a:pPr>
            <a:r>
              <a:rPr lang="en"/>
              <a:t>HLSViewController with controls for play/pause and</a:t>
            </a:r>
            <a:r>
              <a:rPr lang="en"/>
              <a:t> state management</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30"/>
          <p:cNvPicPr preferRelativeResize="0"/>
          <p:nvPr/>
        </p:nvPicPr>
        <p:blipFill>
          <a:blip r:embed="rId3">
            <a:alphaModFix/>
          </a:blip>
          <a:stretch>
            <a:fillRect/>
          </a:stretch>
        </p:blipFill>
        <p:spPr>
          <a:xfrm>
            <a:off x="508000" y="0"/>
            <a:ext cx="812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t>
            </a:r>
            <a:r>
              <a:rPr lang="en"/>
              <a:t>Custom Player with AVFoundation</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Video Scrubbing i.e. </a:t>
            </a:r>
            <a:r>
              <a:rPr lang="en"/>
              <a:t>seekToTime</a:t>
            </a:r>
            <a:endParaRPr/>
          </a:p>
          <a:p>
            <a:pPr indent="-342900" lvl="0" marL="457200" rtl="0" algn="l">
              <a:spcBef>
                <a:spcPts val="0"/>
              </a:spcBef>
              <a:spcAft>
                <a:spcPts val="0"/>
              </a:spcAft>
              <a:buSzPts val="1800"/>
              <a:buAutoNum type="arabicPeriod"/>
            </a:pPr>
            <a:r>
              <a:rPr lang="en"/>
              <a:t>Forward/Backward 10 seconds</a:t>
            </a:r>
            <a:endParaRPr/>
          </a:p>
          <a:p>
            <a:pPr indent="-342900" lvl="0" marL="457200" rtl="0" algn="l">
              <a:spcBef>
                <a:spcPts val="0"/>
              </a:spcBef>
              <a:spcAft>
                <a:spcPts val="0"/>
              </a:spcAft>
              <a:buSzPts val="1800"/>
              <a:buAutoNum type="arabicPeriod"/>
            </a:pPr>
            <a:r>
              <a:rPr lang="en"/>
              <a:t>Playback Rate, Volume and Brightness</a:t>
            </a:r>
            <a:endParaRPr/>
          </a:p>
          <a:p>
            <a:pPr indent="-342900" lvl="0" marL="457200" rtl="0" algn="l">
              <a:spcBef>
                <a:spcPts val="0"/>
              </a:spcBef>
              <a:spcAft>
                <a:spcPts val="0"/>
              </a:spcAft>
              <a:buSzPts val="1800"/>
              <a:buAutoNum type="arabicPeriod"/>
            </a:pPr>
            <a:r>
              <a:rPr lang="en"/>
              <a:t>Video Quality(Bitrate)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HLS?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 Live Streaming (HLS) sends audio and video over HTTP from an ordinary web server for playback on iOS-based devices—including iPhone, iPad, iPod touch, and Apple TV—and on desktop computers (macOS). Using the same protocol that powers the web, HLS deploys content using ordinary web servers and content delivery networks. HLS is designed for reliability and dynamically adapts to network conditions by optimizing playback for the available speed of wired and wireless connections.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Playing Streams in Queue</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AVQueuePlayer - </a:t>
            </a:r>
            <a:r>
              <a:rPr lang="en"/>
              <a:t>A player used to play a number of items in sequence i.e. create and manage a queue of player items.</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Playing Streams in Loop</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Loop videos by using AVQueuePlayer.</a:t>
            </a:r>
            <a:endParaRPr/>
          </a:p>
          <a:p>
            <a:pPr indent="-342900" lvl="0" marL="457200" rtl="0" algn="l">
              <a:spcBef>
                <a:spcPts val="0"/>
              </a:spcBef>
              <a:spcAft>
                <a:spcPts val="0"/>
              </a:spcAft>
              <a:buSzPts val="1800"/>
              <a:buAutoNum type="arabicPeriod"/>
            </a:pPr>
            <a:r>
              <a:rPr lang="en"/>
              <a:t>Looping Logic i.e. state management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Pre-Caching HLS</a:t>
            </a:r>
            <a:endParaRPr/>
          </a:p>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preferredForwardBufferDuration - </a:t>
            </a:r>
            <a:r>
              <a:rPr lang="en"/>
              <a:t>The duration the player should buffer media from the network ahead of the playhead to guard against playback disruption.</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Pre-Caching HLS </a:t>
            </a:r>
            <a:endParaRPr/>
          </a:p>
          <a:p>
            <a:pPr indent="0" lvl="0" marL="0" rtl="0" algn="l">
              <a:spcBef>
                <a:spcPts val="0"/>
              </a:spcBef>
              <a:spcAft>
                <a:spcPts val="0"/>
              </a:spcAft>
              <a:buNone/>
            </a:pPr>
            <a:r>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Laying out video cards on home screen.</a:t>
            </a:r>
            <a:endParaRPr/>
          </a:p>
          <a:p>
            <a:pPr indent="-342900" lvl="0" marL="457200" rtl="0" algn="l">
              <a:spcBef>
                <a:spcPts val="0"/>
              </a:spcBef>
              <a:spcAft>
                <a:spcPts val="0"/>
              </a:spcAft>
              <a:buSzPts val="1800"/>
              <a:buAutoNum type="arabicPeriod"/>
            </a:pPr>
            <a:r>
              <a:rPr lang="en"/>
              <a:t>Pre-Cache streams of top video cards/items.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HLS Support?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Live broadcasts and prerecorded content (video on demand, or VOD)</a:t>
            </a:r>
            <a:endParaRPr/>
          </a:p>
          <a:p>
            <a:pPr indent="-342900" lvl="0" marL="457200" rtl="0" algn="l">
              <a:spcBef>
                <a:spcPts val="0"/>
              </a:spcBef>
              <a:spcAft>
                <a:spcPts val="0"/>
              </a:spcAft>
              <a:buSzPts val="1800"/>
              <a:buChar char="●"/>
            </a:pPr>
            <a:r>
              <a:rPr lang="en"/>
              <a:t>Multiple alternate streams at different bit rates</a:t>
            </a:r>
            <a:endParaRPr/>
          </a:p>
          <a:p>
            <a:pPr indent="-342900" lvl="0" marL="457200" rtl="0" algn="l">
              <a:spcBef>
                <a:spcPts val="0"/>
              </a:spcBef>
              <a:spcAft>
                <a:spcPts val="0"/>
              </a:spcAft>
              <a:buSzPts val="1800"/>
              <a:buChar char="●"/>
            </a:pPr>
            <a:r>
              <a:rPr lang="en"/>
              <a:t>Intelligent switching of streams in response to network bandwidth changes</a:t>
            </a:r>
            <a:endParaRPr/>
          </a:p>
          <a:p>
            <a:pPr indent="-342900" lvl="0" marL="457200" rtl="0" algn="l">
              <a:spcBef>
                <a:spcPts val="0"/>
              </a:spcBef>
              <a:spcAft>
                <a:spcPts val="0"/>
              </a:spcAft>
              <a:buSzPts val="1800"/>
              <a:buChar char="●"/>
            </a:pPr>
            <a:r>
              <a:rPr lang="en"/>
              <a:t>Media encryption and user authentication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32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Video Streaming</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6"/>
          <p:cNvPicPr preferRelativeResize="0"/>
          <p:nvPr/>
        </p:nvPicPr>
        <p:blipFill>
          <a:blip r:embed="rId3">
            <a:alphaModFix/>
          </a:blip>
          <a:stretch>
            <a:fillRect/>
          </a:stretch>
        </p:blipFill>
        <p:spPr>
          <a:xfrm>
            <a:off x="0" y="1017734"/>
            <a:ext cx="9144000" cy="41261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Live Streaming Architecture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Live Streaming consists of three parts: </a:t>
            </a:r>
            <a:endParaRPr/>
          </a:p>
          <a:p>
            <a:pPr indent="-342900" lvl="0" marL="457200" rtl="0" algn="l">
              <a:spcBef>
                <a:spcPts val="1600"/>
              </a:spcBef>
              <a:spcAft>
                <a:spcPts val="0"/>
              </a:spcAft>
              <a:buSzPts val="1800"/>
              <a:buChar char="●"/>
            </a:pPr>
            <a:r>
              <a:rPr lang="en"/>
              <a:t>Server Component </a:t>
            </a:r>
            <a:endParaRPr/>
          </a:p>
          <a:p>
            <a:pPr indent="-342900" lvl="0" marL="457200" rtl="0" algn="l">
              <a:spcBef>
                <a:spcPts val="0"/>
              </a:spcBef>
              <a:spcAft>
                <a:spcPts val="0"/>
              </a:spcAft>
              <a:buSzPts val="1800"/>
              <a:buChar char="●"/>
            </a:pPr>
            <a:r>
              <a:rPr lang="en"/>
              <a:t>Distribution Component</a:t>
            </a:r>
            <a:endParaRPr/>
          </a:p>
          <a:p>
            <a:pPr indent="-342900" lvl="0" marL="457200" rtl="0" algn="l">
              <a:spcBef>
                <a:spcPts val="0"/>
              </a:spcBef>
              <a:spcAft>
                <a:spcPts val="0"/>
              </a:spcAft>
              <a:buSzPts val="1800"/>
              <a:buChar char="●"/>
            </a:pPr>
            <a:r>
              <a:rPr lang="en"/>
              <a:t>Client Software.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all works?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0" y="1152475"/>
            <a:ext cx="9144000" cy="3603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Server(Encode + Transcode + Segment)</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Media Encoder In HLS </a:t>
            </a:r>
            <a:r>
              <a:rPr lang="en"/>
              <a:t>- </a:t>
            </a:r>
            <a:r>
              <a:rPr lang="en"/>
              <a:t>takes audio-video input from source, encodes it as </a:t>
            </a:r>
            <a:r>
              <a:rPr lang="en"/>
              <a:t>HEVC or H.264 video</a:t>
            </a:r>
            <a:r>
              <a:rPr lang="en"/>
              <a:t> and </a:t>
            </a:r>
            <a:r>
              <a:rPr lang="en"/>
              <a:t>AAC or AC-3 audio</a:t>
            </a:r>
            <a:r>
              <a:rPr lang="en"/>
              <a:t>, and outputs a fragmented MPEG-4 file or an MPEG-2 transport stream.</a:t>
            </a:r>
            <a:endParaRPr/>
          </a:p>
          <a:p>
            <a:pPr indent="0" lvl="0" marL="0" rtl="0" algn="l">
              <a:spcBef>
                <a:spcPts val="1600"/>
              </a:spcBef>
              <a:spcAft>
                <a:spcPts val="1600"/>
              </a:spcAft>
              <a:buNone/>
            </a:pPr>
            <a:r>
              <a:rPr b="1" lang="en"/>
              <a:t>Stream Segmenter</a:t>
            </a:r>
            <a:r>
              <a:rPr lang="en"/>
              <a:t> - breaks the stream into a series of short media files, which are placed on a web server. The segmenter also creates and maintains an index file(.m3u8) containing a list of the media files.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Distribution(Origin web server + CDN)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Origin Web Server -</a:t>
            </a:r>
            <a:r>
              <a:rPr lang="en"/>
              <a:t> system that delivers the media files and index files to the client over HTTP. </a:t>
            </a:r>
            <a:endParaRPr/>
          </a:p>
          <a:p>
            <a:pPr indent="0" lvl="0" marL="0" rtl="0" algn="l">
              <a:spcBef>
                <a:spcPts val="1600"/>
              </a:spcBef>
              <a:spcAft>
                <a:spcPts val="1600"/>
              </a:spcAft>
              <a:buNone/>
            </a:pPr>
            <a:r>
              <a:rPr b="1" lang="en"/>
              <a:t>CDN(Edge Servers) - </a:t>
            </a:r>
            <a:r>
              <a:rPr lang="en"/>
              <a:t>refers to a geographically distributed group of servers which work together to provide fast content delivery(cache content at the network edge) e.g. Akamai, Amazon Cloudfront, Azure CDN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Client(Player)</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 </a:t>
            </a:r>
            <a:r>
              <a:rPr lang="en"/>
              <a:t>begins by fetching the index file, using a URL that identifies the stream(.m3u8 url). The index file, in turn, specifies the location of the available media files, decryption keys, and any alternate streams available. For the selected stream, the player downloads each available media file in sequence. Each file contains a consecutive segment of the stream. Once it has a sufficient amount of data downloaded, the player begins presenting the reassembled stream to the user. </a:t>
            </a:r>
            <a:endParaRPr/>
          </a:p>
          <a:p>
            <a:pPr indent="0" lvl="0" marL="0" rtl="0" algn="l">
              <a:spcBef>
                <a:spcPts val="1600"/>
              </a:spcBef>
              <a:spcAft>
                <a:spcPts val="1600"/>
              </a:spcAft>
              <a:buNone/>
            </a:pPr>
            <a:r>
              <a:rPr lang="en"/>
              <a:t>This process continues until the player encounters the EXT-X-ENDLIST tag in the index file. If no EXT-X-ENDLIST tag is present, the index file is part of an ongoing broadcast.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