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1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3000303"/>
            <a:ext cx="766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Heavy"/>
              </a:rPr>
              <a:t>Bot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9538" y="2850666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venir Heavy"/>
              </a:rPr>
              <a:t>Player B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3283371"/>
            <a:ext cx="2362200" cy="10618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rPr>
              <a:t>Choosing between Offer 1 and Offer 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rPr>
              <a:t>With p chance Offer 1 will be selected by the bot;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rPr>
              <a:t>With 1-p chance Offer 2 will be selected by the bot;</a:t>
            </a:r>
            <a:endParaRPr lang="en-US" sz="1050" dirty="0">
              <a:solidFill>
                <a:schemeClr val="accent2">
                  <a:lumMod val="75000"/>
                </a:schemeClr>
              </a:solidFill>
              <a:latin typeface="Avenir Heavy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9538" y="3135206"/>
            <a:ext cx="1143000" cy="25391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dk1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venir Heavy"/>
              </a:rPr>
              <a:t>Accept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venir Heav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9538" y="4697781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venir Heavy"/>
              </a:rPr>
              <a:t>Player B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9538" y="4983304"/>
            <a:ext cx="1143000" cy="25391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dk1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venir Heavy"/>
              </a:rPr>
              <a:t>Reject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venir Heavy"/>
            </a:endParaRPr>
          </a:p>
        </p:txBody>
      </p:sp>
      <p:pic>
        <p:nvPicPr>
          <p:cNvPr id="16" name="Picture 15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38" y="2541654"/>
            <a:ext cx="332601" cy="332601"/>
          </a:xfrm>
          <a:prstGeom prst="rect">
            <a:avLst/>
          </a:prstGeom>
        </p:spPr>
      </p:pic>
      <p:pic>
        <p:nvPicPr>
          <p:cNvPr id="17" name="Picture 16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38" y="4393442"/>
            <a:ext cx="332601" cy="332601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18900000">
            <a:off x="5852248" y="3746909"/>
            <a:ext cx="1097280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21" name="Right Arrow 20"/>
          <p:cNvSpPr/>
          <p:nvPr/>
        </p:nvSpPr>
        <p:spPr>
          <a:xfrm rot="2700000">
            <a:off x="5846906" y="4692235"/>
            <a:ext cx="1097280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Heavy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96709"/>
              </p:ext>
            </p:extLst>
          </p:nvPr>
        </p:nvGraphicFramePr>
        <p:xfrm>
          <a:off x="3733800" y="4488870"/>
          <a:ext cx="1909682" cy="747585"/>
        </p:xfrm>
        <a:graphic>
          <a:graphicData uri="http://schemas.openxmlformats.org/drawingml/2006/table">
            <a:tbl>
              <a:tblPr/>
              <a:tblGrid>
                <a:gridCol w="614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Offer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 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Offer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 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43759"/>
              </p:ext>
            </p:extLst>
          </p:nvPr>
        </p:nvGraphicFramePr>
        <p:xfrm>
          <a:off x="6912858" y="5323420"/>
          <a:ext cx="1469142" cy="494834"/>
        </p:xfrm>
        <a:graphic>
          <a:graphicData uri="http://schemas.openxmlformats.org/drawingml/2006/table">
            <a:tbl>
              <a:tblPr/>
              <a:tblGrid>
                <a:gridCol w="81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81000" y="5672672"/>
            <a:ext cx="8305800" cy="1109128"/>
            <a:chOff x="-738815" y="3361942"/>
            <a:chExt cx="8305800" cy="1109128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-738815" y="3669720"/>
              <a:ext cx="8305800" cy="7004"/>
            </a:xfrm>
            <a:prstGeom prst="straightConnector1">
              <a:avLst/>
            </a:prstGeom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941703" y="3728037"/>
              <a:ext cx="787082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endParaRPr lang="en-US" sz="1100" i="1" dirty="0">
                <a:solidFill>
                  <a:schemeClr val="bg1"/>
                </a:solidFill>
                <a:latin typeface="Avenir Heavy"/>
                <a:cs typeface="Helvetic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733727" y="3361942"/>
              <a:ext cx="652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Avenir Heavy"/>
                  <a:cs typeface="Times New Roman" pitchFamily="18" charset="0"/>
                </a:rPr>
                <a:t>Time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  <a:latin typeface="Avenir Heavy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57577" y="3732406"/>
              <a:ext cx="1418979" cy="73866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Avenir Heavy"/>
                  <a:cs typeface="Times New Roman" pitchFamily="18" charset="0"/>
                </a:rPr>
                <a:t>Game Stage II</a:t>
              </a:r>
              <a:endParaRPr lang="en-US" sz="1400" b="1" dirty="0" smtClean="0">
                <a:solidFill>
                  <a:schemeClr val="accent6">
                    <a:lumMod val="75000"/>
                  </a:schemeClr>
                </a:solidFill>
                <a:latin typeface="Avenir Heavy"/>
                <a:cs typeface="Times New Roman" pitchFamily="18" charset="0"/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venir Heavy"/>
                  <a:cs typeface="Times New Roman" pitchFamily="18" charset="0"/>
                </a:rPr>
                <a:t>Acceptance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venir Heavy"/>
                  <a:cs typeface="Times New Roman" pitchFamily="18" charset="0"/>
                </a:rPr>
                <a:t>Decision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385" y="3728761"/>
              <a:ext cx="916729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venir Heavy"/>
                  <a:cs typeface="Times New Roman" pitchFamily="18" charset="0"/>
                </a:rPr>
                <a:t>Chatting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venir Heavy"/>
                  <a:cs typeface="Times New Roman" pitchFamily="18" charset="0"/>
                </a:rPr>
                <a:t>(5 min.)</a:t>
              </a:r>
              <a:endParaRPr lang="en-US" sz="1400" b="1" dirty="0" smtClean="0">
                <a:solidFill>
                  <a:schemeClr val="bg1"/>
                </a:solidFill>
                <a:latin typeface="Avenir Heavy"/>
                <a:cs typeface="Times New Roman" pitchFamily="18" charset="0"/>
              </a:endParaRPr>
            </a:p>
          </p:txBody>
        </p:sp>
      </p:grpSp>
      <p:pic>
        <p:nvPicPr>
          <p:cNvPr id="41" name="Picture 40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35" y="2694054"/>
            <a:ext cx="332601" cy="332601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59383"/>
              </p:ext>
            </p:extLst>
          </p:nvPr>
        </p:nvGraphicFramePr>
        <p:xfrm>
          <a:off x="6912858" y="3494620"/>
          <a:ext cx="1469142" cy="494834"/>
        </p:xfrm>
        <a:graphic>
          <a:graphicData uri="http://schemas.openxmlformats.org/drawingml/2006/table">
            <a:tbl>
              <a:tblPr/>
              <a:tblGrid>
                <a:gridCol w="81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As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offered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As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 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offered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u="sng" dirty="0" smtClean="0"/>
              <a:t>Condition 1 (Main Condition):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Bot Vs. Human Interaction with Chatting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4114800" y="6043136"/>
            <a:ext cx="1447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venir Heavy"/>
                <a:cs typeface="Times New Roman" pitchFamily="18" charset="0"/>
              </a:rPr>
              <a:t>Game Stage I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Avenir Heavy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venir Heavy"/>
                <a:cs typeface="Times New Roman" pitchFamily="18" charset="0"/>
              </a:rPr>
              <a:t>Offer Selection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24200" y="2707954"/>
            <a:ext cx="0" cy="359242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6000" y="3890412"/>
            <a:ext cx="766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Heavy"/>
              </a:rPr>
              <a:t>Bot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pic>
        <p:nvPicPr>
          <p:cNvPr id="36" name="Picture 35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35" y="3584163"/>
            <a:ext cx="332601" cy="33260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828800" y="3694822"/>
            <a:ext cx="609600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752600" y="3851704"/>
            <a:ext cx="609600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890412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venir Heavy"/>
              </a:rPr>
              <a:t>Player A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pic>
        <p:nvPicPr>
          <p:cNvPr id="39" name="Picture 38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81400"/>
            <a:ext cx="332601" cy="3326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7200" y="990600"/>
            <a:ext cx="8534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Pre-Game Chatting</a:t>
            </a: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Player </a:t>
            </a: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&amp; B </a:t>
            </a: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 chance to chat with the 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Game Stage I</a:t>
            </a: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The bot randomly chooses an offer from a pre-specified distribution: with p chance that both players will get $5 – Offer 1; with 1-p chance that player A will get $8 and player B will get $2 (we will specify p later…)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Game Stage II: </a:t>
            </a: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Player B decides whether to accept the offer. If she accepts, both players will get as offered, if she reject, both receive zero.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Note that player A does not make a decision in the game.</a:t>
            </a:r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86000" y="5109612"/>
            <a:ext cx="766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Heavy"/>
              </a:rPr>
              <a:t>Bot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pic>
        <p:nvPicPr>
          <p:cNvPr id="43" name="Picture 42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35" y="4803363"/>
            <a:ext cx="332601" cy="332601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1828800" y="4914022"/>
            <a:ext cx="609600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752600" y="5070904"/>
            <a:ext cx="609600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4400" y="5109612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venir Heavy"/>
              </a:rPr>
              <a:t>Player B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pic>
        <p:nvPicPr>
          <p:cNvPr id="48" name="Picture 47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00600"/>
            <a:ext cx="332601" cy="3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sequence players will see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1054738"/>
            <a:ext cx="2704714" cy="5600566"/>
            <a:chOff x="3391286" y="1143000"/>
            <a:chExt cx="2704714" cy="5600566"/>
          </a:xfrm>
        </p:grpSpPr>
        <p:sp>
          <p:nvSpPr>
            <p:cNvPr id="57" name="TextBox 56"/>
            <p:cNvSpPr txBox="1"/>
            <p:nvPr/>
          </p:nvSpPr>
          <p:spPr>
            <a:xfrm>
              <a:off x="4111751" y="1452012"/>
              <a:ext cx="1143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Avenir Heavy"/>
                </a:rPr>
                <a:t>Player A</a:t>
              </a:r>
              <a:endParaRPr lang="en-SG" sz="1100" dirty="0">
                <a:solidFill>
                  <a:schemeClr val="bg1"/>
                </a:solidFill>
                <a:latin typeface="Avenir Heavy"/>
              </a:endParaRPr>
            </a:p>
          </p:txBody>
        </p:sp>
        <p:pic>
          <p:nvPicPr>
            <p:cNvPr id="58" name="Picture 57" descr="images.jpe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199" y="1143000"/>
              <a:ext cx="332601" cy="332601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425951" y="2013719"/>
              <a:ext cx="2670048" cy="5770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u="sng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Instruction page</a:t>
              </a:r>
            </a:p>
            <a:p>
              <a:pPr algn="ctr"/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Description of the game and payoff (we will add the exact wording later)</a:t>
              </a:r>
              <a:endParaRPr lang="en-US" sz="1050" dirty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</p:txBody>
        </p:sp>
        <p:sp>
          <p:nvSpPr>
            <p:cNvPr id="60" name="Right Arrow 59"/>
            <p:cNvSpPr/>
            <p:nvPr/>
          </p:nvSpPr>
          <p:spPr>
            <a:xfrm rot="5400000" flipV="1">
              <a:off x="4559420" y="1715769"/>
              <a:ext cx="247661" cy="25745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venir Heavy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91286" y="4126862"/>
              <a:ext cx="2670048" cy="12234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050" b="1" u="sng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  <a:p>
              <a:pPr algn="ctr"/>
              <a:r>
                <a:rPr lang="en-US" sz="1050" b="1" u="sng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Waiting Page</a:t>
              </a:r>
            </a:p>
            <a:p>
              <a:pPr algn="ctr"/>
              <a:endParaRPr lang="en-US" sz="1050" b="1" u="sng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  <a:p>
              <a:pPr algn="ctr"/>
              <a:endParaRPr lang="en-US" sz="1050" b="1" u="sng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  <a:p>
              <a:pPr algn="ctr"/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Waiting for Player B to make </a:t>
              </a:r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decision</a:t>
              </a:r>
              <a:endParaRPr lang="en-US" sz="1050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  <a:p>
              <a:pPr algn="ctr"/>
              <a:endParaRPr lang="en-US" sz="1050" dirty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  <a:p>
              <a:pPr algn="ctr"/>
              <a:endParaRPr lang="en-US" sz="1050" dirty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5952" y="5693896"/>
              <a:ext cx="2670048" cy="41549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u="sng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Payoff Page</a:t>
              </a:r>
            </a:p>
            <a:p>
              <a:pPr algn="ctr"/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Display payoff for both players</a:t>
              </a:r>
            </a:p>
          </p:txBody>
        </p:sp>
        <p:sp>
          <p:nvSpPr>
            <p:cNvPr id="65" name="Right Arrow 64"/>
            <p:cNvSpPr/>
            <p:nvPr/>
          </p:nvSpPr>
          <p:spPr>
            <a:xfrm rot="5400000" flipV="1">
              <a:off x="4562856" y="5402516"/>
              <a:ext cx="247661" cy="25745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venir Heavy"/>
              </a:endParaRPr>
            </a:p>
          </p:txBody>
        </p:sp>
        <p:sp>
          <p:nvSpPr>
            <p:cNvPr id="67" name="Right Arrow 66"/>
            <p:cNvSpPr/>
            <p:nvPr/>
          </p:nvSpPr>
          <p:spPr>
            <a:xfrm rot="5400000" flipV="1">
              <a:off x="4562856" y="6152454"/>
              <a:ext cx="247661" cy="25745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venir Heavy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886" y="6405012"/>
              <a:ext cx="1336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Next Round</a:t>
              </a:r>
              <a:endParaRPr lang="en-SG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9" name="Right Arrow 68"/>
            <p:cNvSpPr/>
            <p:nvPr/>
          </p:nvSpPr>
          <p:spPr>
            <a:xfrm rot="5400000" flipV="1">
              <a:off x="4573849" y="2674165"/>
              <a:ext cx="247661" cy="25745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venir Heavy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24600" y="1452012"/>
            <a:ext cx="2743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Note: The game will be repeated for 10 rounds. </a:t>
            </a:r>
          </a:p>
          <a:p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each round, participants will be randomly assigned the role as Player A and Player B. </a:t>
            </a:r>
            <a:b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14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each round, a new set of offers will be generated (instead of Offer 1: $5  and $5; Offer 2: $8 and $2, the new set of offers can be $4 and $6, $1 and $9, </a:t>
            </a:r>
            <a:r>
              <a:rPr lang="en-US" sz="1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).</a:t>
            </a:r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randomly select one round, and use that round’s payoff as participants’ final payoff.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00400" y="1054738"/>
            <a:ext cx="2988144" cy="5601816"/>
            <a:chOff x="-16344" y="1143000"/>
            <a:chExt cx="2988144" cy="5601816"/>
          </a:xfrm>
        </p:grpSpPr>
        <p:sp>
          <p:nvSpPr>
            <p:cNvPr id="40" name="TextBox 39"/>
            <p:cNvSpPr txBox="1"/>
            <p:nvPr/>
          </p:nvSpPr>
          <p:spPr>
            <a:xfrm>
              <a:off x="987551" y="1452012"/>
              <a:ext cx="1143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Avenir Heavy"/>
                </a:rPr>
                <a:t>Player B</a:t>
              </a:r>
              <a:endParaRPr lang="en-SG" sz="1100" dirty="0">
                <a:solidFill>
                  <a:schemeClr val="bg1"/>
                </a:solidFill>
                <a:latin typeface="Avenir Heavy"/>
              </a:endParaRPr>
            </a:p>
          </p:txBody>
        </p:sp>
        <p:pic>
          <p:nvPicPr>
            <p:cNvPr id="43" name="Picture 42" descr="images.jpe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999" y="1143000"/>
              <a:ext cx="332601" cy="332601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1751" y="2013719"/>
              <a:ext cx="2670048" cy="5770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u="sng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Instruction page</a:t>
              </a:r>
            </a:p>
            <a:p>
              <a:pPr algn="ctr"/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Description of the game and payoff (we will add the exact wording later)</a:t>
              </a:r>
              <a:endParaRPr lang="en-US" sz="1050" dirty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 rot="5400000" flipV="1">
              <a:off x="1435220" y="1715769"/>
              <a:ext cx="247661" cy="25745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venir Heavy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752" y="2982662"/>
              <a:ext cx="2670048" cy="41549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u="sng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Chat page</a:t>
              </a:r>
            </a:p>
            <a:p>
              <a:pPr algn="ctr"/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Chat with the </a:t>
              </a:r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bot (</a:t>
              </a:r>
              <a:r>
                <a:rPr lang="en-US" sz="1050" dirty="0">
                  <a:solidFill>
                    <a:srgbClr val="0070C0"/>
                  </a:solidFill>
                  <a:latin typeface="Avenir Heavy"/>
                  <a:cs typeface="Helvetica"/>
                </a:rPr>
                <a:t>5 min</a:t>
              </a:r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)</a:t>
              </a:r>
              <a:endParaRPr lang="en-US" sz="1050" dirty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 rot="5400000" flipV="1">
              <a:off x="1438656" y="2662103"/>
              <a:ext cx="247661" cy="25745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venir Heavy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1752" y="4126862"/>
              <a:ext cx="2670048" cy="12234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u="sng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Decision Page</a:t>
              </a:r>
            </a:p>
            <a:p>
              <a:pPr algn="ctr"/>
              <a:endParaRPr lang="en-US" sz="1050" b="1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  <a:p>
              <a:pPr algn="ctr"/>
              <a:r>
                <a:rPr lang="en-US" sz="1050" b="1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Bot’s Selection. </a:t>
              </a:r>
            </a:p>
            <a:p>
              <a:pPr algn="ctr"/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Display which offer is selected the bot</a:t>
              </a:r>
            </a:p>
            <a:p>
              <a:pPr algn="ctr"/>
              <a:endParaRPr lang="en-US" sz="1050" b="1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  <a:p>
              <a:pPr algn="ctr"/>
              <a:r>
                <a:rPr lang="en-US" sz="1050" b="1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Decision</a:t>
              </a:r>
            </a:p>
            <a:p>
              <a:pPr algn="ctr"/>
              <a:r>
                <a:rPr lang="en-US" sz="1050" b="1" dirty="0" smtClean="0">
                  <a:solidFill>
                    <a:schemeClr val="accent1">
                      <a:lumMod val="50000"/>
                    </a:schemeClr>
                  </a:solidFill>
                  <a:latin typeface="Avenir Heavy"/>
                  <a:cs typeface="Helvetica"/>
                </a:rPr>
                <a:t>Accept</a:t>
              </a:r>
              <a:r>
                <a:rPr lang="en-US" sz="1050" b="1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 or </a:t>
              </a:r>
              <a:r>
                <a:rPr lang="en-US" sz="1050" b="1" dirty="0" smtClean="0">
                  <a:solidFill>
                    <a:schemeClr val="accent1">
                      <a:lumMod val="50000"/>
                    </a:schemeClr>
                  </a:solidFill>
                  <a:latin typeface="Avenir Heavy"/>
                  <a:cs typeface="Helvetica"/>
                </a:rPr>
                <a:t>Reject</a:t>
              </a:r>
              <a:r>
                <a:rPr lang="en-US" sz="1050" b="1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?</a:t>
              </a:r>
              <a:endParaRPr lang="en-US" sz="1050" b="1" dirty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752" y="5693462"/>
              <a:ext cx="2670048" cy="41549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b="1" u="sng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Payoff Page</a:t>
              </a:r>
            </a:p>
            <a:p>
              <a:pPr algn="ctr"/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Avenir Heavy"/>
                  <a:cs typeface="Helvetica"/>
                </a:rPr>
                <a:t>Display payoff for both players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 rot="5400000" flipV="1">
              <a:off x="1438656" y="5415543"/>
              <a:ext cx="247661" cy="25745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venir Heavy"/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 rot="5400000" flipV="1">
              <a:off x="1438656" y="3433068"/>
              <a:ext cx="247661" cy="25745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venir Heavy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 rot="5400000" flipV="1">
              <a:off x="1438656" y="6172051"/>
              <a:ext cx="247661" cy="25745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venir Heavy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98056" y="6406262"/>
              <a:ext cx="135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Next Round</a:t>
              </a:r>
              <a:endParaRPr lang="en-SG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-16344" y="1290522"/>
              <a:ext cx="0" cy="4991077"/>
            </a:xfrm>
            <a:prstGeom prst="line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28600" y="2895600"/>
            <a:ext cx="2670048" cy="41549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u="sng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rPr>
              <a:t>Chat page</a:t>
            </a:r>
          </a:p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rPr>
              <a:t>Chat with the 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rPr>
              <a:t>bot (</a:t>
            </a:r>
            <a:r>
              <a:rPr lang="en-US" sz="1050" dirty="0" smtClean="0">
                <a:solidFill>
                  <a:srgbClr val="0070C0"/>
                </a:solidFill>
                <a:latin typeface="Avenir Heavy"/>
                <a:cs typeface="Helvetica"/>
              </a:rPr>
              <a:t>5 min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rPr>
              <a:t>)</a:t>
            </a:r>
            <a:endParaRPr lang="en-US" sz="1050" dirty="0">
              <a:solidFill>
                <a:schemeClr val="accent2">
                  <a:lumMod val="75000"/>
                </a:schemeClr>
              </a:solidFill>
              <a:latin typeface="Avenir Heavy"/>
              <a:cs typeface="Helvetica"/>
            </a:endParaRPr>
          </a:p>
        </p:txBody>
      </p:sp>
      <p:sp>
        <p:nvSpPr>
          <p:cNvPr id="30" name="Right Arrow 29"/>
          <p:cNvSpPr/>
          <p:nvPr/>
        </p:nvSpPr>
        <p:spPr>
          <a:xfrm rot="5400000" flipV="1">
            <a:off x="1365504" y="3368614"/>
            <a:ext cx="247661" cy="25745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8200" y="3657600"/>
            <a:ext cx="1336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1st </a:t>
            </a:r>
            <a:r>
              <a:rPr lang="en-US" altLang="zh-CN" sz="16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Round</a:t>
            </a:r>
            <a:endParaRPr lang="en-SG" sz="1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4800" y="3657600"/>
            <a:ext cx="1336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1st </a:t>
            </a:r>
            <a:r>
              <a:rPr lang="en-US" altLang="zh-CN" sz="16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Round</a:t>
            </a:r>
            <a:endParaRPr lang="en-SG" sz="1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Remarks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Chat page only appears in the first round. The chat page would stay for 5 minutes. The participants (Player B) cannot proceed by themselves.</a:t>
            </a:r>
          </a:p>
          <a:p>
            <a:r>
              <a:rPr lang="en-US" dirty="0" smtClean="0"/>
              <a:t>We pre-determine 10 sets of offer plans for the bot to allocate. In the experiment, the order of the offer plans will be randomly presented (see next slide).</a:t>
            </a:r>
          </a:p>
          <a:p>
            <a:r>
              <a:rPr lang="en-US" dirty="0" smtClean="0"/>
              <a:t>In a typical experimental session, there are 8, 10,…15 pairs of participants. After each round, their role (Player A or B) will be randomly assigned, and they will be re-paired with a different counterparts.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Remarks – Offer plans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following offer plans will be used in the game. The first element in the parenthesis represents the offer to Player A, and the second represents the offer to Player B: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(5, 5) and </a:t>
            </a:r>
            <a:r>
              <a:rPr lang="en-US" dirty="0" smtClean="0"/>
              <a:t>(7, 3)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(5, 5) and (8, </a:t>
            </a:r>
            <a:r>
              <a:rPr lang="en-US" dirty="0"/>
              <a:t>2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(5, 5) and </a:t>
            </a:r>
            <a:r>
              <a:rPr lang="en-US" dirty="0" smtClean="0"/>
              <a:t>(9, 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(6, </a:t>
            </a:r>
            <a:r>
              <a:rPr lang="en-US" dirty="0"/>
              <a:t>4</a:t>
            </a:r>
            <a:r>
              <a:rPr lang="en-US" dirty="0" smtClean="0"/>
              <a:t>) and (8, </a:t>
            </a:r>
            <a:r>
              <a:rPr lang="en-US" dirty="0"/>
              <a:t>2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(6, 4) </a:t>
            </a:r>
            <a:r>
              <a:rPr lang="en-US" dirty="0"/>
              <a:t>and </a:t>
            </a:r>
            <a:r>
              <a:rPr lang="en-US" dirty="0" smtClean="0"/>
              <a:t>(9, </a:t>
            </a:r>
            <a:r>
              <a:rPr lang="en-US" dirty="0"/>
              <a:t>1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(7, </a:t>
            </a:r>
            <a:r>
              <a:rPr lang="en-US" dirty="0"/>
              <a:t>3</a:t>
            </a:r>
            <a:r>
              <a:rPr lang="en-US" dirty="0" smtClean="0"/>
              <a:t>) and (9, 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(7, 3) and </a:t>
            </a:r>
            <a:r>
              <a:rPr lang="en-US" dirty="0" smtClean="0"/>
              <a:t>(8, 2)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(8, 2) and (9, 1)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(8, 2) </a:t>
            </a:r>
            <a:r>
              <a:rPr lang="en-US" dirty="0"/>
              <a:t>and (8, 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(9, 1) </a:t>
            </a:r>
            <a:r>
              <a:rPr lang="en-US" dirty="0"/>
              <a:t>and </a:t>
            </a:r>
            <a:r>
              <a:rPr lang="en-US" dirty="0" smtClean="0"/>
              <a:t>(9, 1)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74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Additional Conditions…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1195" y="3000303"/>
            <a:ext cx="766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Heavy"/>
              </a:rPr>
              <a:t>Bot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0738" y="2850666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venir Heavy"/>
              </a:rPr>
              <a:t>Player B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283371"/>
            <a:ext cx="2362200" cy="10618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rPr>
              <a:t>Choosing between Offer 1 and Offer 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rPr>
              <a:t>With p chance Offer 1 will be selected by the bot;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rPr>
              <a:t>With 1-p chance Offer 2 will be selected by the bot;</a:t>
            </a:r>
            <a:endParaRPr lang="en-US" sz="1050" dirty="0">
              <a:solidFill>
                <a:schemeClr val="accent2">
                  <a:lumMod val="75000"/>
                </a:schemeClr>
              </a:solidFill>
              <a:latin typeface="Avenir Heavy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0738" y="3135206"/>
            <a:ext cx="1143000" cy="25391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dk1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venir Heavy"/>
              </a:rPr>
              <a:t>Accept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venir Heav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0738" y="4697781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venir Heavy"/>
              </a:rPr>
              <a:t>Player B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0738" y="4983304"/>
            <a:ext cx="1143000" cy="25391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dk1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venir Heavy"/>
              </a:rPr>
              <a:t>Reject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venir Heavy"/>
            </a:endParaRPr>
          </a:p>
        </p:txBody>
      </p:sp>
      <p:pic>
        <p:nvPicPr>
          <p:cNvPr id="16" name="Picture 15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38" y="2541654"/>
            <a:ext cx="332601" cy="332601"/>
          </a:xfrm>
          <a:prstGeom prst="rect">
            <a:avLst/>
          </a:prstGeom>
        </p:spPr>
      </p:pic>
      <p:pic>
        <p:nvPicPr>
          <p:cNvPr id="17" name="Picture 16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38" y="4393442"/>
            <a:ext cx="332601" cy="332601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18900000">
            <a:off x="4023448" y="3746909"/>
            <a:ext cx="1097280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21" name="Right Arrow 20"/>
          <p:cNvSpPr/>
          <p:nvPr/>
        </p:nvSpPr>
        <p:spPr>
          <a:xfrm rot="2700000">
            <a:off x="4018106" y="4692235"/>
            <a:ext cx="1097280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Heavy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27261"/>
              </p:ext>
            </p:extLst>
          </p:nvPr>
        </p:nvGraphicFramePr>
        <p:xfrm>
          <a:off x="1905000" y="4488870"/>
          <a:ext cx="1909682" cy="747585"/>
        </p:xfrm>
        <a:graphic>
          <a:graphicData uri="http://schemas.openxmlformats.org/drawingml/2006/table">
            <a:tbl>
              <a:tblPr/>
              <a:tblGrid>
                <a:gridCol w="614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Offer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 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Offer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 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11939"/>
              </p:ext>
            </p:extLst>
          </p:nvPr>
        </p:nvGraphicFramePr>
        <p:xfrm>
          <a:off x="5084058" y="5323420"/>
          <a:ext cx="1469142" cy="494834"/>
        </p:xfrm>
        <a:graphic>
          <a:graphicData uri="http://schemas.openxmlformats.org/drawingml/2006/table">
            <a:tbl>
              <a:tblPr/>
              <a:tblGrid>
                <a:gridCol w="81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1295400" y="5672672"/>
            <a:ext cx="7467600" cy="1138693"/>
            <a:chOff x="-738815" y="3361942"/>
            <a:chExt cx="7467600" cy="1138693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-738815" y="3669719"/>
              <a:ext cx="6172200" cy="1"/>
            </a:xfrm>
            <a:prstGeom prst="straightConnector1">
              <a:avLst/>
            </a:prstGeom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941703" y="3728037"/>
              <a:ext cx="787082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endParaRPr lang="en-US" sz="1100" i="1" dirty="0">
                <a:solidFill>
                  <a:schemeClr val="bg1"/>
                </a:solidFill>
                <a:latin typeface="Avenir Heavy"/>
                <a:cs typeface="Helvetic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733727" y="3361942"/>
              <a:ext cx="652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Avenir Heavy"/>
                  <a:cs typeface="Times New Roman" pitchFamily="18" charset="0"/>
                </a:rPr>
                <a:t>Time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  <a:latin typeface="Avenir Heavy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07148" y="3761971"/>
              <a:ext cx="1237839" cy="73866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Avenir Heavy"/>
                  <a:cs typeface="Times New Roman" pitchFamily="18" charset="0"/>
                </a:rPr>
                <a:t>Stage 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Avenir Heavy"/>
                  <a:cs typeface="Times New Roman" pitchFamily="18" charset="0"/>
                </a:rPr>
                <a:t>II</a:t>
              </a:r>
              <a:endParaRPr lang="en-US" sz="1400" b="1" dirty="0" smtClean="0">
                <a:solidFill>
                  <a:schemeClr val="accent6">
                    <a:lumMod val="75000"/>
                  </a:schemeClr>
                </a:solidFill>
                <a:latin typeface="Avenir Heavy"/>
                <a:cs typeface="Times New Roman" pitchFamily="18" charset="0"/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venir Heavy"/>
                  <a:cs typeface="Times New Roman" pitchFamily="18" charset="0"/>
                </a:rPr>
                <a:t>Acceptance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venir Heavy"/>
                  <a:cs typeface="Times New Roman" pitchFamily="18" charset="0"/>
                </a:rPr>
                <a:t>Decision</a:t>
              </a:r>
            </a:p>
          </p:txBody>
        </p:sp>
      </p:grpSp>
      <p:pic>
        <p:nvPicPr>
          <p:cNvPr id="41" name="Picture 40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30" y="2694054"/>
            <a:ext cx="332601" cy="332601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68141"/>
              </p:ext>
            </p:extLst>
          </p:nvPr>
        </p:nvGraphicFramePr>
        <p:xfrm>
          <a:off x="5084058" y="3494620"/>
          <a:ext cx="1469142" cy="494834"/>
        </p:xfrm>
        <a:graphic>
          <a:graphicData uri="http://schemas.openxmlformats.org/drawingml/2006/table">
            <a:tbl>
              <a:tblPr/>
              <a:tblGrid>
                <a:gridCol w="81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As offered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As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 offered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u="sng" dirty="0"/>
              <a:t>Condition </a:t>
            </a:r>
            <a:r>
              <a:rPr lang="en-US" sz="3200" b="1" u="sng" dirty="0" smtClean="0"/>
              <a:t>2: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Bot Vs. Human Interaction with No Chatting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356233" y="6038767"/>
            <a:ext cx="100253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venir Heavy"/>
                <a:cs typeface="Times New Roman" pitchFamily="18" charset="0"/>
              </a:rPr>
              <a:t>Stage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venir Heavy"/>
                <a:cs typeface="Times New Roman" pitchFamily="18" charset="0"/>
              </a:rPr>
              <a:t>I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Avenir Heavy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venir Heavy"/>
                <a:cs typeface="Times New Roman" pitchFamily="18" charset="0"/>
              </a:rPr>
              <a:t>Offer Selection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106680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Stage I: The bot randomly chooses an offer from a pre-specified distribution: with p chance that both players will get $5 – Offer 1; with 1-p chance that player A will get $8 and player B will get $2;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Stage II: Player B decides whether to accept the offer. If she accepts, both players will get as offered, if she reject, both receive zero.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Note that player A does not make a decision in the game.</a:t>
            </a:r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1195" y="2946195"/>
            <a:ext cx="766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Heavy"/>
              </a:rPr>
              <a:t>Player A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0738" y="2290212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venir Heavy"/>
              </a:rPr>
              <a:t>Player B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3229263"/>
            <a:ext cx="1295400" cy="57708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2">
                    <a:lumMod val="75000"/>
                  </a:schemeClr>
                </a:solidFill>
                <a:latin typeface="Avenir Heavy"/>
                <a:cs typeface="Helvetica"/>
              </a:rPr>
              <a:t>Choosing between Offer 1 and Offer 2.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0738" y="2574752"/>
            <a:ext cx="1143000" cy="25391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dk1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venir Heavy"/>
              </a:rPr>
              <a:t>Accept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venir Heav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0738" y="4137327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venir Heavy"/>
              </a:rPr>
              <a:t>Player B</a:t>
            </a:r>
            <a:endParaRPr lang="en-SG" sz="1100" dirty="0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0738" y="4422850"/>
            <a:ext cx="1143000" cy="25391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dk1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venir Heavy"/>
              </a:rPr>
              <a:t>Reject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venir Heavy"/>
            </a:endParaRPr>
          </a:p>
        </p:txBody>
      </p:sp>
      <p:pic>
        <p:nvPicPr>
          <p:cNvPr id="16" name="Picture 15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38" y="1981200"/>
            <a:ext cx="332601" cy="332601"/>
          </a:xfrm>
          <a:prstGeom prst="rect">
            <a:avLst/>
          </a:prstGeom>
        </p:spPr>
      </p:pic>
      <p:pic>
        <p:nvPicPr>
          <p:cNvPr id="17" name="Picture 16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38" y="3832988"/>
            <a:ext cx="332601" cy="332601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18900000">
            <a:off x="4023448" y="3186455"/>
            <a:ext cx="1097280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Heavy"/>
            </a:endParaRPr>
          </a:p>
        </p:txBody>
      </p:sp>
      <p:sp>
        <p:nvSpPr>
          <p:cNvPr id="21" name="Right Arrow 20"/>
          <p:cNvSpPr/>
          <p:nvPr/>
        </p:nvSpPr>
        <p:spPr>
          <a:xfrm rot="2700000">
            <a:off x="4018106" y="4131781"/>
            <a:ext cx="1097280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venir Heavy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72909"/>
              </p:ext>
            </p:extLst>
          </p:nvPr>
        </p:nvGraphicFramePr>
        <p:xfrm>
          <a:off x="1905000" y="3928416"/>
          <a:ext cx="1909682" cy="747585"/>
        </p:xfrm>
        <a:graphic>
          <a:graphicData uri="http://schemas.openxmlformats.org/drawingml/2006/table">
            <a:tbl>
              <a:tblPr/>
              <a:tblGrid>
                <a:gridCol w="614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Offer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 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Offer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 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63348"/>
              </p:ext>
            </p:extLst>
          </p:nvPr>
        </p:nvGraphicFramePr>
        <p:xfrm>
          <a:off x="5084058" y="4762966"/>
          <a:ext cx="1469142" cy="494834"/>
        </p:xfrm>
        <a:graphic>
          <a:graphicData uri="http://schemas.openxmlformats.org/drawingml/2006/table">
            <a:tbl>
              <a:tblPr/>
              <a:tblGrid>
                <a:gridCol w="81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$0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1295400" y="5112218"/>
            <a:ext cx="7467600" cy="1138693"/>
            <a:chOff x="-738815" y="3361942"/>
            <a:chExt cx="7467600" cy="1138693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-738815" y="3669719"/>
              <a:ext cx="6172200" cy="1"/>
            </a:xfrm>
            <a:prstGeom prst="straightConnector1">
              <a:avLst/>
            </a:prstGeom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941703" y="3728037"/>
              <a:ext cx="787082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endParaRPr lang="en-US" sz="1100" i="1" dirty="0">
                <a:solidFill>
                  <a:schemeClr val="bg1"/>
                </a:solidFill>
                <a:latin typeface="Avenir Heavy"/>
                <a:cs typeface="Helvetic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733727" y="3361942"/>
              <a:ext cx="652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Avenir Heavy"/>
                  <a:cs typeface="Times New Roman" pitchFamily="18" charset="0"/>
                </a:rPr>
                <a:t>Time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  <a:latin typeface="Avenir Heavy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07148" y="3761971"/>
              <a:ext cx="1237839" cy="73866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Avenir Heavy"/>
                  <a:cs typeface="Times New Roman" pitchFamily="18" charset="0"/>
                </a:rPr>
                <a:t>Stage 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Avenir Heavy"/>
                  <a:cs typeface="Times New Roman" pitchFamily="18" charset="0"/>
                </a:rPr>
                <a:t>II</a:t>
              </a:r>
              <a:endParaRPr lang="en-US" sz="1400" b="1" dirty="0" smtClean="0">
                <a:solidFill>
                  <a:schemeClr val="accent6">
                    <a:lumMod val="75000"/>
                  </a:schemeClr>
                </a:solidFill>
                <a:latin typeface="Avenir Heavy"/>
                <a:cs typeface="Times New Roman" pitchFamily="18" charset="0"/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venir Heavy"/>
                  <a:cs typeface="Times New Roman" pitchFamily="18" charset="0"/>
                </a:rPr>
                <a:t>Acceptance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venir Heavy"/>
                  <a:cs typeface="Times New Roman" pitchFamily="18" charset="0"/>
                </a:rPr>
                <a:t>Decision</a:t>
              </a:r>
            </a:p>
          </p:txBody>
        </p:sp>
      </p:grpSp>
      <p:pic>
        <p:nvPicPr>
          <p:cNvPr id="41" name="Picture 40" descr="images.jpe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30" y="2639946"/>
            <a:ext cx="332601" cy="332601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06461"/>
              </p:ext>
            </p:extLst>
          </p:nvPr>
        </p:nvGraphicFramePr>
        <p:xfrm>
          <a:off x="5084058" y="2934166"/>
          <a:ext cx="1469142" cy="494834"/>
        </p:xfrm>
        <a:graphic>
          <a:graphicData uri="http://schemas.openxmlformats.org/drawingml/2006/table">
            <a:tbl>
              <a:tblPr/>
              <a:tblGrid>
                <a:gridCol w="81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Player 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As offered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As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venir Heavy"/>
                        </a:rPr>
                        <a:t> offered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venir Heavy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u="sng" dirty="0"/>
              <a:t>Condition </a:t>
            </a:r>
            <a:r>
              <a:rPr lang="en-US" sz="3200" b="1" u="sng" dirty="0" smtClean="0"/>
              <a:t>3: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Human Vs. Human Interaction (No Bot)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356233" y="5478313"/>
            <a:ext cx="100253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venir Heavy"/>
                <a:cs typeface="Times New Roman" pitchFamily="18" charset="0"/>
              </a:rPr>
              <a:t>Stage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venir Heavy"/>
                <a:cs typeface="Times New Roman" pitchFamily="18" charset="0"/>
              </a:rPr>
              <a:t>I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Avenir Heavy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venir Heavy"/>
                <a:cs typeface="Times New Roman" pitchFamily="18" charset="0"/>
              </a:rPr>
              <a:t>Offer Selection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1066800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Stage I: The Player A choose two offers Offer 1 and Offer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Stage II: Player B decides whether to accept the offer. If she accepts, both players will get as offered, if she reject, both receive zero.</a:t>
            </a:r>
          </a:p>
        </p:txBody>
      </p:sp>
    </p:spTree>
    <p:extLst>
      <p:ext uri="{BB962C8B-B14F-4D97-AF65-F5344CB8AC3E}">
        <p14:creationId xmlns:p14="http://schemas.microsoft.com/office/powerpoint/2010/main" val="31641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888</Words>
  <Application>Microsoft Office PowerPoint</Application>
  <PresentationFormat>On-screen Show (4:3)</PresentationFormat>
  <Paragraphs>162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Avenir Heavy</vt:lpstr>
      <vt:lpstr>宋体</vt:lpstr>
      <vt:lpstr>Arial</vt:lpstr>
      <vt:lpstr>Courier New</vt:lpstr>
      <vt:lpstr>Helvetica</vt:lpstr>
      <vt:lpstr>Times New Roman</vt:lpstr>
      <vt:lpstr>Office Theme</vt:lpstr>
      <vt:lpstr>Condition 1 (Main Condition): Bot Vs. Human Interaction with Chatting</vt:lpstr>
      <vt:lpstr>The sequence players will see</vt:lpstr>
      <vt:lpstr>Remarks</vt:lpstr>
      <vt:lpstr>Remarks – Offer plans</vt:lpstr>
      <vt:lpstr>Two Additional Conditions…</vt:lpstr>
      <vt:lpstr>Condition 2: Bot Vs. Human Interaction with No Chatting</vt:lpstr>
      <vt:lpstr>Condition 3: Human Vs. Human Interaction (No Bot)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 Zhang</dc:creator>
  <cp:lastModifiedBy>Windows User</cp:lastModifiedBy>
  <cp:revision>34</cp:revision>
  <dcterms:created xsi:type="dcterms:W3CDTF">2006-08-16T00:00:00Z</dcterms:created>
  <dcterms:modified xsi:type="dcterms:W3CDTF">2017-08-13T06:48:05Z</dcterms:modified>
</cp:coreProperties>
</file>