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08" r:id="rId5"/>
    <p:sldId id="292" r:id="rId6"/>
    <p:sldId id="275" r:id="rId7"/>
    <p:sldId id="276" r:id="rId8"/>
    <p:sldId id="285" r:id="rId9"/>
    <p:sldId id="297" r:id="rId10"/>
    <p:sldId id="304" r:id="rId11"/>
    <p:sldId id="312" r:id="rId12"/>
    <p:sldId id="298" r:id="rId13"/>
    <p:sldId id="299" r:id="rId14"/>
    <p:sldId id="309" r:id="rId15"/>
    <p:sldId id="310" r:id="rId16"/>
    <p:sldId id="311" r:id="rId17"/>
    <p:sldId id="300" r:id="rId18"/>
    <p:sldId id="294" r:id="rId19"/>
    <p:sldId id="277" r:id="rId20"/>
    <p:sldId id="301" r:id="rId21"/>
    <p:sldId id="303" r:id="rId22"/>
    <p:sldId id="296" r:id="rId23"/>
    <p:sldId id="30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7" autoAdjust="0"/>
    <p:restoredTop sz="95596"/>
  </p:normalViewPr>
  <p:slideViewPr>
    <p:cSldViewPr snapToGrid="0" showGuides="1">
      <p:cViewPr varScale="1">
        <p:scale>
          <a:sx n="123" d="100"/>
          <a:sy n="123" d="100"/>
        </p:scale>
        <p:origin x="632" y="17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zh-CN" altLang="en-US"/>
          </a:p>
          <a:p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zh-CN" altLang="en-US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zh-CN" altLang="en-US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10702" y="2628835"/>
            <a:ext cx="6152322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ar-AE" sz="4000" b="1" dirty="0"/>
              <a:t>بِسْمِ اللهِ الرَّحْمٰنِ الرَّحِيْمِ</a:t>
            </a:r>
            <a:endParaRPr lang="en-US" sz="4000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555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6918"/>
            <a:ext cx="3995048" cy="1252700"/>
          </a:xfrm>
        </p:spPr>
        <p:txBody>
          <a:bodyPr/>
          <a:lstStyle/>
          <a:p>
            <a:r>
              <a:rPr lang="en-US" sz="2600" dirty="0"/>
              <a:t>ERD After Normalization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2"/>
          </p:nvPr>
        </p:nvSpPr>
        <p:spPr>
          <a:xfrm>
            <a:off x="446131" y="6256421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2" y="596482"/>
            <a:ext cx="11932118" cy="59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8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69" y="86946"/>
            <a:ext cx="10515600" cy="1115434"/>
          </a:xfrm>
        </p:spPr>
        <p:txBody>
          <a:bodyPr/>
          <a:lstStyle/>
          <a:p>
            <a:r>
              <a:rPr lang="en-US" dirty="0"/>
              <a:t>API’s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2" y="120015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5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30660"/>
            <a:ext cx="10898659" cy="61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47" y="395416"/>
            <a:ext cx="10863877" cy="611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1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Digital Wallet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31520" y="1636295"/>
            <a:ext cx="10953549" cy="18466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Purpose of the Database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Users and Stakeholders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“Business opportunities are like buses. There’s always another one coming.”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Richard Branson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Digital Wallet</a:t>
            </a:r>
          </a:p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068977" y="2574897"/>
            <a:ext cx="2069885" cy="1544716"/>
          </a:xfrm>
        </p:spPr>
        <p:txBody>
          <a:bodyPr/>
          <a:lstStyle/>
          <a:p>
            <a:r>
              <a:rPr lang="en-US" dirty="0"/>
              <a:t>Provide secure and easy transactions</a:t>
            </a:r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Functionalities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E-Wallet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40632" y="1520792"/>
            <a:ext cx="11511814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Member Management and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Deposit and Withdrawal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Transaction Logging and Tracking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and Scalability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Digital Wallet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04261" y="2030931"/>
            <a:ext cx="11280808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Scalability Considerations</a:t>
            </a:r>
            <a:br>
              <a:rPr lang="en-US" sz="2200" dirty="0"/>
            </a:b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Potential Improvements and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Database Maintenance and Optimization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47872" y="3906771"/>
            <a:ext cx="4713172" cy="16889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Summary of 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Importance of a Well-Structured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Potential Impact and Benefit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504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WALLET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1979232" cy="1025558"/>
          </a:xfrm>
        </p:spPr>
        <p:txBody>
          <a:bodyPr/>
          <a:lstStyle/>
          <a:p>
            <a:r>
              <a:rPr lang="en-US" b="1" dirty="0"/>
              <a:t>Soban Ahmed</a:t>
            </a:r>
          </a:p>
          <a:p>
            <a:r>
              <a:rPr lang="en-US" b="1" dirty="0"/>
              <a:t>Awais Anwar</a:t>
            </a:r>
          </a:p>
          <a:p>
            <a:endParaRPr lang="en-US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36" y="1235675"/>
            <a:ext cx="4368193" cy="3986680"/>
          </a:xfrm>
        </p:spPr>
      </p:pic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60549" y="392417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2938" y="4399439"/>
            <a:ext cx="147317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DBMS using MYSQL and FASTAPI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9" y="835982"/>
            <a:ext cx="5117162" cy="1325563"/>
          </a:xfrm>
        </p:spPr>
        <p:txBody>
          <a:bodyPr/>
          <a:lstStyle/>
          <a:p>
            <a:r>
              <a:rPr lang="en-US" sz="3000" dirty="0"/>
              <a:t>May we add some good value,</a:t>
            </a:r>
            <a:r>
              <a:rPr lang="en-US" dirty="0"/>
              <a:t>  BEST OF LUCK 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2425568"/>
            <a:ext cx="8229599" cy="49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0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Timeline Procedure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301718" y="2778668"/>
            <a:ext cx="1913128" cy="1107124"/>
          </a:xfrm>
        </p:spPr>
        <p:txBody>
          <a:bodyPr/>
          <a:lstStyle/>
          <a:p>
            <a:r>
              <a:rPr lang="en-US" dirty="0"/>
              <a:t>Key Functionalities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296977" y="4523874"/>
            <a:ext cx="1983385" cy="118308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Digital Wallet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8006" y="613085"/>
            <a:ext cx="1613994" cy="19568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osterama Text SemiBold"/>
                <a:ea typeface="+mn-ea"/>
                <a:cs typeface="+mn-cs"/>
              </a:rPr>
              <a:t>Data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osterama Text SemiBold"/>
                <a:ea typeface="+mn-ea"/>
                <a:cs typeface="+mn-cs"/>
              </a:rPr>
              <a:t> base Architecture And Design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77154" y="243225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1903" y="2868328"/>
            <a:ext cx="1145406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Scope And Objective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83015" y="2849078"/>
            <a:ext cx="1491916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Data Tables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And Relations</a:t>
            </a: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3953" y="4163200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10425" y="4475748"/>
            <a:ext cx="1636295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Future Enhancement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build="p"/>
      <p:bldP spid="22" grpId="0" build="p"/>
      <p:bldP spid="24" grpId="0" build="p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lvl="1"/>
            <a:r>
              <a:rPr lang="en-US" sz="1700" dirty="0"/>
              <a:t>Overview of the Digital wallet</a:t>
            </a:r>
          </a:p>
          <a:p>
            <a:pPr lvl="1"/>
            <a:r>
              <a:rPr lang="en-US" sz="1700" dirty="0"/>
              <a:t>Importance of a Well-Designed Database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Digital Wallet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5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4" r="253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Procedure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Step I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7BD10CEB-2241-4246-B0F4-96E0DB642C4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Created  ERD of Database</a:t>
            </a:r>
            <a:endParaRPr lang="zh-CN" alt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Step II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8038ACE-740A-4AE7-A0B3-BEEA90495B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lvl="0"/>
            <a:r>
              <a:rPr lang="en-US" altLang="zh-CN" dirty="0"/>
              <a:t>Normalized Database</a:t>
            </a:r>
            <a:endParaRPr lang="en-US" altLang="zh-CN" noProof="0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Step III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DD441F7A-4624-45D2-AE88-EEBA65185E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zh-CN" dirty="0"/>
              <a:t>Created API’s for CRUD operations and Authentication system</a:t>
            </a:r>
            <a:endParaRPr lang="zh-CN" alt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STEP IV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4EF68FE0-ADE3-4AB5-AC04-6C029B601A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altLang="zh-CN" dirty="0"/>
              <a:t>Querrying the database</a:t>
            </a:r>
            <a:endParaRPr lang="zh-CN" alt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Step V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140B95D-A59E-4E6C-BF07-5DD5E0E818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altLang="zh-CN" dirty="0"/>
              <a:t>Documentation</a:t>
            </a:r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4519-33C1-DA61-9858-3858F30C7808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 dirty="0"/>
              <a:t>Digital Wallet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DD1EA-9A0C-9303-AD79-5DAF401390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build="p"/>
      <p:bldP spid="21" grpId="0" build="p"/>
      <p:bldP spid="23" grpId="0" build="p"/>
      <p:bldP spid="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91" y="507076"/>
            <a:ext cx="10535538" cy="994465"/>
          </a:xfrm>
        </p:spPr>
        <p:txBody>
          <a:bodyPr/>
          <a:lstStyle/>
          <a:p>
            <a:r>
              <a:rPr lang="en-US" dirty="0"/>
              <a:t>Database Architecture and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Digital Wallet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35267" y="1520792"/>
            <a:ext cx="10828421" cy="19082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Overview of the Relational Database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Entity-Relationship (ER)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Database Normalization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0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94" y="131691"/>
            <a:ext cx="10515600" cy="1115434"/>
          </a:xfrm>
        </p:spPr>
        <p:txBody>
          <a:bodyPr/>
          <a:lstStyle/>
          <a:p>
            <a:r>
              <a:rPr lang="en-US" dirty="0"/>
              <a:t>Relational Data 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42" y="1145347"/>
            <a:ext cx="6121668" cy="53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9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7C19-3254-0390-A50A-B12D8745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And Associations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BFF09-5ECA-0B6F-FEC4-544CCF543E6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Digital Wallet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02355-54BF-02B5-2C51-9F3A2F2CA77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9AC3E-8C01-0149-589E-3C95704BD2D7}"/>
              </a:ext>
            </a:extLst>
          </p:cNvPr>
          <p:cNvSpPr txBox="1"/>
          <p:nvPr/>
        </p:nvSpPr>
        <p:spPr>
          <a:xfrm>
            <a:off x="327259" y="1607419"/>
            <a:ext cx="11473314" cy="38164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/>
              <a:t>One-to-One, One-to-Many, and Many-to-Many Relationships</a:t>
            </a:r>
          </a:p>
          <a:p>
            <a:pPr lvl="1"/>
            <a:endParaRPr lang="en-US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Relationship between User and Member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Relationship between Member and Country Info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Relationship between Member and Currency Supported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Relationship between Member and Withdrawal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Relationship between Member and Deposit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Relationship between Deposit and Gateway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Relationship between Deposit and Deposit Status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Relationship between Member and Transaction Log Models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2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7020" cy="829188"/>
          </a:xfrm>
        </p:spPr>
        <p:txBody>
          <a:bodyPr/>
          <a:lstStyle/>
          <a:p>
            <a:r>
              <a:rPr lang="en-US" sz="2600" dirty="0"/>
              <a:t>ERD before Normalization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72" y="866274"/>
            <a:ext cx="10030131" cy="55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2" id="{B26A33D9-FFCB-4ED6-B4AB-FC6D926F2C9B}" vid="{E524B525-FC78-42BD-A524-ADAA5DA2013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0785ED-3BE2-42D8-A435-1D30AAB164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F1DCC4-4507-47A8-9B54-80E1D067D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4A340C-B0BF-43E0-A229-814A94A81014}">
  <ds:schemaRefs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300</Words>
  <Application>Microsoft Macintosh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Office 主题​​</vt:lpstr>
      <vt:lpstr>PowerPoint Presentation</vt:lpstr>
      <vt:lpstr>DIGITAL WALLET</vt:lpstr>
      <vt:lpstr>Agenda</vt:lpstr>
      <vt:lpstr>Introduction</vt:lpstr>
      <vt:lpstr>Timeline Procedure</vt:lpstr>
      <vt:lpstr>Database Architecture and Design</vt:lpstr>
      <vt:lpstr>Relational Data base</vt:lpstr>
      <vt:lpstr>Relations And Associations</vt:lpstr>
      <vt:lpstr>ERD before Normalization</vt:lpstr>
      <vt:lpstr>ERD After Normalization</vt:lpstr>
      <vt:lpstr>API’s </vt:lpstr>
      <vt:lpstr>PowerPoint Presentation</vt:lpstr>
      <vt:lpstr>PowerPoint Presentation</vt:lpstr>
      <vt:lpstr>Scope And objectives</vt:lpstr>
      <vt:lpstr>“Business opportunities are like buses. There’s always another one coming.”</vt:lpstr>
      <vt:lpstr>Primary goals</vt:lpstr>
      <vt:lpstr>Key Functionalities</vt:lpstr>
      <vt:lpstr>Future Enhancements and Scalability </vt:lpstr>
      <vt:lpstr>CONCLUSION</vt:lpstr>
      <vt:lpstr>May we add some good value,  BEST OF LUCK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2022-06-22T17:58:03Z</dcterms:created>
  <dcterms:modified xsi:type="dcterms:W3CDTF">2023-06-06T03:05:31Z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