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461" r:id="rId3"/>
    <p:sldId id="462" r:id="rId4"/>
    <p:sldId id="433" r:id="rId5"/>
    <p:sldId id="432" r:id="rId6"/>
    <p:sldId id="463" r:id="rId7"/>
    <p:sldId id="297" r:id="rId8"/>
    <p:sldId id="260" r:id="rId9"/>
    <p:sldId id="312" r:id="rId10"/>
    <p:sldId id="296" r:id="rId11"/>
    <p:sldId id="434" r:id="rId12"/>
    <p:sldId id="300" r:id="rId13"/>
    <p:sldId id="279" r:id="rId14"/>
    <p:sldId id="301" r:id="rId15"/>
    <p:sldId id="261" r:id="rId16"/>
    <p:sldId id="303" r:id="rId17"/>
    <p:sldId id="264" r:id="rId18"/>
    <p:sldId id="295" r:id="rId19"/>
    <p:sldId id="308" r:id="rId20"/>
    <p:sldId id="436" r:id="rId21"/>
    <p:sldId id="437" r:id="rId22"/>
    <p:sldId id="438" r:id="rId23"/>
    <p:sldId id="439"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455" r:id="rId40"/>
    <p:sldId id="456" r:id="rId41"/>
    <p:sldId id="459" r:id="rId42"/>
    <p:sldId id="460"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76" r:id="rId56"/>
    <p:sldId id="477" r:id="rId57"/>
    <p:sldId id="478" r:id="rId58"/>
    <p:sldId id="479" r:id="rId59"/>
    <p:sldId id="480" r:id="rId60"/>
    <p:sldId id="481" r:id="rId61"/>
    <p:sldId id="482" r:id="rId62"/>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AF8"/>
    <a:srgbClr val="F8F8D3"/>
    <a:srgbClr val="FF0033"/>
    <a:srgbClr val="FF9933"/>
    <a:srgbClr val="000000"/>
    <a:srgbClr val="FF9966"/>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05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766763" y="8713788"/>
            <a:ext cx="5276850" cy="152400"/>
          </a:xfrm>
          <a:prstGeom prst="rect">
            <a:avLst/>
          </a:prstGeom>
          <a:noFill/>
          <a:ln w="9525">
            <a:noFill/>
            <a:miter lim="800000"/>
            <a:headEnd/>
            <a:tailEnd/>
          </a:ln>
          <a:effectLst/>
        </p:spPr>
        <p:txBody>
          <a:bodyPr lIns="0" tIns="0" rIns="0" bIns="0">
            <a:spAutoFit/>
          </a:bodyPr>
          <a:lstStyle/>
          <a:p>
            <a:pPr algn="ctr" defTabSz="941388">
              <a:spcBef>
                <a:spcPct val="50000"/>
              </a:spcBef>
            </a:pPr>
            <a:r>
              <a:rPr lang="en-US" sz="1000" b="1">
                <a:latin typeface="Arial" pitchFamily="34" charset="0"/>
              </a:rPr>
              <a:t>&lt;Course name&gt; &lt;Lesson number&gt;</a:t>
            </a:r>
            <a:r>
              <a:rPr lang="en-US" sz="1000" b="1"/>
              <a:t>-</a:t>
            </a:r>
            <a:fld id="{69E32930-FEDD-4B23-9793-15D26D0BFFB0}"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7892231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71488" y="160338"/>
            <a:ext cx="5868987" cy="4398962"/>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2788" y="8737600"/>
            <a:ext cx="5270500" cy="152400"/>
          </a:xfrm>
          <a:prstGeom prst="rect">
            <a:avLst/>
          </a:prstGeom>
          <a:noFill/>
          <a:ln w="9525">
            <a:noFill/>
            <a:miter lim="800000"/>
            <a:headEnd/>
            <a:tailEnd/>
          </a:ln>
          <a:effectLst/>
        </p:spPr>
        <p:txBody>
          <a:bodyPr lIns="0" tIns="0" rIns="0" bIns="0">
            <a:spAutoFit/>
          </a:bodyPr>
          <a:lstStyle/>
          <a:p>
            <a:pPr algn="ctr" defTabSz="941388">
              <a:spcBef>
                <a:spcPct val="50000"/>
              </a:spcBef>
            </a:pPr>
            <a:r>
              <a:rPr lang="en-US" sz="1000" b="1">
                <a:latin typeface="Arial" pitchFamily="34" charset="0"/>
              </a:rPr>
              <a:t>Introduction to Oracle: SQL and PL/SQL  10</a:t>
            </a:r>
            <a:r>
              <a:rPr lang="en-US" sz="1000" b="1"/>
              <a:t>-</a:t>
            </a:r>
            <a:fld id="{33EF651C-891C-40DB-899D-255946A4A581}"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378984842"/>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30 minutes	Lecture</a:t>
            </a:r>
          </a:p>
          <a:p>
            <a:pPr lvl="1">
              <a:tabLst>
                <a:tab pos="1095375" algn="l"/>
                <a:tab pos="2192338" algn="l"/>
              </a:tabLst>
            </a:pPr>
            <a:r>
              <a:rPr lang="en-US">
                <a:solidFill>
                  <a:schemeClr val="accent2"/>
                </a:solidFill>
              </a:rPr>
              <a:t>	20 minutes	Practice</a:t>
            </a:r>
          </a:p>
          <a:p>
            <a:pPr lvl="1">
              <a:tabLst>
                <a:tab pos="1095375" algn="l"/>
                <a:tab pos="2192338" algn="l"/>
              </a:tabLst>
            </a:pPr>
            <a:r>
              <a:rPr lang="en-US">
                <a:solidFill>
                  <a:schemeClr val="accent2"/>
                </a:solidFill>
              </a:rPr>
              <a:t>	50 minutes	Total</a:t>
            </a:r>
          </a:p>
        </p:txBody>
      </p:sp>
      <p:sp>
        <p:nvSpPr>
          <p:cNvPr id="5123" name="Rectangle 3"/>
          <p:cNvSpPr>
            <a:spLocks noGrp="1" noRot="1" noChangeAspect="1" noChangeArrowheads="1" noTextEdit="1"/>
          </p:cNvSpPr>
          <p:nvPr>
            <p:ph type="sldImg"/>
          </p:nvPr>
        </p:nvSpPr>
        <p:spPr>
          <a:xfrm>
            <a:off x="473075" y="160338"/>
            <a:ext cx="5865813" cy="4398962"/>
          </a:xfrm>
          <a:ln cap="flat"/>
        </p:spPr>
      </p:sp>
    </p:spTree>
    <p:extLst>
      <p:ext uri="{BB962C8B-B14F-4D97-AF65-F5344CB8AC3E}">
        <p14:creationId xmlns:p14="http://schemas.microsoft.com/office/powerpoint/2010/main" val="14841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474663" y="161925"/>
            <a:ext cx="5864225" cy="4397375"/>
          </a:xfrm>
          <a:ln cap="flat"/>
        </p:spPr>
      </p:sp>
      <p:sp>
        <p:nvSpPr>
          <p:cNvPr id="27651" name="Rectangle 3"/>
          <p:cNvSpPr>
            <a:spLocks noGrp="1" noChangeArrowheads="1"/>
          </p:cNvSpPr>
          <p:nvPr>
            <p:ph type="body" idx="1"/>
          </p:nvPr>
        </p:nvSpPr>
        <p:spPr>
          <a:noFill/>
          <a:ln/>
        </p:spPr>
        <p:txBody>
          <a:bodyPr/>
          <a:lstStyle/>
          <a:p>
            <a:pPr>
              <a:tabLst/>
            </a:pPr>
            <a:r>
              <a:rPr lang="en-US"/>
              <a:t>Dropping a Table</a:t>
            </a:r>
          </a:p>
          <a:p>
            <a:pPr lvl="1">
              <a:tabLst/>
            </a:pPr>
            <a:r>
              <a:rPr lang="en-US"/>
              <a:t>The </a:t>
            </a:r>
            <a:r>
              <a:rPr lang="en-US">
                <a:solidFill>
                  <a:srgbClr val="FC0128"/>
                </a:solidFill>
              </a:rPr>
              <a:t>DROP TABLE </a:t>
            </a:r>
            <a:r>
              <a:rPr lang="en-US"/>
              <a:t>statement removes the definition of an Oracle8 table. When you drop a table, the database loses all the data in the table and all the indexes associated with it. </a:t>
            </a:r>
          </a:p>
          <a:p>
            <a:pPr lvl="1">
              <a:tabLst/>
            </a:pPr>
            <a:r>
              <a:rPr lang="en-US" b="1"/>
              <a:t>Syntax</a:t>
            </a:r>
          </a:p>
          <a:p>
            <a:pPr>
              <a:tabLst/>
            </a:pPr>
            <a:endParaRPr lang="en-US"/>
          </a:p>
          <a:p>
            <a:pPr lvl="1">
              <a:tabLst/>
            </a:pPr>
            <a:r>
              <a:rPr lang="en-US" b="1"/>
              <a:t>where:</a:t>
            </a:r>
            <a:r>
              <a:rPr lang="en-US" i="1"/>
              <a:t>	table</a:t>
            </a:r>
            <a:r>
              <a:rPr lang="en-US"/>
              <a:t>			is the name of the table</a:t>
            </a:r>
          </a:p>
          <a:p>
            <a:pPr>
              <a:tabLst/>
            </a:pPr>
            <a:r>
              <a:rPr lang="en-US"/>
              <a:t>Guidelines</a:t>
            </a:r>
          </a:p>
          <a:p>
            <a:pPr lvl="2">
              <a:tabLst/>
            </a:pPr>
            <a:r>
              <a:rPr lang="en-US"/>
              <a:t>All data is deleted from the table.</a:t>
            </a:r>
          </a:p>
          <a:p>
            <a:pPr lvl="2">
              <a:tabLst/>
            </a:pPr>
            <a:r>
              <a:rPr lang="en-US"/>
              <a:t>Any views and synonyms will remain but are invalid.</a:t>
            </a:r>
          </a:p>
          <a:p>
            <a:pPr lvl="2">
              <a:tabLst/>
            </a:pPr>
            <a:r>
              <a:rPr lang="en-US"/>
              <a:t>Any pending transactions are committed.</a:t>
            </a:r>
          </a:p>
          <a:p>
            <a:pPr lvl="2">
              <a:tabLst/>
            </a:pPr>
            <a:r>
              <a:rPr lang="en-US"/>
              <a:t>Only the creator of the table or a user with the DROP ANY TABLE privilege can remove a table.</a:t>
            </a:r>
          </a:p>
          <a:p>
            <a:pPr lvl="1">
              <a:tabLst/>
            </a:pPr>
            <a:r>
              <a:rPr lang="en-US"/>
              <a:t>The DROP TABLE statement, once executed, is irreversible. The Oracle Server does not question the action when you issue the DROP TABLE statement. If you own that table or have a high-level privilege, then the table is immediately removed. All DDL statements issue a commit, therefore making the transaction permanent.</a:t>
            </a:r>
          </a:p>
        </p:txBody>
      </p:sp>
      <p:sp>
        <p:nvSpPr>
          <p:cNvPr id="27652" name="Rectangle 4"/>
          <p:cNvSpPr>
            <a:spLocks noChangeArrowheads="1"/>
          </p:cNvSpPr>
          <p:nvPr/>
        </p:nvSpPr>
        <p:spPr bwMode="auto">
          <a:xfrm>
            <a:off x="620713" y="5611813"/>
            <a:ext cx="5534025" cy="190500"/>
          </a:xfrm>
          <a:prstGeom prst="rect">
            <a:avLst/>
          </a:prstGeom>
          <a:noFill/>
          <a:ln w="12700">
            <a:solidFill>
              <a:schemeClr val="tx1"/>
            </a:solidFill>
            <a:miter lim="800000"/>
            <a:headEnd/>
            <a:tailEnd/>
          </a:ln>
          <a:effectLst/>
        </p:spPr>
        <p:txBody>
          <a:bodyPr wrap="none" anchor="ctr"/>
          <a:lstStyle/>
          <a:p>
            <a:endParaRPr lang="en-US"/>
          </a:p>
        </p:txBody>
      </p:sp>
      <p:sp>
        <p:nvSpPr>
          <p:cNvPr id="27653" name="Rectangle 5"/>
          <p:cNvSpPr>
            <a:spLocks noChangeArrowheads="1"/>
          </p:cNvSpPr>
          <p:nvPr/>
        </p:nvSpPr>
        <p:spPr bwMode="auto">
          <a:xfrm>
            <a:off x="654050" y="5570538"/>
            <a:ext cx="1603375" cy="287337"/>
          </a:xfrm>
          <a:prstGeom prst="rect">
            <a:avLst/>
          </a:prstGeom>
          <a:noFill/>
          <a:ln w="9525">
            <a:noFill/>
            <a:miter lim="800000"/>
            <a:headEnd/>
            <a:tailEnd/>
          </a:ln>
          <a:effectLst/>
        </p:spPr>
        <p:txBody>
          <a:bodyPr wrap="none" lIns="88900" tIns="42863" rIns="88900" bIns="42863">
            <a:spAutoFit/>
          </a:bodyPr>
          <a:lstStyle/>
          <a:p>
            <a:pPr defTabSz="828675">
              <a:lnSpc>
                <a:spcPct val="120000"/>
              </a:lnSpc>
              <a:spcBef>
                <a:spcPct val="60000"/>
              </a:spcBef>
            </a:pPr>
            <a:r>
              <a:rPr lang="en-US" sz="1100">
                <a:latin typeface="Courier New" pitchFamily="49" charset="0"/>
              </a:rPr>
              <a:t>DROP TABLE </a:t>
            </a:r>
            <a:r>
              <a:rPr lang="en-US" sz="1100" i="1">
                <a:latin typeface="Courier New" pitchFamily="49" charset="0"/>
              </a:rPr>
              <a:t>table;</a:t>
            </a:r>
          </a:p>
        </p:txBody>
      </p:sp>
      <p:grpSp>
        <p:nvGrpSpPr>
          <p:cNvPr id="27659" name="Group 11"/>
          <p:cNvGrpSpPr>
            <a:grpSpLocks/>
          </p:cNvGrpSpPr>
          <p:nvPr/>
        </p:nvGrpSpPr>
        <p:grpSpPr bwMode="auto">
          <a:xfrm>
            <a:off x="214313" y="7358063"/>
            <a:ext cx="285750" cy="292100"/>
            <a:chOff x="135" y="4635"/>
            <a:chExt cx="180" cy="184"/>
          </a:xfrm>
        </p:grpSpPr>
        <p:sp>
          <p:nvSpPr>
            <p:cNvPr id="27654" name="Freeform 6"/>
            <p:cNvSpPr>
              <a:spLocks/>
            </p:cNvSpPr>
            <p:nvPr/>
          </p:nvSpPr>
          <p:spPr bwMode="auto">
            <a:xfrm>
              <a:off x="135" y="4635"/>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type="none" w="sm" len="sm"/>
              <a:tailEnd type="none" w="sm" len="sm"/>
            </a:ln>
            <a:effectLst/>
          </p:spPr>
          <p:txBody>
            <a:bodyPr/>
            <a:lstStyle/>
            <a:p>
              <a:endParaRPr lang="en-US"/>
            </a:p>
          </p:txBody>
        </p:sp>
        <p:sp>
          <p:nvSpPr>
            <p:cNvPr id="27655" name="Freeform 7"/>
            <p:cNvSpPr>
              <a:spLocks/>
            </p:cNvSpPr>
            <p:nvPr/>
          </p:nvSpPr>
          <p:spPr bwMode="auto">
            <a:xfrm>
              <a:off x="145" y="4644"/>
              <a:ext cx="163" cy="162"/>
            </a:xfrm>
            <a:custGeom>
              <a:avLst/>
              <a:gdLst/>
              <a:ahLst/>
              <a:cxnLst>
                <a:cxn ang="0">
                  <a:pos x="83" y="0"/>
                </a:cxn>
                <a:cxn ang="0">
                  <a:pos x="0" y="161"/>
                </a:cxn>
                <a:cxn ang="0">
                  <a:pos x="162" y="161"/>
                </a:cxn>
                <a:cxn ang="0">
                  <a:pos x="83" y="0"/>
                </a:cxn>
              </a:cxnLst>
              <a:rect l="0" t="0" r="r" b="b"/>
              <a:pathLst>
                <a:path w="163" h="162">
                  <a:moveTo>
                    <a:pt x="83" y="0"/>
                  </a:moveTo>
                  <a:lnTo>
                    <a:pt x="0" y="161"/>
                  </a:lnTo>
                  <a:lnTo>
                    <a:pt x="162" y="161"/>
                  </a:lnTo>
                  <a:lnTo>
                    <a:pt x="83" y="0"/>
                  </a:lnTo>
                </a:path>
              </a:pathLst>
            </a:custGeom>
            <a:solidFill>
              <a:srgbClr val="FFFFFF"/>
            </a:solidFill>
            <a:ln w="9525" cap="rnd">
              <a:noFill/>
              <a:round/>
              <a:headEnd type="none" w="sm" len="sm"/>
              <a:tailEnd type="none" w="sm" len="sm"/>
            </a:ln>
            <a:effectLst/>
          </p:spPr>
          <p:txBody>
            <a:bodyPr/>
            <a:lstStyle/>
            <a:p>
              <a:endParaRPr lang="en-US"/>
            </a:p>
          </p:txBody>
        </p:sp>
        <p:sp>
          <p:nvSpPr>
            <p:cNvPr id="27656" name="Freeform 8"/>
            <p:cNvSpPr>
              <a:spLocks/>
            </p:cNvSpPr>
            <p:nvPr/>
          </p:nvSpPr>
          <p:spPr bwMode="auto">
            <a:xfrm>
              <a:off x="163" y="4661"/>
              <a:ext cx="133" cy="134"/>
            </a:xfrm>
            <a:custGeom>
              <a:avLst/>
              <a:gdLst/>
              <a:ahLst/>
              <a:cxnLst>
                <a:cxn ang="0">
                  <a:pos x="65" y="0"/>
                </a:cxn>
                <a:cxn ang="0">
                  <a:pos x="0" y="133"/>
                </a:cxn>
                <a:cxn ang="0">
                  <a:pos x="132" y="133"/>
                </a:cxn>
                <a:cxn ang="0">
                  <a:pos x="65" y="0"/>
                </a:cxn>
              </a:cxnLst>
              <a:rect l="0" t="0" r="r" b="b"/>
              <a:pathLst>
                <a:path w="133" h="134">
                  <a:moveTo>
                    <a:pt x="65" y="0"/>
                  </a:moveTo>
                  <a:lnTo>
                    <a:pt x="0" y="133"/>
                  </a:lnTo>
                  <a:lnTo>
                    <a:pt x="132" y="133"/>
                  </a:lnTo>
                  <a:lnTo>
                    <a:pt x="65" y="0"/>
                  </a:lnTo>
                </a:path>
              </a:pathLst>
            </a:custGeom>
            <a:solidFill>
              <a:srgbClr val="000000"/>
            </a:solidFill>
            <a:ln w="9525" cap="rnd">
              <a:noFill/>
              <a:round/>
              <a:headEnd type="none" w="sm" len="sm"/>
              <a:tailEnd type="none" w="sm" len="sm"/>
            </a:ln>
            <a:effectLst/>
          </p:spPr>
          <p:txBody>
            <a:bodyPr/>
            <a:lstStyle/>
            <a:p>
              <a:endParaRPr lang="en-US"/>
            </a:p>
          </p:txBody>
        </p:sp>
        <p:sp>
          <p:nvSpPr>
            <p:cNvPr id="27657" name="Freeform 9"/>
            <p:cNvSpPr>
              <a:spLocks/>
            </p:cNvSpPr>
            <p:nvPr/>
          </p:nvSpPr>
          <p:spPr bwMode="auto">
            <a:xfrm>
              <a:off x="219" y="4773"/>
              <a:ext cx="19" cy="18"/>
            </a:xfrm>
            <a:custGeom>
              <a:avLst/>
              <a:gdLst/>
              <a:ahLst/>
              <a:cxnLst>
                <a:cxn ang="0">
                  <a:pos x="9" y="17"/>
                </a:cxn>
                <a:cxn ang="0">
                  <a:pos x="10" y="16"/>
                </a:cxn>
                <a:cxn ang="0">
                  <a:pos x="12" y="16"/>
                </a:cxn>
                <a:cxn ang="0">
                  <a:pos x="14" y="15"/>
                </a:cxn>
                <a:cxn ang="0">
                  <a:pos x="15" y="14"/>
                </a:cxn>
                <a:cxn ang="0">
                  <a:pos x="16" y="13"/>
                </a:cxn>
                <a:cxn ang="0">
                  <a:pos x="17" y="11"/>
                </a:cxn>
                <a:cxn ang="0">
                  <a:pos x="17" y="10"/>
                </a:cxn>
                <a:cxn ang="0">
                  <a:pos x="18" y="8"/>
                </a:cxn>
                <a:cxn ang="0">
                  <a:pos x="17" y="6"/>
                </a:cxn>
                <a:cxn ang="0">
                  <a:pos x="17" y="5"/>
                </a:cxn>
                <a:cxn ang="0">
                  <a:pos x="16" y="3"/>
                </a:cxn>
                <a:cxn ang="0">
                  <a:pos x="15" y="2"/>
                </a:cxn>
                <a:cxn ang="0">
                  <a:pos x="14" y="1"/>
                </a:cxn>
                <a:cxn ang="0">
                  <a:pos x="12" y="0"/>
                </a:cxn>
                <a:cxn ang="0">
                  <a:pos x="10" y="0"/>
                </a:cxn>
                <a:cxn ang="0">
                  <a:pos x="9" y="0"/>
                </a:cxn>
                <a:cxn ang="0">
                  <a:pos x="7" y="0"/>
                </a:cxn>
                <a:cxn ang="0">
                  <a:pos x="5" y="0"/>
                </a:cxn>
                <a:cxn ang="0">
                  <a:pos x="4" y="1"/>
                </a:cxn>
                <a:cxn ang="0">
                  <a:pos x="2" y="2"/>
                </a:cxn>
                <a:cxn ang="0">
                  <a:pos x="1" y="3"/>
                </a:cxn>
                <a:cxn ang="0">
                  <a:pos x="1" y="5"/>
                </a:cxn>
                <a:cxn ang="0">
                  <a:pos x="0" y="6"/>
                </a:cxn>
                <a:cxn ang="0">
                  <a:pos x="0" y="8"/>
                </a:cxn>
                <a:cxn ang="0">
                  <a:pos x="0" y="10"/>
                </a:cxn>
                <a:cxn ang="0">
                  <a:pos x="1" y="11"/>
                </a:cxn>
                <a:cxn ang="0">
                  <a:pos x="1" y="13"/>
                </a:cxn>
                <a:cxn ang="0">
                  <a:pos x="2" y="14"/>
                </a:cxn>
                <a:cxn ang="0">
                  <a:pos x="4" y="15"/>
                </a:cxn>
                <a:cxn ang="0">
                  <a:pos x="5" y="16"/>
                </a:cxn>
                <a:cxn ang="0">
                  <a:pos x="7" y="16"/>
                </a:cxn>
                <a:cxn ang="0">
                  <a:pos x="9" y="17"/>
                </a:cxn>
              </a:cxnLst>
              <a:rect l="0" t="0" r="r" b="b"/>
              <a:pathLst>
                <a:path w="19" h="18">
                  <a:moveTo>
                    <a:pt x="9" y="17"/>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7"/>
                  </a:lnTo>
                </a:path>
              </a:pathLst>
            </a:custGeom>
            <a:solidFill>
              <a:srgbClr val="FFFFFF"/>
            </a:solidFill>
            <a:ln w="9525" cap="rnd">
              <a:noFill/>
              <a:round/>
              <a:headEnd type="none" w="sm" len="sm"/>
              <a:tailEnd type="none" w="sm" len="sm"/>
            </a:ln>
            <a:effectLst/>
          </p:spPr>
          <p:txBody>
            <a:bodyPr/>
            <a:lstStyle/>
            <a:p>
              <a:endParaRPr lang="en-US"/>
            </a:p>
          </p:txBody>
        </p:sp>
        <p:sp>
          <p:nvSpPr>
            <p:cNvPr id="27658" name="Freeform 10"/>
            <p:cNvSpPr>
              <a:spLocks/>
            </p:cNvSpPr>
            <p:nvPr/>
          </p:nvSpPr>
          <p:spPr bwMode="auto">
            <a:xfrm>
              <a:off x="219" y="4690"/>
              <a:ext cx="18" cy="80"/>
            </a:xfrm>
            <a:custGeom>
              <a:avLst/>
              <a:gdLst/>
              <a:ahLst/>
              <a:cxnLst>
                <a:cxn ang="0">
                  <a:pos x="9" y="0"/>
                </a:cxn>
                <a:cxn ang="0">
                  <a:pos x="10" y="0"/>
                </a:cxn>
                <a:cxn ang="0">
                  <a:pos x="12" y="0"/>
                </a:cxn>
                <a:cxn ang="0">
                  <a:pos x="14" y="2"/>
                </a:cxn>
                <a:cxn ang="0">
                  <a:pos x="16" y="7"/>
                </a:cxn>
                <a:cxn ang="0">
                  <a:pos x="17" y="15"/>
                </a:cxn>
                <a:cxn ang="0">
                  <a:pos x="17" y="29"/>
                </a:cxn>
                <a:cxn ang="0">
                  <a:pos x="14" y="50"/>
                </a:cxn>
                <a:cxn ang="0">
                  <a:pos x="9" y="79"/>
                </a:cxn>
                <a:cxn ang="0">
                  <a:pos x="4" y="63"/>
                </a:cxn>
                <a:cxn ang="0">
                  <a:pos x="1" y="48"/>
                </a:cxn>
                <a:cxn ang="0">
                  <a:pos x="0" y="34"/>
                </a:cxn>
                <a:cxn ang="0">
                  <a:pos x="0" y="22"/>
                </a:cxn>
                <a:cxn ang="0">
                  <a:pos x="0" y="11"/>
                </a:cxn>
                <a:cxn ang="0">
                  <a:pos x="3" y="4"/>
                </a:cxn>
                <a:cxn ang="0">
                  <a:pos x="6" y="0"/>
                </a:cxn>
                <a:cxn ang="0">
                  <a:pos x="9" y="0"/>
                </a:cxn>
              </a:cxnLst>
              <a:rect l="0" t="0" r="r" b="b"/>
              <a:pathLst>
                <a:path w="18" h="80">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332779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474663" y="161925"/>
            <a:ext cx="5864225" cy="4397375"/>
          </a:xfrm>
          <a:ln cap="flat"/>
        </p:spPr>
      </p:sp>
      <p:sp>
        <p:nvSpPr>
          <p:cNvPr id="29699" name="Rectangle 3"/>
          <p:cNvSpPr>
            <a:spLocks noGrp="1" noChangeArrowheads="1"/>
          </p:cNvSpPr>
          <p:nvPr>
            <p:ph type="body" idx="1"/>
          </p:nvPr>
        </p:nvSpPr>
        <p:spPr>
          <a:noFill/>
          <a:ln/>
        </p:spPr>
        <p:txBody>
          <a:bodyPr/>
          <a:lstStyle/>
          <a:p>
            <a:pPr>
              <a:tabLst/>
            </a:pPr>
            <a:r>
              <a:rPr lang="en-US"/>
              <a:t>Renaming a Table</a:t>
            </a:r>
          </a:p>
          <a:p>
            <a:pPr lvl="1">
              <a:tabLst/>
            </a:pPr>
            <a:r>
              <a:rPr lang="en-US"/>
              <a:t>Additional DDL statements include the </a:t>
            </a:r>
            <a:r>
              <a:rPr lang="en-US">
                <a:solidFill>
                  <a:srgbClr val="FC0128"/>
                </a:solidFill>
              </a:rPr>
              <a:t>RENAME </a:t>
            </a:r>
            <a:r>
              <a:rPr lang="en-US"/>
              <a:t>statement, which is used to rename a table, view, sequence, or a synonym. </a:t>
            </a:r>
          </a:p>
          <a:p>
            <a:pPr lvl="1">
              <a:tabLst/>
            </a:pPr>
            <a:r>
              <a:rPr lang="en-US" b="1"/>
              <a:t>Syntax</a:t>
            </a:r>
          </a:p>
          <a:p>
            <a:pPr lvl="1">
              <a:tabLst/>
            </a:pPr>
            <a:r>
              <a:rPr lang="en-US">
                <a:latin typeface="Courier New" pitchFamily="49" charset="0"/>
              </a:rPr>
              <a:t> RENAME    </a:t>
            </a:r>
            <a:r>
              <a:rPr lang="en-US" i="1">
                <a:latin typeface="Courier New" pitchFamily="49" charset="0"/>
              </a:rPr>
              <a:t>old_name</a:t>
            </a:r>
            <a:r>
              <a:rPr lang="en-US">
                <a:latin typeface="Courier New" pitchFamily="49" charset="0"/>
              </a:rPr>
              <a:t>  TO  </a:t>
            </a:r>
            <a:r>
              <a:rPr lang="en-US" i="1">
                <a:latin typeface="Courier New" pitchFamily="49" charset="0"/>
              </a:rPr>
              <a:t>new_name;</a:t>
            </a:r>
            <a:endParaRPr lang="en-US"/>
          </a:p>
          <a:p>
            <a:pPr lvl="1">
              <a:tabLst/>
            </a:pPr>
            <a:r>
              <a:rPr lang="en-US" b="1"/>
              <a:t>where:</a:t>
            </a:r>
            <a:r>
              <a:rPr lang="en-US"/>
              <a:t>	</a:t>
            </a:r>
            <a:r>
              <a:rPr lang="en-US" i="1"/>
              <a:t>old_name	</a:t>
            </a:r>
            <a:r>
              <a:rPr lang="en-US"/>
              <a:t>		is the old name of the table, view, sequence, or synonym</a:t>
            </a:r>
          </a:p>
          <a:p>
            <a:pPr lvl="1">
              <a:tabLst/>
            </a:pPr>
            <a:r>
              <a:rPr lang="en-US"/>
              <a:t>		</a:t>
            </a:r>
            <a:r>
              <a:rPr lang="en-US" i="1"/>
              <a:t>new_name	</a:t>
            </a:r>
            <a:r>
              <a:rPr lang="en-US"/>
              <a:t>		is the new name of the table, view, sequence, or synonym</a:t>
            </a:r>
          </a:p>
          <a:p>
            <a:pPr lvl="1">
              <a:tabLst/>
            </a:pPr>
            <a:r>
              <a:rPr lang="en-US"/>
              <a:t>You must be the owner of the object that you rename.</a:t>
            </a:r>
          </a:p>
          <a:p>
            <a:pPr>
              <a:tabLst/>
            </a:pPr>
            <a:endParaRPr lang="en-US" b="0">
              <a:latin typeface="Times New Roman" pitchFamily="18" charset="0"/>
            </a:endParaRPr>
          </a:p>
        </p:txBody>
      </p:sp>
      <p:sp>
        <p:nvSpPr>
          <p:cNvPr id="29700" name="Rectangle 4"/>
          <p:cNvSpPr>
            <a:spLocks noChangeArrowheads="1"/>
          </p:cNvSpPr>
          <p:nvPr/>
        </p:nvSpPr>
        <p:spPr bwMode="auto">
          <a:xfrm>
            <a:off x="615950" y="5611813"/>
            <a:ext cx="5462588" cy="215900"/>
          </a:xfrm>
          <a:prstGeom prst="rect">
            <a:avLst/>
          </a:prstGeom>
          <a:noFill/>
          <a:ln w="12700">
            <a:solidFill>
              <a:schemeClr val="tx1"/>
            </a:solidFill>
            <a:miter lim="800000"/>
            <a:headEnd/>
            <a:tailEnd/>
          </a:ln>
          <a:effectLst/>
        </p:spPr>
        <p:txBody>
          <a:bodyPr wrap="none" anchor="ctr"/>
          <a:lstStyle/>
          <a:p>
            <a:endParaRPr lang="en-US"/>
          </a:p>
        </p:txBody>
      </p:sp>
      <p:grpSp>
        <p:nvGrpSpPr>
          <p:cNvPr id="29706" name="Group 10"/>
          <p:cNvGrpSpPr>
            <a:grpSpLocks/>
          </p:cNvGrpSpPr>
          <p:nvPr/>
        </p:nvGrpSpPr>
        <p:grpSpPr bwMode="auto">
          <a:xfrm>
            <a:off x="188913" y="6305550"/>
            <a:ext cx="284162" cy="290513"/>
            <a:chOff x="119" y="3972"/>
            <a:chExt cx="179" cy="183"/>
          </a:xfrm>
        </p:grpSpPr>
        <p:sp>
          <p:nvSpPr>
            <p:cNvPr id="29701" name="Freeform 5"/>
            <p:cNvSpPr>
              <a:spLocks/>
            </p:cNvSpPr>
            <p:nvPr/>
          </p:nvSpPr>
          <p:spPr bwMode="auto">
            <a:xfrm>
              <a:off x="119" y="3972"/>
              <a:ext cx="179" cy="183"/>
            </a:xfrm>
            <a:custGeom>
              <a:avLst/>
              <a:gdLst/>
              <a:ahLst/>
              <a:cxnLst>
                <a:cxn ang="0">
                  <a:pos x="178" y="182"/>
                </a:cxn>
                <a:cxn ang="0">
                  <a:pos x="178" y="0"/>
                </a:cxn>
                <a:cxn ang="0">
                  <a:pos x="0" y="0"/>
                </a:cxn>
                <a:cxn ang="0">
                  <a:pos x="0" y="182"/>
                </a:cxn>
                <a:cxn ang="0">
                  <a:pos x="178" y="182"/>
                </a:cxn>
              </a:cxnLst>
              <a:rect l="0" t="0" r="r" b="b"/>
              <a:pathLst>
                <a:path w="179" h="183">
                  <a:moveTo>
                    <a:pt x="178" y="182"/>
                  </a:moveTo>
                  <a:lnTo>
                    <a:pt x="178" y="0"/>
                  </a:lnTo>
                  <a:lnTo>
                    <a:pt x="0" y="0"/>
                  </a:lnTo>
                  <a:lnTo>
                    <a:pt x="0" y="182"/>
                  </a:lnTo>
                  <a:lnTo>
                    <a:pt x="178" y="182"/>
                  </a:lnTo>
                </a:path>
              </a:pathLst>
            </a:custGeom>
            <a:solidFill>
              <a:srgbClr val="000000"/>
            </a:solidFill>
            <a:ln w="9525" cap="rnd">
              <a:noFill/>
              <a:round/>
              <a:headEnd type="none" w="sm" len="sm"/>
              <a:tailEnd type="none" w="sm" len="sm"/>
            </a:ln>
            <a:effectLst/>
          </p:spPr>
          <p:txBody>
            <a:bodyPr/>
            <a:lstStyle/>
            <a:p>
              <a:endParaRPr lang="en-US"/>
            </a:p>
          </p:txBody>
        </p:sp>
        <p:sp>
          <p:nvSpPr>
            <p:cNvPr id="29702" name="Freeform 6"/>
            <p:cNvSpPr>
              <a:spLocks/>
            </p:cNvSpPr>
            <p:nvPr/>
          </p:nvSpPr>
          <p:spPr bwMode="auto">
            <a:xfrm>
              <a:off x="129" y="3978"/>
              <a:ext cx="163" cy="165"/>
            </a:xfrm>
            <a:custGeom>
              <a:avLst/>
              <a:gdLst/>
              <a:ahLst/>
              <a:cxnLst>
                <a:cxn ang="0">
                  <a:pos x="83" y="0"/>
                </a:cxn>
                <a:cxn ang="0">
                  <a:pos x="0" y="164"/>
                </a:cxn>
                <a:cxn ang="0">
                  <a:pos x="162" y="164"/>
                </a:cxn>
                <a:cxn ang="0">
                  <a:pos x="83" y="0"/>
                </a:cxn>
              </a:cxnLst>
              <a:rect l="0" t="0" r="r" b="b"/>
              <a:pathLst>
                <a:path w="163" h="165">
                  <a:moveTo>
                    <a:pt x="83" y="0"/>
                  </a:moveTo>
                  <a:lnTo>
                    <a:pt x="0" y="164"/>
                  </a:lnTo>
                  <a:lnTo>
                    <a:pt x="162" y="164"/>
                  </a:lnTo>
                  <a:lnTo>
                    <a:pt x="83" y="0"/>
                  </a:lnTo>
                </a:path>
              </a:pathLst>
            </a:custGeom>
            <a:solidFill>
              <a:srgbClr val="FFFFFF"/>
            </a:solidFill>
            <a:ln w="9525" cap="rnd">
              <a:noFill/>
              <a:round/>
              <a:headEnd type="none" w="sm" len="sm"/>
              <a:tailEnd type="none" w="sm" len="sm"/>
            </a:ln>
            <a:effectLst/>
          </p:spPr>
          <p:txBody>
            <a:bodyPr/>
            <a:lstStyle/>
            <a:p>
              <a:endParaRPr lang="en-US"/>
            </a:p>
          </p:txBody>
        </p:sp>
        <p:sp>
          <p:nvSpPr>
            <p:cNvPr id="29703" name="Freeform 7"/>
            <p:cNvSpPr>
              <a:spLocks/>
            </p:cNvSpPr>
            <p:nvPr/>
          </p:nvSpPr>
          <p:spPr bwMode="auto">
            <a:xfrm>
              <a:off x="148" y="3998"/>
              <a:ext cx="132" cy="133"/>
            </a:xfrm>
            <a:custGeom>
              <a:avLst/>
              <a:gdLst/>
              <a:ahLst/>
              <a:cxnLst>
                <a:cxn ang="0">
                  <a:pos x="64" y="0"/>
                </a:cxn>
                <a:cxn ang="0">
                  <a:pos x="0" y="132"/>
                </a:cxn>
                <a:cxn ang="0">
                  <a:pos x="131" y="132"/>
                </a:cxn>
                <a:cxn ang="0">
                  <a:pos x="64" y="0"/>
                </a:cxn>
              </a:cxnLst>
              <a:rect l="0" t="0" r="r" b="b"/>
              <a:pathLst>
                <a:path w="132" h="133">
                  <a:moveTo>
                    <a:pt x="64" y="0"/>
                  </a:moveTo>
                  <a:lnTo>
                    <a:pt x="0" y="132"/>
                  </a:lnTo>
                  <a:lnTo>
                    <a:pt x="131" y="132"/>
                  </a:lnTo>
                  <a:lnTo>
                    <a:pt x="64" y="0"/>
                  </a:lnTo>
                </a:path>
              </a:pathLst>
            </a:custGeom>
            <a:solidFill>
              <a:srgbClr val="000000"/>
            </a:solidFill>
            <a:ln w="9525" cap="rnd">
              <a:noFill/>
              <a:round/>
              <a:headEnd type="none" w="sm" len="sm"/>
              <a:tailEnd type="none" w="sm" len="sm"/>
            </a:ln>
            <a:effectLst/>
          </p:spPr>
          <p:txBody>
            <a:bodyPr/>
            <a:lstStyle/>
            <a:p>
              <a:endParaRPr lang="en-US"/>
            </a:p>
          </p:txBody>
        </p:sp>
        <p:sp>
          <p:nvSpPr>
            <p:cNvPr id="29704" name="Freeform 8"/>
            <p:cNvSpPr>
              <a:spLocks/>
            </p:cNvSpPr>
            <p:nvPr/>
          </p:nvSpPr>
          <p:spPr bwMode="auto">
            <a:xfrm>
              <a:off x="203" y="4109"/>
              <a:ext cx="20" cy="18"/>
            </a:xfrm>
            <a:custGeom>
              <a:avLst/>
              <a:gdLst/>
              <a:ahLst/>
              <a:cxnLst>
                <a:cxn ang="0">
                  <a:pos x="9" y="17"/>
                </a:cxn>
                <a:cxn ang="0">
                  <a:pos x="10" y="16"/>
                </a:cxn>
                <a:cxn ang="0">
                  <a:pos x="12" y="16"/>
                </a:cxn>
                <a:cxn ang="0">
                  <a:pos x="14" y="15"/>
                </a:cxn>
                <a:cxn ang="0">
                  <a:pos x="15" y="14"/>
                </a:cxn>
                <a:cxn ang="0">
                  <a:pos x="16" y="13"/>
                </a:cxn>
                <a:cxn ang="0">
                  <a:pos x="17" y="11"/>
                </a:cxn>
                <a:cxn ang="0">
                  <a:pos x="17" y="10"/>
                </a:cxn>
                <a:cxn ang="0">
                  <a:pos x="19" y="8"/>
                </a:cxn>
                <a:cxn ang="0">
                  <a:pos x="17" y="6"/>
                </a:cxn>
                <a:cxn ang="0">
                  <a:pos x="17" y="5"/>
                </a:cxn>
                <a:cxn ang="0">
                  <a:pos x="16" y="3"/>
                </a:cxn>
                <a:cxn ang="0">
                  <a:pos x="15" y="2"/>
                </a:cxn>
                <a:cxn ang="0">
                  <a:pos x="14" y="1"/>
                </a:cxn>
                <a:cxn ang="0">
                  <a:pos x="12" y="0"/>
                </a:cxn>
                <a:cxn ang="0">
                  <a:pos x="10" y="0"/>
                </a:cxn>
                <a:cxn ang="0">
                  <a:pos x="9" y="0"/>
                </a:cxn>
                <a:cxn ang="0">
                  <a:pos x="7" y="0"/>
                </a:cxn>
                <a:cxn ang="0">
                  <a:pos x="5" y="0"/>
                </a:cxn>
                <a:cxn ang="0">
                  <a:pos x="4" y="1"/>
                </a:cxn>
                <a:cxn ang="0">
                  <a:pos x="2" y="2"/>
                </a:cxn>
                <a:cxn ang="0">
                  <a:pos x="1" y="3"/>
                </a:cxn>
                <a:cxn ang="0">
                  <a:pos x="1" y="5"/>
                </a:cxn>
                <a:cxn ang="0">
                  <a:pos x="0" y="6"/>
                </a:cxn>
                <a:cxn ang="0">
                  <a:pos x="0" y="8"/>
                </a:cxn>
                <a:cxn ang="0">
                  <a:pos x="0" y="10"/>
                </a:cxn>
                <a:cxn ang="0">
                  <a:pos x="1" y="11"/>
                </a:cxn>
                <a:cxn ang="0">
                  <a:pos x="1" y="13"/>
                </a:cxn>
                <a:cxn ang="0">
                  <a:pos x="2" y="14"/>
                </a:cxn>
                <a:cxn ang="0">
                  <a:pos x="4" y="15"/>
                </a:cxn>
                <a:cxn ang="0">
                  <a:pos x="5" y="16"/>
                </a:cxn>
                <a:cxn ang="0">
                  <a:pos x="7" y="16"/>
                </a:cxn>
                <a:cxn ang="0">
                  <a:pos x="9" y="17"/>
                </a:cxn>
              </a:cxnLst>
              <a:rect l="0" t="0" r="r" b="b"/>
              <a:pathLst>
                <a:path w="20" h="18">
                  <a:moveTo>
                    <a:pt x="9" y="17"/>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7"/>
                  </a:lnTo>
                </a:path>
              </a:pathLst>
            </a:custGeom>
            <a:solidFill>
              <a:srgbClr val="FFFFFF"/>
            </a:solidFill>
            <a:ln w="9525" cap="rnd">
              <a:noFill/>
              <a:round/>
              <a:headEnd type="none" w="sm" len="sm"/>
              <a:tailEnd type="none" w="sm" len="sm"/>
            </a:ln>
            <a:effectLst/>
          </p:spPr>
          <p:txBody>
            <a:bodyPr/>
            <a:lstStyle/>
            <a:p>
              <a:endParaRPr lang="en-US"/>
            </a:p>
          </p:txBody>
        </p:sp>
        <p:sp>
          <p:nvSpPr>
            <p:cNvPr id="29705" name="Freeform 9"/>
            <p:cNvSpPr>
              <a:spLocks/>
            </p:cNvSpPr>
            <p:nvPr/>
          </p:nvSpPr>
          <p:spPr bwMode="auto">
            <a:xfrm>
              <a:off x="203" y="4027"/>
              <a:ext cx="19" cy="79"/>
            </a:xfrm>
            <a:custGeom>
              <a:avLst/>
              <a:gdLst/>
              <a:ahLst/>
              <a:cxnLst>
                <a:cxn ang="0">
                  <a:pos x="10" y="0"/>
                </a:cxn>
                <a:cxn ang="0">
                  <a:pos x="11" y="0"/>
                </a:cxn>
                <a:cxn ang="0">
                  <a:pos x="13" y="0"/>
                </a:cxn>
                <a:cxn ang="0">
                  <a:pos x="15" y="1"/>
                </a:cxn>
                <a:cxn ang="0">
                  <a:pos x="17" y="6"/>
                </a:cxn>
                <a:cxn ang="0">
                  <a:pos x="18" y="14"/>
                </a:cxn>
                <a:cxn ang="0">
                  <a:pos x="18" y="28"/>
                </a:cxn>
                <a:cxn ang="0">
                  <a:pos x="15" y="49"/>
                </a:cxn>
                <a:cxn ang="0">
                  <a:pos x="10" y="78"/>
                </a:cxn>
                <a:cxn ang="0">
                  <a:pos x="5" y="62"/>
                </a:cxn>
                <a:cxn ang="0">
                  <a:pos x="2" y="47"/>
                </a:cxn>
                <a:cxn ang="0">
                  <a:pos x="0" y="33"/>
                </a:cxn>
                <a:cxn ang="0">
                  <a:pos x="0" y="21"/>
                </a:cxn>
                <a:cxn ang="0">
                  <a:pos x="1" y="10"/>
                </a:cxn>
                <a:cxn ang="0">
                  <a:pos x="4" y="3"/>
                </a:cxn>
                <a:cxn ang="0">
                  <a:pos x="7" y="0"/>
                </a:cxn>
                <a:cxn ang="0">
                  <a:pos x="10" y="0"/>
                </a:cxn>
              </a:cxnLst>
              <a:rect l="0" t="0" r="r" b="b"/>
              <a:pathLst>
                <a:path w="19" h="79">
                  <a:moveTo>
                    <a:pt x="10" y="0"/>
                  </a:moveTo>
                  <a:lnTo>
                    <a:pt x="11" y="0"/>
                  </a:lnTo>
                  <a:lnTo>
                    <a:pt x="13" y="0"/>
                  </a:lnTo>
                  <a:lnTo>
                    <a:pt x="15" y="1"/>
                  </a:lnTo>
                  <a:lnTo>
                    <a:pt x="17" y="6"/>
                  </a:lnTo>
                  <a:lnTo>
                    <a:pt x="18" y="14"/>
                  </a:lnTo>
                  <a:lnTo>
                    <a:pt x="18" y="28"/>
                  </a:lnTo>
                  <a:lnTo>
                    <a:pt x="15" y="49"/>
                  </a:lnTo>
                  <a:lnTo>
                    <a:pt x="10" y="78"/>
                  </a:lnTo>
                  <a:lnTo>
                    <a:pt x="5" y="62"/>
                  </a:lnTo>
                  <a:lnTo>
                    <a:pt x="2" y="47"/>
                  </a:lnTo>
                  <a:lnTo>
                    <a:pt x="0" y="33"/>
                  </a:lnTo>
                  <a:lnTo>
                    <a:pt x="0" y="21"/>
                  </a:lnTo>
                  <a:lnTo>
                    <a:pt x="1" y="10"/>
                  </a:lnTo>
                  <a:lnTo>
                    <a:pt x="4" y="3"/>
                  </a:lnTo>
                  <a:lnTo>
                    <a:pt x="7" y="0"/>
                  </a:lnTo>
                  <a:lnTo>
                    <a:pt x="10" y="0"/>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1749809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74663" y="161925"/>
            <a:ext cx="5864225" cy="4397375"/>
          </a:xfrm>
          <a:ln cap="flat"/>
        </p:spPr>
      </p:sp>
      <p:sp>
        <p:nvSpPr>
          <p:cNvPr id="31747" name="Rectangle 3"/>
          <p:cNvSpPr>
            <a:spLocks noGrp="1" noChangeArrowheads="1"/>
          </p:cNvSpPr>
          <p:nvPr>
            <p:ph type="body" idx="1"/>
          </p:nvPr>
        </p:nvSpPr>
        <p:spPr>
          <a:noFill/>
          <a:ln/>
        </p:spPr>
        <p:txBody>
          <a:bodyPr/>
          <a:lstStyle/>
          <a:p>
            <a:pPr>
              <a:tabLst/>
            </a:pPr>
            <a:r>
              <a:rPr lang="en-US"/>
              <a:t>Truncating a Table</a:t>
            </a:r>
          </a:p>
          <a:p>
            <a:pPr lvl="1">
              <a:tabLst/>
            </a:pPr>
            <a:r>
              <a:rPr lang="en-US"/>
              <a:t>Another DDL statement is the </a:t>
            </a:r>
            <a:r>
              <a:rPr lang="en-US">
                <a:solidFill>
                  <a:srgbClr val="FC0128"/>
                </a:solidFill>
              </a:rPr>
              <a:t>TRUNCATE TABLE </a:t>
            </a:r>
            <a:r>
              <a:rPr lang="en-US"/>
              <a:t>statement, which is used to remove all rows from a table and to release the storage space used by that table. When using the TRUNCATE TABLE statement, you cannot rollback row removal.</a:t>
            </a:r>
          </a:p>
          <a:p>
            <a:pPr lvl="1">
              <a:tabLst/>
            </a:pPr>
            <a:r>
              <a:rPr lang="en-US" b="1"/>
              <a:t>Syntax</a:t>
            </a:r>
            <a:endParaRPr lang="en-US"/>
          </a:p>
          <a:p>
            <a:pPr lvl="1">
              <a:tabLst/>
            </a:pPr>
            <a:r>
              <a:rPr lang="en-US">
                <a:latin typeface="Courier New" pitchFamily="49" charset="0"/>
              </a:rPr>
              <a:t> TRUNCATE  TABLE   </a:t>
            </a:r>
            <a:r>
              <a:rPr lang="en-US" i="1">
                <a:latin typeface="Courier New" pitchFamily="49" charset="0"/>
              </a:rPr>
              <a:t>table</a:t>
            </a:r>
            <a:r>
              <a:rPr lang="en-US">
                <a:latin typeface="Courier New" pitchFamily="49" charset="0"/>
              </a:rPr>
              <a:t>;</a:t>
            </a:r>
            <a:endParaRPr lang="en-US"/>
          </a:p>
          <a:p>
            <a:pPr lvl="1">
              <a:tabLst/>
            </a:pPr>
            <a:r>
              <a:rPr lang="en-US" b="1"/>
              <a:t>where:</a:t>
            </a:r>
            <a:r>
              <a:rPr lang="en-US"/>
              <a:t>	</a:t>
            </a:r>
            <a:r>
              <a:rPr lang="en-US" i="1"/>
              <a:t>table			</a:t>
            </a:r>
            <a:r>
              <a:rPr lang="en-US"/>
              <a:t>is the name of the table</a:t>
            </a:r>
          </a:p>
          <a:p>
            <a:pPr lvl="1">
              <a:tabLst/>
            </a:pPr>
            <a:r>
              <a:rPr lang="en-US"/>
              <a:t>You must be the owner of the table or have DELETE TABLE system privileges to truncate a table.</a:t>
            </a:r>
          </a:p>
          <a:p>
            <a:pPr lvl="1">
              <a:tabLst/>
            </a:pPr>
            <a:endParaRPr lang="en-US"/>
          </a:p>
          <a:p>
            <a:pPr lvl="1">
              <a:tabLst/>
            </a:pPr>
            <a:r>
              <a:rPr lang="en-US"/>
              <a:t>The DELETE statement can also remove all rows from a table, but it does not release storage space.</a:t>
            </a:r>
          </a:p>
          <a:p>
            <a:pPr lvl="1">
              <a:tabLst/>
            </a:pPr>
            <a:endParaRPr lang="en-US"/>
          </a:p>
          <a:p>
            <a:pPr lvl="1">
              <a:tabLst/>
            </a:pPr>
            <a:endParaRPr lang="en-US"/>
          </a:p>
          <a:p>
            <a:pPr>
              <a:tabLst/>
            </a:pPr>
            <a:endParaRPr lang="en-US" b="0">
              <a:latin typeface="Times New Roman" pitchFamily="18" charset="0"/>
            </a:endParaRPr>
          </a:p>
        </p:txBody>
      </p:sp>
      <p:sp>
        <p:nvSpPr>
          <p:cNvPr id="31748" name="Rectangle 4"/>
          <p:cNvSpPr>
            <a:spLocks noChangeArrowheads="1"/>
          </p:cNvSpPr>
          <p:nvPr/>
        </p:nvSpPr>
        <p:spPr bwMode="auto">
          <a:xfrm>
            <a:off x="630238" y="5767388"/>
            <a:ext cx="5524500" cy="214312"/>
          </a:xfrm>
          <a:prstGeom prst="rect">
            <a:avLst/>
          </a:prstGeom>
          <a:noFill/>
          <a:ln w="12700">
            <a:solidFill>
              <a:schemeClr val="tx1"/>
            </a:solidFill>
            <a:miter lim="800000"/>
            <a:headEnd/>
            <a:tailEnd/>
          </a:ln>
          <a:effectLst/>
        </p:spPr>
        <p:txBody>
          <a:bodyPr wrap="none" anchor="ctr"/>
          <a:lstStyle/>
          <a:p>
            <a:endParaRPr lang="en-US"/>
          </a:p>
        </p:txBody>
      </p:sp>
      <p:grpSp>
        <p:nvGrpSpPr>
          <p:cNvPr id="31754" name="Group 10"/>
          <p:cNvGrpSpPr>
            <a:grpSpLocks/>
          </p:cNvGrpSpPr>
          <p:nvPr/>
        </p:nvGrpSpPr>
        <p:grpSpPr bwMode="auto">
          <a:xfrm>
            <a:off x="201613" y="6256338"/>
            <a:ext cx="284162" cy="292100"/>
            <a:chOff x="127" y="3941"/>
            <a:chExt cx="179" cy="184"/>
          </a:xfrm>
        </p:grpSpPr>
        <p:sp>
          <p:nvSpPr>
            <p:cNvPr id="31749" name="Freeform 5"/>
            <p:cNvSpPr>
              <a:spLocks/>
            </p:cNvSpPr>
            <p:nvPr/>
          </p:nvSpPr>
          <p:spPr bwMode="auto">
            <a:xfrm>
              <a:off x="127" y="3941"/>
              <a:ext cx="179" cy="184"/>
            </a:xfrm>
            <a:custGeom>
              <a:avLst/>
              <a:gdLst/>
              <a:ahLst/>
              <a:cxnLst>
                <a:cxn ang="0">
                  <a:pos x="178" y="183"/>
                </a:cxn>
                <a:cxn ang="0">
                  <a:pos x="178" y="0"/>
                </a:cxn>
                <a:cxn ang="0">
                  <a:pos x="0" y="0"/>
                </a:cxn>
                <a:cxn ang="0">
                  <a:pos x="0" y="183"/>
                </a:cxn>
                <a:cxn ang="0">
                  <a:pos x="178" y="183"/>
                </a:cxn>
              </a:cxnLst>
              <a:rect l="0" t="0" r="r" b="b"/>
              <a:pathLst>
                <a:path w="179" h="184">
                  <a:moveTo>
                    <a:pt x="178" y="183"/>
                  </a:moveTo>
                  <a:lnTo>
                    <a:pt x="178" y="0"/>
                  </a:lnTo>
                  <a:lnTo>
                    <a:pt x="0" y="0"/>
                  </a:lnTo>
                  <a:lnTo>
                    <a:pt x="0" y="183"/>
                  </a:lnTo>
                  <a:lnTo>
                    <a:pt x="178" y="183"/>
                  </a:lnTo>
                </a:path>
              </a:pathLst>
            </a:custGeom>
            <a:solidFill>
              <a:srgbClr val="000000"/>
            </a:solidFill>
            <a:ln w="9525" cap="rnd">
              <a:noFill/>
              <a:round/>
              <a:headEnd type="none" w="sm" len="sm"/>
              <a:tailEnd type="none" w="sm" len="sm"/>
            </a:ln>
            <a:effectLst/>
          </p:spPr>
          <p:txBody>
            <a:bodyPr/>
            <a:lstStyle/>
            <a:p>
              <a:endParaRPr lang="en-US"/>
            </a:p>
          </p:txBody>
        </p:sp>
        <p:sp>
          <p:nvSpPr>
            <p:cNvPr id="31750" name="Freeform 6"/>
            <p:cNvSpPr>
              <a:spLocks/>
            </p:cNvSpPr>
            <p:nvPr/>
          </p:nvSpPr>
          <p:spPr bwMode="auto">
            <a:xfrm>
              <a:off x="137" y="3949"/>
              <a:ext cx="163" cy="163"/>
            </a:xfrm>
            <a:custGeom>
              <a:avLst/>
              <a:gdLst/>
              <a:ahLst/>
              <a:cxnLst>
                <a:cxn ang="0">
                  <a:pos x="83" y="0"/>
                </a:cxn>
                <a:cxn ang="0">
                  <a:pos x="0" y="162"/>
                </a:cxn>
                <a:cxn ang="0">
                  <a:pos x="162" y="162"/>
                </a:cxn>
                <a:cxn ang="0">
                  <a:pos x="83" y="0"/>
                </a:cxn>
              </a:cxnLst>
              <a:rect l="0" t="0" r="r" b="b"/>
              <a:pathLst>
                <a:path w="163" h="163">
                  <a:moveTo>
                    <a:pt x="83" y="0"/>
                  </a:moveTo>
                  <a:lnTo>
                    <a:pt x="0" y="162"/>
                  </a:lnTo>
                  <a:lnTo>
                    <a:pt x="162" y="162"/>
                  </a:lnTo>
                  <a:lnTo>
                    <a:pt x="83" y="0"/>
                  </a:lnTo>
                </a:path>
              </a:pathLst>
            </a:custGeom>
            <a:solidFill>
              <a:srgbClr val="FFFFFF"/>
            </a:solidFill>
            <a:ln w="9525" cap="rnd">
              <a:noFill/>
              <a:round/>
              <a:headEnd type="none" w="sm" len="sm"/>
              <a:tailEnd type="none" w="sm" len="sm"/>
            </a:ln>
            <a:effectLst/>
          </p:spPr>
          <p:txBody>
            <a:bodyPr/>
            <a:lstStyle/>
            <a:p>
              <a:endParaRPr lang="en-US"/>
            </a:p>
          </p:txBody>
        </p:sp>
        <p:sp>
          <p:nvSpPr>
            <p:cNvPr id="31751" name="Freeform 7"/>
            <p:cNvSpPr>
              <a:spLocks/>
            </p:cNvSpPr>
            <p:nvPr/>
          </p:nvSpPr>
          <p:spPr bwMode="auto">
            <a:xfrm>
              <a:off x="156" y="3969"/>
              <a:ext cx="131" cy="133"/>
            </a:xfrm>
            <a:custGeom>
              <a:avLst/>
              <a:gdLst/>
              <a:ahLst/>
              <a:cxnLst>
                <a:cxn ang="0">
                  <a:pos x="64" y="0"/>
                </a:cxn>
                <a:cxn ang="0">
                  <a:pos x="0" y="132"/>
                </a:cxn>
                <a:cxn ang="0">
                  <a:pos x="130" y="132"/>
                </a:cxn>
                <a:cxn ang="0">
                  <a:pos x="64" y="0"/>
                </a:cxn>
              </a:cxnLst>
              <a:rect l="0" t="0" r="r" b="b"/>
              <a:pathLst>
                <a:path w="131" h="133">
                  <a:moveTo>
                    <a:pt x="64" y="0"/>
                  </a:moveTo>
                  <a:lnTo>
                    <a:pt x="0" y="132"/>
                  </a:lnTo>
                  <a:lnTo>
                    <a:pt x="130" y="132"/>
                  </a:lnTo>
                  <a:lnTo>
                    <a:pt x="64" y="0"/>
                  </a:lnTo>
                </a:path>
              </a:pathLst>
            </a:custGeom>
            <a:solidFill>
              <a:srgbClr val="000000"/>
            </a:solidFill>
            <a:ln w="9525" cap="rnd">
              <a:noFill/>
              <a:round/>
              <a:headEnd type="none" w="sm" len="sm"/>
              <a:tailEnd type="none" w="sm" len="sm"/>
            </a:ln>
            <a:effectLst/>
          </p:spPr>
          <p:txBody>
            <a:bodyPr/>
            <a:lstStyle/>
            <a:p>
              <a:endParaRPr lang="en-US"/>
            </a:p>
          </p:txBody>
        </p:sp>
        <p:sp>
          <p:nvSpPr>
            <p:cNvPr id="31752" name="Freeform 8"/>
            <p:cNvSpPr>
              <a:spLocks/>
            </p:cNvSpPr>
            <p:nvPr/>
          </p:nvSpPr>
          <p:spPr bwMode="auto">
            <a:xfrm>
              <a:off x="210" y="4079"/>
              <a:ext cx="21" cy="19"/>
            </a:xfrm>
            <a:custGeom>
              <a:avLst/>
              <a:gdLst/>
              <a:ahLst/>
              <a:cxnLst>
                <a:cxn ang="0">
                  <a:pos x="10" y="18"/>
                </a:cxn>
                <a:cxn ang="0">
                  <a:pos x="11" y="16"/>
                </a:cxn>
                <a:cxn ang="0">
                  <a:pos x="13" y="16"/>
                </a:cxn>
                <a:cxn ang="0">
                  <a:pos x="15" y="15"/>
                </a:cxn>
                <a:cxn ang="0">
                  <a:pos x="16" y="14"/>
                </a:cxn>
                <a:cxn ang="0">
                  <a:pos x="17" y="13"/>
                </a:cxn>
                <a:cxn ang="0">
                  <a:pos x="18" y="11"/>
                </a:cxn>
                <a:cxn ang="0">
                  <a:pos x="18" y="10"/>
                </a:cxn>
                <a:cxn ang="0">
                  <a:pos x="20" y="8"/>
                </a:cxn>
                <a:cxn ang="0">
                  <a:pos x="18" y="6"/>
                </a:cxn>
                <a:cxn ang="0">
                  <a:pos x="18" y="5"/>
                </a:cxn>
                <a:cxn ang="0">
                  <a:pos x="17" y="3"/>
                </a:cxn>
                <a:cxn ang="0">
                  <a:pos x="16" y="2"/>
                </a:cxn>
                <a:cxn ang="0">
                  <a:pos x="15" y="1"/>
                </a:cxn>
                <a:cxn ang="0">
                  <a:pos x="13" y="0"/>
                </a:cxn>
                <a:cxn ang="0">
                  <a:pos x="11" y="0"/>
                </a:cxn>
                <a:cxn ang="0">
                  <a:pos x="10" y="0"/>
                </a:cxn>
                <a:cxn ang="0">
                  <a:pos x="7" y="0"/>
                </a:cxn>
                <a:cxn ang="0">
                  <a:pos x="5" y="0"/>
                </a:cxn>
                <a:cxn ang="0">
                  <a:pos x="4" y="1"/>
                </a:cxn>
                <a:cxn ang="0">
                  <a:pos x="2" y="2"/>
                </a:cxn>
                <a:cxn ang="0">
                  <a:pos x="1" y="3"/>
                </a:cxn>
                <a:cxn ang="0">
                  <a:pos x="1" y="5"/>
                </a:cxn>
                <a:cxn ang="0">
                  <a:pos x="0" y="6"/>
                </a:cxn>
                <a:cxn ang="0">
                  <a:pos x="0" y="8"/>
                </a:cxn>
                <a:cxn ang="0">
                  <a:pos x="0" y="10"/>
                </a:cxn>
                <a:cxn ang="0">
                  <a:pos x="1" y="11"/>
                </a:cxn>
                <a:cxn ang="0">
                  <a:pos x="1" y="13"/>
                </a:cxn>
                <a:cxn ang="0">
                  <a:pos x="2" y="14"/>
                </a:cxn>
                <a:cxn ang="0">
                  <a:pos x="4" y="15"/>
                </a:cxn>
                <a:cxn ang="0">
                  <a:pos x="5" y="16"/>
                </a:cxn>
                <a:cxn ang="0">
                  <a:pos x="7" y="16"/>
                </a:cxn>
                <a:cxn ang="0">
                  <a:pos x="10" y="18"/>
                </a:cxn>
              </a:cxnLst>
              <a:rect l="0" t="0" r="r" b="b"/>
              <a:pathLst>
                <a:path w="21" h="19">
                  <a:moveTo>
                    <a:pt x="10" y="18"/>
                  </a:moveTo>
                  <a:lnTo>
                    <a:pt x="11" y="16"/>
                  </a:lnTo>
                  <a:lnTo>
                    <a:pt x="13" y="16"/>
                  </a:lnTo>
                  <a:lnTo>
                    <a:pt x="15" y="15"/>
                  </a:lnTo>
                  <a:lnTo>
                    <a:pt x="16" y="14"/>
                  </a:lnTo>
                  <a:lnTo>
                    <a:pt x="17" y="13"/>
                  </a:lnTo>
                  <a:lnTo>
                    <a:pt x="18" y="11"/>
                  </a:lnTo>
                  <a:lnTo>
                    <a:pt x="18" y="10"/>
                  </a:lnTo>
                  <a:lnTo>
                    <a:pt x="20" y="8"/>
                  </a:lnTo>
                  <a:lnTo>
                    <a:pt x="18" y="6"/>
                  </a:lnTo>
                  <a:lnTo>
                    <a:pt x="18" y="5"/>
                  </a:lnTo>
                  <a:lnTo>
                    <a:pt x="17" y="3"/>
                  </a:lnTo>
                  <a:lnTo>
                    <a:pt x="16" y="2"/>
                  </a:lnTo>
                  <a:lnTo>
                    <a:pt x="15" y="1"/>
                  </a:lnTo>
                  <a:lnTo>
                    <a:pt x="13" y="0"/>
                  </a:lnTo>
                  <a:lnTo>
                    <a:pt x="11" y="0"/>
                  </a:lnTo>
                  <a:lnTo>
                    <a:pt x="10"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10" y="18"/>
                  </a:lnTo>
                </a:path>
              </a:pathLst>
            </a:custGeom>
            <a:solidFill>
              <a:srgbClr val="FFFFFF"/>
            </a:solidFill>
            <a:ln w="9525" cap="rnd">
              <a:noFill/>
              <a:round/>
              <a:headEnd type="none" w="sm" len="sm"/>
              <a:tailEnd type="none" w="sm" len="sm"/>
            </a:ln>
            <a:effectLst/>
          </p:spPr>
          <p:txBody>
            <a:bodyPr/>
            <a:lstStyle/>
            <a:p>
              <a:endParaRPr lang="en-US"/>
            </a:p>
          </p:txBody>
        </p:sp>
        <p:sp>
          <p:nvSpPr>
            <p:cNvPr id="31753" name="Freeform 9"/>
            <p:cNvSpPr>
              <a:spLocks/>
            </p:cNvSpPr>
            <p:nvPr/>
          </p:nvSpPr>
          <p:spPr bwMode="auto">
            <a:xfrm>
              <a:off x="210" y="3996"/>
              <a:ext cx="20" cy="80"/>
            </a:xfrm>
            <a:custGeom>
              <a:avLst/>
              <a:gdLst/>
              <a:ahLst/>
              <a:cxnLst>
                <a:cxn ang="0">
                  <a:pos x="10" y="0"/>
                </a:cxn>
                <a:cxn ang="0">
                  <a:pos x="11" y="0"/>
                </a:cxn>
                <a:cxn ang="0">
                  <a:pos x="13" y="0"/>
                </a:cxn>
                <a:cxn ang="0">
                  <a:pos x="15" y="2"/>
                </a:cxn>
                <a:cxn ang="0">
                  <a:pos x="17" y="7"/>
                </a:cxn>
                <a:cxn ang="0">
                  <a:pos x="19" y="15"/>
                </a:cxn>
                <a:cxn ang="0">
                  <a:pos x="19" y="29"/>
                </a:cxn>
                <a:cxn ang="0">
                  <a:pos x="15" y="50"/>
                </a:cxn>
                <a:cxn ang="0">
                  <a:pos x="10" y="79"/>
                </a:cxn>
                <a:cxn ang="0">
                  <a:pos x="5" y="63"/>
                </a:cxn>
                <a:cxn ang="0">
                  <a:pos x="2" y="48"/>
                </a:cxn>
                <a:cxn ang="0">
                  <a:pos x="0" y="34"/>
                </a:cxn>
                <a:cxn ang="0">
                  <a:pos x="0" y="22"/>
                </a:cxn>
                <a:cxn ang="0">
                  <a:pos x="1" y="11"/>
                </a:cxn>
                <a:cxn ang="0">
                  <a:pos x="4" y="4"/>
                </a:cxn>
                <a:cxn ang="0">
                  <a:pos x="7" y="0"/>
                </a:cxn>
                <a:cxn ang="0">
                  <a:pos x="10" y="0"/>
                </a:cxn>
              </a:cxnLst>
              <a:rect l="0" t="0" r="r" b="b"/>
              <a:pathLst>
                <a:path w="20" h="80">
                  <a:moveTo>
                    <a:pt x="10" y="0"/>
                  </a:moveTo>
                  <a:lnTo>
                    <a:pt x="11" y="0"/>
                  </a:lnTo>
                  <a:lnTo>
                    <a:pt x="13" y="0"/>
                  </a:lnTo>
                  <a:lnTo>
                    <a:pt x="15" y="2"/>
                  </a:lnTo>
                  <a:lnTo>
                    <a:pt x="17" y="7"/>
                  </a:lnTo>
                  <a:lnTo>
                    <a:pt x="19" y="15"/>
                  </a:lnTo>
                  <a:lnTo>
                    <a:pt x="19"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w="9525" cap="rnd">
              <a:noFill/>
              <a:round/>
              <a:headEnd type="none" w="sm" len="sm"/>
              <a:tailEnd type="none" w="sm" len="sm"/>
            </a:ln>
            <a:effectLst/>
          </p:spPr>
          <p:txBody>
            <a:bodyPr/>
            <a:lstStyle/>
            <a:p>
              <a:endParaRPr lang="en-US"/>
            </a:p>
          </p:txBody>
        </p:sp>
      </p:grpSp>
      <p:grpSp>
        <p:nvGrpSpPr>
          <p:cNvPr id="31766" name="Group 22"/>
          <p:cNvGrpSpPr>
            <a:grpSpLocks/>
          </p:cNvGrpSpPr>
          <p:nvPr/>
        </p:nvGrpSpPr>
        <p:grpSpPr bwMode="auto">
          <a:xfrm>
            <a:off x="201613" y="6697663"/>
            <a:ext cx="285750" cy="304800"/>
            <a:chOff x="127" y="4219"/>
            <a:chExt cx="180" cy="192"/>
          </a:xfrm>
        </p:grpSpPr>
        <p:sp>
          <p:nvSpPr>
            <p:cNvPr id="31755" name="Freeform 11"/>
            <p:cNvSpPr>
              <a:spLocks/>
            </p:cNvSpPr>
            <p:nvPr/>
          </p:nvSpPr>
          <p:spPr bwMode="auto">
            <a:xfrm>
              <a:off x="127" y="4219"/>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type="none" w="sm" len="sm"/>
              <a:tailEnd type="none" w="sm" len="sm"/>
            </a:ln>
            <a:effectLst/>
          </p:spPr>
          <p:txBody>
            <a:bodyPr/>
            <a:lstStyle/>
            <a:p>
              <a:endParaRPr lang="en-US"/>
            </a:p>
          </p:txBody>
        </p:sp>
        <p:sp>
          <p:nvSpPr>
            <p:cNvPr id="31756" name="Freeform 12"/>
            <p:cNvSpPr>
              <a:spLocks/>
            </p:cNvSpPr>
            <p:nvPr/>
          </p:nvSpPr>
          <p:spPr bwMode="auto">
            <a:xfrm>
              <a:off x="207" y="4392"/>
              <a:ext cx="28" cy="19"/>
            </a:xfrm>
            <a:custGeom>
              <a:avLst/>
              <a:gdLst/>
              <a:ahLst/>
              <a:cxnLst>
                <a:cxn ang="0">
                  <a:pos x="27" y="18"/>
                </a:cxn>
                <a:cxn ang="0">
                  <a:pos x="27" y="0"/>
                </a:cxn>
                <a:cxn ang="0">
                  <a:pos x="0" y="0"/>
                </a:cxn>
                <a:cxn ang="0">
                  <a:pos x="0" y="18"/>
                </a:cxn>
                <a:cxn ang="0">
                  <a:pos x="27" y="18"/>
                </a:cxn>
              </a:cxnLst>
              <a:rect l="0" t="0" r="r" b="b"/>
              <a:pathLst>
                <a:path w="28" h="19">
                  <a:moveTo>
                    <a:pt x="27" y="18"/>
                  </a:moveTo>
                  <a:lnTo>
                    <a:pt x="27" y="0"/>
                  </a:lnTo>
                  <a:lnTo>
                    <a:pt x="0" y="0"/>
                  </a:lnTo>
                  <a:lnTo>
                    <a:pt x="0" y="18"/>
                  </a:lnTo>
                  <a:lnTo>
                    <a:pt x="27" y="18"/>
                  </a:lnTo>
                </a:path>
              </a:pathLst>
            </a:custGeom>
            <a:solidFill>
              <a:srgbClr val="FFFFFF"/>
            </a:solidFill>
            <a:ln w="9525" cap="rnd">
              <a:noFill/>
              <a:round/>
              <a:headEnd type="none" w="sm" len="sm"/>
              <a:tailEnd type="none" w="sm" len="sm"/>
            </a:ln>
            <a:effectLst/>
          </p:spPr>
          <p:txBody>
            <a:bodyPr/>
            <a:lstStyle/>
            <a:p>
              <a:endParaRPr lang="en-US"/>
            </a:p>
          </p:txBody>
        </p:sp>
        <p:sp>
          <p:nvSpPr>
            <p:cNvPr id="31757" name="Freeform 13"/>
            <p:cNvSpPr>
              <a:spLocks/>
            </p:cNvSpPr>
            <p:nvPr/>
          </p:nvSpPr>
          <p:spPr bwMode="auto">
            <a:xfrm>
              <a:off x="150" y="4271"/>
              <a:ext cx="32" cy="21"/>
            </a:xfrm>
            <a:custGeom>
              <a:avLst/>
              <a:gdLst/>
              <a:ahLst/>
              <a:cxnLst>
                <a:cxn ang="0">
                  <a:pos x="0" y="0"/>
                </a:cxn>
                <a:cxn ang="0">
                  <a:pos x="25" y="20"/>
                </a:cxn>
                <a:cxn ang="0">
                  <a:pos x="31" y="9"/>
                </a:cxn>
                <a:cxn ang="0">
                  <a:pos x="0" y="0"/>
                </a:cxn>
              </a:cxnLst>
              <a:rect l="0" t="0" r="r" b="b"/>
              <a:pathLst>
                <a:path w="32" h="21">
                  <a:moveTo>
                    <a:pt x="0" y="0"/>
                  </a:moveTo>
                  <a:lnTo>
                    <a:pt x="25" y="20"/>
                  </a:lnTo>
                  <a:lnTo>
                    <a:pt x="31" y="9"/>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31758" name="Freeform 14"/>
            <p:cNvSpPr>
              <a:spLocks/>
            </p:cNvSpPr>
            <p:nvPr/>
          </p:nvSpPr>
          <p:spPr bwMode="auto">
            <a:xfrm>
              <a:off x="260" y="4271"/>
              <a:ext cx="34" cy="21"/>
            </a:xfrm>
            <a:custGeom>
              <a:avLst/>
              <a:gdLst/>
              <a:ahLst/>
              <a:cxnLst>
                <a:cxn ang="0">
                  <a:pos x="33" y="0"/>
                </a:cxn>
                <a:cxn ang="0">
                  <a:pos x="6" y="20"/>
                </a:cxn>
                <a:cxn ang="0">
                  <a:pos x="0" y="9"/>
                </a:cxn>
                <a:cxn ang="0">
                  <a:pos x="33" y="0"/>
                </a:cxn>
              </a:cxnLst>
              <a:rect l="0" t="0" r="r" b="b"/>
              <a:pathLst>
                <a:path w="34" h="21">
                  <a:moveTo>
                    <a:pt x="33" y="0"/>
                  </a:moveTo>
                  <a:lnTo>
                    <a:pt x="6" y="20"/>
                  </a:lnTo>
                  <a:lnTo>
                    <a:pt x="0" y="9"/>
                  </a:lnTo>
                  <a:lnTo>
                    <a:pt x="33" y="0"/>
                  </a:lnTo>
                </a:path>
              </a:pathLst>
            </a:custGeom>
            <a:solidFill>
              <a:srgbClr val="FFFFFF"/>
            </a:solidFill>
            <a:ln w="9525" cap="rnd">
              <a:noFill/>
              <a:round/>
              <a:headEnd type="none" w="sm" len="sm"/>
              <a:tailEnd type="none" w="sm" len="sm"/>
            </a:ln>
            <a:effectLst/>
          </p:spPr>
          <p:txBody>
            <a:bodyPr/>
            <a:lstStyle/>
            <a:p>
              <a:endParaRPr lang="en-US"/>
            </a:p>
          </p:txBody>
        </p:sp>
        <p:sp>
          <p:nvSpPr>
            <p:cNvPr id="31759" name="Freeform 15"/>
            <p:cNvSpPr>
              <a:spLocks/>
            </p:cNvSpPr>
            <p:nvPr/>
          </p:nvSpPr>
          <p:spPr bwMode="auto">
            <a:xfrm>
              <a:off x="147" y="4311"/>
              <a:ext cx="33" cy="17"/>
            </a:xfrm>
            <a:custGeom>
              <a:avLst/>
              <a:gdLst/>
              <a:ahLst/>
              <a:cxnLst>
                <a:cxn ang="0">
                  <a:pos x="0" y="16"/>
                </a:cxn>
                <a:cxn ang="0">
                  <a:pos x="32" y="12"/>
                </a:cxn>
                <a:cxn ang="0">
                  <a:pos x="30" y="0"/>
                </a:cxn>
                <a:cxn ang="0">
                  <a:pos x="0" y="16"/>
                </a:cxn>
              </a:cxnLst>
              <a:rect l="0" t="0" r="r" b="b"/>
              <a:pathLst>
                <a:path w="33" h="17">
                  <a:moveTo>
                    <a:pt x="0" y="16"/>
                  </a:moveTo>
                  <a:lnTo>
                    <a:pt x="32" y="12"/>
                  </a:lnTo>
                  <a:lnTo>
                    <a:pt x="30" y="0"/>
                  </a:lnTo>
                  <a:lnTo>
                    <a:pt x="0" y="16"/>
                  </a:lnTo>
                </a:path>
              </a:pathLst>
            </a:custGeom>
            <a:solidFill>
              <a:srgbClr val="FFFFFF"/>
            </a:solidFill>
            <a:ln w="9525" cap="rnd">
              <a:noFill/>
              <a:round/>
              <a:headEnd type="none" w="sm" len="sm"/>
              <a:tailEnd type="none" w="sm" len="sm"/>
            </a:ln>
            <a:effectLst/>
          </p:spPr>
          <p:txBody>
            <a:bodyPr/>
            <a:lstStyle/>
            <a:p>
              <a:endParaRPr lang="en-US"/>
            </a:p>
          </p:txBody>
        </p:sp>
        <p:sp>
          <p:nvSpPr>
            <p:cNvPr id="31760" name="Freeform 16"/>
            <p:cNvSpPr>
              <a:spLocks/>
            </p:cNvSpPr>
            <p:nvPr/>
          </p:nvSpPr>
          <p:spPr bwMode="auto">
            <a:xfrm>
              <a:off x="262" y="4312"/>
              <a:ext cx="35" cy="17"/>
            </a:xfrm>
            <a:custGeom>
              <a:avLst/>
              <a:gdLst/>
              <a:ahLst/>
              <a:cxnLst>
                <a:cxn ang="0">
                  <a:pos x="34" y="16"/>
                </a:cxn>
                <a:cxn ang="0">
                  <a:pos x="0" y="13"/>
                </a:cxn>
                <a:cxn ang="0">
                  <a:pos x="2" y="0"/>
                </a:cxn>
                <a:cxn ang="0">
                  <a:pos x="34" y="16"/>
                </a:cxn>
              </a:cxnLst>
              <a:rect l="0" t="0" r="r" b="b"/>
              <a:pathLst>
                <a:path w="35" h="17">
                  <a:moveTo>
                    <a:pt x="34" y="16"/>
                  </a:moveTo>
                  <a:lnTo>
                    <a:pt x="0" y="13"/>
                  </a:lnTo>
                  <a:lnTo>
                    <a:pt x="2" y="0"/>
                  </a:lnTo>
                  <a:lnTo>
                    <a:pt x="34" y="16"/>
                  </a:lnTo>
                </a:path>
              </a:pathLst>
            </a:custGeom>
            <a:solidFill>
              <a:srgbClr val="FFFFFF"/>
            </a:solidFill>
            <a:ln w="9525" cap="rnd">
              <a:noFill/>
              <a:round/>
              <a:headEnd type="none" w="sm" len="sm"/>
              <a:tailEnd type="none" w="sm" len="sm"/>
            </a:ln>
            <a:effectLst/>
          </p:spPr>
          <p:txBody>
            <a:bodyPr/>
            <a:lstStyle/>
            <a:p>
              <a:endParaRPr lang="en-US"/>
            </a:p>
          </p:txBody>
        </p:sp>
        <p:sp>
          <p:nvSpPr>
            <p:cNvPr id="31761" name="Freeform 17"/>
            <p:cNvSpPr>
              <a:spLocks/>
            </p:cNvSpPr>
            <p:nvPr/>
          </p:nvSpPr>
          <p:spPr bwMode="auto">
            <a:xfrm>
              <a:off x="172" y="4234"/>
              <a:ext cx="27" cy="29"/>
            </a:xfrm>
            <a:custGeom>
              <a:avLst/>
              <a:gdLst/>
              <a:ahLst/>
              <a:cxnLst>
                <a:cxn ang="0">
                  <a:pos x="0" y="0"/>
                </a:cxn>
                <a:cxn ang="0">
                  <a:pos x="15" y="28"/>
                </a:cxn>
                <a:cxn ang="0">
                  <a:pos x="26" y="21"/>
                </a:cxn>
                <a:cxn ang="0">
                  <a:pos x="0" y="0"/>
                </a:cxn>
              </a:cxnLst>
              <a:rect l="0" t="0" r="r" b="b"/>
              <a:pathLst>
                <a:path w="27" h="29">
                  <a:moveTo>
                    <a:pt x="0" y="0"/>
                  </a:moveTo>
                  <a:lnTo>
                    <a:pt x="15" y="28"/>
                  </a:lnTo>
                  <a:lnTo>
                    <a:pt x="26" y="21"/>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31762" name="Freeform 18"/>
            <p:cNvSpPr>
              <a:spLocks/>
            </p:cNvSpPr>
            <p:nvPr/>
          </p:nvSpPr>
          <p:spPr bwMode="auto">
            <a:xfrm>
              <a:off x="237" y="4236"/>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type="none" w="sm" len="sm"/>
              <a:tailEnd type="none" w="sm" len="sm"/>
            </a:ln>
            <a:effectLst/>
          </p:spPr>
          <p:txBody>
            <a:bodyPr/>
            <a:lstStyle/>
            <a:p>
              <a:endParaRPr lang="en-US"/>
            </a:p>
          </p:txBody>
        </p:sp>
        <p:sp>
          <p:nvSpPr>
            <p:cNvPr id="31763" name="Freeform 19"/>
            <p:cNvSpPr>
              <a:spLocks/>
            </p:cNvSpPr>
            <p:nvPr/>
          </p:nvSpPr>
          <p:spPr bwMode="auto">
            <a:xfrm>
              <a:off x="211" y="4225"/>
              <a:ext cx="19" cy="30"/>
            </a:xfrm>
            <a:custGeom>
              <a:avLst/>
              <a:gdLst/>
              <a:ahLst/>
              <a:cxnLst>
                <a:cxn ang="0">
                  <a:pos x="8" y="0"/>
                </a:cxn>
                <a:cxn ang="0">
                  <a:pos x="0" y="29"/>
                </a:cxn>
                <a:cxn ang="0">
                  <a:pos x="18" y="28"/>
                </a:cxn>
                <a:cxn ang="0">
                  <a:pos x="8" y="0"/>
                </a:cxn>
              </a:cxnLst>
              <a:rect l="0" t="0" r="r" b="b"/>
              <a:pathLst>
                <a:path w="19" h="30">
                  <a:moveTo>
                    <a:pt x="8" y="0"/>
                  </a:moveTo>
                  <a:lnTo>
                    <a:pt x="0" y="29"/>
                  </a:lnTo>
                  <a:lnTo>
                    <a:pt x="18" y="28"/>
                  </a:lnTo>
                  <a:lnTo>
                    <a:pt x="8" y="0"/>
                  </a:lnTo>
                </a:path>
              </a:pathLst>
            </a:custGeom>
            <a:solidFill>
              <a:srgbClr val="FFFFFF"/>
            </a:solidFill>
            <a:ln w="9525" cap="rnd">
              <a:noFill/>
              <a:round/>
              <a:headEnd type="none" w="sm" len="sm"/>
              <a:tailEnd type="none" w="sm" len="sm"/>
            </a:ln>
            <a:effectLst/>
          </p:spPr>
          <p:txBody>
            <a:bodyPr/>
            <a:lstStyle/>
            <a:p>
              <a:endParaRPr lang="en-US"/>
            </a:p>
          </p:txBody>
        </p:sp>
        <p:sp>
          <p:nvSpPr>
            <p:cNvPr id="31764" name="Freeform 20"/>
            <p:cNvSpPr>
              <a:spLocks/>
            </p:cNvSpPr>
            <p:nvPr/>
          </p:nvSpPr>
          <p:spPr bwMode="auto">
            <a:xfrm>
              <a:off x="187" y="4270"/>
              <a:ext cx="67" cy="116"/>
            </a:xfrm>
            <a:custGeom>
              <a:avLst/>
              <a:gdLst/>
              <a:ahLst/>
              <a:cxnLst>
                <a:cxn ang="0">
                  <a:pos x="21" y="115"/>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5"/>
                </a:cxn>
                <a:cxn ang="0">
                  <a:pos x="21" y="115"/>
                </a:cxn>
              </a:cxnLst>
              <a:rect l="0" t="0" r="r" b="b"/>
              <a:pathLst>
                <a:path w="67" h="116">
                  <a:moveTo>
                    <a:pt x="21" y="115"/>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5"/>
                  </a:lnTo>
                  <a:lnTo>
                    <a:pt x="21" y="115"/>
                  </a:lnTo>
                </a:path>
              </a:pathLst>
            </a:custGeom>
            <a:solidFill>
              <a:srgbClr val="FFFFFF"/>
            </a:solidFill>
            <a:ln w="9525" cap="rnd">
              <a:noFill/>
              <a:round/>
              <a:headEnd type="none" w="sm" len="sm"/>
              <a:tailEnd type="none" w="sm" len="sm"/>
            </a:ln>
            <a:effectLst/>
          </p:spPr>
          <p:txBody>
            <a:bodyPr/>
            <a:lstStyle/>
            <a:p>
              <a:endParaRPr lang="en-US"/>
            </a:p>
          </p:txBody>
        </p:sp>
        <p:sp>
          <p:nvSpPr>
            <p:cNvPr id="31765" name="Freeform 21"/>
            <p:cNvSpPr>
              <a:spLocks/>
            </p:cNvSpPr>
            <p:nvPr/>
          </p:nvSpPr>
          <p:spPr bwMode="auto">
            <a:xfrm>
              <a:off x="213" y="4292"/>
              <a:ext cx="18" cy="88"/>
            </a:xfrm>
            <a:custGeom>
              <a:avLst/>
              <a:gdLst/>
              <a:ahLst/>
              <a:cxnLst>
                <a:cxn ang="0">
                  <a:pos x="4" y="0"/>
                </a:cxn>
                <a:cxn ang="0">
                  <a:pos x="7" y="6"/>
                </a:cxn>
                <a:cxn ang="0">
                  <a:pos x="2" y="7"/>
                </a:cxn>
                <a:cxn ang="0">
                  <a:pos x="2" y="78"/>
                </a:cxn>
                <a:cxn ang="0">
                  <a:pos x="0" y="79"/>
                </a:cxn>
                <a:cxn ang="0">
                  <a:pos x="0" y="87"/>
                </a:cxn>
                <a:cxn ang="0">
                  <a:pos x="2" y="87"/>
                </a:cxn>
                <a:cxn ang="0">
                  <a:pos x="4" y="87"/>
                </a:cxn>
                <a:cxn ang="0">
                  <a:pos x="7" y="87"/>
                </a:cxn>
                <a:cxn ang="0">
                  <a:pos x="9" y="85"/>
                </a:cxn>
                <a:cxn ang="0">
                  <a:pos x="14" y="85"/>
                </a:cxn>
                <a:cxn ang="0">
                  <a:pos x="17" y="84"/>
                </a:cxn>
                <a:cxn ang="0">
                  <a:pos x="17" y="82"/>
                </a:cxn>
                <a:cxn ang="0">
                  <a:pos x="17" y="79"/>
                </a:cxn>
                <a:cxn ang="0">
                  <a:pos x="17" y="48"/>
                </a:cxn>
                <a:cxn ang="0">
                  <a:pos x="14" y="47"/>
                </a:cxn>
                <a:cxn ang="0">
                  <a:pos x="14" y="39"/>
                </a:cxn>
                <a:cxn ang="0">
                  <a:pos x="14" y="5"/>
                </a:cxn>
                <a:cxn ang="0">
                  <a:pos x="4" y="0"/>
                </a:cxn>
              </a:cxnLst>
              <a:rect l="0" t="0" r="r" b="b"/>
              <a:pathLst>
                <a:path w="18" h="88">
                  <a:moveTo>
                    <a:pt x="4" y="0"/>
                  </a:moveTo>
                  <a:lnTo>
                    <a:pt x="7" y="6"/>
                  </a:lnTo>
                  <a:lnTo>
                    <a:pt x="2" y="7"/>
                  </a:lnTo>
                  <a:lnTo>
                    <a:pt x="2" y="78"/>
                  </a:lnTo>
                  <a:lnTo>
                    <a:pt x="0" y="79"/>
                  </a:lnTo>
                  <a:lnTo>
                    <a:pt x="0" y="87"/>
                  </a:lnTo>
                  <a:lnTo>
                    <a:pt x="2" y="87"/>
                  </a:lnTo>
                  <a:lnTo>
                    <a:pt x="4" y="87"/>
                  </a:lnTo>
                  <a:lnTo>
                    <a:pt x="7" y="87"/>
                  </a:lnTo>
                  <a:lnTo>
                    <a:pt x="9" y="85"/>
                  </a:lnTo>
                  <a:lnTo>
                    <a:pt x="14" y="85"/>
                  </a:lnTo>
                  <a:lnTo>
                    <a:pt x="17" y="84"/>
                  </a:lnTo>
                  <a:lnTo>
                    <a:pt x="17" y="82"/>
                  </a:lnTo>
                  <a:lnTo>
                    <a:pt x="17" y="79"/>
                  </a:lnTo>
                  <a:lnTo>
                    <a:pt x="17" y="48"/>
                  </a:lnTo>
                  <a:lnTo>
                    <a:pt x="14" y="47"/>
                  </a:lnTo>
                  <a:lnTo>
                    <a:pt x="14" y="39"/>
                  </a:lnTo>
                  <a:lnTo>
                    <a:pt x="14" y="5"/>
                  </a:lnTo>
                  <a:lnTo>
                    <a:pt x="4" y="0"/>
                  </a:lnTo>
                </a:path>
              </a:pathLst>
            </a:custGeom>
            <a:solidFill>
              <a:srgbClr val="000000"/>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1080335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pPr>
              <a:tabLst/>
            </a:pPr>
            <a:r>
              <a:rPr lang="en-US"/>
              <a:t>CREATE TABLE</a:t>
            </a:r>
          </a:p>
          <a:p>
            <a:pPr lvl="2">
              <a:tabLst/>
            </a:pPr>
            <a:r>
              <a:rPr lang="en-US"/>
              <a:t>Create a table. </a:t>
            </a:r>
          </a:p>
          <a:p>
            <a:pPr lvl="2">
              <a:tabLst/>
            </a:pPr>
            <a:r>
              <a:rPr lang="en-US"/>
              <a:t>Create a table based on another table by using a subquery.</a:t>
            </a:r>
          </a:p>
          <a:p>
            <a:pPr>
              <a:tabLst/>
            </a:pPr>
            <a:r>
              <a:rPr lang="en-US"/>
              <a:t>ALTER TABLE</a:t>
            </a:r>
          </a:p>
          <a:p>
            <a:pPr lvl="2">
              <a:tabLst/>
            </a:pPr>
            <a:r>
              <a:rPr lang="en-US"/>
              <a:t>Modify table structures. </a:t>
            </a:r>
          </a:p>
          <a:p>
            <a:pPr lvl="2">
              <a:tabLst/>
            </a:pPr>
            <a:r>
              <a:rPr lang="en-US"/>
              <a:t>Change column widths, change column datatypes, and add columns.</a:t>
            </a:r>
          </a:p>
          <a:p>
            <a:pPr>
              <a:tabLst/>
            </a:pPr>
            <a:r>
              <a:rPr lang="en-US"/>
              <a:t>DROP TABLE</a:t>
            </a:r>
          </a:p>
          <a:p>
            <a:pPr lvl="2">
              <a:tabLst/>
            </a:pPr>
            <a:r>
              <a:rPr lang="en-US"/>
              <a:t>Remove rows and a table structure. </a:t>
            </a:r>
          </a:p>
          <a:p>
            <a:pPr lvl="2">
              <a:tabLst/>
            </a:pPr>
            <a:r>
              <a:rPr lang="en-US"/>
              <a:t>Once executed, this statement cannot be rolled back.</a:t>
            </a:r>
          </a:p>
          <a:p>
            <a:pPr>
              <a:tabLst/>
            </a:pPr>
            <a:r>
              <a:rPr lang="en-US"/>
              <a:t>RENAME</a:t>
            </a:r>
          </a:p>
          <a:p>
            <a:pPr lvl="2">
              <a:tabLst/>
            </a:pPr>
            <a:r>
              <a:rPr lang="en-US"/>
              <a:t>Rename a table, view, sequence, or synonym.</a:t>
            </a:r>
          </a:p>
          <a:p>
            <a:pPr>
              <a:tabLst/>
            </a:pPr>
            <a:r>
              <a:rPr lang="en-US"/>
              <a:t>TRUNCATE</a:t>
            </a:r>
          </a:p>
          <a:p>
            <a:pPr lvl="2">
              <a:tabLst/>
            </a:pPr>
            <a:r>
              <a:rPr lang="en-US"/>
              <a:t>Remove all rows from a table and release the storage space used by the table.</a:t>
            </a:r>
          </a:p>
          <a:p>
            <a:pPr lvl="2">
              <a:tabLst/>
            </a:pPr>
            <a:r>
              <a:rPr lang="en-US"/>
              <a:t>The DELETE statement removes only rows.</a:t>
            </a:r>
          </a:p>
          <a:p>
            <a:pPr>
              <a:tabLst/>
            </a:pPr>
            <a:r>
              <a:rPr lang="en-US"/>
              <a:t>COMMENT</a:t>
            </a:r>
          </a:p>
          <a:p>
            <a:pPr lvl="2">
              <a:tabLst/>
            </a:pPr>
            <a:r>
              <a:rPr lang="en-US"/>
              <a:t>Add a comment to a table or a column.</a:t>
            </a:r>
          </a:p>
          <a:p>
            <a:pPr lvl="2">
              <a:tabLst/>
            </a:pPr>
            <a:r>
              <a:rPr lang="en-US"/>
              <a:t>Query the data dictionary to view the comment.</a:t>
            </a:r>
          </a:p>
        </p:txBody>
      </p:sp>
      <p:sp>
        <p:nvSpPr>
          <p:cNvPr id="33795"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3455922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r>
              <a:rPr lang="en-US" altLang="en-US" sz="1200">
                <a:solidFill>
                  <a:schemeClr val="accent2"/>
                </a:solidFill>
              </a:rPr>
              <a:t>Schedule:	Timing	Topic</a:t>
            </a:r>
          </a:p>
          <a:p>
            <a:pPr lvl="1">
              <a:tabLst>
                <a:tab pos="1122363" algn="l"/>
                <a:tab pos="2246313" algn="l"/>
              </a:tabLst>
            </a:pPr>
            <a:r>
              <a:rPr lang="en-US" altLang="en-US">
                <a:solidFill>
                  <a:schemeClr val="accent2"/>
                </a:solidFill>
              </a:rPr>
              <a:t>	45 minutes	Lecture</a:t>
            </a:r>
          </a:p>
          <a:p>
            <a:pPr lvl="1">
              <a:tabLst>
                <a:tab pos="1122363" algn="l"/>
                <a:tab pos="2246313" algn="l"/>
              </a:tabLst>
            </a:pPr>
            <a:r>
              <a:rPr lang="en-US" altLang="en-US">
                <a:solidFill>
                  <a:schemeClr val="accent2"/>
                </a:solidFill>
              </a:rPr>
              <a:t>	25 minutes	Practice</a:t>
            </a:r>
          </a:p>
          <a:p>
            <a:pPr lvl="1">
              <a:tabLst>
                <a:tab pos="1122363" algn="l"/>
                <a:tab pos="2246313" algn="l"/>
              </a:tabLst>
            </a:pPr>
            <a:r>
              <a:rPr lang="en-US" altLang="en-US">
                <a:solidFill>
                  <a:schemeClr val="accent2"/>
                </a:solidFill>
              </a:rPr>
              <a:t>	70 minutes	Total</a:t>
            </a:r>
          </a:p>
        </p:txBody>
      </p:sp>
      <p:sp>
        <p:nvSpPr>
          <p:cNvPr id="6147"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2089768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ltLang="en-US"/>
              <a:t>Lesson Aim</a:t>
            </a:r>
          </a:p>
          <a:p>
            <a:pPr lvl="1">
              <a:tabLst/>
            </a:pPr>
            <a:r>
              <a:rPr lang="en-US" altLang="en-US"/>
              <a:t>In this lesson, you will learn how to implement business rules by including integrity constraints.</a:t>
            </a:r>
          </a:p>
        </p:txBody>
      </p:sp>
      <p:sp>
        <p:nvSpPr>
          <p:cNvPr id="8197"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964747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09575" y="4714875"/>
            <a:ext cx="5995988" cy="3749675"/>
          </a:xfrm>
          <a:noFill/>
          <a:ln/>
        </p:spPr>
        <p:txBody>
          <a:bodyPr/>
          <a:lstStyle/>
          <a:p>
            <a:pPr>
              <a:tabLst/>
            </a:pPr>
            <a:r>
              <a:rPr lang="en-US" altLang="en-US"/>
              <a:t>Constraints</a:t>
            </a:r>
            <a:endParaRPr lang="en-US" altLang="en-US" i="1"/>
          </a:p>
          <a:p>
            <a:pPr lvl="1">
              <a:tabLst/>
            </a:pPr>
            <a:r>
              <a:rPr lang="en-US" altLang="en-US"/>
              <a:t>The Oracle Server uses</a:t>
            </a:r>
            <a:r>
              <a:rPr lang="en-US" altLang="en-US" i="1"/>
              <a:t> constraints </a:t>
            </a:r>
            <a:r>
              <a:rPr lang="en-US" altLang="en-US"/>
              <a:t>to prevent invalid data entry into tables.</a:t>
            </a:r>
          </a:p>
          <a:p>
            <a:pPr lvl="1">
              <a:tabLst/>
            </a:pPr>
            <a:r>
              <a:rPr lang="en-US" altLang="en-US"/>
              <a:t>You can use </a:t>
            </a:r>
            <a:r>
              <a:rPr lang="en-US" altLang="en-US">
                <a:solidFill>
                  <a:srgbClr val="FC0128"/>
                </a:solidFill>
              </a:rPr>
              <a:t>constraints </a:t>
            </a:r>
            <a:r>
              <a:rPr lang="en-US" altLang="en-US"/>
              <a:t>to do the following:</a:t>
            </a:r>
          </a:p>
          <a:p>
            <a:pPr lvl="2">
              <a:tabLst/>
            </a:pPr>
            <a:r>
              <a:rPr lang="en-US" altLang="en-US"/>
              <a:t>Enforce rules at the table level whenever a row is inserted, updated, or deleted from that table. The constraint must be satisfied for the operation to succeed.</a:t>
            </a:r>
          </a:p>
          <a:p>
            <a:pPr lvl="2">
              <a:tabLst/>
            </a:pPr>
            <a:r>
              <a:rPr lang="en-US" altLang="en-US"/>
              <a:t>Prevent the deletion of a table if there are dependencies from other tables.</a:t>
            </a:r>
          </a:p>
          <a:p>
            <a:pPr lvl="2">
              <a:tabLst/>
            </a:pPr>
            <a:r>
              <a:rPr lang="en-US" altLang="en-US"/>
              <a:t>Provide rules for Oracle tools, such as Oracle Developer.</a:t>
            </a:r>
          </a:p>
          <a:p>
            <a:pPr>
              <a:tabLst/>
            </a:pPr>
            <a:r>
              <a:rPr lang="en-US" altLang="en-US"/>
              <a:t>Data Integrity Constraints</a:t>
            </a:r>
          </a:p>
          <a:p>
            <a:pPr>
              <a:tabLst/>
            </a:pPr>
            <a:endParaRPr lang="en-US" altLang="en-US"/>
          </a:p>
          <a:p>
            <a:pPr>
              <a:tabLst/>
            </a:pPr>
            <a:endParaRPr lang="en-US" altLang="en-US"/>
          </a:p>
          <a:p>
            <a:pPr>
              <a:tabLst/>
            </a:pPr>
            <a:endParaRPr lang="en-US" altLang="en-US"/>
          </a:p>
          <a:p>
            <a:pPr>
              <a:tabLst/>
            </a:pPr>
            <a:endParaRPr lang="en-US" altLang="en-US"/>
          </a:p>
          <a:p>
            <a:pPr>
              <a:tabLst/>
            </a:pPr>
            <a:endParaRPr lang="en-US" altLang="en-US"/>
          </a:p>
          <a:p>
            <a:pPr>
              <a:tabLst/>
            </a:pPr>
            <a:endParaRPr lang="en-US" altLang="en-US"/>
          </a:p>
          <a:p>
            <a:pPr>
              <a:tabLst/>
            </a:pPr>
            <a:endParaRPr lang="en-US" altLang="en-US"/>
          </a:p>
          <a:p>
            <a:pPr>
              <a:tabLst/>
            </a:pPr>
            <a:endParaRPr lang="en-US" altLang="en-US"/>
          </a:p>
          <a:p>
            <a:pPr>
              <a:lnSpc>
                <a:spcPct val="95000"/>
              </a:lnSpc>
              <a:spcBef>
                <a:spcPct val="0"/>
              </a:spcBef>
              <a:tabLst/>
            </a:pPr>
            <a:r>
              <a:rPr lang="en-US" altLang="en-US" sz="500" b="0">
                <a:latin typeface="Times" panose="02020603050405020304" pitchFamily="18" charset="0"/>
              </a:rPr>
              <a:t/>
            </a:r>
            <a:br>
              <a:rPr lang="en-US" altLang="en-US" sz="500" b="0">
                <a:latin typeface="Times" panose="02020603050405020304" pitchFamily="18" charset="0"/>
              </a:rPr>
            </a:br>
            <a:endParaRPr lang="en-US" altLang="en-US" sz="300" b="0">
              <a:latin typeface="Times" panose="02020603050405020304" pitchFamily="18" charset="0"/>
            </a:endParaRPr>
          </a:p>
          <a:p>
            <a:pPr lvl="1">
              <a:tabLst/>
            </a:pPr>
            <a:r>
              <a:rPr lang="en-US" altLang="en-US"/>
              <a:t>For more information, see</a:t>
            </a:r>
            <a:br>
              <a:rPr lang="en-US" altLang="en-US"/>
            </a:br>
            <a:r>
              <a:rPr lang="en-US" altLang="en-US" i="1"/>
              <a:t>Oracle Server SQL Reference, </a:t>
            </a:r>
            <a:r>
              <a:rPr lang="en-US" altLang="en-US"/>
              <a:t>Release 8, “CONSTRAINT Clause.”</a:t>
            </a:r>
          </a:p>
        </p:txBody>
      </p:sp>
      <p:sp>
        <p:nvSpPr>
          <p:cNvPr id="10243" name="Rectangle 3"/>
          <p:cNvSpPr>
            <a:spLocks noGrp="1" noRot="1" noChangeAspect="1" noChangeArrowheads="1" noTextEdit="1"/>
          </p:cNvSpPr>
          <p:nvPr>
            <p:ph type="sldImg"/>
          </p:nvPr>
        </p:nvSpPr>
        <p:spPr>
          <a:xfrm>
            <a:off x="471488" y="157163"/>
            <a:ext cx="5870575" cy="4402137"/>
          </a:xfrm>
          <a:ln cap="flat"/>
        </p:spPr>
      </p:sp>
      <p:graphicFrame>
        <p:nvGraphicFramePr>
          <p:cNvPr id="10244" name="Object 4"/>
          <p:cNvGraphicFramePr>
            <a:graphicFrameLocks/>
          </p:cNvGraphicFramePr>
          <p:nvPr/>
        </p:nvGraphicFramePr>
        <p:xfrm>
          <a:off x="611188" y="6437313"/>
          <a:ext cx="5848350" cy="2212975"/>
        </p:xfrm>
        <a:graphic>
          <a:graphicData uri="http://schemas.openxmlformats.org/presentationml/2006/ole">
            <mc:AlternateContent xmlns:mc="http://schemas.openxmlformats.org/markup-compatibility/2006">
              <mc:Choice xmlns:v="urn:schemas-microsoft-com:vml" Requires="v">
                <p:oleObj spid="_x0000_s39966" name="Document" r:id="rId4" imgW="5849640" imgH="2212920" progId="Word.Document.6">
                  <p:embed/>
                </p:oleObj>
              </mc:Choice>
              <mc:Fallback>
                <p:oleObj name="Document" r:id="rId4" imgW="5849640" imgH="2212920" progId="Word.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6437313"/>
                        <a:ext cx="5848350"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58" name="Group 18"/>
          <p:cNvGrpSpPr>
            <a:grpSpLocks/>
          </p:cNvGrpSpPr>
          <p:nvPr/>
        </p:nvGrpSpPr>
        <p:grpSpPr bwMode="auto">
          <a:xfrm>
            <a:off x="152400" y="8377238"/>
            <a:ext cx="296863" cy="290512"/>
            <a:chOff x="96" y="5277"/>
            <a:chExt cx="187" cy="183"/>
          </a:xfrm>
        </p:grpSpPr>
        <p:sp>
          <p:nvSpPr>
            <p:cNvPr id="10245" name="Freeform 5"/>
            <p:cNvSpPr>
              <a:spLocks/>
            </p:cNvSpPr>
            <p:nvPr/>
          </p:nvSpPr>
          <p:spPr bwMode="auto">
            <a:xfrm>
              <a:off x="96" y="5277"/>
              <a:ext cx="178" cy="176"/>
            </a:xfrm>
            <a:custGeom>
              <a:avLst/>
              <a:gdLst>
                <a:gd name="T0" fmla="*/ 177 w 178"/>
                <a:gd name="T1" fmla="*/ 175 h 176"/>
                <a:gd name="T2" fmla="*/ 177 w 178"/>
                <a:gd name="T3" fmla="*/ 0 h 176"/>
                <a:gd name="T4" fmla="*/ 0 w 178"/>
                <a:gd name="T5" fmla="*/ 0 h 176"/>
                <a:gd name="T6" fmla="*/ 0 w 178"/>
                <a:gd name="T7" fmla="*/ 175 h 176"/>
                <a:gd name="T8" fmla="*/ 177 w 178"/>
                <a:gd name="T9" fmla="*/ 175 h 176"/>
              </a:gdLst>
              <a:ahLst/>
              <a:cxnLst>
                <a:cxn ang="0">
                  <a:pos x="T0" y="T1"/>
                </a:cxn>
                <a:cxn ang="0">
                  <a:pos x="T2" y="T3"/>
                </a:cxn>
                <a:cxn ang="0">
                  <a:pos x="T4" y="T5"/>
                </a:cxn>
                <a:cxn ang="0">
                  <a:pos x="T6" y="T7"/>
                </a:cxn>
                <a:cxn ang="0">
                  <a:pos x="T8" y="T9"/>
                </a:cxn>
              </a:cxnLst>
              <a:rect l="0" t="0" r="r" b="b"/>
              <a:pathLst>
                <a:path w="178" h="176">
                  <a:moveTo>
                    <a:pt x="177" y="175"/>
                  </a:moveTo>
                  <a:lnTo>
                    <a:pt x="177" y="0"/>
                  </a:lnTo>
                  <a:lnTo>
                    <a:pt x="0" y="0"/>
                  </a:lnTo>
                  <a:lnTo>
                    <a:pt x="0" y="175"/>
                  </a:lnTo>
                  <a:lnTo>
                    <a:pt x="177" y="17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Freeform 6"/>
            <p:cNvSpPr>
              <a:spLocks/>
            </p:cNvSpPr>
            <p:nvPr/>
          </p:nvSpPr>
          <p:spPr bwMode="auto">
            <a:xfrm>
              <a:off x="158" y="5343"/>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Freeform 7"/>
            <p:cNvSpPr>
              <a:spLocks/>
            </p:cNvSpPr>
            <p:nvPr/>
          </p:nvSpPr>
          <p:spPr bwMode="auto">
            <a:xfrm>
              <a:off x="167" y="5359"/>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Freeform 8"/>
            <p:cNvSpPr>
              <a:spLocks/>
            </p:cNvSpPr>
            <p:nvPr/>
          </p:nvSpPr>
          <p:spPr bwMode="auto">
            <a:xfrm>
              <a:off x="173" y="5375"/>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Freeform 9"/>
            <p:cNvSpPr>
              <a:spLocks/>
            </p:cNvSpPr>
            <p:nvPr/>
          </p:nvSpPr>
          <p:spPr bwMode="auto">
            <a:xfrm>
              <a:off x="180" y="5391"/>
              <a:ext cx="71" cy="36"/>
            </a:xfrm>
            <a:custGeom>
              <a:avLst/>
              <a:gdLst>
                <a:gd name="T0" fmla="*/ 70 w 71"/>
                <a:gd name="T1" fmla="*/ 6 h 36"/>
                <a:gd name="T2" fmla="*/ 66 w 71"/>
                <a:gd name="T3" fmla="*/ 0 h 36"/>
                <a:gd name="T4" fmla="*/ 0 w 71"/>
                <a:gd name="T5" fmla="*/ 28 h 36"/>
                <a:gd name="T6" fmla="*/ 3 w 71"/>
                <a:gd name="T7" fmla="*/ 35 h 36"/>
                <a:gd name="T8" fmla="*/ 70 w 71"/>
                <a:gd name="T9" fmla="*/ 6 h 36"/>
              </a:gdLst>
              <a:ahLst/>
              <a:cxnLst>
                <a:cxn ang="0">
                  <a:pos x="T0" y="T1"/>
                </a:cxn>
                <a:cxn ang="0">
                  <a:pos x="T2" y="T3"/>
                </a:cxn>
                <a:cxn ang="0">
                  <a:pos x="T4" y="T5"/>
                </a:cxn>
                <a:cxn ang="0">
                  <a:pos x="T6" y="T7"/>
                </a:cxn>
                <a:cxn ang="0">
                  <a:pos x="T8" y="T9"/>
                </a:cxn>
              </a:cxnLst>
              <a:rect l="0" t="0" r="r" b="b"/>
              <a:pathLst>
                <a:path w="71" h="36">
                  <a:moveTo>
                    <a:pt x="70" y="6"/>
                  </a:moveTo>
                  <a:lnTo>
                    <a:pt x="66" y="0"/>
                  </a:lnTo>
                  <a:lnTo>
                    <a:pt x="0" y="28"/>
                  </a:lnTo>
                  <a:lnTo>
                    <a:pt x="3" y="35"/>
                  </a:lnTo>
                  <a:lnTo>
                    <a:pt x="7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Freeform 10"/>
            <p:cNvSpPr>
              <a:spLocks/>
            </p:cNvSpPr>
            <p:nvPr/>
          </p:nvSpPr>
          <p:spPr bwMode="auto">
            <a:xfrm>
              <a:off x="188" y="5407"/>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Freeform 11"/>
            <p:cNvSpPr>
              <a:spLocks/>
            </p:cNvSpPr>
            <p:nvPr/>
          </p:nvSpPr>
          <p:spPr bwMode="auto">
            <a:xfrm>
              <a:off x="118" y="530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Freeform 12"/>
            <p:cNvSpPr>
              <a:spLocks/>
            </p:cNvSpPr>
            <p:nvPr/>
          </p:nvSpPr>
          <p:spPr bwMode="auto">
            <a:xfrm>
              <a:off x="100" y="5294"/>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Freeform 13"/>
            <p:cNvSpPr>
              <a:spLocks/>
            </p:cNvSpPr>
            <p:nvPr/>
          </p:nvSpPr>
          <p:spPr bwMode="auto">
            <a:xfrm>
              <a:off x="227" y="5308"/>
              <a:ext cx="56" cy="104"/>
            </a:xfrm>
            <a:custGeom>
              <a:avLst/>
              <a:gdLst>
                <a:gd name="T0" fmla="*/ 47 w 56"/>
                <a:gd name="T1" fmla="*/ 103 h 104"/>
                <a:gd name="T2" fmla="*/ 55 w 56"/>
                <a:gd name="T3" fmla="*/ 100 h 104"/>
                <a:gd name="T4" fmla="*/ 7 w 56"/>
                <a:gd name="T5" fmla="*/ 0 h 104"/>
                <a:gd name="T6" fmla="*/ 0 w 56"/>
                <a:gd name="T7" fmla="*/ 2 h 104"/>
                <a:gd name="T8" fmla="*/ 47 w 56"/>
                <a:gd name="T9" fmla="*/ 103 h 104"/>
              </a:gdLst>
              <a:ahLst/>
              <a:cxnLst>
                <a:cxn ang="0">
                  <a:pos x="T0" y="T1"/>
                </a:cxn>
                <a:cxn ang="0">
                  <a:pos x="T2" y="T3"/>
                </a:cxn>
                <a:cxn ang="0">
                  <a:pos x="T4" y="T5"/>
                </a:cxn>
                <a:cxn ang="0">
                  <a:pos x="T6" y="T7"/>
                </a:cxn>
                <a:cxn ang="0">
                  <a:pos x="T8" y="T9"/>
                </a:cxn>
              </a:cxnLst>
              <a:rect l="0" t="0" r="r" b="b"/>
              <a:pathLst>
                <a:path w="56" h="104">
                  <a:moveTo>
                    <a:pt x="47" y="103"/>
                  </a:moveTo>
                  <a:lnTo>
                    <a:pt x="55" y="100"/>
                  </a:lnTo>
                  <a:lnTo>
                    <a:pt x="7" y="0"/>
                  </a:lnTo>
                  <a:lnTo>
                    <a:pt x="0" y="2"/>
                  </a:lnTo>
                  <a:lnTo>
                    <a:pt x="47"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Freeform 14"/>
            <p:cNvSpPr>
              <a:spLocks/>
            </p:cNvSpPr>
            <p:nvPr/>
          </p:nvSpPr>
          <p:spPr bwMode="auto">
            <a:xfrm>
              <a:off x="118" y="5353"/>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5" name="Freeform 15"/>
            <p:cNvSpPr>
              <a:spLocks/>
            </p:cNvSpPr>
            <p:nvPr/>
          </p:nvSpPr>
          <p:spPr bwMode="auto">
            <a:xfrm>
              <a:off x="96" y="5345"/>
              <a:ext cx="59" cy="115"/>
            </a:xfrm>
            <a:custGeom>
              <a:avLst/>
              <a:gdLst>
                <a:gd name="T0" fmla="*/ 51 w 59"/>
                <a:gd name="T1" fmla="*/ 114 h 115"/>
                <a:gd name="T2" fmla="*/ 58 w 59"/>
                <a:gd name="T3" fmla="*/ 111 h 115"/>
                <a:gd name="T4" fmla="*/ 6 w 59"/>
                <a:gd name="T5" fmla="*/ 0 h 115"/>
                <a:gd name="T6" fmla="*/ 0 w 59"/>
                <a:gd name="T7" fmla="*/ 2 h 115"/>
                <a:gd name="T8" fmla="*/ 51 w 59"/>
                <a:gd name="T9" fmla="*/ 114 h 115"/>
              </a:gdLst>
              <a:ahLst/>
              <a:cxnLst>
                <a:cxn ang="0">
                  <a:pos x="T0" y="T1"/>
                </a:cxn>
                <a:cxn ang="0">
                  <a:pos x="T2" y="T3"/>
                </a:cxn>
                <a:cxn ang="0">
                  <a:pos x="T4" y="T5"/>
                </a:cxn>
                <a:cxn ang="0">
                  <a:pos x="T6" y="T7"/>
                </a:cxn>
                <a:cxn ang="0">
                  <a:pos x="T8" y="T9"/>
                </a:cxn>
              </a:cxnLst>
              <a:rect l="0" t="0" r="r" b="b"/>
              <a:pathLst>
                <a:path w="59" h="115">
                  <a:moveTo>
                    <a:pt x="51" y="114"/>
                  </a:moveTo>
                  <a:lnTo>
                    <a:pt x="58" y="111"/>
                  </a:lnTo>
                  <a:lnTo>
                    <a:pt x="6" y="0"/>
                  </a:lnTo>
                  <a:lnTo>
                    <a:pt x="0" y="2"/>
                  </a:lnTo>
                  <a:lnTo>
                    <a:pt x="5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6" name="Freeform 16"/>
            <p:cNvSpPr>
              <a:spLocks/>
            </p:cNvSpPr>
            <p:nvPr/>
          </p:nvSpPr>
          <p:spPr bwMode="auto">
            <a:xfrm>
              <a:off x="99" y="5345"/>
              <a:ext cx="29" cy="18"/>
            </a:xfrm>
            <a:custGeom>
              <a:avLst/>
              <a:gdLst>
                <a:gd name="T0" fmla="*/ 24 w 29"/>
                <a:gd name="T1" fmla="*/ 17 h 18"/>
                <a:gd name="T2" fmla="*/ 28 w 29"/>
                <a:gd name="T3" fmla="*/ 10 h 18"/>
                <a:gd name="T4" fmla="*/ 4 w 29"/>
                <a:gd name="T5" fmla="*/ 0 h 18"/>
                <a:gd name="T6" fmla="*/ 0 w 29"/>
                <a:gd name="T7" fmla="*/ 6 h 18"/>
                <a:gd name="T8" fmla="*/ 24 w 29"/>
                <a:gd name="T9" fmla="*/ 17 h 18"/>
              </a:gdLst>
              <a:ahLst/>
              <a:cxnLst>
                <a:cxn ang="0">
                  <a:pos x="T0" y="T1"/>
                </a:cxn>
                <a:cxn ang="0">
                  <a:pos x="T2" y="T3"/>
                </a:cxn>
                <a:cxn ang="0">
                  <a:pos x="T4" y="T5"/>
                </a:cxn>
                <a:cxn ang="0">
                  <a:pos x="T6" y="T7"/>
                </a:cxn>
                <a:cxn ang="0">
                  <a:pos x="T8" y="T9"/>
                </a:cxn>
              </a:cxnLst>
              <a:rect l="0" t="0" r="r" b="b"/>
              <a:pathLst>
                <a:path w="29" h="18">
                  <a:moveTo>
                    <a:pt x="24" y="17"/>
                  </a:moveTo>
                  <a:lnTo>
                    <a:pt x="28" y="10"/>
                  </a:lnTo>
                  <a:lnTo>
                    <a:pt x="4" y="0"/>
                  </a:lnTo>
                  <a:lnTo>
                    <a:pt x="0" y="6"/>
                  </a:lnTo>
                  <a:lnTo>
                    <a:pt x="24"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7" name="Freeform 17"/>
            <p:cNvSpPr>
              <a:spLocks/>
            </p:cNvSpPr>
            <p:nvPr/>
          </p:nvSpPr>
          <p:spPr bwMode="auto">
            <a:xfrm>
              <a:off x="207" y="5301"/>
              <a:ext cx="28" cy="17"/>
            </a:xfrm>
            <a:custGeom>
              <a:avLst/>
              <a:gdLst>
                <a:gd name="T0" fmla="*/ 23 w 28"/>
                <a:gd name="T1" fmla="*/ 16 h 17"/>
                <a:gd name="T2" fmla="*/ 27 w 28"/>
                <a:gd name="T3" fmla="*/ 9 h 17"/>
                <a:gd name="T4" fmla="*/ 4 w 28"/>
                <a:gd name="T5" fmla="*/ 0 h 17"/>
                <a:gd name="T6" fmla="*/ 0 w 28"/>
                <a:gd name="T7" fmla="*/ 5 h 17"/>
                <a:gd name="T8" fmla="*/ 23 w 28"/>
                <a:gd name="T9" fmla="*/ 16 h 17"/>
              </a:gdLst>
              <a:ahLst/>
              <a:cxnLst>
                <a:cxn ang="0">
                  <a:pos x="T0" y="T1"/>
                </a:cxn>
                <a:cxn ang="0">
                  <a:pos x="T2" y="T3"/>
                </a:cxn>
                <a:cxn ang="0">
                  <a:pos x="T4" y="T5"/>
                </a:cxn>
                <a:cxn ang="0">
                  <a:pos x="T6" y="T7"/>
                </a:cxn>
                <a:cxn ang="0">
                  <a:pos x="T8" y="T9"/>
                </a:cxn>
              </a:cxnLst>
              <a:rect l="0" t="0" r="r" b="b"/>
              <a:pathLst>
                <a:path w="28" h="17">
                  <a:moveTo>
                    <a:pt x="23" y="16"/>
                  </a:moveTo>
                  <a:lnTo>
                    <a:pt x="27" y="9"/>
                  </a:lnTo>
                  <a:lnTo>
                    <a:pt x="4" y="0"/>
                  </a:lnTo>
                  <a:lnTo>
                    <a:pt x="0" y="5"/>
                  </a:lnTo>
                  <a:lnTo>
                    <a:pt x="23"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943557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pPr>
              <a:tabLst/>
            </a:pPr>
            <a:r>
              <a:rPr lang="en-US" altLang="en-US"/>
              <a:t>Constraint Guidelines</a:t>
            </a:r>
          </a:p>
          <a:p>
            <a:pPr lvl="1">
              <a:tabLst/>
            </a:pPr>
            <a:r>
              <a:rPr lang="en-US" altLang="en-US"/>
              <a:t>All constraints are stored in the data dictionary. Constraints are easy to reference if you give them a meaningful name. Constraint names must follow the standard object-naming rules. If you do not name your constraint, Oracle generates a name with the format SYS_C</a:t>
            </a:r>
            <a:r>
              <a:rPr lang="en-US" altLang="en-US" i="1"/>
              <a:t>n</a:t>
            </a:r>
            <a:r>
              <a:rPr lang="en-US" altLang="en-US"/>
              <a:t>, where </a:t>
            </a:r>
            <a:r>
              <a:rPr lang="en-US" altLang="en-US" i="1"/>
              <a:t>n</a:t>
            </a:r>
            <a:r>
              <a:rPr lang="en-US" altLang="en-US"/>
              <a:t> is an integer to create a unique constraint name.</a:t>
            </a:r>
          </a:p>
          <a:p>
            <a:pPr lvl="1">
              <a:tabLst/>
            </a:pPr>
            <a:r>
              <a:rPr lang="en-US" altLang="en-US"/>
              <a:t>Constraints can be defined at the time of table creation or after the table has been created.</a:t>
            </a:r>
          </a:p>
          <a:p>
            <a:pPr lvl="1">
              <a:tabLst/>
            </a:pPr>
            <a:r>
              <a:rPr lang="en-US" altLang="en-US"/>
              <a:t>You can view the constraints defined for a specific table by looking at the </a:t>
            </a:r>
            <a:r>
              <a:rPr lang="en-US" altLang="en-US">
                <a:solidFill>
                  <a:srgbClr val="FC0128"/>
                </a:solidFill>
              </a:rPr>
              <a:t>USER_CONSTRAINTS </a:t>
            </a:r>
            <a:r>
              <a:rPr lang="en-US" altLang="en-US"/>
              <a:t>data dictionary table.</a:t>
            </a:r>
          </a:p>
          <a:p>
            <a:pPr>
              <a:tabLst/>
            </a:pPr>
            <a:endParaRPr lang="en-US" altLang="en-US" b="0">
              <a:latin typeface="Times New Roman" panose="02020603050405020304" pitchFamily="18" charset="0"/>
            </a:endParaRPr>
          </a:p>
        </p:txBody>
      </p:sp>
      <p:sp>
        <p:nvSpPr>
          <p:cNvPr id="12291"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2095739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71488" y="157163"/>
            <a:ext cx="5870575" cy="4402137"/>
          </a:xfrm>
          <a:ln cap="flat"/>
        </p:spPr>
      </p:sp>
      <p:sp>
        <p:nvSpPr>
          <p:cNvPr id="14339" name="Rectangle 3"/>
          <p:cNvSpPr>
            <a:spLocks noGrp="1" noChangeArrowheads="1"/>
          </p:cNvSpPr>
          <p:nvPr>
            <p:ph type="body" idx="1"/>
          </p:nvPr>
        </p:nvSpPr>
        <p:spPr>
          <a:noFill/>
          <a:ln/>
        </p:spPr>
        <p:txBody>
          <a:bodyPr/>
          <a:lstStyle/>
          <a:p>
            <a:r>
              <a:rPr lang="en-US" altLang="en-US"/>
              <a:t>Defining Constraints</a:t>
            </a:r>
          </a:p>
          <a:p>
            <a:pPr lvl="1"/>
            <a:r>
              <a:rPr lang="en-US" altLang="en-US"/>
              <a:t>The slide gives the syntax for defining constraints while creating a table.</a:t>
            </a:r>
          </a:p>
          <a:p>
            <a:pPr lvl="1"/>
            <a:r>
              <a:rPr lang="en-US" altLang="en-US"/>
              <a:t>In the syntax:</a:t>
            </a:r>
          </a:p>
          <a:p>
            <a:pPr lvl="1"/>
            <a:r>
              <a:rPr lang="en-US" altLang="en-US" i="1"/>
              <a:t>	schema</a:t>
            </a:r>
            <a:r>
              <a:rPr lang="en-US" altLang="en-US"/>
              <a:t>		is the same as the owner’s name</a:t>
            </a:r>
          </a:p>
          <a:p>
            <a:pPr lvl="1"/>
            <a:r>
              <a:rPr lang="en-US" altLang="en-US" i="1"/>
              <a:t>	table</a:t>
            </a:r>
            <a:r>
              <a:rPr lang="en-US" altLang="en-US"/>
              <a:t>			is the name of the table</a:t>
            </a:r>
          </a:p>
          <a:p>
            <a:pPr lvl="1"/>
            <a:r>
              <a:rPr lang="en-US" altLang="en-US"/>
              <a:t>	DEFAULT </a:t>
            </a:r>
            <a:r>
              <a:rPr lang="en-US" altLang="en-US" i="1"/>
              <a:t>expr	</a:t>
            </a:r>
            <a:r>
              <a:rPr lang="en-US" altLang="en-US"/>
              <a:t>specifies a default value if a value is omitted in the INSERT statement</a:t>
            </a:r>
          </a:p>
          <a:p>
            <a:pPr lvl="1"/>
            <a:r>
              <a:rPr lang="en-US" altLang="en-US" i="1"/>
              <a:t>	column</a:t>
            </a:r>
            <a:r>
              <a:rPr lang="en-US" altLang="en-US"/>
              <a:t>		is the name of the column</a:t>
            </a:r>
          </a:p>
          <a:p>
            <a:pPr lvl="1"/>
            <a:r>
              <a:rPr lang="en-US" altLang="en-US"/>
              <a:t>	</a:t>
            </a:r>
            <a:r>
              <a:rPr lang="en-US" altLang="en-US" i="1"/>
              <a:t>datatype</a:t>
            </a:r>
            <a:r>
              <a:rPr lang="en-US" altLang="en-US"/>
              <a:t>		is the column’s datatype and length</a:t>
            </a:r>
          </a:p>
          <a:p>
            <a:pPr lvl="1"/>
            <a:r>
              <a:rPr lang="en-US" altLang="en-US"/>
              <a:t>	</a:t>
            </a:r>
            <a:r>
              <a:rPr lang="en-US" altLang="en-US" i="1"/>
              <a:t>column_constraint</a:t>
            </a:r>
            <a:r>
              <a:rPr lang="en-US" altLang="en-US"/>
              <a:t>	is an integrity constraint as part of the column definition</a:t>
            </a:r>
          </a:p>
          <a:p>
            <a:pPr lvl="1"/>
            <a:r>
              <a:rPr lang="en-US" altLang="en-US" i="1"/>
              <a:t>	table_constraint</a:t>
            </a:r>
            <a:r>
              <a:rPr lang="en-US" altLang="en-US"/>
              <a:t>	is an integrity constraint as part of the table definition</a:t>
            </a:r>
          </a:p>
          <a:p>
            <a:pPr lvl="1"/>
            <a:r>
              <a:rPr lang="en-US" altLang="en-US"/>
              <a:t>For more information, see</a:t>
            </a:r>
            <a:br>
              <a:rPr lang="en-US" altLang="en-US"/>
            </a:br>
            <a:r>
              <a:rPr lang="en-US" altLang="en-US" i="1"/>
              <a:t>Oracle Server SQL Reference, </a:t>
            </a:r>
            <a:r>
              <a:rPr lang="en-US" altLang="en-US"/>
              <a:t>Release 8, “CREATE TABLE.”</a:t>
            </a:r>
          </a:p>
          <a:p>
            <a:endParaRPr lang="en-US" altLang="en-US" b="0">
              <a:latin typeface="Times New Roman" panose="02020603050405020304" pitchFamily="18" charset="0"/>
            </a:endParaRPr>
          </a:p>
        </p:txBody>
      </p:sp>
      <p:grpSp>
        <p:nvGrpSpPr>
          <p:cNvPr id="14353" name="Group 17"/>
          <p:cNvGrpSpPr>
            <a:grpSpLocks/>
          </p:cNvGrpSpPr>
          <p:nvPr/>
        </p:nvGrpSpPr>
        <p:grpSpPr bwMode="auto">
          <a:xfrm>
            <a:off x="227013" y="7021513"/>
            <a:ext cx="295275" cy="290512"/>
            <a:chOff x="143" y="4423"/>
            <a:chExt cx="186" cy="183"/>
          </a:xfrm>
        </p:grpSpPr>
        <p:sp>
          <p:nvSpPr>
            <p:cNvPr id="14340" name="Freeform 4"/>
            <p:cNvSpPr>
              <a:spLocks/>
            </p:cNvSpPr>
            <p:nvPr/>
          </p:nvSpPr>
          <p:spPr bwMode="auto">
            <a:xfrm>
              <a:off x="143" y="4423"/>
              <a:ext cx="177" cy="176"/>
            </a:xfrm>
            <a:custGeom>
              <a:avLst/>
              <a:gdLst>
                <a:gd name="T0" fmla="*/ 176 w 177"/>
                <a:gd name="T1" fmla="*/ 175 h 176"/>
                <a:gd name="T2" fmla="*/ 176 w 177"/>
                <a:gd name="T3" fmla="*/ 0 h 176"/>
                <a:gd name="T4" fmla="*/ 0 w 177"/>
                <a:gd name="T5" fmla="*/ 0 h 176"/>
                <a:gd name="T6" fmla="*/ 0 w 177"/>
                <a:gd name="T7" fmla="*/ 175 h 176"/>
                <a:gd name="T8" fmla="*/ 176 w 177"/>
                <a:gd name="T9" fmla="*/ 175 h 176"/>
              </a:gdLst>
              <a:ahLst/>
              <a:cxnLst>
                <a:cxn ang="0">
                  <a:pos x="T0" y="T1"/>
                </a:cxn>
                <a:cxn ang="0">
                  <a:pos x="T2" y="T3"/>
                </a:cxn>
                <a:cxn ang="0">
                  <a:pos x="T4" y="T5"/>
                </a:cxn>
                <a:cxn ang="0">
                  <a:pos x="T6" y="T7"/>
                </a:cxn>
                <a:cxn ang="0">
                  <a:pos x="T8" y="T9"/>
                </a:cxn>
              </a:cxnLst>
              <a:rect l="0" t="0" r="r" b="b"/>
              <a:pathLst>
                <a:path w="177" h="176">
                  <a:moveTo>
                    <a:pt x="176" y="175"/>
                  </a:moveTo>
                  <a:lnTo>
                    <a:pt x="176" y="0"/>
                  </a:lnTo>
                  <a:lnTo>
                    <a:pt x="0" y="0"/>
                  </a:lnTo>
                  <a:lnTo>
                    <a:pt x="0" y="175"/>
                  </a:lnTo>
                  <a:lnTo>
                    <a:pt x="176" y="17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Freeform 5"/>
            <p:cNvSpPr>
              <a:spLocks/>
            </p:cNvSpPr>
            <p:nvPr/>
          </p:nvSpPr>
          <p:spPr bwMode="auto">
            <a:xfrm>
              <a:off x="204" y="4489"/>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Freeform 6"/>
            <p:cNvSpPr>
              <a:spLocks/>
            </p:cNvSpPr>
            <p:nvPr/>
          </p:nvSpPr>
          <p:spPr bwMode="auto">
            <a:xfrm>
              <a:off x="213" y="4505"/>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3" name="Freeform 7"/>
            <p:cNvSpPr>
              <a:spLocks/>
            </p:cNvSpPr>
            <p:nvPr/>
          </p:nvSpPr>
          <p:spPr bwMode="auto">
            <a:xfrm>
              <a:off x="219" y="4521"/>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Freeform 8"/>
            <p:cNvSpPr>
              <a:spLocks/>
            </p:cNvSpPr>
            <p:nvPr/>
          </p:nvSpPr>
          <p:spPr bwMode="auto">
            <a:xfrm>
              <a:off x="227" y="4537"/>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Freeform 9"/>
            <p:cNvSpPr>
              <a:spLocks/>
            </p:cNvSpPr>
            <p:nvPr/>
          </p:nvSpPr>
          <p:spPr bwMode="auto">
            <a:xfrm>
              <a:off x="235" y="4553"/>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Freeform 10"/>
            <p:cNvSpPr>
              <a:spLocks/>
            </p:cNvSpPr>
            <p:nvPr/>
          </p:nvSpPr>
          <p:spPr bwMode="auto">
            <a:xfrm>
              <a:off x="164" y="4452"/>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Freeform 11"/>
            <p:cNvSpPr>
              <a:spLocks/>
            </p:cNvSpPr>
            <p:nvPr/>
          </p:nvSpPr>
          <p:spPr bwMode="auto">
            <a:xfrm>
              <a:off x="147" y="4440"/>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Freeform 12"/>
            <p:cNvSpPr>
              <a:spLocks/>
            </p:cNvSpPr>
            <p:nvPr/>
          </p:nvSpPr>
          <p:spPr bwMode="auto">
            <a:xfrm>
              <a:off x="274" y="4454"/>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Freeform 13"/>
            <p:cNvSpPr>
              <a:spLocks/>
            </p:cNvSpPr>
            <p:nvPr/>
          </p:nvSpPr>
          <p:spPr bwMode="auto">
            <a:xfrm>
              <a:off x="164" y="4499"/>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Freeform 14"/>
            <p:cNvSpPr>
              <a:spLocks/>
            </p:cNvSpPr>
            <p:nvPr/>
          </p:nvSpPr>
          <p:spPr bwMode="auto">
            <a:xfrm>
              <a:off x="143" y="4491"/>
              <a:ext cx="58" cy="115"/>
            </a:xfrm>
            <a:custGeom>
              <a:avLst/>
              <a:gdLst>
                <a:gd name="T0" fmla="*/ 50 w 58"/>
                <a:gd name="T1" fmla="*/ 114 h 115"/>
                <a:gd name="T2" fmla="*/ 57 w 58"/>
                <a:gd name="T3" fmla="*/ 111 h 115"/>
                <a:gd name="T4" fmla="*/ 5 w 58"/>
                <a:gd name="T5" fmla="*/ 0 h 115"/>
                <a:gd name="T6" fmla="*/ 0 w 58"/>
                <a:gd name="T7" fmla="*/ 2 h 115"/>
                <a:gd name="T8" fmla="*/ 50 w 58"/>
                <a:gd name="T9" fmla="*/ 114 h 115"/>
              </a:gdLst>
              <a:ahLst/>
              <a:cxnLst>
                <a:cxn ang="0">
                  <a:pos x="T0" y="T1"/>
                </a:cxn>
                <a:cxn ang="0">
                  <a:pos x="T2" y="T3"/>
                </a:cxn>
                <a:cxn ang="0">
                  <a:pos x="T4" y="T5"/>
                </a:cxn>
                <a:cxn ang="0">
                  <a:pos x="T6" y="T7"/>
                </a:cxn>
                <a:cxn ang="0">
                  <a:pos x="T8" y="T9"/>
                </a:cxn>
              </a:cxnLst>
              <a:rect l="0" t="0" r="r" b="b"/>
              <a:pathLst>
                <a:path w="58" h="115">
                  <a:moveTo>
                    <a:pt x="50" y="114"/>
                  </a:moveTo>
                  <a:lnTo>
                    <a:pt x="57" y="111"/>
                  </a:lnTo>
                  <a:lnTo>
                    <a:pt x="5" y="0"/>
                  </a:lnTo>
                  <a:lnTo>
                    <a:pt x="0" y="2"/>
                  </a:lnTo>
                  <a:lnTo>
                    <a:pt x="50"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Freeform 15"/>
            <p:cNvSpPr>
              <a:spLocks/>
            </p:cNvSpPr>
            <p:nvPr/>
          </p:nvSpPr>
          <p:spPr bwMode="auto">
            <a:xfrm>
              <a:off x="146" y="4491"/>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6"/>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Freeform 16"/>
            <p:cNvSpPr>
              <a:spLocks/>
            </p:cNvSpPr>
            <p:nvPr/>
          </p:nvSpPr>
          <p:spPr bwMode="auto">
            <a:xfrm>
              <a:off x="253" y="4447"/>
              <a:ext cx="28" cy="17"/>
            </a:xfrm>
            <a:custGeom>
              <a:avLst/>
              <a:gdLst>
                <a:gd name="T0" fmla="*/ 23 w 28"/>
                <a:gd name="T1" fmla="*/ 16 h 17"/>
                <a:gd name="T2" fmla="*/ 27 w 28"/>
                <a:gd name="T3" fmla="*/ 9 h 17"/>
                <a:gd name="T4" fmla="*/ 4 w 28"/>
                <a:gd name="T5" fmla="*/ 0 h 17"/>
                <a:gd name="T6" fmla="*/ 0 w 28"/>
                <a:gd name="T7" fmla="*/ 5 h 17"/>
                <a:gd name="T8" fmla="*/ 23 w 28"/>
                <a:gd name="T9" fmla="*/ 16 h 17"/>
              </a:gdLst>
              <a:ahLst/>
              <a:cxnLst>
                <a:cxn ang="0">
                  <a:pos x="T0" y="T1"/>
                </a:cxn>
                <a:cxn ang="0">
                  <a:pos x="T2" y="T3"/>
                </a:cxn>
                <a:cxn ang="0">
                  <a:pos x="T4" y="T5"/>
                </a:cxn>
                <a:cxn ang="0">
                  <a:pos x="T6" y="T7"/>
                </a:cxn>
                <a:cxn ang="0">
                  <a:pos x="T8" y="T9"/>
                </a:cxn>
              </a:cxnLst>
              <a:rect l="0" t="0" r="r" b="b"/>
              <a:pathLst>
                <a:path w="28" h="17">
                  <a:moveTo>
                    <a:pt x="23" y="16"/>
                  </a:moveTo>
                  <a:lnTo>
                    <a:pt x="27" y="9"/>
                  </a:lnTo>
                  <a:lnTo>
                    <a:pt x="4" y="0"/>
                  </a:lnTo>
                  <a:lnTo>
                    <a:pt x="0" y="5"/>
                  </a:lnTo>
                  <a:lnTo>
                    <a:pt x="23"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63576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pPr>
              <a:tabLst/>
            </a:pPr>
            <a:r>
              <a:rPr lang="en-US" altLang="en-US"/>
              <a:t>Defining Constraints (continued)</a:t>
            </a:r>
          </a:p>
          <a:p>
            <a:pPr lvl="1">
              <a:tabLst/>
            </a:pPr>
            <a:r>
              <a:rPr lang="en-US" altLang="en-US"/>
              <a:t>Constraints are usually created at the same time as the table. Constraints can be added to a table after its creation and also temporarily disabled. </a:t>
            </a:r>
          </a:p>
          <a:p>
            <a:pPr lvl="1">
              <a:tabLst/>
            </a:pPr>
            <a:r>
              <a:rPr lang="en-US" altLang="en-US"/>
              <a:t>Constraints can be defined at one of two levels.</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r>
              <a:rPr lang="en-US" altLang="en-US"/>
              <a:t>In the syntax: </a:t>
            </a:r>
          </a:p>
          <a:p>
            <a:pPr lvl="1">
              <a:tabLst/>
            </a:pPr>
            <a:r>
              <a:rPr lang="en-US" altLang="en-US"/>
              <a:t>	</a:t>
            </a:r>
            <a:r>
              <a:rPr lang="en-US" altLang="en-US" i="1"/>
              <a:t>constraint_name</a:t>
            </a:r>
            <a:r>
              <a:rPr lang="en-US" altLang="en-US"/>
              <a:t>		is the name of the constraint</a:t>
            </a:r>
          </a:p>
          <a:p>
            <a:pPr lvl="1">
              <a:tabLst/>
            </a:pPr>
            <a:r>
              <a:rPr lang="en-US" altLang="en-US"/>
              <a:t>	</a:t>
            </a:r>
            <a:r>
              <a:rPr lang="en-US" altLang="en-US" i="1"/>
              <a:t>constraint_type</a:t>
            </a:r>
            <a:r>
              <a:rPr lang="en-US" altLang="en-US"/>
              <a:t>		is the type of the constraint</a:t>
            </a:r>
          </a:p>
          <a:p>
            <a:pPr>
              <a:tabLst/>
            </a:pPr>
            <a:endParaRPr lang="en-US" altLang="en-US">
              <a:solidFill>
                <a:schemeClr val="accent2"/>
              </a:solidFill>
              <a:latin typeface="Times New Roman" panose="02020603050405020304" pitchFamily="18" charset="0"/>
            </a:endParaRPr>
          </a:p>
          <a:p>
            <a:pPr>
              <a:tabLst/>
            </a:pPr>
            <a:endParaRPr lang="en-US" altLang="en-US">
              <a:solidFill>
                <a:schemeClr val="accent2"/>
              </a:solidFill>
              <a:latin typeface="Times New Roman" panose="02020603050405020304" pitchFamily="18" charset="0"/>
            </a:endParaRPr>
          </a:p>
          <a:p>
            <a:pPr>
              <a:tabLst/>
            </a:pPr>
            <a:endParaRPr lang="en-US" altLang="en-US">
              <a:solidFill>
                <a:schemeClr val="accent2"/>
              </a:solidFill>
            </a:endParaRPr>
          </a:p>
          <a:p>
            <a:pPr>
              <a:tabLst/>
            </a:pPr>
            <a:r>
              <a:rPr lang="en-US" altLang="en-US">
                <a:solidFill>
                  <a:schemeClr val="accent2"/>
                </a:solidFill>
              </a:rPr>
              <a:t>Class Management Note</a:t>
            </a:r>
            <a:endParaRPr lang="en-US" altLang="en-US">
              <a:solidFill>
                <a:schemeClr val="accent2"/>
              </a:solidFill>
              <a:latin typeface="Times New Roman" panose="02020603050405020304" pitchFamily="18" charset="0"/>
            </a:endParaRPr>
          </a:p>
          <a:p>
            <a:pPr lvl="1">
              <a:tabLst/>
            </a:pPr>
            <a:r>
              <a:rPr lang="en-US" altLang="en-US">
                <a:solidFill>
                  <a:schemeClr val="accent2"/>
                </a:solidFill>
              </a:rPr>
              <a:t>Explain that the column level and the table level refer to location in the syntax.</a:t>
            </a:r>
          </a:p>
        </p:txBody>
      </p:sp>
      <p:sp>
        <p:nvSpPr>
          <p:cNvPr id="16387" name="Rectangle 3"/>
          <p:cNvSpPr>
            <a:spLocks noGrp="1" noRot="1" noChangeAspect="1" noChangeArrowheads="1" noTextEdit="1"/>
          </p:cNvSpPr>
          <p:nvPr>
            <p:ph type="sldImg"/>
          </p:nvPr>
        </p:nvSpPr>
        <p:spPr>
          <a:xfrm>
            <a:off x="471488" y="157163"/>
            <a:ext cx="5870575" cy="4402137"/>
          </a:xfrm>
          <a:ln cap="flat"/>
        </p:spPr>
      </p:sp>
      <p:graphicFrame>
        <p:nvGraphicFramePr>
          <p:cNvPr id="16388" name="Object 4"/>
          <p:cNvGraphicFramePr>
            <a:graphicFrameLocks/>
          </p:cNvGraphicFramePr>
          <p:nvPr/>
        </p:nvGraphicFramePr>
        <p:xfrm>
          <a:off x="614363" y="5605463"/>
          <a:ext cx="6134100" cy="1651000"/>
        </p:xfrm>
        <a:graphic>
          <a:graphicData uri="http://schemas.openxmlformats.org/presentationml/2006/ole">
            <mc:AlternateContent xmlns:mc="http://schemas.openxmlformats.org/markup-compatibility/2006">
              <mc:Choice xmlns:v="urn:schemas-microsoft-com:vml" Requires="v">
                <p:oleObj spid="_x0000_s40990" name="Document" r:id="rId4" imgW="6135480" imgH="1649160" progId="Word.Document.6">
                  <p:embed/>
                </p:oleObj>
              </mc:Choice>
              <mc:Fallback>
                <p:oleObj name="Document" r:id="rId4" imgW="6135480" imgH="1649160" progId="Word.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5605463"/>
                        <a:ext cx="61341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21809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1267"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1268" name="Rectangle 4"/>
          <p:cNvSpPr>
            <a:spLocks noGrp="1" noChangeArrowheads="1"/>
          </p:cNvSpPr>
          <p:nvPr>
            <p:ph type="body" idx="1"/>
          </p:nvPr>
        </p:nvSpPr>
        <p:spPr>
          <a:noFill/>
          <a:ln/>
        </p:spPr>
        <p:txBody>
          <a:bodyPr/>
          <a:lstStyle/>
          <a:p>
            <a:pPr>
              <a:tabLst/>
            </a:pPr>
            <a:r>
              <a:rPr lang="en-US"/>
              <a:t>Naming Rules</a:t>
            </a:r>
          </a:p>
          <a:p>
            <a:pPr lvl="1">
              <a:tabLst/>
            </a:pPr>
            <a:r>
              <a:rPr lang="en-US"/>
              <a:t>Name database tables and columns according to the standard rules for naming any Oracle database object:</a:t>
            </a:r>
          </a:p>
          <a:p>
            <a:pPr lvl="2">
              <a:tabLst/>
            </a:pPr>
            <a:r>
              <a:rPr lang="en-US"/>
              <a:t>Table names and column names must begin with a letter and can be 1–30 characters long.</a:t>
            </a:r>
          </a:p>
          <a:p>
            <a:pPr lvl="2">
              <a:tabLst/>
            </a:pPr>
            <a:r>
              <a:rPr lang="en-US"/>
              <a:t>Names must contain only the characters A–Z, a–z, 0–9, _ (underscore), $, and # (legal characters, but their use is discouraged).</a:t>
            </a:r>
          </a:p>
          <a:p>
            <a:pPr lvl="2">
              <a:tabLst/>
            </a:pPr>
            <a:r>
              <a:rPr lang="en-US"/>
              <a:t>Names must not duplicate the name of another object owned by the same Oracle Server user.</a:t>
            </a:r>
          </a:p>
          <a:p>
            <a:pPr lvl="2">
              <a:tabLst/>
            </a:pPr>
            <a:r>
              <a:rPr lang="en-US"/>
              <a:t>Names must not be an Oracle Server reserved word.</a:t>
            </a:r>
          </a:p>
          <a:p>
            <a:pPr>
              <a:tabLst/>
            </a:pPr>
            <a:r>
              <a:rPr lang="en-US"/>
              <a:t>Naming Guidelines</a:t>
            </a:r>
          </a:p>
          <a:p>
            <a:pPr lvl="2">
              <a:tabLst/>
            </a:pPr>
            <a:r>
              <a:rPr lang="en-US"/>
              <a:t>Use descriptive names for tables and other database objects.</a:t>
            </a:r>
          </a:p>
          <a:p>
            <a:pPr lvl="2">
              <a:tabLst/>
            </a:pPr>
            <a:r>
              <a:rPr lang="en-US"/>
              <a:t>Name the same entity consistently in different tables. For example, the department number column is called DEPTNO in both the EMP table and the DEPT table.</a:t>
            </a:r>
          </a:p>
          <a:p>
            <a:pPr lvl="1">
              <a:tabLst/>
            </a:pPr>
            <a:r>
              <a:rPr lang="en-US" b="1"/>
              <a:t>Note:</a:t>
            </a:r>
            <a:r>
              <a:rPr lang="en-US"/>
              <a:t> Names are case insensitive. For example, EMP is treated as the same name as eMP or eMp.</a:t>
            </a:r>
          </a:p>
          <a:p>
            <a:pPr lvl="1">
              <a:tabLst/>
            </a:pPr>
            <a:r>
              <a:rPr lang="en-US"/>
              <a:t>For more information, see</a:t>
            </a:r>
            <a:br>
              <a:rPr lang="en-US"/>
            </a:br>
            <a:r>
              <a:rPr lang="en-US" i="1"/>
              <a:t>Oracle Server SQL Reference, </a:t>
            </a:r>
            <a:r>
              <a:rPr lang="en-US"/>
              <a:t>Release 8, “Object Names and Qualifiers.”</a:t>
            </a:r>
          </a:p>
          <a:p>
            <a:pPr>
              <a:tabLst/>
            </a:pPr>
            <a:endParaRPr lang="en-US" b="0">
              <a:latin typeface="Times New Roman" pitchFamily="18" charset="0"/>
            </a:endParaRPr>
          </a:p>
        </p:txBody>
      </p:sp>
      <p:sp>
        <p:nvSpPr>
          <p:cNvPr id="11269" name="Rectangle 5"/>
          <p:cNvSpPr>
            <a:spLocks noGrp="1" noRot="1" noChangeAspect="1" noChangeArrowheads="1" noTextEdit="1"/>
          </p:cNvSpPr>
          <p:nvPr>
            <p:ph type="sldImg"/>
          </p:nvPr>
        </p:nvSpPr>
        <p:spPr>
          <a:xfrm>
            <a:off x="474663" y="161925"/>
            <a:ext cx="5864225" cy="4397375"/>
          </a:xfrm>
          <a:ln cap="flat"/>
        </p:spPr>
      </p:sp>
      <p:grpSp>
        <p:nvGrpSpPr>
          <p:cNvPr id="11283" name="Group 19"/>
          <p:cNvGrpSpPr>
            <a:grpSpLocks/>
          </p:cNvGrpSpPr>
          <p:nvPr/>
        </p:nvGrpSpPr>
        <p:grpSpPr bwMode="auto">
          <a:xfrm>
            <a:off x="214313" y="7523163"/>
            <a:ext cx="295275" cy="288925"/>
            <a:chOff x="135" y="4739"/>
            <a:chExt cx="186" cy="182"/>
          </a:xfrm>
        </p:grpSpPr>
        <p:sp>
          <p:nvSpPr>
            <p:cNvPr id="11270" name="Freeform 6"/>
            <p:cNvSpPr>
              <a:spLocks/>
            </p:cNvSpPr>
            <p:nvPr/>
          </p:nvSpPr>
          <p:spPr bwMode="auto">
            <a:xfrm>
              <a:off x="135" y="4739"/>
              <a:ext cx="179" cy="177"/>
            </a:xfrm>
            <a:custGeom>
              <a:avLst/>
              <a:gdLst/>
              <a:ahLst/>
              <a:cxnLst>
                <a:cxn ang="0">
                  <a:pos x="178" y="176"/>
                </a:cxn>
                <a:cxn ang="0">
                  <a:pos x="178" y="0"/>
                </a:cxn>
                <a:cxn ang="0">
                  <a:pos x="0" y="0"/>
                </a:cxn>
                <a:cxn ang="0">
                  <a:pos x="0" y="176"/>
                </a:cxn>
                <a:cxn ang="0">
                  <a:pos x="178" y="176"/>
                </a:cxn>
              </a:cxnLst>
              <a:rect l="0" t="0" r="r" b="b"/>
              <a:pathLst>
                <a:path w="179" h="177">
                  <a:moveTo>
                    <a:pt x="178" y="176"/>
                  </a:moveTo>
                  <a:lnTo>
                    <a:pt x="178" y="0"/>
                  </a:lnTo>
                  <a:lnTo>
                    <a:pt x="0" y="0"/>
                  </a:lnTo>
                  <a:lnTo>
                    <a:pt x="0" y="176"/>
                  </a:lnTo>
                  <a:lnTo>
                    <a:pt x="178" y="176"/>
                  </a:lnTo>
                </a:path>
              </a:pathLst>
            </a:custGeom>
            <a:solidFill>
              <a:srgbClr val="000000"/>
            </a:solidFill>
            <a:ln w="9525" cap="rnd">
              <a:noFill/>
              <a:round/>
              <a:headEnd type="none" w="sm" len="sm"/>
              <a:tailEnd type="none" w="sm" len="sm"/>
            </a:ln>
            <a:effectLst/>
          </p:spPr>
          <p:txBody>
            <a:bodyPr/>
            <a:lstStyle/>
            <a:p>
              <a:endParaRPr lang="en-US"/>
            </a:p>
          </p:txBody>
        </p:sp>
        <p:sp>
          <p:nvSpPr>
            <p:cNvPr id="11271" name="Freeform 7"/>
            <p:cNvSpPr>
              <a:spLocks/>
            </p:cNvSpPr>
            <p:nvPr/>
          </p:nvSpPr>
          <p:spPr bwMode="auto">
            <a:xfrm>
              <a:off x="198" y="4804"/>
              <a:ext cx="68" cy="38"/>
            </a:xfrm>
            <a:custGeom>
              <a:avLst/>
              <a:gdLst/>
              <a:ahLst/>
              <a:cxnLst>
                <a:cxn ang="0">
                  <a:pos x="67" y="7"/>
                </a:cxn>
                <a:cxn ang="0">
                  <a:pos x="64" y="0"/>
                </a:cxn>
                <a:cxn ang="0">
                  <a:pos x="0" y="29"/>
                </a:cxn>
                <a:cxn ang="0">
                  <a:pos x="2" y="37"/>
                </a:cxn>
                <a:cxn ang="0">
                  <a:pos x="67" y="7"/>
                </a:cxn>
              </a:cxnLst>
              <a:rect l="0" t="0" r="r" b="b"/>
              <a:pathLst>
                <a:path w="68" h="38">
                  <a:moveTo>
                    <a:pt x="67" y="7"/>
                  </a:moveTo>
                  <a:lnTo>
                    <a:pt x="64" y="0"/>
                  </a:lnTo>
                  <a:lnTo>
                    <a:pt x="0" y="29"/>
                  </a:lnTo>
                  <a:lnTo>
                    <a:pt x="2" y="37"/>
                  </a:lnTo>
                  <a:lnTo>
                    <a:pt x="67" y="7"/>
                  </a:lnTo>
                </a:path>
              </a:pathLst>
            </a:custGeom>
            <a:solidFill>
              <a:srgbClr val="FFFFFF"/>
            </a:solidFill>
            <a:ln w="9525" cap="rnd">
              <a:noFill/>
              <a:round/>
              <a:headEnd type="none" w="sm" len="sm"/>
              <a:tailEnd type="none" w="sm" len="sm"/>
            </a:ln>
            <a:effectLst/>
          </p:spPr>
          <p:txBody>
            <a:bodyPr/>
            <a:lstStyle/>
            <a:p>
              <a:endParaRPr lang="en-US"/>
            </a:p>
          </p:txBody>
        </p:sp>
        <p:sp>
          <p:nvSpPr>
            <p:cNvPr id="11272" name="Freeform 8"/>
            <p:cNvSpPr>
              <a:spLocks/>
            </p:cNvSpPr>
            <p:nvPr/>
          </p:nvSpPr>
          <p:spPr bwMode="auto">
            <a:xfrm>
              <a:off x="204" y="4820"/>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type="none" w="sm" len="sm"/>
              <a:tailEnd type="none" w="sm" len="sm"/>
            </a:ln>
            <a:effectLst/>
          </p:spPr>
          <p:txBody>
            <a:bodyPr/>
            <a:lstStyle/>
            <a:p>
              <a:endParaRPr lang="en-US"/>
            </a:p>
          </p:txBody>
        </p:sp>
        <p:sp>
          <p:nvSpPr>
            <p:cNvPr id="11273" name="Freeform 9"/>
            <p:cNvSpPr>
              <a:spLocks/>
            </p:cNvSpPr>
            <p:nvPr/>
          </p:nvSpPr>
          <p:spPr bwMode="auto">
            <a:xfrm>
              <a:off x="210" y="4836"/>
              <a:ext cx="69" cy="34"/>
            </a:xfrm>
            <a:custGeom>
              <a:avLst/>
              <a:gdLst/>
              <a:ahLst/>
              <a:cxnLst>
                <a:cxn ang="0">
                  <a:pos x="68" y="6"/>
                </a:cxn>
                <a:cxn ang="0">
                  <a:pos x="65" y="0"/>
                </a:cxn>
                <a:cxn ang="0">
                  <a:pos x="0" y="26"/>
                </a:cxn>
                <a:cxn ang="0">
                  <a:pos x="3" y="33"/>
                </a:cxn>
                <a:cxn ang="0">
                  <a:pos x="68" y="6"/>
                </a:cxn>
              </a:cxnLst>
              <a:rect l="0" t="0" r="r" b="b"/>
              <a:pathLst>
                <a:path w="69" h="34">
                  <a:moveTo>
                    <a:pt x="68" y="6"/>
                  </a:moveTo>
                  <a:lnTo>
                    <a:pt x="65" y="0"/>
                  </a:lnTo>
                  <a:lnTo>
                    <a:pt x="0" y="26"/>
                  </a:lnTo>
                  <a:lnTo>
                    <a:pt x="3" y="33"/>
                  </a:lnTo>
                  <a:lnTo>
                    <a:pt x="68" y="6"/>
                  </a:lnTo>
                </a:path>
              </a:pathLst>
            </a:custGeom>
            <a:solidFill>
              <a:srgbClr val="FFFFFF"/>
            </a:solidFill>
            <a:ln w="9525" cap="rnd">
              <a:noFill/>
              <a:round/>
              <a:headEnd type="none" w="sm" len="sm"/>
              <a:tailEnd type="none" w="sm" len="sm"/>
            </a:ln>
            <a:effectLst/>
          </p:spPr>
          <p:txBody>
            <a:bodyPr/>
            <a:lstStyle/>
            <a:p>
              <a:endParaRPr lang="en-US"/>
            </a:p>
          </p:txBody>
        </p:sp>
        <p:sp>
          <p:nvSpPr>
            <p:cNvPr id="11274" name="Freeform 10"/>
            <p:cNvSpPr>
              <a:spLocks/>
            </p:cNvSpPr>
            <p:nvPr/>
          </p:nvSpPr>
          <p:spPr bwMode="auto">
            <a:xfrm>
              <a:off x="219" y="4853"/>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type="none" w="sm" len="sm"/>
              <a:tailEnd type="none" w="sm" len="sm"/>
            </a:ln>
            <a:effectLst/>
          </p:spPr>
          <p:txBody>
            <a:bodyPr/>
            <a:lstStyle/>
            <a:p>
              <a:endParaRPr lang="en-US"/>
            </a:p>
          </p:txBody>
        </p:sp>
        <p:sp>
          <p:nvSpPr>
            <p:cNvPr id="11275" name="Freeform 11"/>
            <p:cNvSpPr>
              <a:spLocks/>
            </p:cNvSpPr>
            <p:nvPr/>
          </p:nvSpPr>
          <p:spPr bwMode="auto">
            <a:xfrm>
              <a:off x="227" y="4868"/>
              <a:ext cx="69" cy="39"/>
            </a:xfrm>
            <a:custGeom>
              <a:avLst/>
              <a:gdLst/>
              <a:ahLst/>
              <a:cxnLst>
                <a:cxn ang="0">
                  <a:pos x="68" y="7"/>
                </a:cxn>
                <a:cxn ang="0">
                  <a:pos x="65" y="0"/>
                </a:cxn>
                <a:cxn ang="0">
                  <a:pos x="0" y="30"/>
                </a:cxn>
                <a:cxn ang="0">
                  <a:pos x="3" y="38"/>
                </a:cxn>
                <a:cxn ang="0">
                  <a:pos x="68" y="7"/>
                </a:cxn>
              </a:cxnLst>
              <a:rect l="0" t="0" r="r" b="b"/>
              <a:pathLst>
                <a:path w="69" h="39">
                  <a:moveTo>
                    <a:pt x="68" y="7"/>
                  </a:moveTo>
                  <a:lnTo>
                    <a:pt x="65" y="0"/>
                  </a:lnTo>
                  <a:lnTo>
                    <a:pt x="0" y="30"/>
                  </a:lnTo>
                  <a:lnTo>
                    <a:pt x="3" y="38"/>
                  </a:lnTo>
                  <a:lnTo>
                    <a:pt x="68" y="7"/>
                  </a:lnTo>
                </a:path>
              </a:pathLst>
            </a:custGeom>
            <a:solidFill>
              <a:srgbClr val="FFFFFF"/>
            </a:solidFill>
            <a:ln w="9525" cap="rnd">
              <a:noFill/>
              <a:round/>
              <a:headEnd type="none" w="sm" len="sm"/>
              <a:tailEnd type="none" w="sm" len="sm"/>
            </a:ln>
            <a:effectLst/>
          </p:spPr>
          <p:txBody>
            <a:bodyPr/>
            <a:lstStyle/>
            <a:p>
              <a:endParaRPr lang="en-US"/>
            </a:p>
          </p:txBody>
        </p:sp>
        <p:sp>
          <p:nvSpPr>
            <p:cNvPr id="11276" name="Freeform 12"/>
            <p:cNvSpPr>
              <a:spLocks/>
            </p:cNvSpPr>
            <p:nvPr/>
          </p:nvSpPr>
          <p:spPr bwMode="auto">
            <a:xfrm>
              <a:off x="157" y="4767"/>
              <a:ext cx="120" cy="58"/>
            </a:xfrm>
            <a:custGeom>
              <a:avLst/>
              <a:gdLst/>
              <a:ahLst/>
              <a:cxnLst>
                <a:cxn ang="0">
                  <a:pos x="119" y="7"/>
                </a:cxn>
                <a:cxn ang="0">
                  <a:pos x="117" y="0"/>
                </a:cxn>
                <a:cxn ang="0">
                  <a:pos x="0" y="50"/>
                </a:cxn>
                <a:cxn ang="0">
                  <a:pos x="2" y="57"/>
                </a:cxn>
                <a:cxn ang="0">
                  <a:pos x="119" y="7"/>
                </a:cxn>
              </a:cxnLst>
              <a:rect l="0" t="0" r="r" b="b"/>
              <a:pathLst>
                <a:path w="120" h="58">
                  <a:moveTo>
                    <a:pt x="119" y="7"/>
                  </a:moveTo>
                  <a:lnTo>
                    <a:pt x="117" y="0"/>
                  </a:lnTo>
                  <a:lnTo>
                    <a:pt x="0" y="50"/>
                  </a:lnTo>
                  <a:lnTo>
                    <a:pt x="2" y="57"/>
                  </a:lnTo>
                  <a:lnTo>
                    <a:pt x="119" y="7"/>
                  </a:lnTo>
                </a:path>
              </a:pathLst>
            </a:custGeom>
            <a:solidFill>
              <a:srgbClr val="FFFFFF"/>
            </a:solidFill>
            <a:ln w="9525" cap="rnd">
              <a:noFill/>
              <a:round/>
              <a:headEnd type="none" w="sm" len="sm"/>
              <a:tailEnd type="none" w="sm" len="sm"/>
            </a:ln>
            <a:effectLst/>
          </p:spPr>
          <p:txBody>
            <a:bodyPr/>
            <a:lstStyle/>
            <a:p>
              <a:endParaRPr lang="en-US"/>
            </a:p>
          </p:txBody>
        </p:sp>
        <p:sp>
          <p:nvSpPr>
            <p:cNvPr id="11277" name="Freeform 13"/>
            <p:cNvSpPr>
              <a:spLocks/>
            </p:cNvSpPr>
            <p:nvPr/>
          </p:nvSpPr>
          <p:spPr bwMode="auto">
            <a:xfrm>
              <a:off x="139" y="4755"/>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type="none" w="sm" len="sm"/>
              <a:tailEnd type="none" w="sm" len="sm"/>
            </a:ln>
            <a:effectLst/>
          </p:spPr>
          <p:txBody>
            <a:bodyPr/>
            <a:lstStyle/>
            <a:p>
              <a:endParaRPr lang="en-US"/>
            </a:p>
          </p:txBody>
        </p:sp>
        <p:sp>
          <p:nvSpPr>
            <p:cNvPr id="11278" name="Freeform 14"/>
            <p:cNvSpPr>
              <a:spLocks/>
            </p:cNvSpPr>
            <p:nvPr/>
          </p:nvSpPr>
          <p:spPr bwMode="auto">
            <a:xfrm>
              <a:off x="266" y="4769"/>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type="none" w="sm" len="sm"/>
              <a:tailEnd type="none" w="sm" len="sm"/>
            </a:ln>
            <a:effectLst/>
          </p:spPr>
          <p:txBody>
            <a:bodyPr/>
            <a:lstStyle/>
            <a:p>
              <a:endParaRPr lang="en-US"/>
            </a:p>
          </p:txBody>
        </p:sp>
        <p:sp>
          <p:nvSpPr>
            <p:cNvPr id="11279" name="Freeform 15"/>
            <p:cNvSpPr>
              <a:spLocks/>
            </p:cNvSpPr>
            <p:nvPr/>
          </p:nvSpPr>
          <p:spPr bwMode="auto">
            <a:xfrm>
              <a:off x="157" y="4814"/>
              <a:ext cx="51" cy="107"/>
            </a:xfrm>
            <a:custGeom>
              <a:avLst/>
              <a:gdLst/>
              <a:ahLst/>
              <a:cxnLst>
                <a:cxn ang="0">
                  <a:pos x="43" y="106"/>
                </a:cxn>
                <a:cxn ang="0">
                  <a:pos x="50" y="102"/>
                </a:cxn>
                <a:cxn ang="0">
                  <a:pos x="6" y="0"/>
                </a:cxn>
                <a:cxn ang="0">
                  <a:pos x="0" y="4"/>
                </a:cxn>
                <a:cxn ang="0">
                  <a:pos x="43" y="106"/>
                </a:cxn>
              </a:cxnLst>
              <a:rect l="0" t="0" r="r" b="b"/>
              <a:pathLst>
                <a:path w="51" h="107">
                  <a:moveTo>
                    <a:pt x="43" y="106"/>
                  </a:moveTo>
                  <a:lnTo>
                    <a:pt x="50" y="102"/>
                  </a:lnTo>
                  <a:lnTo>
                    <a:pt x="6" y="0"/>
                  </a:lnTo>
                  <a:lnTo>
                    <a:pt x="0" y="4"/>
                  </a:lnTo>
                  <a:lnTo>
                    <a:pt x="43" y="106"/>
                  </a:lnTo>
                </a:path>
              </a:pathLst>
            </a:custGeom>
            <a:solidFill>
              <a:srgbClr val="FFFFFF"/>
            </a:solidFill>
            <a:ln w="9525" cap="rnd">
              <a:noFill/>
              <a:round/>
              <a:headEnd type="none" w="sm" len="sm"/>
              <a:tailEnd type="none" w="sm" len="sm"/>
            </a:ln>
            <a:effectLst/>
          </p:spPr>
          <p:txBody>
            <a:bodyPr/>
            <a:lstStyle/>
            <a:p>
              <a:endParaRPr lang="en-US"/>
            </a:p>
          </p:txBody>
        </p:sp>
        <p:sp>
          <p:nvSpPr>
            <p:cNvPr id="11280" name="Freeform 16"/>
            <p:cNvSpPr>
              <a:spLocks/>
            </p:cNvSpPr>
            <p:nvPr/>
          </p:nvSpPr>
          <p:spPr bwMode="auto">
            <a:xfrm>
              <a:off x="135" y="4806"/>
              <a:ext cx="60" cy="115"/>
            </a:xfrm>
            <a:custGeom>
              <a:avLst/>
              <a:gdLst/>
              <a:ahLst/>
              <a:cxnLst>
                <a:cxn ang="0">
                  <a:pos x="51" y="114"/>
                </a:cxn>
                <a:cxn ang="0">
                  <a:pos x="59" y="111"/>
                </a:cxn>
                <a:cxn ang="0">
                  <a:pos x="6" y="0"/>
                </a:cxn>
                <a:cxn ang="0">
                  <a:pos x="0" y="2"/>
                </a:cxn>
                <a:cxn ang="0">
                  <a:pos x="51" y="114"/>
                </a:cxn>
              </a:cxnLst>
              <a:rect l="0" t="0" r="r" b="b"/>
              <a:pathLst>
                <a:path w="60" h="115">
                  <a:moveTo>
                    <a:pt x="51" y="114"/>
                  </a:moveTo>
                  <a:lnTo>
                    <a:pt x="59" y="111"/>
                  </a:lnTo>
                  <a:lnTo>
                    <a:pt x="6" y="0"/>
                  </a:lnTo>
                  <a:lnTo>
                    <a:pt x="0" y="2"/>
                  </a:lnTo>
                  <a:lnTo>
                    <a:pt x="51" y="114"/>
                  </a:lnTo>
                </a:path>
              </a:pathLst>
            </a:custGeom>
            <a:solidFill>
              <a:srgbClr val="FFFFFF"/>
            </a:solidFill>
            <a:ln w="9525" cap="rnd">
              <a:noFill/>
              <a:round/>
              <a:headEnd type="none" w="sm" len="sm"/>
              <a:tailEnd type="none" w="sm" len="sm"/>
            </a:ln>
            <a:effectLst/>
          </p:spPr>
          <p:txBody>
            <a:bodyPr/>
            <a:lstStyle/>
            <a:p>
              <a:endParaRPr lang="en-US"/>
            </a:p>
          </p:txBody>
        </p:sp>
        <p:sp>
          <p:nvSpPr>
            <p:cNvPr id="11281" name="Freeform 17"/>
            <p:cNvSpPr>
              <a:spLocks/>
            </p:cNvSpPr>
            <p:nvPr/>
          </p:nvSpPr>
          <p:spPr bwMode="auto">
            <a:xfrm>
              <a:off x="138" y="4806"/>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type="none" w="sm" len="sm"/>
              <a:tailEnd type="none" w="sm" len="sm"/>
            </a:ln>
            <a:effectLst/>
          </p:spPr>
          <p:txBody>
            <a:bodyPr/>
            <a:lstStyle/>
            <a:p>
              <a:endParaRPr lang="en-US"/>
            </a:p>
          </p:txBody>
        </p:sp>
        <p:sp>
          <p:nvSpPr>
            <p:cNvPr id="11282" name="Freeform 18"/>
            <p:cNvSpPr>
              <a:spLocks/>
            </p:cNvSpPr>
            <p:nvPr/>
          </p:nvSpPr>
          <p:spPr bwMode="auto">
            <a:xfrm>
              <a:off x="245" y="4762"/>
              <a:ext cx="29" cy="19"/>
            </a:xfrm>
            <a:custGeom>
              <a:avLst/>
              <a:gdLst/>
              <a:ahLst/>
              <a:cxnLst>
                <a:cxn ang="0">
                  <a:pos x="24" y="18"/>
                </a:cxn>
                <a:cxn ang="0">
                  <a:pos x="28" y="11"/>
                </a:cxn>
                <a:cxn ang="0">
                  <a:pos x="4" y="0"/>
                </a:cxn>
                <a:cxn ang="0">
                  <a:pos x="0" y="6"/>
                </a:cxn>
                <a:cxn ang="0">
                  <a:pos x="24" y="18"/>
                </a:cxn>
              </a:cxnLst>
              <a:rect l="0" t="0" r="r" b="b"/>
              <a:pathLst>
                <a:path w="29" h="19">
                  <a:moveTo>
                    <a:pt x="24" y="18"/>
                  </a:moveTo>
                  <a:lnTo>
                    <a:pt x="28" y="11"/>
                  </a:lnTo>
                  <a:lnTo>
                    <a:pt x="4" y="0"/>
                  </a:lnTo>
                  <a:lnTo>
                    <a:pt x="0" y="6"/>
                  </a:lnTo>
                  <a:lnTo>
                    <a:pt x="24" y="18"/>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1293477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ln/>
        </p:spPr>
        <p:txBody>
          <a:bodyPr/>
          <a:lstStyle/>
          <a:p>
            <a:pPr>
              <a:tabLst/>
            </a:pPr>
            <a:r>
              <a:rPr lang="en-US" altLang="en-US"/>
              <a:t>The NOT NULL Constraint</a:t>
            </a:r>
          </a:p>
          <a:p>
            <a:pPr lvl="1">
              <a:tabLst/>
            </a:pPr>
            <a:r>
              <a:rPr lang="en-US" altLang="en-US"/>
              <a:t>The </a:t>
            </a:r>
            <a:r>
              <a:rPr lang="en-US" altLang="en-US">
                <a:solidFill>
                  <a:srgbClr val="FC0128"/>
                </a:solidFill>
              </a:rPr>
              <a:t>NOT NULL constraint </a:t>
            </a:r>
            <a:r>
              <a:rPr lang="en-US" altLang="en-US"/>
              <a:t>ensures that null values are not allowed in the column. Columns without the NOT NULL constraint can contain null values by default. </a:t>
            </a:r>
          </a:p>
        </p:txBody>
      </p:sp>
      <p:sp>
        <p:nvSpPr>
          <p:cNvPr id="18435"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975223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pPr>
            <a:r>
              <a:rPr lang="en-US" altLang="en-US"/>
              <a:t>The NOT NULL Constraint (continued)</a:t>
            </a:r>
          </a:p>
          <a:p>
            <a:pPr lvl="1">
              <a:tabLst/>
            </a:pPr>
            <a:r>
              <a:rPr lang="en-US" altLang="en-US"/>
              <a:t>The NOT NULL constraint can be specified only at the column level, not at the table level.</a:t>
            </a:r>
          </a:p>
          <a:p>
            <a:pPr lvl="1">
              <a:tabLst/>
            </a:pPr>
            <a:r>
              <a:rPr lang="en-US" altLang="en-US"/>
              <a:t>The slide example applies the NOT NULL constraint to the ENAME and DEPTNO columns of the EMP table. Because these constraints are unnamed, the Oracle Server will create names for them.</a:t>
            </a:r>
          </a:p>
          <a:p>
            <a:pPr lvl="1">
              <a:tabLst/>
            </a:pPr>
            <a:r>
              <a:rPr lang="en-US" altLang="en-US"/>
              <a:t>You can specify the name of the constraint while specifying the constraint. </a:t>
            </a:r>
          </a:p>
          <a:p>
            <a:pPr lvl="1">
              <a:tabLst/>
            </a:pPr>
            <a:endParaRPr lang="en-US" altLang="en-US"/>
          </a:p>
          <a:p>
            <a:pPr lvl="1">
              <a:tabLst/>
            </a:pPr>
            <a:endParaRPr lang="en-US" altLang="en-US"/>
          </a:p>
          <a:p>
            <a:pPr lvl="1">
              <a:tabLst/>
            </a:pPr>
            <a:endParaRPr lang="en-US" altLang="en-US"/>
          </a:p>
          <a:p>
            <a:pPr lvl="1">
              <a:spcBef>
                <a:spcPct val="65000"/>
              </a:spcBef>
              <a:tabLst/>
            </a:pPr>
            <a:r>
              <a:rPr lang="en-US" altLang="en-US" b="1"/>
              <a:t>Note:</a:t>
            </a:r>
            <a:r>
              <a:rPr lang="en-US" altLang="en-US"/>
              <a:t> All the constraint examples described in this lesson may not be present in the sample tables provided with the course. If desired, these constraints can be added to the tables.</a:t>
            </a:r>
          </a:p>
        </p:txBody>
      </p:sp>
      <p:sp>
        <p:nvSpPr>
          <p:cNvPr id="20483" name="Rectangle 3"/>
          <p:cNvSpPr>
            <a:spLocks noGrp="1" noRot="1" noChangeAspect="1" noChangeArrowheads="1" noTextEdit="1"/>
          </p:cNvSpPr>
          <p:nvPr>
            <p:ph type="sldImg"/>
          </p:nvPr>
        </p:nvSpPr>
        <p:spPr>
          <a:xfrm>
            <a:off x="471488" y="157163"/>
            <a:ext cx="5870575" cy="4402137"/>
          </a:xfrm>
          <a:ln cap="flat"/>
        </p:spPr>
      </p:sp>
      <p:sp>
        <p:nvSpPr>
          <p:cNvPr id="20484" name="Rectangle 4"/>
          <p:cNvSpPr>
            <a:spLocks noChangeArrowheads="1"/>
          </p:cNvSpPr>
          <p:nvPr/>
        </p:nvSpPr>
        <p:spPr bwMode="auto">
          <a:xfrm>
            <a:off x="603250" y="5843588"/>
            <a:ext cx="5438775" cy="6445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ChangeArrowheads="1"/>
          </p:cNvSpPr>
          <p:nvPr/>
        </p:nvSpPr>
        <p:spPr bwMode="auto">
          <a:xfrm>
            <a:off x="593725" y="5883275"/>
            <a:ext cx="38544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869950">
              <a:spcBef>
                <a:spcPct val="0"/>
              </a:spcBef>
              <a:defRPr>
                <a:solidFill>
                  <a:schemeClr val="tx1"/>
                </a:solidFill>
                <a:latin typeface="Arial" panose="020B0604020202020204" pitchFamily="34" charset="0"/>
              </a:defRPr>
            </a:lvl1pPr>
            <a:lvl2pPr marL="446088" algn="l" defTabSz="869950">
              <a:spcBef>
                <a:spcPct val="0"/>
              </a:spcBef>
              <a:defRPr>
                <a:solidFill>
                  <a:schemeClr val="tx1"/>
                </a:solidFill>
                <a:latin typeface="Arial" panose="020B0604020202020204" pitchFamily="34" charset="0"/>
              </a:defRPr>
            </a:lvl2pPr>
            <a:lvl3pPr marL="892175" algn="l" defTabSz="869950">
              <a:spcBef>
                <a:spcPct val="0"/>
              </a:spcBef>
              <a:defRPr>
                <a:solidFill>
                  <a:schemeClr val="tx1"/>
                </a:solidFill>
                <a:latin typeface="Arial" panose="020B0604020202020204" pitchFamily="34" charset="0"/>
              </a:defRPr>
            </a:lvl3pPr>
            <a:lvl4pPr marL="1338263" algn="l" defTabSz="869950">
              <a:spcBef>
                <a:spcPct val="0"/>
              </a:spcBef>
              <a:defRPr>
                <a:solidFill>
                  <a:schemeClr val="tx1"/>
                </a:solidFill>
                <a:latin typeface="Arial" panose="020B0604020202020204" pitchFamily="34" charset="0"/>
              </a:defRPr>
            </a:lvl4pPr>
            <a:lvl5pPr marL="1779588" algn="l" defTabSz="869950">
              <a:spcBef>
                <a:spcPct val="0"/>
              </a:spcBef>
              <a:defRPr>
                <a:solidFill>
                  <a:schemeClr val="tx1"/>
                </a:solidFill>
                <a:latin typeface="Arial" panose="020B0604020202020204" pitchFamily="34" charset="0"/>
              </a:defRPr>
            </a:lvl5pPr>
            <a:lvl6pPr marL="2236788" defTabSz="869950" fontAlgn="base">
              <a:spcBef>
                <a:spcPct val="0"/>
              </a:spcBef>
              <a:spcAft>
                <a:spcPct val="0"/>
              </a:spcAft>
              <a:defRPr>
                <a:solidFill>
                  <a:schemeClr val="tx1"/>
                </a:solidFill>
                <a:latin typeface="Arial" panose="020B0604020202020204" pitchFamily="34" charset="0"/>
              </a:defRPr>
            </a:lvl6pPr>
            <a:lvl7pPr marL="2693988" defTabSz="869950" fontAlgn="base">
              <a:spcBef>
                <a:spcPct val="0"/>
              </a:spcBef>
              <a:spcAft>
                <a:spcPct val="0"/>
              </a:spcAft>
              <a:defRPr>
                <a:solidFill>
                  <a:schemeClr val="tx1"/>
                </a:solidFill>
                <a:latin typeface="Arial" panose="020B0604020202020204" pitchFamily="34" charset="0"/>
              </a:defRPr>
            </a:lvl7pPr>
            <a:lvl8pPr marL="3151188" defTabSz="869950" fontAlgn="base">
              <a:spcBef>
                <a:spcPct val="0"/>
              </a:spcBef>
              <a:spcAft>
                <a:spcPct val="0"/>
              </a:spcAft>
              <a:defRPr>
                <a:solidFill>
                  <a:schemeClr val="tx1"/>
                </a:solidFill>
                <a:latin typeface="Arial" panose="020B0604020202020204" pitchFamily="34" charset="0"/>
              </a:defRPr>
            </a:lvl8pPr>
            <a:lvl9pPr marL="3608388" defTabSz="869950" fontAlgn="base">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100">
                <a:solidFill>
                  <a:srgbClr val="000000"/>
                </a:solidFill>
                <a:latin typeface="Courier New" panose="02070309020205020404" pitchFamily="49" charset="0"/>
              </a:rPr>
              <a:t> ... deptno NUMBER(7,2) </a:t>
            </a:r>
          </a:p>
          <a:p>
            <a:pPr>
              <a:lnSpc>
                <a:spcPct val="100000"/>
              </a:lnSpc>
            </a:pPr>
            <a:r>
              <a:rPr lang="en-US" altLang="en-US" sz="1100">
                <a:solidFill>
                  <a:srgbClr val="000000"/>
                </a:solidFill>
                <a:latin typeface="Courier New" panose="02070309020205020404" pitchFamily="49" charset="0"/>
              </a:rPr>
              <a:t>      CONSTRAINT emp_deptno_nn NOT NULL...</a:t>
            </a:r>
            <a:r>
              <a:rPr lang="en-US" altLang="en-US" sz="2000">
                <a:solidFill>
                  <a:schemeClr val="bg2"/>
                </a:solidFill>
                <a:latin typeface="Courier New" panose="02070309020205020404" pitchFamily="49" charset="0"/>
              </a:rPr>
              <a:t> </a:t>
            </a:r>
          </a:p>
        </p:txBody>
      </p:sp>
    </p:spTree>
    <p:extLst>
      <p:ext uri="{BB962C8B-B14F-4D97-AF65-F5344CB8AC3E}">
        <p14:creationId xmlns:p14="http://schemas.microsoft.com/office/powerpoint/2010/main" val="1751369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1488" y="157163"/>
            <a:ext cx="5870575" cy="4402137"/>
          </a:xfrm>
          <a:ln cap="flat"/>
        </p:spPr>
      </p:sp>
      <p:sp>
        <p:nvSpPr>
          <p:cNvPr id="22531" name="Rectangle 3"/>
          <p:cNvSpPr>
            <a:spLocks noGrp="1" noChangeArrowheads="1"/>
          </p:cNvSpPr>
          <p:nvPr>
            <p:ph type="body" idx="1"/>
          </p:nvPr>
        </p:nvSpPr>
        <p:spPr>
          <a:noFill/>
          <a:ln/>
        </p:spPr>
        <p:txBody>
          <a:bodyPr/>
          <a:lstStyle/>
          <a:p>
            <a:r>
              <a:rPr lang="en-US" altLang="en-US"/>
              <a:t>The UNIQUE Key Constraint</a:t>
            </a:r>
          </a:p>
          <a:p>
            <a:pPr lvl="1"/>
            <a:r>
              <a:rPr lang="en-US" altLang="en-US"/>
              <a:t>A UNIQUE key integrity constraint requires that every value in a column or set of columns (key) be unique—that is, no two rows of a table have duplicate values in a specified column or set of columns. The column (or set of columns) included in the definition of the </a:t>
            </a:r>
            <a:r>
              <a:rPr lang="en-US" altLang="en-US">
                <a:solidFill>
                  <a:srgbClr val="FC0128"/>
                </a:solidFill>
              </a:rPr>
              <a:t>UNIQUE key constraint </a:t>
            </a:r>
            <a:r>
              <a:rPr lang="en-US" altLang="en-US"/>
              <a:t>is called the </a:t>
            </a:r>
            <a:r>
              <a:rPr lang="en-US" altLang="en-US" i="1"/>
              <a:t>unique key</a:t>
            </a:r>
            <a:r>
              <a:rPr lang="en-US" altLang="en-US"/>
              <a:t>. If the UNIQUE key comprises more than one column, that group of columns is said to be a </a:t>
            </a:r>
            <a:r>
              <a:rPr lang="en-US" altLang="en-US" i="1"/>
              <a:t>composite unique key</a:t>
            </a:r>
            <a:r>
              <a:rPr lang="en-US" altLang="en-US"/>
              <a:t>. </a:t>
            </a:r>
          </a:p>
          <a:p>
            <a:pPr lvl="1"/>
            <a:r>
              <a:rPr lang="en-US" altLang="en-US"/>
              <a:t>UNIQUE key constraints allow the input of nulls unless you also define NOT NULL constraints for the same columns. In fact, any number of rows can include nulls for columns without NOT NULL constraints because nulls are not considered equal to anything. A null in a column (or in all columns of a composite UNIQUE key) always satisfies a UNIQUE key constraint. </a:t>
            </a:r>
          </a:p>
          <a:p>
            <a:pPr lvl="1"/>
            <a:r>
              <a:rPr lang="en-US" altLang="en-US" b="1"/>
              <a:t>Note:</a:t>
            </a:r>
            <a:r>
              <a:rPr lang="en-US" altLang="en-US"/>
              <a:t> Because of the search mechanism for UNIQUE constraints on more than one column, you cannot have identical values in the non-null columns of a partially null composite UNIQUE key constraint.</a:t>
            </a:r>
          </a:p>
          <a:p>
            <a:endParaRPr lang="en-US" altLang="en-US">
              <a:solidFill>
                <a:schemeClr val="accent2"/>
              </a:solidFill>
            </a:endParaRPr>
          </a:p>
          <a:p>
            <a:endParaRPr lang="en-US" altLang="en-US">
              <a:solidFill>
                <a:schemeClr val="accent2"/>
              </a:solidFill>
            </a:endParaRPr>
          </a:p>
          <a:p>
            <a:endParaRPr lang="en-US" altLang="en-US">
              <a:solidFill>
                <a:schemeClr val="accent2"/>
              </a:solidFill>
            </a:endParaRPr>
          </a:p>
          <a:p>
            <a:r>
              <a:rPr lang="en-US" altLang="en-US">
                <a:solidFill>
                  <a:schemeClr val="accent2"/>
                </a:solidFill>
              </a:rPr>
              <a:t>Class Management Note</a:t>
            </a:r>
          </a:p>
          <a:p>
            <a:pPr lvl="1"/>
            <a:r>
              <a:rPr lang="en-US" altLang="en-US">
                <a:solidFill>
                  <a:schemeClr val="accent2"/>
                </a:solidFill>
              </a:rPr>
              <a:t>Explain to students that since SALES department already exists, the first entry is not allowed. In the second entry, the department name is null; this entry is allowed.</a:t>
            </a:r>
          </a:p>
          <a:p>
            <a:endParaRPr lang="en-US" altLang="en-US" b="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2524376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71488" y="157163"/>
            <a:ext cx="5870575" cy="4402137"/>
          </a:xfrm>
          <a:ln cap="flat"/>
        </p:spPr>
      </p:sp>
      <p:sp>
        <p:nvSpPr>
          <p:cNvPr id="24579" name="Rectangle 3"/>
          <p:cNvSpPr>
            <a:spLocks noGrp="1" noChangeArrowheads="1"/>
          </p:cNvSpPr>
          <p:nvPr>
            <p:ph type="body" idx="1"/>
          </p:nvPr>
        </p:nvSpPr>
        <p:spPr>
          <a:noFill/>
          <a:ln/>
        </p:spPr>
        <p:txBody>
          <a:bodyPr/>
          <a:lstStyle/>
          <a:p>
            <a:r>
              <a:rPr lang="en-US" altLang="en-US"/>
              <a:t>The UNIQUE Key Constraint (continued)</a:t>
            </a:r>
          </a:p>
          <a:p>
            <a:pPr lvl="1"/>
            <a:r>
              <a:rPr lang="en-US" altLang="en-US"/>
              <a:t>UNIQUE key constraints can be defined at the column or table level. A composite unique key is created by using the table level definition.</a:t>
            </a:r>
          </a:p>
          <a:p>
            <a:pPr lvl="1"/>
            <a:r>
              <a:rPr lang="en-US" altLang="en-US"/>
              <a:t>The example on the slide applies UNIQUE key constraint to the DNAME column of the DEPT table. The name of the constraint is DEPT_DNAME_UK.</a:t>
            </a:r>
          </a:p>
          <a:p>
            <a:pPr lvl="1"/>
            <a:r>
              <a:rPr lang="en-US" altLang="en-US" b="1"/>
              <a:t>Note: </a:t>
            </a:r>
            <a:r>
              <a:rPr lang="en-US" altLang="en-US"/>
              <a:t>The Oracle Server enforces the UNIQUE key constraint by implicitly creating a unique index on the unique key.</a:t>
            </a:r>
          </a:p>
          <a:p>
            <a:pPr lvl="1"/>
            <a:endParaRPr lang="en-US" altLang="en-US"/>
          </a:p>
          <a:p>
            <a:pPr lvl="1"/>
            <a:endParaRPr lang="en-US" altLang="en-US"/>
          </a:p>
          <a:p>
            <a:endParaRPr lang="en-US" altLang="en-US" b="0">
              <a:latin typeface="Times New Roman" panose="02020603050405020304" pitchFamily="18" charset="0"/>
            </a:endParaRPr>
          </a:p>
        </p:txBody>
      </p:sp>
    </p:spTree>
    <p:extLst>
      <p:ext uri="{BB962C8B-B14F-4D97-AF65-F5344CB8AC3E}">
        <p14:creationId xmlns:p14="http://schemas.microsoft.com/office/powerpoint/2010/main" val="3231398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1488" y="157163"/>
            <a:ext cx="5870575" cy="4402137"/>
          </a:xfrm>
          <a:ln cap="flat"/>
        </p:spPr>
      </p:sp>
      <p:sp>
        <p:nvSpPr>
          <p:cNvPr id="26627" name="Rectangle 3"/>
          <p:cNvSpPr>
            <a:spLocks noGrp="1" noChangeArrowheads="1"/>
          </p:cNvSpPr>
          <p:nvPr>
            <p:ph type="body" idx="1"/>
          </p:nvPr>
        </p:nvSpPr>
        <p:spPr>
          <a:noFill/>
          <a:ln/>
        </p:spPr>
        <p:txBody>
          <a:bodyPr/>
          <a:lstStyle/>
          <a:p>
            <a:r>
              <a:rPr lang="en-US" altLang="en-US"/>
              <a:t>The PRIMARY KEY Constraint</a:t>
            </a:r>
          </a:p>
          <a:p>
            <a:pPr lvl="1"/>
            <a:r>
              <a:rPr lang="en-US" altLang="en-US"/>
              <a:t>A PRIMARY KEY constraint creates a primary key for the table. Only one primary key can be created for a each table. The </a:t>
            </a:r>
            <a:r>
              <a:rPr lang="en-US" altLang="en-US">
                <a:solidFill>
                  <a:srgbClr val="FC0128"/>
                </a:solidFill>
              </a:rPr>
              <a:t>PRIMARY KEY </a:t>
            </a:r>
            <a:r>
              <a:rPr lang="en-US" altLang="en-US"/>
              <a:t>constraint is a column or set of columns that uniquely identifies each row in a table. This constraint enforces uniqueness of the column or column combination and ensures that no column that is part of the primary key can contain a null value. </a:t>
            </a:r>
          </a:p>
        </p:txBody>
      </p:sp>
    </p:spTree>
    <p:extLst>
      <p:ext uri="{BB962C8B-B14F-4D97-AF65-F5344CB8AC3E}">
        <p14:creationId xmlns:p14="http://schemas.microsoft.com/office/powerpoint/2010/main" val="1503914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71488" y="157163"/>
            <a:ext cx="5870575" cy="4402137"/>
          </a:xfrm>
          <a:ln cap="flat"/>
        </p:spPr>
      </p:sp>
      <p:sp>
        <p:nvSpPr>
          <p:cNvPr id="28675" name="Rectangle 3"/>
          <p:cNvSpPr>
            <a:spLocks noGrp="1" noChangeArrowheads="1"/>
          </p:cNvSpPr>
          <p:nvPr>
            <p:ph type="body" idx="1"/>
          </p:nvPr>
        </p:nvSpPr>
        <p:spPr>
          <a:noFill/>
          <a:ln/>
        </p:spPr>
        <p:txBody>
          <a:bodyPr/>
          <a:lstStyle/>
          <a:p>
            <a:r>
              <a:rPr lang="en-US" altLang="en-US"/>
              <a:t>The PRIMARY KEY Constraint (continued)</a:t>
            </a:r>
          </a:p>
          <a:p>
            <a:pPr lvl="1"/>
            <a:r>
              <a:rPr lang="en-US" altLang="en-US"/>
              <a:t>PRIMARY KEY constraints can be defined at the column level or table level. A composite PRIMARY KEY is created by using the table level definition.</a:t>
            </a:r>
          </a:p>
          <a:p>
            <a:pPr lvl="1"/>
            <a:r>
              <a:rPr lang="en-US" altLang="en-US"/>
              <a:t>The example on the slide defines a PRIMARY KEY constraint on the DEPTNO column of the DEPT table. The name of the constraint is DEPT_DEPTNO_PK.</a:t>
            </a:r>
          </a:p>
          <a:p>
            <a:pPr lvl="1"/>
            <a:r>
              <a:rPr lang="en-US" altLang="en-US" b="1"/>
              <a:t>Note:</a:t>
            </a:r>
            <a:r>
              <a:rPr lang="en-US" altLang="en-US"/>
              <a:t> A UNIQUE index is automatically created for a PRIMARY KEY column.</a:t>
            </a:r>
          </a:p>
          <a:p>
            <a:pPr lvl="1"/>
            <a:endParaRPr lang="en-US" altLang="en-US"/>
          </a:p>
          <a:p>
            <a:endParaRPr lang="en-US" altLang="en-US" b="0">
              <a:latin typeface="Times New Roman" panose="02020603050405020304" pitchFamily="18" charset="0"/>
            </a:endParaRPr>
          </a:p>
        </p:txBody>
      </p:sp>
    </p:spTree>
    <p:extLst>
      <p:ext uri="{BB962C8B-B14F-4D97-AF65-F5344CB8AC3E}">
        <p14:creationId xmlns:p14="http://schemas.microsoft.com/office/powerpoint/2010/main" val="2852014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71488" y="157163"/>
            <a:ext cx="5870575" cy="4402137"/>
          </a:xfrm>
          <a:ln cap="flat"/>
        </p:spPr>
      </p:sp>
      <p:sp>
        <p:nvSpPr>
          <p:cNvPr id="30723" name="Rectangle 3"/>
          <p:cNvSpPr>
            <a:spLocks noGrp="1" noChangeArrowheads="1"/>
          </p:cNvSpPr>
          <p:nvPr>
            <p:ph type="body" idx="1"/>
          </p:nvPr>
        </p:nvSpPr>
        <p:spPr>
          <a:noFill/>
          <a:ln/>
        </p:spPr>
        <p:txBody>
          <a:bodyPr/>
          <a:lstStyle/>
          <a:p>
            <a:r>
              <a:rPr lang="en-US" altLang="en-US"/>
              <a:t>The FOREIGN KEY Constraint</a:t>
            </a:r>
          </a:p>
          <a:p>
            <a:pPr lvl="1"/>
            <a:r>
              <a:rPr lang="en-US" altLang="en-US"/>
              <a:t>The </a:t>
            </a:r>
            <a:r>
              <a:rPr lang="en-US" altLang="en-US">
                <a:solidFill>
                  <a:srgbClr val="FC0128"/>
                </a:solidFill>
              </a:rPr>
              <a:t>FOREIGN KEY,</a:t>
            </a:r>
            <a:r>
              <a:rPr lang="en-US" altLang="en-US"/>
              <a:t> or </a:t>
            </a:r>
            <a:r>
              <a:rPr lang="en-US" altLang="en-US">
                <a:solidFill>
                  <a:srgbClr val="FC0128"/>
                </a:solidFill>
              </a:rPr>
              <a:t>referential integrity</a:t>
            </a:r>
            <a:r>
              <a:rPr lang="en-US" altLang="en-US"/>
              <a:t> constraint, designates a column or combination of columns as a foreign key and establishes a relationship between a primary key or a unique key in the same table or a different table. In the example on the slide, DEPTNO has been defined as the foreign key in the EMP table (dependent or child table); it references the DEPTNO column of the DEPT table (referenced or parent table).</a:t>
            </a:r>
          </a:p>
          <a:p>
            <a:pPr lvl="1"/>
            <a:r>
              <a:rPr lang="en-US" altLang="en-US"/>
              <a:t>A foreign key value must match an existing value in the parent table or be NULL.</a:t>
            </a:r>
          </a:p>
          <a:p>
            <a:pPr lvl="1"/>
            <a:r>
              <a:rPr lang="en-US" altLang="en-US"/>
              <a:t>Foreign keys are based on data values and are purely logical, not physical, pointers.</a:t>
            </a:r>
          </a:p>
          <a:p>
            <a:pPr lvl="1"/>
            <a:endParaRPr lang="en-US" altLang="en-US"/>
          </a:p>
          <a:p>
            <a:pPr lvl="1"/>
            <a:endParaRPr lang="en-US" altLang="en-US"/>
          </a:p>
          <a:p>
            <a:endParaRPr lang="en-US" altLang="en-US" b="0">
              <a:latin typeface="Times New Roman" panose="02020603050405020304" pitchFamily="18" charset="0"/>
            </a:endParaRPr>
          </a:p>
        </p:txBody>
      </p:sp>
      <p:grpSp>
        <p:nvGrpSpPr>
          <p:cNvPr id="30735" name="Group 15"/>
          <p:cNvGrpSpPr>
            <a:grpSpLocks/>
          </p:cNvGrpSpPr>
          <p:nvPr/>
        </p:nvGrpSpPr>
        <p:grpSpPr bwMode="auto">
          <a:xfrm>
            <a:off x="214313" y="6146800"/>
            <a:ext cx="285750" cy="304800"/>
            <a:chOff x="135" y="3872"/>
            <a:chExt cx="180" cy="192"/>
          </a:xfrm>
        </p:grpSpPr>
        <p:sp>
          <p:nvSpPr>
            <p:cNvPr id="30724" name="Freeform 4"/>
            <p:cNvSpPr>
              <a:spLocks/>
            </p:cNvSpPr>
            <p:nvPr/>
          </p:nvSpPr>
          <p:spPr bwMode="auto">
            <a:xfrm>
              <a:off x="135" y="3872"/>
              <a:ext cx="180" cy="184"/>
            </a:xfrm>
            <a:custGeom>
              <a:avLst/>
              <a:gdLst>
                <a:gd name="T0" fmla="*/ 179 w 180"/>
                <a:gd name="T1" fmla="*/ 183 h 184"/>
                <a:gd name="T2" fmla="*/ 179 w 180"/>
                <a:gd name="T3" fmla="*/ 0 h 184"/>
                <a:gd name="T4" fmla="*/ 0 w 180"/>
                <a:gd name="T5" fmla="*/ 0 h 184"/>
                <a:gd name="T6" fmla="*/ 0 w 180"/>
                <a:gd name="T7" fmla="*/ 183 h 184"/>
                <a:gd name="T8" fmla="*/ 179 w 180"/>
                <a:gd name="T9" fmla="*/ 183 h 184"/>
              </a:gdLst>
              <a:ahLst/>
              <a:cxnLst>
                <a:cxn ang="0">
                  <a:pos x="T0" y="T1"/>
                </a:cxn>
                <a:cxn ang="0">
                  <a:pos x="T2" y="T3"/>
                </a:cxn>
                <a:cxn ang="0">
                  <a:pos x="T4" y="T5"/>
                </a:cxn>
                <a:cxn ang="0">
                  <a:pos x="T6" y="T7"/>
                </a:cxn>
                <a:cxn ang="0">
                  <a:pos x="T8" y="T9"/>
                </a:cxn>
              </a:cxnLst>
              <a:rect l="0" t="0" r="r" b="b"/>
              <a:pathLst>
                <a:path w="180" h="184">
                  <a:moveTo>
                    <a:pt x="179" y="183"/>
                  </a:moveTo>
                  <a:lnTo>
                    <a:pt x="179" y="0"/>
                  </a:lnTo>
                  <a:lnTo>
                    <a:pt x="0" y="0"/>
                  </a:lnTo>
                  <a:lnTo>
                    <a:pt x="0" y="183"/>
                  </a:lnTo>
                  <a:lnTo>
                    <a:pt x="179"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5" name="Freeform 5"/>
            <p:cNvSpPr>
              <a:spLocks/>
            </p:cNvSpPr>
            <p:nvPr/>
          </p:nvSpPr>
          <p:spPr bwMode="auto">
            <a:xfrm>
              <a:off x="216" y="4046"/>
              <a:ext cx="26" cy="18"/>
            </a:xfrm>
            <a:custGeom>
              <a:avLst/>
              <a:gdLst>
                <a:gd name="T0" fmla="*/ 25 w 26"/>
                <a:gd name="T1" fmla="*/ 17 h 18"/>
                <a:gd name="T2" fmla="*/ 25 w 26"/>
                <a:gd name="T3" fmla="*/ 0 h 18"/>
                <a:gd name="T4" fmla="*/ 0 w 26"/>
                <a:gd name="T5" fmla="*/ 0 h 18"/>
                <a:gd name="T6" fmla="*/ 0 w 26"/>
                <a:gd name="T7" fmla="*/ 17 h 18"/>
                <a:gd name="T8" fmla="*/ 25 w 26"/>
                <a:gd name="T9" fmla="*/ 17 h 18"/>
              </a:gdLst>
              <a:ahLst/>
              <a:cxnLst>
                <a:cxn ang="0">
                  <a:pos x="T0" y="T1"/>
                </a:cxn>
                <a:cxn ang="0">
                  <a:pos x="T2" y="T3"/>
                </a:cxn>
                <a:cxn ang="0">
                  <a:pos x="T4" y="T5"/>
                </a:cxn>
                <a:cxn ang="0">
                  <a:pos x="T6" y="T7"/>
                </a:cxn>
                <a:cxn ang="0">
                  <a:pos x="T8" y="T9"/>
                </a:cxn>
              </a:cxnLst>
              <a:rect l="0" t="0" r="r" b="b"/>
              <a:pathLst>
                <a:path w="26" h="18">
                  <a:moveTo>
                    <a:pt x="25" y="17"/>
                  </a:moveTo>
                  <a:lnTo>
                    <a:pt x="25" y="0"/>
                  </a:lnTo>
                  <a:lnTo>
                    <a:pt x="0" y="0"/>
                  </a:lnTo>
                  <a:lnTo>
                    <a:pt x="0" y="17"/>
                  </a:lnTo>
                  <a:lnTo>
                    <a:pt x="25"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Freeform 6"/>
            <p:cNvSpPr>
              <a:spLocks/>
            </p:cNvSpPr>
            <p:nvPr/>
          </p:nvSpPr>
          <p:spPr bwMode="auto">
            <a:xfrm>
              <a:off x="157" y="3925"/>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Freeform 7"/>
            <p:cNvSpPr>
              <a:spLocks/>
            </p:cNvSpPr>
            <p:nvPr/>
          </p:nvSpPr>
          <p:spPr bwMode="auto">
            <a:xfrm>
              <a:off x="268" y="3925"/>
              <a:ext cx="34" cy="20"/>
            </a:xfrm>
            <a:custGeom>
              <a:avLst/>
              <a:gdLst>
                <a:gd name="T0" fmla="*/ 33 w 34"/>
                <a:gd name="T1" fmla="*/ 0 h 20"/>
                <a:gd name="T2" fmla="*/ 6 w 34"/>
                <a:gd name="T3" fmla="*/ 19 h 20"/>
                <a:gd name="T4" fmla="*/ 0 w 34"/>
                <a:gd name="T5" fmla="*/ 9 h 20"/>
                <a:gd name="T6" fmla="*/ 33 w 34"/>
                <a:gd name="T7" fmla="*/ 0 h 20"/>
              </a:gdLst>
              <a:ahLst/>
              <a:cxnLst>
                <a:cxn ang="0">
                  <a:pos x="T0" y="T1"/>
                </a:cxn>
                <a:cxn ang="0">
                  <a:pos x="T2" y="T3"/>
                </a:cxn>
                <a:cxn ang="0">
                  <a:pos x="T4" y="T5"/>
                </a:cxn>
                <a:cxn ang="0">
                  <a:pos x="T6" y="T7"/>
                </a:cxn>
              </a:cxnLst>
              <a:rect l="0" t="0" r="r" b="b"/>
              <a:pathLst>
                <a:path w="34" h="20">
                  <a:moveTo>
                    <a:pt x="33" y="0"/>
                  </a:moveTo>
                  <a:lnTo>
                    <a:pt x="6" y="19"/>
                  </a:lnTo>
                  <a:lnTo>
                    <a:pt x="0" y="9"/>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Freeform 8"/>
            <p:cNvSpPr>
              <a:spLocks/>
            </p:cNvSpPr>
            <p:nvPr/>
          </p:nvSpPr>
          <p:spPr bwMode="auto">
            <a:xfrm>
              <a:off x="155" y="3964"/>
              <a:ext cx="33" cy="18"/>
            </a:xfrm>
            <a:custGeom>
              <a:avLst/>
              <a:gdLst>
                <a:gd name="T0" fmla="*/ 0 w 33"/>
                <a:gd name="T1" fmla="*/ 17 h 18"/>
                <a:gd name="T2" fmla="*/ 32 w 33"/>
                <a:gd name="T3" fmla="*/ 13 h 18"/>
                <a:gd name="T4" fmla="*/ 30 w 33"/>
                <a:gd name="T5" fmla="*/ 0 h 18"/>
                <a:gd name="T6" fmla="*/ 0 w 33"/>
                <a:gd name="T7" fmla="*/ 17 h 18"/>
              </a:gdLst>
              <a:ahLst/>
              <a:cxnLst>
                <a:cxn ang="0">
                  <a:pos x="T0" y="T1"/>
                </a:cxn>
                <a:cxn ang="0">
                  <a:pos x="T2" y="T3"/>
                </a:cxn>
                <a:cxn ang="0">
                  <a:pos x="T4" y="T5"/>
                </a:cxn>
                <a:cxn ang="0">
                  <a:pos x="T6" y="T7"/>
                </a:cxn>
              </a:cxnLst>
              <a:rect l="0" t="0" r="r" b="b"/>
              <a:pathLst>
                <a:path w="33" h="18">
                  <a:moveTo>
                    <a:pt x="0" y="17"/>
                  </a:moveTo>
                  <a:lnTo>
                    <a:pt x="32" y="13"/>
                  </a:lnTo>
                  <a:lnTo>
                    <a:pt x="30" y="0"/>
                  </a:lnTo>
                  <a:lnTo>
                    <a:pt x="0"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Freeform 9"/>
            <p:cNvSpPr>
              <a:spLocks/>
            </p:cNvSpPr>
            <p:nvPr/>
          </p:nvSpPr>
          <p:spPr bwMode="auto">
            <a:xfrm>
              <a:off x="271" y="3965"/>
              <a:ext cx="34" cy="18"/>
            </a:xfrm>
            <a:custGeom>
              <a:avLst/>
              <a:gdLst>
                <a:gd name="T0" fmla="*/ 33 w 34"/>
                <a:gd name="T1" fmla="*/ 17 h 18"/>
                <a:gd name="T2" fmla="*/ 0 w 34"/>
                <a:gd name="T3" fmla="*/ 14 h 18"/>
                <a:gd name="T4" fmla="*/ 2 w 34"/>
                <a:gd name="T5" fmla="*/ 0 h 18"/>
                <a:gd name="T6" fmla="*/ 33 w 34"/>
                <a:gd name="T7" fmla="*/ 17 h 18"/>
              </a:gdLst>
              <a:ahLst/>
              <a:cxnLst>
                <a:cxn ang="0">
                  <a:pos x="T0" y="T1"/>
                </a:cxn>
                <a:cxn ang="0">
                  <a:pos x="T2" y="T3"/>
                </a:cxn>
                <a:cxn ang="0">
                  <a:pos x="T4" y="T5"/>
                </a:cxn>
                <a:cxn ang="0">
                  <a:pos x="T6" y="T7"/>
                </a:cxn>
              </a:cxnLst>
              <a:rect l="0" t="0" r="r" b="b"/>
              <a:pathLst>
                <a:path w="34" h="18">
                  <a:moveTo>
                    <a:pt x="33" y="17"/>
                  </a:moveTo>
                  <a:lnTo>
                    <a:pt x="0" y="14"/>
                  </a:lnTo>
                  <a:lnTo>
                    <a:pt x="2" y="0"/>
                  </a:lnTo>
                  <a:lnTo>
                    <a:pt x="3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Freeform 10"/>
            <p:cNvSpPr>
              <a:spLocks/>
            </p:cNvSpPr>
            <p:nvPr/>
          </p:nvSpPr>
          <p:spPr bwMode="auto">
            <a:xfrm>
              <a:off x="180" y="3887"/>
              <a:ext cx="26" cy="30"/>
            </a:xfrm>
            <a:custGeom>
              <a:avLst/>
              <a:gdLst>
                <a:gd name="T0" fmla="*/ 0 w 26"/>
                <a:gd name="T1" fmla="*/ 0 h 30"/>
                <a:gd name="T2" fmla="*/ 15 w 26"/>
                <a:gd name="T3" fmla="*/ 29 h 30"/>
                <a:gd name="T4" fmla="*/ 25 w 26"/>
                <a:gd name="T5" fmla="*/ 22 h 30"/>
                <a:gd name="T6" fmla="*/ 0 w 26"/>
                <a:gd name="T7" fmla="*/ 0 h 30"/>
              </a:gdLst>
              <a:ahLst/>
              <a:cxnLst>
                <a:cxn ang="0">
                  <a:pos x="T0" y="T1"/>
                </a:cxn>
                <a:cxn ang="0">
                  <a:pos x="T2" y="T3"/>
                </a:cxn>
                <a:cxn ang="0">
                  <a:pos x="T4" y="T5"/>
                </a:cxn>
                <a:cxn ang="0">
                  <a:pos x="T6" y="T7"/>
                </a:cxn>
              </a:cxnLst>
              <a:rect l="0" t="0" r="r" b="b"/>
              <a:pathLst>
                <a:path w="26" h="30">
                  <a:moveTo>
                    <a:pt x="0" y="0"/>
                  </a:moveTo>
                  <a:lnTo>
                    <a:pt x="15" y="29"/>
                  </a:lnTo>
                  <a:lnTo>
                    <a:pt x="25" y="22"/>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Freeform 11"/>
            <p:cNvSpPr>
              <a:spLocks/>
            </p:cNvSpPr>
            <p:nvPr/>
          </p:nvSpPr>
          <p:spPr bwMode="auto">
            <a:xfrm>
              <a:off x="245" y="3889"/>
              <a:ext cx="29" cy="32"/>
            </a:xfrm>
            <a:custGeom>
              <a:avLst/>
              <a:gdLst>
                <a:gd name="T0" fmla="*/ 28 w 29"/>
                <a:gd name="T1" fmla="*/ 0 h 32"/>
                <a:gd name="T2" fmla="*/ 11 w 29"/>
                <a:gd name="T3" fmla="*/ 31 h 32"/>
                <a:gd name="T4" fmla="*/ 0 w 29"/>
                <a:gd name="T5" fmla="*/ 23 h 32"/>
                <a:gd name="T6" fmla="*/ 28 w 29"/>
                <a:gd name="T7" fmla="*/ 0 h 32"/>
              </a:gdLst>
              <a:ahLst/>
              <a:cxnLst>
                <a:cxn ang="0">
                  <a:pos x="T0" y="T1"/>
                </a:cxn>
                <a:cxn ang="0">
                  <a:pos x="T2" y="T3"/>
                </a:cxn>
                <a:cxn ang="0">
                  <a:pos x="T4" y="T5"/>
                </a:cxn>
                <a:cxn ang="0">
                  <a:pos x="T6" y="T7"/>
                </a:cxn>
              </a:cxnLst>
              <a:rect l="0" t="0" r="r" b="b"/>
              <a:pathLst>
                <a:path w="29" h="32">
                  <a:moveTo>
                    <a:pt x="28" y="0"/>
                  </a:moveTo>
                  <a:lnTo>
                    <a:pt x="11" y="31"/>
                  </a:lnTo>
                  <a:lnTo>
                    <a:pt x="0" y="23"/>
                  </a:lnTo>
                  <a:lnTo>
                    <a:pt x="28"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Freeform 12"/>
            <p:cNvSpPr>
              <a:spLocks/>
            </p:cNvSpPr>
            <p:nvPr/>
          </p:nvSpPr>
          <p:spPr bwMode="auto">
            <a:xfrm>
              <a:off x="220" y="3878"/>
              <a:ext cx="17" cy="31"/>
            </a:xfrm>
            <a:custGeom>
              <a:avLst/>
              <a:gdLst>
                <a:gd name="T0" fmla="*/ 7 w 17"/>
                <a:gd name="T1" fmla="*/ 0 h 31"/>
                <a:gd name="T2" fmla="*/ 0 w 17"/>
                <a:gd name="T3" fmla="*/ 30 h 31"/>
                <a:gd name="T4" fmla="*/ 16 w 17"/>
                <a:gd name="T5" fmla="*/ 29 h 31"/>
                <a:gd name="T6" fmla="*/ 7 w 17"/>
                <a:gd name="T7" fmla="*/ 0 h 31"/>
              </a:gdLst>
              <a:ahLst/>
              <a:cxnLst>
                <a:cxn ang="0">
                  <a:pos x="T0" y="T1"/>
                </a:cxn>
                <a:cxn ang="0">
                  <a:pos x="T2" y="T3"/>
                </a:cxn>
                <a:cxn ang="0">
                  <a:pos x="T4" y="T5"/>
                </a:cxn>
                <a:cxn ang="0">
                  <a:pos x="T6" y="T7"/>
                </a:cxn>
              </a:cxnLst>
              <a:rect l="0" t="0" r="r" b="b"/>
              <a:pathLst>
                <a:path w="17" h="31">
                  <a:moveTo>
                    <a:pt x="7" y="0"/>
                  </a:moveTo>
                  <a:lnTo>
                    <a:pt x="0" y="30"/>
                  </a:lnTo>
                  <a:lnTo>
                    <a:pt x="16"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Freeform 13"/>
            <p:cNvSpPr>
              <a:spLocks/>
            </p:cNvSpPr>
            <p:nvPr/>
          </p:nvSpPr>
          <p:spPr bwMode="auto">
            <a:xfrm>
              <a:off x="195" y="3924"/>
              <a:ext cx="67" cy="116"/>
            </a:xfrm>
            <a:custGeom>
              <a:avLst/>
              <a:gdLst>
                <a:gd name="T0" fmla="*/ 21 w 67"/>
                <a:gd name="T1" fmla="*/ 115 h 116"/>
                <a:gd name="T2" fmla="*/ 22 w 67"/>
                <a:gd name="T3" fmla="*/ 94 h 116"/>
                <a:gd name="T4" fmla="*/ 20 w 67"/>
                <a:gd name="T5" fmla="*/ 91 h 116"/>
                <a:gd name="T6" fmla="*/ 14 w 67"/>
                <a:gd name="T7" fmla="*/ 83 h 116"/>
                <a:gd name="T8" fmla="*/ 8 w 67"/>
                <a:gd name="T9" fmla="*/ 72 h 116"/>
                <a:gd name="T10" fmla="*/ 3 w 67"/>
                <a:gd name="T11" fmla="*/ 58 h 116"/>
                <a:gd name="T12" fmla="*/ 0 w 67"/>
                <a:gd name="T13" fmla="*/ 42 h 116"/>
                <a:gd name="T14" fmla="*/ 0 w 67"/>
                <a:gd name="T15" fmla="*/ 27 h 116"/>
                <a:gd name="T16" fmla="*/ 7 w 67"/>
                <a:gd name="T17" fmla="*/ 12 h 116"/>
                <a:gd name="T18" fmla="*/ 22 w 67"/>
                <a:gd name="T19" fmla="*/ 0 h 116"/>
                <a:gd name="T20" fmla="*/ 42 w 67"/>
                <a:gd name="T21" fmla="*/ 0 h 116"/>
                <a:gd name="T22" fmla="*/ 45 w 67"/>
                <a:gd name="T23" fmla="*/ 1 h 116"/>
                <a:gd name="T24" fmla="*/ 50 w 67"/>
                <a:gd name="T25" fmla="*/ 5 h 116"/>
                <a:gd name="T26" fmla="*/ 56 w 67"/>
                <a:gd name="T27" fmla="*/ 11 h 116"/>
                <a:gd name="T28" fmla="*/ 62 w 67"/>
                <a:gd name="T29" fmla="*/ 20 h 116"/>
                <a:gd name="T30" fmla="*/ 66 w 67"/>
                <a:gd name="T31" fmla="*/ 32 h 116"/>
                <a:gd name="T32" fmla="*/ 65 w 67"/>
                <a:gd name="T33" fmla="*/ 48 h 116"/>
                <a:gd name="T34" fmla="*/ 58 w 67"/>
                <a:gd name="T35" fmla="*/ 68 h 116"/>
                <a:gd name="T36" fmla="*/ 42 w 67"/>
                <a:gd name="T37" fmla="*/ 91 h 116"/>
                <a:gd name="T38" fmla="*/ 42 w 67"/>
                <a:gd name="T39" fmla="*/ 115 h 116"/>
                <a:gd name="T40" fmla="*/ 21 w 67"/>
                <a:gd name="T41" fmla="*/ 1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16">
                  <a:moveTo>
                    <a:pt x="21" y="115"/>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5"/>
                  </a:lnTo>
                  <a:lnTo>
                    <a:pt x="21" y="11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4" name="Freeform 14"/>
            <p:cNvSpPr>
              <a:spLocks/>
            </p:cNvSpPr>
            <p:nvPr/>
          </p:nvSpPr>
          <p:spPr bwMode="auto">
            <a:xfrm>
              <a:off x="222" y="3945"/>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92315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1488" y="157163"/>
            <a:ext cx="5870575" cy="4402137"/>
          </a:xfrm>
          <a:ln cap="flat"/>
        </p:spPr>
      </p:sp>
      <p:sp>
        <p:nvSpPr>
          <p:cNvPr id="32771" name="Rectangle 3"/>
          <p:cNvSpPr>
            <a:spLocks noGrp="1" noChangeArrowheads="1"/>
          </p:cNvSpPr>
          <p:nvPr>
            <p:ph type="body" idx="1"/>
          </p:nvPr>
        </p:nvSpPr>
        <p:spPr>
          <a:noFill/>
          <a:ln/>
        </p:spPr>
        <p:txBody>
          <a:bodyPr/>
          <a:lstStyle/>
          <a:p>
            <a:r>
              <a:rPr lang="en-US" altLang="en-US"/>
              <a:t>The FOREIGN KEY Constraint (continued)</a:t>
            </a:r>
          </a:p>
          <a:p>
            <a:pPr lvl="1"/>
            <a:r>
              <a:rPr lang="en-US" altLang="en-US"/>
              <a:t>FOREIGN KEY constraints can be defined at the column or table constraint level. A composite foreign key must be created by using the table-level definition.</a:t>
            </a:r>
          </a:p>
          <a:p>
            <a:pPr lvl="1"/>
            <a:r>
              <a:rPr lang="en-US" altLang="en-US"/>
              <a:t>The example on the slide defines a FOREIGN KEY constraint on the DEPTNO column of the EMP table, using table level syntax. The name of the constraint is EMP_DEPTNO_FK.</a:t>
            </a:r>
          </a:p>
          <a:p>
            <a:pPr lvl="1"/>
            <a:endParaRPr lang="en-US" altLang="en-US"/>
          </a:p>
          <a:p>
            <a:endParaRPr lang="en-US" altLang="en-US" b="0">
              <a:latin typeface="Times New Roman" panose="02020603050405020304" pitchFamily="18" charset="0"/>
            </a:endParaRPr>
          </a:p>
        </p:txBody>
      </p:sp>
    </p:spTree>
    <p:extLst>
      <p:ext uri="{BB962C8B-B14F-4D97-AF65-F5344CB8AC3E}">
        <p14:creationId xmlns:p14="http://schemas.microsoft.com/office/powerpoint/2010/main" val="3087102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pPr>
              <a:tabLst/>
            </a:pPr>
            <a:r>
              <a:rPr lang="en-US" altLang="en-US"/>
              <a:t>The FOREIGN KEY Constraint (continued)</a:t>
            </a:r>
          </a:p>
          <a:p>
            <a:pPr lvl="1">
              <a:tabLst/>
            </a:pPr>
            <a:r>
              <a:rPr lang="en-US" altLang="en-US"/>
              <a:t>The foreign key is defined in the child table, and the table containing the referenced column is the parent table. The foreign key is defined using a combination of the following keywords: </a:t>
            </a:r>
          </a:p>
          <a:p>
            <a:pPr lvl="2">
              <a:tabLst/>
            </a:pPr>
            <a:r>
              <a:rPr lang="en-US" altLang="en-US"/>
              <a:t>FOREIGN KEY is used to define the column in the child table at the table constraint level.</a:t>
            </a:r>
          </a:p>
          <a:p>
            <a:pPr lvl="2">
              <a:tabLst/>
            </a:pPr>
            <a:r>
              <a:rPr lang="en-US" altLang="en-US">
                <a:solidFill>
                  <a:srgbClr val="FC0128"/>
                </a:solidFill>
              </a:rPr>
              <a:t>REFERENCES </a:t>
            </a:r>
            <a:r>
              <a:rPr lang="en-US" altLang="en-US"/>
              <a:t>identifies the table and column in the parent table.</a:t>
            </a:r>
          </a:p>
          <a:p>
            <a:pPr lvl="2">
              <a:tabLst/>
            </a:pPr>
            <a:r>
              <a:rPr lang="en-US" altLang="en-US">
                <a:solidFill>
                  <a:srgbClr val="FC0128"/>
                </a:solidFill>
              </a:rPr>
              <a:t>ON DELETE CASCADE </a:t>
            </a:r>
            <a:r>
              <a:rPr lang="en-US" altLang="en-US"/>
              <a:t>indicates that when the row in the parent table is deleted, the dependent rows in the child table will also be deleted.</a:t>
            </a:r>
          </a:p>
          <a:p>
            <a:pPr lvl="1">
              <a:tabLst/>
            </a:pPr>
            <a:r>
              <a:rPr lang="en-US" altLang="en-US"/>
              <a:t>Without the ON DELETE CASCADE option, the row in the parent table cannot be deleted if it is referenced in the child table.</a:t>
            </a:r>
          </a:p>
          <a:p>
            <a:pPr>
              <a:tabLst/>
            </a:pPr>
            <a:endParaRPr lang="en-US" altLang="en-US" b="0">
              <a:latin typeface="Times New Roman" panose="02020603050405020304" pitchFamily="18" charset="0"/>
            </a:endParaRPr>
          </a:p>
        </p:txBody>
      </p:sp>
      <p:sp>
        <p:nvSpPr>
          <p:cNvPr id="34819"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4281125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7"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8" name="Rectangle 4"/>
          <p:cNvSpPr>
            <a:spLocks noGrp="1" noChangeArrowheads="1"/>
          </p:cNvSpPr>
          <p:nvPr>
            <p:ph type="body" idx="1"/>
          </p:nvPr>
        </p:nvSpPr>
        <p:spPr>
          <a:noFill/>
          <a:ln/>
        </p:spPr>
        <p:txBody>
          <a:bodyPr/>
          <a:lstStyle/>
          <a:p>
            <a:pPr>
              <a:tabLst/>
            </a:pPr>
            <a:r>
              <a:rPr lang="en-US" altLang="en-US"/>
              <a:t>The CHECK Constraint</a:t>
            </a:r>
          </a:p>
          <a:p>
            <a:pPr lvl="1">
              <a:tabLst/>
            </a:pPr>
            <a:r>
              <a:rPr lang="en-US" altLang="en-US"/>
              <a:t>The </a:t>
            </a:r>
            <a:r>
              <a:rPr lang="en-US" altLang="en-US">
                <a:solidFill>
                  <a:srgbClr val="FC0128"/>
                </a:solidFill>
              </a:rPr>
              <a:t>CHECK constraint </a:t>
            </a:r>
            <a:r>
              <a:rPr lang="en-US" altLang="en-US"/>
              <a:t>defines a condition that each row must satisfy. The condition can use the same constructs as query conditions, with the following exceptions:</a:t>
            </a:r>
          </a:p>
          <a:p>
            <a:pPr lvl="2">
              <a:tabLst/>
            </a:pPr>
            <a:r>
              <a:rPr lang="en-US" altLang="en-US"/>
              <a:t>References to the CURRVAL, NEXTVAL, LEVEL, and ROWNUM pseudocolumns</a:t>
            </a:r>
          </a:p>
          <a:p>
            <a:pPr lvl="2">
              <a:tabLst/>
            </a:pPr>
            <a:r>
              <a:rPr lang="en-US" altLang="en-US"/>
              <a:t>Calls to SYSDATE, UID, USER, and USERENV functions</a:t>
            </a:r>
          </a:p>
          <a:p>
            <a:pPr lvl="2">
              <a:tabLst/>
            </a:pPr>
            <a:r>
              <a:rPr lang="en-US" altLang="en-US"/>
              <a:t>Queries that refer to other values in other rows</a:t>
            </a:r>
          </a:p>
          <a:p>
            <a:pPr lvl="1">
              <a:tabLst/>
            </a:pPr>
            <a:r>
              <a:rPr lang="en-US" altLang="en-US"/>
              <a:t>A single column can have multiple CHECK constraints that reference the column in its definition. There is no limit to the number of CHECK constraints that you can define on a column.</a:t>
            </a:r>
          </a:p>
          <a:p>
            <a:pPr lvl="1">
              <a:tabLst/>
            </a:pPr>
            <a:r>
              <a:rPr lang="en-US" altLang="en-US"/>
              <a:t>CHECK constraints can be defined at the column level or table level. </a:t>
            </a:r>
          </a:p>
          <a:p>
            <a:pPr>
              <a:tabLst/>
            </a:pPr>
            <a:endParaRPr lang="en-US" altLang="en-US">
              <a:solidFill>
                <a:schemeClr val="accent2"/>
              </a:solidFill>
            </a:endParaRPr>
          </a:p>
          <a:p>
            <a:pPr>
              <a:tabLst/>
            </a:pPr>
            <a:endParaRPr lang="en-US" altLang="en-US">
              <a:solidFill>
                <a:schemeClr val="accent2"/>
              </a:solidFill>
            </a:endParaRPr>
          </a:p>
          <a:p>
            <a:pPr>
              <a:tabLst/>
            </a:pPr>
            <a:r>
              <a:rPr lang="en-US" altLang="en-US">
                <a:solidFill>
                  <a:schemeClr val="accent2"/>
                </a:solidFill>
              </a:rPr>
              <a:t>Class Management Note</a:t>
            </a:r>
          </a:p>
          <a:p>
            <a:pPr lvl="1">
              <a:tabLst/>
            </a:pPr>
            <a:r>
              <a:rPr lang="en-US" altLang="en-US">
                <a:solidFill>
                  <a:schemeClr val="accent2"/>
                </a:solidFill>
              </a:rPr>
              <a:t>You can defer checking constraints for validity until the end of the transaction. </a:t>
            </a:r>
          </a:p>
          <a:p>
            <a:pPr lvl="2">
              <a:tabLst/>
            </a:pPr>
            <a:r>
              <a:rPr lang="en-US" altLang="en-US">
                <a:solidFill>
                  <a:schemeClr val="accent2"/>
                </a:solidFill>
              </a:rPr>
              <a:t>A constraint is </a:t>
            </a:r>
            <a:r>
              <a:rPr lang="en-US" altLang="en-US" i="1">
                <a:solidFill>
                  <a:schemeClr val="accent2"/>
                </a:solidFill>
              </a:rPr>
              <a:t>deferred</a:t>
            </a:r>
            <a:r>
              <a:rPr lang="en-US" altLang="en-US">
                <a:solidFill>
                  <a:schemeClr val="accent2"/>
                </a:solidFill>
              </a:rPr>
              <a:t> if the system checks that it is satisfied only on commit. If a deferred constraint is violated, then commit causes the transaction to roll back.</a:t>
            </a:r>
          </a:p>
          <a:p>
            <a:pPr lvl="2">
              <a:tabLst/>
            </a:pPr>
            <a:r>
              <a:rPr lang="en-US" altLang="en-US">
                <a:solidFill>
                  <a:schemeClr val="accent2"/>
                </a:solidFill>
              </a:rPr>
              <a:t>A constraint is </a:t>
            </a:r>
            <a:r>
              <a:rPr lang="en-US" altLang="en-US" i="1">
                <a:solidFill>
                  <a:schemeClr val="accent2"/>
                </a:solidFill>
              </a:rPr>
              <a:t>immediate </a:t>
            </a:r>
            <a:r>
              <a:rPr lang="en-US" altLang="en-US">
                <a:solidFill>
                  <a:schemeClr val="accent2"/>
                </a:solidFill>
              </a:rPr>
              <a:t>if it is checked at the end of each statement. If it is violated, the statement is rolled back immediately. </a:t>
            </a:r>
          </a:p>
          <a:p>
            <a:pPr>
              <a:tabLst/>
            </a:pPr>
            <a:endParaRPr lang="en-US" altLang="en-US" b="0">
              <a:solidFill>
                <a:schemeClr val="accent2"/>
              </a:solidFill>
              <a:latin typeface="Times New Roman" panose="02020603050405020304" pitchFamily="18" charset="0"/>
            </a:endParaRPr>
          </a:p>
        </p:txBody>
      </p:sp>
      <p:sp>
        <p:nvSpPr>
          <p:cNvPr id="36869"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218204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t>The CREATE TABLE Statement</a:t>
            </a:r>
          </a:p>
          <a:p>
            <a:pPr lvl="1"/>
            <a:r>
              <a:rPr lang="en-US"/>
              <a:t>Create tables to store data by executing the SQL CREATE TABLE statement. This statement is one of the </a:t>
            </a:r>
            <a:r>
              <a:rPr lang="en-US">
                <a:solidFill>
                  <a:srgbClr val="FC0128"/>
                </a:solidFill>
              </a:rPr>
              <a:t>data definition language </a:t>
            </a:r>
            <a:r>
              <a:rPr lang="en-US"/>
              <a:t>(</a:t>
            </a:r>
            <a:r>
              <a:rPr lang="en-US">
                <a:solidFill>
                  <a:srgbClr val="FC0128"/>
                </a:solidFill>
              </a:rPr>
              <a:t>DDL)</a:t>
            </a:r>
            <a:r>
              <a:rPr lang="en-US"/>
              <a:t> statements, which are covered in subsequent lessons. DDL statements are a subset of SQL statements used to create, modify, or remove Oracle8 database structures. These statements have an immediate effect on the database, and they also record information in the data dictionary. </a:t>
            </a:r>
          </a:p>
          <a:p>
            <a:pPr lvl="1"/>
            <a:r>
              <a:rPr lang="en-US"/>
              <a:t>To create a table, a user must have the </a:t>
            </a:r>
            <a:r>
              <a:rPr lang="en-US">
                <a:solidFill>
                  <a:srgbClr val="FC0128"/>
                </a:solidFill>
              </a:rPr>
              <a:t>CREATE TABLE </a:t>
            </a:r>
            <a:r>
              <a:rPr lang="en-US"/>
              <a:t>privilege and a storage area in which to create objects. The database administrator uses data control language (DCL) statements, which are covered in a later lesson, to grant privileges to users.</a:t>
            </a:r>
          </a:p>
          <a:p>
            <a:pPr lvl="1"/>
            <a:r>
              <a:rPr lang="en-US"/>
              <a:t>In the syntax:</a:t>
            </a:r>
          </a:p>
          <a:p>
            <a:pPr lvl="1"/>
            <a:r>
              <a:rPr lang="en-US"/>
              <a:t>	</a:t>
            </a:r>
            <a:r>
              <a:rPr lang="en-US" i="1"/>
              <a:t>schema</a:t>
            </a:r>
            <a:r>
              <a:rPr lang="en-US"/>
              <a:t>		is the same as the owner’s name</a:t>
            </a:r>
          </a:p>
          <a:p>
            <a:pPr lvl="1"/>
            <a:r>
              <a:rPr lang="en-US" i="1"/>
              <a:t>	table</a:t>
            </a:r>
            <a:r>
              <a:rPr lang="en-US"/>
              <a:t>			is the name of the table</a:t>
            </a:r>
          </a:p>
          <a:p>
            <a:pPr lvl="1"/>
            <a:r>
              <a:rPr lang="en-US"/>
              <a:t>	DEFAULT </a:t>
            </a:r>
            <a:r>
              <a:rPr lang="en-US" i="1"/>
              <a:t>expr	</a:t>
            </a:r>
            <a:r>
              <a:rPr lang="en-US"/>
              <a:t>specifies a default value if a value is omitted in the INSERT statement</a:t>
            </a:r>
          </a:p>
          <a:p>
            <a:pPr lvl="1"/>
            <a:r>
              <a:rPr lang="en-US" i="1"/>
              <a:t>	column</a:t>
            </a:r>
            <a:r>
              <a:rPr lang="en-US"/>
              <a:t>		is the name of the column</a:t>
            </a:r>
          </a:p>
          <a:p>
            <a:pPr lvl="1"/>
            <a:r>
              <a:rPr lang="en-US"/>
              <a:t>	</a:t>
            </a:r>
            <a:r>
              <a:rPr lang="en-US" i="1"/>
              <a:t>datatype</a:t>
            </a:r>
            <a:r>
              <a:rPr lang="en-US"/>
              <a:t>		is the column’s datatype and length</a:t>
            </a:r>
          </a:p>
          <a:p>
            <a:pPr lvl="1"/>
            <a:r>
              <a:rPr lang="en-US"/>
              <a:t>For more information, see</a:t>
            </a:r>
            <a:br>
              <a:rPr lang="en-US"/>
            </a:br>
            <a:r>
              <a:rPr lang="en-US" i="1"/>
              <a:t>Oracle Server SQL Reference, </a:t>
            </a:r>
            <a:r>
              <a:rPr lang="en-US"/>
              <a:t>Release 8, “CREATE TABLE.”</a:t>
            </a:r>
          </a:p>
          <a:p>
            <a:pPr lvl="1"/>
            <a:endParaRPr lang="en-US"/>
          </a:p>
          <a:p>
            <a:endParaRPr lang="en-US" b="0">
              <a:latin typeface="Times New Roman" pitchFamily="18" charset="0"/>
            </a:endParaRPr>
          </a:p>
        </p:txBody>
      </p:sp>
      <p:sp>
        <p:nvSpPr>
          <p:cNvPr id="13315" name="Rectangle 3"/>
          <p:cNvSpPr>
            <a:spLocks noGrp="1" noRot="1" noChangeAspect="1" noChangeArrowheads="1" noTextEdit="1"/>
          </p:cNvSpPr>
          <p:nvPr>
            <p:ph type="sldImg"/>
          </p:nvPr>
        </p:nvSpPr>
        <p:spPr>
          <a:xfrm>
            <a:off x="473075" y="160338"/>
            <a:ext cx="5865813" cy="4398962"/>
          </a:xfrm>
          <a:ln cap="flat"/>
        </p:spPr>
      </p:sp>
      <p:grpSp>
        <p:nvGrpSpPr>
          <p:cNvPr id="13329" name="Group 17"/>
          <p:cNvGrpSpPr>
            <a:grpSpLocks/>
          </p:cNvGrpSpPr>
          <p:nvPr/>
        </p:nvGrpSpPr>
        <p:grpSpPr bwMode="auto">
          <a:xfrm>
            <a:off x="227013" y="7810500"/>
            <a:ext cx="293687" cy="292100"/>
            <a:chOff x="143" y="4920"/>
            <a:chExt cx="185" cy="184"/>
          </a:xfrm>
        </p:grpSpPr>
        <p:sp>
          <p:nvSpPr>
            <p:cNvPr id="13316" name="Freeform 4"/>
            <p:cNvSpPr>
              <a:spLocks/>
            </p:cNvSpPr>
            <p:nvPr/>
          </p:nvSpPr>
          <p:spPr bwMode="auto">
            <a:xfrm>
              <a:off x="143" y="4920"/>
              <a:ext cx="177" cy="178"/>
            </a:xfrm>
            <a:custGeom>
              <a:avLst/>
              <a:gdLst/>
              <a:ahLst/>
              <a:cxnLst>
                <a:cxn ang="0">
                  <a:pos x="176" y="177"/>
                </a:cxn>
                <a:cxn ang="0">
                  <a:pos x="176" y="0"/>
                </a:cxn>
                <a:cxn ang="0">
                  <a:pos x="0" y="0"/>
                </a:cxn>
                <a:cxn ang="0">
                  <a:pos x="0" y="177"/>
                </a:cxn>
                <a:cxn ang="0">
                  <a:pos x="176" y="177"/>
                </a:cxn>
              </a:cxnLst>
              <a:rect l="0" t="0" r="r" b="b"/>
              <a:pathLst>
                <a:path w="177" h="178">
                  <a:moveTo>
                    <a:pt x="176" y="177"/>
                  </a:moveTo>
                  <a:lnTo>
                    <a:pt x="176" y="0"/>
                  </a:lnTo>
                  <a:lnTo>
                    <a:pt x="0" y="0"/>
                  </a:lnTo>
                  <a:lnTo>
                    <a:pt x="0" y="177"/>
                  </a:lnTo>
                  <a:lnTo>
                    <a:pt x="176" y="177"/>
                  </a:lnTo>
                </a:path>
              </a:pathLst>
            </a:custGeom>
            <a:solidFill>
              <a:srgbClr val="000000"/>
            </a:solidFill>
            <a:ln w="9525" cap="rnd">
              <a:noFill/>
              <a:round/>
              <a:headEnd type="none" w="sm" len="sm"/>
              <a:tailEnd type="none" w="sm" len="sm"/>
            </a:ln>
            <a:effectLst/>
          </p:spPr>
          <p:txBody>
            <a:bodyPr/>
            <a:lstStyle/>
            <a:p>
              <a:endParaRPr lang="en-US"/>
            </a:p>
          </p:txBody>
        </p:sp>
        <p:sp>
          <p:nvSpPr>
            <p:cNvPr id="13317" name="Freeform 5"/>
            <p:cNvSpPr>
              <a:spLocks/>
            </p:cNvSpPr>
            <p:nvPr/>
          </p:nvSpPr>
          <p:spPr bwMode="auto">
            <a:xfrm>
              <a:off x="204" y="4986"/>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type="none" w="sm" len="sm"/>
              <a:tailEnd type="none" w="sm" len="sm"/>
            </a:ln>
            <a:effectLst/>
          </p:spPr>
          <p:txBody>
            <a:bodyPr/>
            <a:lstStyle/>
            <a:p>
              <a:endParaRPr lang="en-US"/>
            </a:p>
          </p:txBody>
        </p:sp>
        <p:sp>
          <p:nvSpPr>
            <p:cNvPr id="13318" name="Freeform 6"/>
            <p:cNvSpPr>
              <a:spLocks/>
            </p:cNvSpPr>
            <p:nvPr/>
          </p:nvSpPr>
          <p:spPr bwMode="auto">
            <a:xfrm>
              <a:off x="212" y="5003"/>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type="none" w="sm" len="sm"/>
              <a:tailEnd type="none" w="sm" len="sm"/>
            </a:ln>
            <a:effectLst/>
          </p:spPr>
          <p:txBody>
            <a:bodyPr/>
            <a:lstStyle/>
            <a:p>
              <a:endParaRPr lang="en-US"/>
            </a:p>
          </p:txBody>
        </p:sp>
        <p:sp>
          <p:nvSpPr>
            <p:cNvPr id="13319" name="Freeform 7"/>
            <p:cNvSpPr>
              <a:spLocks/>
            </p:cNvSpPr>
            <p:nvPr/>
          </p:nvSpPr>
          <p:spPr bwMode="auto">
            <a:xfrm>
              <a:off x="219" y="5018"/>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type="none" w="sm" len="sm"/>
              <a:tailEnd type="none" w="sm" len="sm"/>
            </a:ln>
            <a:effectLst/>
          </p:spPr>
          <p:txBody>
            <a:bodyPr/>
            <a:lstStyle/>
            <a:p>
              <a:endParaRPr lang="en-US"/>
            </a:p>
          </p:txBody>
        </p:sp>
        <p:sp>
          <p:nvSpPr>
            <p:cNvPr id="13320" name="Freeform 8"/>
            <p:cNvSpPr>
              <a:spLocks/>
            </p:cNvSpPr>
            <p:nvPr/>
          </p:nvSpPr>
          <p:spPr bwMode="auto">
            <a:xfrm>
              <a:off x="227" y="5036"/>
              <a:ext cx="70" cy="34"/>
            </a:xfrm>
            <a:custGeom>
              <a:avLst/>
              <a:gdLst/>
              <a:ahLst/>
              <a:cxnLst>
                <a:cxn ang="0">
                  <a:pos x="69" y="6"/>
                </a:cxn>
                <a:cxn ang="0">
                  <a:pos x="65" y="0"/>
                </a:cxn>
                <a:cxn ang="0">
                  <a:pos x="0" y="26"/>
                </a:cxn>
                <a:cxn ang="0">
                  <a:pos x="3" y="33"/>
                </a:cxn>
                <a:cxn ang="0">
                  <a:pos x="69" y="6"/>
                </a:cxn>
              </a:cxnLst>
              <a:rect l="0" t="0" r="r" b="b"/>
              <a:pathLst>
                <a:path w="70" h="34">
                  <a:moveTo>
                    <a:pt x="69" y="6"/>
                  </a:moveTo>
                  <a:lnTo>
                    <a:pt x="65" y="0"/>
                  </a:lnTo>
                  <a:lnTo>
                    <a:pt x="0" y="26"/>
                  </a:lnTo>
                  <a:lnTo>
                    <a:pt x="3" y="33"/>
                  </a:lnTo>
                  <a:lnTo>
                    <a:pt x="69" y="6"/>
                  </a:lnTo>
                </a:path>
              </a:pathLst>
            </a:custGeom>
            <a:solidFill>
              <a:srgbClr val="FFFFFF"/>
            </a:solidFill>
            <a:ln w="9525" cap="rnd">
              <a:noFill/>
              <a:round/>
              <a:headEnd type="none" w="sm" len="sm"/>
              <a:tailEnd type="none" w="sm" len="sm"/>
            </a:ln>
            <a:effectLst/>
          </p:spPr>
          <p:txBody>
            <a:bodyPr/>
            <a:lstStyle/>
            <a:p>
              <a:endParaRPr lang="en-US"/>
            </a:p>
          </p:txBody>
        </p:sp>
        <p:sp>
          <p:nvSpPr>
            <p:cNvPr id="13321" name="Freeform 9"/>
            <p:cNvSpPr>
              <a:spLocks/>
            </p:cNvSpPr>
            <p:nvPr/>
          </p:nvSpPr>
          <p:spPr bwMode="auto">
            <a:xfrm>
              <a:off x="235" y="5050"/>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type="none" w="sm" len="sm"/>
              <a:tailEnd type="none" w="sm" len="sm"/>
            </a:ln>
            <a:effectLst/>
          </p:spPr>
          <p:txBody>
            <a:bodyPr/>
            <a:lstStyle/>
            <a:p>
              <a:endParaRPr lang="en-US"/>
            </a:p>
          </p:txBody>
        </p:sp>
        <p:sp>
          <p:nvSpPr>
            <p:cNvPr id="13322" name="Freeform 10"/>
            <p:cNvSpPr>
              <a:spLocks/>
            </p:cNvSpPr>
            <p:nvPr/>
          </p:nvSpPr>
          <p:spPr bwMode="auto">
            <a:xfrm>
              <a:off x="163" y="4949"/>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type="none" w="sm" len="sm"/>
              <a:tailEnd type="none" w="sm" len="sm"/>
            </a:ln>
            <a:effectLst/>
          </p:spPr>
          <p:txBody>
            <a:bodyPr/>
            <a:lstStyle/>
            <a:p>
              <a:endParaRPr lang="en-US"/>
            </a:p>
          </p:txBody>
        </p:sp>
        <p:sp>
          <p:nvSpPr>
            <p:cNvPr id="13323" name="Freeform 11"/>
            <p:cNvSpPr>
              <a:spLocks/>
            </p:cNvSpPr>
            <p:nvPr/>
          </p:nvSpPr>
          <p:spPr bwMode="auto">
            <a:xfrm>
              <a:off x="147" y="4938"/>
              <a:ext cx="123" cy="58"/>
            </a:xfrm>
            <a:custGeom>
              <a:avLst/>
              <a:gdLst/>
              <a:ahLst/>
              <a:cxnLst>
                <a:cxn ang="0">
                  <a:pos x="122" y="6"/>
                </a:cxn>
                <a:cxn ang="0">
                  <a:pos x="119" y="0"/>
                </a:cxn>
                <a:cxn ang="0">
                  <a:pos x="0" y="50"/>
                </a:cxn>
                <a:cxn ang="0">
                  <a:pos x="2" y="57"/>
                </a:cxn>
                <a:cxn ang="0">
                  <a:pos x="122" y="6"/>
                </a:cxn>
              </a:cxnLst>
              <a:rect l="0" t="0" r="r" b="b"/>
              <a:pathLst>
                <a:path w="123" h="58">
                  <a:moveTo>
                    <a:pt x="122" y="6"/>
                  </a:moveTo>
                  <a:lnTo>
                    <a:pt x="119" y="0"/>
                  </a:lnTo>
                  <a:lnTo>
                    <a:pt x="0" y="50"/>
                  </a:lnTo>
                  <a:lnTo>
                    <a:pt x="2" y="57"/>
                  </a:lnTo>
                  <a:lnTo>
                    <a:pt x="122" y="6"/>
                  </a:lnTo>
                </a:path>
              </a:pathLst>
            </a:custGeom>
            <a:solidFill>
              <a:srgbClr val="FFFFFF"/>
            </a:solidFill>
            <a:ln w="9525" cap="rnd">
              <a:noFill/>
              <a:round/>
              <a:headEnd type="none" w="sm" len="sm"/>
              <a:tailEnd type="none" w="sm" len="sm"/>
            </a:ln>
            <a:effectLst/>
          </p:spPr>
          <p:txBody>
            <a:bodyPr/>
            <a:lstStyle/>
            <a:p>
              <a:endParaRPr lang="en-US"/>
            </a:p>
          </p:txBody>
        </p:sp>
        <p:sp>
          <p:nvSpPr>
            <p:cNvPr id="13324" name="Freeform 12"/>
            <p:cNvSpPr>
              <a:spLocks/>
            </p:cNvSpPr>
            <p:nvPr/>
          </p:nvSpPr>
          <p:spPr bwMode="auto">
            <a:xfrm>
              <a:off x="274" y="4951"/>
              <a:ext cx="54" cy="104"/>
            </a:xfrm>
            <a:custGeom>
              <a:avLst/>
              <a:gdLst/>
              <a:ahLst/>
              <a:cxnLst>
                <a:cxn ang="0">
                  <a:pos x="46" y="103"/>
                </a:cxn>
                <a:cxn ang="0">
                  <a:pos x="53" y="100"/>
                </a:cxn>
                <a:cxn ang="0">
                  <a:pos x="7" y="0"/>
                </a:cxn>
                <a:cxn ang="0">
                  <a:pos x="0" y="2"/>
                </a:cxn>
                <a:cxn ang="0">
                  <a:pos x="46" y="103"/>
                </a:cxn>
              </a:cxnLst>
              <a:rect l="0" t="0" r="r" b="b"/>
              <a:pathLst>
                <a:path w="54" h="104">
                  <a:moveTo>
                    <a:pt x="46" y="103"/>
                  </a:moveTo>
                  <a:lnTo>
                    <a:pt x="53" y="100"/>
                  </a:lnTo>
                  <a:lnTo>
                    <a:pt x="7" y="0"/>
                  </a:lnTo>
                  <a:lnTo>
                    <a:pt x="0" y="2"/>
                  </a:lnTo>
                  <a:lnTo>
                    <a:pt x="46" y="103"/>
                  </a:lnTo>
                </a:path>
              </a:pathLst>
            </a:custGeom>
            <a:solidFill>
              <a:srgbClr val="FFFFFF"/>
            </a:solidFill>
            <a:ln w="9525" cap="rnd">
              <a:noFill/>
              <a:round/>
              <a:headEnd type="none" w="sm" len="sm"/>
              <a:tailEnd type="none" w="sm" len="sm"/>
            </a:ln>
            <a:effectLst/>
          </p:spPr>
          <p:txBody>
            <a:bodyPr/>
            <a:lstStyle/>
            <a:p>
              <a:endParaRPr lang="en-US"/>
            </a:p>
          </p:txBody>
        </p:sp>
        <p:sp>
          <p:nvSpPr>
            <p:cNvPr id="13325" name="Freeform 13"/>
            <p:cNvSpPr>
              <a:spLocks/>
            </p:cNvSpPr>
            <p:nvPr/>
          </p:nvSpPr>
          <p:spPr bwMode="auto">
            <a:xfrm>
              <a:off x="163" y="4997"/>
              <a:ext cx="54" cy="107"/>
            </a:xfrm>
            <a:custGeom>
              <a:avLst/>
              <a:gdLst/>
              <a:ahLst/>
              <a:cxnLst>
                <a:cxn ang="0">
                  <a:pos x="46" y="106"/>
                </a:cxn>
                <a:cxn ang="0">
                  <a:pos x="53" y="102"/>
                </a:cxn>
                <a:cxn ang="0">
                  <a:pos x="7" y="0"/>
                </a:cxn>
                <a:cxn ang="0">
                  <a:pos x="0" y="4"/>
                </a:cxn>
                <a:cxn ang="0">
                  <a:pos x="46" y="106"/>
                </a:cxn>
              </a:cxnLst>
              <a:rect l="0" t="0" r="r" b="b"/>
              <a:pathLst>
                <a:path w="54" h="107">
                  <a:moveTo>
                    <a:pt x="46" y="106"/>
                  </a:moveTo>
                  <a:lnTo>
                    <a:pt x="53" y="102"/>
                  </a:lnTo>
                  <a:lnTo>
                    <a:pt x="7" y="0"/>
                  </a:lnTo>
                  <a:lnTo>
                    <a:pt x="0" y="4"/>
                  </a:lnTo>
                  <a:lnTo>
                    <a:pt x="46" y="106"/>
                  </a:lnTo>
                </a:path>
              </a:pathLst>
            </a:custGeom>
            <a:solidFill>
              <a:srgbClr val="FFFFFF"/>
            </a:solidFill>
            <a:ln w="9525" cap="rnd">
              <a:noFill/>
              <a:round/>
              <a:headEnd type="none" w="sm" len="sm"/>
              <a:tailEnd type="none" w="sm" len="sm"/>
            </a:ln>
            <a:effectLst/>
          </p:spPr>
          <p:txBody>
            <a:bodyPr/>
            <a:lstStyle/>
            <a:p>
              <a:endParaRPr lang="en-US"/>
            </a:p>
          </p:txBody>
        </p:sp>
        <p:sp>
          <p:nvSpPr>
            <p:cNvPr id="13326" name="Freeform 14"/>
            <p:cNvSpPr>
              <a:spLocks/>
            </p:cNvSpPr>
            <p:nvPr/>
          </p:nvSpPr>
          <p:spPr bwMode="auto">
            <a:xfrm>
              <a:off x="143" y="4988"/>
              <a:ext cx="59" cy="116"/>
            </a:xfrm>
            <a:custGeom>
              <a:avLst/>
              <a:gdLst/>
              <a:ahLst/>
              <a:cxnLst>
                <a:cxn ang="0">
                  <a:pos x="51" y="115"/>
                </a:cxn>
                <a:cxn ang="0">
                  <a:pos x="58" y="112"/>
                </a:cxn>
                <a:cxn ang="0">
                  <a:pos x="6" y="0"/>
                </a:cxn>
                <a:cxn ang="0">
                  <a:pos x="0" y="2"/>
                </a:cxn>
                <a:cxn ang="0">
                  <a:pos x="51" y="115"/>
                </a:cxn>
              </a:cxnLst>
              <a:rect l="0" t="0" r="r" b="b"/>
              <a:pathLst>
                <a:path w="59" h="116">
                  <a:moveTo>
                    <a:pt x="51" y="115"/>
                  </a:moveTo>
                  <a:lnTo>
                    <a:pt x="58" y="112"/>
                  </a:lnTo>
                  <a:lnTo>
                    <a:pt x="6" y="0"/>
                  </a:lnTo>
                  <a:lnTo>
                    <a:pt x="0" y="2"/>
                  </a:lnTo>
                  <a:lnTo>
                    <a:pt x="51" y="115"/>
                  </a:lnTo>
                </a:path>
              </a:pathLst>
            </a:custGeom>
            <a:solidFill>
              <a:srgbClr val="FFFFFF"/>
            </a:solidFill>
            <a:ln w="9525" cap="rnd">
              <a:noFill/>
              <a:round/>
              <a:headEnd type="none" w="sm" len="sm"/>
              <a:tailEnd type="none" w="sm" len="sm"/>
            </a:ln>
            <a:effectLst/>
          </p:spPr>
          <p:txBody>
            <a:bodyPr/>
            <a:lstStyle/>
            <a:p>
              <a:endParaRPr lang="en-US"/>
            </a:p>
          </p:txBody>
        </p:sp>
        <p:sp>
          <p:nvSpPr>
            <p:cNvPr id="13327" name="Freeform 15"/>
            <p:cNvSpPr>
              <a:spLocks/>
            </p:cNvSpPr>
            <p:nvPr/>
          </p:nvSpPr>
          <p:spPr bwMode="auto">
            <a:xfrm>
              <a:off x="146" y="4988"/>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type="none" w="sm" len="sm"/>
              <a:tailEnd type="none" w="sm" len="sm"/>
            </a:ln>
            <a:effectLst/>
          </p:spPr>
          <p:txBody>
            <a:bodyPr/>
            <a:lstStyle/>
            <a:p>
              <a:endParaRPr lang="en-US"/>
            </a:p>
          </p:txBody>
        </p:sp>
        <p:sp>
          <p:nvSpPr>
            <p:cNvPr id="13328" name="Freeform 16"/>
            <p:cNvSpPr>
              <a:spLocks/>
            </p:cNvSpPr>
            <p:nvPr/>
          </p:nvSpPr>
          <p:spPr bwMode="auto">
            <a:xfrm>
              <a:off x="253" y="4945"/>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3919260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ltLang="en-US"/>
              <a:t>Adding a Constraint</a:t>
            </a:r>
          </a:p>
          <a:p>
            <a:pPr lvl="1">
              <a:tabLst/>
            </a:pPr>
            <a:r>
              <a:rPr lang="en-US" altLang="en-US"/>
              <a:t>You can add a constraint for existing tables by using the ALTER TABLE statement with the </a:t>
            </a:r>
            <a:r>
              <a:rPr lang="en-US" altLang="en-US">
                <a:solidFill>
                  <a:srgbClr val="FC0128"/>
                </a:solidFill>
              </a:rPr>
              <a:t>ADD  clause.</a:t>
            </a:r>
          </a:p>
          <a:p>
            <a:pPr lvl="1">
              <a:tabLst/>
            </a:pPr>
            <a:r>
              <a:rPr lang="en-US" altLang="en-US"/>
              <a:t>In the syntax:</a:t>
            </a:r>
          </a:p>
          <a:p>
            <a:pPr lvl="1">
              <a:tabLst/>
            </a:pPr>
            <a:r>
              <a:rPr lang="en-US" altLang="en-US" i="1"/>
              <a:t>	table</a:t>
            </a:r>
            <a:r>
              <a:rPr lang="en-US" altLang="en-US"/>
              <a:t>			is the name of the table</a:t>
            </a:r>
          </a:p>
          <a:p>
            <a:pPr lvl="1">
              <a:tabLst/>
            </a:pPr>
            <a:r>
              <a:rPr lang="en-US" altLang="en-US" i="1"/>
              <a:t>	constraint</a:t>
            </a:r>
            <a:r>
              <a:rPr lang="en-US" altLang="en-US"/>
              <a:t>		is the name of the constraint</a:t>
            </a:r>
          </a:p>
          <a:p>
            <a:pPr lvl="1">
              <a:tabLst/>
            </a:pPr>
            <a:r>
              <a:rPr lang="en-US" altLang="en-US"/>
              <a:t>	</a:t>
            </a:r>
            <a:r>
              <a:rPr lang="en-US" altLang="en-US" i="1"/>
              <a:t>type</a:t>
            </a:r>
            <a:r>
              <a:rPr lang="en-US" altLang="en-US"/>
              <a:t>			is the constraint type</a:t>
            </a:r>
          </a:p>
          <a:p>
            <a:pPr lvl="1">
              <a:tabLst/>
            </a:pPr>
            <a:r>
              <a:rPr lang="en-US" altLang="en-US"/>
              <a:t>	</a:t>
            </a:r>
            <a:r>
              <a:rPr lang="en-US" altLang="en-US" i="1"/>
              <a:t>column		</a:t>
            </a:r>
            <a:r>
              <a:rPr lang="en-US" altLang="en-US"/>
              <a:t>is the name of the column affected by the constraint</a:t>
            </a:r>
          </a:p>
          <a:p>
            <a:pPr lvl="1">
              <a:tabLst/>
            </a:pPr>
            <a:r>
              <a:rPr lang="en-US" altLang="en-US"/>
              <a:t>The constraint name syntax is optional, although recommended. If you do not name your constraints, the system will generate constraint names.</a:t>
            </a:r>
          </a:p>
          <a:p>
            <a:pPr lvl="1">
              <a:tabLst/>
            </a:pPr>
            <a:r>
              <a:rPr lang="en-US" altLang="en-US"/>
              <a:t>Guidelines:</a:t>
            </a:r>
          </a:p>
          <a:p>
            <a:pPr lvl="2">
              <a:tabLst/>
            </a:pPr>
            <a:r>
              <a:rPr lang="en-US" altLang="en-US"/>
              <a:t>You can add, drop, enable, or disable a constraint, but you cannot modify its structure.</a:t>
            </a:r>
          </a:p>
          <a:p>
            <a:pPr lvl="2">
              <a:tabLst/>
            </a:pPr>
            <a:r>
              <a:rPr lang="en-US" altLang="en-US"/>
              <a:t>You can add a NOT NULL constraint to an existing column by using the MODIFY clause of the ALTER TABLE statement.</a:t>
            </a:r>
          </a:p>
          <a:p>
            <a:pPr lvl="1">
              <a:tabLst/>
            </a:pPr>
            <a:r>
              <a:rPr lang="en-US" altLang="en-US" b="1">
                <a:latin typeface="Times" panose="02020603050405020304" pitchFamily="18" charset="0"/>
              </a:rPr>
              <a:t>Note:</a:t>
            </a:r>
            <a:r>
              <a:rPr lang="en-US" altLang="en-US">
                <a:latin typeface="Times" panose="02020603050405020304" pitchFamily="18" charset="0"/>
              </a:rPr>
              <a:t> You can define a NOT NULL column only if the table contains no rows, because data cannot be specified for existing rows at the same time that the column is added.</a:t>
            </a:r>
          </a:p>
        </p:txBody>
      </p:sp>
      <p:sp>
        <p:nvSpPr>
          <p:cNvPr id="38917" name="Rectangle 5"/>
          <p:cNvSpPr>
            <a:spLocks noGrp="1" noRot="1" noChangeAspect="1" noChangeArrowheads="1" noTextEdit="1"/>
          </p:cNvSpPr>
          <p:nvPr>
            <p:ph type="sldImg"/>
          </p:nvPr>
        </p:nvSpPr>
        <p:spPr>
          <a:xfrm>
            <a:off x="471488" y="157163"/>
            <a:ext cx="5870575" cy="4402137"/>
          </a:xfrm>
          <a:ln cap="flat"/>
        </p:spPr>
      </p:sp>
      <p:grpSp>
        <p:nvGrpSpPr>
          <p:cNvPr id="38929" name="Group 17"/>
          <p:cNvGrpSpPr>
            <a:grpSpLocks/>
          </p:cNvGrpSpPr>
          <p:nvPr/>
        </p:nvGrpSpPr>
        <p:grpSpPr bwMode="auto">
          <a:xfrm>
            <a:off x="188913" y="6538913"/>
            <a:ext cx="285750" cy="304800"/>
            <a:chOff x="119" y="4119"/>
            <a:chExt cx="180" cy="192"/>
          </a:xfrm>
        </p:grpSpPr>
        <p:sp>
          <p:nvSpPr>
            <p:cNvPr id="38918" name="Freeform 6"/>
            <p:cNvSpPr>
              <a:spLocks/>
            </p:cNvSpPr>
            <p:nvPr/>
          </p:nvSpPr>
          <p:spPr bwMode="auto">
            <a:xfrm>
              <a:off x="119" y="4119"/>
              <a:ext cx="180" cy="184"/>
            </a:xfrm>
            <a:custGeom>
              <a:avLst/>
              <a:gdLst>
                <a:gd name="T0" fmla="*/ 179 w 180"/>
                <a:gd name="T1" fmla="*/ 183 h 184"/>
                <a:gd name="T2" fmla="*/ 179 w 180"/>
                <a:gd name="T3" fmla="*/ 0 h 184"/>
                <a:gd name="T4" fmla="*/ 0 w 180"/>
                <a:gd name="T5" fmla="*/ 0 h 184"/>
                <a:gd name="T6" fmla="*/ 0 w 180"/>
                <a:gd name="T7" fmla="*/ 183 h 184"/>
                <a:gd name="T8" fmla="*/ 179 w 180"/>
                <a:gd name="T9" fmla="*/ 183 h 184"/>
              </a:gdLst>
              <a:ahLst/>
              <a:cxnLst>
                <a:cxn ang="0">
                  <a:pos x="T0" y="T1"/>
                </a:cxn>
                <a:cxn ang="0">
                  <a:pos x="T2" y="T3"/>
                </a:cxn>
                <a:cxn ang="0">
                  <a:pos x="T4" y="T5"/>
                </a:cxn>
                <a:cxn ang="0">
                  <a:pos x="T6" y="T7"/>
                </a:cxn>
                <a:cxn ang="0">
                  <a:pos x="T8" y="T9"/>
                </a:cxn>
              </a:cxnLst>
              <a:rect l="0" t="0" r="r" b="b"/>
              <a:pathLst>
                <a:path w="180" h="184">
                  <a:moveTo>
                    <a:pt x="179" y="183"/>
                  </a:moveTo>
                  <a:lnTo>
                    <a:pt x="179" y="0"/>
                  </a:lnTo>
                  <a:lnTo>
                    <a:pt x="0" y="0"/>
                  </a:lnTo>
                  <a:lnTo>
                    <a:pt x="0" y="183"/>
                  </a:lnTo>
                  <a:lnTo>
                    <a:pt x="179"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Freeform 7"/>
            <p:cNvSpPr>
              <a:spLocks/>
            </p:cNvSpPr>
            <p:nvPr/>
          </p:nvSpPr>
          <p:spPr bwMode="auto">
            <a:xfrm>
              <a:off x="200" y="4293"/>
              <a:ext cx="27" cy="18"/>
            </a:xfrm>
            <a:custGeom>
              <a:avLst/>
              <a:gdLst>
                <a:gd name="T0" fmla="*/ 26 w 27"/>
                <a:gd name="T1" fmla="*/ 17 h 18"/>
                <a:gd name="T2" fmla="*/ 26 w 27"/>
                <a:gd name="T3" fmla="*/ 0 h 18"/>
                <a:gd name="T4" fmla="*/ 0 w 27"/>
                <a:gd name="T5" fmla="*/ 0 h 18"/>
                <a:gd name="T6" fmla="*/ 0 w 27"/>
                <a:gd name="T7" fmla="*/ 17 h 18"/>
                <a:gd name="T8" fmla="*/ 26 w 27"/>
                <a:gd name="T9" fmla="*/ 17 h 18"/>
              </a:gdLst>
              <a:ahLst/>
              <a:cxnLst>
                <a:cxn ang="0">
                  <a:pos x="T0" y="T1"/>
                </a:cxn>
                <a:cxn ang="0">
                  <a:pos x="T2" y="T3"/>
                </a:cxn>
                <a:cxn ang="0">
                  <a:pos x="T4" y="T5"/>
                </a:cxn>
                <a:cxn ang="0">
                  <a:pos x="T6" y="T7"/>
                </a:cxn>
                <a:cxn ang="0">
                  <a:pos x="T8" y="T9"/>
                </a:cxn>
              </a:cxnLst>
              <a:rect l="0" t="0" r="r" b="b"/>
              <a:pathLst>
                <a:path w="27" h="18">
                  <a:moveTo>
                    <a:pt x="26" y="17"/>
                  </a:moveTo>
                  <a:lnTo>
                    <a:pt x="26" y="0"/>
                  </a:lnTo>
                  <a:lnTo>
                    <a:pt x="0" y="0"/>
                  </a:lnTo>
                  <a:lnTo>
                    <a:pt x="0" y="17"/>
                  </a:lnTo>
                  <a:lnTo>
                    <a:pt x="26"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Freeform 8"/>
            <p:cNvSpPr>
              <a:spLocks/>
            </p:cNvSpPr>
            <p:nvPr/>
          </p:nvSpPr>
          <p:spPr bwMode="auto">
            <a:xfrm>
              <a:off x="142" y="4172"/>
              <a:ext cx="32" cy="20"/>
            </a:xfrm>
            <a:custGeom>
              <a:avLst/>
              <a:gdLst>
                <a:gd name="T0" fmla="*/ 0 w 32"/>
                <a:gd name="T1" fmla="*/ 0 h 20"/>
                <a:gd name="T2" fmla="*/ 25 w 32"/>
                <a:gd name="T3" fmla="*/ 19 h 20"/>
                <a:gd name="T4" fmla="*/ 31 w 32"/>
                <a:gd name="T5" fmla="*/ 8 h 20"/>
                <a:gd name="T6" fmla="*/ 0 w 32"/>
                <a:gd name="T7" fmla="*/ 0 h 20"/>
              </a:gdLst>
              <a:ahLst/>
              <a:cxnLst>
                <a:cxn ang="0">
                  <a:pos x="T0" y="T1"/>
                </a:cxn>
                <a:cxn ang="0">
                  <a:pos x="T2" y="T3"/>
                </a:cxn>
                <a:cxn ang="0">
                  <a:pos x="T4" y="T5"/>
                </a:cxn>
                <a:cxn ang="0">
                  <a:pos x="T6" y="T7"/>
                </a:cxn>
              </a:cxnLst>
              <a:rect l="0" t="0" r="r" b="b"/>
              <a:pathLst>
                <a:path w="32" h="20">
                  <a:moveTo>
                    <a:pt x="0" y="0"/>
                  </a:moveTo>
                  <a:lnTo>
                    <a:pt x="25" y="19"/>
                  </a:lnTo>
                  <a:lnTo>
                    <a:pt x="31"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1" name="Freeform 9"/>
            <p:cNvSpPr>
              <a:spLocks/>
            </p:cNvSpPr>
            <p:nvPr/>
          </p:nvSpPr>
          <p:spPr bwMode="auto">
            <a:xfrm>
              <a:off x="252" y="4172"/>
              <a:ext cx="34" cy="20"/>
            </a:xfrm>
            <a:custGeom>
              <a:avLst/>
              <a:gdLst>
                <a:gd name="T0" fmla="*/ 33 w 34"/>
                <a:gd name="T1" fmla="*/ 0 h 20"/>
                <a:gd name="T2" fmla="*/ 6 w 34"/>
                <a:gd name="T3" fmla="*/ 19 h 20"/>
                <a:gd name="T4" fmla="*/ 0 w 34"/>
                <a:gd name="T5" fmla="*/ 9 h 20"/>
                <a:gd name="T6" fmla="*/ 33 w 34"/>
                <a:gd name="T7" fmla="*/ 0 h 20"/>
              </a:gdLst>
              <a:ahLst/>
              <a:cxnLst>
                <a:cxn ang="0">
                  <a:pos x="T0" y="T1"/>
                </a:cxn>
                <a:cxn ang="0">
                  <a:pos x="T2" y="T3"/>
                </a:cxn>
                <a:cxn ang="0">
                  <a:pos x="T4" y="T5"/>
                </a:cxn>
                <a:cxn ang="0">
                  <a:pos x="T6" y="T7"/>
                </a:cxn>
              </a:cxnLst>
              <a:rect l="0" t="0" r="r" b="b"/>
              <a:pathLst>
                <a:path w="34" h="20">
                  <a:moveTo>
                    <a:pt x="33" y="0"/>
                  </a:moveTo>
                  <a:lnTo>
                    <a:pt x="6" y="19"/>
                  </a:lnTo>
                  <a:lnTo>
                    <a:pt x="0" y="9"/>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2" name="Freeform 10"/>
            <p:cNvSpPr>
              <a:spLocks/>
            </p:cNvSpPr>
            <p:nvPr/>
          </p:nvSpPr>
          <p:spPr bwMode="auto">
            <a:xfrm>
              <a:off x="139" y="4211"/>
              <a:ext cx="33" cy="18"/>
            </a:xfrm>
            <a:custGeom>
              <a:avLst/>
              <a:gdLst>
                <a:gd name="T0" fmla="*/ 0 w 33"/>
                <a:gd name="T1" fmla="*/ 17 h 18"/>
                <a:gd name="T2" fmla="*/ 32 w 33"/>
                <a:gd name="T3" fmla="*/ 13 h 18"/>
                <a:gd name="T4" fmla="*/ 30 w 33"/>
                <a:gd name="T5" fmla="*/ 0 h 18"/>
                <a:gd name="T6" fmla="*/ 0 w 33"/>
                <a:gd name="T7" fmla="*/ 17 h 18"/>
              </a:gdLst>
              <a:ahLst/>
              <a:cxnLst>
                <a:cxn ang="0">
                  <a:pos x="T0" y="T1"/>
                </a:cxn>
                <a:cxn ang="0">
                  <a:pos x="T2" y="T3"/>
                </a:cxn>
                <a:cxn ang="0">
                  <a:pos x="T4" y="T5"/>
                </a:cxn>
                <a:cxn ang="0">
                  <a:pos x="T6" y="T7"/>
                </a:cxn>
              </a:cxnLst>
              <a:rect l="0" t="0" r="r" b="b"/>
              <a:pathLst>
                <a:path w="33" h="18">
                  <a:moveTo>
                    <a:pt x="0" y="17"/>
                  </a:moveTo>
                  <a:lnTo>
                    <a:pt x="32" y="13"/>
                  </a:lnTo>
                  <a:lnTo>
                    <a:pt x="30" y="0"/>
                  </a:lnTo>
                  <a:lnTo>
                    <a:pt x="0"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Freeform 11"/>
            <p:cNvSpPr>
              <a:spLocks/>
            </p:cNvSpPr>
            <p:nvPr/>
          </p:nvSpPr>
          <p:spPr bwMode="auto">
            <a:xfrm>
              <a:off x="255" y="4212"/>
              <a:ext cx="34" cy="18"/>
            </a:xfrm>
            <a:custGeom>
              <a:avLst/>
              <a:gdLst>
                <a:gd name="T0" fmla="*/ 33 w 34"/>
                <a:gd name="T1" fmla="*/ 17 h 18"/>
                <a:gd name="T2" fmla="*/ 0 w 34"/>
                <a:gd name="T3" fmla="*/ 14 h 18"/>
                <a:gd name="T4" fmla="*/ 2 w 34"/>
                <a:gd name="T5" fmla="*/ 0 h 18"/>
                <a:gd name="T6" fmla="*/ 33 w 34"/>
                <a:gd name="T7" fmla="*/ 17 h 18"/>
              </a:gdLst>
              <a:ahLst/>
              <a:cxnLst>
                <a:cxn ang="0">
                  <a:pos x="T0" y="T1"/>
                </a:cxn>
                <a:cxn ang="0">
                  <a:pos x="T2" y="T3"/>
                </a:cxn>
                <a:cxn ang="0">
                  <a:pos x="T4" y="T5"/>
                </a:cxn>
                <a:cxn ang="0">
                  <a:pos x="T6" y="T7"/>
                </a:cxn>
              </a:cxnLst>
              <a:rect l="0" t="0" r="r" b="b"/>
              <a:pathLst>
                <a:path w="34" h="18">
                  <a:moveTo>
                    <a:pt x="33" y="17"/>
                  </a:moveTo>
                  <a:lnTo>
                    <a:pt x="0" y="14"/>
                  </a:lnTo>
                  <a:lnTo>
                    <a:pt x="2" y="0"/>
                  </a:lnTo>
                  <a:lnTo>
                    <a:pt x="3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Freeform 12"/>
            <p:cNvSpPr>
              <a:spLocks/>
            </p:cNvSpPr>
            <p:nvPr/>
          </p:nvSpPr>
          <p:spPr bwMode="auto">
            <a:xfrm>
              <a:off x="164" y="4134"/>
              <a:ext cx="27" cy="30"/>
            </a:xfrm>
            <a:custGeom>
              <a:avLst/>
              <a:gdLst>
                <a:gd name="T0" fmla="*/ 0 w 27"/>
                <a:gd name="T1" fmla="*/ 0 h 30"/>
                <a:gd name="T2" fmla="*/ 15 w 27"/>
                <a:gd name="T3" fmla="*/ 29 h 30"/>
                <a:gd name="T4" fmla="*/ 26 w 27"/>
                <a:gd name="T5" fmla="*/ 22 h 30"/>
                <a:gd name="T6" fmla="*/ 0 w 27"/>
                <a:gd name="T7" fmla="*/ 0 h 30"/>
              </a:gdLst>
              <a:ahLst/>
              <a:cxnLst>
                <a:cxn ang="0">
                  <a:pos x="T0" y="T1"/>
                </a:cxn>
                <a:cxn ang="0">
                  <a:pos x="T2" y="T3"/>
                </a:cxn>
                <a:cxn ang="0">
                  <a:pos x="T4" y="T5"/>
                </a:cxn>
                <a:cxn ang="0">
                  <a:pos x="T6" y="T7"/>
                </a:cxn>
              </a:cxnLst>
              <a:rect l="0" t="0" r="r" b="b"/>
              <a:pathLst>
                <a:path w="27" h="30">
                  <a:moveTo>
                    <a:pt x="0" y="0"/>
                  </a:moveTo>
                  <a:lnTo>
                    <a:pt x="15" y="29"/>
                  </a:lnTo>
                  <a:lnTo>
                    <a:pt x="26" y="22"/>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Freeform 13"/>
            <p:cNvSpPr>
              <a:spLocks/>
            </p:cNvSpPr>
            <p:nvPr/>
          </p:nvSpPr>
          <p:spPr bwMode="auto">
            <a:xfrm>
              <a:off x="230" y="4136"/>
              <a:ext cx="28" cy="31"/>
            </a:xfrm>
            <a:custGeom>
              <a:avLst/>
              <a:gdLst>
                <a:gd name="T0" fmla="*/ 27 w 28"/>
                <a:gd name="T1" fmla="*/ 0 h 31"/>
                <a:gd name="T2" fmla="*/ 11 w 28"/>
                <a:gd name="T3" fmla="*/ 30 h 31"/>
                <a:gd name="T4" fmla="*/ 0 w 28"/>
                <a:gd name="T5" fmla="*/ 22 h 31"/>
                <a:gd name="T6" fmla="*/ 27 w 28"/>
                <a:gd name="T7" fmla="*/ 0 h 31"/>
              </a:gdLst>
              <a:ahLst/>
              <a:cxnLst>
                <a:cxn ang="0">
                  <a:pos x="T0" y="T1"/>
                </a:cxn>
                <a:cxn ang="0">
                  <a:pos x="T2" y="T3"/>
                </a:cxn>
                <a:cxn ang="0">
                  <a:pos x="T4" y="T5"/>
                </a:cxn>
                <a:cxn ang="0">
                  <a:pos x="T6" y="T7"/>
                </a:cxn>
              </a:cxnLst>
              <a:rect l="0" t="0" r="r" b="b"/>
              <a:pathLst>
                <a:path w="28" h="31">
                  <a:moveTo>
                    <a:pt x="27" y="0"/>
                  </a:moveTo>
                  <a:lnTo>
                    <a:pt x="11" y="30"/>
                  </a:lnTo>
                  <a:lnTo>
                    <a:pt x="0" y="22"/>
                  </a:lnTo>
                  <a:lnTo>
                    <a:pt x="2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Freeform 14"/>
            <p:cNvSpPr>
              <a:spLocks/>
            </p:cNvSpPr>
            <p:nvPr/>
          </p:nvSpPr>
          <p:spPr bwMode="auto">
            <a:xfrm>
              <a:off x="204" y="4125"/>
              <a:ext cx="18" cy="31"/>
            </a:xfrm>
            <a:custGeom>
              <a:avLst/>
              <a:gdLst>
                <a:gd name="T0" fmla="*/ 7 w 18"/>
                <a:gd name="T1" fmla="*/ 0 h 31"/>
                <a:gd name="T2" fmla="*/ 0 w 18"/>
                <a:gd name="T3" fmla="*/ 30 h 31"/>
                <a:gd name="T4" fmla="*/ 17 w 18"/>
                <a:gd name="T5" fmla="*/ 29 h 31"/>
                <a:gd name="T6" fmla="*/ 7 w 18"/>
                <a:gd name="T7" fmla="*/ 0 h 31"/>
              </a:gdLst>
              <a:ahLst/>
              <a:cxnLst>
                <a:cxn ang="0">
                  <a:pos x="T0" y="T1"/>
                </a:cxn>
                <a:cxn ang="0">
                  <a:pos x="T2" y="T3"/>
                </a:cxn>
                <a:cxn ang="0">
                  <a:pos x="T4" y="T5"/>
                </a:cxn>
                <a:cxn ang="0">
                  <a:pos x="T6" y="T7"/>
                </a:cxn>
              </a:cxnLst>
              <a:rect l="0" t="0" r="r" b="b"/>
              <a:pathLst>
                <a:path w="18" h="31">
                  <a:moveTo>
                    <a:pt x="7" y="0"/>
                  </a:moveTo>
                  <a:lnTo>
                    <a:pt x="0" y="30"/>
                  </a:lnTo>
                  <a:lnTo>
                    <a:pt x="17"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Freeform 15"/>
            <p:cNvSpPr>
              <a:spLocks/>
            </p:cNvSpPr>
            <p:nvPr/>
          </p:nvSpPr>
          <p:spPr bwMode="auto">
            <a:xfrm>
              <a:off x="179" y="4171"/>
              <a:ext cx="67" cy="115"/>
            </a:xfrm>
            <a:custGeom>
              <a:avLst/>
              <a:gdLst>
                <a:gd name="T0" fmla="*/ 21 w 67"/>
                <a:gd name="T1" fmla="*/ 114 h 115"/>
                <a:gd name="T2" fmla="*/ 22 w 67"/>
                <a:gd name="T3" fmla="*/ 94 h 115"/>
                <a:gd name="T4" fmla="*/ 20 w 67"/>
                <a:gd name="T5" fmla="*/ 91 h 115"/>
                <a:gd name="T6" fmla="*/ 14 w 67"/>
                <a:gd name="T7" fmla="*/ 83 h 115"/>
                <a:gd name="T8" fmla="*/ 8 w 67"/>
                <a:gd name="T9" fmla="*/ 72 h 115"/>
                <a:gd name="T10" fmla="*/ 3 w 67"/>
                <a:gd name="T11" fmla="*/ 58 h 115"/>
                <a:gd name="T12" fmla="*/ 0 w 67"/>
                <a:gd name="T13" fmla="*/ 42 h 115"/>
                <a:gd name="T14" fmla="*/ 0 w 67"/>
                <a:gd name="T15" fmla="*/ 27 h 115"/>
                <a:gd name="T16" fmla="*/ 7 w 67"/>
                <a:gd name="T17" fmla="*/ 12 h 115"/>
                <a:gd name="T18" fmla="*/ 22 w 67"/>
                <a:gd name="T19" fmla="*/ 0 h 115"/>
                <a:gd name="T20" fmla="*/ 42 w 67"/>
                <a:gd name="T21" fmla="*/ 0 h 115"/>
                <a:gd name="T22" fmla="*/ 45 w 67"/>
                <a:gd name="T23" fmla="*/ 1 h 115"/>
                <a:gd name="T24" fmla="*/ 50 w 67"/>
                <a:gd name="T25" fmla="*/ 5 h 115"/>
                <a:gd name="T26" fmla="*/ 56 w 67"/>
                <a:gd name="T27" fmla="*/ 11 h 115"/>
                <a:gd name="T28" fmla="*/ 62 w 67"/>
                <a:gd name="T29" fmla="*/ 20 h 115"/>
                <a:gd name="T30" fmla="*/ 66 w 67"/>
                <a:gd name="T31" fmla="*/ 32 h 115"/>
                <a:gd name="T32" fmla="*/ 65 w 67"/>
                <a:gd name="T33" fmla="*/ 48 h 115"/>
                <a:gd name="T34" fmla="*/ 58 w 67"/>
                <a:gd name="T35" fmla="*/ 68 h 115"/>
                <a:gd name="T36" fmla="*/ 42 w 67"/>
                <a:gd name="T37" fmla="*/ 91 h 115"/>
                <a:gd name="T38" fmla="*/ 42 w 67"/>
                <a:gd name="T39" fmla="*/ 114 h 115"/>
                <a:gd name="T40" fmla="*/ 21 w 67"/>
                <a:gd name="T41"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Freeform 16"/>
            <p:cNvSpPr>
              <a:spLocks/>
            </p:cNvSpPr>
            <p:nvPr/>
          </p:nvSpPr>
          <p:spPr bwMode="auto">
            <a:xfrm>
              <a:off x="206" y="4192"/>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03298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tabLst/>
            </a:pPr>
            <a:r>
              <a:rPr lang="en-US" altLang="en-US"/>
              <a:t>Adding a Constraint (continued)</a:t>
            </a:r>
          </a:p>
          <a:p>
            <a:pPr lvl="1">
              <a:tabLst/>
            </a:pPr>
            <a:r>
              <a:rPr lang="en-US" altLang="en-US"/>
              <a:t>The example on the slide creates a FOREIGN KEY constraint on the EMP table. The constraint ensures that a manager exists as a valid employee in the EMP table.</a:t>
            </a:r>
          </a:p>
        </p:txBody>
      </p:sp>
      <p:sp>
        <p:nvSpPr>
          <p:cNvPr id="40963"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908779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altLang="en-US"/>
              <a:t>Dropping a Constraint</a:t>
            </a:r>
          </a:p>
          <a:p>
            <a:pPr lvl="1">
              <a:tabLst/>
            </a:pPr>
            <a:r>
              <a:rPr lang="en-US" altLang="en-US"/>
              <a:t>To drop a constraint, you can identify the constraint name from the USER_CONSTRAINTS and USER_CONS_COLUMNS data dictionary views. Then use the ALTER TABLE statement with the </a:t>
            </a:r>
            <a:r>
              <a:rPr lang="en-US" altLang="en-US">
                <a:solidFill>
                  <a:srgbClr val="FC0128"/>
                </a:solidFill>
              </a:rPr>
              <a:t>DROP clause.</a:t>
            </a:r>
            <a:r>
              <a:rPr lang="en-US" altLang="en-US"/>
              <a:t> The CASCADE option of the DROP clause causes any dependent constraints also to be dropped.</a:t>
            </a:r>
          </a:p>
          <a:p>
            <a:pPr lvl="1">
              <a:tabLst/>
            </a:pPr>
            <a:r>
              <a:rPr lang="en-US" altLang="en-US" b="1"/>
              <a:t>Syntax</a:t>
            </a:r>
            <a:endParaRPr lang="en-US" altLang="en-US"/>
          </a:p>
          <a:p>
            <a:pPr lvl="1">
              <a:spcBef>
                <a:spcPct val="65000"/>
              </a:spcBef>
              <a:tabLst/>
            </a:pPr>
            <a:r>
              <a:rPr lang="en-US" altLang="en-US"/>
              <a:t>  </a:t>
            </a:r>
            <a:r>
              <a:rPr lang="en-US" altLang="en-US">
                <a:latin typeface="Courier New" panose="02070309020205020404" pitchFamily="49" charset="0"/>
              </a:rPr>
              <a:t>ALTER TABLE	</a:t>
            </a:r>
            <a:r>
              <a:rPr lang="en-US" altLang="en-US" i="1">
                <a:latin typeface="Courier New" panose="02070309020205020404" pitchFamily="49" charset="0"/>
              </a:rPr>
              <a:t>table</a:t>
            </a:r>
            <a:endParaRPr lang="en-US" altLang="en-US">
              <a:latin typeface="Courier New" panose="02070309020205020404" pitchFamily="49" charset="0"/>
            </a:endParaRPr>
          </a:p>
          <a:p>
            <a:pPr lvl="1">
              <a:spcBef>
                <a:spcPct val="0"/>
              </a:spcBef>
              <a:tabLst/>
            </a:pPr>
            <a:r>
              <a:rPr lang="en-US" altLang="en-US">
                <a:latin typeface="Courier New" panose="02070309020205020404" pitchFamily="49" charset="0"/>
              </a:rPr>
              <a:t> DROP  PRIMARY KEY | UNIQUE (</a:t>
            </a:r>
            <a:r>
              <a:rPr lang="en-US" altLang="en-US" i="1">
                <a:latin typeface="Courier New" panose="02070309020205020404" pitchFamily="49" charset="0"/>
              </a:rPr>
              <a:t>column</a:t>
            </a:r>
            <a:r>
              <a:rPr lang="en-US" altLang="en-US">
                <a:latin typeface="Courier New" panose="02070309020205020404" pitchFamily="49" charset="0"/>
              </a:rPr>
              <a:t>) |</a:t>
            </a:r>
          </a:p>
          <a:p>
            <a:pPr lvl="1">
              <a:spcBef>
                <a:spcPct val="0"/>
              </a:spcBef>
              <a:tabLst/>
            </a:pPr>
            <a:r>
              <a:rPr lang="en-US" altLang="en-US">
                <a:latin typeface="Courier New" panose="02070309020205020404" pitchFamily="49" charset="0"/>
              </a:rPr>
              <a:t>       CONSTRAINT   </a:t>
            </a:r>
            <a:r>
              <a:rPr lang="en-US" altLang="en-US" i="1">
                <a:latin typeface="Courier New" panose="02070309020205020404" pitchFamily="49" charset="0"/>
              </a:rPr>
              <a:t>constraint</a:t>
            </a:r>
            <a:r>
              <a:rPr lang="en-US" altLang="en-US">
                <a:latin typeface="Courier New" panose="02070309020205020404" pitchFamily="49" charset="0"/>
              </a:rPr>
              <a:t>  [CASCADE];</a:t>
            </a:r>
            <a:endParaRPr lang="en-US" altLang="en-US"/>
          </a:p>
          <a:p>
            <a:pPr lvl="1">
              <a:tabLst/>
            </a:pPr>
            <a:endParaRPr lang="en-US" altLang="en-US" sz="400"/>
          </a:p>
          <a:p>
            <a:pPr lvl="1">
              <a:tabLst/>
            </a:pPr>
            <a:r>
              <a:rPr lang="en-US" altLang="en-US" b="1"/>
              <a:t>where:</a:t>
            </a:r>
            <a:r>
              <a:rPr lang="en-US" altLang="en-US"/>
              <a:t>	</a:t>
            </a:r>
            <a:r>
              <a:rPr lang="en-US" altLang="en-US" i="1"/>
              <a:t>table</a:t>
            </a:r>
            <a:r>
              <a:rPr lang="en-US" altLang="en-US"/>
              <a:t>			is the name of the table</a:t>
            </a:r>
          </a:p>
          <a:p>
            <a:pPr lvl="1">
              <a:tabLst/>
            </a:pPr>
            <a:r>
              <a:rPr lang="en-US" altLang="en-US"/>
              <a:t>		</a:t>
            </a:r>
            <a:r>
              <a:rPr lang="en-US" altLang="en-US" i="1"/>
              <a:t>column		</a:t>
            </a:r>
            <a:r>
              <a:rPr lang="en-US" altLang="en-US"/>
              <a:t>is the name of the column affected by the constraint</a:t>
            </a:r>
          </a:p>
          <a:p>
            <a:pPr lvl="1">
              <a:tabLst/>
            </a:pPr>
            <a:r>
              <a:rPr lang="en-US" altLang="en-US" i="1"/>
              <a:t>		constraint</a:t>
            </a:r>
            <a:r>
              <a:rPr lang="en-US" altLang="en-US"/>
              <a:t>		is the name of the constraint</a:t>
            </a:r>
          </a:p>
          <a:p>
            <a:pPr lvl="1">
              <a:tabLst/>
            </a:pPr>
            <a:r>
              <a:rPr lang="en-US" altLang="en-US"/>
              <a:t>When you drop an integrity constraint, that constraint is no longer enforced by the Oracle Server and is no longer available in the data dictionary.</a:t>
            </a:r>
          </a:p>
          <a:p>
            <a:pPr lvl="1">
              <a:tabLst/>
            </a:pPr>
            <a:endParaRPr lang="en-US" altLang="en-US">
              <a:latin typeface="Times" panose="02020603050405020304" pitchFamily="18" charset="0"/>
            </a:endParaRPr>
          </a:p>
          <a:p>
            <a:pPr>
              <a:tabLst/>
            </a:pPr>
            <a:endParaRPr lang="en-US" altLang="en-US" b="0">
              <a:latin typeface="Times" panose="02020603050405020304" pitchFamily="18" charset="0"/>
            </a:endParaRPr>
          </a:p>
        </p:txBody>
      </p:sp>
      <p:sp>
        <p:nvSpPr>
          <p:cNvPr id="43011" name="Rectangle 3"/>
          <p:cNvSpPr>
            <a:spLocks noGrp="1" noRot="1" noChangeAspect="1" noChangeArrowheads="1" noTextEdit="1"/>
          </p:cNvSpPr>
          <p:nvPr>
            <p:ph type="sldImg"/>
          </p:nvPr>
        </p:nvSpPr>
        <p:spPr>
          <a:xfrm>
            <a:off x="471488" y="157163"/>
            <a:ext cx="5870575" cy="4402137"/>
          </a:xfrm>
          <a:ln cap="flat"/>
        </p:spPr>
      </p:sp>
      <p:sp>
        <p:nvSpPr>
          <p:cNvPr id="43012" name="Rectangle 4"/>
          <p:cNvSpPr>
            <a:spLocks noChangeArrowheads="1"/>
          </p:cNvSpPr>
          <p:nvPr/>
        </p:nvSpPr>
        <p:spPr bwMode="auto">
          <a:xfrm>
            <a:off x="606425" y="5962650"/>
            <a:ext cx="5461000" cy="588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24" name="Group 16"/>
          <p:cNvGrpSpPr>
            <a:grpSpLocks/>
          </p:cNvGrpSpPr>
          <p:nvPr/>
        </p:nvGrpSpPr>
        <p:grpSpPr bwMode="auto">
          <a:xfrm>
            <a:off x="227013" y="7348538"/>
            <a:ext cx="284162" cy="303212"/>
            <a:chOff x="143" y="4629"/>
            <a:chExt cx="179" cy="191"/>
          </a:xfrm>
        </p:grpSpPr>
        <p:sp>
          <p:nvSpPr>
            <p:cNvPr id="43013" name="Freeform 5"/>
            <p:cNvSpPr>
              <a:spLocks/>
            </p:cNvSpPr>
            <p:nvPr/>
          </p:nvSpPr>
          <p:spPr bwMode="auto">
            <a:xfrm>
              <a:off x="143" y="4629"/>
              <a:ext cx="179" cy="183"/>
            </a:xfrm>
            <a:custGeom>
              <a:avLst/>
              <a:gdLst>
                <a:gd name="T0" fmla="*/ 178 w 179"/>
                <a:gd name="T1" fmla="*/ 182 h 183"/>
                <a:gd name="T2" fmla="*/ 178 w 179"/>
                <a:gd name="T3" fmla="*/ 0 h 183"/>
                <a:gd name="T4" fmla="*/ 0 w 179"/>
                <a:gd name="T5" fmla="*/ 0 h 183"/>
                <a:gd name="T6" fmla="*/ 0 w 179"/>
                <a:gd name="T7" fmla="*/ 182 h 183"/>
                <a:gd name="T8" fmla="*/ 178 w 179"/>
                <a:gd name="T9" fmla="*/ 182 h 183"/>
              </a:gdLst>
              <a:ahLst/>
              <a:cxnLst>
                <a:cxn ang="0">
                  <a:pos x="T0" y="T1"/>
                </a:cxn>
                <a:cxn ang="0">
                  <a:pos x="T2" y="T3"/>
                </a:cxn>
                <a:cxn ang="0">
                  <a:pos x="T4" y="T5"/>
                </a:cxn>
                <a:cxn ang="0">
                  <a:pos x="T6" y="T7"/>
                </a:cxn>
                <a:cxn ang="0">
                  <a:pos x="T8" y="T9"/>
                </a:cxn>
              </a:cxnLst>
              <a:rect l="0" t="0" r="r" b="b"/>
              <a:pathLst>
                <a:path w="179" h="183">
                  <a:moveTo>
                    <a:pt x="178" y="182"/>
                  </a:moveTo>
                  <a:lnTo>
                    <a:pt x="178" y="0"/>
                  </a:lnTo>
                  <a:lnTo>
                    <a:pt x="0" y="0"/>
                  </a:lnTo>
                  <a:lnTo>
                    <a:pt x="0" y="182"/>
                  </a:lnTo>
                  <a:lnTo>
                    <a:pt x="178"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4" name="Freeform 6"/>
            <p:cNvSpPr>
              <a:spLocks/>
            </p:cNvSpPr>
            <p:nvPr/>
          </p:nvSpPr>
          <p:spPr bwMode="auto">
            <a:xfrm>
              <a:off x="224" y="4803"/>
              <a:ext cx="26" cy="17"/>
            </a:xfrm>
            <a:custGeom>
              <a:avLst/>
              <a:gdLst>
                <a:gd name="T0" fmla="*/ 25 w 26"/>
                <a:gd name="T1" fmla="*/ 16 h 17"/>
                <a:gd name="T2" fmla="*/ 25 w 26"/>
                <a:gd name="T3" fmla="*/ 0 h 17"/>
                <a:gd name="T4" fmla="*/ 0 w 26"/>
                <a:gd name="T5" fmla="*/ 0 h 17"/>
                <a:gd name="T6" fmla="*/ 0 w 26"/>
                <a:gd name="T7" fmla="*/ 16 h 17"/>
                <a:gd name="T8" fmla="*/ 25 w 26"/>
                <a:gd name="T9" fmla="*/ 16 h 17"/>
              </a:gdLst>
              <a:ahLst/>
              <a:cxnLst>
                <a:cxn ang="0">
                  <a:pos x="T0" y="T1"/>
                </a:cxn>
                <a:cxn ang="0">
                  <a:pos x="T2" y="T3"/>
                </a:cxn>
                <a:cxn ang="0">
                  <a:pos x="T4" y="T5"/>
                </a:cxn>
                <a:cxn ang="0">
                  <a:pos x="T6" y="T7"/>
                </a:cxn>
                <a:cxn ang="0">
                  <a:pos x="T8" y="T9"/>
                </a:cxn>
              </a:cxnLst>
              <a:rect l="0" t="0" r="r" b="b"/>
              <a:pathLst>
                <a:path w="26" h="17">
                  <a:moveTo>
                    <a:pt x="25" y="16"/>
                  </a:moveTo>
                  <a:lnTo>
                    <a:pt x="25" y="0"/>
                  </a:lnTo>
                  <a:lnTo>
                    <a:pt x="0" y="0"/>
                  </a:lnTo>
                  <a:lnTo>
                    <a:pt x="0" y="16"/>
                  </a:lnTo>
                  <a:lnTo>
                    <a:pt x="25"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5" name="Freeform 7"/>
            <p:cNvSpPr>
              <a:spLocks/>
            </p:cNvSpPr>
            <p:nvPr/>
          </p:nvSpPr>
          <p:spPr bwMode="auto">
            <a:xfrm>
              <a:off x="165" y="4682"/>
              <a:ext cx="33" cy="19"/>
            </a:xfrm>
            <a:custGeom>
              <a:avLst/>
              <a:gdLst>
                <a:gd name="T0" fmla="*/ 0 w 33"/>
                <a:gd name="T1" fmla="*/ 0 h 19"/>
                <a:gd name="T2" fmla="*/ 26 w 33"/>
                <a:gd name="T3" fmla="*/ 18 h 19"/>
                <a:gd name="T4" fmla="*/ 32 w 33"/>
                <a:gd name="T5" fmla="*/ 8 h 19"/>
                <a:gd name="T6" fmla="*/ 0 w 33"/>
                <a:gd name="T7" fmla="*/ 0 h 19"/>
              </a:gdLst>
              <a:ahLst/>
              <a:cxnLst>
                <a:cxn ang="0">
                  <a:pos x="T0" y="T1"/>
                </a:cxn>
                <a:cxn ang="0">
                  <a:pos x="T2" y="T3"/>
                </a:cxn>
                <a:cxn ang="0">
                  <a:pos x="T4" y="T5"/>
                </a:cxn>
                <a:cxn ang="0">
                  <a:pos x="T6" y="T7"/>
                </a:cxn>
              </a:cxnLst>
              <a:rect l="0" t="0" r="r" b="b"/>
              <a:pathLst>
                <a:path w="33" h="19">
                  <a:moveTo>
                    <a:pt x="0" y="0"/>
                  </a:moveTo>
                  <a:lnTo>
                    <a:pt x="26" y="18"/>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6" name="Freeform 8"/>
            <p:cNvSpPr>
              <a:spLocks/>
            </p:cNvSpPr>
            <p:nvPr/>
          </p:nvSpPr>
          <p:spPr bwMode="auto">
            <a:xfrm>
              <a:off x="275" y="4682"/>
              <a:ext cx="35" cy="19"/>
            </a:xfrm>
            <a:custGeom>
              <a:avLst/>
              <a:gdLst>
                <a:gd name="T0" fmla="*/ 34 w 35"/>
                <a:gd name="T1" fmla="*/ 0 h 19"/>
                <a:gd name="T2" fmla="*/ 6 w 35"/>
                <a:gd name="T3" fmla="*/ 18 h 19"/>
                <a:gd name="T4" fmla="*/ 0 w 35"/>
                <a:gd name="T5" fmla="*/ 8 h 19"/>
                <a:gd name="T6" fmla="*/ 34 w 35"/>
                <a:gd name="T7" fmla="*/ 0 h 19"/>
              </a:gdLst>
              <a:ahLst/>
              <a:cxnLst>
                <a:cxn ang="0">
                  <a:pos x="T0" y="T1"/>
                </a:cxn>
                <a:cxn ang="0">
                  <a:pos x="T2" y="T3"/>
                </a:cxn>
                <a:cxn ang="0">
                  <a:pos x="T4" y="T5"/>
                </a:cxn>
                <a:cxn ang="0">
                  <a:pos x="T6" y="T7"/>
                </a:cxn>
              </a:cxnLst>
              <a:rect l="0" t="0" r="r" b="b"/>
              <a:pathLst>
                <a:path w="35" h="19">
                  <a:moveTo>
                    <a:pt x="34" y="0"/>
                  </a:moveTo>
                  <a:lnTo>
                    <a:pt x="6" y="18"/>
                  </a:lnTo>
                  <a:lnTo>
                    <a:pt x="0" y="8"/>
                  </a:lnTo>
                  <a:lnTo>
                    <a:pt x="34"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7" name="Freeform 9"/>
            <p:cNvSpPr>
              <a:spLocks/>
            </p:cNvSpPr>
            <p:nvPr/>
          </p:nvSpPr>
          <p:spPr bwMode="auto">
            <a:xfrm>
              <a:off x="162" y="4720"/>
              <a:ext cx="34" cy="19"/>
            </a:xfrm>
            <a:custGeom>
              <a:avLst/>
              <a:gdLst>
                <a:gd name="T0" fmla="*/ 0 w 34"/>
                <a:gd name="T1" fmla="*/ 18 h 19"/>
                <a:gd name="T2" fmla="*/ 33 w 34"/>
                <a:gd name="T3" fmla="*/ 14 h 19"/>
                <a:gd name="T4" fmla="*/ 31 w 34"/>
                <a:gd name="T5" fmla="*/ 0 h 19"/>
                <a:gd name="T6" fmla="*/ 0 w 34"/>
                <a:gd name="T7" fmla="*/ 18 h 19"/>
              </a:gdLst>
              <a:ahLst/>
              <a:cxnLst>
                <a:cxn ang="0">
                  <a:pos x="T0" y="T1"/>
                </a:cxn>
                <a:cxn ang="0">
                  <a:pos x="T2" y="T3"/>
                </a:cxn>
                <a:cxn ang="0">
                  <a:pos x="T4" y="T5"/>
                </a:cxn>
                <a:cxn ang="0">
                  <a:pos x="T6" y="T7"/>
                </a:cxn>
              </a:cxnLst>
              <a:rect l="0" t="0" r="r" b="b"/>
              <a:pathLst>
                <a:path w="34" h="19">
                  <a:moveTo>
                    <a:pt x="0" y="18"/>
                  </a:moveTo>
                  <a:lnTo>
                    <a:pt x="33" y="14"/>
                  </a:lnTo>
                  <a:lnTo>
                    <a:pt x="31" y="0"/>
                  </a:lnTo>
                  <a:lnTo>
                    <a:pt x="0"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 name="Freeform 10"/>
            <p:cNvSpPr>
              <a:spLocks/>
            </p:cNvSpPr>
            <p:nvPr/>
          </p:nvSpPr>
          <p:spPr bwMode="auto">
            <a:xfrm>
              <a:off x="278" y="4721"/>
              <a:ext cx="35" cy="19"/>
            </a:xfrm>
            <a:custGeom>
              <a:avLst/>
              <a:gdLst>
                <a:gd name="T0" fmla="*/ 34 w 35"/>
                <a:gd name="T1" fmla="*/ 18 h 19"/>
                <a:gd name="T2" fmla="*/ 0 w 35"/>
                <a:gd name="T3" fmla="*/ 15 h 19"/>
                <a:gd name="T4" fmla="*/ 2 w 35"/>
                <a:gd name="T5" fmla="*/ 0 h 19"/>
                <a:gd name="T6" fmla="*/ 34 w 35"/>
                <a:gd name="T7" fmla="*/ 18 h 19"/>
              </a:gdLst>
              <a:ahLst/>
              <a:cxnLst>
                <a:cxn ang="0">
                  <a:pos x="T0" y="T1"/>
                </a:cxn>
                <a:cxn ang="0">
                  <a:pos x="T2" y="T3"/>
                </a:cxn>
                <a:cxn ang="0">
                  <a:pos x="T4" y="T5"/>
                </a:cxn>
                <a:cxn ang="0">
                  <a:pos x="T6" y="T7"/>
                </a:cxn>
              </a:cxnLst>
              <a:rect l="0" t="0" r="r" b="b"/>
              <a:pathLst>
                <a:path w="35" h="19">
                  <a:moveTo>
                    <a:pt x="34" y="18"/>
                  </a:moveTo>
                  <a:lnTo>
                    <a:pt x="0" y="15"/>
                  </a:lnTo>
                  <a:lnTo>
                    <a:pt x="2" y="0"/>
                  </a:lnTo>
                  <a:lnTo>
                    <a:pt x="34"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 name="Freeform 11"/>
            <p:cNvSpPr>
              <a:spLocks/>
            </p:cNvSpPr>
            <p:nvPr/>
          </p:nvSpPr>
          <p:spPr bwMode="auto">
            <a:xfrm>
              <a:off x="188" y="4643"/>
              <a:ext cx="26" cy="30"/>
            </a:xfrm>
            <a:custGeom>
              <a:avLst/>
              <a:gdLst>
                <a:gd name="T0" fmla="*/ 0 w 26"/>
                <a:gd name="T1" fmla="*/ 0 h 30"/>
                <a:gd name="T2" fmla="*/ 15 w 26"/>
                <a:gd name="T3" fmla="*/ 29 h 30"/>
                <a:gd name="T4" fmla="*/ 25 w 26"/>
                <a:gd name="T5" fmla="*/ 22 h 30"/>
                <a:gd name="T6" fmla="*/ 0 w 26"/>
                <a:gd name="T7" fmla="*/ 0 h 30"/>
              </a:gdLst>
              <a:ahLst/>
              <a:cxnLst>
                <a:cxn ang="0">
                  <a:pos x="T0" y="T1"/>
                </a:cxn>
                <a:cxn ang="0">
                  <a:pos x="T2" y="T3"/>
                </a:cxn>
                <a:cxn ang="0">
                  <a:pos x="T4" y="T5"/>
                </a:cxn>
                <a:cxn ang="0">
                  <a:pos x="T6" y="T7"/>
                </a:cxn>
              </a:cxnLst>
              <a:rect l="0" t="0" r="r" b="b"/>
              <a:pathLst>
                <a:path w="26" h="30">
                  <a:moveTo>
                    <a:pt x="0" y="0"/>
                  </a:moveTo>
                  <a:lnTo>
                    <a:pt x="15" y="29"/>
                  </a:lnTo>
                  <a:lnTo>
                    <a:pt x="25" y="22"/>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0" name="Freeform 12"/>
            <p:cNvSpPr>
              <a:spLocks/>
            </p:cNvSpPr>
            <p:nvPr/>
          </p:nvSpPr>
          <p:spPr bwMode="auto">
            <a:xfrm>
              <a:off x="253" y="4645"/>
              <a:ext cx="28" cy="32"/>
            </a:xfrm>
            <a:custGeom>
              <a:avLst/>
              <a:gdLst>
                <a:gd name="T0" fmla="*/ 27 w 28"/>
                <a:gd name="T1" fmla="*/ 0 h 32"/>
                <a:gd name="T2" fmla="*/ 11 w 28"/>
                <a:gd name="T3" fmla="*/ 31 h 32"/>
                <a:gd name="T4" fmla="*/ 0 w 28"/>
                <a:gd name="T5" fmla="*/ 23 h 32"/>
                <a:gd name="T6" fmla="*/ 27 w 28"/>
                <a:gd name="T7" fmla="*/ 0 h 32"/>
              </a:gdLst>
              <a:ahLst/>
              <a:cxnLst>
                <a:cxn ang="0">
                  <a:pos x="T0" y="T1"/>
                </a:cxn>
                <a:cxn ang="0">
                  <a:pos x="T2" y="T3"/>
                </a:cxn>
                <a:cxn ang="0">
                  <a:pos x="T4" y="T5"/>
                </a:cxn>
                <a:cxn ang="0">
                  <a:pos x="T6" y="T7"/>
                </a:cxn>
              </a:cxnLst>
              <a:rect l="0" t="0" r="r" b="b"/>
              <a:pathLst>
                <a:path w="28" h="32">
                  <a:moveTo>
                    <a:pt x="27" y="0"/>
                  </a:moveTo>
                  <a:lnTo>
                    <a:pt x="11" y="31"/>
                  </a:lnTo>
                  <a:lnTo>
                    <a:pt x="0" y="23"/>
                  </a:lnTo>
                  <a:lnTo>
                    <a:pt x="2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1" name="Freeform 13"/>
            <p:cNvSpPr>
              <a:spLocks/>
            </p:cNvSpPr>
            <p:nvPr/>
          </p:nvSpPr>
          <p:spPr bwMode="auto">
            <a:xfrm>
              <a:off x="228" y="4634"/>
              <a:ext cx="17" cy="31"/>
            </a:xfrm>
            <a:custGeom>
              <a:avLst/>
              <a:gdLst>
                <a:gd name="T0" fmla="*/ 7 w 17"/>
                <a:gd name="T1" fmla="*/ 0 h 31"/>
                <a:gd name="T2" fmla="*/ 0 w 17"/>
                <a:gd name="T3" fmla="*/ 30 h 31"/>
                <a:gd name="T4" fmla="*/ 16 w 17"/>
                <a:gd name="T5" fmla="*/ 29 h 31"/>
                <a:gd name="T6" fmla="*/ 7 w 17"/>
                <a:gd name="T7" fmla="*/ 0 h 31"/>
              </a:gdLst>
              <a:ahLst/>
              <a:cxnLst>
                <a:cxn ang="0">
                  <a:pos x="T0" y="T1"/>
                </a:cxn>
                <a:cxn ang="0">
                  <a:pos x="T2" y="T3"/>
                </a:cxn>
                <a:cxn ang="0">
                  <a:pos x="T4" y="T5"/>
                </a:cxn>
                <a:cxn ang="0">
                  <a:pos x="T6" y="T7"/>
                </a:cxn>
              </a:cxnLst>
              <a:rect l="0" t="0" r="r" b="b"/>
              <a:pathLst>
                <a:path w="17" h="31">
                  <a:moveTo>
                    <a:pt x="7" y="0"/>
                  </a:moveTo>
                  <a:lnTo>
                    <a:pt x="0" y="30"/>
                  </a:lnTo>
                  <a:lnTo>
                    <a:pt x="16"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2" name="Freeform 14"/>
            <p:cNvSpPr>
              <a:spLocks/>
            </p:cNvSpPr>
            <p:nvPr/>
          </p:nvSpPr>
          <p:spPr bwMode="auto">
            <a:xfrm>
              <a:off x="202" y="4681"/>
              <a:ext cx="68" cy="115"/>
            </a:xfrm>
            <a:custGeom>
              <a:avLst/>
              <a:gdLst>
                <a:gd name="T0" fmla="*/ 22 w 68"/>
                <a:gd name="T1" fmla="*/ 114 h 115"/>
                <a:gd name="T2" fmla="*/ 23 w 68"/>
                <a:gd name="T3" fmla="*/ 94 h 115"/>
                <a:gd name="T4" fmla="*/ 21 w 68"/>
                <a:gd name="T5" fmla="*/ 91 h 115"/>
                <a:gd name="T6" fmla="*/ 15 w 68"/>
                <a:gd name="T7" fmla="*/ 83 h 115"/>
                <a:gd name="T8" fmla="*/ 9 w 68"/>
                <a:gd name="T9" fmla="*/ 72 h 115"/>
                <a:gd name="T10" fmla="*/ 4 w 68"/>
                <a:gd name="T11" fmla="*/ 58 h 115"/>
                <a:gd name="T12" fmla="*/ 0 w 68"/>
                <a:gd name="T13" fmla="*/ 42 h 115"/>
                <a:gd name="T14" fmla="*/ 1 w 68"/>
                <a:gd name="T15" fmla="*/ 27 h 115"/>
                <a:gd name="T16" fmla="*/ 8 w 68"/>
                <a:gd name="T17" fmla="*/ 12 h 115"/>
                <a:gd name="T18" fmla="*/ 23 w 68"/>
                <a:gd name="T19" fmla="*/ 0 h 115"/>
                <a:gd name="T20" fmla="*/ 43 w 68"/>
                <a:gd name="T21" fmla="*/ 0 h 115"/>
                <a:gd name="T22" fmla="*/ 46 w 68"/>
                <a:gd name="T23" fmla="*/ 1 h 115"/>
                <a:gd name="T24" fmla="*/ 51 w 68"/>
                <a:gd name="T25" fmla="*/ 5 h 115"/>
                <a:gd name="T26" fmla="*/ 57 w 68"/>
                <a:gd name="T27" fmla="*/ 11 h 115"/>
                <a:gd name="T28" fmla="*/ 63 w 68"/>
                <a:gd name="T29" fmla="*/ 20 h 115"/>
                <a:gd name="T30" fmla="*/ 67 w 68"/>
                <a:gd name="T31" fmla="*/ 32 h 115"/>
                <a:gd name="T32" fmla="*/ 66 w 68"/>
                <a:gd name="T33" fmla="*/ 48 h 115"/>
                <a:gd name="T34" fmla="*/ 59 w 68"/>
                <a:gd name="T35" fmla="*/ 68 h 115"/>
                <a:gd name="T36" fmla="*/ 43 w 68"/>
                <a:gd name="T37" fmla="*/ 91 h 115"/>
                <a:gd name="T38" fmla="*/ 43 w 68"/>
                <a:gd name="T39" fmla="*/ 114 h 115"/>
                <a:gd name="T40" fmla="*/ 22 w 68"/>
                <a:gd name="T41"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3" name="Freeform 15"/>
            <p:cNvSpPr>
              <a:spLocks/>
            </p:cNvSpPr>
            <p:nvPr/>
          </p:nvSpPr>
          <p:spPr bwMode="auto">
            <a:xfrm>
              <a:off x="230" y="4701"/>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670134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p:spPr>
        <p:txBody>
          <a:bodyPr/>
          <a:lstStyle/>
          <a:p>
            <a:pPr>
              <a:tabLst/>
            </a:pPr>
            <a:r>
              <a:rPr lang="en-US" altLang="en-US"/>
              <a:t>Disabling a Constraint</a:t>
            </a:r>
          </a:p>
          <a:p>
            <a:pPr lvl="1">
              <a:tabLst/>
            </a:pPr>
            <a:r>
              <a:rPr lang="en-US" altLang="en-US"/>
              <a:t>You can disable a constraint without dropping it or recreating it by using the ALTER TABLE statement with the </a:t>
            </a:r>
            <a:r>
              <a:rPr lang="en-US" altLang="en-US">
                <a:solidFill>
                  <a:srgbClr val="FC0128"/>
                </a:solidFill>
              </a:rPr>
              <a:t>DISABLE clause.</a:t>
            </a:r>
            <a:endParaRPr lang="en-US" altLang="en-US"/>
          </a:p>
          <a:p>
            <a:pPr lvl="1">
              <a:tabLst/>
            </a:pPr>
            <a:r>
              <a:rPr lang="en-US" altLang="en-US" b="1"/>
              <a:t>Syntax</a:t>
            </a:r>
            <a:endParaRPr lang="en-US" altLang="en-US"/>
          </a:p>
          <a:p>
            <a:pPr>
              <a:spcBef>
                <a:spcPct val="65000"/>
              </a:spcBef>
              <a:tabLst/>
            </a:pPr>
            <a:r>
              <a:rPr lang="en-US" altLang="en-US"/>
              <a:t>      </a:t>
            </a:r>
            <a:r>
              <a:rPr lang="en-US" altLang="en-US" b="0">
                <a:latin typeface="Courier New" panose="02070309020205020404" pitchFamily="49" charset="0"/>
              </a:rPr>
              <a:t>ALTER TABLE   </a:t>
            </a:r>
            <a:r>
              <a:rPr lang="en-US" altLang="en-US" b="0" i="1">
                <a:latin typeface="Courier New" panose="02070309020205020404" pitchFamily="49" charset="0"/>
              </a:rPr>
              <a:t>table</a:t>
            </a:r>
            <a:endParaRPr lang="en-US" altLang="en-US"/>
          </a:p>
          <a:p>
            <a:pPr>
              <a:spcBef>
                <a:spcPct val="0"/>
              </a:spcBef>
              <a:tabLst/>
            </a:pPr>
            <a:r>
              <a:rPr lang="en-US" altLang="en-US" b="0">
                <a:latin typeface="Courier New" panose="02070309020205020404" pitchFamily="49" charset="0"/>
              </a:rPr>
              <a:t>   DISABLE  CONSTRAINT </a:t>
            </a:r>
            <a:r>
              <a:rPr lang="en-US" altLang="en-US" b="0" i="1">
                <a:latin typeface="Courier New" panose="02070309020205020404" pitchFamily="49" charset="0"/>
              </a:rPr>
              <a:t>constraint</a:t>
            </a:r>
            <a:r>
              <a:rPr lang="en-US" altLang="en-US" b="0">
                <a:latin typeface="Courier New" panose="02070309020205020404" pitchFamily="49" charset="0"/>
              </a:rPr>
              <a:t> [CASCADE];</a:t>
            </a:r>
          </a:p>
          <a:p>
            <a:pPr lvl="1">
              <a:tabLst/>
            </a:pPr>
            <a:endParaRPr lang="en-US" altLang="en-US" sz="400" b="1"/>
          </a:p>
          <a:p>
            <a:pPr lvl="1">
              <a:tabLst/>
            </a:pPr>
            <a:r>
              <a:rPr lang="en-US" altLang="en-US" b="1"/>
              <a:t>where:</a:t>
            </a:r>
            <a:r>
              <a:rPr lang="en-US" altLang="en-US"/>
              <a:t>	</a:t>
            </a:r>
            <a:r>
              <a:rPr lang="en-US" altLang="en-US" i="1"/>
              <a:t>table</a:t>
            </a:r>
            <a:r>
              <a:rPr lang="en-US" altLang="en-US"/>
              <a:t>			is the name of the table</a:t>
            </a:r>
          </a:p>
          <a:p>
            <a:pPr lvl="1">
              <a:tabLst/>
            </a:pPr>
            <a:r>
              <a:rPr lang="en-US" altLang="en-US"/>
              <a:t>		</a:t>
            </a:r>
            <a:r>
              <a:rPr lang="en-US" altLang="en-US" i="1"/>
              <a:t>constraint</a:t>
            </a:r>
            <a:r>
              <a:rPr lang="en-US" altLang="en-US"/>
              <a:t>		is the name of the constraint</a:t>
            </a:r>
          </a:p>
          <a:p>
            <a:pPr>
              <a:tabLst/>
            </a:pPr>
            <a:r>
              <a:rPr lang="en-US" altLang="en-US"/>
              <a:t>Guidelines</a:t>
            </a:r>
          </a:p>
          <a:p>
            <a:pPr lvl="2">
              <a:tabLst/>
            </a:pPr>
            <a:r>
              <a:rPr lang="en-US" altLang="en-US"/>
              <a:t>You can use the DISABLE clause in both the CREATE TABLE statement and the ALTER TABLE statement.</a:t>
            </a:r>
          </a:p>
          <a:p>
            <a:pPr lvl="2">
              <a:tabLst/>
            </a:pPr>
            <a:r>
              <a:rPr lang="en-US" altLang="en-US"/>
              <a:t>The CASCADE clause disables dependent integrity constraints.</a:t>
            </a:r>
          </a:p>
          <a:p>
            <a:pPr>
              <a:tabLst/>
            </a:pPr>
            <a:r>
              <a:rPr lang="en-US" altLang="en-US">
                <a:solidFill>
                  <a:schemeClr val="accent2"/>
                </a:solidFill>
              </a:rPr>
              <a:t>Class Management Note</a:t>
            </a:r>
          </a:p>
          <a:p>
            <a:pPr lvl="1">
              <a:tabLst/>
            </a:pPr>
            <a:r>
              <a:rPr lang="en-US" altLang="en-US">
                <a:solidFill>
                  <a:schemeClr val="accent2"/>
                </a:solidFill>
              </a:rPr>
              <a:t>The DISABLE option in the definition of an integrity constraint means that the Oracle Server does not enforce the constraint and simply documents it. Enable the constraint by using the ENABLE clause.</a:t>
            </a:r>
          </a:p>
          <a:p>
            <a:pPr lvl="1">
              <a:tabLst/>
            </a:pPr>
            <a:r>
              <a:rPr lang="en-US" altLang="en-US">
                <a:solidFill>
                  <a:schemeClr val="accent2"/>
                </a:solidFill>
              </a:rPr>
              <a:t>Oracle8i provides new options for the ENABLE and DISABLE clauses: VALIDATE and NONVALIDATE.</a:t>
            </a:r>
          </a:p>
        </p:txBody>
      </p:sp>
      <p:sp>
        <p:nvSpPr>
          <p:cNvPr id="45059" name="Rectangle 3"/>
          <p:cNvSpPr>
            <a:spLocks noGrp="1" noRot="1" noChangeAspect="1" noChangeArrowheads="1" noTextEdit="1"/>
          </p:cNvSpPr>
          <p:nvPr>
            <p:ph type="sldImg"/>
          </p:nvPr>
        </p:nvSpPr>
        <p:spPr>
          <a:xfrm>
            <a:off x="471488" y="157163"/>
            <a:ext cx="5870575" cy="4402137"/>
          </a:xfrm>
          <a:ln cap="flat"/>
        </p:spPr>
      </p:sp>
      <p:sp>
        <p:nvSpPr>
          <p:cNvPr id="45060" name="Rectangle 4"/>
          <p:cNvSpPr>
            <a:spLocks noChangeArrowheads="1"/>
          </p:cNvSpPr>
          <p:nvPr/>
        </p:nvSpPr>
        <p:spPr bwMode="auto">
          <a:xfrm>
            <a:off x="606425" y="5635625"/>
            <a:ext cx="5461000" cy="461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63590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pPr>
            <a:r>
              <a:rPr lang="en-US" altLang="en-US"/>
              <a:t>Enabling a Constraint</a:t>
            </a:r>
          </a:p>
          <a:p>
            <a:pPr lvl="1">
              <a:tabLst/>
            </a:pPr>
            <a:r>
              <a:rPr lang="en-US" altLang="en-US"/>
              <a:t>You can enable a constraint without dropping it or re-creating it by using the ALTER TABLE statement with the </a:t>
            </a:r>
            <a:r>
              <a:rPr lang="en-US" altLang="en-US">
                <a:solidFill>
                  <a:srgbClr val="FC0128"/>
                </a:solidFill>
              </a:rPr>
              <a:t>ENABLE clause.</a:t>
            </a:r>
            <a:endParaRPr lang="en-US" altLang="en-US"/>
          </a:p>
          <a:p>
            <a:pPr lvl="1">
              <a:tabLst/>
            </a:pPr>
            <a:r>
              <a:rPr lang="en-US" altLang="en-US" b="1"/>
              <a:t>Syntax</a:t>
            </a:r>
            <a:endParaRPr lang="en-US" altLang="en-US"/>
          </a:p>
          <a:p>
            <a:pPr>
              <a:spcBef>
                <a:spcPct val="65000"/>
              </a:spcBef>
              <a:tabLst/>
            </a:pPr>
            <a:r>
              <a:rPr lang="en-US" altLang="en-US"/>
              <a:t>      </a:t>
            </a:r>
            <a:r>
              <a:rPr lang="en-US" altLang="en-US" b="0">
                <a:latin typeface="Courier New" panose="02070309020205020404" pitchFamily="49" charset="0"/>
              </a:rPr>
              <a:t>ALTER TABLE   </a:t>
            </a:r>
            <a:r>
              <a:rPr lang="en-US" altLang="en-US" b="0" i="1">
                <a:latin typeface="Courier New" panose="02070309020205020404" pitchFamily="49" charset="0"/>
              </a:rPr>
              <a:t>table</a:t>
            </a:r>
            <a:endParaRPr lang="en-US" altLang="en-US">
              <a:latin typeface="Courier New" panose="02070309020205020404" pitchFamily="49" charset="0"/>
            </a:endParaRPr>
          </a:p>
          <a:p>
            <a:pPr>
              <a:spcBef>
                <a:spcPct val="0"/>
              </a:spcBef>
              <a:tabLst/>
            </a:pPr>
            <a:r>
              <a:rPr lang="en-US" altLang="en-US" b="0">
                <a:latin typeface="Courier New" panose="02070309020205020404" pitchFamily="49" charset="0"/>
              </a:rPr>
              <a:t>   ENABLE  CONSTRAINT </a:t>
            </a:r>
            <a:r>
              <a:rPr lang="en-US" altLang="en-US" b="0" i="1">
                <a:latin typeface="Courier New" panose="02070309020205020404" pitchFamily="49" charset="0"/>
              </a:rPr>
              <a:t>constraint</a:t>
            </a:r>
            <a:r>
              <a:rPr lang="en-US" altLang="en-US" b="0">
                <a:latin typeface="Courier New" panose="02070309020205020404" pitchFamily="49" charset="0"/>
              </a:rPr>
              <a:t>;</a:t>
            </a:r>
          </a:p>
          <a:p>
            <a:pPr lvl="1">
              <a:tabLst/>
            </a:pPr>
            <a:endParaRPr lang="en-US" altLang="en-US" sz="400" b="1"/>
          </a:p>
          <a:p>
            <a:pPr lvl="1">
              <a:tabLst/>
            </a:pPr>
            <a:r>
              <a:rPr lang="en-US" altLang="en-US" b="1"/>
              <a:t>where:</a:t>
            </a:r>
            <a:r>
              <a:rPr lang="en-US" altLang="en-US"/>
              <a:t>	</a:t>
            </a:r>
            <a:r>
              <a:rPr lang="en-US" altLang="en-US" i="1"/>
              <a:t>table</a:t>
            </a:r>
            <a:r>
              <a:rPr lang="en-US" altLang="en-US"/>
              <a:t>			is the name of the table</a:t>
            </a:r>
          </a:p>
          <a:p>
            <a:pPr lvl="1">
              <a:tabLst/>
            </a:pPr>
            <a:r>
              <a:rPr lang="en-US" altLang="en-US"/>
              <a:t>		</a:t>
            </a:r>
            <a:r>
              <a:rPr lang="en-US" altLang="en-US" i="1"/>
              <a:t>constraint</a:t>
            </a:r>
            <a:r>
              <a:rPr lang="en-US" altLang="en-US"/>
              <a:t>		is the name of the constraint</a:t>
            </a:r>
          </a:p>
          <a:p>
            <a:pPr>
              <a:tabLst/>
            </a:pPr>
            <a:r>
              <a:rPr lang="en-US" altLang="en-US"/>
              <a:t>Guidelines</a:t>
            </a:r>
          </a:p>
          <a:p>
            <a:pPr lvl="2">
              <a:tabLst/>
            </a:pPr>
            <a:r>
              <a:rPr lang="en-US" altLang="en-US"/>
              <a:t>If you enable a constraint, that constraint applies to all the data in the table. All the data in the table must fit the constraint.</a:t>
            </a:r>
          </a:p>
          <a:p>
            <a:pPr lvl="2">
              <a:tabLst/>
            </a:pPr>
            <a:r>
              <a:rPr lang="en-US" altLang="en-US"/>
              <a:t>If you enable a UNIQUE key or PRIMARY KEY constraint, a UNIQUE or PRIMARY KEY index is automatically created.</a:t>
            </a:r>
          </a:p>
          <a:p>
            <a:pPr lvl="2">
              <a:tabLst/>
            </a:pPr>
            <a:r>
              <a:rPr lang="en-US" altLang="en-US"/>
              <a:t>You can use the ENABLE clause in both the CREATE TABLE statement and the ALTER TABLE statement.</a:t>
            </a:r>
          </a:p>
        </p:txBody>
      </p:sp>
      <p:sp>
        <p:nvSpPr>
          <p:cNvPr id="47107" name="Rectangle 3"/>
          <p:cNvSpPr>
            <a:spLocks noGrp="1" noRot="1" noChangeAspect="1" noChangeArrowheads="1" noTextEdit="1"/>
          </p:cNvSpPr>
          <p:nvPr>
            <p:ph type="sldImg"/>
          </p:nvPr>
        </p:nvSpPr>
        <p:spPr>
          <a:xfrm>
            <a:off x="471488" y="157163"/>
            <a:ext cx="5870575" cy="4402137"/>
          </a:xfrm>
          <a:ln cap="flat"/>
        </p:spPr>
      </p:sp>
      <p:sp>
        <p:nvSpPr>
          <p:cNvPr id="47108" name="Rectangle 4"/>
          <p:cNvSpPr>
            <a:spLocks noChangeArrowheads="1"/>
          </p:cNvSpPr>
          <p:nvPr/>
        </p:nvSpPr>
        <p:spPr bwMode="auto">
          <a:xfrm>
            <a:off x="606425" y="5635625"/>
            <a:ext cx="5461000" cy="461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60268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p:spPr>
        <p:txBody>
          <a:bodyPr/>
          <a:lstStyle/>
          <a:p>
            <a:endParaRPr lang="en-US" altLang="en-US"/>
          </a:p>
          <a:p>
            <a:endParaRPr lang="en-US" altLang="en-US"/>
          </a:p>
        </p:txBody>
      </p:sp>
      <p:sp>
        <p:nvSpPr>
          <p:cNvPr id="53251" name="Rectangle 3"/>
          <p:cNvSpPr>
            <a:spLocks noGrp="1" noRot="1" noChangeAspect="1" noChangeArrowheads="1" noTextEdit="1"/>
          </p:cNvSpPr>
          <p:nvPr>
            <p:ph type="sldImg"/>
          </p:nvPr>
        </p:nvSpPr>
        <p:spPr>
          <a:xfrm>
            <a:off x="471488" y="157163"/>
            <a:ext cx="5870575" cy="4402137"/>
          </a:xfrm>
          <a:ln cap="flat"/>
        </p:spPr>
      </p:sp>
      <p:sp>
        <p:nvSpPr>
          <p:cNvPr id="53252" name="Rectangle 4"/>
          <p:cNvSpPr>
            <a:spLocks noChangeArrowheads="1"/>
          </p:cNvSpPr>
          <p:nvPr/>
        </p:nvSpPr>
        <p:spPr bwMode="auto">
          <a:xfrm>
            <a:off x="407988" y="4716463"/>
            <a:ext cx="5995987"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defTabSz="401638">
              <a:spcBef>
                <a:spcPct val="0"/>
              </a:spcBef>
              <a:defRPr>
                <a:solidFill>
                  <a:schemeClr val="tx1"/>
                </a:solidFill>
                <a:latin typeface="Arial" panose="020B0604020202020204" pitchFamily="34" charset="0"/>
              </a:defRPr>
            </a:lvl1pPr>
            <a:lvl2pPr marL="114300" algn="l" defTabSz="401638">
              <a:spcBef>
                <a:spcPct val="0"/>
              </a:spcBef>
              <a:defRPr>
                <a:solidFill>
                  <a:schemeClr val="tx1"/>
                </a:solidFill>
                <a:latin typeface="Arial" panose="020B0604020202020204" pitchFamily="34" charset="0"/>
              </a:defRPr>
            </a:lvl2pPr>
            <a:lvl3pPr marL="450850" indent="-217488" algn="l" defTabSz="401638">
              <a:spcBef>
                <a:spcPct val="0"/>
              </a:spcBef>
              <a:defRPr>
                <a:solidFill>
                  <a:schemeClr val="tx1"/>
                </a:solidFill>
                <a:latin typeface="Arial" panose="020B0604020202020204" pitchFamily="34" charset="0"/>
              </a:defRPr>
            </a:lvl3pPr>
            <a:lvl4pPr marL="852488" indent="-217488" algn="l" defTabSz="401638">
              <a:spcBef>
                <a:spcPct val="0"/>
              </a:spcBef>
              <a:defRPr>
                <a:solidFill>
                  <a:schemeClr val="tx1"/>
                </a:solidFill>
                <a:latin typeface="Arial" panose="020B0604020202020204" pitchFamily="34" charset="0"/>
              </a:defRPr>
            </a:lvl4pPr>
            <a:lvl5pPr marL="5815013" algn="l" defTabSz="401638">
              <a:spcBef>
                <a:spcPct val="0"/>
              </a:spcBef>
              <a:defRPr>
                <a:solidFill>
                  <a:schemeClr val="tx1"/>
                </a:solidFill>
                <a:latin typeface="Arial" panose="020B0604020202020204" pitchFamily="34" charset="0"/>
              </a:defRPr>
            </a:lvl5pPr>
            <a:lvl6pPr marL="6272213" defTabSz="401638" fontAlgn="base">
              <a:spcBef>
                <a:spcPct val="0"/>
              </a:spcBef>
              <a:spcAft>
                <a:spcPct val="0"/>
              </a:spcAft>
              <a:defRPr>
                <a:solidFill>
                  <a:schemeClr val="tx1"/>
                </a:solidFill>
                <a:latin typeface="Arial" panose="020B0604020202020204" pitchFamily="34" charset="0"/>
              </a:defRPr>
            </a:lvl6pPr>
            <a:lvl7pPr marL="6729413" defTabSz="401638" fontAlgn="base">
              <a:spcBef>
                <a:spcPct val="0"/>
              </a:spcBef>
              <a:spcAft>
                <a:spcPct val="0"/>
              </a:spcAft>
              <a:defRPr>
                <a:solidFill>
                  <a:schemeClr val="tx1"/>
                </a:solidFill>
                <a:latin typeface="Arial" panose="020B0604020202020204" pitchFamily="34" charset="0"/>
              </a:defRPr>
            </a:lvl7pPr>
            <a:lvl8pPr marL="7186613" defTabSz="401638" fontAlgn="base">
              <a:spcBef>
                <a:spcPct val="0"/>
              </a:spcBef>
              <a:spcAft>
                <a:spcPct val="0"/>
              </a:spcAft>
              <a:defRPr>
                <a:solidFill>
                  <a:schemeClr val="tx1"/>
                </a:solidFill>
                <a:latin typeface="Arial" panose="020B0604020202020204" pitchFamily="34" charset="0"/>
              </a:defRPr>
            </a:lvl8pPr>
            <a:lvl9pPr marL="7643813" defTabSz="401638"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1100"/>
              <a:t>Summary</a:t>
            </a:r>
          </a:p>
          <a:p>
            <a:pPr lvl="1">
              <a:lnSpc>
                <a:spcPct val="100000"/>
              </a:lnSpc>
              <a:spcBef>
                <a:spcPct val="30000"/>
              </a:spcBef>
            </a:pPr>
            <a:r>
              <a:rPr lang="en-US" altLang="en-US" sz="1100" b="0">
                <a:latin typeface="Times New Roman" panose="02020603050405020304" pitchFamily="18" charset="0"/>
              </a:rPr>
              <a:t>The Oracle Server uses constraints to prevent invalid data entry into tables. </a:t>
            </a:r>
          </a:p>
          <a:p>
            <a:pPr lvl="1">
              <a:lnSpc>
                <a:spcPct val="100000"/>
              </a:lnSpc>
              <a:spcBef>
                <a:spcPct val="30000"/>
              </a:spcBef>
            </a:pPr>
            <a:r>
              <a:rPr lang="en-US" altLang="en-US" sz="1100" b="0">
                <a:latin typeface="Times New Roman" panose="02020603050405020304" pitchFamily="18" charset="0"/>
              </a:rPr>
              <a:t>The following constraint types are valid:</a:t>
            </a:r>
          </a:p>
          <a:p>
            <a:pPr lvl="2">
              <a:lnSpc>
                <a:spcPct val="100000"/>
              </a:lnSpc>
              <a:spcBef>
                <a:spcPct val="30000"/>
              </a:spcBef>
              <a:buFontTx/>
              <a:buChar char="•"/>
            </a:pPr>
            <a:r>
              <a:rPr lang="en-US" altLang="en-US" sz="1100" b="0">
                <a:latin typeface="Times New Roman" panose="02020603050405020304" pitchFamily="18" charset="0"/>
              </a:rPr>
              <a:t>NOT NULL</a:t>
            </a:r>
          </a:p>
          <a:p>
            <a:pPr lvl="2">
              <a:lnSpc>
                <a:spcPct val="100000"/>
              </a:lnSpc>
              <a:spcBef>
                <a:spcPct val="30000"/>
              </a:spcBef>
              <a:buFontTx/>
              <a:buChar char="•"/>
            </a:pPr>
            <a:r>
              <a:rPr lang="en-US" altLang="en-US" sz="1100" b="0">
                <a:latin typeface="Times New Roman" panose="02020603050405020304" pitchFamily="18" charset="0"/>
              </a:rPr>
              <a:t>UNIQUE</a:t>
            </a:r>
          </a:p>
          <a:p>
            <a:pPr lvl="2">
              <a:lnSpc>
                <a:spcPct val="100000"/>
              </a:lnSpc>
              <a:spcBef>
                <a:spcPct val="30000"/>
              </a:spcBef>
              <a:buFontTx/>
              <a:buChar char="•"/>
            </a:pPr>
            <a:r>
              <a:rPr lang="en-US" altLang="en-US" sz="1100" b="0">
                <a:latin typeface="Times New Roman" panose="02020603050405020304" pitchFamily="18" charset="0"/>
              </a:rPr>
              <a:t>PRIMARY KEY</a:t>
            </a:r>
          </a:p>
          <a:p>
            <a:pPr lvl="2">
              <a:lnSpc>
                <a:spcPct val="100000"/>
              </a:lnSpc>
              <a:spcBef>
                <a:spcPct val="30000"/>
              </a:spcBef>
              <a:buFontTx/>
              <a:buChar char="•"/>
            </a:pPr>
            <a:r>
              <a:rPr lang="en-US" altLang="en-US" sz="1100" b="0">
                <a:latin typeface="Times New Roman" panose="02020603050405020304" pitchFamily="18" charset="0"/>
              </a:rPr>
              <a:t>FOREIGN KEY</a:t>
            </a:r>
          </a:p>
          <a:p>
            <a:pPr lvl="2">
              <a:lnSpc>
                <a:spcPct val="100000"/>
              </a:lnSpc>
              <a:spcBef>
                <a:spcPct val="30000"/>
              </a:spcBef>
              <a:buFontTx/>
              <a:buChar char="•"/>
            </a:pPr>
            <a:r>
              <a:rPr lang="en-US" altLang="en-US" sz="1100" b="0">
                <a:latin typeface="Times New Roman" panose="02020603050405020304" pitchFamily="18" charset="0"/>
              </a:rPr>
              <a:t>CHECK</a:t>
            </a:r>
          </a:p>
          <a:p>
            <a:pPr lvl="1">
              <a:lnSpc>
                <a:spcPct val="100000"/>
              </a:lnSpc>
              <a:spcBef>
                <a:spcPct val="30000"/>
              </a:spcBef>
            </a:pPr>
            <a:r>
              <a:rPr lang="en-US" altLang="en-US" sz="1100" b="0">
                <a:latin typeface="Times New Roman" panose="02020603050405020304" pitchFamily="18" charset="0"/>
              </a:rPr>
              <a:t>You can query the USER_CONSTRAINTS table to view all constraint definitions and names. </a:t>
            </a:r>
          </a:p>
        </p:txBody>
      </p:sp>
    </p:spTree>
    <p:extLst>
      <p:ext uri="{BB962C8B-B14F-4D97-AF65-F5344CB8AC3E}">
        <p14:creationId xmlns:p14="http://schemas.microsoft.com/office/powerpoint/2010/main" val="2449697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71488" y="195263"/>
            <a:ext cx="5895975" cy="4421187"/>
          </a:xfrm>
          <a:ln cap="flat"/>
        </p:spPr>
      </p:sp>
      <p:sp>
        <p:nvSpPr>
          <p:cNvPr id="55299" name="Rectangle 3"/>
          <p:cNvSpPr>
            <a:spLocks noGrp="1" noChangeArrowheads="1"/>
          </p:cNvSpPr>
          <p:nvPr>
            <p:ph type="body" idx="1"/>
          </p:nvPr>
        </p:nvSpPr>
        <p:spPr>
          <a:xfrm>
            <a:off x="406400" y="4729163"/>
            <a:ext cx="5932488" cy="3295650"/>
          </a:xfrm>
          <a:noFill/>
          <a:ln/>
        </p:spPr>
        <p:txBody>
          <a:bodyPr/>
          <a:lstStyle/>
          <a:p>
            <a:pPr defTabSz="406400">
              <a:tabLst>
                <a:tab pos="460375" algn="l"/>
              </a:tabLst>
            </a:pPr>
            <a:r>
              <a:rPr lang="en-US" altLang="en-US"/>
              <a:t>Practice Overview</a:t>
            </a:r>
          </a:p>
          <a:p>
            <a:pPr marL="115888" lvl="1" defTabSz="406400">
              <a:tabLst>
                <a:tab pos="460375" algn="l"/>
              </a:tabLst>
            </a:pPr>
            <a:r>
              <a:rPr lang="en-US" altLang="en-US"/>
              <a:t>In this practice, you will add constraints and more columns to a table using the statements covered in this lesson.</a:t>
            </a:r>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defTabSz="406400">
              <a:tabLst>
                <a:tab pos="460375" algn="l"/>
              </a:tabLst>
            </a:pPr>
            <a:endParaRPr lang="en-US" altLang="en-US">
              <a:solidFill>
                <a:schemeClr val="accent2"/>
              </a:solidFill>
            </a:endParaRPr>
          </a:p>
          <a:p>
            <a:pPr defTabSz="406400">
              <a:tabLst>
                <a:tab pos="460375" algn="l"/>
              </a:tabLst>
            </a:pPr>
            <a:endParaRPr lang="en-US" altLang="en-US">
              <a:solidFill>
                <a:schemeClr val="accent2"/>
              </a:solidFill>
            </a:endParaRPr>
          </a:p>
          <a:p>
            <a:pPr defTabSz="406400">
              <a:tabLst>
                <a:tab pos="460375" algn="l"/>
              </a:tabLst>
            </a:pPr>
            <a:r>
              <a:rPr lang="en-US" altLang="en-US">
                <a:solidFill>
                  <a:schemeClr val="accent2"/>
                </a:solidFill>
              </a:rPr>
              <a:t>Class Management Note</a:t>
            </a:r>
          </a:p>
          <a:p>
            <a:pPr marL="115888" lvl="1" defTabSz="406400">
              <a:tabLst>
                <a:tab pos="460375" algn="l"/>
              </a:tabLst>
            </a:pPr>
            <a:r>
              <a:rPr lang="en-US" altLang="en-US">
                <a:solidFill>
                  <a:schemeClr val="accent2"/>
                </a:solidFill>
              </a:rPr>
              <a:t>Advise the students to name their constraints.</a:t>
            </a:r>
          </a:p>
        </p:txBody>
      </p:sp>
    </p:spTree>
    <p:extLst>
      <p:ext uri="{BB962C8B-B14F-4D97-AF65-F5344CB8AC3E}">
        <p14:creationId xmlns:p14="http://schemas.microsoft.com/office/powerpoint/2010/main" val="27720689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40 minutes	Lecture</a:t>
            </a:r>
          </a:p>
          <a:p>
            <a:pPr lvl="1">
              <a:tabLst>
                <a:tab pos="1095375" algn="l"/>
                <a:tab pos="2192338" algn="l"/>
              </a:tabLst>
            </a:pPr>
            <a:r>
              <a:rPr lang="en-US">
                <a:solidFill>
                  <a:schemeClr val="accent2"/>
                </a:solidFill>
              </a:rPr>
              <a:t>	30 minutes	Practice</a:t>
            </a:r>
          </a:p>
          <a:p>
            <a:pPr lvl="1">
              <a:tabLst>
                <a:tab pos="1095375" algn="l"/>
                <a:tab pos="2192338" algn="l"/>
              </a:tabLst>
            </a:pPr>
            <a:r>
              <a:rPr lang="en-US">
                <a:solidFill>
                  <a:schemeClr val="accent2"/>
                </a:solidFill>
              </a:rPr>
              <a:t>	70 minutes	Total</a:t>
            </a:r>
          </a:p>
        </p:txBody>
      </p:sp>
      <p:sp>
        <p:nvSpPr>
          <p:cNvPr id="6147"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385792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xfrm>
            <a:off x="452438" y="4762500"/>
            <a:ext cx="5311775" cy="3795713"/>
          </a:xfrm>
          <a:noFill/>
          <a:ln/>
        </p:spPr>
        <p:txBody>
          <a:bodyPr/>
          <a:lstStyle/>
          <a:p>
            <a:pPr defTabSz="446088">
              <a:tabLst>
                <a:tab pos="439738" algn="l"/>
              </a:tabLst>
            </a:pPr>
            <a:r>
              <a:rPr lang="en-US"/>
              <a:t>Lesson Aim</a:t>
            </a:r>
          </a:p>
          <a:p>
            <a:pPr lvl="1" defTabSz="446088">
              <a:tabLst>
                <a:tab pos="439738" algn="l"/>
              </a:tabLst>
            </a:pPr>
            <a:r>
              <a:rPr lang="en-US"/>
              <a:t>In this lesson, you will learn how to insert rows into a table, update existing rows in a table, and delete existing rows from a table. You will also learn how to control transactions with the COMMIT, SAVEPOINT, and ROLLBACK statements.</a:t>
            </a:r>
          </a:p>
        </p:txBody>
      </p:sp>
      <p:sp>
        <p:nvSpPr>
          <p:cNvPr id="8197" name="Rectangle 5"/>
          <p:cNvSpPr>
            <a:spLocks noGrp="1" noRot="1" noChangeAspect="1" noChangeArrowheads="1" noTextEdit="1"/>
          </p:cNvSpPr>
          <p:nvPr>
            <p:ph type="sldImg"/>
          </p:nvPr>
        </p:nvSpPr>
        <p:spPr>
          <a:xfrm>
            <a:off x="442913" y="168275"/>
            <a:ext cx="5927725" cy="4445000"/>
          </a:xfrm>
          <a:ln cap="flat"/>
        </p:spPr>
      </p:sp>
    </p:spTree>
    <p:extLst>
      <p:ext uri="{BB962C8B-B14F-4D97-AF65-F5344CB8AC3E}">
        <p14:creationId xmlns:p14="http://schemas.microsoft.com/office/powerpoint/2010/main" val="3902370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74663" y="161925"/>
            <a:ext cx="5864225" cy="4397375"/>
          </a:xfrm>
          <a:ln cap="flat"/>
        </p:spPr>
      </p:sp>
      <p:sp>
        <p:nvSpPr>
          <p:cNvPr id="10243" name="Rectangle 3"/>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0244" name="Rectangle 4"/>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0245" name="Rectangle 5"/>
          <p:cNvSpPr>
            <a:spLocks noGrp="1" noChangeArrowheads="1"/>
          </p:cNvSpPr>
          <p:nvPr>
            <p:ph type="body" idx="1"/>
          </p:nvPr>
        </p:nvSpPr>
        <p:spPr>
          <a:noFill/>
          <a:ln/>
        </p:spPr>
        <p:txBody>
          <a:bodyPr/>
          <a:lstStyle/>
          <a:p>
            <a:r>
              <a:rPr lang="en-US"/>
              <a:t>Data Manipulation Language</a:t>
            </a:r>
          </a:p>
          <a:p>
            <a:pPr lvl="1"/>
            <a:r>
              <a:rPr lang="en-US">
                <a:solidFill>
                  <a:srgbClr val="FC0128"/>
                </a:solidFill>
              </a:rPr>
              <a:t>Data manipulation language </a:t>
            </a:r>
            <a:r>
              <a:rPr lang="en-US"/>
              <a:t>(</a:t>
            </a:r>
            <a:r>
              <a:rPr lang="en-US">
                <a:solidFill>
                  <a:srgbClr val="FC0128"/>
                </a:solidFill>
              </a:rPr>
              <a:t>DML)</a:t>
            </a:r>
            <a:r>
              <a:rPr lang="en-US"/>
              <a:t> is a core part of SQL. When you want to add, update, or delete data in the database, you execute a DML statement. A collection of DML statements that form a logical unit of work is called a </a:t>
            </a:r>
            <a:r>
              <a:rPr lang="en-US" i="1"/>
              <a:t>transaction</a:t>
            </a:r>
            <a:r>
              <a:rPr lang="en-US" b="1" i="1"/>
              <a:t>.</a:t>
            </a:r>
            <a:r>
              <a:rPr lang="en-US"/>
              <a:t> </a:t>
            </a:r>
          </a:p>
          <a:p>
            <a:pPr lvl="1"/>
            <a:r>
              <a:rPr lang="en-US"/>
              <a:t>Consider a banking database. When a bank customer transfers money from a savings account to a checking account, the transaction might consist of three separate operations: decrease the savings account, increase the checking account, and record the </a:t>
            </a:r>
            <a:r>
              <a:rPr lang="en-US">
                <a:solidFill>
                  <a:srgbClr val="FC0128"/>
                </a:solidFill>
              </a:rPr>
              <a:t>transaction </a:t>
            </a:r>
            <a:r>
              <a:rPr lang="en-US"/>
              <a:t>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lvl="1"/>
            <a:endParaRPr lang="en-US"/>
          </a:p>
          <a:p>
            <a:pPr lvl="1"/>
            <a:endParaRPr lang="en-US"/>
          </a:p>
          <a:p>
            <a:r>
              <a:rPr lang="en-US">
                <a:solidFill>
                  <a:schemeClr val="accent2"/>
                </a:solidFill>
              </a:rPr>
              <a:t>Class Management Note</a:t>
            </a:r>
          </a:p>
          <a:p>
            <a:pPr lvl="1"/>
            <a:r>
              <a:rPr lang="en-US">
                <a:solidFill>
                  <a:schemeClr val="accent2"/>
                </a:solidFill>
              </a:rPr>
              <a:t>DML statements can be issued directly in SQL*Plus, performed automatically by tools such as Oracle Developer or programmed with tools such as the 3GL precompilers. </a:t>
            </a:r>
          </a:p>
          <a:p>
            <a:pPr lvl="1"/>
            <a:r>
              <a:rPr lang="en-US">
                <a:solidFill>
                  <a:schemeClr val="accent2"/>
                </a:solidFill>
              </a:rPr>
              <a:t>Every table has INSERT, UPDATE, and DELETE privileges associated with it. These privileges are automatically granted to the creator of the table, but in general they must be explicitly granted to other users.</a:t>
            </a:r>
          </a:p>
          <a:p>
            <a:pPr lvl="1"/>
            <a:r>
              <a:rPr lang="en-US">
                <a:solidFill>
                  <a:schemeClr val="accent2"/>
                </a:solidFill>
              </a:rPr>
              <a:t>Starting with Oracle 7.2, you can place a subquery in the place of the table name in an UPDATE statement, essentially the same way a view is used. </a:t>
            </a:r>
          </a:p>
        </p:txBody>
      </p:sp>
    </p:spTree>
    <p:extLst>
      <p:ext uri="{BB962C8B-B14F-4D97-AF65-F5344CB8AC3E}">
        <p14:creationId xmlns:p14="http://schemas.microsoft.com/office/powerpoint/2010/main" val="105624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473075" y="160338"/>
            <a:ext cx="5865813" cy="4398962"/>
          </a:xfrm>
          <a:ln cap="flat"/>
        </p:spPr>
      </p:sp>
      <p:sp>
        <p:nvSpPr>
          <p:cNvPr id="15363" name="Rectangle 3"/>
          <p:cNvSpPr>
            <a:spLocks noGrp="1" noChangeArrowheads="1"/>
          </p:cNvSpPr>
          <p:nvPr>
            <p:ph type="body" idx="1"/>
          </p:nvPr>
        </p:nvSpPr>
        <p:spPr>
          <a:noFill/>
          <a:ln/>
        </p:spPr>
        <p:txBody>
          <a:bodyPr/>
          <a:lstStyle/>
          <a:p>
            <a:r>
              <a:rPr lang="en-US"/>
              <a:t>Creating Tables</a:t>
            </a:r>
          </a:p>
          <a:p>
            <a:pPr lvl="1"/>
            <a:r>
              <a:rPr lang="en-US"/>
              <a:t>The example on the slide creates the DEPT table, with three columns—namely, DEPTNO, DNAME, and LOC. It further confirms the creation of the table by issuing the DESCRIBE command. </a:t>
            </a:r>
          </a:p>
          <a:p>
            <a:pPr lvl="1"/>
            <a:r>
              <a:rPr lang="en-US"/>
              <a:t>Since creating a table is a DDL statement, an automatic commit takes place when this statement is executed. </a:t>
            </a:r>
          </a:p>
        </p:txBody>
      </p:sp>
    </p:spTree>
    <p:extLst>
      <p:ext uri="{BB962C8B-B14F-4D97-AF65-F5344CB8AC3E}">
        <p14:creationId xmlns:p14="http://schemas.microsoft.com/office/powerpoint/2010/main" val="2833458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xfrm>
            <a:off x="452438" y="4762500"/>
            <a:ext cx="5876925" cy="3795713"/>
          </a:xfrm>
          <a:noFill/>
          <a:ln/>
        </p:spPr>
        <p:txBody>
          <a:bodyPr/>
          <a:lstStyle/>
          <a:p>
            <a:pPr defTabSz="446088">
              <a:tabLst>
                <a:tab pos="434975" algn="l"/>
              </a:tabLst>
            </a:pPr>
            <a:r>
              <a:rPr lang="en-US"/>
              <a:t>Adding a New Row to a Table</a:t>
            </a:r>
          </a:p>
          <a:p>
            <a:pPr lvl="1" defTabSz="446088">
              <a:tabLst>
                <a:tab pos="434975" algn="l"/>
              </a:tabLst>
            </a:pPr>
            <a:r>
              <a:rPr lang="en-US"/>
              <a:t>The slide graphic adds a new department to the DEPT table. </a:t>
            </a: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p:txBody>
      </p:sp>
      <p:sp>
        <p:nvSpPr>
          <p:cNvPr id="12293" name="Rectangle 5"/>
          <p:cNvSpPr>
            <a:spLocks noGrp="1" noRot="1" noChangeAspect="1" noChangeArrowheads="1" noTextEdit="1"/>
          </p:cNvSpPr>
          <p:nvPr>
            <p:ph type="sldImg"/>
          </p:nvPr>
        </p:nvSpPr>
        <p:spPr>
          <a:xfrm>
            <a:off x="446088" y="173038"/>
            <a:ext cx="5921375" cy="4440237"/>
          </a:xfrm>
          <a:ln cap="flat"/>
        </p:spPr>
      </p:sp>
    </p:spTree>
    <p:extLst>
      <p:ext uri="{BB962C8B-B14F-4D97-AF65-F5344CB8AC3E}">
        <p14:creationId xmlns:p14="http://schemas.microsoft.com/office/powerpoint/2010/main" val="41909251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noFill/>
          <a:ln/>
        </p:spPr>
        <p:txBody>
          <a:bodyPr/>
          <a:lstStyle/>
          <a:p>
            <a:r>
              <a:rPr lang="en-US"/>
              <a:t>Adding a New Row to a Table (continued)</a:t>
            </a:r>
          </a:p>
          <a:p>
            <a:pPr lvl="1"/>
            <a:r>
              <a:rPr lang="en-US"/>
              <a:t>You can add new rows to a table by issuing the </a:t>
            </a:r>
            <a:r>
              <a:rPr lang="en-US">
                <a:solidFill>
                  <a:srgbClr val="FC0128"/>
                </a:solidFill>
              </a:rPr>
              <a:t>INSERT </a:t>
            </a:r>
            <a:r>
              <a:rPr lang="en-US"/>
              <a:t>statement. </a:t>
            </a:r>
          </a:p>
          <a:p>
            <a:pPr lvl="1"/>
            <a:r>
              <a:rPr lang="en-US"/>
              <a:t>In the syntax:</a:t>
            </a:r>
          </a:p>
          <a:p>
            <a:pPr lvl="1"/>
            <a:r>
              <a:rPr lang="en-US"/>
              <a:t>	</a:t>
            </a:r>
            <a:r>
              <a:rPr lang="en-US" i="1"/>
              <a:t>table			</a:t>
            </a:r>
            <a:r>
              <a:rPr lang="en-US"/>
              <a:t>is the name of the table</a:t>
            </a:r>
          </a:p>
          <a:p>
            <a:pPr lvl="1"/>
            <a:r>
              <a:rPr lang="en-US"/>
              <a:t>	</a:t>
            </a:r>
            <a:r>
              <a:rPr lang="en-US" i="1"/>
              <a:t>column		</a:t>
            </a:r>
            <a:r>
              <a:rPr lang="en-US"/>
              <a:t>is the name of the column in the table to populate</a:t>
            </a:r>
          </a:p>
          <a:p>
            <a:pPr lvl="1"/>
            <a:r>
              <a:rPr lang="en-US"/>
              <a:t>	</a:t>
            </a:r>
            <a:r>
              <a:rPr lang="en-US" i="1"/>
              <a:t>value			</a:t>
            </a:r>
            <a:r>
              <a:rPr lang="en-US"/>
              <a:t>is the corresponding value for the column</a:t>
            </a:r>
          </a:p>
          <a:p>
            <a:pPr lvl="1"/>
            <a:r>
              <a:rPr lang="en-US" b="1"/>
              <a:t>Note:</a:t>
            </a:r>
            <a:r>
              <a:rPr lang="en-US"/>
              <a:t> This statement with the VALUES clause adds only one row at a time to a table.</a:t>
            </a:r>
          </a:p>
          <a:p>
            <a:pPr lvl="1"/>
            <a:endParaRPr lang="en-US"/>
          </a:p>
          <a:p>
            <a:endParaRPr lang="en-US" b="0">
              <a:latin typeface="Times New Roman" pitchFamily="18" charset="0"/>
            </a:endParaRPr>
          </a:p>
        </p:txBody>
      </p:sp>
      <p:sp>
        <p:nvSpPr>
          <p:cNvPr id="14341"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4277567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74663" y="161925"/>
            <a:ext cx="5864225" cy="4397375"/>
          </a:xfrm>
          <a:ln cap="flat"/>
        </p:spPr>
      </p:sp>
      <p:sp>
        <p:nvSpPr>
          <p:cNvPr id="16387" name="Rectangle 3"/>
          <p:cNvSpPr>
            <a:spLocks noGrp="1" noChangeArrowheads="1"/>
          </p:cNvSpPr>
          <p:nvPr>
            <p:ph type="body" idx="1"/>
          </p:nvPr>
        </p:nvSpPr>
        <p:spPr>
          <a:noFill/>
          <a:ln/>
        </p:spPr>
        <p:txBody>
          <a:bodyPr/>
          <a:lstStyle/>
          <a:p>
            <a:r>
              <a:rPr lang="en-US"/>
              <a:t>Adding a New Row to a Table (continued)</a:t>
            </a:r>
          </a:p>
          <a:p>
            <a:pPr lvl="1"/>
            <a:r>
              <a:rPr lang="en-US"/>
              <a:t>Because you can insert a new row that contains values for each column, the column list is not required in the INSERT clause. However, if you do not use the column list, the values must be listed according to the default order of the columns in the table. </a:t>
            </a:r>
          </a:p>
          <a:p>
            <a:pPr lvl="1">
              <a:spcBef>
                <a:spcPct val="65000"/>
              </a:spcBef>
            </a:pPr>
            <a:r>
              <a:rPr lang="en-US"/>
              <a:t>    </a:t>
            </a:r>
            <a:r>
              <a:rPr lang="en-US" b="1">
                <a:latin typeface="Courier New" pitchFamily="49" charset="0"/>
              </a:rPr>
              <a:t>SQL&gt; DESCRIBE  dept</a:t>
            </a:r>
            <a:endParaRPr lang="en-US"/>
          </a:p>
          <a:p>
            <a:pPr lvl="1"/>
            <a:endParaRPr lang="en-US"/>
          </a:p>
          <a:p>
            <a:pPr lvl="1">
              <a:spcBef>
                <a:spcPct val="0"/>
              </a:spcBef>
            </a:pPr>
            <a:r>
              <a:rPr lang="en-US"/>
              <a:t>     </a:t>
            </a:r>
            <a:r>
              <a:rPr lang="en-US">
                <a:latin typeface="Courier New" pitchFamily="49" charset="0"/>
              </a:rPr>
              <a:t>Name                            Null?    Type</a:t>
            </a:r>
          </a:p>
          <a:p>
            <a:pPr lvl="1">
              <a:spcBef>
                <a:spcPct val="0"/>
              </a:spcBef>
            </a:pPr>
            <a:r>
              <a:rPr lang="en-US">
                <a:latin typeface="Courier New" pitchFamily="49" charset="0"/>
              </a:rPr>
              <a:t>  ------------------------------- -------- ------------</a:t>
            </a:r>
          </a:p>
          <a:p>
            <a:pPr lvl="1">
              <a:spcBef>
                <a:spcPct val="0"/>
              </a:spcBef>
            </a:pPr>
            <a:r>
              <a:rPr lang="en-US">
                <a:latin typeface="Courier New" pitchFamily="49" charset="0"/>
              </a:rPr>
              <a:t>  DEPTNO                          NOT NULL NUMBER(2)</a:t>
            </a:r>
          </a:p>
          <a:p>
            <a:pPr lvl="1">
              <a:spcBef>
                <a:spcPct val="0"/>
              </a:spcBef>
            </a:pPr>
            <a:r>
              <a:rPr lang="en-US">
                <a:latin typeface="Courier New" pitchFamily="49" charset="0"/>
              </a:rPr>
              <a:t>  DNAME                                    VARCHAR2(14)</a:t>
            </a:r>
          </a:p>
          <a:p>
            <a:pPr lvl="1">
              <a:spcBef>
                <a:spcPct val="0"/>
              </a:spcBef>
            </a:pPr>
            <a:r>
              <a:rPr lang="en-US">
                <a:latin typeface="Courier New" pitchFamily="49" charset="0"/>
              </a:rPr>
              <a:t>  LOC                                      VARCHAR2(13)</a:t>
            </a:r>
          </a:p>
          <a:p>
            <a:pPr lvl="1"/>
            <a:endParaRPr lang="en-US" sz="400"/>
          </a:p>
          <a:p>
            <a:pPr lvl="1"/>
            <a:r>
              <a:rPr lang="en-US"/>
              <a:t>For clarity, use the column list in the INSERT clause.</a:t>
            </a:r>
            <a:br>
              <a:rPr lang="en-US"/>
            </a:br>
            <a:r>
              <a:rPr lang="en-US"/>
              <a:t>Enclose character and date values within single quotation marks; do not enclose numeric values within single quotation marks.</a:t>
            </a:r>
          </a:p>
          <a:p>
            <a:endParaRPr lang="en-US" b="0">
              <a:latin typeface="Times New Roman" pitchFamily="18" charset="0"/>
            </a:endParaRPr>
          </a:p>
        </p:txBody>
      </p:sp>
      <p:sp>
        <p:nvSpPr>
          <p:cNvPr id="16388" name="Rectangle 4"/>
          <p:cNvSpPr>
            <a:spLocks noChangeArrowheads="1"/>
          </p:cNvSpPr>
          <p:nvPr/>
        </p:nvSpPr>
        <p:spPr bwMode="auto">
          <a:xfrm>
            <a:off x="628650" y="5594350"/>
            <a:ext cx="5529263" cy="261938"/>
          </a:xfrm>
          <a:prstGeom prst="rect">
            <a:avLst/>
          </a:prstGeom>
          <a:noFill/>
          <a:ln w="12700">
            <a:solidFill>
              <a:schemeClr val="tx1"/>
            </a:solidFill>
            <a:miter lim="800000"/>
            <a:headEnd/>
            <a:tailEnd/>
          </a:ln>
          <a:effectLst/>
        </p:spPr>
        <p:txBody>
          <a:bodyPr wrap="none" anchor="ctr"/>
          <a:lstStyle/>
          <a:p>
            <a:endParaRPr lang="en-US"/>
          </a:p>
        </p:txBody>
      </p:sp>
      <p:grpSp>
        <p:nvGrpSpPr>
          <p:cNvPr id="16400" name="Group 16"/>
          <p:cNvGrpSpPr>
            <a:grpSpLocks/>
          </p:cNvGrpSpPr>
          <p:nvPr/>
        </p:nvGrpSpPr>
        <p:grpSpPr bwMode="auto">
          <a:xfrm>
            <a:off x="193675" y="7027863"/>
            <a:ext cx="284163" cy="304800"/>
            <a:chOff x="122" y="4427"/>
            <a:chExt cx="179" cy="192"/>
          </a:xfrm>
        </p:grpSpPr>
        <p:sp>
          <p:nvSpPr>
            <p:cNvPr id="16389" name="Freeform 5"/>
            <p:cNvSpPr>
              <a:spLocks/>
            </p:cNvSpPr>
            <p:nvPr/>
          </p:nvSpPr>
          <p:spPr bwMode="auto">
            <a:xfrm>
              <a:off x="122" y="4427"/>
              <a:ext cx="179" cy="184"/>
            </a:xfrm>
            <a:custGeom>
              <a:avLst/>
              <a:gdLst/>
              <a:ahLst/>
              <a:cxnLst>
                <a:cxn ang="0">
                  <a:pos x="178" y="183"/>
                </a:cxn>
                <a:cxn ang="0">
                  <a:pos x="178" y="0"/>
                </a:cxn>
                <a:cxn ang="0">
                  <a:pos x="0" y="0"/>
                </a:cxn>
                <a:cxn ang="0">
                  <a:pos x="0" y="183"/>
                </a:cxn>
                <a:cxn ang="0">
                  <a:pos x="178" y="183"/>
                </a:cxn>
              </a:cxnLst>
              <a:rect l="0" t="0" r="r" b="b"/>
              <a:pathLst>
                <a:path w="179" h="184">
                  <a:moveTo>
                    <a:pt x="178" y="183"/>
                  </a:moveTo>
                  <a:lnTo>
                    <a:pt x="178" y="0"/>
                  </a:lnTo>
                  <a:lnTo>
                    <a:pt x="0" y="0"/>
                  </a:lnTo>
                  <a:lnTo>
                    <a:pt x="0" y="183"/>
                  </a:lnTo>
                  <a:lnTo>
                    <a:pt x="178" y="183"/>
                  </a:lnTo>
                </a:path>
              </a:pathLst>
            </a:custGeom>
            <a:solidFill>
              <a:srgbClr val="000000"/>
            </a:solidFill>
            <a:ln w="9525" cap="rnd">
              <a:noFill/>
              <a:round/>
              <a:headEnd type="none" w="sm" len="sm"/>
              <a:tailEnd type="none" w="sm" len="sm"/>
            </a:ln>
            <a:effectLst/>
          </p:spPr>
          <p:txBody>
            <a:bodyPr/>
            <a:lstStyle/>
            <a:p>
              <a:endParaRPr lang="en-US"/>
            </a:p>
          </p:txBody>
        </p:sp>
        <p:sp>
          <p:nvSpPr>
            <p:cNvPr id="16390" name="Freeform 6"/>
            <p:cNvSpPr>
              <a:spLocks/>
            </p:cNvSpPr>
            <p:nvPr/>
          </p:nvSpPr>
          <p:spPr bwMode="auto">
            <a:xfrm>
              <a:off x="203" y="4601"/>
              <a:ext cx="26" cy="18"/>
            </a:xfrm>
            <a:custGeom>
              <a:avLst/>
              <a:gdLst/>
              <a:ahLst/>
              <a:cxnLst>
                <a:cxn ang="0">
                  <a:pos x="25" y="17"/>
                </a:cxn>
                <a:cxn ang="0">
                  <a:pos x="25" y="0"/>
                </a:cxn>
                <a:cxn ang="0">
                  <a:pos x="0" y="0"/>
                </a:cxn>
                <a:cxn ang="0">
                  <a:pos x="0" y="17"/>
                </a:cxn>
                <a:cxn ang="0">
                  <a:pos x="25" y="17"/>
                </a:cxn>
              </a:cxnLst>
              <a:rect l="0" t="0" r="r" b="b"/>
              <a:pathLst>
                <a:path w="26" h="18">
                  <a:moveTo>
                    <a:pt x="25" y="17"/>
                  </a:moveTo>
                  <a:lnTo>
                    <a:pt x="25" y="0"/>
                  </a:lnTo>
                  <a:lnTo>
                    <a:pt x="0" y="0"/>
                  </a:lnTo>
                  <a:lnTo>
                    <a:pt x="0" y="17"/>
                  </a:lnTo>
                  <a:lnTo>
                    <a:pt x="25" y="17"/>
                  </a:lnTo>
                </a:path>
              </a:pathLst>
            </a:custGeom>
            <a:solidFill>
              <a:srgbClr val="FFFFFF"/>
            </a:solidFill>
            <a:ln w="9525" cap="rnd">
              <a:noFill/>
              <a:round/>
              <a:headEnd type="none" w="sm" len="sm"/>
              <a:tailEnd type="none" w="sm" len="sm"/>
            </a:ln>
            <a:effectLst/>
          </p:spPr>
          <p:txBody>
            <a:bodyPr/>
            <a:lstStyle/>
            <a:p>
              <a:endParaRPr lang="en-US"/>
            </a:p>
          </p:txBody>
        </p:sp>
        <p:sp>
          <p:nvSpPr>
            <p:cNvPr id="16391" name="Freeform 7"/>
            <p:cNvSpPr>
              <a:spLocks/>
            </p:cNvSpPr>
            <p:nvPr/>
          </p:nvSpPr>
          <p:spPr bwMode="auto">
            <a:xfrm>
              <a:off x="145" y="4480"/>
              <a:ext cx="31" cy="21"/>
            </a:xfrm>
            <a:custGeom>
              <a:avLst/>
              <a:gdLst/>
              <a:ahLst/>
              <a:cxnLst>
                <a:cxn ang="0">
                  <a:pos x="0" y="0"/>
                </a:cxn>
                <a:cxn ang="0">
                  <a:pos x="24" y="20"/>
                </a:cxn>
                <a:cxn ang="0">
                  <a:pos x="30" y="9"/>
                </a:cxn>
                <a:cxn ang="0">
                  <a:pos x="0" y="0"/>
                </a:cxn>
              </a:cxnLst>
              <a:rect l="0" t="0" r="r" b="b"/>
              <a:pathLst>
                <a:path w="31" h="21">
                  <a:moveTo>
                    <a:pt x="0" y="0"/>
                  </a:moveTo>
                  <a:lnTo>
                    <a:pt x="24" y="20"/>
                  </a:lnTo>
                  <a:lnTo>
                    <a:pt x="30" y="9"/>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16392" name="Freeform 8"/>
            <p:cNvSpPr>
              <a:spLocks/>
            </p:cNvSpPr>
            <p:nvPr/>
          </p:nvSpPr>
          <p:spPr bwMode="auto">
            <a:xfrm>
              <a:off x="254" y="4480"/>
              <a:ext cx="33" cy="21"/>
            </a:xfrm>
            <a:custGeom>
              <a:avLst/>
              <a:gdLst/>
              <a:ahLst/>
              <a:cxnLst>
                <a:cxn ang="0">
                  <a:pos x="32" y="0"/>
                </a:cxn>
                <a:cxn ang="0">
                  <a:pos x="5" y="20"/>
                </a:cxn>
                <a:cxn ang="0">
                  <a:pos x="0" y="9"/>
                </a:cxn>
                <a:cxn ang="0">
                  <a:pos x="32" y="0"/>
                </a:cxn>
              </a:cxnLst>
              <a:rect l="0" t="0" r="r" b="b"/>
              <a:pathLst>
                <a:path w="33" h="21">
                  <a:moveTo>
                    <a:pt x="32" y="0"/>
                  </a:moveTo>
                  <a:lnTo>
                    <a:pt x="5" y="20"/>
                  </a:lnTo>
                  <a:lnTo>
                    <a:pt x="0" y="9"/>
                  </a:lnTo>
                  <a:lnTo>
                    <a:pt x="32" y="0"/>
                  </a:lnTo>
                </a:path>
              </a:pathLst>
            </a:custGeom>
            <a:solidFill>
              <a:srgbClr val="FFFFFF"/>
            </a:solidFill>
            <a:ln w="9525" cap="rnd">
              <a:noFill/>
              <a:round/>
              <a:headEnd type="none" w="sm" len="sm"/>
              <a:tailEnd type="none" w="sm" len="sm"/>
            </a:ln>
            <a:effectLst/>
          </p:spPr>
          <p:txBody>
            <a:bodyPr/>
            <a:lstStyle/>
            <a:p>
              <a:endParaRPr lang="en-US"/>
            </a:p>
          </p:txBody>
        </p:sp>
        <p:sp>
          <p:nvSpPr>
            <p:cNvPr id="16393" name="Freeform 9"/>
            <p:cNvSpPr>
              <a:spLocks/>
            </p:cNvSpPr>
            <p:nvPr/>
          </p:nvSpPr>
          <p:spPr bwMode="auto">
            <a:xfrm>
              <a:off x="141" y="4517"/>
              <a:ext cx="33" cy="20"/>
            </a:xfrm>
            <a:custGeom>
              <a:avLst/>
              <a:gdLst/>
              <a:ahLst/>
              <a:cxnLst>
                <a:cxn ang="0">
                  <a:pos x="0" y="19"/>
                </a:cxn>
                <a:cxn ang="0">
                  <a:pos x="32" y="15"/>
                </a:cxn>
                <a:cxn ang="0">
                  <a:pos x="30" y="0"/>
                </a:cxn>
                <a:cxn ang="0">
                  <a:pos x="0" y="19"/>
                </a:cxn>
              </a:cxnLst>
              <a:rect l="0" t="0" r="r" b="b"/>
              <a:pathLst>
                <a:path w="33" h="20">
                  <a:moveTo>
                    <a:pt x="0" y="19"/>
                  </a:moveTo>
                  <a:lnTo>
                    <a:pt x="32" y="15"/>
                  </a:lnTo>
                  <a:lnTo>
                    <a:pt x="30" y="0"/>
                  </a:lnTo>
                  <a:lnTo>
                    <a:pt x="0" y="19"/>
                  </a:lnTo>
                </a:path>
              </a:pathLst>
            </a:custGeom>
            <a:solidFill>
              <a:srgbClr val="FFFFFF"/>
            </a:solidFill>
            <a:ln w="9525" cap="rnd">
              <a:noFill/>
              <a:round/>
              <a:headEnd type="none" w="sm" len="sm"/>
              <a:tailEnd type="none" w="sm" len="sm"/>
            </a:ln>
            <a:effectLst/>
          </p:spPr>
          <p:txBody>
            <a:bodyPr/>
            <a:lstStyle/>
            <a:p>
              <a:endParaRPr lang="en-US"/>
            </a:p>
          </p:txBody>
        </p:sp>
        <p:sp>
          <p:nvSpPr>
            <p:cNvPr id="16394" name="Freeform 10"/>
            <p:cNvSpPr>
              <a:spLocks/>
            </p:cNvSpPr>
            <p:nvPr/>
          </p:nvSpPr>
          <p:spPr bwMode="auto">
            <a:xfrm>
              <a:off x="257" y="4518"/>
              <a:ext cx="34" cy="20"/>
            </a:xfrm>
            <a:custGeom>
              <a:avLst/>
              <a:gdLst/>
              <a:ahLst/>
              <a:cxnLst>
                <a:cxn ang="0">
                  <a:pos x="33" y="19"/>
                </a:cxn>
                <a:cxn ang="0">
                  <a:pos x="0" y="16"/>
                </a:cxn>
                <a:cxn ang="0">
                  <a:pos x="2" y="0"/>
                </a:cxn>
                <a:cxn ang="0">
                  <a:pos x="33" y="19"/>
                </a:cxn>
              </a:cxnLst>
              <a:rect l="0" t="0" r="r" b="b"/>
              <a:pathLst>
                <a:path w="34" h="20">
                  <a:moveTo>
                    <a:pt x="33" y="19"/>
                  </a:moveTo>
                  <a:lnTo>
                    <a:pt x="0" y="16"/>
                  </a:lnTo>
                  <a:lnTo>
                    <a:pt x="2" y="0"/>
                  </a:lnTo>
                  <a:lnTo>
                    <a:pt x="33" y="19"/>
                  </a:lnTo>
                </a:path>
              </a:pathLst>
            </a:custGeom>
            <a:solidFill>
              <a:srgbClr val="FFFFFF"/>
            </a:solidFill>
            <a:ln w="9525" cap="rnd">
              <a:noFill/>
              <a:round/>
              <a:headEnd type="none" w="sm" len="sm"/>
              <a:tailEnd type="none" w="sm" len="sm"/>
            </a:ln>
            <a:effectLst/>
          </p:spPr>
          <p:txBody>
            <a:bodyPr/>
            <a:lstStyle/>
            <a:p>
              <a:endParaRPr lang="en-US"/>
            </a:p>
          </p:txBody>
        </p:sp>
        <p:sp>
          <p:nvSpPr>
            <p:cNvPr id="16395" name="Freeform 11"/>
            <p:cNvSpPr>
              <a:spLocks/>
            </p:cNvSpPr>
            <p:nvPr/>
          </p:nvSpPr>
          <p:spPr bwMode="auto">
            <a:xfrm>
              <a:off x="165" y="4442"/>
              <a:ext cx="27" cy="29"/>
            </a:xfrm>
            <a:custGeom>
              <a:avLst/>
              <a:gdLst/>
              <a:ahLst/>
              <a:cxnLst>
                <a:cxn ang="0">
                  <a:pos x="0" y="0"/>
                </a:cxn>
                <a:cxn ang="0">
                  <a:pos x="15" y="28"/>
                </a:cxn>
                <a:cxn ang="0">
                  <a:pos x="26" y="21"/>
                </a:cxn>
                <a:cxn ang="0">
                  <a:pos x="0" y="0"/>
                </a:cxn>
              </a:cxnLst>
              <a:rect l="0" t="0" r="r" b="b"/>
              <a:pathLst>
                <a:path w="27" h="29">
                  <a:moveTo>
                    <a:pt x="0" y="0"/>
                  </a:moveTo>
                  <a:lnTo>
                    <a:pt x="15" y="28"/>
                  </a:lnTo>
                  <a:lnTo>
                    <a:pt x="26" y="21"/>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16396" name="Freeform 12"/>
            <p:cNvSpPr>
              <a:spLocks/>
            </p:cNvSpPr>
            <p:nvPr/>
          </p:nvSpPr>
          <p:spPr bwMode="auto">
            <a:xfrm>
              <a:off x="231" y="4444"/>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type="none" w="sm" len="sm"/>
              <a:tailEnd type="none" w="sm" len="sm"/>
            </a:ln>
            <a:effectLst/>
          </p:spPr>
          <p:txBody>
            <a:bodyPr/>
            <a:lstStyle/>
            <a:p>
              <a:endParaRPr lang="en-US"/>
            </a:p>
          </p:txBody>
        </p:sp>
        <p:sp>
          <p:nvSpPr>
            <p:cNvPr id="16397" name="Freeform 13"/>
            <p:cNvSpPr>
              <a:spLocks/>
            </p:cNvSpPr>
            <p:nvPr/>
          </p:nvSpPr>
          <p:spPr bwMode="auto">
            <a:xfrm>
              <a:off x="205" y="4434"/>
              <a:ext cx="19" cy="28"/>
            </a:xfrm>
            <a:custGeom>
              <a:avLst/>
              <a:gdLst/>
              <a:ahLst/>
              <a:cxnLst>
                <a:cxn ang="0">
                  <a:pos x="8" y="0"/>
                </a:cxn>
                <a:cxn ang="0">
                  <a:pos x="0" y="27"/>
                </a:cxn>
                <a:cxn ang="0">
                  <a:pos x="18" y="26"/>
                </a:cxn>
                <a:cxn ang="0">
                  <a:pos x="8" y="0"/>
                </a:cxn>
              </a:cxnLst>
              <a:rect l="0" t="0" r="r" b="b"/>
              <a:pathLst>
                <a:path w="19" h="28">
                  <a:moveTo>
                    <a:pt x="8" y="0"/>
                  </a:moveTo>
                  <a:lnTo>
                    <a:pt x="0" y="27"/>
                  </a:lnTo>
                  <a:lnTo>
                    <a:pt x="18" y="26"/>
                  </a:lnTo>
                  <a:lnTo>
                    <a:pt x="8" y="0"/>
                  </a:lnTo>
                </a:path>
              </a:pathLst>
            </a:custGeom>
            <a:solidFill>
              <a:srgbClr val="FFFFFF"/>
            </a:solidFill>
            <a:ln w="9525" cap="rnd">
              <a:noFill/>
              <a:round/>
              <a:headEnd type="none" w="sm" len="sm"/>
              <a:tailEnd type="none" w="sm" len="sm"/>
            </a:ln>
            <a:effectLst/>
          </p:spPr>
          <p:txBody>
            <a:bodyPr/>
            <a:lstStyle/>
            <a:p>
              <a:endParaRPr lang="en-US"/>
            </a:p>
          </p:txBody>
        </p:sp>
        <p:sp>
          <p:nvSpPr>
            <p:cNvPr id="16398" name="Freeform 14"/>
            <p:cNvSpPr>
              <a:spLocks/>
            </p:cNvSpPr>
            <p:nvPr/>
          </p:nvSpPr>
          <p:spPr bwMode="auto">
            <a:xfrm>
              <a:off x="181" y="4479"/>
              <a:ext cx="67"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4"/>
                </a:cxn>
                <a:cxn ang="0">
                  <a:pos x="21" y="114"/>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type="none" w="sm" len="sm"/>
              <a:tailEnd type="none" w="sm" len="sm"/>
            </a:ln>
            <a:effectLst/>
          </p:spPr>
          <p:txBody>
            <a:bodyPr/>
            <a:lstStyle/>
            <a:p>
              <a:endParaRPr lang="en-US"/>
            </a:p>
          </p:txBody>
        </p:sp>
        <p:sp>
          <p:nvSpPr>
            <p:cNvPr id="16399" name="Freeform 15"/>
            <p:cNvSpPr>
              <a:spLocks/>
            </p:cNvSpPr>
            <p:nvPr/>
          </p:nvSpPr>
          <p:spPr bwMode="auto">
            <a:xfrm>
              <a:off x="207" y="4501"/>
              <a:ext cx="18" cy="85"/>
            </a:xfrm>
            <a:custGeom>
              <a:avLst/>
              <a:gdLst/>
              <a:ahLst/>
              <a:cxnLst>
                <a:cxn ang="0">
                  <a:pos x="4" y="0"/>
                </a:cxn>
                <a:cxn ang="0">
                  <a:pos x="7" y="5"/>
                </a:cxn>
                <a:cxn ang="0">
                  <a:pos x="2" y="6"/>
                </a:cxn>
                <a:cxn ang="0">
                  <a:pos x="2" y="76"/>
                </a:cxn>
                <a:cxn ang="0">
                  <a:pos x="0" y="77"/>
                </a:cxn>
                <a:cxn ang="0">
                  <a:pos x="0" y="84"/>
                </a:cxn>
                <a:cxn ang="0">
                  <a:pos x="2" y="84"/>
                </a:cxn>
                <a:cxn ang="0">
                  <a:pos x="4" y="84"/>
                </a:cxn>
                <a:cxn ang="0">
                  <a:pos x="7" y="84"/>
                </a:cxn>
                <a:cxn ang="0">
                  <a:pos x="9" y="83"/>
                </a:cxn>
                <a:cxn ang="0">
                  <a:pos x="14" y="83"/>
                </a:cxn>
                <a:cxn ang="0">
                  <a:pos x="17" y="82"/>
                </a:cxn>
                <a:cxn ang="0">
                  <a:pos x="17" y="80"/>
                </a:cxn>
                <a:cxn ang="0">
                  <a:pos x="17" y="77"/>
                </a:cxn>
                <a:cxn ang="0">
                  <a:pos x="17" y="46"/>
                </a:cxn>
                <a:cxn ang="0">
                  <a:pos x="14" y="45"/>
                </a:cxn>
                <a:cxn ang="0">
                  <a:pos x="14" y="38"/>
                </a:cxn>
                <a:cxn ang="0">
                  <a:pos x="14" y="4"/>
                </a:cxn>
                <a:cxn ang="0">
                  <a:pos x="4" y="0"/>
                </a:cxn>
              </a:cxnLst>
              <a:rect l="0" t="0" r="r" b="b"/>
              <a:pathLst>
                <a:path w="18" h="85">
                  <a:moveTo>
                    <a:pt x="4" y="0"/>
                  </a:moveTo>
                  <a:lnTo>
                    <a:pt x="7" y="5"/>
                  </a:lnTo>
                  <a:lnTo>
                    <a:pt x="2" y="6"/>
                  </a:lnTo>
                  <a:lnTo>
                    <a:pt x="2" y="76"/>
                  </a:lnTo>
                  <a:lnTo>
                    <a:pt x="0" y="77"/>
                  </a:lnTo>
                  <a:lnTo>
                    <a:pt x="0" y="84"/>
                  </a:lnTo>
                  <a:lnTo>
                    <a:pt x="2" y="84"/>
                  </a:lnTo>
                  <a:lnTo>
                    <a:pt x="4" y="84"/>
                  </a:lnTo>
                  <a:lnTo>
                    <a:pt x="7" y="84"/>
                  </a:lnTo>
                  <a:lnTo>
                    <a:pt x="9" y="83"/>
                  </a:lnTo>
                  <a:lnTo>
                    <a:pt x="14" y="83"/>
                  </a:lnTo>
                  <a:lnTo>
                    <a:pt x="17" y="82"/>
                  </a:lnTo>
                  <a:lnTo>
                    <a:pt x="17" y="80"/>
                  </a:lnTo>
                  <a:lnTo>
                    <a:pt x="17" y="77"/>
                  </a:lnTo>
                  <a:lnTo>
                    <a:pt x="17" y="46"/>
                  </a:lnTo>
                  <a:lnTo>
                    <a:pt x="14" y="45"/>
                  </a:lnTo>
                  <a:lnTo>
                    <a:pt x="14" y="38"/>
                  </a:lnTo>
                  <a:lnTo>
                    <a:pt x="14" y="4"/>
                  </a:lnTo>
                  <a:lnTo>
                    <a:pt x="4" y="0"/>
                  </a:lnTo>
                </a:path>
              </a:pathLst>
            </a:custGeom>
            <a:solidFill>
              <a:srgbClr val="000000"/>
            </a:solidFill>
            <a:ln w="9525" cap="rnd">
              <a:noFill/>
              <a:round/>
              <a:headEnd type="none" w="sm" len="sm"/>
              <a:tailEnd type="none" w="sm" len="sm"/>
            </a:ln>
            <a:effectLst/>
          </p:spPr>
          <p:txBody>
            <a:bodyPr/>
            <a:lstStyle/>
            <a:p>
              <a:endParaRPr lang="en-US"/>
            </a:p>
          </p:txBody>
        </p:sp>
      </p:grpSp>
      <p:sp>
        <p:nvSpPr>
          <p:cNvPr id="16401" name="Rectangle 17"/>
          <p:cNvSpPr>
            <a:spLocks noChangeArrowheads="1"/>
          </p:cNvSpPr>
          <p:nvPr/>
        </p:nvSpPr>
        <p:spPr bwMode="auto">
          <a:xfrm>
            <a:off x="628650" y="5956300"/>
            <a:ext cx="5529263" cy="936625"/>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0084168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74663" y="161925"/>
            <a:ext cx="5864225" cy="4397375"/>
          </a:xfrm>
          <a:ln cap="flat"/>
        </p:spPr>
      </p:sp>
      <p:sp>
        <p:nvSpPr>
          <p:cNvPr id="18435" name="Rectangle 3"/>
          <p:cNvSpPr>
            <a:spLocks noGrp="1" noChangeArrowheads="1"/>
          </p:cNvSpPr>
          <p:nvPr>
            <p:ph type="body" idx="1"/>
          </p:nvPr>
        </p:nvSpPr>
        <p:spPr>
          <a:noFill/>
          <a:ln/>
        </p:spPr>
        <p:txBody>
          <a:bodyPr/>
          <a:lstStyle/>
          <a:p>
            <a:r>
              <a:rPr lang="en-US"/>
              <a:t>Methods for Inserting Null Values</a:t>
            </a:r>
          </a:p>
          <a:p>
            <a:endParaRPr lang="en-US"/>
          </a:p>
          <a:p>
            <a:endParaRPr lang="en-US"/>
          </a:p>
          <a:p>
            <a:endParaRPr lang="en-US"/>
          </a:p>
          <a:p>
            <a:endParaRPr lang="en-US"/>
          </a:p>
          <a:p>
            <a:pPr lvl="1"/>
            <a:r>
              <a:rPr lang="en-US"/>
              <a:t>Be sure that the targeted column allows null values by verifying the Null? status from the SQL*Plus DESCRIBE command.</a:t>
            </a:r>
            <a:endParaRPr lang="en-US" b="1"/>
          </a:p>
          <a:p>
            <a:pPr lvl="1"/>
            <a:r>
              <a:rPr lang="en-US"/>
              <a:t>The Oracle Server automatically enforces all datatypes, data ranges, and data integrity constraints. Any column that is not listed explicitly obtains a null value in the new row.</a:t>
            </a:r>
          </a:p>
          <a:p>
            <a:endParaRPr lang="en-US">
              <a:solidFill>
                <a:schemeClr val="accent2"/>
              </a:solidFill>
            </a:endParaRPr>
          </a:p>
          <a:p>
            <a:r>
              <a:rPr lang="en-US">
                <a:solidFill>
                  <a:schemeClr val="accent2"/>
                </a:solidFill>
              </a:rPr>
              <a:t>Class Management Note</a:t>
            </a:r>
          </a:p>
          <a:p>
            <a:pPr lvl="1"/>
            <a:r>
              <a:rPr lang="en-US">
                <a:solidFill>
                  <a:schemeClr val="accent2"/>
                </a:solidFill>
              </a:rPr>
              <a:t>Common errors that can occur during user input: </a:t>
            </a:r>
          </a:p>
          <a:p>
            <a:pPr lvl="2"/>
            <a:r>
              <a:rPr lang="en-US">
                <a:solidFill>
                  <a:schemeClr val="accent2"/>
                </a:solidFill>
              </a:rPr>
              <a:t>Mandatory value missing for a NOT NULL column</a:t>
            </a:r>
          </a:p>
          <a:p>
            <a:pPr lvl="2"/>
            <a:r>
              <a:rPr lang="en-US">
                <a:solidFill>
                  <a:schemeClr val="accent2"/>
                </a:solidFill>
              </a:rPr>
              <a:t>Duplicate value violates uniqueness constraint</a:t>
            </a:r>
          </a:p>
          <a:p>
            <a:pPr lvl="2"/>
            <a:r>
              <a:rPr lang="en-US">
                <a:solidFill>
                  <a:schemeClr val="accent2"/>
                </a:solidFill>
              </a:rPr>
              <a:t>Foreign key constraint violated</a:t>
            </a:r>
          </a:p>
          <a:p>
            <a:pPr lvl="2"/>
            <a:r>
              <a:rPr lang="en-US">
                <a:solidFill>
                  <a:schemeClr val="accent2"/>
                </a:solidFill>
              </a:rPr>
              <a:t>CHECK constraint violated</a:t>
            </a:r>
          </a:p>
          <a:p>
            <a:pPr lvl="2"/>
            <a:r>
              <a:rPr lang="en-US">
                <a:solidFill>
                  <a:schemeClr val="accent2"/>
                </a:solidFill>
              </a:rPr>
              <a:t>Datatype mismatch</a:t>
            </a:r>
          </a:p>
          <a:p>
            <a:pPr lvl="2"/>
            <a:r>
              <a:rPr lang="en-US">
                <a:solidFill>
                  <a:schemeClr val="accent2"/>
                </a:solidFill>
              </a:rPr>
              <a:t>Value too wide to fit in column</a:t>
            </a:r>
          </a:p>
        </p:txBody>
      </p:sp>
      <p:graphicFrame>
        <p:nvGraphicFramePr>
          <p:cNvPr id="18436" name="Object 4"/>
          <p:cNvGraphicFramePr>
            <a:graphicFrameLocks/>
          </p:cNvGraphicFramePr>
          <p:nvPr/>
        </p:nvGraphicFramePr>
        <p:xfrm>
          <a:off x="595313" y="4997450"/>
          <a:ext cx="5765800" cy="1231900"/>
        </p:xfrm>
        <a:graphic>
          <a:graphicData uri="http://schemas.openxmlformats.org/presentationml/2006/ole">
            <mc:AlternateContent xmlns:mc="http://schemas.openxmlformats.org/markup-compatibility/2006">
              <mc:Choice xmlns:v="urn:schemas-microsoft-com:vml" Requires="v">
                <p:oleObj spid="_x0000_s41989" name="Document" r:id="rId4" imgW="5765760" imgH="1231560" progId="Word.Document.6">
                  <p:embed/>
                </p:oleObj>
              </mc:Choice>
              <mc:Fallback>
                <p:oleObj name="Document" r:id="rId4" imgW="5765760" imgH="1231560" progId="Word.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3" y="4997450"/>
                        <a:ext cx="57658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166789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74663" y="161925"/>
            <a:ext cx="5864225" cy="4397375"/>
          </a:xfrm>
          <a:ln cap="flat"/>
        </p:spPr>
      </p:sp>
      <p:sp>
        <p:nvSpPr>
          <p:cNvPr id="20483" name="Rectangle 3"/>
          <p:cNvSpPr>
            <a:spLocks noGrp="1" noChangeArrowheads="1"/>
          </p:cNvSpPr>
          <p:nvPr>
            <p:ph type="body" idx="1"/>
          </p:nvPr>
        </p:nvSpPr>
        <p:spPr>
          <a:noFill/>
          <a:ln/>
        </p:spPr>
        <p:txBody>
          <a:bodyPr/>
          <a:lstStyle/>
          <a:p>
            <a:pPr>
              <a:tabLst>
                <a:tab pos="1257300" algn="l"/>
              </a:tabLst>
            </a:pPr>
            <a:r>
              <a:rPr lang="en-US"/>
              <a:t>Inserting Special Values by Using SQL Functions</a:t>
            </a:r>
          </a:p>
          <a:p>
            <a:pPr lvl="1">
              <a:tabLst>
                <a:tab pos="1257300" algn="l"/>
              </a:tabLst>
            </a:pPr>
            <a:r>
              <a:rPr lang="en-US"/>
              <a:t>You can use pseudocolumns to enter special values in your table. </a:t>
            </a:r>
          </a:p>
          <a:p>
            <a:pPr lvl="1">
              <a:tabLst>
                <a:tab pos="1257300" algn="l"/>
              </a:tabLst>
            </a:pPr>
            <a:r>
              <a:rPr lang="en-US"/>
              <a:t>The slide example records information for employee Green in the EMP table. It supplies the current date and time in the HIREDATE column. It uses the SYSDATE function for current date and time. </a:t>
            </a:r>
          </a:p>
          <a:p>
            <a:pPr lvl="1">
              <a:tabLst>
                <a:tab pos="1257300" algn="l"/>
              </a:tabLst>
            </a:pPr>
            <a:r>
              <a:rPr lang="en-US"/>
              <a:t>You can also use the USER function when inserting rows in a table. The USER function records the current username.</a:t>
            </a:r>
          </a:p>
          <a:p>
            <a:pPr>
              <a:tabLst>
                <a:tab pos="1257300" algn="l"/>
              </a:tabLst>
            </a:pPr>
            <a:r>
              <a:rPr lang="en-US"/>
              <a:t>Confirming Additions to the Table</a:t>
            </a:r>
          </a:p>
          <a:p>
            <a:pPr>
              <a:spcBef>
                <a:spcPct val="65000"/>
              </a:spcBef>
              <a:tabLst>
                <a:tab pos="1257300" algn="l"/>
              </a:tabLst>
            </a:pPr>
            <a:r>
              <a:rPr lang="en-US"/>
              <a:t>      </a:t>
            </a:r>
            <a:r>
              <a:rPr lang="en-US">
                <a:latin typeface="Courier New" pitchFamily="49" charset="0"/>
              </a:rPr>
              <a:t>SQL&gt; SELECT  empno, ename, job, hiredate, comm</a:t>
            </a:r>
          </a:p>
          <a:p>
            <a:pPr>
              <a:spcBef>
                <a:spcPct val="0"/>
              </a:spcBef>
              <a:tabLst>
                <a:tab pos="1257300" algn="l"/>
              </a:tabLst>
            </a:pPr>
            <a:r>
              <a:rPr lang="en-US">
                <a:latin typeface="Courier New" pitchFamily="49" charset="0"/>
              </a:rPr>
              <a:t>     2  FROM   	emp</a:t>
            </a:r>
          </a:p>
          <a:p>
            <a:pPr>
              <a:spcBef>
                <a:spcPct val="0"/>
              </a:spcBef>
              <a:tabLst>
                <a:tab pos="1257300" algn="l"/>
              </a:tabLst>
            </a:pPr>
            <a:r>
              <a:rPr lang="en-US">
                <a:latin typeface="Courier New" pitchFamily="49" charset="0"/>
              </a:rPr>
              <a:t>     3  WHERE  	empno = 7196;</a:t>
            </a:r>
          </a:p>
        </p:txBody>
      </p:sp>
      <p:sp>
        <p:nvSpPr>
          <p:cNvPr id="20484" name="Rectangle 4"/>
          <p:cNvSpPr>
            <a:spLocks noChangeArrowheads="1"/>
          </p:cNvSpPr>
          <p:nvPr/>
        </p:nvSpPr>
        <p:spPr bwMode="auto">
          <a:xfrm>
            <a:off x="619125" y="6246813"/>
            <a:ext cx="5538788" cy="596900"/>
          </a:xfrm>
          <a:prstGeom prst="rect">
            <a:avLst/>
          </a:prstGeom>
          <a:noFill/>
          <a:ln w="12700">
            <a:solidFill>
              <a:schemeClr val="tx1"/>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619125" y="6946900"/>
            <a:ext cx="5537200" cy="809625"/>
          </a:xfrm>
          <a:prstGeom prst="rect">
            <a:avLst/>
          </a:prstGeom>
          <a:noFill/>
          <a:ln w="12700">
            <a:solidFill>
              <a:schemeClr val="tx1"/>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596900" y="6813550"/>
            <a:ext cx="4368800" cy="819150"/>
          </a:xfrm>
          <a:prstGeom prst="rect">
            <a:avLst/>
          </a:prstGeom>
          <a:noFill/>
          <a:ln w="9525">
            <a:noFill/>
            <a:miter lim="800000"/>
            <a:headEnd/>
            <a:tailEnd/>
          </a:ln>
          <a:effectLst/>
        </p:spPr>
        <p:txBody>
          <a:bodyPr wrap="none" lIns="88900" tIns="42863" rIns="88900" bIns="42863">
            <a:spAutoFit/>
          </a:bodyPr>
          <a:lstStyle/>
          <a:p>
            <a:pPr defTabSz="828675"/>
            <a:r>
              <a:rPr lang="en-US" sz="2600" b="1">
                <a:solidFill>
                  <a:schemeClr val="bg2"/>
                </a:solidFill>
                <a:latin typeface="Arial Narrow" pitchFamily="34" charset="0"/>
              </a:rPr>
              <a:t>    </a:t>
            </a:r>
            <a:r>
              <a:rPr lang="en-US" sz="1100">
                <a:latin typeface="Courier New" pitchFamily="49" charset="0"/>
              </a:rPr>
              <a:t>EMPNO ENAME      JOB       HIREDATE       COMM</a:t>
            </a:r>
          </a:p>
          <a:p>
            <a:pPr defTabSz="828675"/>
            <a:r>
              <a:rPr lang="en-US" sz="1100">
                <a:latin typeface="Courier New" pitchFamily="49" charset="0"/>
              </a:rPr>
              <a:t>--------- ---------- --------- --------- ---------</a:t>
            </a:r>
          </a:p>
          <a:p>
            <a:pPr defTabSz="828675"/>
            <a:r>
              <a:rPr lang="en-US" sz="1100">
                <a:latin typeface="Courier New" pitchFamily="49" charset="0"/>
              </a:rPr>
              <a:t>     7196 GREEN      SALESMAN  01-DEC-97</a:t>
            </a:r>
          </a:p>
        </p:txBody>
      </p:sp>
    </p:spTree>
    <p:extLst>
      <p:ext uri="{BB962C8B-B14F-4D97-AF65-F5344CB8AC3E}">
        <p14:creationId xmlns:p14="http://schemas.microsoft.com/office/powerpoint/2010/main" val="2393393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22531"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22532" name="Rectangle 4"/>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Inserting Specific Date and Time Values</a:t>
            </a:r>
          </a:p>
          <a:p>
            <a:pPr lvl="1" defTabSz="377825">
              <a:tabLst>
                <a:tab pos="442913" algn="l"/>
              </a:tabLst>
            </a:pPr>
            <a:r>
              <a:rPr lang="en-US"/>
              <a:t>The format DD-MON-YY is usually used to insert a date value. With this format, recall that the century defaults to the current century. Because the date also contains time information, the default time is midnight (00:00:00).</a:t>
            </a:r>
          </a:p>
          <a:p>
            <a:pPr lvl="1" defTabSz="377825">
              <a:tabLst>
                <a:tab pos="442913" algn="l"/>
              </a:tabLst>
            </a:pPr>
            <a:r>
              <a:rPr lang="en-US"/>
              <a:t>If a date is required to be entered in a format other than the default (for example, another century) and/or a specific time is required, use the </a:t>
            </a:r>
            <a:r>
              <a:rPr lang="en-US">
                <a:solidFill>
                  <a:srgbClr val="FC0128"/>
                </a:solidFill>
              </a:rPr>
              <a:t>TO_DATE function.</a:t>
            </a:r>
            <a:endParaRPr lang="en-US"/>
          </a:p>
          <a:p>
            <a:pPr lvl="1" defTabSz="377825">
              <a:tabLst>
                <a:tab pos="442913" algn="l"/>
              </a:tabLst>
            </a:pPr>
            <a:r>
              <a:rPr lang="en-US"/>
              <a:t>The example on the slide records information for employee Aromano in the EMP table. It sets the HIREDATE column to be February 3, 1997.</a:t>
            </a:r>
          </a:p>
          <a:p>
            <a:pPr lvl="1" defTabSz="377825">
              <a:tabLst>
                <a:tab pos="442913" algn="l"/>
              </a:tabLst>
            </a:pPr>
            <a:r>
              <a:rPr lang="en-US"/>
              <a:t>If the RR format is set, the century may not be the current one.</a:t>
            </a:r>
          </a:p>
          <a:p>
            <a:pPr defTabSz="377825">
              <a:tabLst>
                <a:tab pos="442913" algn="l"/>
              </a:tabLst>
            </a:pPr>
            <a:endParaRPr lang="en-US" b="0">
              <a:latin typeface="Times New Roman" pitchFamily="18" charset="0"/>
            </a:endParaRPr>
          </a:p>
        </p:txBody>
      </p:sp>
      <p:sp>
        <p:nvSpPr>
          <p:cNvPr id="22533" name="Rectangle 5"/>
          <p:cNvSpPr>
            <a:spLocks noGrp="1" noRot="1" noChangeAspect="1" noChangeArrowheads="1" noTextEdit="1"/>
          </p:cNvSpPr>
          <p:nvPr>
            <p:ph type="sldImg"/>
          </p:nvPr>
        </p:nvSpPr>
        <p:spPr>
          <a:xfrm>
            <a:off x="442913" y="168275"/>
            <a:ext cx="5927725" cy="4445000"/>
          </a:xfrm>
          <a:ln cap="flat"/>
        </p:spPr>
      </p:sp>
      <p:grpSp>
        <p:nvGrpSpPr>
          <p:cNvPr id="22545" name="Group 17"/>
          <p:cNvGrpSpPr>
            <a:grpSpLocks/>
          </p:cNvGrpSpPr>
          <p:nvPr/>
        </p:nvGrpSpPr>
        <p:grpSpPr bwMode="auto">
          <a:xfrm>
            <a:off x="215900" y="6373813"/>
            <a:ext cx="287338" cy="304800"/>
            <a:chOff x="136" y="4015"/>
            <a:chExt cx="181" cy="192"/>
          </a:xfrm>
        </p:grpSpPr>
        <p:sp>
          <p:nvSpPr>
            <p:cNvPr id="22534" name="Freeform 6"/>
            <p:cNvSpPr>
              <a:spLocks/>
            </p:cNvSpPr>
            <p:nvPr/>
          </p:nvSpPr>
          <p:spPr bwMode="auto">
            <a:xfrm>
              <a:off x="136" y="4015"/>
              <a:ext cx="181" cy="184"/>
            </a:xfrm>
            <a:custGeom>
              <a:avLst/>
              <a:gdLst/>
              <a:ahLst/>
              <a:cxnLst>
                <a:cxn ang="0">
                  <a:pos x="180" y="183"/>
                </a:cxn>
                <a:cxn ang="0">
                  <a:pos x="180" y="0"/>
                </a:cxn>
                <a:cxn ang="0">
                  <a:pos x="0" y="0"/>
                </a:cxn>
                <a:cxn ang="0">
                  <a:pos x="0" y="183"/>
                </a:cxn>
                <a:cxn ang="0">
                  <a:pos x="180" y="183"/>
                </a:cxn>
              </a:cxnLst>
              <a:rect l="0" t="0" r="r" b="b"/>
              <a:pathLst>
                <a:path w="181" h="184">
                  <a:moveTo>
                    <a:pt x="180" y="183"/>
                  </a:moveTo>
                  <a:lnTo>
                    <a:pt x="180" y="0"/>
                  </a:lnTo>
                  <a:lnTo>
                    <a:pt x="0" y="0"/>
                  </a:lnTo>
                  <a:lnTo>
                    <a:pt x="0" y="183"/>
                  </a:lnTo>
                  <a:lnTo>
                    <a:pt x="180" y="183"/>
                  </a:lnTo>
                </a:path>
              </a:pathLst>
            </a:custGeom>
            <a:solidFill>
              <a:srgbClr val="000000"/>
            </a:solidFill>
            <a:ln w="9525" cap="rnd">
              <a:noFill/>
              <a:round/>
              <a:headEnd type="none" w="sm" len="sm"/>
              <a:tailEnd type="none" w="sm" len="sm"/>
            </a:ln>
            <a:effectLst/>
          </p:spPr>
          <p:txBody>
            <a:bodyPr/>
            <a:lstStyle/>
            <a:p>
              <a:endParaRPr lang="en-US"/>
            </a:p>
          </p:txBody>
        </p:sp>
        <p:sp>
          <p:nvSpPr>
            <p:cNvPr id="22535" name="Freeform 7"/>
            <p:cNvSpPr>
              <a:spLocks/>
            </p:cNvSpPr>
            <p:nvPr/>
          </p:nvSpPr>
          <p:spPr bwMode="auto">
            <a:xfrm>
              <a:off x="217" y="4189"/>
              <a:ext cx="28" cy="18"/>
            </a:xfrm>
            <a:custGeom>
              <a:avLst/>
              <a:gdLst/>
              <a:ahLst/>
              <a:cxnLst>
                <a:cxn ang="0">
                  <a:pos x="27" y="17"/>
                </a:cxn>
                <a:cxn ang="0">
                  <a:pos x="27" y="0"/>
                </a:cxn>
                <a:cxn ang="0">
                  <a:pos x="0" y="0"/>
                </a:cxn>
                <a:cxn ang="0">
                  <a:pos x="0" y="17"/>
                </a:cxn>
                <a:cxn ang="0">
                  <a:pos x="27" y="17"/>
                </a:cxn>
              </a:cxnLst>
              <a:rect l="0" t="0" r="r" b="b"/>
              <a:pathLst>
                <a:path w="28" h="18">
                  <a:moveTo>
                    <a:pt x="27" y="17"/>
                  </a:moveTo>
                  <a:lnTo>
                    <a:pt x="27" y="0"/>
                  </a:lnTo>
                  <a:lnTo>
                    <a:pt x="0" y="0"/>
                  </a:lnTo>
                  <a:lnTo>
                    <a:pt x="0" y="17"/>
                  </a:lnTo>
                  <a:lnTo>
                    <a:pt x="27" y="17"/>
                  </a:lnTo>
                </a:path>
              </a:pathLst>
            </a:custGeom>
            <a:solidFill>
              <a:srgbClr val="FFFFFF"/>
            </a:solidFill>
            <a:ln w="9525" cap="rnd">
              <a:noFill/>
              <a:round/>
              <a:headEnd type="none" w="sm" len="sm"/>
              <a:tailEnd type="none" w="sm" len="sm"/>
            </a:ln>
            <a:effectLst/>
          </p:spPr>
          <p:txBody>
            <a:bodyPr/>
            <a:lstStyle/>
            <a:p>
              <a:endParaRPr lang="en-US"/>
            </a:p>
          </p:txBody>
        </p:sp>
        <p:sp>
          <p:nvSpPr>
            <p:cNvPr id="22536" name="Freeform 8"/>
            <p:cNvSpPr>
              <a:spLocks/>
            </p:cNvSpPr>
            <p:nvPr/>
          </p:nvSpPr>
          <p:spPr bwMode="auto">
            <a:xfrm>
              <a:off x="159" y="4068"/>
              <a:ext cx="32" cy="21"/>
            </a:xfrm>
            <a:custGeom>
              <a:avLst/>
              <a:gdLst/>
              <a:ahLst/>
              <a:cxnLst>
                <a:cxn ang="0">
                  <a:pos x="0" y="0"/>
                </a:cxn>
                <a:cxn ang="0">
                  <a:pos x="25" y="20"/>
                </a:cxn>
                <a:cxn ang="0">
                  <a:pos x="31" y="9"/>
                </a:cxn>
                <a:cxn ang="0">
                  <a:pos x="0" y="0"/>
                </a:cxn>
              </a:cxnLst>
              <a:rect l="0" t="0" r="r" b="b"/>
              <a:pathLst>
                <a:path w="32" h="21">
                  <a:moveTo>
                    <a:pt x="0" y="0"/>
                  </a:moveTo>
                  <a:lnTo>
                    <a:pt x="25" y="20"/>
                  </a:lnTo>
                  <a:lnTo>
                    <a:pt x="31" y="9"/>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22537" name="Freeform 9"/>
            <p:cNvSpPr>
              <a:spLocks/>
            </p:cNvSpPr>
            <p:nvPr/>
          </p:nvSpPr>
          <p:spPr bwMode="auto">
            <a:xfrm>
              <a:off x="269" y="4068"/>
              <a:ext cx="34" cy="21"/>
            </a:xfrm>
            <a:custGeom>
              <a:avLst/>
              <a:gdLst/>
              <a:ahLst/>
              <a:cxnLst>
                <a:cxn ang="0">
                  <a:pos x="33" y="0"/>
                </a:cxn>
                <a:cxn ang="0">
                  <a:pos x="6" y="20"/>
                </a:cxn>
                <a:cxn ang="0">
                  <a:pos x="0" y="9"/>
                </a:cxn>
                <a:cxn ang="0">
                  <a:pos x="33" y="0"/>
                </a:cxn>
              </a:cxnLst>
              <a:rect l="0" t="0" r="r" b="b"/>
              <a:pathLst>
                <a:path w="34" h="21">
                  <a:moveTo>
                    <a:pt x="33" y="0"/>
                  </a:moveTo>
                  <a:lnTo>
                    <a:pt x="6" y="20"/>
                  </a:lnTo>
                  <a:lnTo>
                    <a:pt x="0" y="9"/>
                  </a:lnTo>
                  <a:lnTo>
                    <a:pt x="33" y="0"/>
                  </a:lnTo>
                </a:path>
              </a:pathLst>
            </a:custGeom>
            <a:solidFill>
              <a:srgbClr val="FFFFFF"/>
            </a:solidFill>
            <a:ln w="9525" cap="rnd">
              <a:noFill/>
              <a:round/>
              <a:headEnd type="none" w="sm" len="sm"/>
              <a:tailEnd type="none" w="sm" len="sm"/>
            </a:ln>
            <a:effectLst/>
          </p:spPr>
          <p:txBody>
            <a:bodyPr/>
            <a:lstStyle/>
            <a:p>
              <a:endParaRPr lang="en-US"/>
            </a:p>
          </p:txBody>
        </p:sp>
        <p:sp>
          <p:nvSpPr>
            <p:cNvPr id="22538" name="Freeform 10"/>
            <p:cNvSpPr>
              <a:spLocks/>
            </p:cNvSpPr>
            <p:nvPr/>
          </p:nvSpPr>
          <p:spPr bwMode="auto">
            <a:xfrm>
              <a:off x="156" y="4107"/>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type="none" w="sm" len="sm"/>
              <a:tailEnd type="none" w="sm" len="sm"/>
            </a:ln>
            <a:effectLst/>
          </p:spPr>
          <p:txBody>
            <a:bodyPr/>
            <a:lstStyle/>
            <a:p>
              <a:endParaRPr lang="en-US"/>
            </a:p>
          </p:txBody>
        </p:sp>
        <p:sp>
          <p:nvSpPr>
            <p:cNvPr id="22539" name="Freeform 11"/>
            <p:cNvSpPr>
              <a:spLocks/>
            </p:cNvSpPr>
            <p:nvPr/>
          </p:nvSpPr>
          <p:spPr bwMode="auto">
            <a:xfrm>
              <a:off x="272" y="4108"/>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type="none" w="sm" len="sm"/>
              <a:tailEnd type="none" w="sm" len="sm"/>
            </a:ln>
            <a:effectLst/>
          </p:spPr>
          <p:txBody>
            <a:bodyPr/>
            <a:lstStyle/>
            <a:p>
              <a:endParaRPr lang="en-US"/>
            </a:p>
          </p:txBody>
        </p:sp>
        <p:sp>
          <p:nvSpPr>
            <p:cNvPr id="22540" name="Freeform 12"/>
            <p:cNvSpPr>
              <a:spLocks/>
            </p:cNvSpPr>
            <p:nvPr/>
          </p:nvSpPr>
          <p:spPr bwMode="auto">
            <a:xfrm>
              <a:off x="181" y="4031"/>
              <a:ext cx="25" cy="28"/>
            </a:xfrm>
            <a:custGeom>
              <a:avLst/>
              <a:gdLst/>
              <a:ahLst/>
              <a:cxnLst>
                <a:cxn ang="0">
                  <a:pos x="0" y="0"/>
                </a:cxn>
                <a:cxn ang="0">
                  <a:pos x="14" y="27"/>
                </a:cxn>
                <a:cxn ang="0">
                  <a:pos x="24" y="20"/>
                </a:cxn>
                <a:cxn ang="0">
                  <a:pos x="0" y="0"/>
                </a:cxn>
              </a:cxnLst>
              <a:rect l="0" t="0" r="r" b="b"/>
              <a:pathLst>
                <a:path w="25" h="28">
                  <a:moveTo>
                    <a:pt x="0" y="0"/>
                  </a:moveTo>
                  <a:lnTo>
                    <a:pt x="14" y="27"/>
                  </a:lnTo>
                  <a:lnTo>
                    <a:pt x="24" y="20"/>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22541" name="Freeform 13"/>
            <p:cNvSpPr>
              <a:spLocks/>
            </p:cNvSpPr>
            <p:nvPr/>
          </p:nvSpPr>
          <p:spPr bwMode="auto">
            <a:xfrm>
              <a:off x="246" y="4032"/>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type="none" w="sm" len="sm"/>
              <a:tailEnd type="none" w="sm" len="sm"/>
            </a:ln>
            <a:effectLst/>
          </p:spPr>
          <p:txBody>
            <a:bodyPr/>
            <a:lstStyle/>
            <a:p>
              <a:endParaRPr lang="en-US"/>
            </a:p>
          </p:txBody>
        </p:sp>
        <p:sp>
          <p:nvSpPr>
            <p:cNvPr id="22542" name="Freeform 14"/>
            <p:cNvSpPr>
              <a:spLocks/>
            </p:cNvSpPr>
            <p:nvPr/>
          </p:nvSpPr>
          <p:spPr bwMode="auto">
            <a:xfrm>
              <a:off x="221" y="4021"/>
              <a:ext cx="18" cy="30"/>
            </a:xfrm>
            <a:custGeom>
              <a:avLst/>
              <a:gdLst/>
              <a:ahLst/>
              <a:cxnLst>
                <a:cxn ang="0">
                  <a:pos x="7" y="0"/>
                </a:cxn>
                <a:cxn ang="0">
                  <a:pos x="0" y="29"/>
                </a:cxn>
                <a:cxn ang="0">
                  <a:pos x="17" y="28"/>
                </a:cxn>
                <a:cxn ang="0">
                  <a:pos x="7" y="0"/>
                </a:cxn>
              </a:cxnLst>
              <a:rect l="0" t="0" r="r" b="b"/>
              <a:pathLst>
                <a:path w="18" h="30">
                  <a:moveTo>
                    <a:pt x="7" y="0"/>
                  </a:moveTo>
                  <a:lnTo>
                    <a:pt x="0" y="29"/>
                  </a:lnTo>
                  <a:lnTo>
                    <a:pt x="17" y="28"/>
                  </a:lnTo>
                  <a:lnTo>
                    <a:pt x="7" y="0"/>
                  </a:lnTo>
                </a:path>
              </a:pathLst>
            </a:custGeom>
            <a:solidFill>
              <a:srgbClr val="FFFFFF"/>
            </a:solidFill>
            <a:ln w="9525" cap="rnd">
              <a:noFill/>
              <a:round/>
              <a:headEnd type="none" w="sm" len="sm"/>
              <a:tailEnd type="none" w="sm" len="sm"/>
            </a:ln>
            <a:effectLst/>
          </p:spPr>
          <p:txBody>
            <a:bodyPr/>
            <a:lstStyle/>
            <a:p>
              <a:endParaRPr lang="en-US"/>
            </a:p>
          </p:txBody>
        </p:sp>
        <p:sp>
          <p:nvSpPr>
            <p:cNvPr id="22543" name="Freeform 15"/>
            <p:cNvSpPr>
              <a:spLocks/>
            </p:cNvSpPr>
            <p:nvPr/>
          </p:nvSpPr>
          <p:spPr bwMode="auto">
            <a:xfrm>
              <a:off x="197" y="4067"/>
              <a:ext cx="65" cy="115"/>
            </a:xfrm>
            <a:custGeom>
              <a:avLst/>
              <a:gdLst/>
              <a:ahLst/>
              <a:cxnLst>
                <a:cxn ang="0">
                  <a:pos x="21" y="114"/>
                </a:cxn>
                <a:cxn ang="0">
                  <a:pos x="21" y="94"/>
                </a:cxn>
                <a:cxn ang="0">
                  <a:pos x="20" y="91"/>
                </a:cxn>
                <a:cxn ang="0">
                  <a:pos x="14" y="83"/>
                </a:cxn>
                <a:cxn ang="0">
                  <a:pos x="8" y="72"/>
                </a:cxn>
                <a:cxn ang="0">
                  <a:pos x="3" y="58"/>
                </a:cxn>
                <a:cxn ang="0">
                  <a:pos x="0" y="42"/>
                </a:cxn>
                <a:cxn ang="0">
                  <a:pos x="0" y="27"/>
                </a:cxn>
                <a:cxn ang="0">
                  <a:pos x="7" y="12"/>
                </a:cxn>
                <a:cxn ang="0">
                  <a:pos x="21" y="0"/>
                </a:cxn>
                <a:cxn ang="0">
                  <a:pos x="41" y="0"/>
                </a:cxn>
                <a:cxn ang="0">
                  <a:pos x="43" y="1"/>
                </a:cxn>
                <a:cxn ang="0">
                  <a:pos x="48" y="5"/>
                </a:cxn>
                <a:cxn ang="0">
                  <a:pos x="54" y="11"/>
                </a:cxn>
                <a:cxn ang="0">
                  <a:pos x="60" y="20"/>
                </a:cxn>
                <a:cxn ang="0">
                  <a:pos x="64" y="32"/>
                </a:cxn>
                <a:cxn ang="0">
                  <a:pos x="63" y="48"/>
                </a:cxn>
                <a:cxn ang="0">
                  <a:pos x="56" y="68"/>
                </a:cxn>
                <a:cxn ang="0">
                  <a:pos x="41" y="91"/>
                </a:cxn>
                <a:cxn ang="0">
                  <a:pos x="41" y="114"/>
                </a:cxn>
                <a:cxn ang="0">
                  <a:pos x="21" y="114"/>
                </a:cxn>
              </a:cxnLst>
              <a:rect l="0" t="0" r="r" b="b"/>
              <a:pathLst>
                <a:path w="65" h="115">
                  <a:moveTo>
                    <a:pt x="21" y="114"/>
                  </a:moveTo>
                  <a:lnTo>
                    <a:pt x="21" y="94"/>
                  </a:lnTo>
                  <a:lnTo>
                    <a:pt x="20" y="91"/>
                  </a:lnTo>
                  <a:lnTo>
                    <a:pt x="14" y="83"/>
                  </a:lnTo>
                  <a:lnTo>
                    <a:pt x="8" y="72"/>
                  </a:lnTo>
                  <a:lnTo>
                    <a:pt x="3" y="58"/>
                  </a:lnTo>
                  <a:lnTo>
                    <a:pt x="0" y="42"/>
                  </a:lnTo>
                  <a:lnTo>
                    <a:pt x="0" y="27"/>
                  </a:lnTo>
                  <a:lnTo>
                    <a:pt x="7" y="12"/>
                  </a:lnTo>
                  <a:lnTo>
                    <a:pt x="21" y="0"/>
                  </a:lnTo>
                  <a:lnTo>
                    <a:pt x="41" y="0"/>
                  </a:lnTo>
                  <a:lnTo>
                    <a:pt x="43" y="1"/>
                  </a:lnTo>
                  <a:lnTo>
                    <a:pt x="48" y="5"/>
                  </a:lnTo>
                  <a:lnTo>
                    <a:pt x="54" y="11"/>
                  </a:lnTo>
                  <a:lnTo>
                    <a:pt x="60" y="20"/>
                  </a:lnTo>
                  <a:lnTo>
                    <a:pt x="64" y="32"/>
                  </a:lnTo>
                  <a:lnTo>
                    <a:pt x="63" y="48"/>
                  </a:lnTo>
                  <a:lnTo>
                    <a:pt x="56" y="68"/>
                  </a:lnTo>
                  <a:lnTo>
                    <a:pt x="41" y="91"/>
                  </a:lnTo>
                  <a:lnTo>
                    <a:pt x="41" y="114"/>
                  </a:lnTo>
                  <a:lnTo>
                    <a:pt x="21" y="114"/>
                  </a:lnTo>
                </a:path>
              </a:pathLst>
            </a:custGeom>
            <a:solidFill>
              <a:srgbClr val="FFFFFF"/>
            </a:solidFill>
            <a:ln w="9525" cap="rnd">
              <a:noFill/>
              <a:round/>
              <a:headEnd type="none" w="sm" len="sm"/>
              <a:tailEnd type="none" w="sm" len="sm"/>
            </a:ln>
            <a:effectLst/>
          </p:spPr>
          <p:txBody>
            <a:bodyPr/>
            <a:lstStyle/>
            <a:p>
              <a:endParaRPr lang="en-US"/>
            </a:p>
          </p:txBody>
        </p:sp>
        <p:sp>
          <p:nvSpPr>
            <p:cNvPr id="22544" name="Freeform 16"/>
            <p:cNvSpPr>
              <a:spLocks/>
            </p:cNvSpPr>
            <p:nvPr/>
          </p:nvSpPr>
          <p:spPr bwMode="auto">
            <a:xfrm>
              <a:off x="223" y="4089"/>
              <a:ext cx="17" cy="86"/>
            </a:xfrm>
            <a:custGeom>
              <a:avLst/>
              <a:gdLst/>
              <a:ahLst/>
              <a:cxnLst>
                <a:cxn ang="0">
                  <a:pos x="4" y="0"/>
                </a:cxn>
                <a:cxn ang="0">
                  <a:pos x="6" y="5"/>
                </a:cxn>
                <a:cxn ang="0">
                  <a:pos x="2" y="6"/>
                </a:cxn>
                <a:cxn ang="0">
                  <a:pos x="2" y="77"/>
                </a:cxn>
                <a:cxn ang="0">
                  <a:pos x="0" y="78"/>
                </a:cxn>
                <a:cxn ang="0">
                  <a:pos x="0" y="85"/>
                </a:cxn>
                <a:cxn ang="0">
                  <a:pos x="2" y="85"/>
                </a:cxn>
                <a:cxn ang="0">
                  <a:pos x="4" y="85"/>
                </a:cxn>
                <a:cxn ang="0">
                  <a:pos x="6" y="85"/>
                </a:cxn>
                <a:cxn ang="0">
                  <a:pos x="9" y="84"/>
                </a:cxn>
                <a:cxn ang="0">
                  <a:pos x="13" y="84"/>
                </a:cxn>
                <a:cxn ang="0">
                  <a:pos x="16" y="83"/>
                </a:cxn>
                <a:cxn ang="0">
                  <a:pos x="16" y="81"/>
                </a:cxn>
                <a:cxn ang="0">
                  <a:pos x="16" y="78"/>
                </a:cxn>
                <a:cxn ang="0">
                  <a:pos x="16" y="47"/>
                </a:cxn>
                <a:cxn ang="0">
                  <a:pos x="13" y="46"/>
                </a:cxn>
                <a:cxn ang="0">
                  <a:pos x="13" y="38"/>
                </a:cxn>
                <a:cxn ang="0">
                  <a:pos x="13" y="4"/>
                </a:cxn>
                <a:cxn ang="0">
                  <a:pos x="4" y="0"/>
                </a:cxn>
              </a:cxnLst>
              <a:rect l="0" t="0" r="r" b="b"/>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25213295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24579"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24580" name="Rectangle 4"/>
          <p:cNvSpPr>
            <a:spLocks noGrp="1" noChangeArrowheads="1"/>
          </p:cNvSpPr>
          <p:nvPr>
            <p:ph type="body" idx="1"/>
          </p:nvPr>
        </p:nvSpPr>
        <p:spPr>
          <a:xfrm>
            <a:off x="427038" y="4762500"/>
            <a:ext cx="5902325" cy="3795713"/>
          </a:xfrm>
          <a:noFill/>
          <a:ln/>
        </p:spPr>
        <p:txBody>
          <a:bodyPr/>
          <a:lstStyle/>
          <a:p>
            <a:pPr defTabSz="446088">
              <a:tabLst>
                <a:tab pos="434975" algn="l"/>
              </a:tabLst>
            </a:pPr>
            <a:r>
              <a:rPr lang="en-US"/>
              <a:t>Changing Data in a Table</a:t>
            </a:r>
          </a:p>
          <a:p>
            <a:pPr lvl="1" defTabSz="446088">
              <a:tabLst>
                <a:tab pos="434975" algn="l"/>
              </a:tabLst>
            </a:pPr>
            <a:r>
              <a:rPr lang="en-US"/>
              <a:t>The slide graphic changes the department number for Clark from 10 to 20.</a:t>
            </a:r>
          </a:p>
          <a:p>
            <a:pPr defTabSz="446088">
              <a:tabLst>
                <a:tab pos="434975" algn="l"/>
              </a:tabLst>
            </a:pPr>
            <a:endParaRPr lang="en-US"/>
          </a:p>
          <a:p>
            <a:pPr defTabSz="446088">
              <a:tabLst>
                <a:tab pos="434975" algn="l"/>
              </a:tabLst>
            </a:pPr>
            <a:endParaRPr lang="en-US"/>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p:txBody>
      </p:sp>
      <p:sp>
        <p:nvSpPr>
          <p:cNvPr id="24581" name="Rectangle 5"/>
          <p:cNvSpPr>
            <a:spLocks noGrp="1" noRot="1" noChangeAspect="1" noChangeArrowheads="1" noTextEdit="1"/>
          </p:cNvSpPr>
          <p:nvPr>
            <p:ph type="sldImg"/>
          </p:nvPr>
        </p:nvSpPr>
        <p:spPr>
          <a:xfrm>
            <a:off x="446088" y="173038"/>
            <a:ext cx="5921375" cy="4440237"/>
          </a:xfrm>
          <a:ln cap="flat"/>
        </p:spPr>
      </p:sp>
    </p:spTree>
    <p:extLst>
      <p:ext uri="{BB962C8B-B14F-4D97-AF65-F5344CB8AC3E}">
        <p14:creationId xmlns:p14="http://schemas.microsoft.com/office/powerpoint/2010/main" val="35688951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p:spPr>
        <p:txBody>
          <a:bodyPr/>
          <a:lstStyle/>
          <a:p>
            <a:pPr>
              <a:tabLst/>
            </a:pPr>
            <a:r>
              <a:rPr lang="en-US"/>
              <a:t>Updating Rows</a:t>
            </a:r>
          </a:p>
          <a:p>
            <a:pPr lvl="1">
              <a:tabLst/>
            </a:pPr>
            <a:r>
              <a:rPr lang="en-US"/>
              <a:t>You can modify existing rows by using the </a:t>
            </a:r>
            <a:r>
              <a:rPr lang="en-US">
                <a:solidFill>
                  <a:srgbClr val="FC0128"/>
                </a:solidFill>
              </a:rPr>
              <a:t>UPDATE </a:t>
            </a:r>
            <a:r>
              <a:rPr lang="en-US"/>
              <a:t>statement.</a:t>
            </a:r>
          </a:p>
          <a:p>
            <a:pPr lvl="1">
              <a:tabLst/>
            </a:pPr>
            <a:r>
              <a:rPr lang="en-US"/>
              <a:t>In the above syntax:</a:t>
            </a:r>
          </a:p>
          <a:p>
            <a:pPr lvl="1">
              <a:tabLst/>
            </a:pPr>
            <a:r>
              <a:rPr lang="en-US"/>
              <a:t>	</a:t>
            </a:r>
            <a:r>
              <a:rPr lang="en-US" i="1"/>
              <a:t>table</a:t>
            </a:r>
            <a:r>
              <a:rPr lang="en-US"/>
              <a:t>			is the name of the table</a:t>
            </a:r>
          </a:p>
          <a:p>
            <a:pPr lvl="1">
              <a:tabLst/>
            </a:pPr>
            <a:r>
              <a:rPr lang="en-US"/>
              <a:t>	</a:t>
            </a:r>
            <a:r>
              <a:rPr lang="en-US" i="1"/>
              <a:t>column</a:t>
            </a:r>
            <a:r>
              <a:rPr lang="en-US"/>
              <a:t>		is the name of the column in the table to populate</a:t>
            </a:r>
          </a:p>
          <a:p>
            <a:pPr lvl="1">
              <a:tabLst/>
            </a:pPr>
            <a:r>
              <a:rPr lang="en-US"/>
              <a:t>	</a:t>
            </a:r>
            <a:r>
              <a:rPr lang="en-US" i="1"/>
              <a:t>value</a:t>
            </a:r>
            <a:r>
              <a:rPr lang="en-US"/>
              <a:t>			is the corresponding value or subquery for the column</a:t>
            </a:r>
          </a:p>
          <a:p>
            <a:pPr lvl="1">
              <a:tabLst/>
            </a:pPr>
            <a:r>
              <a:rPr lang="en-US"/>
              <a:t>	</a:t>
            </a:r>
            <a:r>
              <a:rPr lang="en-US" i="1"/>
              <a:t>condition</a:t>
            </a:r>
            <a:r>
              <a:rPr lang="en-US"/>
              <a:t>		identifies the rows to be updated and is composed of column names 						expressions, constants, subqueries, and comparison operators</a:t>
            </a:r>
          </a:p>
          <a:p>
            <a:pPr lvl="1">
              <a:tabLst/>
            </a:pPr>
            <a:r>
              <a:rPr lang="en-US"/>
              <a:t>Confirm the update operation by querying the table to display the updated rows.</a:t>
            </a:r>
            <a:endParaRPr lang="en-US" i="1"/>
          </a:p>
          <a:p>
            <a:pPr lvl="1">
              <a:tabLst/>
            </a:pPr>
            <a:r>
              <a:rPr lang="en-US"/>
              <a:t>For more information, see</a:t>
            </a:r>
            <a:br>
              <a:rPr lang="en-US"/>
            </a:br>
            <a:r>
              <a:rPr lang="en-US" i="1"/>
              <a:t>Oracle Server SQL Reference, </a:t>
            </a:r>
            <a:r>
              <a:rPr lang="en-US"/>
              <a:t>Release 8, “UPDATE.”</a:t>
            </a:r>
          </a:p>
          <a:p>
            <a:pPr lvl="1">
              <a:tabLst/>
            </a:pPr>
            <a:r>
              <a:rPr lang="en-US" b="1"/>
              <a:t>Note:</a:t>
            </a:r>
            <a:r>
              <a:rPr lang="en-US"/>
              <a:t> In general, use the primary key to identify a single row. Using other columns may unexpectedly cause several rows to be updated. For example, identifying a single row in the EMP table by name is dangerous because more than one employee may have the same name.</a:t>
            </a:r>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l9sel.sql, l9upd.sql</a:t>
            </a:r>
          </a:p>
          <a:p>
            <a:pPr lvl="1">
              <a:tabLst/>
            </a:pPr>
            <a:r>
              <a:rPr lang="en-US">
                <a:solidFill>
                  <a:schemeClr val="accent2"/>
                </a:solidFill>
              </a:rPr>
              <a:t>Purpose: To illustrate displaying the initial state of data, performing updates, and viewing results.</a:t>
            </a:r>
          </a:p>
        </p:txBody>
      </p:sp>
      <p:sp>
        <p:nvSpPr>
          <p:cNvPr id="26627" name="Rectangle 3"/>
          <p:cNvSpPr>
            <a:spLocks noGrp="1" noRot="1" noChangeAspect="1" noChangeArrowheads="1" noTextEdit="1"/>
          </p:cNvSpPr>
          <p:nvPr>
            <p:ph type="sldImg"/>
          </p:nvPr>
        </p:nvSpPr>
        <p:spPr>
          <a:xfrm>
            <a:off x="474663" y="161925"/>
            <a:ext cx="5864225" cy="4397375"/>
          </a:xfrm>
          <a:ln cap="flat"/>
        </p:spPr>
      </p:sp>
      <p:grpSp>
        <p:nvGrpSpPr>
          <p:cNvPr id="26641" name="Group 17"/>
          <p:cNvGrpSpPr>
            <a:grpSpLocks/>
          </p:cNvGrpSpPr>
          <p:nvPr/>
        </p:nvGrpSpPr>
        <p:grpSpPr bwMode="auto">
          <a:xfrm>
            <a:off x="149225" y="6746875"/>
            <a:ext cx="296863" cy="292100"/>
            <a:chOff x="94" y="4250"/>
            <a:chExt cx="187" cy="184"/>
          </a:xfrm>
        </p:grpSpPr>
        <p:sp>
          <p:nvSpPr>
            <p:cNvPr id="26628" name="Freeform 4"/>
            <p:cNvSpPr>
              <a:spLocks/>
            </p:cNvSpPr>
            <p:nvPr/>
          </p:nvSpPr>
          <p:spPr bwMode="auto">
            <a:xfrm>
              <a:off x="94" y="4250"/>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type="none" w="sm" len="sm"/>
              <a:tailEnd type="none" w="sm" len="sm"/>
            </a:ln>
            <a:effectLst/>
          </p:spPr>
          <p:txBody>
            <a:bodyPr/>
            <a:lstStyle/>
            <a:p>
              <a:endParaRPr lang="en-US"/>
            </a:p>
          </p:txBody>
        </p:sp>
        <p:sp>
          <p:nvSpPr>
            <p:cNvPr id="26629" name="Freeform 5"/>
            <p:cNvSpPr>
              <a:spLocks/>
            </p:cNvSpPr>
            <p:nvPr/>
          </p:nvSpPr>
          <p:spPr bwMode="auto">
            <a:xfrm>
              <a:off x="157" y="4316"/>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type="none" w="sm" len="sm"/>
              <a:tailEnd type="none" w="sm" len="sm"/>
            </a:ln>
            <a:effectLst/>
          </p:spPr>
          <p:txBody>
            <a:bodyPr/>
            <a:lstStyle/>
            <a:p>
              <a:endParaRPr lang="en-US"/>
            </a:p>
          </p:txBody>
        </p:sp>
        <p:sp>
          <p:nvSpPr>
            <p:cNvPr id="26630" name="Freeform 6"/>
            <p:cNvSpPr>
              <a:spLocks/>
            </p:cNvSpPr>
            <p:nvPr/>
          </p:nvSpPr>
          <p:spPr bwMode="auto">
            <a:xfrm>
              <a:off x="164" y="4331"/>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type="none" w="sm" len="sm"/>
              <a:tailEnd type="none" w="sm" len="sm"/>
            </a:ln>
            <a:effectLst/>
          </p:spPr>
          <p:txBody>
            <a:bodyPr/>
            <a:lstStyle/>
            <a:p>
              <a:endParaRPr lang="en-US"/>
            </a:p>
          </p:txBody>
        </p:sp>
        <p:sp>
          <p:nvSpPr>
            <p:cNvPr id="26631" name="Freeform 7"/>
            <p:cNvSpPr>
              <a:spLocks/>
            </p:cNvSpPr>
            <p:nvPr/>
          </p:nvSpPr>
          <p:spPr bwMode="auto">
            <a:xfrm>
              <a:off x="171" y="4347"/>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type="none" w="sm" len="sm"/>
              <a:tailEnd type="none" w="sm" len="sm"/>
            </a:ln>
            <a:effectLst/>
          </p:spPr>
          <p:txBody>
            <a:bodyPr/>
            <a:lstStyle/>
            <a:p>
              <a:endParaRPr lang="en-US"/>
            </a:p>
          </p:txBody>
        </p:sp>
        <p:sp>
          <p:nvSpPr>
            <p:cNvPr id="26632" name="Freeform 8"/>
            <p:cNvSpPr>
              <a:spLocks/>
            </p:cNvSpPr>
            <p:nvPr/>
          </p:nvSpPr>
          <p:spPr bwMode="auto">
            <a:xfrm>
              <a:off x="179" y="4364"/>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type="none" w="sm" len="sm"/>
              <a:tailEnd type="none" w="sm" len="sm"/>
            </a:ln>
            <a:effectLst/>
          </p:spPr>
          <p:txBody>
            <a:bodyPr/>
            <a:lstStyle/>
            <a:p>
              <a:endParaRPr lang="en-US"/>
            </a:p>
          </p:txBody>
        </p:sp>
        <p:sp>
          <p:nvSpPr>
            <p:cNvPr id="26633" name="Freeform 9"/>
            <p:cNvSpPr>
              <a:spLocks/>
            </p:cNvSpPr>
            <p:nvPr/>
          </p:nvSpPr>
          <p:spPr bwMode="auto">
            <a:xfrm>
              <a:off x="187" y="4380"/>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type="none" w="sm" len="sm"/>
              <a:tailEnd type="none" w="sm" len="sm"/>
            </a:ln>
            <a:effectLst/>
          </p:spPr>
          <p:txBody>
            <a:bodyPr/>
            <a:lstStyle/>
            <a:p>
              <a:endParaRPr lang="en-US"/>
            </a:p>
          </p:txBody>
        </p:sp>
        <p:sp>
          <p:nvSpPr>
            <p:cNvPr id="26634" name="Freeform 10"/>
            <p:cNvSpPr>
              <a:spLocks/>
            </p:cNvSpPr>
            <p:nvPr/>
          </p:nvSpPr>
          <p:spPr bwMode="auto">
            <a:xfrm>
              <a:off x="117" y="4279"/>
              <a:ext cx="120" cy="57"/>
            </a:xfrm>
            <a:custGeom>
              <a:avLst/>
              <a:gdLst/>
              <a:ahLst/>
              <a:cxnLst>
                <a:cxn ang="0">
                  <a:pos x="119" y="6"/>
                </a:cxn>
                <a:cxn ang="0">
                  <a:pos x="117" y="0"/>
                </a:cxn>
                <a:cxn ang="0">
                  <a:pos x="0" y="49"/>
                </a:cxn>
                <a:cxn ang="0">
                  <a:pos x="2" y="56"/>
                </a:cxn>
                <a:cxn ang="0">
                  <a:pos x="119" y="6"/>
                </a:cxn>
              </a:cxnLst>
              <a:rect l="0" t="0" r="r" b="b"/>
              <a:pathLst>
                <a:path w="120" h="57">
                  <a:moveTo>
                    <a:pt x="119" y="6"/>
                  </a:moveTo>
                  <a:lnTo>
                    <a:pt x="117" y="0"/>
                  </a:lnTo>
                  <a:lnTo>
                    <a:pt x="0" y="49"/>
                  </a:lnTo>
                  <a:lnTo>
                    <a:pt x="2" y="56"/>
                  </a:lnTo>
                  <a:lnTo>
                    <a:pt x="119" y="6"/>
                  </a:lnTo>
                </a:path>
              </a:pathLst>
            </a:custGeom>
            <a:solidFill>
              <a:srgbClr val="FFFFFF"/>
            </a:solidFill>
            <a:ln w="9525" cap="rnd">
              <a:noFill/>
              <a:round/>
              <a:headEnd type="none" w="sm" len="sm"/>
              <a:tailEnd type="none" w="sm" len="sm"/>
            </a:ln>
            <a:effectLst/>
          </p:spPr>
          <p:txBody>
            <a:bodyPr/>
            <a:lstStyle/>
            <a:p>
              <a:endParaRPr lang="en-US"/>
            </a:p>
          </p:txBody>
        </p:sp>
        <p:sp>
          <p:nvSpPr>
            <p:cNvPr id="26635" name="Freeform 11"/>
            <p:cNvSpPr>
              <a:spLocks/>
            </p:cNvSpPr>
            <p:nvPr/>
          </p:nvSpPr>
          <p:spPr bwMode="auto">
            <a:xfrm>
              <a:off x="99" y="4267"/>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type="none" w="sm" len="sm"/>
              <a:tailEnd type="none" w="sm" len="sm"/>
            </a:ln>
            <a:effectLst/>
          </p:spPr>
          <p:txBody>
            <a:bodyPr/>
            <a:lstStyle/>
            <a:p>
              <a:endParaRPr lang="en-US"/>
            </a:p>
          </p:txBody>
        </p:sp>
        <p:sp>
          <p:nvSpPr>
            <p:cNvPr id="26636" name="Freeform 12"/>
            <p:cNvSpPr>
              <a:spLocks/>
            </p:cNvSpPr>
            <p:nvPr/>
          </p:nvSpPr>
          <p:spPr bwMode="auto">
            <a:xfrm>
              <a:off x="226" y="4281"/>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type="none" w="sm" len="sm"/>
              <a:tailEnd type="none" w="sm" len="sm"/>
            </a:ln>
            <a:effectLst/>
          </p:spPr>
          <p:txBody>
            <a:bodyPr/>
            <a:lstStyle/>
            <a:p>
              <a:endParaRPr lang="en-US"/>
            </a:p>
          </p:txBody>
        </p:sp>
        <p:sp>
          <p:nvSpPr>
            <p:cNvPr id="26637" name="Freeform 13"/>
            <p:cNvSpPr>
              <a:spLocks/>
            </p:cNvSpPr>
            <p:nvPr/>
          </p:nvSpPr>
          <p:spPr bwMode="auto">
            <a:xfrm>
              <a:off x="117" y="4326"/>
              <a:ext cx="52" cy="108"/>
            </a:xfrm>
            <a:custGeom>
              <a:avLst/>
              <a:gdLst/>
              <a:ahLst/>
              <a:cxnLst>
                <a:cxn ang="0">
                  <a:pos x="44" y="107"/>
                </a:cxn>
                <a:cxn ang="0">
                  <a:pos x="51" y="102"/>
                </a:cxn>
                <a:cxn ang="0">
                  <a:pos x="6" y="0"/>
                </a:cxn>
                <a:cxn ang="0">
                  <a:pos x="0" y="4"/>
                </a:cxn>
                <a:cxn ang="0">
                  <a:pos x="44" y="107"/>
                </a:cxn>
              </a:cxnLst>
              <a:rect l="0" t="0" r="r" b="b"/>
              <a:pathLst>
                <a:path w="52" h="108">
                  <a:moveTo>
                    <a:pt x="44" y="107"/>
                  </a:moveTo>
                  <a:lnTo>
                    <a:pt x="51" y="102"/>
                  </a:lnTo>
                  <a:lnTo>
                    <a:pt x="6" y="0"/>
                  </a:lnTo>
                  <a:lnTo>
                    <a:pt x="0" y="4"/>
                  </a:lnTo>
                  <a:lnTo>
                    <a:pt x="44" y="107"/>
                  </a:lnTo>
                </a:path>
              </a:pathLst>
            </a:custGeom>
            <a:solidFill>
              <a:srgbClr val="FFFFFF"/>
            </a:solidFill>
            <a:ln w="9525" cap="rnd">
              <a:noFill/>
              <a:round/>
              <a:headEnd type="none" w="sm" len="sm"/>
              <a:tailEnd type="none" w="sm" len="sm"/>
            </a:ln>
            <a:effectLst/>
          </p:spPr>
          <p:txBody>
            <a:bodyPr/>
            <a:lstStyle/>
            <a:p>
              <a:endParaRPr lang="en-US"/>
            </a:p>
          </p:txBody>
        </p:sp>
        <p:sp>
          <p:nvSpPr>
            <p:cNvPr id="26638" name="Freeform 14"/>
            <p:cNvSpPr>
              <a:spLocks/>
            </p:cNvSpPr>
            <p:nvPr/>
          </p:nvSpPr>
          <p:spPr bwMode="auto">
            <a:xfrm>
              <a:off x="94" y="4318"/>
              <a:ext cx="60" cy="116"/>
            </a:xfrm>
            <a:custGeom>
              <a:avLst/>
              <a:gdLst/>
              <a:ahLst/>
              <a:cxnLst>
                <a:cxn ang="0">
                  <a:pos x="51" y="115"/>
                </a:cxn>
                <a:cxn ang="0">
                  <a:pos x="59" y="112"/>
                </a:cxn>
                <a:cxn ang="0">
                  <a:pos x="6" y="0"/>
                </a:cxn>
                <a:cxn ang="0">
                  <a:pos x="0" y="2"/>
                </a:cxn>
                <a:cxn ang="0">
                  <a:pos x="51" y="115"/>
                </a:cxn>
              </a:cxnLst>
              <a:rect l="0" t="0" r="r" b="b"/>
              <a:pathLst>
                <a:path w="60" h="116">
                  <a:moveTo>
                    <a:pt x="51" y="115"/>
                  </a:moveTo>
                  <a:lnTo>
                    <a:pt x="59" y="112"/>
                  </a:lnTo>
                  <a:lnTo>
                    <a:pt x="6" y="0"/>
                  </a:lnTo>
                  <a:lnTo>
                    <a:pt x="0" y="2"/>
                  </a:lnTo>
                  <a:lnTo>
                    <a:pt x="51" y="115"/>
                  </a:lnTo>
                </a:path>
              </a:pathLst>
            </a:custGeom>
            <a:solidFill>
              <a:srgbClr val="FFFFFF"/>
            </a:solidFill>
            <a:ln w="9525" cap="rnd">
              <a:noFill/>
              <a:round/>
              <a:headEnd type="none" w="sm" len="sm"/>
              <a:tailEnd type="none" w="sm" len="sm"/>
            </a:ln>
            <a:effectLst/>
          </p:spPr>
          <p:txBody>
            <a:bodyPr/>
            <a:lstStyle/>
            <a:p>
              <a:endParaRPr lang="en-US"/>
            </a:p>
          </p:txBody>
        </p:sp>
        <p:sp>
          <p:nvSpPr>
            <p:cNvPr id="26639" name="Freeform 15"/>
            <p:cNvSpPr>
              <a:spLocks/>
            </p:cNvSpPr>
            <p:nvPr/>
          </p:nvSpPr>
          <p:spPr bwMode="auto">
            <a:xfrm>
              <a:off x="98" y="4318"/>
              <a:ext cx="28" cy="17"/>
            </a:xfrm>
            <a:custGeom>
              <a:avLst/>
              <a:gdLst/>
              <a:ahLst/>
              <a:cxnLst>
                <a:cxn ang="0">
                  <a:pos x="23" y="16"/>
                </a:cxn>
                <a:cxn ang="0">
                  <a:pos x="27" y="9"/>
                </a:cxn>
                <a:cxn ang="0">
                  <a:pos x="4" y="0"/>
                </a:cxn>
                <a:cxn ang="0">
                  <a:pos x="0" y="6"/>
                </a:cxn>
                <a:cxn ang="0">
                  <a:pos x="23" y="16"/>
                </a:cxn>
              </a:cxnLst>
              <a:rect l="0" t="0" r="r" b="b"/>
              <a:pathLst>
                <a:path w="28" h="17">
                  <a:moveTo>
                    <a:pt x="23" y="16"/>
                  </a:moveTo>
                  <a:lnTo>
                    <a:pt x="27" y="9"/>
                  </a:lnTo>
                  <a:lnTo>
                    <a:pt x="4" y="0"/>
                  </a:lnTo>
                  <a:lnTo>
                    <a:pt x="0" y="6"/>
                  </a:lnTo>
                  <a:lnTo>
                    <a:pt x="23" y="16"/>
                  </a:lnTo>
                </a:path>
              </a:pathLst>
            </a:custGeom>
            <a:solidFill>
              <a:srgbClr val="FFFFFF"/>
            </a:solidFill>
            <a:ln w="9525" cap="rnd">
              <a:noFill/>
              <a:round/>
              <a:headEnd type="none" w="sm" len="sm"/>
              <a:tailEnd type="none" w="sm" len="sm"/>
            </a:ln>
            <a:effectLst/>
          </p:spPr>
          <p:txBody>
            <a:bodyPr/>
            <a:lstStyle/>
            <a:p>
              <a:endParaRPr lang="en-US"/>
            </a:p>
          </p:txBody>
        </p:sp>
        <p:sp>
          <p:nvSpPr>
            <p:cNvPr id="26640" name="Freeform 16"/>
            <p:cNvSpPr>
              <a:spLocks/>
            </p:cNvSpPr>
            <p:nvPr/>
          </p:nvSpPr>
          <p:spPr bwMode="auto">
            <a:xfrm>
              <a:off x="204" y="4274"/>
              <a:ext cx="30" cy="17"/>
            </a:xfrm>
            <a:custGeom>
              <a:avLst/>
              <a:gdLst/>
              <a:ahLst/>
              <a:cxnLst>
                <a:cxn ang="0">
                  <a:pos x="25" y="16"/>
                </a:cxn>
                <a:cxn ang="0">
                  <a:pos x="29" y="9"/>
                </a:cxn>
                <a:cxn ang="0">
                  <a:pos x="4" y="0"/>
                </a:cxn>
                <a:cxn ang="0">
                  <a:pos x="0" y="5"/>
                </a:cxn>
                <a:cxn ang="0">
                  <a:pos x="25" y="16"/>
                </a:cxn>
              </a:cxnLst>
              <a:rect l="0" t="0" r="r" b="b"/>
              <a:pathLst>
                <a:path w="30" h="17">
                  <a:moveTo>
                    <a:pt x="25" y="16"/>
                  </a:moveTo>
                  <a:lnTo>
                    <a:pt x="29" y="9"/>
                  </a:lnTo>
                  <a:lnTo>
                    <a:pt x="4" y="0"/>
                  </a:lnTo>
                  <a:lnTo>
                    <a:pt x="0" y="5"/>
                  </a:lnTo>
                  <a:lnTo>
                    <a:pt x="25" y="16"/>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18987172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2913" y="168275"/>
            <a:ext cx="5927725" cy="4445000"/>
          </a:xfrm>
          <a:ln cap="flat"/>
        </p:spPr>
      </p:sp>
      <p:sp>
        <p:nvSpPr>
          <p:cNvPr id="28675" name="Rectangle 3"/>
          <p:cNvSpPr>
            <a:spLocks noGrp="1" noChangeArrowheads="1"/>
          </p:cNvSpPr>
          <p:nvPr>
            <p:ph type="body" idx="1"/>
          </p:nvPr>
        </p:nvSpPr>
        <p:spPr>
          <a:xfrm>
            <a:off x="414338" y="4762500"/>
            <a:ext cx="5911850" cy="3795713"/>
          </a:xfrm>
          <a:noFill/>
          <a:ln/>
        </p:spPr>
        <p:txBody>
          <a:bodyPr/>
          <a:lstStyle/>
          <a:p>
            <a:pPr defTabSz="377825">
              <a:tabLst>
                <a:tab pos="442913" algn="l"/>
              </a:tabLst>
            </a:pPr>
            <a:r>
              <a:rPr lang="en-US"/>
              <a:t>Updating Rows (continued)</a:t>
            </a:r>
          </a:p>
          <a:p>
            <a:pPr lvl="1" defTabSz="377825">
              <a:tabLst>
                <a:tab pos="442913" algn="l"/>
              </a:tabLst>
            </a:pPr>
            <a:r>
              <a:rPr lang="en-US"/>
              <a:t>The UPDATE statement modifies specific rows, if the WHERE clause is specified. The slide example transfers employee 7782 (Clark) to department 20.  </a:t>
            </a:r>
          </a:p>
          <a:p>
            <a:pPr lvl="1" defTabSz="377825">
              <a:tabLst>
                <a:tab pos="442913" algn="l"/>
              </a:tabLst>
            </a:pPr>
            <a:r>
              <a:rPr lang="en-US"/>
              <a:t>If you omit the WHERE clause, all the rows in the table are modified.</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spcBef>
                <a:spcPct val="0"/>
              </a:spcBef>
              <a:tabLst>
                <a:tab pos="442913" algn="l"/>
              </a:tabLst>
            </a:pPr>
            <a:r>
              <a:rPr lang="en-US" b="1"/>
              <a:t>Note:</a:t>
            </a:r>
            <a:r>
              <a:rPr lang="en-US"/>
              <a:t> The EMPLOYEE table has the same data as the EMP table. </a:t>
            </a:r>
          </a:p>
          <a:p>
            <a:pPr defTabSz="377825">
              <a:spcBef>
                <a:spcPct val="0"/>
              </a:spcBef>
              <a:tabLst>
                <a:tab pos="442913" algn="l"/>
              </a:tabLst>
            </a:pPr>
            <a:endParaRPr lang="en-US" b="0">
              <a:latin typeface="Times New Roman" pitchFamily="18" charset="0"/>
            </a:endParaRPr>
          </a:p>
        </p:txBody>
      </p:sp>
      <p:sp>
        <p:nvSpPr>
          <p:cNvPr id="28676" name="Rectangle 4"/>
          <p:cNvSpPr>
            <a:spLocks noChangeArrowheads="1"/>
          </p:cNvSpPr>
          <p:nvPr/>
        </p:nvSpPr>
        <p:spPr bwMode="auto">
          <a:xfrm>
            <a:off x="604838" y="5694363"/>
            <a:ext cx="5551487" cy="449262"/>
          </a:xfrm>
          <a:prstGeom prst="rect">
            <a:avLst/>
          </a:prstGeom>
          <a:noFill/>
          <a:ln w="12700">
            <a:solidFill>
              <a:schemeClr val="tx1"/>
            </a:solidFill>
            <a:miter lim="800000"/>
            <a:headEnd/>
            <a:tailEnd/>
          </a:ln>
          <a:effectLst/>
        </p:spPr>
        <p:txBody>
          <a:bodyPr wrap="none" anchor="ctr"/>
          <a:lstStyle/>
          <a:p>
            <a:endParaRPr lang="en-US"/>
          </a:p>
        </p:txBody>
      </p:sp>
      <p:sp>
        <p:nvSpPr>
          <p:cNvPr id="28677" name="Rectangle 5"/>
          <p:cNvSpPr>
            <a:spLocks noChangeArrowheads="1"/>
          </p:cNvSpPr>
          <p:nvPr/>
        </p:nvSpPr>
        <p:spPr bwMode="auto">
          <a:xfrm>
            <a:off x="673100" y="5703888"/>
            <a:ext cx="2357438" cy="422275"/>
          </a:xfrm>
          <a:prstGeom prst="rect">
            <a:avLst/>
          </a:prstGeom>
          <a:noFill/>
          <a:ln w="9525">
            <a:noFill/>
            <a:miter lim="800000"/>
            <a:headEnd/>
            <a:tailEnd/>
          </a:ln>
          <a:effectLst/>
        </p:spPr>
        <p:txBody>
          <a:bodyPr wrap="none" lIns="88900" tIns="42863" rIns="88900" bIns="42863">
            <a:spAutoFit/>
          </a:bodyPr>
          <a:lstStyle/>
          <a:p>
            <a:pPr defTabSz="828675"/>
            <a:r>
              <a:rPr lang="en-US" sz="1100" b="1">
                <a:latin typeface="Courier New" pitchFamily="49" charset="0"/>
              </a:rPr>
              <a:t>SQL&gt; SELECT  ename, deptno</a:t>
            </a:r>
          </a:p>
          <a:p>
            <a:pPr defTabSz="828675"/>
            <a:r>
              <a:rPr lang="en-US" sz="1100" b="1">
                <a:latin typeface="Courier New" pitchFamily="49" charset="0"/>
              </a:rPr>
              <a:t>  2  FROM    employee;</a:t>
            </a:r>
          </a:p>
        </p:txBody>
      </p:sp>
      <p:sp>
        <p:nvSpPr>
          <p:cNvPr id="28678" name="Rectangle 6"/>
          <p:cNvSpPr>
            <a:spLocks noChangeArrowheads="1"/>
          </p:cNvSpPr>
          <p:nvPr/>
        </p:nvSpPr>
        <p:spPr bwMode="auto">
          <a:xfrm>
            <a:off x="619125" y="6269038"/>
            <a:ext cx="5537200" cy="2060575"/>
          </a:xfrm>
          <a:prstGeom prst="rect">
            <a:avLst/>
          </a:prstGeom>
          <a:noFill/>
          <a:ln w="12700">
            <a:solidFill>
              <a:schemeClr val="tx1"/>
            </a:solidFill>
            <a:miter lim="800000"/>
            <a:headEnd/>
            <a:tailEnd/>
          </a:ln>
          <a:effectLst/>
        </p:spPr>
        <p:txBody>
          <a:bodyPr wrap="none" anchor="ctr"/>
          <a:lstStyle/>
          <a:p>
            <a:endParaRPr lang="en-US"/>
          </a:p>
        </p:txBody>
      </p:sp>
      <p:sp>
        <p:nvSpPr>
          <p:cNvPr id="28679" name="Rectangle 7"/>
          <p:cNvSpPr>
            <a:spLocks noChangeArrowheads="1"/>
          </p:cNvSpPr>
          <p:nvPr/>
        </p:nvSpPr>
        <p:spPr bwMode="auto">
          <a:xfrm>
            <a:off x="709613" y="6292850"/>
            <a:ext cx="5172075" cy="1936750"/>
          </a:xfrm>
          <a:prstGeom prst="rect">
            <a:avLst/>
          </a:prstGeom>
          <a:noFill/>
          <a:ln w="9525">
            <a:noFill/>
            <a:miter lim="800000"/>
            <a:headEnd/>
            <a:tailEnd/>
          </a:ln>
          <a:effectLst/>
        </p:spPr>
        <p:txBody>
          <a:bodyPr lIns="88900" tIns="42863" rIns="88900" bIns="42863">
            <a:spAutoFit/>
          </a:bodyPr>
          <a:lstStyle/>
          <a:p>
            <a:pPr defTabSz="828675"/>
            <a:r>
              <a:rPr lang="en-US" sz="1100">
                <a:latin typeface="Courier New" pitchFamily="49" charset="0"/>
              </a:rPr>
              <a:t>ENAME         DEPTNO</a:t>
            </a:r>
          </a:p>
          <a:p>
            <a:pPr defTabSz="828675"/>
            <a:r>
              <a:rPr lang="en-US" sz="1100">
                <a:latin typeface="Courier New" pitchFamily="49" charset="0"/>
              </a:rPr>
              <a:t>---------- ---------</a:t>
            </a:r>
          </a:p>
          <a:p>
            <a:pPr defTabSz="828675"/>
            <a:r>
              <a:rPr lang="en-US" sz="1100">
                <a:latin typeface="Courier New" pitchFamily="49" charset="0"/>
              </a:rPr>
              <a:t>KING              20</a:t>
            </a:r>
          </a:p>
          <a:p>
            <a:pPr defTabSz="828675"/>
            <a:r>
              <a:rPr lang="en-US" sz="1100">
                <a:latin typeface="Courier New" pitchFamily="49" charset="0"/>
              </a:rPr>
              <a:t>BLAKE             20</a:t>
            </a:r>
          </a:p>
          <a:p>
            <a:pPr defTabSz="828675"/>
            <a:r>
              <a:rPr lang="en-US" sz="1100">
                <a:latin typeface="Courier New" pitchFamily="49" charset="0"/>
              </a:rPr>
              <a:t>CLARK             20</a:t>
            </a:r>
          </a:p>
          <a:p>
            <a:pPr defTabSz="828675"/>
            <a:r>
              <a:rPr lang="en-US" sz="1100">
                <a:latin typeface="Courier New" pitchFamily="49" charset="0"/>
              </a:rPr>
              <a:t>JONES             20</a:t>
            </a:r>
          </a:p>
          <a:p>
            <a:pPr defTabSz="828675"/>
            <a:r>
              <a:rPr lang="en-US" sz="1100">
                <a:latin typeface="Courier New" pitchFamily="49" charset="0"/>
              </a:rPr>
              <a:t>MARTIN            20</a:t>
            </a:r>
          </a:p>
          <a:p>
            <a:pPr defTabSz="828675"/>
            <a:r>
              <a:rPr lang="en-US" sz="1100">
                <a:latin typeface="Courier New" pitchFamily="49" charset="0"/>
              </a:rPr>
              <a:t>ALLEN             20</a:t>
            </a:r>
          </a:p>
          <a:p>
            <a:pPr defTabSz="828675"/>
            <a:r>
              <a:rPr lang="en-US" sz="1100">
                <a:latin typeface="Courier New" pitchFamily="49" charset="0"/>
              </a:rPr>
              <a:t>TURNER            20</a:t>
            </a:r>
          </a:p>
          <a:p>
            <a:pPr defTabSz="828675"/>
            <a:r>
              <a:rPr lang="en-US" sz="1100">
                <a:latin typeface="Courier New" pitchFamily="49" charset="0"/>
              </a:rPr>
              <a:t>...</a:t>
            </a:r>
          </a:p>
          <a:p>
            <a:pPr defTabSz="828675"/>
            <a:r>
              <a:rPr lang="en-US" sz="1100">
                <a:latin typeface="Courier New" pitchFamily="49" charset="0"/>
              </a:rPr>
              <a:t>14 rows selected.</a:t>
            </a:r>
          </a:p>
        </p:txBody>
      </p:sp>
    </p:spTree>
    <p:extLst>
      <p:ext uri="{BB962C8B-B14F-4D97-AF65-F5344CB8AC3E}">
        <p14:creationId xmlns:p14="http://schemas.microsoft.com/office/powerpoint/2010/main" val="39282734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371475" y="4765675"/>
            <a:ext cx="5995988" cy="3749675"/>
          </a:xfrm>
          <a:noFill/>
          <a:ln/>
        </p:spPr>
        <p:txBody>
          <a:bodyPr/>
          <a:lstStyle/>
          <a:p>
            <a:pPr>
              <a:tabLst/>
            </a:pPr>
            <a:r>
              <a:rPr lang="en-US"/>
              <a:t>Integrity Constraint Error</a:t>
            </a:r>
          </a:p>
          <a:p>
            <a:pPr lvl="1">
              <a:tabLst/>
            </a:pPr>
            <a:r>
              <a:rPr lang="en-US"/>
              <a:t>If you attempt to update a record with a value that is tied to an integrity constraint, you will experience an error. </a:t>
            </a:r>
          </a:p>
          <a:p>
            <a:pPr lvl="1">
              <a:tabLst/>
            </a:pPr>
            <a:r>
              <a:rPr lang="en-US">
                <a:latin typeface="Times" charset="0"/>
              </a:rPr>
              <a:t>In the example on the slide, department number 55 does not exist in the parent table, DEPT, and so you receive the </a:t>
            </a:r>
            <a:r>
              <a:rPr lang="en-US" i="1">
                <a:latin typeface="Times" charset="0"/>
              </a:rPr>
              <a:t>parent key</a:t>
            </a:r>
            <a:r>
              <a:rPr lang="en-US">
                <a:latin typeface="Times" charset="0"/>
              </a:rPr>
              <a:t> violation ORA-02291.</a:t>
            </a:r>
          </a:p>
          <a:p>
            <a:pPr lvl="1">
              <a:tabLst/>
            </a:pPr>
            <a:r>
              <a:rPr lang="en-US" b="1"/>
              <a:t>Note:</a:t>
            </a:r>
            <a:r>
              <a:rPr lang="en-US"/>
              <a:t> Integrity constraints ensure that the data adheres to a predefined set of rules. A subsequent lesson  will cover integrity constraints in greater depth.</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spcBef>
                <a:spcPct val="65000"/>
              </a:spcBef>
              <a:tabLst/>
            </a:pPr>
            <a:r>
              <a:rPr lang="en-US">
                <a:solidFill>
                  <a:schemeClr val="accent2"/>
                </a:solidFill>
              </a:rPr>
              <a:t>Class Management Note</a:t>
            </a:r>
          </a:p>
          <a:p>
            <a:pPr lvl="1">
              <a:tabLst/>
            </a:pPr>
            <a:r>
              <a:rPr lang="en-US">
                <a:solidFill>
                  <a:schemeClr val="accent2"/>
                </a:solidFill>
              </a:rPr>
              <a:t>Explain integrity constraints and review the concept of primary key and foreign key.</a:t>
            </a:r>
          </a:p>
        </p:txBody>
      </p:sp>
      <p:sp>
        <p:nvSpPr>
          <p:cNvPr id="30723"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866299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474663" y="161925"/>
            <a:ext cx="5864225" cy="4397375"/>
          </a:xfrm>
          <a:ln cap="flat"/>
        </p:spPr>
      </p:sp>
      <p:sp>
        <p:nvSpPr>
          <p:cNvPr id="17411" name="Rectangle 3"/>
          <p:cNvSpPr>
            <a:spLocks noGrp="1" noChangeArrowheads="1"/>
          </p:cNvSpPr>
          <p:nvPr>
            <p:ph type="body" idx="1"/>
          </p:nvPr>
        </p:nvSpPr>
        <p:spPr>
          <a:xfrm>
            <a:off x="409575" y="4678363"/>
            <a:ext cx="5995988" cy="3749675"/>
          </a:xfrm>
          <a:noFill/>
          <a:ln/>
        </p:spPr>
        <p:txBody>
          <a:bodyPr/>
          <a:lstStyle/>
          <a:p>
            <a:pPr>
              <a:tabLst/>
            </a:pPr>
            <a:r>
              <a:rPr lang="en-US"/>
              <a:t>Datatypes</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latin typeface="Times" charset="0"/>
            </a:endParaRPr>
          </a:p>
          <a:p>
            <a:pPr>
              <a:tabLst/>
            </a:pPr>
            <a:endParaRPr lang="en-US" b="0">
              <a:latin typeface="Times" charset="0"/>
            </a:endParaRPr>
          </a:p>
        </p:txBody>
      </p:sp>
      <p:graphicFrame>
        <p:nvGraphicFramePr>
          <p:cNvPr id="17412" name="Object 4"/>
          <p:cNvGraphicFramePr>
            <a:graphicFrameLocks/>
          </p:cNvGraphicFramePr>
          <p:nvPr/>
        </p:nvGraphicFramePr>
        <p:xfrm>
          <a:off x="590550" y="4918075"/>
          <a:ext cx="5854700" cy="3662363"/>
        </p:xfrm>
        <a:graphic>
          <a:graphicData uri="http://schemas.openxmlformats.org/presentationml/2006/ole">
            <mc:AlternateContent xmlns:mc="http://schemas.openxmlformats.org/markup-compatibility/2006">
              <mc:Choice xmlns:v="urn:schemas-microsoft-com:vml" Requires="v">
                <p:oleObj spid="_x0000_s17451" name="Document" r:id="rId4" imgW="5854680" imgH="3662280" progId="Word.Document.8">
                  <p:embed/>
                </p:oleObj>
              </mc:Choice>
              <mc:Fallback>
                <p:oleObj name="Document" r:id="rId4" imgW="5854680" imgH="3662280" progId="Word.Document.8">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 y="4918075"/>
                        <a:ext cx="58547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364377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32771"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32772" name="Rectangle 4"/>
          <p:cNvSpPr>
            <a:spLocks noGrp="1" noChangeArrowheads="1"/>
          </p:cNvSpPr>
          <p:nvPr>
            <p:ph type="body" idx="1"/>
          </p:nvPr>
        </p:nvSpPr>
        <p:spPr>
          <a:xfrm>
            <a:off x="376238" y="4762500"/>
            <a:ext cx="5902325" cy="3795713"/>
          </a:xfrm>
          <a:noFill/>
          <a:ln/>
        </p:spPr>
        <p:txBody>
          <a:bodyPr/>
          <a:lstStyle/>
          <a:p>
            <a:pPr defTabSz="377825">
              <a:tabLst>
                <a:tab pos="442913" algn="l"/>
              </a:tabLst>
            </a:pPr>
            <a:r>
              <a:rPr lang="en-US"/>
              <a:t>Removing a Row from a Table</a:t>
            </a:r>
          </a:p>
          <a:p>
            <a:pPr lvl="1" defTabSz="377825">
              <a:tabLst>
                <a:tab pos="442913" algn="l"/>
              </a:tabLst>
            </a:pPr>
            <a:r>
              <a:rPr lang="en-US"/>
              <a:t>The slide graphic removes the DEVELOPMENT department from the DEPT table (assuming that there are no constraints defined on the DEPT table).</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r>
              <a:rPr lang="en-US">
                <a:solidFill>
                  <a:schemeClr val="accent2"/>
                </a:solidFill>
              </a:rPr>
              <a:t>Class Management Note</a:t>
            </a:r>
          </a:p>
          <a:p>
            <a:pPr lvl="1" defTabSz="377825">
              <a:tabLst>
                <a:tab pos="442913" algn="l"/>
              </a:tabLst>
            </a:pPr>
            <a:r>
              <a:rPr lang="en-US">
                <a:solidFill>
                  <a:schemeClr val="accent2"/>
                </a:solidFill>
              </a:rPr>
              <a:t>After all the rows have been eliminated with the DELETE statement, only the data structure of the table remains. A more efficient method of emptying a table is with the TRUNCATE statement.</a:t>
            </a:r>
            <a:br>
              <a:rPr lang="en-US">
                <a:solidFill>
                  <a:schemeClr val="accent2"/>
                </a:solidFill>
              </a:rPr>
            </a:br>
            <a:r>
              <a:rPr lang="en-US">
                <a:solidFill>
                  <a:schemeClr val="accent2"/>
                </a:solidFill>
              </a:rPr>
              <a:t>You can use the TRUNCATE statement to quickly remove all rows from a table or cluster. Removing rows with the TRUNCATE statement is faster than removing them with the DELETE statement for the following reasons:</a:t>
            </a:r>
          </a:p>
          <a:p>
            <a:pPr marL="436563" lvl="2" indent="-207963" defTabSz="377825">
              <a:tabLst>
                <a:tab pos="442913" algn="l"/>
              </a:tabLst>
            </a:pPr>
            <a:r>
              <a:rPr lang="en-US">
                <a:solidFill>
                  <a:schemeClr val="accent2"/>
                </a:solidFill>
              </a:rPr>
              <a:t>The TRUNCATE statement is a data definition language (DDL) statement and generates no rollback information. It will be covered in a subsequent lesson.</a:t>
            </a:r>
          </a:p>
          <a:p>
            <a:pPr marL="436563" lvl="2" indent="-207963" defTabSz="377825">
              <a:tabLst>
                <a:tab pos="442913" algn="l"/>
              </a:tabLst>
            </a:pPr>
            <a:r>
              <a:rPr lang="en-US">
                <a:solidFill>
                  <a:schemeClr val="accent2"/>
                </a:solidFill>
              </a:rPr>
              <a:t>Truncating a table does not fire the DELETE triggers of the table. </a:t>
            </a:r>
          </a:p>
          <a:p>
            <a:pPr marL="436563" lvl="2" indent="-207963" defTabSz="377825">
              <a:tabLst>
                <a:tab pos="442913" algn="l"/>
              </a:tabLst>
            </a:pPr>
            <a:r>
              <a:rPr lang="en-US">
                <a:solidFill>
                  <a:schemeClr val="accent2"/>
                </a:solidFill>
              </a:rPr>
              <a:t>If the table is the parent of a referential integrity constraint, you cannot truncate the table. Disable the constraint before issuing the TRUNCATE statement.</a:t>
            </a:r>
          </a:p>
        </p:txBody>
      </p:sp>
      <p:sp>
        <p:nvSpPr>
          <p:cNvPr id="32773" name="Rectangle 5"/>
          <p:cNvSpPr>
            <a:spLocks noGrp="1" noRot="1" noChangeAspect="1" noChangeArrowheads="1" noTextEdit="1"/>
          </p:cNvSpPr>
          <p:nvPr>
            <p:ph type="sldImg"/>
          </p:nvPr>
        </p:nvSpPr>
        <p:spPr>
          <a:xfrm>
            <a:off x="442913" y="168275"/>
            <a:ext cx="5927725" cy="4445000"/>
          </a:xfrm>
          <a:ln cap="flat"/>
        </p:spPr>
      </p:sp>
    </p:spTree>
    <p:extLst>
      <p:ext uri="{BB962C8B-B14F-4D97-AF65-F5344CB8AC3E}">
        <p14:creationId xmlns:p14="http://schemas.microsoft.com/office/powerpoint/2010/main" val="62156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34819"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34820" name="Rectangle 4"/>
          <p:cNvSpPr>
            <a:spLocks noGrp="1" noChangeArrowheads="1"/>
          </p:cNvSpPr>
          <p:nvPr>
            <p:ph type="body" idx="1"/>
          </p:nvPr>
        </p:nvSpPr>
        <p:spPr>
          <a:xfrm>
            <a:off x="385763" y="4765675"/>
            <a:ext cx="5994400" cy="3749675"/>
          </a:xfrm>
          <a:noFill/>
          <a:ln/>
        </p:spPr>
        <p:txBody>
          <a:bodyPr/>
          <a:lstStyle/>
          <a:p>
            <a:pPr>
              <a:tabLst/>
            </a:pPr>
            <a:r>
              <a:rPr lang="en-US"/>
              <a:t>Deleting Rows</a:t>
            </a:r>
          </a:p>
          <a:p>
            <a:pPr lvl="1">
              <a:tabLst/>
            </a:pPr>
            <a:r>
              <a:rPr lang="en-US"/>
              <a:t>You can remove existing rows by using the </a:t>
            </a:r>
            <a:r>
              <a:rPr lang="en-US">
                <a:solidFill>
                  <a:srgbClr val="FC0128"/>
                </a:solidFill>
              </a:rPr>
              <a:t>DELETE </a:t>
            </a:r>
            <a:r>
              <a:rPr lang="en-US"/>
              <a:t>statement.</a:t>
            </a:r>
          </a:p>
          <a:p>
            <a:pPr lvl="1">
              <a:tabLst/>
            </a:pPr>
            <a:r>
              <a:rPr lang="en-US"/>
              <a:t>In the syntax:</a:t>
            </a:r>
          </a:p>
          <a:p>
            <a:pPr lvl="1">
              <a:tabLst/>
            </a:pPr>
            <a:r>
              <a:rPr lang="en-US"/>
              <a:t>	</a:t>
            </a:r>
            <a:r>
              <a:rPr lang="en-US" i="1"/>
              <a:t>table			</a:t>
            </a:r>
            <a:r>
              <a:rPr lang="en-US"/>
              <a:t>is the table name</a:t>
            </a:r>
            <a:br>
              <a:rPr lang="en-US"/>
            </a:br>
            <a:r>
              <a:rPr lang="en-US"/>
              <a:t>	</a:t>
            </a:r>
            <a:r>
              <a:rPr lang="en-US" i="1"/>
              <a:t>condition</a:t>
            </a:r>
            <a:r>
              <a:rPr lang="en-US"/>
              <a:t>		identifies the rows to be deleted and is composed of column names, 						expressions, constants, subqueries, and comparison operators</a:t>
            </a:r>
          </a:p>
          <a:p>
            <a:pPr lvl="1">
              <a:tabLst/>
            </a:pPr>
            <a:r>
              <a:rPr lang="en-US"/>
              <a:t>For more information, see</a:t>
            </a:r>
            <a:br>
              <a:rPr lang="en-US"/>
            </a:br>
            <a:r>
              <a:rPr lang="en-US" i="1"/>
              <a:t>Oracle Server SQL Reference, </a:t>
            </a:r>
            <a:r>
              <a:rPr lang="en-US"/>
              <a:t>Release 8,</a:t>
            </a:r>
            <a:r>
              <a:rPr lang="en-US" b="1"/>
              <a:t> </a:t>
            </a:r>
            <a:r>
              <a:rPr lang="en-US"/>
              <a:t>“DELETE.”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The DELETE statement does not ask for confirmation. However, the delete operation is not made permanent until the data transaction is committed. Therefore, you can undo the operation with the ROLLBACK statement if you make a mistake.</a:t>
            </a:r>
          </a:p>
        </p:txBody>
      </p:sp>
      <p:sp>
        <p:nvSpPr>
          <p:cNvPr id="34821" name="Rectangle 5"/>
          <p:cNvSpPr>
            <a:spLocks noGrp="1" noRot="1" noChangeAspect="1" noChangeArrowheads="1" noTextEdit="1"/>
          </p:cNvSpPr>
          <p:nvPr>
            <p:ph type="sldImg"/>
          </p:nvPr>
        </p:nvSpPr>
        <p:spPr>
          <a:xfrm>
            <a:off x="474663" y="161925"/>
            <a:ext cx="5864225" cy="4397375"/>
          </a:xfrm>
          <a:ln cap="flat"/>
        </p:spPr>
      </p:sp>
      <p:grpSp>
        <p:nvGrpSpPr>
          <p:cNvPr id="34835" name="Group 19"/>
          <p:cNvGrpSpPr>
            <a:grpSpLocks/>
          </p:cNvGrpSpPr>
          <p:nvPr/>
        </p:nvGrpSpPr>
        <p:grpSpPr bwMode="auto">
          <a:xfrm>
            <a:off x="176213" y="6061075"/>
            <a:ext cx="295275" cy="288925"/>
            <a:chOff x="111" y="3818"/>
            <a:chExt cx="186" cy="182"/>
          </a:xfrm>
        </p:grpSpPr>
        <p:sp>
          <p:nvSpPr>
            <p:cNvPr id="34822" name="Freeform 6"/>
            <p:cNvSpPr>
              <a:spLocks/>
            </p:cNvSpPr>
            <p:nvPr/>
          </p:nvSpPr>
          <p:spPr bwMode="auto">
            <a:xfrm>
              <a:off x="111" y="3818"/>
              <a:ext cx="176" cy="176"/>
            </a:xfrm>
            <a:custGeom>
              <a:avLst/>
              <a:gdLst/>
              <a:ahLst/>
              <a:cxnLst>
                <a:cxn ang="0">
                  <a:pos x="175" y="175"/>
                </a:cxn>
                <a:cxn ang="0">
                  <a:pos x="175" y="0"/>
                </a:cxn>
                <a:cxn ang="0">
                  <a:pos x="0" y="0"/>
                </a:cxn>
                <a:cxn ang="0">
                  <a:pos x="0" y="175"/>
                </a:cxn>
                <a:cxn ang="0">
                  <a:pos x="175" y="175"/>
                </a:cxn>
              </a:cxnLst>
              <a:rect l="0" t="0" r="r" b="b"/>
              <a:pathLst>
                <a:path w="176" h="176">
                  <a:moveTo>
                    <a:pt x="175" y="175"/>
                  </a:moveTo>
                  <a:lnTo>
                    <a:pt x="175" y="0"/>
                  </a:lnTo>
                  <a:lnTo>
                    <a:pt x="0" y="0"/>
                  </a:lnTo>
                  <a:lnTo>
                    <a:pt x="0" y="175"/>
                  </a:lnTo>
                  <a:lnTo>
                    <a:pt x="175" y="175"/>
                  </a:lnTo>
                </a:path>
              </a:pathLst>
            </a:custGeom>
            <a:solidFill>
              <a:srgbClr val="000000"/>
            </a:solidFill>
            <a:ln w="9525" cap="rnd">
              <a:noFill/>
              <a:round/>
              <a:headEnd type="none" w="sm" len="sm"/>
              <a:tailEnd type="none" w="sm" len="sm"/>
            </a:ln>
            <a:effectLst/>
          </p:spPr>
          <p:txBody>
            <a:bodyPr/>
            <a:lstStyle/>
            <a:p>
              <a:endParaRPr lang="en-US"/>
            </a:p>
          </p:txBody>
        </p:sp>
        <p:sp>
          <p:nvSpPr>
            <p:cNvPr id="34823" name="Freeform 7"/>
            <p:cNvSpPr>
              <a:spLocks/>
            </p:cNvSpPr>
            <p:nvPr/>
          </p:nvSpPr>
          <p:spPr bwMode="auto">
            <a:xfrm>
              <a:off x="172" y="388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type="none" w="sm" len="sm"/>
              <a:tailEnd type="none" w="sm" len="sm"/>
            </a:ln>
            <a:effectLst/>
          </p:spPr>
          <p:txBody>
            <a:bodyPr/>
            <a:lstStyle/>
            <a:p>
              <a:endParaRPr lang="en-US"/>
            </a:p>
          </p:txBody>
        </p:sp>
        <p:sp>
          <p:nvSpPr>
            <p:cNvPr id="34824" name="Freeform 8"/>
            <p:cNvSpPr>
              <a:spLocks/>
            </p:cNvSpPr>
            <p:nvPr/>
          </p:nvSpPr>
          <p:spPr bwMode="auto">
            <a:xfrm>
              <a:off x="181" y="3900"/>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type="none" w="sm" len="sm"/>
              <a:tailEnd type="none" w="sm" len="sm"/>
            </a:ln>
            <a:effectLst/>
          </p:spPr>
          <p:txBody>
            <a:bodyPr/>
            <a:lstStyle/>
            <a:p>
              <a:endParaRPr lang="en-US"/>
            </a:p>
          </p:txBody>
        </p:sp>
        <p:sp>
          <p:nvSpPr>
            <p:cNvPr id="34825" name="Freeform 9"/>
            <p:cNvSpPr>
              <a:spLocks/>
            </p:cNvSpPr>
            <p:nvPr/>
          </p:nvSpPr>
          <p:spPr bwMode="auto">
            <a:xfrm>
              <a:off x="187" y="3914"/>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type="none" w="sm" len="sm"/>
              <a:tailEnd type="none" w="sm" len="sm"/>
            </a:ln>
            <a:effectLst/>
          </p:spPr>
          <p:txBody>
            <a:bodyPr/>
            <a:lstStyle/>
            <a:p>
              <a:endParaRPr lang="en-US"/>
            </a:p>
          </p:txBody>
        </p:sp>
        <p:sp>
          <p:nvSpPr>
            <p:cNvPr id="34826" name="Freeform 10"/>
            <p:cNvSpPr>
              <a:spLocks/>
            </p:cNvSpPr>
            <p:nvPr/>
          </p:nvSpPr>
          <p:spPr bwMode="auto">
            <a:xfrm>
              <a:off x="196" y="3932"/>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type="none" w="sm" len="sm"/>
              <a:tailEnd type="none" w="sm" len="sm"/>
            </a:ln>
            <a:effectLst/>
          </p:spPr>
          <p:txBody>
            <a:bodyPr/>
            <a:lstStyle/>
            <a:p>
              <a:endParaRPr lang="en-US"/>
            </a:p>
          </p:txBody>
        </p:sp>
        <p:sp>
          <p:nvSpPr>
            <p:cNvPr id="34827" name="Freeform 11"/>
            <p:cNvSpPr>
              <a:spLocks/>
            </p:cNvSpPr>
            <p:nvPr/>
          </p:nvSpPr>
          <p:spPr bwMode="auto">
            <a:xfrm>
              <a:off x="203" y="3947"/>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type="none" w="sm" len="sm"/>
              <a:tailEnd type="none" w="sm" len="sm"/>
            </a:ln>
            <a:effectLst/>
          </p:spPr>
          <p:txBody>
            <a:bodyPr/>
            <a:lstStyle/>
            <a:p>
              <a:endParaRPr lang="en-US"/>
            </a:p>
          </p:txBody>
        </p:sp>
        <p:sp>
          <p:nvSpPr>
            <p:cNvPr id="34828" name="Freeform 12"/>
            <p:cNvSpPr>
              <a:spLocks/>
            </p:cNvSpPr>
            <p:nvPr/>
          </p:nvSpPr>
          <p:spPr bwMode="auto">
            <a:xfrm>
              <a:off x="132" y="3846"/>
              <a:ext cx="121" cy="59"/>
            </a:xfrm>
            <a:custGeom>
              <a:avLst/>
              <a:gdLst/>
              <a:ahLst/>
              <a:cxnLst>
                <a:cxn ang="0">
                  <a:pos x="120" y="7"/>
                </a:cxn>
                <a:cxn ang="0">
                  <a:pos x="118" y="0"/>
                </a:cxn>
                <a:cxn ang="0">
                  <a:pos x="0" y="50"/>
                </a:cxn>
                <a:cxn ang="0">
                  <a:pos x="2" y="58"/>
                </a:cxn>
                <a:cxn ang="0">
                  <a:pos x="120" y="7"/>
                </a:cxn>
              </a:cxnLst>
              <a:rect l="0" t="0" r="r" b="b"/>
              <a:pathLst>
                <a:path w="121" h="59">
                  <a:moveTo>
                    <a:pt x="120" y="7"/>
                  </a:moveTo>
                  <a:lnTo>
                    <a:pt x="118" y="0"/>
                  </a:lnTo>
                  <a:lnTo>
                    <a:pt x="0" y="50"/>
                  </a:lnTo>
                  <a:lnTo>
                    <a:pt x="2" y="58"/>
                  </a:lnTo>
                  <a:lnTo>
                    <a:pt x="120" y="7"/>
                  </a:lnTo>
                </a:path>
              </a:pathLst>
            </a:custGeom>
            <a:solidFill>
              <a:srgbClr val="FFFFFF"/>
            </a:solidFill>
            <a:ln w="9525" cap="rnd">
              <a:noFill/>
              <a:round/>
              <a:headEnd type="none" w="sm" len="sm"/>
              <a:tailEnd type="none" w="sm" len="sm"/>
            </a:ln>
            <a:effectLst/>
          </p:spPr>
          <p:txBody>
            <a:bodyPr/>
            <a:lstStyle/>
            <a:p>
              <a:endParaRPr lang="en-US"/>
            </a:p>
          </p:txBody>
        </p:sp>
        <p:sp>
          <p:nvSpPr>
            <p:cNvPr id="34829" name="Freeform 13"/>
            <p:cNvSpPr>
              <a:spLocks/>
            </p:cNvSpPr>
            <p:nvPr/>
          </p:nvSpPr>
          <p:spPr bwMode="auto">
            <a:xfrm>
              <a:off x="115" y="3835"/>
              <a:ext cx="122" cy="58"/>
            </a:xfrm>
            <a:custGeom>
              <a:avLst/>
              <a:gdLst/>
              <a:ahLst/>
              <a:cxnLst>
                <a:cxn ang="0">
                  <a:pos x="121" y="6"/>
                </a:cxn>
                <a:cxn ang="0">
                  <a:pos x="118" y="0"/>
                </a:cxn>
                <a:cxn ang="0">
                  <a:pos x="0" y="50"/>
                </a:cxn>
                <a:cxn ang="0">
                  <a:pos x="1" y="57"/>
                </a:cxn>
                <a:cxn ang="0">
                  <a:pos x="121" y="6"/>
                </a:cxn>
              </a:cxnLst>
              <a:rect l="0" t="0" r="r" b="b"/>
              <a:pathLst>
                <a:path w="122" h="58">
                  <a:moveTo>
                    <a:pt x="121" y="6"/>
                  </a:moveTo>
                  <a:lnTo>
                    <a:pt x="118" y="0"/>
                  </a:lnTo>
                  <a:lnTo>
                    <a:pt x="0" y="50"/>
                  </a:lnTo>
                  <a:lnTo>
                    <a:pt x="1" y="57"/>
                  </a:lnTo>
                  <a:lnTo>
                    <a:pt x="121" y="6"/>
                  </a:lnTo>
                </a:path>
              </a:pathLst>
            </a:custGeom>
            <a:solidFill>
              <a:srgbClr val="FFFFFF"/>
            </a:solidFill>
            <a:ln w="9525" cap="rnd">
              <a:noFill/>
              <a:round/>
              <a:headEnd type="none" w="sm" len="sm"/>
              <a:tailEnd type="none" w="sm" len="sm"/>
            </a:ln>
            <a:effectLst/>
          </p:spPr>
          <p:txBody>
            <a:bodyPr/>
            <a:lstStyle/>
            <a:p>
              <a:endParaRPr lang="en-US"/>
            </a:p>
          </p:txBody>
        </p:sp>
        <p:sp>
          <p:nvSpPr>
            <p:cNvPr id="34830" name="Freeform 14"/>
            <p:cNvSpPr>
              <a:spLocks/>
            </p:cNvSpPr>
            <p:nvPr/>
          </p:nvSpPr>
          <p:spPr bwMode="auto">
            <a:xfrm>
              <a:off x="242" y="3848"/>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type="none" w="sm" len="sm"/>
              <a:tailEnd type="none" w="sm" len="sm"/>
            </a:ln>
            <a:effectLst/>
          </p:spPr>
          <p:txBody>
            <a:bodyPr/>
            <a:lstStyle/>
            <a:p>
              <a:endParaRPr lang="en-US"/>
            </a:p>
          </p:txBody>
        </p:sp>
        <p:sp>
          <p:nvSpPr>
            <p:cNvPr id="34831" name="Freeform 15"/>
            <p:cNvSpPr>
              <a:spLocks/>
            </p:cNvSpPr>
            <p:nvPr/>
          </p:nvSpPr>
          <p:spPr bwMode="auto">
            <a:xfrm>
              <a:off x="132" y="389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type="none" w="sm" len="sm"/>
              <a:tailEnd type="none" w="sm" len="sm"/>
            </a:ln>
            <a:effectLst/>
          </p:spPr>
          <p:txBody>
            <a:bodyPr/>
            <a:lstStyle/>
            <a:p>
              <a:endParaRPr lang="en-US"/>
            </a:p>
          </p:txBody>
        </p:sp>
        <p:sp>
          <p:nvSpPr>
            <p:cNvPr id="34832" name="Freeform 16"/>
            <p:cNvSpPr>
              <a:spLocks/>
            </p:cNvSpPr>
            <p:nvPr/>
          </p:nvSpPr>
          <p:spPr bwMode="auto">
            <a:xfrm>
              <a:off x="111" y="3885"/>
              <a:ext cx="58" cy="115"/>
            </a:xfrm>
            <a:custGeom>
              <a:avLst/>
              <a:gdLst/>
              <a:ahLst/>
              <a:cxnLst>
                <a:cxn ang="0">
                  <a:pos x="50" y="114"/>
                </a:cxn>
                <a:cxn ang="0">
                  <a:pos x="57" y="111"/>
                </a:cxn>
                <a:cxn ang="0">
                  <a:pos x="5" y="0"/>
                </a:cxn>
                <a:cxn ang="0">
                  <a:pos x="0" y="2"/>
                </a:cxn>
                <a:cxn ang="0">
                  <a:pos x="50" y="114"/>
                </a:cxn>
              </a:cxnLst>
              <a:rect l="0" t="0" r="r" b="b"/>
              <a:pathLst>
                <a:path w="58" h="115">
                  <a:moveTo>
                    <a:pt x="50" y="114"/>
                  </a:moveTo>
                  <a:lnTo>
                    <a:pt x="57" y="111"/>
                  </a:lnTo>
                  <a:lnTo>
                    <a:pt x="5" y="0"/>
                  </a:lnTo>
                  <a:lnTo>
                    <a:pt x="0" y="2"/>
                  </a:lnTo>
                  <a:lnTo>
                    <a:pt x="50" y="114"/>
                  </a:lnTo>
                </a:path>
              </a:pathLst>
            </a:custGeom>
            <a:solidFill>
              <a:srgbClr val="FFFFFF"/>
            </a:solidFill>
            <a:ln w="9525" cap="rnd">
              <a:noFill/>
              <a:round/>
              <a:headEnd type="none" w="sm" len="sm"/>
              <a:tailEnd type="none" w="sm" len="sm"/>
            </a:ln>
            <a:effectLst/>
          </p:spPr>
          <p:txBody>
            <a:bodyPr/>
            <a:lstStyle/>
            <a:p>
              <a:endParaRPr lang="en-US"/>
            </a:p>
          </p:txBody>
        </p:sp>
        <p:sp>
          <p:nvSpPr>
            <p:cNvPr id="34833" name="Freeform 17"/>
            <p:cNvSpPr>
              <a:spLocks/>
            </p:cNvSpPr>
            <p:nvPr/>
          </p:nvSpPr>
          <p:spPr bwMode="auto">
            <a:xfrm>
              <a:off x="114" y="3885"/>
              <a:ext cx="28" cy="19"/>
            </a:xfrm>
            <a:custGeom>
              <a:avLst/>
              <a:gdLst/>
              <a:ahLst/>
              <a:cxnLst>
                <a:cxn ang="0">
                  <a:pos x="23" y="18"/>
                </a:cxn>
                <a:cxn ang="0">
                  <a:pos x="27" y="11"/>
                </a:cxn>
                <a:cxn ang="0">
                  <a:pos x="4" y="0"/>
                </a:cxn>
                <a:cxn ang="0">
                  <a:pos x="0" y="7"/>
                </a:cxn>
                <a:cxn ang="0">
                  <a:pos x="23" y="18"/>
                </a:cxn>
              </a:cxnLst>
              <a:rect l="0" t="0" r="r" b="b"/>
              <a:pathLst>
                <a:path w="28" h="19">
                  <a:moveTo>
                    <a:pt x="23" y="18"/>
                  </a:moveTo>
                  <a:lnTo>
                    <a:pt x="27" y="11"/>
                  </a:lnTo>
                  <a:lnTo>
                    <a:pt x="4" y="0"/>
                  </a:lnTo>
                  <a:lnTo>
                    <a:pt x="0" y="7"/>
                  </a:lnTo>
                  <a:lnTo>
                    <a:pt x="23" y="18"/>
                  </a:lnTo>
                </a:path>
              </a:pathLst>
            </a:custGeom>
            <a:solidFill>
              <a:srgbClr val="FFFFFF"/>
            </a:solidFill>
            <a:ln w="9525" cap="rnd">
              <a:noFill/>
              <a:round/>
              <a:headEnd type="none" w="sm" len="sm"/>
              <a:tailEnd type="none" w="sm" len="sm"/>
            </a:ln>
            <a:effectLst/>
          </p:spPr>
          <p:txBody>
            <a:bodyPr/>
            <a:lstStyle/>
            <a:p>
              <a:endParaRPr lang="en-US"/>
            </a:p>
          </p:txBody>
        </p:sp>
        <p:sp>
          <p:nvSpPr>
            <p:cNvPr id="34834" name="Freeform 18"/>
            <p:cNvSpPr>
              <a:spLocks/>
            </p:cNvSpPr>
            <p:nvPr/>
          </p:nvSpPr>
          <p:spPr bwMode="auto">
            <a:xfrm>
              <a:off x="221" y="3842"/>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2166985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4663" y="161925"/>
            <a:ext cx="5864225" cy="4397375"/>
          </a:xfrm>
          <a:ln cap="flat"/>
        </p:spPr>
      </p:sp>
      <p:sp>
        <p:nvSpPr>
          <p:cNvPr id="36867" name="Rectangle 3"/>
          <p:cNvSpPr>
            <a:spLocks noGrp="1" noChangeArrowheads="1"/>
          </p:cNvSpPr>
          <p:nvPr>
            <p:ph type="body" idx="1"/>
          </p:nvPr>
        </p:nvSpPr>
        <p:spPr>
          <a:xfrm>
            <a:off x="371475" y="4765675"/>
            <a:ext cx="5995988" cy="3749675"/>
          </a:xfrm>
          <a:noFill/>
          <a:ln/>
        </p:spPr>
        <p:txBody>
          <a:bodyPr/>
          <a:lstStyle/>
          <a:p>
            <a:r>
              <a:rPr lang="en-US"/>
              <a:t>Deleting Rows (continued)</a:t>
            </a:r>
          </a:p>
          <a:p>
            <a:pPr lvl="1"/>
            <a:r>
              <a:rPr lang="en-US"/>
              <a:t>You can delete specific rows by specifying the WHERE clause in the DELETE statement. The slide example deletes the DEVELOPMENT department from the DEPARTMENT table. You can c</a:t>
            </a:r>
            <a:r>
              <a:rPr lang="en-US">
                <a:latin typeface="Times" charset="0"/>
              </a:rPr>
              <a:t>onfirm the delete operation by displaying the deleted rows using the SELECT statement. </a:t>
            </a: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pPr lvl="1"/>
            <a:endParaRPr lang="en-US" sz="400">
              <a:latin typeface="Times" charset="0"/>
            </a:endParaRPr>
          </a:p>
          <a:p>
            <a:r>
              <a:rPr lang="en-US"/>
              <a:t>Example</a:t>
            </a:r>
          </a:p>
          <a:p>
            <a:pPr lvl="1"/>
            <a:r>
              <a:rPr lang="en-US"/>
              <a:t>Remove all employees who started after January 1, 1997.</a:t>
            </a:r>
          </a:p>
          <a:p>
            <a:pPr lvl="1"/>
            <a:endParaRPr lang="en-US"/>
          </a:p>
          <a:p>
            <a:pPr lvl="1"/>
            <a:endParaRPr lang="en-US"/>
          </a:p>
          <a:p>
            <a:pPr lvl="1"/>
            <a:endParaRPr lang="en-US"/>
          </a:p>
          <a:p>
            <a:pPr lvl="1"/>
            <a:r>
              <a:rPr lang="en-US">
                <a:latin typeface="Times" charset="0"/>
              </a:rPr>
              <a:t>If you omit the WHERE clause, all rows in the table are deleted. The second example on the slide deletes all the rows from the DEPARTMENT table because no WHERE clause has been specified.</a:t>
            </a:r>
            <a:endParaRPr lang="en-US"/>
          </a:p>
          <a:p>
            <a:pPr lvl="1"/>
            <a:r>
              <a:rPr lang="en-US" b="1">
                <a:latin typeface="Times" charset="0"/>
              </a:rPr>
              <a:t>Note:</a:t>
            </a:r>
            <a:r>
              <a:rPr lang="en-US">
                <a:latin typeface="Times" charset="0"/>
              </a:rPr>
              <a:t> The DEPARTMENT table has the same data as the DEPT table.</a:t>
            </a:r>
          </a:p>
        </p:txBody>
      </p:sp>
      <p:sp>
        <p:nvSpPr>
          <p:cNvPr id="36868" name="Rectangle 4"/>
          <p:cNvSpPr>
            <a:spLocks noChangeArrowheads="1"/>
          </p:cNvSpPr>
          <p:nvPr/>
        </p:nvSpPr>
        <p:spPr bwMode="auto">
          <a:xfrm>
            <a:off x="568325" y="5656263"/>
            <a:ext cx="5588000" cy="800100"/>
          </a:xfrm>
          <a:prstGeom prst="rect">
            <a:avLst/>
          </a:prstGeom>
          <a:noFill/>
          <a:ln w="12700">
            <a:solidFill>
              <a:schemeClr val="tx1"/>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595313" y="5695950"/>
            <a:ext cx="3113087" cy="758825"/>
          </a:xfrm>
          <a:prstGeom prst="rect">
            <a:avLst/>
          </a:prstGeom>
          <a:noFill/>
          <a:ln w="9525">
            <a:noFill/>
            <a:miter lim="800000"/>
            <a:headEnd/>
            <a:tailEnd/>
          </a:ln>
          <a:effectLst/>
        </p:spPr>
        <p:txBody>
          <a:bodyPr wrap="none" lIns="88900" tIns="42863" rIns="88900" bIns="42863">
            <a:spAutoFit/>
          </a:bodyPr>
          <a:lstStyle/>
          <a:p>
            <a:pPr defTabSz="828675"/>
            <a:r>
              <a:rPr lang="en-US" sz="1100" b="1">
                <a:latin typeface="Courier New" pitchFamily="49" charset="0"/>
              </a:rPr>
              <a:t>SQL&gt; SELECT  *</a:t>
            </a:r>
          </a:p>
          <a:p>
            <a:pPr defTabSz="828675"/>
            <a:r>
              <a:rPr lang="en-US" sz="1100" b="1">
                <a:latin typeface="Courier New" pitchFamily="49" charset="0"/>
              </a:rPr>
              <a:t>  2  FROM    department</a:t>
            </a:r>
          </a:p>
          <a:p>
            <a:pPr defTabSz="828675"/>
            <a:r>
              <a:rPr lang="en-US" sz="1100" b="1">
                <a:latin typeface="Courier New" pitchFamily="49" charset="0"/>
              </a:rPr>
              <a:t>  3  WHERE   dname = </a:t>
            </a:r>
            <a:r>
              <a:rPr lang="en-US" sz="1100" b="1">
                <a:solidFill>
                  <a:srgbClr val="000000"/>
                </a:solidFill>
                <a:latin typeface="Courier New" pitchFamily="49" charset="0"/>
              </a:rPr>
              <a:t>'</a:t>
            </a:r>
            <a:r>
              <a:rPr lang="en-US" sz="1100" b="1">
                <a:latin typeface="Courier New" pitchFamily="49" charset="0"/>
              </a:rPr>
              <a:t>DEVELOPMENT</a:t>
            </a:r>
            <a:r>
              <a:rPr lang="en-US" sz="1100" b="1">
                <a:solidFill>
                  <a:srgbClr val="000000"/>
                </a:solidFill>
                <a:latin typeface="Courier New" pitchFamily="49" charset="0"/>
              </a:rPr>
              <a:t>'</a:t>
            </a:r>
            <a:r>
              <a:rPr lang="en-US" sz="1100" b="1">
                <a:latin typeface="Courier New" pitchFamily="49" charset="0"/>
              </a:rPr>
              <a:t>;</a:t>
            </a:r>
          </a:p>
          <a:p>
            <a:pPr defTabSz="828675"/>
            <a:r>
              <a:rPr lang="en-US" sz="1100">
                <a:latin typeface="Courier New" pitchFamily="49" charset="0"/>
              </a:rPr>
              <a:t>no rows selected.</a:t>
            </a:r>
          </a:p>
        </p:txBody>
      </p:sp>
      <p:sp>
        <p:nvSpPr>
          <p:cNvPr id="36870" name="Rectangle 6"/>
          <p:cNvSpPr>
            <a:spLocks noChangeArrowheads="1"/>
          </p:cNvSpPr>
          <p:nvPr/>
        </p:nvSpPr>
        <p:spPr bwMode="auto">
          <a:xfrm>
            <a:off x="568325" y="6965950"/>
            <a:ext cx="5588000" cy="538163"/>
          </a:xfrm>
          <a:prstGeom prst="rect">
            <a:avLst/>
          </a:prstGeom>
          <a:noFill/>
          <a:ln w="12700">
            <a:solidFill>
              <a:schemeClr val="tx1"/>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598488" y="6967538"/>
            <a:ext cx="5292725" cy="590550"/>
          </a:xfrm>
          <a:prstGeom prst="rect">
            <a:avLst/>
          </a:prstGeom>
          <a:noFill/>
          <a:ln w="9525">
            <a:noFill/>
            <a:miter lim="800000"/>
            <a:headEnd/>
            <a:tailEnd/>
          </a:ln>
          <a:effectLst/>
        </p:spPr>
        <p:txBody>
          <a:bodyPr wrap="none" lIns="88900" tIns="42863" rIns="88900" bIns="42863">
            <a:spAutoFit/>
          </a:bodyPr>
          <a:lstStyle/>
          <a:p>
            <a:pPr defTabSz="828675"/>
            <a:r>
              <a:rPr lang="en-US" sz="1100" b="1">
                <a:latin typeface="Courier New" pitchFamily="49" charset="0"/>
              </a:rPr>
              <a:t>SQL&gt; DELETE FROM  emp</a:t>
            </a:r>
          </a:p>
          <a:p>
            <a:pPr defTabSz="828675"/>
            <a:r>
              <a:rPr lang="en-US" sz="1100" b="1">
                <a:latin typeface="Courier New" pitchFamily="49" charset="0"/>
              </a:rPr>
              <a:t>  2  WHERE        hiredate &gt; TO_DATE(</a:t>
            </a:r>
            <a:r>
              <a:rPr lang="en-US" sz="1100" b="1">
                <a:solidFill>
                  <a:srgbClr val="000000"/>
                </a:solidFill>
                <a:latin typeface="Courier New" pitchFamily="49" charset="0"/>
              </a:rPr>
              <a:t>'</a:t>
            </a:r>
            <a:r>
              <a:rPr lang="en-US" sz="1100" b="1">
                <a:latin typeface="Courier New" pitchFamily="49" charset="0"/>
              </a:rPr>
              <a:t>01.01.97</a:t>
            </a:r>
            <a:r>
              <a:rPr lang="en-US" sz="1100" b="1">
                <a:solidFill>
                  <a:srgbClr val="000000"/>
                </a:solidFill>
                <a:latin typeface="Courier New" pitchFamily="49" charset="0"/>
              </a:rPr>
              <a:t>'</a:t>
            </a:r>
            <a:r>
              <a:rPr lang="en-US" sz="1100" b="1">
                <a:latin typeface="Courier New" pitchFamily="49" charset="0"/>
              </a:rPr>
              <a:t>, </a:t>
            </a:r>
            <a:r>
              <a:rPr lang="en-US" sz="1100" b="1">
                <a:solidFill>
                  <a:srgbClr val="000000"/>
                </a:solidFill>
                <a:latin typeface="Courier New" pitchFamily="49" charset="0"/>
              </a:rPr>
              <a:t>'</a:t>
            </a:r>
            <a:r>
              <a:rPr lang="en-US" sz="1100" b="1">
                <a:latin typeface="Courier New" pitchFamily="49" charset="0"/>
              </a:rPr>
              <a:t>DD.MM.YY</a:t>
            </a:r>
            <a:r>
              <a:rPr lang="en-US" sz="1100" b="1">
                <a:solidFill>
                  <a:srgbClr val="000000"/>
                </a:solidFill>
                <a:latin typeface="Courier New" pitchFamily="49" charset="0"/>
              </a:rPr>
              <a:t>'</a:t>
            </a:r>
            <a:r>
              <a:rPr lang="en-US" sz="1100" b="1">
                <a:latin typeface="Courier New" pitchFamily="49" charset="0"/>
              </a:rPr>
              <a:t>);</a:t>
            </a:r>
          </a:p>
          <a:p>
            <a:pPr defTabSz="828675"/>
            <a:r>
              <a:rPr lang="en-US" sz="1100">
                <a:latin typeface="Courier New" pitchFamily="49" charset="0"/>
              </a:rPr>
              <a:t>1 row deleted.</a:t>
            </a:r>
          </a:p>
        </p:txBody>
      </p:sp>
    </p:spTree>
    <p:extLst>
      <p:ext uri="{BB962C8B-B14F-4D97-AF65-F5344CB8AC3E}">
        <p14:creationId xmlns:p14="http://schemas.microsoft.com/office/powerpoint/2010/main" val="11528560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38916" name="Rectangle 4"/>
          <p:cNvSpPr>
            <a:spLocks noGrp="1" noChangeArrowheads="1"/>
          </p:cNvSpPr>
          <p:nvPr>
            <p:ph type="body" idx="1"/>
          </p:nvPr>
        </p:nvSpPr>
        <p:spPr>
          <a:xfrm>
            <a:off x="371475" y="4765675"/>
            <a:ext cx="5995988" cy="3749675"/>
          </a:xfrm>
          <a:noFill/>
          <a:ln/>
        </p:spPr>
        <p:txBody>
          <a:bodyPr/>
          <a:lstStyle/>
          <a:p>
            <a:pPr>
              <a:tabLst/>
            </a:pPr>
            <a:r>
              <a:rPr lang="en-US"/>
              <a:t>Integrity Constraint Error</a:t>
            </a:r>
          </a:p>
          <a:p>
            <a:pPr lvl="1">
              <a:tabLst/>
            </a:pPr>
            <a:r>
              <a:rPr lang="en-US"/>
              <a:t>If you attempt to delete a record with a value that is tied to an integrity constraint, you will experience an error.</a:t>
            </a:r>
          </a:p>
          <a:p>
            <a:pPr lvl="1">
              <a:tabLst/>
            </a:pPr>
            <a:r>
              <a:rPr lang="en-US"/>
              <a:t>The example on the slide tries to delete department number 10 from the DEPT table, but it results in an error because department number is used as a foreign key in the EMP table. If the parent record that you attempt to delete has child records, then you receive the </a:t>
            </a:r>
            <a:r>
              <a:rPr lang="en-US" i="1"/>
              <a:t>child record found</a:t>
            </a:r>
            <a:r>
              <a:rPr lang="en-US"/>
              <a:t> violation ORA-02292.</a:t>
            </a: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r>
              <a:rPr lang="en-US">
                <a:solidFill>
                  <a:schemeClr val="accent2"/>
                </a:solidFill>
              </a:rPr>
              <a:t>Class Management Note</a:t>
            </a:r>
            <a:endParaRPr lang="en-US" b="0">
              <a:solidFill>
                <a:schemeClr val="accent2"/>
              </a:solidFill>
              <a:latin typeface="Times" charset="0"/>
            </a:endParaRPr>
          </a:p>
          <a:p>
            <a:pPr lvl="1">
              <a:tabLst/>
            </a:pPr>
            <a:r>
              <a:rPr lang="en-US">
                <a:solidFill>
                  <a:schemeClr val="accent2"/>
                </a:solidFill>
              </a:rPr>
              <a:t>If referential integrity constraints are in use, you might receive an Oracle Server error message when you attempt to delete a row. However, if the referential integrity constraint contains the ON DELETE CASCADE option, then the selected row and its children are deleted from their respective tables.</a:t>
            </a:r>
          </a:p>
        </p:txBody>
      </p:sp>
      <p:sp>
        <p:nvSpPr>
          <p:cNvPr id="3891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1457417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blackWhite">
          <a:xfrm>
            <a:off x="409575" y="4740275"/>
            <a:ext cx="5995988" cy="3749675"/>
          </a:xfrm>
          <a:noFill/>
          <a:ln/>
        </p:spPr>
        <p:txBody>
          <a:bodyPr/>
          <a:lstStyle/>
          <a:p>
            <a:pPr>
              <a:tabLst/>
            </a:pPr>
            <a:r>
              <a:rPr lang="en-US"/>
              <a:t>Summary</a:t>
            </a:r>
          </a:p>
          <a:p>
            <a:pPr lvl="1">
              <a:tabLst/>
            </a:pPr>
            <a:r>
              <a:rPr lang="en-US"/>
              <a:t>Manipulate data in the Oracle database by using the INSERT, UPDATE, and DELETE statements. Control data changes by using the COMMIT, SAVEPOINT, and ROLLBACK statements.</a:t>
            </a:r>
          </a:p>
          <a:p>
            <a:pPr lvl="1">
              <a:tabLst/>
            </a:pPr>
            <a:r>
              <a:rPr lang="en-US"/>
              <a:t>The Oracle Server guarantees a consistent view of data at all times.</a:t>
            </a:r>
          </a:p>
          <a:p>
            <a:pPr lvl="1">
              <a:tabLst/>
            </a:pPr>
            <a:r>
              <a:rPr lang="en-US"/>
              <a:t>Locking can be implicit or explicit.</a:t>
            </a:r>
          </a:p>
          <a:p>
            <a:pPr>
              <a:tabLst/>
            </a:pPr>
            <a:endParaRPr lang="en-US" b="0">
              <a:latin typeface="Times New Roman" pitchFamily="18" charset="0"/>
            </a:endParaRPr>
          </a:p>
        </p:txBody>
      </p:sp>
      <p:sp>
        <p:nvSpPr>
          <p:cNvPr id="40963"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4551723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73075" y="195263"/>
            <a:ext cx="5892800" cy="4419600"/>
          </a:xfrm>
          <a:ln cap="flat"/>
        </p:spPr>
      </p:sp>
      <p:sp>
        <p:nvSpPr>
          <p:cNvPr id="43011" name="Rectangle 3"/>
          <p:cNvSpPr>
            <a:spLocks noGrp="1" noChangeArrowheads="1"/>
          </p:cNvSpPr>
          <p:nvPr>
            <p:ph type="body" idx="1"/>
          </p:nvPr>
        </p:nvSpPr>
        <p:spPr>
          <a:xfrm>
            <a:off x="419100" y="4764088"/>
            <a:ext cx="5932488" cy="3367087"/>
          </a:xfrm>
          <a:noFill/>
          <a:ln/>
        </p:spPr>
        <p:txBody>
          <a:bodyPr/>
          <a:lstStyle/>
          <a:p>
            <a:pPr defTabSz="387350">
              <a:tabLst>
                <a:tab pos="449263" algn="l"/>
              </a:tabLst>
            </a:pPr>
            <a:r>
              <a:rPr lang="en-US"/>
              <a:t>Practice Overview</a:t>
            </a:r>
          </a:p>
          <a:p>
            <a:pPr lvl="1" defTabSz="387350">
              <a:tabLst>
                <a:tab pos="449263" algn="l"/>
              </a:tabLst>
            </a:pPr>
            <a:r>
              <a:rPr lang="en-US"/>
              <a:t>In this practice, you will add rows to the MY_EMPLOYEE table, update and delete data from the table, and control your transactions.</a:t>
            </a:r>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defTabSz="387350">
              <a:tabLst>
                <a:tab pos="449263" algn="l"/>
              </a:tabLst>
            </a:pPr>
            <a:endParaRPr lang="en-US" b="0">
              <a:latin typeface="Times New Roman" pitchFamily="18" charset="0"/>
            </a:endParaRPr>
          </a:p>
        </p:txBody>
      </p:sp>
    </p:spTree>
    <p:extLst>
      <p:ext uri="{BB962C8B-B14F-4D97-AF65-F5344CB8AC3E}">
        <p14:creationId xmlns:p14="http://schemas.microsoft.com/office/powerpoint/2010/main" val="2423084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9459"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9460" name="Rectangle 4"/>
          <p:cNvSpPr>
            <a:spLocks noGrp="1" noChangeArrowheads="1"/>
          </p:cNvSpPr>
          <p:nvPr>
            <p:ph type="body" idx="1"/>
          </p:nvPr>
        </p:nvSpPr>
        <p:spPr>
          <a:noFill/>
          <a:ln/>
        </p:spPr>
        <p:txBody>
          <a:bodyPr/>
          <a:lstStyle/>
          <a:p>
            <a:r>
              <a:rPr lang="en-US"/>
              <a:t>ALTER TABLE Statement</a:t>
            </a:r>
          </a:p>
          <a:p>
            <a:pPr lvl="1"/>
            <a:r>
              <a:rPr lang="en-US"/>
              <a:t>After you create your tables, you may need to change the table structures because you omitted a column or your column definition needs to be changed. You can do this by using the ALTER TABLE statement. </a:t>
            </a:r>
          </a:p>
          <a:p>
            <a:pPr lvl="1"/>
            <a:r>
              <a:rPr lang="en-US"/>
              <a:t>You can add columns to a table by using the </a:t>
            </a:r>
            <a:r>
              <a:rPr lang="en-US">
                <a:solidFill>
                  <a:srgbClr val="FC0128"/>
                </a:solidFill>
              </a:rPr>
              <a:t>ALTER TABLE </a:t>
            </a:r>
            <a:r>
              <a:rPr lang="en-US"/>
              <a:t>statement with the ADD clause.</a:t>
            </a:r>
          </a:p>
          <a:p>
            <a:pPr lvl="1"/>
            <a:r>
              <a:rPr lang="en-US"/>
              <a:t>In the syntax:</a:t>
            </a:r>
          </a:p>
          <a:p>
            <a:pPr lvl="1"/>
            <a:r>
              <a:rPr lang="en-US"/>
              <a:t>	</a:t>
            </a:r>
            <a:r>
              <a:rPr lang="en-US" i="1"/>
              <a:t>table</a:t>
            </a:r>
            <a:r>
              <a:rPr lang="en-US"/>
              <a:t>			is the name of the table</a:t>
            </a:r>
          </a:p>
          <a:p>
            <a:pPr lvl="1"/>
            <a:r>
              <a:rPr lang="en-US"/>
              <a:t>	</a:t>
            </a:r>
            <a:r>
              <a:rPr lang="en-US" i="1"/>
              <a:t>column</a:t>
            </a:r>
            <a:r>
              <a:rPr lang="en-US"/>
              <a:t>		is the name of the new column</a:t>
            </a:r>
          </a:p>
          <a:p>
            <a:pPr lvl="1"/>
            <a:r>
              <a:rPr lang="en-US"/>
              <a:t>	</a:t>
            </a:r>
            <a:r>
              <a:rPr lang="en-US" i="1"/>
              <a:t>datatype</a:t>
            </a:r>
            <a:r>
              <a:rPr lang="en-US"/>
              <a:t>		is the datatype and length of the new column</a:t>
            </a:r>
          </a:p>
          <a:p>
            <a:pPr lvl="1"/>
            <a:r>
              <a:rPr lang="en-US"/>
              <a:t>	DEFAULT </a:t>
            </a:r>
            <a:r>
              <a:rPr lang="en-US" i="1"/>
              <a:t>expr	</a:t>
            </a:r>
            <a:r>
              <a:rPr lang="en-US"/>
              <a:t>specifies the default value for a new column</a:t>
            </a:r>
          </a:p>
          <a:p>
            <a:pPr lvl="1"/>
            <a:r>
              <a:rPr lang="en-US"/>
              <a:t>You can modify existing columns in a table by using the ALTER TABLE statement with the MODIFY clause.</a:t>
            </a:r>
          </a:p>
          <a:p>
            <a:pPr lvl="1"/>
            <a:r>
              <a:rPr lang="en-US" b="1"/>
              <a:t>Note:</a:t>
            </a:r>
            <a:r>
              <a:rPr lang="en-US"/>
              <a:t> The slide gives the abridged syntax for ALTER TABLE. More about ALTER TABLE is covered in a subsequent lesson.</a:t>
            </a:r>
          </a:p>
        </p:txBody>
      </p:sp>
      <p:sp>
        <p:nvSpPr>
          <p:cNvPr id="19461" name="Rectangle 5"/>
          <p:cNvSpPr>
            <a:spLocks noGrp="1" noRot="1" noChangeAspect="1" noChangeArrowheads="1" noTextEdit="1"/>
          </p:cNvSpPr>
          <p:nvPr>
            <p:ph type="sldImg"/>
          </p:nvPr>
        </p:nvSpPr>
        <p:spPr>
          <a:xfrm>
            <a:off x="473075" y="160338"/>
            <a:ext cx="5865813" cy="4398962"/>
          </a:xfrm>
          <a:ln cap="flat"/>
        </p:spPr>
      </p:sp>
    </p:spTree>
    <p:extLst>
      <p:ext uri="{BB962C8B-B14F-4D97-AF65-F5344CB8AC3E}">
        <p14:creationId xmlns:p14="http://schemas.microsoft.com/office/powerpoint/2010/main" val="1715918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473075" y="160338"/>
            <a:ext cx="5865813" cy="4398962"/>
          </a:xfrm>
          <a:ln cap="flat"/>
        </p:spPr>
      </p:sp>
      <p:sp>
        <p:nvSpPr>
          <p:cNvPr id="21507" name="Rectangle 3"/>
          <p:cNvSpPr>
            <a:spLocks noGrp="1" noChangeArrowheads="1"/>
          </p:cNvSpPr>
          <p:nvPr>
            <p:ph type="body" idx="1"/>
          </p:nvPr>
        </p:nvSpPr>
        <p:spPr>
          <a:noFill/>
          <a:ln/>
        </p:spPr>
        <p:txBody>
          <a:bodyPr/>
          <a:lstStyle/>
          <a:p>
            <a:r>
              <a:rPr lang="en-US"/>
              <a:t>Adding a Column</a:t>
            </a:r>
          </a:p>
          <a:p>
            <a:pPr lvl="1"/>
            <a:r>
              <a:rPr lang="en-US"/>
              <a:t>The graphic adds the JOB column to DEPT30 table. Notice that the new column becomes the last column in the table.</a:t>
            </a:r>
          </a:p>
        </p:txBody>
      </p:sp>
    </p:spTree>
    <p:extLst>
      <p:ext uri="{BB962C8B-B14F-4D97-AF65-F5344CB8AC3E}">
        <p14:creationId xmlns:p14="http://schemas.microsoft.com/office/powerpoint/2010/main" val="343326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Guidelines for Adding a Column</a:t>
            </a:r>
          </a:p>
          <a:p>
            <a:pPr lvl="2"/>
            <a:r>
              <a:rPr lang="en-US"/>
              <a:t>You can add or modify columns, but you cannot drop them from a table.</a:t>
            </a:r>
          </a:p>
          <a:p>
            <a:pPr lvl="2"/>
            <a:r>
              <a:rPr lang="en-US"/>
              <a:t>You cannot specify where the column is to appear. The new column becomes the last column.</a:t>
            </a:r>
          </a:p>
          <a:p>
            <a:pPr lvl="1"/>
            <a:r>
              <a:rPr lang="en-US"/>
              <a:t>The example on the slide adds a column named JOB to the DEPT30 table. The JOB column becomes the last column in the table. </a:t>
            </a:r>
            <a:endParaRPr lang="en-US" b="1"/>
          </a:p>
          <a:p>
            <a:pPr lvl="1"/>
            <a:r>
              <a:rPr lang="en-US" b="1"/>
              <a:t>Note:</a:t>
            </a:r>
            <a:r>
              <a:rPr lang="en-US"/>
              <a:t> </a:t>
            </a:r>
            <a:r>
              <a:rPr lang="en-US">
                <a:latin typeface="Times" charset="0"/>
              </a:rPr>
              <a:t>If a table already contains rows when a column is added, then the new column is initially null for all the rows.</a:t>
            </a: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r>
              <a:rPr lang="en-US">
                <a:solidFill>
                  <a:schemeClr val="accent2"/>
                </a:solidFill>
              </a:rPr>
              <a:t>Class Management Note</a:t>
            </a:r>
          </a:p>
          <a:p>
            <a:pPr lvl="1"/>
            <a:r>
              <a:rPr lang="en-US">
                <a:solidFill>
                  <a:schemeClr val="accent2"/>
                </a:solidFill>
              </a:rPr>
              <a:t>Oracle8i provides new options for the ALTER TABLE command, including the ability to drop a column from a table.</a:t>
            </a:r>
          </a:p>
        </p:txBody>
      </p:sp>
      <p:sp>
        <p:nvSpPr>
          <p:cNvPr id="23555" name="Rectangle 3"/>
          <p:cNvSpPr>
            <a:spLocks noGrp="1" noRot="1" noChangeAspect="1" noChangeArrowheads="1" noTextEdit="1"/>
          </p:cNvSpPr>
          <p:nvPr>
            <p:ph type="sldImg"/>
          </p:nvPr>
        </p:nvSpPr>
        <p:spPr>
          <a:xfrm>
            <a:off x="473075" y="160338"/>
            <a:ext cx="5865813" cy="4398962"/>
          </a:xfrm>
          <a:ln cap="flat"/>
        </p:spPr>
      </p:sp>
    </p:spTree>
    <p:extLst>
      <p:ext uri="{BB962C8B-B14F-4D97-AF65-F5344CB8AC3E}">
        <p14:creationId xmlns:p14="http://schemas.microsoft.com/office/powerpoint/2010/main" val="2515246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25603"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25604" name="Rectangle 4"/>
          <p:cNvSpPr>
            <a:spLocks noGrp="1" noChangeArrowheads="1"/>
          </p:cNvSpPr>
          <p:nvPr>
            <p:ph type="body" idx="1"/>
          </p:nvPr>
        </p:nvSpPr>
        <p:spPr>
          <a:noFill/>
          <a:ln/>
        </p:spPr>
        <p:txBody>
          <a:bodyPr/>
          <a:lstStyle/>
          <a:p>
            <a:r>
              <a:rPr lang="en-US"/>
              <a:t>Modifying a Column</a:t>
            </a:r>
          </a:p>
          <a:p>
            <a:pPr lvl="1"/>
            <a:r>
              <a:rPr lang="en-US"/>
              <a:t>You can modify a column definition by using the ALTER TABLE statement with the </a:t>
            </a:r>
            <a:r>
              <a:rPr lang="en-US">
                <a:solidFill>
                  <a:srgbClr val="FC0128"/>
                </a:solidFill>
              </a:rPr>
              <a:t>MODIFY </a:t>
            </a:r>
            <a:r>
              <a:rPr lang="en-US"/>
              <a:t>clause. Column modification can include changes to a column’s datatype, size, and default value.</a:t>
            </a:r>
          </a:p>
          <a:p>
            <a:r>
              <a:rPr lang="en-US"/>
              <a:t>Guidelines</a:t>
            </a:r>
          </a:p>
          <a:p>
            <a:pPr lvl="2"/>
            <a:r>
              <a:rPr lang="en-US"/>
              <a:t>Increase the width or precision of a numeric column.</a:t>
            </a:r>
          </a:p>
          <a:p>
            <a:pPr lvl="2"/>
            <a:r>
              <a:rPr lang="en-US"/>
              <a:t>Decrease the width of a column if the column contains only null values or if the table has no rows.</a:t>
            </a:r>
          </a:p>
          <a:p>
            <a:pPr lvl="2"/>
            <a:r>
              <a:rPr lang="en-US"/>
              <a:t>Change the datatype if the column contains null values.</a:t>
            </a:r>
          </a:p>
          <a:p>
            <a:pPr lvl="2"/>
            <a:r>
              <a:rPr lang="en-US"/>
              <a:t>Convert a CHAR column to the VARCHAR2 datatype or convert a VARCHAR2 column to the CHAR datatype if the column contains null values or if you do not change the size.</a:t>
            </a:r>
          </a:p>
          <a:p>
            <a:pPr lvl="2"/>
            <a:r>
              <a:rPr lang="en-US"/>
              <a:t>A change to the default value of a column affects only subsequent insertions to the table.</a:t>
            </a:r>
          </a:p>
          <a:p>
            <a:pPr lvl="1"/>
            <a:endParaRPr lang="en-US"/>
          </a:p>
          <a:p>
            <a:pPr lvl="1"/>
            <a:r>
              <a:rPr lang="en-US"/>
              <a:t> </a:t>
            </a:r>
          </a:p>
          <a:p>
            <a:endParaRPr lang="en-US" b="0">
              <a:latin typeface="Times New Roman" pitchFamily="18" charset="0"/>
            </a:endParaRPr>
          </a:p>
        </p:txBody>
      </p:sp>
      <p:sp>
        <p:nvSpPr>
          <p:cNvPr id="25605" name="Rectangle 5"/>
          <p:cNvSpPr>
            <a:spLocks noGrp="1" noRot="1" noChangeAspect="1" noChangeArrowheads="1" noTextEdit="1"/>
          </p:cNvSpPr>
          <p:nvPr>
            <p:ph type="sldImg"/>
          </p:nvPr>
        </p:nvSpPr>
        <p:spPr>
          <a:xfrm>
            <a:off x="473075" y="160338"/>
            <a:ext cx="5865813" cy="4398962"/>
          </a:xfrm>
          <a:ln cap="flat"/>
        </p:spPr>
      </p:sp>
    </p:spTree>
    <p:extLst>
      <p:ext uri="{BB962C8B-B14F-4D97-AF65-F5344CB8AC3E}">
        <p14:creationId xmlns:p14="http://schemas.microsoft.com/office/powerpoint/2010/main" val="381639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676400"/>
            <a:ext cx="7772400" cy="4114800"/>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AutoShape 4"/>
          <p:cNvSpPr>
            <a:spLocks noChangeArrowheads="1"/>
          </p:cNvSpPr>
          <p:nvPr/>
        </p:nvSpPr>
        <p:spPr bwMode="auto">
          <a:xfrm>
            <a:off x="228600" y="2286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
        <p:nvSpPr>
          <p:cNvPr id="1029" name="AutoShape 5"/>
          <p:cNvSpPr>
            <a:spLocks noChangeArrowheads="1"/>
          </p:cNvSpPr>
          <p:nvPr/>
        </p:nvSpPr>
        <p:spPr bwMode="auto">
          <a:xfrm>
            <a:off x="228600" y="6858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
        <p:nvSpPr>
          <p:cNvPr id="1030" name="AutoShape 6"/>
          <p:cNvSpPr>
            <a:spLocks noChangeArrowheads="1"/>
          </p:cNvSpPr>
          <p:nvPr/>
        </p:nvSpPr>
        <p:spPr bwMode="auto">
          <a:xfrm>
            <a:off x="228600" y="11430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
        <p:nvSpPr>
          <p:cNvPr id="1031" name="AutoShape 7"/>
          <p:cNvSpPr>
            <a:spLocks noChangeArrowheads="1"/>
          </p:cNvSpPr>
          <p:nvPr/>
        </p:nvSpPr>
        <p:spPr bwMode="auto">
          <a:xfrm>
            <a:off x="8610600" y="54102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
        <p:nvSpPr>
          <p:cNvPr id="1032" name="AutoShape 8"/>
          <p:cNvSpPr>
            <a:spLocks noChangeArrowheads="1"/>
          </p:cNvSpPr>
          <p:nvPr/>
        </p:nvSpPr>
        <p:spPr bwMode="auto">
          <a:xfrm>
            <a:off x="8610600" y="58674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
        <p:nvSpPr>
          <p:cNvPr id="1033" name="AutoShape 9"/>
          <p:cNvSpPr>
            <a:spLocks noChangeArrowheads="1"/>
          </p:cNvSpPr>
          <p:nvPr/>
        </p:nvSpPr>
        <p:spPr bwMode="auto">
          <a:xfrm>
            <a:off x="8610600" y="63246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i="1">
          <a:solidFill>
            <a:schemeClr val="tx2"/>
          </a:solidFill>
          <a:latin typeface="+mj-lt"/>
          <a:ea typeface="+mj-ea"/>
          <a:cs typeface="+mj-cs"/>
        </a:defRPr>
      </a:lvl1pPr>
      <a:lvl2pPr algn="ctr" rtl="0" eaLnBrk="0" fontAlgn="base" hangingPunct="0">
        <a:spcBef>
          <a:spcPct val="0"/>
        </a:spcBef>
        <a:spcAft>
          <a:spcPct val="0"/>
        </a:spcAft>
        <a:defRPr sz="4400" b="1" i="1">
          <a:solidFill>
            <a:schemeClr val="tx2"/>
          </a:solidFill>
          <a:latin typeface="Times New Roman" pitchFamily="18" charset="0"/>
        </a:defRPr>
      </a:lvl2pPr>
      <a:lvl3pPr algn="ctr" rtl="0" eaLnBrk="0" fontAlgn="base" hangingPunct="0">
        <a:spcBef>
          <a:spcPct val="0"/>
        </a:spcBef>
        <a:spcAft>
          <a:spcPct val="0"/>
        </a:spcAft>
        <a:defRPr sz="4400" b="1" i="1">
          <a:solidFill>
            <a:schemeClr val="tx2"/>
          </a:solidFill>
          <a:latin typeface="Times New Roman" pitchFamily="18" charset="0"/>
        </a:defRPr>
      </a:lvl3pPr>
      <a:lvl4pPr algn="ctr" rtl="0" eaLnBrk="0" fontAlgn="base" hangingPunct="0">
        <a:spcBef>
          <a:spcPct val="0"/>
        </a:spcBef>
        <a:spcAft>
          <a:spcPct val="0"/>
        </a:spcAft>
        <a:defRPr sz="4400" b="1" i="1">
          <a:solidFill>
            <a:schemeClr val="tx2"/>
          </a:solidFill>
          <a:latin typeface="Times New Roman" pitchFamily="18" charset="0"/>
        </a:defRPr>
      </a:lvl4pPr>
      <a:lvl5pPr algn="ctr" rtl="0" eaLnBrk="0" fontAlgn="base" hangingPunct="0">
        <a:spcBef>
          <a:spcPct val="0"/>
        </a:spcBef>
        <a:spcAft>
          <a:spcPct val="0"/>
        </a:spcAft>
        <a:defRPr sz="4400" b="1" i="1">
          <a:solidFill>
            <a:schemeClr val="tx2"/>
          </a:solidFill>
          <a:latin typeface="Times New Roman" pitchFamily="18" charset="0"/>
        </a:defRPr>
      </a:lvl5pPr>
      <a:lvl6pPr marL="457200" algn="ctr" rtl="0" eaLnBrk="0" fontAlgn="base" hangingPunct="0">
        <a:spcBef>
          <a:spcPct val="0"/>
        </a:spcBef>
        <a:spcAft>
          <a:spcPct val="0"/>
        </a:spcAft>
        <a:defRPr sz="4400" b="1" i="1">
          <a:solidFill>
            <a:schemeClr val="tx2"/>
          </a:solidFill>
          <a:latin typeface="Times New Roman" pitchFamily="18" charset="0"/>
        </a:defRPr>
      </a:lvl6pPr>
      <a:lvl7pPr marL="914400" algn="ctr" rtl="0" eaLnBrk="0" fontAlgn="base" hangingPunct="0">
        <a:spcBef>
          <a:spcPct val="0"/>
        </a:spcBef>
        <a:spcAft>
          <a:spcPct val="0"/>
        </a:spcAft>
        <a:defRPr sz="4400" b="1" i="1">
          <a:solidFill>
            <a:schemeClr val="tx2"/>
          </a:solidFill>
          <a:latin typeface="Times New Roman" pitchFamily="18" charset="0"/>
        </a:defRPr>
      </a:lvl7pPr>
      <a:lvl8pPr marL="1371600" algn="ctr" rtl="0" eaLnBrk="0" fontAlgn="base" hangingPunct="0">
        <a:spcBef>
          <a:spcPct val="0"/>
        </a:spcBef>
        <a:spcAft>
          <a:spcPct val="0"/>
        </a:spcAft>
        <a:defRPr sz="4400" b="1" i="1">
          <a:solidFill>
            <a:schemeClr val="tx2"/>
          </a:solidFill>
          <a:latin typeface="Times New Roman" pitchFamily="18" charset="0"/>
        </a:defRPr>
      </a:lvl8pPr>
      <a:lvl9pPr marL="1828800" algn="ctr" rtl="0" eaLnBrk="0" fontAlgn="base" hangingPunct="0">
        <a:spcBef>
          <a:spcPct val="0"/>
        </a:spcBef>
        <a:spcAft>
          <a:spcPct val="0"/>
        </a:spcAft>
        <a:defRPr sz="4400" b="1"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a:noFill/>
          <a:ln/>
          <a:effectLst>
            <a:outerShdw dist="53882" dir="2700000" algn="ctr" rotWithShape="0">
              <a:srgbClr val="000000">
                <a:alpha val="50000"/>
              </a:srgbClr>
            </a:outerShdw>
          </a:effectLst>
        </p:spPr>
        <p:txBody>
          <a:bodyPr lIns="92075" tIns="46038" rIns="92075" bIns="46038" anchor="t"/>
          <a:lstStyle/>
          <a:p>
            <a:r>
              <a:rPr lang="en-US" sz="4800" dirty="0" smtClean="0"/>
              <a:t>Creating and </a:t>
            </a:r>
            <a:r>
              <a:rPr lang="en-US" sz="4800" smtClean="0"/>
              <a:t>Managing Tables</a:t>
            </a:r>
            <a:endParaRPr lang="en-US" sz="48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blackWhite">
          <a:xfrm>
            <a:off x="925513" y="1085850"/>
            <a:ext cx="7294562" cy="2190750"/>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16387" name="Rectangle 3"/>
          <p:cNvSpPr>
            <a:spLocks noGrp="1" noChangeArrowheads="1"/>
          </p:cNvSpPr>
          <p:nvPr>
            <p:ph type="title"/>
          </p:nvPr>
        </p:nvSpPr>
        <p:spPr>
          <a:xfrm>
            <a:off x="922338" y="338138"/>
            <a:ext cx="7299325" cy="881062"/>
          </a:xfrm>
          <a:noFill/>
          <a:ln/>
          <a:effectLst>
            <a:outerShdw dist="53882" dir="2700000" algn="ctr" rotWithShape="0">
              <a:srgbClr val="000000">
                <a:alpha val="50000"/>
              </a:srgbClr>
            </a:outerShdw>
          </a:effectLst>
        </p:spPr>
        <p:txBody>
          <a:bodyPr lIns="92075" tIns="46038" rIns="92075" bIns="46038" anchor="t"/>
          <a:lstStyle/>
          <a:p>
            <a:r>
              <a:rPr lang="en-US" sz="4300"/>
              <a:t>Data types</a:t>
            </a:r>
          </a:p>
        </p:txBody>
      </p:sp>
      <p:sp>
        <p:nvSpPr>
          <p:cNvPr id="16388" name="Rectangle 4"/>
          <p:cNvSpPr>
            <a:spLocks noChangeArrowheads="1"/>
          </p:cNvSpPr>
          <p:nvPr/>
        </p:nvSpPr>
        <p:spPr bwMode="blackWhite">
          <a:xfrm>
            <a:off x="1076325" y="1239838"/>
            <a:ext cx="6872288" cy="1990725"/>
          </a:xfrm>
          <a:prstGeom prst="rect">
            <a:avLst/>
          </a:prstGeom>
          <a:noFill/>
          <a:ln w="9525">
            <a:noFill/>
            <a:miter lim="800000"/>
            <a:headEnd/>
            <a:tailEnd/>
          </a:ln>
          <a:effectLst/>
        </p:spPr>
        <p:txBody>
          <a:bodyPr lIns="92075" tIns="46038" rIns="92075" bIns="46038">
            <a:spAutoFit/>
          </a:bodyPr>
          <a:lstStyle/>
          <a:p>
            <a:pPr>
              <a:lnSpc>
                <a:spcPct val="90000"/>
              </a:lnSpc>
              <a:spcBef>
                <a:spcPct val="60000"/>
              </a:spcBef>
              <a:tabLst>
                <a:tab pos="2684463" algn="l"/>
              </a:tabLst>
            </a:pPr>
            <a:r>
              <a:rPr lang="en-US" sz="1800" b="1">
                <a:solidFill>
                  <a:srgbClr val="000000"/>
                </a:solidFill>
                <a:latin typeface="Arial" pitchFamily="34" charset="0"/>
              </a:rPr>
              <a:t>Datatype	Description</a:t>
            </a:r>
          </a:p>
          <a:p>
            <a:pPr>
              <a:lnSpc>
                <a:spcPct val="90000"/>
              </a:lnSpc>
              <a:spcBef>
                <a:spcPct val="60000"/>
              </a:spcBef>
              <a:tabLst>
                <a:tab pos="2684463" algn="l"/>
              </a:tabLst>
            </a:pPr>
            <a:r>
              <a:rPr lang="en-US" sz="1800" b="1">
                <a:solidFill>
                  <a:srgbClr val="000000"/>
                </a:solidFill>
                <a:latin typeface="Arial" pitchFamily="34" charset="0"/>
              </a:rPr>
              <a:t>VARCHAR2(</a:t>
            </a:r>
            <a:r>
              <a:rPr lang="en-US" sz="1800" b="1" i="1">
                <a:solidFill>
                  <a:srgbClr val="000000"/>
                </a:solidFill>
                <a:latin typeface="Arial" pitchFamily="34" charset="0"/>
              </a:rPr>
              <a:t>size</a:t>
            </a:r>
            <a:r>
              <a:rPr lang="en-US" sz="1800" b="1">
                <a:solidFill>
                  <a:srgbClr val="000000"/>
                </a:solidFill>
                <a:latin typeface="Arial" pitchFamily="34" charset="0"/>
              </a:rPr>
              <a:t>)	Variable-length character data</a:t>
            </a:r>
          </a:p>
          <a:p>
            <a:pPr>
              <a:lnSpc>
                <a:spcPct val="90000"/>
              </a:lnSpc>
              <a:spcBef>
                <a:spcPct val="60000"/>
              </a:spcBef>
              <a:tabLst>
                <a:tab pos="2684463" algn="l"/>
              </a:tabLst>
            </a:pPr>
            <a:r>
              <a:rPr lang="en-US" sz="1800" b="1">
                <a:solidFill>
                  <a:srgbClr val="000000"/>
                </a:solidFill>
                <a:latin typeface="Arial" pitchFamily="34" charset="0"/>
              </a:rPr>
              <a:t>CHAR(</a:t>
            </a:r>
            <a:r>
              <a:rPr lang="en-US" sz="1800" b="1" i="1">
                <a:solidFill>
                  <a:srgbClr val="000000"/>
                </a:solidFill>
                <a:latin typeface="Arial" pitchFamily="34" charset="0"/>
              </a:rPr>
              <a:t>size</a:t>
            </a:r>
            <a:r>
              <a:rPr lang="en-US" sz="1800" b="1">
                <a:solidFill>
                  <a:srgbClr val="000000"/>
                </a:solidFill>
                <a:latin typeface="Arial" pitchFamily="34" charset="0"/>
              </a:rPr>
              <a:t>)  	Fixed-length character data</a:t>
            </a:r>
          </a:p>
          <a:p>
            <a:pPr>
              <a:lnSpc>
                <a:spcPct val="90000"/>
              </a:lnSpc>
              <a:spcBef>
                <a:spcPct val="60000"/>
              </a:spcBef>
              <a:tabLst>
                <a:tab pos="2684463" algn="l"/>
              </a:tabLst>
            </a:pPr>
            <a:r>
              <a:rPr lang="en-US" sz="1800" b="1">
                <a:solidFill>
                  <a:srgbClr val="000000"/>
                </a:solidFill>
                <a:latin typeface="Arial" pitchFamily="34" charset="0"/>
              </a:rPr>
              <a:t>NUMBER(</a:t>
            </a:r>
            <a:r>
              <a:rPr lang="en-US" sz="1800" b="1" i="1">
                <a:solidFill>
                  <a:srgbClr val="000000"/>
                </a:solidFill>
                <a:latin typeface="Arial" pitchFamily="34" charset="0"/>
              </a:rPr>
              <a:t>p</a:t>
            </a:r>
            <a:r>
              <a:rPr lang="en-US" sz="1800" b="1">
                <a:solidFill>
                  <a:srgbClr val="000000"/>
                </a:solidFill>
                <a:latin typeface="Arial" pitchFamily="34" charset="0"/>
              </a:rPr>
              <a:t>,</a:t>
            </a:r>
            <a:r>
              <a:rPr lang="en-US" sz="1800" b="1" i="1">
                <a:solidFill>
                  <a:srgbClr val="000000"/>
                </a:solidFill>
                <a:latin typeface="Arial" pitchFamily="34" charset="0"/>
              </a:rPr>
              <a:t>s)</a:t>
            </a:r>
            <a:r>
              <a:rPr lang="en-US" sz="1800" b="1">
                <a:solidFill>
                  <a:srgbClr val="000000"/>
                </a:solidFill>
                <a:latin typeface="Arial" pitchFamily="34" charset="0"/>
              </a:rPr>
              <a:t>  	Variable-length numeric data</a:t>
            </a:r>
          </a:p>
          <a:p>
            <a:pPr>
              <a:lnSpc>
                <a:spcPct val="90000"/>
              </a:lnSpc>
              <a:spcBef>
                <a:spcPct val="60000"/>
              </a:spcBef>
              <a:tabLst>
                <a:tab pos="2684463" algn="l"/>
              </a:tabLst>
            </a:pPr>
            <a:r>
              <a:rPr lang="en-US" sz="1800" b="1">
                <a:solidFill>
                  <a:srgbClr val="000000"/>
                </a:solidFill>
                <a:latin typeface="Arial" pitchFamily="34" charset="0"/>
              </a:rPr>
              <a:t>DATE 	Date and time values</a:t>
            </a:r>
          </a:p>
        </p:txBody>
      </p:sp>
      <p:sp>
        <p:nvSpPr>
          <p:cNvPr id="16389" name="Line 5"/>
          <p:cNvSpPr>
            <a:spLocks noChangeShapeType="1"/>
          </p:cNvSpPr>
          <p:nvPr/>
        </p:nvSpPr>
        <p:spPr bwMode="auto">
          <a:xfrm>
            <a:off x="939800" y="2003425"/>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16390" name="Line 6"/>
          <p:cNvSpPr>
            <a:spLocks noChangeShapeType="1"/>
          </p:cNvSpPr>
          <p:nvPr/>
        </p:nvSpPr>
        <p:spPr bwMode="auto">
          <a:xfrm>
            <a:off x="939800" y="1592263"/>
            <a:ext cx="7292975" cy="0"/>
          </a:xfrm>
          <a:prstGeom prst="line">
            <a:avLst/>
          </a:prstGeom>
          <a:noFill/>
          <a:ln w="50800">
            <a:solidFill>
              <a:srgbClr val="000000"/>
            </a:solidFill>
            <a:round/>
            <a:headEnd type="none" w="sm" len="sm"/>
            <a:tailEnd type="none" w="sm" len="sm"/>
          </a:ln>
          <a:effectLst/>
        </p:spPr>
        <p:txBody>
          <a:bodyPr/>
          <a:lstStyle/>
          <a:p>
            <a:endParaRPr lang="en-US"/>
          </a:p>
        </p:txBody>
      </p:sp>
      <p:sp>
        <p:nvSpPr>
          <p:cNvPr id="16391" name="Line 7"/>
          <p:cNvSpPr>
            <a:spLocks noChangeShapeType="1"/>
          </p:cNvSpPr>
          <p:nvPr/>
        </p:nvSpPr>
        <p:spPr bwMode="auto">
          <a:xfrm flipH="1" flipV="1">
            <a:off x="3643313" y="1085850"/>
            <a:ext cx="11112" cy="2114550"/>
          </a:xfrm>
          <a:prstGeom prst="line">
            <a:avLst/>
          </a:prstGeom>
          <a:noFill/>
          <a:ln w="12700">
            <a:solidFill>
              <a:srgbClr val="000000"/>
            </a:solidFill>
            <a:round/>
            <a:headEnd type="none" w="sm" len="sm"/>
            <a:tailEnd type="none" w="sm" len="sm"/>
          </a:ln>
          <a:effectLst/>
        </p:spPr>
        <p:txBody>
          <a:bodyPr/>
          <a:lstStyle/>
          <a:p>
            <a:endParaRPr lang="en-US"/>
          </a:p>
        </p:txBody>
      </p:sp>
      <p:sp>
        <p:nvSpPr>
          <p:cNvPr id="16392" name="Line 8"/>
          <p:cNvSpPr>
            <a:spLocks noChangeShapeType="1"/>
          </p:cNvSpPr>
          <p:nvPr/>
        </p:nvSpPr>
        <p:spPr bwMode="auto">
          <a:xfrm>
            <a:off x="939800" y="2435225"/>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16393" name="Line 9"/>
          <p:cNvSpPr>
            <a:spLocks noChangeShapeType="1"/>
          </p:cNvSpPr>
          <p:nvPr/>
        </p:nvSpPr>
        <p:spPr bwMode="auto">
          <a:xfrm>
            <a:off x="939800" y="2840038"/>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16394" name="Line 10"/>
          <p:cNvSpPr>
            <a:spLocks noChangeShapeType="1"/>
          </p:cNvSpPr>
          <p:nvPr/>
        </p:nvSpPr>
        <p:spPr bwMode="auto">
          <a:xfrm>
            <a:off x="939800" y="3257550"/>
            <a:ext cx="7292975" cy="0"/>
          </a:xfrm>
          <a:prstGeom prst="line">
            <a:avLst/>
          </a:prstGeom>
          <a:noFill/>
          <a:ln w="127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2875" y="1333500"/>
            <a:ext cx="8858250" cy="4191000"/>
          </a:xfrm>
          <a:prstGeom prst="rect">
            <a:avLst/>
          </a:prstGeom>
        </p:spPr>
      </p:pic>
    </p:spTree>
    <p:extLst>
      <p:ext uri="{BB962C8B-B14F-4D97-AF65-F5344CB8AC3E}">
        <p14:creationId xmlns:p14="http://schemas.microsoft.com/office/powerpoint/2010/main" val="3275420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The ALTER TABLE Statement</a:t>
            </a:r>
          </a:p>
        </p:txBody>
      </p:sp>
      <p:sp>
        <p:nvSpPr>
          <p:cNvPr id="18435" name="Rectangle 3"/>
          <p:cNvSpPr>
            <a:spLocks noGrp="1" noChangeArrowheads="1"/>
          </p:cNvSpPr>
          <p:nvPr>
            <p:ph type="body" idx="1"/>
          </p:nvPr>
        </p:nvSpPr>
        <p:spPr>
          <a:xfrm>
            <a:off x="858838" y="1338263"/>
            <a:ext cx="7594600" cy="2117725"/>
          </a:xfrm>
          <a:noFill/>
          <a:ln/>
          <a:effectLst>
            <a:outerShdw dist="53882" dir="2700000" algn="ctr" rotWithShape="0">
              <a:srgbClr val="000000">
                <a:alpha val="50000"/>
              </a:srgbClr>
            </a:outerShdw>
          </a:effectLst>
        </p:spPr>
        <p:txBody>
          <a:bodyPr lIns="92075" tIns="46038" rIns="92075" bIns="46038">
            <a:spAutoFit/>
          </a:bodyPr>
          <a:lstStyle/>
          <a:p>
            <a:r>
              <a:rPr lang="en-US"/>
              <a:t>Use the ALTER TABLE statement to:</a:t>
            </a:r>
          </a:p>
          <a:p>
            <a:pPr lvl="1"/>
            <a:r>
              <a:rPr lang="en-US"/>
              <a:t>Add a new column</a:t>
            </a:r>
          </a:p>
          <a:p>
            <a:pPr lvl="1"/>
            <a:r>
              <a:rPr lang="en-US"/>
              <a:t>Modify an existing column</a:t>
            </a:r>
          </a:p>
          <a:p>
            <a:pPr lvl="1"/>
            <a:r>
              <a:rPr lang="en-US"/>
              <a:t>Define a default value for the new column</a:t>
            </a:r>
          </a:p>
        </p:txBody>
      </p:sp>
      <p:sp>
        <p:nvSpPr>
          <p:cNvPr id="18436" name="Rectangle 4"/>
          <p:cNvSpPr>
            <a:spLocks noChangeArrowheads="1"/>
          </p:cNvSpPr>
          <p:nvPr/>
        </p:nvSpPr>
        <p:spPr bwMode="blackWhite">
          <a:xfrm>
            <a:off x="896938" y="3629025"/>
            <a:ext cx="7527925"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18437" name="Rectangle 5"/>
          <p:cNvSpPr>
            <a:spLocks noChangeArrowheads="1"/>
          </p:cNvSpPr>
          <p:nvPr/>
        </p:nvSpPr>
        <p:spPr bwMode="blackWhite">
          <a:xfrm>
            <a:off x="904875" y="4849813"/>
            <a:ext cx="7519988"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18438" name="Rectangle 6"/>
          <p:cNvSpPr>
            <a:spLocks noChangeArrowheads="1"/>
          </p:cNvSpPr>
          <p:nvPr/>
        </p:nvSpPr>
        <p:spPr bwMode="blackWhite">
          <a:xfrm>
            <a:off x="931863" y="3616325"/>
            <a:ext cx="7300912" cy="941388"/>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ADD		   (</a:t>
            </a:r>
            <a:r>
              <a:rPr lang="en-US" sz="1800" b="1" i="1">
                <a:solidFill>
                  <a:srgbClr val="000000"/>
                </a:solidFill>
                <a:latin typeface="Courier New" pitchFamily="49" charset="0"/>
              </a:rPr>
              <a:t>column datatype </a:t>
            </a:r>
            <a:r>
              <a:rPr lang="en-US" sz="1800" b="1">
                <a:solidFill>
                  <a:srgbClr val="000000"/>
                </a:solidFill>
                <a:latin typeface="Courier New" pitchFamily="49" charset="0"/>
              </a:rPr>
              <a:t>[DEFAULT </a:t>
            </a:r>
            <a:r>
              <a:rPr lang="en-US" sz="1800" b="1" i="1">
                <a:solidFill>
                  <a:srgbClr val="000000"/>
                </a:solidFill>
                <a:latin typeface="Courier New" pitchFamily="49" charset="0"/>
              </a:rPr>
              <a:t>expr</a:t>
            </a:r>
            <a:r>
              <a:rPr lang="en-US" sz="1800" b="1">
                <a:solidFill>
                  <a:srgbClr val="000000"/>
                </a:solidFill>
                <a:latin typeface="Courier New" pitchFamily="49" charset="0"/>
              </a:rPr>
              <a:t>]</a:t>
            </a:r>
          </a:p>
          <a:p>
            <a:pPr>
              <a:tabLst>
                <a:tab pos="692150" algn="l"/>
                <a:tab pos="1200150" algn="l"/>
              </a:tabLst>
            </a:pPr>
            <a:r>
              <a:rPr lang="en-US" sz="1800" b="1">
                <a:solidFill>
                  <a:srgbClr val="000000"/>
                </a:solidFill>
                <a:latin typeface="Courier New" pitchFamily="49" charset="0"/>
              </a:rPr>
              <a:t>		   [, </a:t>
            </a:r>
            <a:r>
              <a:rPr lang="en-US" sz="1800" b="1" i="1">
                <a:solidFill>
                  <a:srgbClr val="000000"/>
                </a:solidFill>
                <a:latin typeface="Courier New" pitchFamily="49" charset="0"/>
              </a:rPr>
              <a:t>column datatype</a:t>
            </a:r>
            <a:r>
              <a:rPr lang="en-US" sz="1800" b="1">
                <a:solidFill>
                  <a:srgbClr val="000000"/>
                </a:solidFill>
                <a:latin typeface="Courier New" pitchFamily="49" charset="0"/>
              </a:rPr>
              <a:t>]...);</a:t>
            </a:r>
          </a:p>
        </p:txBody>
      </p:sp>
      <p:sp>
        <p:nvSpPr>
          <p:cNvPr id="18439" name="Rectangle 7"/>
          <p:cNvSpPr>
            <a:spLocks noChangeArrowheads="1"/>
          </p:cNvSpPr>
          <p:nvPr/>
        </p:nvSpPr>
        <p:spPr bwMode="blackWhite">
          <a:xfrm>
            <a:off x="949325" y="4846638"/>
            <a:ext cx="7300913"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MODIFY	   (</a:t>
            </a:r>
            <a:r>
              <a:rPr lang="en-US" sz="1800" b="1" i="1">
                <a:solidFill>
                  <a:srgbClr val="000000"/>
                </a:solidFill>
                <a:latin typeface="Courier New" pitchFamily="49" charset="0"/>
              </a:rPr>
              <a:t>column datatype </a:t>
            </a:r>
            <a:r>
              <a:rPr lang="en-US" sz="1800" b="1">
                <a:solidFill>
                  <a:srgbClr val="000000"/>
                </a:solidFill>
                <a:latin typeface="Courier New" pitchFamily="49" charset="0"/>
              </a:rPr>
              <a:t>[DEFAULT </a:t>
            </a:r>
            <a:r>
              <a:rPr lang="en-US" sz="1800" b="1" i="1">
                <a:solidFill>
                  <a:srgbClr val="000000"/>
                </a:solidFill>
                <a:latin typeface="Courier New" pitchFamily="49" charset="0"/>
              </a:rPr>
              <a:t>expr</a:t>
            </a:r>
            <a:r>
              <a:rPr lang="en-US" sz="1800" b="1">
                <a:solidFill>
                  <a:srgbClr val="000000"/>
                </a:solidFill>
                <a:latin typeface="Courier New" pitchFamily="49" charset="0"/>
              </a:rPr>
              <a:t>]</a:t>
            </a:r>
          </a:p>
          <a:p>
            <a:pPr>
              <a:tabLst>
                <a:tab pos="692150" algn="l"/>
                <a:tab pos="1200150" algn="l"/>
              </a:tabLst>
            </a:pPr>
            <a:r>
              <a:rPr lang="en-US" sz="1800" b="1">
                <a:solidFill>
                  <a:srgbClr val="000000"/>
                </a:solidFill>
                <a:latin typeface="Courier New" pitchFamily="49" charset="0"/>
              </a:rPr>
              <a:t>		   [, </a:t>
            </a:r>
            <a:r>
              <a:rPr lang="en-US" sz="1800" b="1" i="1">
                <a:solidFill>
                  <a:srgbClr val="000000"/>
                </a:solidFill>
                <a:latin typeface="Courier New" pitchFamily="49" charset="0"/>
              </a:rPr>
              <a:t>column datatype</a:t>
            </a:r>
            <a:r>
              <a:rPr lang="en-US" sz="1800"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Adding a Column</a:t>
            </a:r>
          </a:p>
        </p:txBody>
      </p:sp>
      <p:sp>
        <p:nvSpPr>
          <p:cNvPr id="20483" name="Rectangle 3"/>
          <p:cNvSpPr>
            <a:spLocks noChangeArrowheads="1"/>
          </p:cNvSpPr>
          <p:nvPr/>
        </p:nvSpPr>
        <p:spPr bwMode="blackWhite">
          <a:xfrm>
            <a:off x="684213" y="1612900"/>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0484" name="Rectangle 4"/>
          <p:cNvSpPr>
            <a:spLocks noChangeArrowheads="1"/>
          </p:cNvSpPr>
          <p:nvPr/>
        </p:nvSpPr>
        <p:spPr bwMode="auto">
          <a:xfrm>
            <a:off x="596900" y="1249363"/>
            <a:ext cx="1144588"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808080"/>
                  </a:outerShdw>
                </a:effectLst>
                <a:latin typeface="Arial" pitchFamily="34" charset="0"/>
              </a:rPr>
              <a:t>DEPT30</a:t>
            </a:r>
          </a:p>
        </p:txBody>
      </p:sp>
      <p:sp>
        <p:nvSpPr>
          <p:cNvPr id="20485" name="Rectangle 5"/>
          <p:cNvSpPr>
            <a:spLocks noChangeArrowheads="1"/>
          </p:cNvSpPr>
          <p:nvPr/>
        </p:nvSpPr>
        <p:spPr bwMode="blackWhite">
          <a:xfrm>
            <a:off x="720725" y="1644650"/>
            <a:ext cx="5508625" cy="19145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886200" algn="l"/>
              </a:tabLst>
            </a:pPr>
            <a:r>
              <a:rPr lang="en-US" sz="1800" b="1">
                <a:solidFill>
                  <a:srgbClr val="000000"/>
                </a:solidFill>
                <a:latin typeface="Courier New" pitchFamily="49" charset="0"/>
              </a:rPr>
              <a:t> EMPNO ENAME     	  ANNSAL	 HIREDATE     </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	--------</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7698	BLAKE	   	   34200	01-MAY-81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7654	MARTIN	   	   15000	28-SEP-81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7499	ALLEN		   19200	20-FEB-81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7844	TURNER	   	   18000	08-SEP-81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a:t>
            </a:r>
          </a:p>
        </p:txBody>
      </p:sp>
      <p:sp>
        <p:nvSpPr>
          <p:cNvPr id="20486" name="Line 6"/>
          <p:cNvSpPr>
            <a:spLocks noChangeShapeType="1"/>
          </p:cNvSpPr>
          <p:nvPr/>
        </p:nvSpPr>
        <p:spPr bwMode="auto">
          <a:xfrm>
            <a:off x="685800" y="2076450"/>
            <a:ext cx="5343525" cy="0"/>
          </a:xfrm>
          <a:prstGeom prst="line">
            <a:avLst/>
          </a:prstGeom>
          <a:noFill/>
          <a:ln w="50800">
            <a:solidFill>
              <a:srgbClr val="000000"/>
            </a:solidFill>
            <a:round/>
            <a:headEnd type="none" w="sm" len="sm"/>
            <a:tailEnd type="none" w="sm" len="sm"/>
          </a:ln>
          <a:effectLst/>
        </p:spPr>
        <p:txBody>
          <a:bodyPr/>
          <a:lstStyle/>
          <a:p>
            <a:endParaRPr lang="en-US"/>
          </a:p>
        </p:txBody>
      </p:sp>
      <p:sp>
        <p:nvSpPr>
          <p:cNvPr id="20487" name="Line 7"/>
          <p:cNvSpPr>
            <a:spLocks noChangeShapeType="1"/>
          </p:cNvSpPr>
          <p:nvPr/>
        </p:nvSpPr>
        <p:spPr bwMode="auto">
          <a:xfrm>
            <a:off x="679450" y="2470150"/>
            <a:ext cx="536892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488" name="Line 8"/>
          <p:cNvSpPr>
            <a:spLocks noChangeShapeType="1"/>
          </p:cNvSpPr>
          <p:nvPr/>
        </p:nvSpPr>
        <p:spPr bwMode="auto">
          <a:xfrm>
            <a:off x="679450" y="2730500"/>
            <a:ext cx="536892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489" name="Line 9"/>
          <p:cNvSpPr>
            <a:spLocks noChangeShapeType="1"/>
          </p:cNvSpPr>
          <p:nvPr/>
        </p:nvSpPr>
        <p:spPr bwMode="auto">
          <a:xfrm>
            <a:off x="679450" y="2990850"/>
            <a:ext cx="53498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490" name="Line 10"/>
          <p:cNvSpPr>
            <a:spLocks noChangeShapeType="1"/>
          </p:cNvSpPr>
          <p:nvPr/>
        </p:nvSpPr>
        <p:spPr bwMode="auto">
          <a:xfrm>
            <a:off x="1682750" y="1612900"/>
            <a:ext cx="0" cy="1987550"/>
          </a:xfrm>
          <a:prstGeom prst="line">
            <a:avLst/>
          </a:prstGeom>
          <a:noFill/>
          <a:ln w="25400">
            <a:solidFill>
              <a:srgbClr val="000000"/>
            </a:solidFill>
            <a:round/>
            <a:headEnd type="none" w="sm" len="sm"/>
            <a:tailEnd type="none" w="sm" len="sm"/>
          </a:ln>
          <a:effectLst/>
        </p:spPr>
        <p:txBody>
          <a:bodyPr/>
          <a:lstStyle/>
          <a:p>
            <a:endParaRPr lang="en-US"/>
          </a:p>
        </p:txBody>
      </p:sp>
      <p:sp>
        <p:nvSpPr>
          <p:cNvPr id="20491" name="Line 11"/>
          <p:cNvSpPr>
            <a:spLocks noChangeShapeType="1"/>
          </p:cNvSpPr>
          <p:nvPr/>
        </p:nvSpPr>
        <p:spPr bwMode="auto">
          <a:xfrm>
            <a:off x="3181350" y="1612900"/>
            <a:ext cx="0" cy="196850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0494" name="Group 14"/>
          <p:cNvGrpSpPr>
            <a:grpSpLocks/>
          </p:cNvGrpSpPr>
          <p:nvPr/>
        </p:nvGrpSpPr>
        <p:grpSpPr bwMode="auto">
          <a:xfrm>
            <a:off x="7046913" y="1098550"/>
            <a:ext cx="1658937" cy="2890838"/>
            <a:chOff x="4439" y="692"/>
            <a:chExt cx="1045" cy="1821"/>
          </a:xfrm>
        </p:grpSpPr>
        <p:sp>
          <p:nvSpPr>
            <p:cNvPr id="20492" name="Rectangle 12"/>
            <p:cNvSpPr>
              <a:spLocks noChangeArrowheads="1"/>
            </p:cNvSpPr>
            <p:nvPr/>
          </p:nvSpPr>
          <p:spPr bwMode="auto">
            <a:xfrm>
              <a:off x="4439" y="692"/>
              <a:ext cx="1045" cy="1234"/>
            </a:xfrm>
            <a:prstGeom prst="rect">
              <a:avLst/>
            </a:prstGeom>
            <a:noFill/>
            <a:ln w="9525">
              <a:noFill/>
              <a:miter lim="800000"/>
              <a:headEnd/>
              <a:tailEnd/>
            </a:ln>
            <a:effectLst/>
          </p:spPr>
          <p:txBody>
            <a:bodyPr lIns="92075" tIns="46038" rIns="92075" bIns="46038">
              <a:spAutoFit/>
            </a:bodyPr>
            <a:lstStyle/>
            <a:p>
              <a:pPr defTabSz="346075">
                <a:lnSpc>
                  <a:spcPct val="8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“…add a new</a:t>
              </a:r>
              <a:br>
                <a:rPr lang="en-US" b="1">
                  <a:solidFill>
                    <a:srgbClr val="FFFFCC"/>
                  </a:solidFill>
                  <a:effectLst>
                    <a:outerShdw blurRad="38100" dist="38100" dir="2700000" algn="tl">
                      <a:srgbClr val="FFFFFF"/>
                    </a:outerShdw>
                  </a:effectLst>
                  <a:latin typeface="Arial" pitchFamily="34" charset="0"/>
                </a:rPr>
              </a:br>
              <a:r>
                <a:rPr lang="en-US" b="1">
                  <a:solidFill>
                    <a:srgbClr val="FFFFCC"/>
                  </a:solidFill>
                  <a:effectLst>
                    <a:outerShdw blurRad="38100" dist="38100" dir="2700000" algn="tl">
                      <a:srgbClr val="FFFFFF"/>
                    </a:outerShdw>
                  </a:effectLst>
                  <a:latin typeface="Arial" pitchFamily="34" charset="0"/>
                </a:rPr>
                <a:t>column into</a:t>
              </a:r>
              <a:br>
                <a:rPr lang="en-US" b="1">
                  <a:solidFill>
                    <a:srgbClr val="FFFFCC"/>
                  </a:solidFill>
                  <a:effectLst>
                    <a:outerShdw blurRad="38100" dist="38100" dir="2700000" algn="tl">
                      <a:srgbClr val="FFFFFF"/>
                    </a:outerShdw>
                  </a:effectLst>
                  <a:latin typeface="Arial" pitchFamily="34" charset="0"/>
                </a:rPr>
              </a:br>
              <a:r>
                <a:rPr lang="en-US" b="1">
                  <a:solidFill>
                    <a:srgbClr val="FFFFCC"/>
                  </a:solidFill>
                  <a:effectLst>
                    <a:outerShdw blurRad="38100" dist="38100" dir="2700000" algn="tl">
                      <a:srgbClr val="FFFFFF"/>
                    </a:outerShdw>
                  </a:effectLst>
                  <a:latin typeface="Arial" pitchFamily="34" charset="0"/>
                </a:rPr>
                <a:t>DEPT30 table…”</a:t>
              </a:r>
            </a:p>
          </p:txBody>
        </p:sp>
        <p:sp>
          <p:nvSpPr>
            <p:cNvPr id="20493" name="Arc 13"/>
            <p:cNvSpPr>
              <a:spLocks/>
            </p:cNvSpPr>
            <p:nvPr/>
          </p:nvSpPr>
          <p:spPr bwMode="auto">
            <a:xfrm>
              <a:off x="4548" y="1919"/>
              <a:ext cx="684" cy="594"/>
            </a:xfrm>
            <a:custGeom>
              <a:avLst/>
              <a:gdLst>
                <a:gd name="G0" fmla="+- 0 0 0"/>
                <a:gd name="G1" fmla="+- 21600 0 0"/>
                <a:gd name="G2" fmla="+- 21600 0 0"/>
                <a:gd name="T0" fmla="*/ 0 w 21600"/>
                <a:gd name="T1" fmla="*/ 0 h 25060"/>
                <a:gd name="T2" fmla="*/ 21321 w 21600"/>
                <a:gd name="T3" fmla="*/ 25060 h 25060"/>
                <a:gd name="T4" fmla="*/ 0 w 21600"/>
                <a:gd name="T5" fmla="*/ 21600 h 25060"/>
              </a:gdLst>
              <a:ahLst/>
              <a:cxnLst>
                <a:cxn ang="0">
                  <a:pos x="T0" y="T1"/>
                </a:cxn>
                <a:cxn ang="0">
                  <a:pos x="T2" y="T3"/>
                </a:cxn>
                <a:cxn ang="0">
                  <a:pos x="T4" y="T5"/>
                </a:cxn>
              </a:cxnLst>
              <a:rect l="0" t="0" r="r" b="b"/>
              <a:pathLst>
                <a:path w="21600" h="25060" fill="none" extrusionOk="0">
                  <a:moveTo>
                    <a:pt x="-1" y="0"/>
                  </a:moveTo>
                  <a:cubicBezTo>
                    <a:pt x="11929" y="0"/>
                    <a:pt x="21600" y="9670"/>
                    <a:pt x="21600" y="21600"/>
                  </a:cubicBezTo>
                  <a:cubicBezTo>
                    <a:pt x="21600" y="22758"/>
                    <a:pt x="21506" y="23916"/>
                    <a:pt x="21321" y="25060"/>
                  </a:cubicBezTo>
                </a:path>
                <a:path w="21600" h="25060" stroke="0" extrusionOk="0">
                  <a:moveTo>
                    <a:pt x="-1" y="0"/>
                  </a:moveTo>
                  <a:cubicBezTo>
                    <a:pt x="11929" y="0"/>
                    <a:pt x="21600" y="9670"/>
                    <a:pt x="21600" y="21600"/>
                  </a:cubicBezTo>
                  <a:cubicBezTo>
                    <a:pt x="21600" y="22758"/>
                    <a:pt x="21506" y="23916"/>
                    <a:pt x="21321" y="25060"/>
                  </a:cubicBezTo>
                  <a:lnTo>
                    <a:pt x="0" y="21600"/>
                  </a:lnTo>
                  <a:close/>
                </a:path>
              </a:pathLst>
            </a:custGeom>
            <a:noFill/>
            <a:ln w="50800" cap="rnd">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endParaRPr lang="en-US"/>
            </a:p>
          </p:txBody>
        </p:sp>
      </p:grpSp>
      <p:sp>
        <p:nvSpPr>
          <p:cNvPr id="20495" name="Line 15"/>
          <p:cNvSpPr>
            <a:spLocks noChangeShapeType="1"/>
          </p:cNvSpPr>
          <p:nvPr/>
        </p:nvSpPr>
        <p:spPr bwMode="auto">
          <a:xfrm>
            <a:off x="679450" y="3267075"/>
            <a:ext cx="53975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496" name="Line 16"/>
          <p:cNvSpPr>
            <a:spLocks noChangeShapeType="1"/>
          </p:cNvSpPr>
          <p:nvPr/>
        </p:nvSpPr>
        <p:spPr bwMode="auto">
          <a:xfrm>
            <a:off x="4552950" y="1612900"/>
            <a:ext cx="0" cy="1968500"/>
          </a:xfrm>
          <a:prstGeom prst="line">
            <a:avLst/>
          </a:prstGeom>
          <a:noFill/>
          <a:ln w="25400">
            <a:solidFill>
              <a:srgbClr val="000000"/>
            </a:solidFill>
            <a:round/>
            <a:headEnd type="none" w="sm" len="sm"/>
            <a:tailEnd type="none" w="sm" len="sm"/>
          </a:ln>
          <a:effectLst/>
        </p:spPr>
        <p:txBody>
          <a:bodyPr/>
          <a:lstStyle/>
          <a:p>
            <a:endParaRPr lang="en-US"/>
          </a:p>
        </p:txBody>
      </p:sp>
      <p:sp>
        <p:nvSpPr>
          <p:cNvPr id="20497" name="Rectangle 17"/>
          <p:cNvSpPr>
            <a:spLocks noChangeArrowheads="1"/>
          </p:cNvSpPr>
          <p:nvPr/>
        </p:nvSpPr>
        <p:spPr bwMode="blackWhite">
          <a:xfrm>
            <a:off x="2398713" y="4129088"/>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0498" name="Rectangle 18"/>
          <p:cNvSpPr>
            <a:spLocks noChangeArrowheads="1"/>
          </p:cNvSpPr>
          <p:nvPr/>
        </p:nvSpPr>
        <p:spPr bwMode="auto">
          <a:xfrm>
            <a:off x="2311400" y="3765550"/>
            <a:ext cx="1144588"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808080"/>
                  </a:outerShdw>
                </a:effectLst>
                <a:latin typeface="Arial" pitchFamily="34" charset="0"/>
              </a:rPr>
              <a:t>DEPT30</a:t>
            </a:r>
          </a:p>
        </p:txBody>
      </p:sp>
      <p:sp>
        <p:nvSpPr>
          <p:cNvPr id="20499" name="Rectangle 19"/>
          <p:cNvSpPr>
            <a:spLocks noChangeArrowheads="1"/>
          </p:cNvSpPr>
          <p:nvPr/>
        </p:nvSpPr>
        <p:spPr bwMode="blackWhite">
          <a:xfrm>
            <a:off x="2435225" y="4160838"/>
            <a:ext cx="5508625" cy="19145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886200" algn="l"/>
              </a:tabLst>
            </a:pPr>
            <a:r>
              <a:rPr lang="en-US" sz="1800" b="1">
                <a:solidFill>
                  <a:srgbClr val="000000"/>
                </a:solidFill>
                <a:latin typeface="Courier New" pitchFamily="49" charset="0"/>
              </a:rPr>
              <a:t> EMPNO ENAME     	  ANNSAL	 HIREDATE     </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	--------</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7698	BLAKE	   	   34200	01-MAY-81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7654	MARTIN	   	   15000	28-SEP-81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7499	ALLEN		   19200	20-FEB-81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7844	TURNER	   	   18000	08-SEP-81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a:t>
            </a:r>
          </a:p>
        </p:txBody>
      </p:sp>
      <p:sp>
        <p:nvSpPr>
          <p:cNvPr id="20500" name="Line 20"/>
          <p:cNvSpPr>
            <a:spLocks noChangeShapeType="1"/>
          </p:cNvSpPr>
          <p:nvPr/>
        </p:nvSpPr>
        <p:spPr bwMode="auto">
          <a:xfrm>
            <a:off x="2400300" y="4592638"/>
            <a:ext cx="5343525" cy="0"/>
          </a:xfrm>
          <a:prstGeom prst="line">
            <a:avLst/>
          </a:prstGeom>
          <a:noFill/>
          <a:ln w="50800">
            <a:solidFill>
              <a:srgbClr val="000000"/>
            </a:solidFill>
            <a:round/>
            <a:headEnd type="none" w="sm" len="sm"/>
            <a:tailEnd type="none" w="sm" len="sm"/>
          </a:ln>
          <a:effectLst/>
        </p:spPr>
        <p:txBody>
          <a:bodyPr/>
          <a:lstStyle/>
          <a:p>
            <a:endParaRPr lang="en-US"/>
          </a:p>
        </p:txBody>
      </p:sp>
      <p:sp>
        <p:nvSpPr>
          <p:cNvPr id="20501" name="Line 21"/>
          <p:cNvSpPr>
            <a:spLocks noChangeShapeType="1"/>
          </p:cNvSpPr>
          <p:nvPr/>
        </p:nvSpPr>
        <p:spPr bwMode="auto">
          <a:xfrm>
            <a:off x="2393950" y="4986338"/>
            <a:ext cx="536892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02" name="Line 22"/>
          <p:cNvSpPr>
            <a:spLocks noChangeShapeType="1"/>
          </p:cNvSpPr>
          <p:nvPr/>
        </p:nvSpPr>
        <p:spPr bwMode="auto">
          <a:xfrm>
            <a:off x="2393950" y="5246688"/>
            <a:ext cx="536892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03" name="Line 23"/>
          <p:cNvSpPr>
            <a:spLocks noChangeShapeType="1"/>
          </p:cNvSpPr>
          <p:nvPr/>
        </p:nvSpPr>
        <p:spPr bwMode="auto">
          <a:xfrm>
            <a:off x="2393950" y="5507038"/>
            <a:ext cx="53498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04" name="Line 24"/>
          <p:cNvSpPr>
            <a:spLocks noChangeShapeType="1"/>
          </p:cNvSpPr>
          <p:nvPr/>
        </p:nvSpPr>
        <p:spPr bwMode="auto">
          <a:xfrm>
            <a:off x="3397250" y="4129088"/>
            <a:ext cx="0" cy="1987550"/>
          </a:xfrm>
          <a:prstGeom prst="line">
            <a:avLst/>
          </a:prstGeom>
          <a:noFill/>
          <a:ln w="25400">
            <a:solidFill>
              <a:srgbClr val="000000"/>
            </a:solidFill>
            <a:round/>
            <a:headEnd type="none" w="sm" len="sm"/>
            <a:tailEnd type="none" w="sm" len="sm"/>
          </a:ln>
          <a:effectLst/>
        </p:spPr>
        <p:txBody>
          <a:bodyPr/>
          <a:lstStyle/>
          <a:p>
            <a:endParaRPr lang="en-US"/>
          </a:p>
        </p:txBody>
      </p:sp>
      <p:sp>
        <p:nvSpPr>
          <p:cNvPr id="20505" name="Line 25"/>
          <p:cNvSpPr>
            <a:spLocks noChangeShapeType="1"/>
          </p:cNvSpPr>
          <p:nvPr/>
        </p:nvSpPr>
        <p:spPr bwMode="auto">
          <a:xfrm>
            <a:off x="4895850" y="4129088"/>
            <a:ext cx="0" cy="1968500"/>
          </a:xfrm>
          <a:prstGeom prst="line">
            <a:avLst/>
          </a:prstGeom>
          <a:noFill/>
          <a:ln w="25400">
            <a:solidFill>
              <a:srgbClr val="000000"/>
            </a:solidFill>
            <a:round/>
            <a:headEnd type="none" w="sm" len="sm"/>
            <a:tailEnd type="none" w="sm" len="sm"/>
          </a:ln>
          <a:effectLst/>
        </p:spPr>
        <p:txBody>
          <a:bodyPr/>
          <a:lstStyle/>
          <a:p>
            <a:endParaRPr lang="en-US"/>
          </a:p>
        </p:txBody>
      </p:sp>
      <p:sp>
        <p:nvSpPr>
          <p:cNvPr id="20506" name="Line 26"/>
          <p:cNvSpPr>
            <a:spLocks noChangeShapeType="1"/>
          </p:cNvSpPr>
          <p:nvPr/>
        </p:nvSpPr>
        <p:spPr bwMode="auto">
          <a:xfrm>
            <a:off x="2393950" y="5783263"/>
            <a:ext cx="53975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07" name="Line 27"/>
          <p:cNvSpPr>
            <a:spLocks noChangeShapeType="1"/>
          </p:cNvSpPr>
          <p:nvPr/>
        </p:nvSpPr>
        <p:spPr bwMode="auto">
          <a:xfrm>
            <a:off x="6267450" y="4129088"/>
            <a:ext cx="0" cy="196850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0516" name="Group 36"/>
          <p:cNvGrpSpPr>
            <a:grpSpLocks/>
          </p:cNvGrpSpPr>
          <p:nvPr/>
        </p:nvGrpSpPr>
        <p:grpSpPr bwMode="auto">
          <a:xfrm>
            <a:off x="7753350" y="4129088"/>
            <a:ext cx="749300" cy="1939925"/>
            <a:chOff x="4884" y="2601"/>
            <a:chExt cx="472" cy="1222"/>
          </a:xfrm>
        </p:grpSpPr>
        <p:sp>
          <p:nvSpPr>
            <p:cNvPr id="20508" name="Rectangle 28"/>
            <p:cNvSpPr>
              <a:spLocks noChangeArrowheads="1"/>
            </p:cNvSpPr>
            <p:nvPr/>
          </p:nvSpPr>
          <p:spPr bwMode="blackWhite">
            <a:xfrm>
              <a:off x="4887" y="2601"/>
              <a:ext cx="449" cy="1222"/>
            </a:xfrm>
            <a:prstGeom prst="rect">
              <a:avLst/>
            </a:prstGeom>
            <a:solidFill>
              <a:srgbClr val="FF9966"/>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0509" name="Rectangle 29"/>
            <p:cNvSpPr>
              <a:spLocks noChangeArrowheads="1"/>
            </p:cNvSpPr>
            <p:nvPr/>
          </p:nvSpPr>
          <p:spPr bwMode="blackWhite">
            <a:xfrm>
              <a:off x="4910" y="2621"/>
              <a:ext cx="418" cy="222"/>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886200" algn="l"/>
                </a:tabLst>
              </a:pPr>
              <a:r>
                <a:rPr lang="en-US" sz="1800" b="1">
                  <a:solidFill>
                    <a:srgbClr val="000000"/>
                  </a:solidFill>
                  <a:latin typeface="Courier New" pitchFamily="49" charset="0"/>
                </a:rPr>
                <a:t>JOB</a:t>
              </a:r>
            </a:p>
          </p:txBody>
        </p:sp>
        <p:grpSp>
          <p:nvGrpSpPr>
            <p:cNvPr id="20515" name="Group 35"/>
            <p:cNvGrpSpPr>
              <a:grpSpLocks/>
            </p:cNvGrpSpPr>
            <p:nvPr/>
          </p:nvGrpSpPr>
          <p:grpSpPr bwMode="auto">
            <a:xfrm>
              <a:off x="4884" y="2893"/>
              <a:ext cx="472" cy="750"/>
              <a:chOff x="4884" y="2893"/>
              <a:chExt cx="472" cy="750"/>
            </a:xfrm>
          </p:grpSpPr>
          <p:sp>
            <p:nvSpPr>
              <p:cNvPr id="20510" name="Line 30"/>
              <p:cNvSpPr>
                <a:spLocks noChangeShapeType="1"/>
              </p:cNvSpPr>
              <p:nvPr/>
            </p:nvSpPr>
            <p:spPr bwMode="auto">
              <a:xfrm>
                <a:off x="4885" y="2893"/>
                <a:ext cx="467" cy="0"/>
              </a:xfrm>
              <a:prstGeom prst="line">
                <a:avLst/>
              </a:prstGeom>
              <a:noFill/>
              <a:ln w="50800">
                <a:solidFill>
                  <a:srgbClr val="000000"/>
                </a:solidFill>
                <a:round/>
                <a:headEnd type="none" w="sm" len="sm"/>
                <a:tailEnd type="none" w="sm" len="sm"/>
              </a:ln>
              <a:effectLst/>
            </p:spPr>
            <p:txBody>
              <a:bodyPr/>
              <a:lstStyle/>
              <a:p>
                <a:endParaRPr lang="en-US"/>
              </a:p>
            </p:txBody>
          </p:sp>
          <p:sp>
            <p:nvSpPr>
              <p:cNvPr id="20511" name="Line 31"/>
              <p:cNvSpPr>
                <a:spLocks noChangeShapeType="1"/>
              </p:cNvSpPr>
              <p:nvPr/>
            </p:nvSpPr>
            <p:spPr bwMode="auto">
              <a:xfrm>
                <a:off x="4884" y="3141"/>
                <a:ext cx="47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12" name="Line 32"/>
              <p:cNvSpPr>
                <a:spLocks noChangeShapeType="1"/>
              </p:cNvSpPr>
              <p:nvPr/>
            </p:nvSpPr>
            <p:spPr bwMode="auto">
              <a:xfrm>
                <a:off x="4884" y="3305"/>
                <a:ext cx="47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13" name="Line 33"/>
              <p:cNvSpPr>
                <a:spLocks noChangeShapeType="1"/>
              </p:cNvSpPr>
              <p:nvPr/>
            </p:nvSpPr>
            <p:spPr bwMode="auto">
              <a:xfrm>
                <a:off x="4884" y="3469"/>
                <a:ext cx="468"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14" name="Line 34"/>
              <p:cNvSpPr>
                <a:spLocks noChangeShapeType="1"/>
              </p:cNvSpPr>
              <p:nvPr/>
            </p:nvSpPr>
            <p:spPr bwMode="auto">
              <a:xfrm>
                <a:off x="4884" y="3643"/>
                <a:ext cx="472" cy="0"/>
              </a:xfrm>
              <a:prstGeom prst="line">
                <a:avLst/>
              </a:prstGeom>
              <a:noFill/>
              <a:ln w="25400">
                <a:solidFill>
                  <a:srgbClr val="000000"/>
                </a:solidFill>
                <a:round/>
                <a:headEnd type="none" w="sm" len="sm"/>
                <a:tailEnd type="none" w="sm" len="sm"/>
              </a:ln>
              <a:effectLst/>
            </p:spPr>
            <p:txBody>
              <a:bodyPr/>
              <a:lstStyle/>
              <a:p>
                <a:endParaRPr lang="en-US"/>
              </a:p>
            </p:txBody>
          </p:sp>
        </p:grpSp>
      </p:grpSp>
      <p:sp>
        <p:nvSpPr>
          <p:cNvPr id="20517" name="Rectangle 37"/>
          <p:cNvSpPr>
            <a:spLocks noChangeArrowheads="1"/>
          </p:cNvSpPr>
          <p:nvPr/>
        </p:nvSpPr>
        <p:spPr bwMode="blackWhite">
          <a:xfrm>
            <a:off x="6157913" y="1614488"/>
            <a:ext cx="712787" cy="1939925"/>
          </a:xfrm>
          <a:prstGeom prst="rect">
            <a:avLst/>
          </a:prstGeom>
          <a:solidFill>
            <a:srgbClr val="FF9966"/>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0518" name="Rectangle 38"/>
          <p:cNvSpPr>
            <a:spLocks noChangeArrowheads="1"/>
          </p:cNvSpPr>
          <p:nvPr/>
        </p:nvSpPr>
        <p:spPr bwMode="blackWhite">
          <a:xfrm>
            <a:off x="6194425" y="1646238"/>
            <a:ext cx="663575" cy="3524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886200" algn="l"/>
              </a:tabLst>
            </a:pPr>
            <a:r>
              <a:rPr lang="en-US" sz="1800" b="1">
                <a:solidFill>
                  <a:srgbClr val="000000"/>
                </a:solidFill>
                <a:latin typeface="Courier New" pitchFamily="49" charset="0"/>
              </a:rPr>
              <a:t>JOB</a:t>
            </a:r>
          </a:p>
        </p:txBody>
      </p:sp>
      <p:grpSp>
        <p:nvGrpSpPr>
          <p:cNvPr id="20524" name="Group 44"/>
          <p:cNvGrpSpPr>
            <a:grpSpLocks/>
          </p:cNvGrpSpPr>
          <p:nvPr/>
        </p:nvGrpSpPr>
        <p:grpSpPr bwMode="auto">
          <a:xfrm>
            <a:off x="6153150" y="2078038"/>
            <a:ext cx="749300" cy="1190625"/>
            <a:chOff x="3876" y="1309"/>
            <a:chExt cx="472" cy="750"/>
          </a:xfrm>
        </p:grpSpPr>
        <p:sp>
          <p:nvSpPr>
            <p:cNvPr id="20519" name="Line 39"/>
            <p:cNvSpPr>
              <a:spLocks noChangeShapeType="1"/>
            </p:cNvSpPr>
            <p:nvPr/>
          </p:nvSpPr>
          <p:spPr bwMode="auto">
            <a:xfrm>
              <a:off x="3877" y="1309"/>
              <a:ext cx="467" cy="0"/>
            </a:xfrm>
            <a:prstGeom prst="line">
              <a:avLst/>
            </a:prstGeom>
            <a:noFill/>
            <a:ln w="50800">
              <a:solidFill>
                <a:srgbClr val="000000"/>
              </a:solidFill>
              <a:round/>
              <a:headEnd type="none" w="sm" len="sm"/>
              <a:tailEnd type="none" w="sm" len="sm"/>
            </a:ln>
            <a:effectLst/>
          </p:spPr>
          <p:txBody>
            <a:bodyPr/>
            <a:lstStyle/>
            <a:p>
              <a:endParaRPr lang="en-US"/>
            </a:p>
          </p:txBody>
        </p:sp>
        <p:sp>
          <p:nvSpPr>
            <p:cNvPr id="20520" name="Line 40"/>
            <p:cNvSpPr>
              <a:spLocks noChangeShapeType="1"/>
            </p:cNvSpPr>
            <p:nvPr/>
          </p:nvSpPr>
          <p:spPr bwMode="auto">
            <a:xfrm>
              <a:off x="3876" y="1557"/>
              <a:ext cx="47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21" name="Line 41"/>
            <p:cNvSpPr>
              <a:spLocks noChangeShapeType="1"/>
            </p:cNvSpPr>
            <p:nvPr/>
          </p:nvSpPr>
          <p:spPr bwMode="auto">
            <a:xfrm>
              <a:off x="3876" y="1721"/>
              <a:ext cx="47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22" name="Line 42"/>
            <p:cNvSpPr>
              <a:spLocks noChangeShapeType="1"/>
            </p:cNvSpPr>
            <p:nvPr/>
          </p:nvSpPr>
          <p:spPr bwMode="auto">
            <a:xfrm>
              <a:off x="3876" y="1885"/>
              <a:ext cx="468"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23" name="Line 43"/>
            <p:cNvSpPr>
              <a:spLocks noChangeShapeType="1"/>
            </p:cNvSpPr>
            <p:nvPr/>
          </p:nvSpPr>
          <p:spPr bwMode="auto">
            <a:xfrm>
              <a:off x="3876" y="2059"/>
              <a:ext cx="472" cy="0"/>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0525" name="Rectangle 45"/>
          <p:cNvSpPr>
            <a:spLocks noChangeArrowheads="1"/>
          </p:cNvSpPr>
          <p:nvPr/>
        </p:nvSpPr>
        <p:spPr bwMode="auto">
          <a:xfrm>
            <a:off x="5283200" y="1249363"/>
            <a:ext cx="1679575"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808080"/>
                  </a:outerShdw>
                </a:effectLst>
                <a:latin typeface="Arial" pitchFamily="34" charset="0"/>
              </a:rPr>
              <a:t>New column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94"/>
                                        </p:tgtEl>
                                        <p:attrNameLst>
                                          <p:attrName>style.visibility</p:attrName>
                                        </p:attrNameLst>
                                      </p:cBhvr>
                                      <p:to>
                                        <p:strVal val="visible"/>
                                      </p:to>
                                    </p:set>
                                    <p:animEffect transition="in" filter="wipe(up)">
                                      <p:cBhvr>
                                        <p:cTn id="7" dur="500"/>
                                        <p:tgtEl>
                                          <p:spTgt spid="2049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0516"/>
                                        </p:tgtEl>
                                        <p:attrNameLst>
                                          <p:attrName>style.visibility</p:attrName>
                                        </p:attrNameLst>
                                      </p:cBhvr>
                                      <p:to>
                                        <p:strVal val="visible"/>
                                      </p:to>
                                    </p:set>
                                    <p:anim calcmode="lin" valueType="num">
                                      <p:cBhvr additive="base">
                                        <p:cTn id="11" dur="500" fill="hold"/>
                                        <p:tgtEl>
                                          <p:spTgt spid="20516"/>
                                        </p:tgtEl>
                                        <p:attrNameLst>
                                          <p:attrName>ppt_x</p:attrName>
                                        </p:attrNameLst>
                                      </p:cBhvr>
                                      <p:tavLst>
                                        <p:tav tm="0">
                                          <p:val>
                                            <p:strVal val="1+#ppt_w/2"/>
                                          </p:val>
                                        </p:tav>
                                        <p:tav tm="100000">
                                          <p:val>
                                            <p:strVal val="#ppt_x"/>
                                          </p:val>
                                        </p:tav>
                                      </p:tavLst>
                                    </p:anim>
                                    <p:anim calcmode="lin" valueType="num">
                                      <p:cBhvr additive="base">
                                        <p:cTn id="12" dur="500" fill="hold"/>
                                        <p:tgtEl>
                                          <p:spTgt spid="20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Adding a Column</a:t>
            </a:r>
          </a:p>
        </p:txBody>
      </p:sp>
      <p:sp>
        <p:nvSpPr>
          <p:cNvPr id="22531" name="Rectangle 3"/>
          <p:cNvSpPr>
            <a:spLocks noGrp="1" noChangeArrowheads="1"/>
          </p:cNvSpPr>
          <p:nvPr>
            <p:ph type="body" idx="1"/>
          </p:nvPr>
        </p:nvSpPr>
        <p:spPr>
          <a:xfrm>
            <a:off x="725488" y="1528763"/>
            <a:ext cx="7732712" cy="519112"/>
          </a:xfrm>
          <a:noFill/>
          <a:ln/>
          <a:effectLst>
            <a:outerShdw dist="53882" dir="2700000" algn="ctr" rotWithShape="0">
              <a:srgbClr val="000000">
                <a:alpha val="50000"/>
              </a:srgbClr>
            </a:outerShdw>
          </a:effectLst>
        </p:spPr>
        <p:txBody>
          <a:bodyPr lIns="92075" tIns="46038" rIns="92075" bIns="46038">
            <a:spAutoFit/>
          </a:bodyPr>
          <a:lstStyle/>
          <a:p>
            <a:pPr lvl="1"/>
            <a:r>
              <a:rPr lang="en-US"/>
              <a:t>You use the ADD clause to add columns.</a:t>
            </a:r>
          </a:p>
        </p:txBody>
      </p:sp>
      <p:sp>
        <p:nvSpPr>
          <p:cNvPr id="22532" name="Rectangle 4"/>
          <p:cNvSpPr>
            <a:spLocks noChangeArrowheads="1"/>
          </p:cNvSpPr>
          <p:nvPr/>
        </p:nvSpPr>
        <p:spPr bwMode="blackWhite">
          <a:xfrm>
            <a:off x="901700" y="2052638"/>
            <a:ext cx="7523163"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22533" name="Rectangle 5"/>
          <p:cNvSpPr>
            <a:spLocks noChangeArrowheads="1"/>
          </p:cNvSpPr>
          <p:nvPr/>
        </p:nvSpPr>
        <p:spPr bwMode="auto">
          <a:xfrm>
            <a:off x="787400" y="3516313"/>
            <a:ext cx="7385050" cy="1066800"/>
          </a:xfrm>
          <a:prstGeom prst="rect">
            <a:avLst/>
          </a:prstGeom>
          <a:noFill/>
          <a:ln w="9525">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22534" name="Rectangle 6"/>
          <p:cNvSpPr>
            <a:spLocks noChangeArrowheads="1"/>
          </p:cNvSpPr>
          <p:nvPr/>
        </p:nvSpPr>
        <p:spPr bwMode="blackWhite">
          <a:xfrm>
            <a:off x="901700" y="3727450"/>
            <a:ext cx="7523163" cy="23764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    EMPNO ENAME         ANNSAL HIREDATE  JOB</a:t>
            </a:r>
          </a:p>
          <a:p>
            <a:pPr>
              <a:tabLst>
                <a:tab pos="692150" algn="l"/>
                <a:tab pos="1200150" algn="l"/>
              </a:tabLst>
            </a:pPr>
            <a:r>
              <a:rPr lang="en-US" sz="1800" b="1">
                <a:solidFill>
                  <a:srgbClr val="000000"/>
                </a:solidFill>
                <a:latin typeface="Courier New" pitchFamily="49" charset="0"/>
              </a:rPr>
              <a:t>--------- ---------- --------- --------- ----</a:t>
            </a:r>
          </a:p>
          <a:p>
            <a:pPr>
              <a:tabLst>
                <a:tab pos="692150" algn="l"/>
                <a:tab pos="1200150" algn="l"/>
              </a:tabLst>
            </a:pPr>
            <a:r>
              <a:rPr lang="en-US" sz="1800" b="1">
                <a:solidFill>
                  <a:srgbClr val="000000"/>
                </a:solidFill>
                <a:latin typeface="Courier New" pitchFamily="49" charset="0"/>
              </a:rPr>
              <a:t>     7698 BLAKE          34200 01-MAY-81</a:t>
            </a:r>
          </a:p>
          <a:p>
            <a:pPr>
              <a:tabLst>
                <a:tab pos="692150" algn="l"/>
                <a:tab pos="1200150" algn="l"/>
              </a:tabLst>
            </a:pPr>
            <a:r>
              <a:rPr lang="en-US" sz="1800" b="1">
                <a:solidFill>
                  <a:srgbClr val="000000"/>
                </a:solidFill>
                <a:latin typeface="Courier New" pitchFamily="49" charset="0"/>
              </a:rPr>
              <a:t>     7654 MARTIN         15000 28-SEP-81</a:t>
            </a:r>
          </a:p>
          <a:p>
            <a:pPr>
              <a:tabLst>
                <a:tab pos="692150" algn="l"/>
                <a:tab pos="1200150" algn="l"/>
              </a:tabLst>
            </a:pPr>
            <a:r>
              <a:rPr lang="en-US" sz="1800" b="1">
                <a:solidFill>
                  <a:srgbClr val="000000"/>
                </a:solidFill>
                <a:latin typeface="Courier New" pitchFamily="49" charset="0"/>
              </a:rPr>
              <a:t>     7499 ALLEN          19200 20-FEB-81</a:t>
            </a:r>
          </a:p>
          <a:p>
            <a:pPr>
              <a:tabLst>
                <a:tab pos="692150" algn="l"/>
                <a:tab pos="1200150" algn="l"/>
              </a:tabLst>
            </a:pPr>
            <a:r>
              <a:rPr lang="en-US" sz="1800" b="1">
                <a:solidFill>
                  <a:srgbClr val="000000"/>
                </a:solidFill>
                <a:latin typeface="Courier New" pitchFamily="49" charset="0"/>
              </a:rPr>
              <a:t>     7844 TURNER         18000 08-SEP-81</a:t>
            </a:r>
          </a:p>
          <a:p>
            <a:pPr>
              <a:tabLst>
                <a:tab pos="692150" algn="l"/>
                <a:tab pos="1200150" algn="l"/>
              </a:tabLst>
            </a:pPr>
            <a:r>
              <a:rPr lang="en-US" sz="1800" b="1">
                <a:solidFill>
                  <a:srgbClr val="000000"/>
                </a:solidFill>
                <a:latin typeface="Courier New" pitchFamily="49" charset="0"/>
              </a:rPr>
              <a:t>...</a:t>
            </a:r>
          </a:p>
          <a:p>
            <a:pPr>
              <a:tabLst>
                <a:tab pos="692150" algn="l"/>
                <a:tab pos="1200150" algn="l"/>
              </a:tabLst>
            </a:pPr>
            <a:r>
              <a:rPr lang="en-US" sz="1800" b="1">
                <a:solidFill>
                  <a:srgbClr val="000000"/>
                </a:solidFill>
                <a:latin typeface="Courier New" pitchFamily="49" charset="0"/>
              </a:rPr>
              <a:t>6 rows selected.</a:t>
            </a:r>
          </a:p>
        </p:txBody>
      </p:sp>
      <p:sp>
        <p:nvSpPr>
          <p:cNvPr id="22535" name="Rectangle 7"/>
          <p:cNvSpPr>
            <a:spLocks noChangeArrowheads="1"/>
          </p:cNvSpPr>
          <p:nvPr/>
        </p:nvSpPr>
        <p:spPr bwMode="blackWhite">
          <a:xfrm>
            <a:off x="915988" y="2058988"/>
            <a:ext cx="7205662"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SQL&gt; ALTER TABLE dept30</a:t>
            </a:r>
          </a:p>
          <a:p>
            <a:pPr>
              <a:tabLst>
                <a:tab pos="692150" algn="l"/>
                <a:tab pos="1200150" algn="l"/>
              </a:tabLst>
            </a:pPr>
            <a:r>
              <a:rPr lang="en-US" sz="1800" b="1">
                <a:solidFill>
                  <a:srgbClr val="000000"/>
                </a:solidFill>
                <a:latin typeface="Courier New" pitchFamily="49" charset="0"/>
              </a:rPr>
              <a:t>  2  ADD		   (job VARCHAR2(9));</a:t>
            </a:r>
          </a:p>
          <a:p>
            <a:pPr>
              <a:tabLst>
                <a:tab pos="692150" algn="l"/>
                <a:tab pos="1200150" algn="l"/>
              </a:tabLst>
            </a:pPr>
            <a:r>
              <a:rPr lang="en-US" sz="1800" b="1">
                <a:solidFill>
                  <a:srgbClr val="FF3300"/>
                </a:solidFill>
                <a:effectLst>
                  <a:outerShdw blurRad="38100" dist="38100" dir="2700000" algn="tl">
                    <a:srgbClr val="FFFFFF"/>
                  </a:outerShdw>
                </a:effectLst>
                <a:latin typeface="Courier New" pitchFamily="49" charset="0"/>
              </a:rPr>
              <a:t>Table altered.</a:t>
            </a:r>
          </a:p>
        </p:txBody>
      </p:sp>
      <p:sp>
        <p:nvSpPr>
          <p:cNvPr id="22536" name="Rectangle 8"/>
          <p:cNvSpPr>
            <a:spLocks noChangeArrowheads="1"/>
          </p:cNvSpPr>
          <p:nvPr/>
        </p:nvSpPr>
        <p:spPr bwMode="auto">
          <a:xfrm>
            <a:off x="733425" y="3219450"/>
            <a:ext cx="7842250" cy="4984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en-US" sz="2800" b="1">
                <a:solidFill>
                  <a:srgbClr val="F8F8D3"/>
                </a:solidFill>
                <a:latin typeface="Arial" pitchFamily="34" charset="0"/>
              </a:rPr>
              <a:t>The new column becomes the last column.</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Modifying a Column</a:t>
            </a:r>
          </a:p>
        </p:txBody>
      </p:sp>
      <p:sp>
        <p:nvSpPr>
          <p:cNvPr id="24579" name="Rectangle 3"/>
          <p:cNvSpPr>
            <a:spLocks noGrp="1" noChangeArrowheads="1"/>
          </p:cNvSpPr>
          <p:nvPr>
            <p:ph type="body" idx="1"/>
          </p:nvPr>
        </p:nvSpPr>
        <p:spPr>
          <a:xfrm>
            <a:off x="858838" y="1528763"/>
            <a:ext cx="7385050" cy="3424237"/>
          </a:xfrm>
          <a:noFill/>
          <a:ln/>
          <a:effectLst>
            <a:outerShdw dist="53882" dir="2700000" algn="ctr" rotWithShape="0">
              <a:srgbClr val="000000">
                <a:alpha val="50000"/>
              </a:srgbClr>
            </a:outerShdw>
          </a:effectLst>
        </p:spPr>
        <p:txBody>
          <a:bodyPr lIns="92075" tIns="46038" rIns="92075" bIns="46038">
            <a:spAutoFit/>
          </a:bodyPr>
          <a:lstStyle/>
          <a:p>
            <a:pPr lvl="1"/>
            <a:r>
              <a:rPr lang="en-US"/>
              <a:t>You can change a column’s data type, size, and default value.</a:t>
            </a:r>
          </a:p>
          <a:p>
            <a:pPr lvl="1">
              <a:buFontTx/>
              <a:buNone/>
            </a:pPr>
            <a:endParaRPr lang="en-US"/>
          </a:p>
          <a:p>
            <a:pPr lvl="1">
              <a:buFontTx/>
              <a:buNone/>
            </a:pPr>
            <a:endParaRPr lang="en-US"/>
          </a:p>
          <a:p>
            <a:pPr lvl="1">
              <a:buFontTx/>
              <a:buNone/>
            </a:pPr>
            <a:endParaRPr lang="en-US"/>
          </a:p>
          <a:p>
            <a:pPr lvl="1"/>
            <a:r>
              <a:rPr lang="en-US"/>
              <a:t>A change to the default value affects only subsequent insertions to the table.</a:t>
            </a:r>
          </a:p>
        </p:txBody>
      </p:sp>
      <p:sp>
        <p:nvSpPr>
          <p:cNvPr id="24580" name="Rectangle 4"/>
          <p:cNvSpPr>
            <a:spLocks noChangeArrowheads="1"/>
          </p:cNvSpPr>
          <p:nvPr/>
        </p:nvSpPr>
        <p:spPr bwMode="blackWhite">
          <a:xfrm>
            <a:off x="914400" y="2557463"/>
            <a:ext cx="7510463" cy="9461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p:txBody>
      </p:sp>
      <p:sp>
        <p:nvSpPr>
          <p:cNvPr id="24581" name="Rectangle 5"/>
          <p:cNvSpPr>
            <a:spLocks noChangeArrowheads="1"/>
          </p:cNvSpPr>
          <p:nvPr/>
        </p:nvSpPr>
        <p:spPr bwMode="blackWhite">
          <a:xfrm>
            <a:off x="995363" y="2609850"/>
            <a:ext cx="6578600" cy="86042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ALTER TABLE	dept30</a:t>
            </a:r>
          </a:p>
          <a:p>
            <a:pPr>
              <a:tabLst>
                <a:tab pos="1200150" algn="l"/>
              </a:tabLst>
            </a:pPr>
            <a:r>
              <a:rPr lang="en-US" sz="1800" b="1">
                <a:solidFill>
                  <a:srgbClr val="000000"/>
                </a:solidFill>
                <a:latin typeface="Courier New" pitchFamily="49" charset="0"/>
              </a:rPr>
              <a:t>MODIFY		(ename VARCHAR2(15));</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altered.</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Dropping a Table</a:t>
            </a:r>
          </a:p>
        </p:txBody>
      </p:sp>
      <p:sp>
        <p:nvSpPr>
          <p:cNvPr id="26627" name="Rectangle 3"/>
          <p:cNvSpPr>
            <a:spLocks noGrp="1" noChangeArrowheads="1"/>
          </p:cNvSpPr>
          <p:nvPr>
            <p:ph type="body" idx="1"/>
          </p:nvPr>
        </p:nvSpPr>
        <p:spPr>
          <a:xfrm>
            <a:off x="858838" y="1795463"/>
            <a:ext cx="7385050" cy="2057400"/>
          </a:xfrm>
          <a:noFill/>
          <a:ln/>
          <a:effectLst>
            <a:outerShdw dist="53882" dir="2700000" algn="ctr" rotWithShape="0">
              <a:srgbClr val="000000">
                <a:alpha val="50000"/>
              </a:srgbClr>
            </a:outerShdw>
          </a:effectLst>
        </p:spPr>
        <p:txBody>
          <a:bodyPr lIns="92075" tIns="46038" rIns="92075" bIns="46038">
            <a:spAutoFit/>
          </a:bodyPr>
          <a:lstStyle/>
          <a:p>
            <a:pPr lvl="1"/>
            <a:r>
              <a:rPr lang="en-US"/>
              <a:t>All data and structure in the table is deleted.</a:t>
            </a:r>
          </a:p>
          <a:p>
            <a:pPr lvl="1"/>
            <a:r>
              <a:rPr lang="en-US"/>
              <a:t>Any pending transactions are committed.</a:t>
            </a:r>
          </a:p>
          <a:p>
            <a:pPr lvl="1"/>
            <a:r>
              <a:rPr lang="en-US"/>
              <a:t>All indexes are dropped.</a:t>
            </a:r>
          </a:p>
          <a:p>
            <a:pPr lvl="1"/>
            <a:r>
              <a:rPr lang="en-US"/>
              <a:t>You </a:t>
            </a:r>
            <a:r>
              <a:rPr lang="en-US" i="1"/>
              <a:t>cannot</a:t>
            </a:r>
            <a:r>
              <a:rPr lang="en-US"/>
              <a:t> roll back this statement.</a:t>
            </a:r>
          </a:p>
        </p:txBody>
      </p:sp>
      <p:sp>
        <p:nvSpPr>
          <p:cNvPr id="26628" name="Rectangle 4"/>
          <p:cNvSpPr>
            <a:spLocks noChangeArrowheads="1"/>
          </p:cNvSpPr>
          <p:nvPr/>
        </p:nvSpPr>
        <p:spPr bwMode="blackWhite">
          <a:xfrm>
            <a:off x="895350" y="4943475"/>
            <a:ext cx="7529513" cy="7588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26629" name="Rectangle 5"/>
          <p:cNvSpPr>
            <a:spLocks noChangeArrowheads="1"/>
          </p:cNvSpPr>
          <p:nvPr/>
        </p:nvSpPr>
        <p:spPr bwMode="blackWhite">
          <a:xfrm>
            <a:off x="1039813" y="4840288"/>
            <a:ext cx="6446837" cy="99536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DROP TABLE dept30;</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dropped.</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Changing the Name of an Object</a:t>
            </a:r>
          </a:p>
        </p:txBody>
      </p:sp>
      <p:sp>
        <p:nvSpPr>
          <p:cNvPr id="28675" name="Rectangle 3"/>
          <p:cNvSpPr>
            <a:spLocks noGrp="1" noChangeArrowheads="1"/>
          </p:cNvSpPr>
          <p:nvPr>
            <p:ph type="body" idx="1"/>
          </p:nvPr>
        </p:nvSpPr>
        <p:spPr>
          <a:xfrm>
            <a:off x="858838" y="1795463"/>
            <a:ext cx="7385050" cy="2911475"/>
          </a:xfrm>
          <a:noFill/>
          <a:ln/>
          <a:effectLst>
            <a:outerShdw dist="53882" dir="2700000" algn="ctr" rotWithShape="0">
              <a:srgbClr val="000000">
                <a:alpha val="50000"/>
              </a:srgbClr>
            </a:outerShdw>
          </a:effectLst>
        </p:spPr>
        <p:txBody>
          <a:bodyPr lIns="92075" tIns="46038" rIns="92075" bIns="46038">
            <a:spAutoFit/>
          </a:bodyPr>
          <a:lstStyle/>
          <a:p>
            <a:pPr lvl="1"/>
            <a:r>
              <a:rPr lang="en-US"/>
              <a:t>To change the name of a table, view, sequence, or synonym, you execute the RENAME statement.</a:t>
            </a:r>
          </a:p>
          <a:p>
            <a:pPr lvl="1">
              <a:buFontTx/>
              <a:buNone/>
            </a:pPr>
            <a:endParaRPr lang="en-US"/>
          </a:p>
          <a:p>
            <a:pPr lvl="1">
              <a:buFontTx/>
              <a:buNone/>
            </a:pPr>
            <a:endParaRPr lang="en-US"/>
          </a:p>
          <a:p>
            <a:pPr lvl="1"/>
            <a:r>
              <a:rPr lang="en-US"/>
              <a:t>You must be the owner of the object.</a:t>
            </a:r>
          </a:p>
        </p:txBody>
      </p:sp>
      <p:sp>
        <p:nvSpPr>
          <p:cNvPr id="28676" name="Rectangle 4"/>
          <p:cNvSpPr>
            <a:spLocks noChangeArrowheads="1"/>
          </p:cNvSpPr>
          <p:nvPr/>
        </p:nvSpPr>
        <p:spPr bwMode="blackWhite">
          <a:xfrm>
            <a:off x="971550" y="3206750"/>
            <a:ext cx="7453313" cy="7048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28677" name="Rectangle 5"/>
          <p:cNvSpPr>
            <a:spLocks noChangeArrowheads="1"/>
          </p:cNvSpPr>
          <p:nvPr/>
        </p:nvSpPr>
        <p:spPr bwMode="blackWhite">
          <a:xfrm>
            <a:off x="1146175" y="3128963"/>
            <a:ext cx="5422900" cy="84296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RENAME dept TO department;</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renamed.</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Truncating a Table</a:t>
            </a:r>
          </a:p>
        </p:txBody>
      </p:sp>
      <p:sp>
        <p:nvSpPr>
          <p:cNvPr id="30723" name="Rectangle 3"/>
          <p:cNvSpPr>
            <a:spLocks noGrp="1" noChangeArrowheads="1"/>
          </p:cNvSpPr>
          <p:nvPr>
            <p:ph type="body" idx="1"/>
          </p:nvPr>
        </p:nvSpPr>
        <p:spPr>
          <a:xfrm>
            <a:off x="858838" y="1223963"/>
            <a:ext cx="7385050" cy="4664075"/>
          </a:xfrm>
          <a:noFill/>
          <a:ln/>
          <a:effectLst>
            <a:outerShdw dist="53882" dir="2700000" algn="ctr" rotWithShape="0">
              <a:srgbClr val="000000">
                <a:alpha val="50000"/>
              </a:srgbClr>
            </a:outerShdw>
          </a:effectLst>
        </p:spPr>
        <p:txBody>
          <a:bodyPr lIns="92075" tIns="46038" rIns="92075" bIns="46038">
            <a:spAutoFit/>
          </a:bodyPr>
          <a:lstStyle/>
          <a:p>
            <a:pPr lvl="1"/>
            <a:r>
              <a:rPr lang="en-US"/>
              <a:t>The TRUNCATE TABLE statement:</a:t>
            </a:r>
          </a:p>
          <a:p>
            <a:pPr lvl="2"/>
            <a:r>
              <a:rPr lang="en-US"/>
              <a:t>Removes all rows from a table</a:t>
            </a:r>
          </a:p>
          <a:p>
            <a:pPr lvl="2"/>
            <a:r>
              <a:rPr lang="en-US"/>
              <a:t>Releases the storage space used by that table</a:t>
            </a:r>
          </a:p>
          <a:p>
            <a:pPr lvl="2">
              <a:buFontTx/>
              <a:buNone/>
            </a:pPr>
            <a:endParaRPr lang="en-US"/>
          </a:p>
          <a:p>
            <a:pPr lvl="2">
              <a:buFontTx/>
              <a:buNone/>
            </a:pPr>
            <a:endParaRPr lang="en-US"/>
          </a:p>
          <a:p>
            <a:pPr lvl="1"/>
            <a:endParaRPr lang="en-US"/>
          </a:p>
          <a:p>
            <a:pPr lvl="1"/>
            <a:r>
              <a:rPr lang="en-US"/>
              <a:t>You cannot roll back row removal when using TRUNCATE.</a:t>
            </a:r>
          </a:p>
          <a:p>
            <a:pPr lvl="1"/>
            <a:r>
              <a:rPr lang="en-US"/>
              <a:t>Alternatively, you can remove rows by using the DELETE statement.</a:t>
            </a:r>
          </a:p>
        </p:txBody>
      </p:sp>
      <p:sp>
        <p:nvSpPr>
          <p:cNvPr id="30724" name="Rectangle 4"/>
          <p:cNvSpPr>
            <a:spLocks noChangeArrowheads="1"/>
          </p:cNvSpPr>
          <p:nvPr/>
        </p:nvSpPr>
        <p:spPr bwMode="blackWhite">
          <a:xfrm>
            <a:off x="914400" y="3278188"/>
            <a:ext cx="7510463" cy="7667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30725" name="Rectangle 5"/>
          <p:cNvSpPr>
            <a:spLocks noChangeArrowheads="1"/>
          </p:cNvSpPr>
          <p:nvPr/>
        </p:nvSpPr>
        <p:spPr bwMode="blackWhite">
          <a:xfrm>
            <a:off x="1039813" y="3184525"/>
            <a:ext cx="5957887" cy="938213"/>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TRUNCATE TABLE department;</a:t>
            </a:r>
            <a:endParaRPr lang="en-US" sz="1800" b="1">
              <a:solidFill>
                <a:srgbClr val="000000"/>
              </a:solidFill>
              <a:effectLst>
                <a:outerShdw blurRad="38100" dist="38100" dir="2700000" algn="tl">
                  <a:srgbClr val="FFFFFF"/>
                </a:outerShdw>
              </a:effectLst>
              <a:latin typeface="Courier New" pitchFamily="49" charset="0"/>
            </a:endParaRP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truncated.</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blackWhite">
          <a:xfrm>
            <a:off x="944563" y="1657350"/>
            <a:ext cx="7294562" cy="3143250"/>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32771" name="Line 3"/>
          <p:cNvSpPr>
            <a:spLocks noChangeShapeType="1"/>
          </p:cNvSpPr>
          <p:nvPr/>
        </p:nvSpPr>
        <p:spPr bwMode="auto">
          <a:xfrm>
            <a:off x="939800" y="2574925"/>
            <a:ext cx="7312025" cy="0"/>
          </a:xfrm>
          <a:prstGeom prst="line">
            <a:avLst/>
          </a:prstGeom>
          <a:noFill/>
          <a:ln w="12700">
            <a:solidFill>
              <a:srgbClr val="000000"/>
            </a:solidFill>
            <a:round/>
            <a:headEnd type="none" w="sm" len="sm"/>
            <a:tailEnd type="none" w="sm" len="sm"/>
          </a:ln>
          <a:effectLst/>
        </p:spPr>
        <p:txBody>
          <a:bodyPr/>
          <a:lstStyle/>
          <a:p>
            <a:endParaRPr lang="en-US"/>
          </a:p>
        </p:txBody>
      </p:sp>
      <p:sp>
        <p:nvSpPr>
          <p:cNvPr id="32772" name="Line 4"/>
          <p:cNvSpPr>
            <a:spLocks noChangeShapeType="1"/>
          </p:cNvSpPr>
          <p:nvPr/>
        </p:nvSpPr>
        <p:spPr bwMode="auto">
          <a:xfrm flipV="1">
            <a:off x="3200400" y="1676400"/>
            <a:ext cx="0" cy="3238500"/>
          </a:xfrm>
          <a:prstGeom prst="line">
            <a:avLst/>
          </a:prstGeom>
          <a:noFill/>
          <a:ln w="12700">
            <a:solidFill>
              <a:srgbClr val="000000"/>
            </a:solidFill>
            <a:round/>
            <a:headEnd type="none" w="sm" len="sm"/>
            <a:tailEnd type="none" w="sm" len="sm"/>
          </a:ln>
          <a:effectLst/>
        </p:spPr>
        <p:txBody>
          <a:bodyPr/>
          <a:lstStyle/>
          <a:p>
            <a:endParaRPr lang="en-US"/>
          </a:p>
        </p:txBody>
      </p:sp>
      <p:sp>
        <p:nvSpPr>
          <p:cNvPr id="32773" name="Rectangle 5"/>
          <p:cNvSpPr>
            <a:spLocks noGrp="1" noChangeArrowheads="1"/>
          </p:cNvSpPr>
          <p:nvPr>
            <p:ph type="title"/>
          </p:nvPr>
        </p:nvSpPr>
        <p:spPr>
          <a:xfrm>
            <a:off x="922338" y="530225"/>
            <a:ext cx="7299325" cy="881063"/>
          </a:xfrm>
          <a:noFill/>
          <a:ln/>
          <a:effectLst>
            <a:outerShdw dist="53882" dir="2700000" algn="ctr" rotWithShape="0">
              <a:srgbClr val="000000">
                <a:alpha val="50000"/>
              </a:srgbClr>
            </a:outerShdw>
          </a:effectLst>
        </p:spPr>
        <p:txBody>
          <a:bodyPr lIns="92075" tIns="46038" rIns="92075" bIns="46038" anchor="t"/>
          <a:lstStyle/>
          <a:p>
            <a:r>
              <a:rPr lang="en-US" sz="4300"/>
              <a:t>Summary</a:t>
            </a:r>
          </a:p>
        </p:txBody>
      </p:sp>
      <p:sp>
        <p:nvSpPr>
          <p:cNvPr id="32774" name="Rectangle 6"/>
          <p:cNvSpPr>
            <a:spLocks noGrp="1" noChangeArrowheads="1"/>
          </p:cNvSpPr>
          <p:nvPr>
            <p:ph type="body" idx="1"/>
          </p:nvPr>
        </p:nvSpPr>
        <p:spPr bwMode="blackWhite">
          <a:xfrm>
            <a:off x="5245100" y="3055938"/>
            <a:ext cx="3897313" cy="3443287"/>
          </a:xfrm>
          <a:noFill/>
          <a:ln/>
        </p:spPr>
        <p:txBody>
          <a:bodyPr lIns="92075" tIns="46038" rIns="92075" bIns="46038">
            <a:spAutoFit/>
          </a:bodyPr>
          <a:lstStyle/>
          <a:p>
            <a:pPr>
              <a:spcBef>
                <a:spcPct val="60000"/>
              </a:spcBef>
            </a:pPr>
            <a:endParaRPr lang="en-US" sz="2000">
              <a:solidFill>
                <a:schemeClr val="bg2"/>
              </a:solidFill>
            </a:endParaRPr>
          </a:p>
          <a:p>
            <a:pPr>
              <a:spcBef>
                <a:spcPct val="60000"/>
              </a:spcBef>
            </a:pPr>
            <a:r>
              <a:rPr lang="en-US" sz="2000">
                <a:solidFill>
                  <a:schemeClr val="bg2"/>
                </a:solidFill>
              </a:rPr>
              <a:t>	</a:t>
            </a:r>
          </a:p>
          <a:p>
            <a:pPr>
              <a:spcBef>
                <a:spcPct val="60000"/>
              </a:spcBef>
            </a:pPr>
            <a:endParaRPr lang="en-US" sz="2000">
              <a:solidFill>
                <a:schemeClr val="bg2"/>
              </a:solidFill>
            </a:endParaRPr>
          </a:p>
          <a:p>
            <a:pPr>
              <a:spcBef>
                <a:spcPct val="60000"/>
              </a:spcBef>
            </a:pPr>
            <a:endParaRPr lang="en-US" sz="2000">
              <a:solidFill>
                <a:schemeClr val="bg2"/>
              </a:solidFill>
            </a:endParaRPr>
          </a:p>
          <a:p>
            <a:pPr>
              <a:spcBef>
                <a:spcPct val="60000"/>
              </a:spcBef>
            </a:pPr>
            <a:r>
              <a:rPr lang="en-US" sz="2000">
                <a:solidFill>
                  <a:schemeClr val="bg2"/>
                </a:solidFill>
              </a:rPr>
              <a:t/>
            </a:r>
            <a:br>
              <a:rPr lang="en-US" sz="2000">
                <a:solidFill>
                  <a:schemeClr val="bg2"/>
                </a:solidFill>
              </a:rPr>
            </a:br>
            <a:endParaRPr lang="en-US" sz="2000">
              <a:solidFill>
                <a:schemeClr val="bg2"/>
              </a:solidFill>
            </a:endParaRPr>
          </a:p>
          <a:p>
            <a:pPr>
              <a:spcBef>
                <a:spcPct val="60000"/>
              </a:spcBef>
            </a:pPr>
            <a:r>
              <a:rPr lang="en-US" sz="2000">
                <a:solidFill>
                  <a:schemeClr val="bg2"/>
                </a:solidFill>
              </a:rPr>
              <a:t/>
            </a:r>
            <a:br>
              <a:rPr lang="en-US" sz="2000">
                <a:solidFill>
                  <a:schemeClr val="bg2"/>
                </a:solidFill>
              </a:rPr>
            </a:br>
            <a:endParaRPr lang="en-US" sz="2000">
              <a:solidFill>
                <a:schemeClr val="bg2"/>
              </a:solidFill>
            </a:endParaRPr>
          </a:p>
        </p:txBody>
      </p:sp>
      <p:sp>
        <p:nvSpPr>
          <p:cNvPr id="32775" name="Rectangle 7"/>
          <p:cNvSpPr>
            <a:spLocks noChangeArrowheads="1"/>
          </p:cNvSpPr>
          <p:nvPr/>
        </p:nvSpPr>
        <p:spPr bwMode="blackWhite">
          <a:xfrm>
            <a:off x="1143000" y="1803400"/>
            <a:ext cx="7123113" cy="3000375"/>
          </a:xfrm>
          <a:prstGeom prst="rect">
            <a:avLst/>
          </a:prstGeom>
          <a:noFill/>
          <a:ln w="9525">
            <a:noFill/>
            <a:miter lim="800000"/>
            <a:headEnd/>
            <a:tailEnd/>
          </a:ln>
          <a:effectLst/>
        </p:spPr>
        <p:txBody>
          <a:bodyPr lIns="92075" tIns="46038" rIns="92075" bIns="46038">
            <a:spAutoFit/>
          </a:bodyPr>
          <a:lstStyle/>
          <a:p>
            <a:pPr>
              <a:lnSpc>
                <a:spcPct val="95000"/>
              </a:lnSpc>
              <a:spcBef>
                <a:spcPct val="60000"/>
              </a:spcBef>
              <a:tabLst>
                <a:tab pos="2165350" algn="l"/>
              </a:tabLst>
            </a:pPr>
            <a:r>
              <a:rPr lang="en-US" sz="1800" b="1">
                <a:solidFill>
                  <a:srgbClr val="000000"/>
                </a:solidFill>
                <a:latin typeface="Arial" pitchFamily="34" charset="0"/>
              </a:rPr>
              <a:t>Statement 	Description</a:t>
            </a:r>
          </a:p>
          <a:p>
            <a:pPr>
              <a:lnSpc>
                <a:spcPct val="95000"/>
              </a:lnSpc>
              <a:spcBef>
                <a:spcPct val="60000"/>
              </a:spcBef>
              <a:tabLst>
                <a:tab pos="2165350" algn="l"/>
              </a:tabLst>
            </a:pPr>
            <a:r>
              <a:rPr lang="en-US" sz="1800" b="1">
                <a:solidFill>
                  <a:srgbClr val="000000"/>
                </a:solidFill>
                <a:latin typeface="Arial" pitchFamily="34" charset="0"/>
              </a:rPr>
              <a:t>CREATE TABLE 	Creates a table </a:t>
            </a:r>
          </a:p>
          <a:p>
            <a:pPr>
              <a:lnSpc>
                <a:spcPct val="95000"/>
              </a:lnSpc>
              <a:spcBef>
                <a:spcPct val="60000"/>
              </a:spcBef>
              <a:tabLst>
                <a:tab pos="2165350" algn="l"/>
              </a:tabLst>
            </a:pPr>
            <a:r>
              <a:rPr lang="en-US" sz="1800" b="1">
                <a:solidFill>
                  <a:srgbClr val="000000"/>
                </a:solidFill>
                <a:latin typeface="Arial" pitchFamily="34" charset="0"/>
              </a:rPr>
              <a:t>ALTER TABLE 	Modifies table structures </a:t>
            </a:r>
          </a:p>
          <a:p>
            <a:pPr>
              <a:lnSpc>
                <a:spcPct val="95000"/>
              </a:lnSpc>
              <a:spcBef>
                <a:spcPct val="60000"/>
              </a:spcBef>
              <a:tabLst>
                <a:tab pos="2165350" algn="l"/>
              </a:tabLst>
            </a:pPr>
            <a:r>
              <a:rPr lang="en-US" sz="1800" b="1">
                <a:solidFill>
                  <a:srgbClr val="000000"/>
                </a:solidFill>
                <a:latin typeface="Arial" pitchFamily="34" charset="0"/>
              </a:rPr>
              <a:t>DROP TABLE 	Removes the rows and table structure</a:t>
            </a:r>
          </a:p>
          <a:p>
            <a:pPr>
              <a:lnSpc>
                <a:spcPct val="95000"/>
              </a:lnSpc>
              <a:spcBef>
                <a:spcPct val="60000"/>
              </a:spcBef>
              <a:tabLst>
                <a:tab pos="2165350" algn="l"/>
              </a:tabLst>
            </a:pPr>
            <a:r>
              <a:rPr lang="en-US" sz="1800" b="1">
                <a:solidFill>
                  <a:srgbClr val="000000"/>
                </a:solidFill>
                <a:latin typeface="Arial" pitchFamily="34" charset="0"/>
              </a:rPr>
              <a:t>RENAME 	Changes the name of a table, view, </a:t>
            </a:r>
            <a:br>
              <a:rPr lang="en-US" sz="1800" b="1">
                <a:solidFill>
                  <a:srgbClr val="000000"/>
                </a:solidFill>
                <a:latin typeface="Arial" pitchFamily="34" charset="0"/>
              </a:rPr>
            </a:br>
            <a:r>
              <a:rPr lang="en-US" sz="1800" b="1">
                <a:solidFill>
                  <a:srgbClr val="000000"/>
                </a:solidFill>
                <a:latin typeface="Arial" pitchFamily="34" charset="0"/>
              </a:rPr>
              <a:t>	sequence, or synonym</a:t>
            </a:r>
          </a:p>
          <a:p>
            <a:pPr>
              <a:lnSpc>
                <a:spcPct val="95000"/>
              </a:lnSpc>
              <a:spcBef>
                <a:spcPct val="60000"/>
              </a:spcBef>
              <a:tabLst>
                <a:tab pos="2165350" algn="l"/>
              </a:tabLst>
            </a:pPr>
            <a:r>
              <a:rPr lang="en-US" sz="1800" b="1">
                <a:solidFill>
                  <a:srgbClr val="000000"/>
                </a:solidFill>
                <a:latin typeface="Arial" pitchFamily="34" charset="0"/>
              </a:rPr>
              <a:t>TRUNCATE 	Removes all rows from a table and </a:t>
            </a:r>
            <a:br>
              <a:rPr lang="en-US" sz="1800" b="1">
                <a:solidFill>
                  <a:srgbClr val="000000"/>
                </a:solidFill>
                <a:latin typeface="Arial" pitchFamily="34" charset="0"/>
              </a:rPr>
            </a:br>
            <a:r>
              <a:rPr lang="en-US" sz="1800" b="1">
                <a:solidFill>
                  <a:srgbClr val="000000"/>
                </a:solidFill>
                <a:latin typeface="Arial" pitchFamily="34" charset="0"/>
              </a:rPr>
              <a:t>	releases the storage space</a:t>
            </a:r>
          </a:p>
        </p:txBody>
      </p:sp>
      <p:sp>
        <p:nvSpPr>
          <p:cNvPr id="32776" name="Line 8"/>
          <p:cNvSpPr>
            <a:spLocks noChangeShapeType="1"/>
          </p:cNvSpPr>
          <p:nvPr/>
        </p:nvSpPr>
        <p:spPr bwMode="auto">
          <a:xfrm>
            <a:off x="939800" y="2182813"/>
            <a:ext cx="7312025" cy="0"/>
          </a:xfrm>
          <a:prstGeom prst="line">
            <a:avLst/>
          </a:prstGeom>
          <a:noFill/>
          <a:ln w="50800">
            <a:solidFill>
              <a:srgbClr val="000000"/>
            </a:solidFill>
            <a:round/>
            <a:headEnd type="none" w="sm" len="sm"/>
            <a:tailEnd type="none" w="sm" len="sm"/>
          </a:ln>
          <a:effectLst/>
        </p:spPr>
        <p:txBody>
          <a:bodyPr/>
          <a:lstStyle/>
          <a:p>
            <a:endParaRPr lang="en-US"/>
          </a:p>
        </p:txBody>
      </p:sp>
      <p:sp>
        <p:nvSpPr>
          <p:cNvPr id="32777" name="Line 9"/>
          <p:cNvSpPr>
            <a:spLocks noChangeShapeType="1"/>
          </p:cNvSpPr>
          <p:nvPr/>
        </p:nvSpPr>
        <p:spPr bwMode="auto">
          <a:xfrm>
            <a:off x="939800" y="3006725"/>
            <a:ext cx="7312025" cy="0"/>
          </a:xfrm>
          <a:prstGeom prst="line">
            <a:avLst/>
          </a:prstGeom>
          <a:noFill/>
          <a:ln w="12700">
            <a:solidFill>
              <a:srgbClr val="000000"/>
            </a:solidFill>
            <a:round/>
            <a:headEnd type="none" w="sm" len="sm"/>
            <a:tailEnd type="none" w="sm" len="sm"/>
          </a:ln>
          <a:effectLst/>
        </p:spPr>
        <p:txBody>
          <a:bodyPr/>
          <a:lstStyle/>
          <a:p>
            <a:endParaRPr lang="en-US"/>
          </a:p>
        </p:txBody>
      </p:sp>
      <p:sp>
        <p:nvSpPr>
          <p:cNvPr id="32778" name="Line 10"/>
          <p:cNvSpPr>
            <a:spLocks noChangeShapeType="1"/>
          </p:cNvSpPr>
          <p:nvPr/>
        </p:nvSpPr>
        <p:spPr bwMode="auto">
          <a:xfrm>
            <a:off x="939800" y="3440113"/>
            <a:ext cx="7312025" cy="0"/>
          </a:xfrm>
          <a:prstGeom prst="line">
            <a:avLst/>
          </a:prstGeom>
          <a:noFill/>
          <a:ln w="12700">
            <a:solidFill>
              <a:srgbClr val="000000"/>
            </a:solidFill>
            <a:round/>
            <a:headEnd type="none" w="sm" len="sm"/>
            <a:tailEnd type="none" w="sm" len="sm"/>
          </a:ln>
          <a:effectLst/>
        </p:spPr>
        <p:txBody>
          <a:bodyPr/>
          <a:lstStyle/>
          <a:p>
            <a:endParaRPr lang="en-US"/>
          </a:p>
        </p:txBody>
      </p:sp>
      <p:sp>
        <p:nvSpPr>
          <p:cNvPr id="32779" name="Line 11"/>
          <p:cNvSpPr>
            <a:spLocks noChangeShapeType="1"/>
          </p:cNvSpPr>
          <p:nvPr/>
        </p:nvSpPr>
        <p:spPr bwMode="auto">
          <a:xfrm>
            <a:off x="939800" y="4132263"/>
            <a:ext cx="7312025" cy="0"/>
          </a:xfrm>
          <a:prstGeom prst="line">
            <a:avLst/>
          </a:prstGeom>
          <a:noFill/>
          <a:ln w="12700">
            <a:solidFill>
              <a:srgbClr val="000000"/>
            </a:solidFill>
            <a:round/>
            <a:headEnd type="none" w="sm" len="sm"/>
            <a:tailEnd type="none" w="sm" len="sm"/>
          </a:ln>
          <a:effectLst/>
        </p:spPr>
        <p:txBody>
          <a:bodyPr/>
          <a:lstStyle/>
          <a:p>
            <a:endParaRPr lang="en-US"/>
          </a:p>
        </p:txBody>
      </p:sp>
      <p:sp>
        <p:nvSpPr>
          <p:cNvPr id="32780" name="Line 12"/>
          <p:cNvSpPr>
            <a:spLocks noChangeShapeType="1"/>
          </p:cNvSpPr>
          <p:nvPr/>
        </p:nvSpPr>
        <p:spPr bwMode="auto">
          <a:xfrm>
            <a:off x="939800" y="4810125"/>
            <a:ext cx="7312025" cy="0"/>
          </a:xfrm>
          <a:prstGeom prst="line">
            <a:avLst/>
          </a:prstGeom>
          <a:noFill/>
          <a:ln w="127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0" name="Picture 6" descr="http://www.davetaenzer.com/misc/challenge/2010_docs/images/family_regis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685800"/>
            <a:ext cx="5715000"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272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altLang="en-US" sz="4000"/>
              <a:t>Including Constraints</a:t>
            </a:r>
          </a:p>
        </p:txBody>
      </p:sp>
      <p:sp>
        <p:nvSpPr>
          <p:cNvPr id="5123" name="Rectangle 3"/>
          <p:cNvSpPr>
            <a:spLocks noGrp="1" noChangeArrowheads="1"/>
          </p:cNvSpPr>
          <p:nvPr>
            <p:ph type="subTitle" idx="1"/>
          </p:nvPr>
        </p:nvSpPr>
        <p:spPr>
          <a:noFill/>
          <a:ln/>
        </p:spPr>
        <p:txBody>
          <a:bodyPr/>
          <a:lstStyle/>
          <a:p>
            <a:pPr>
              <a:lnSpc>
                <a:spcPct val="100000"/>
              </a:lnSpc>
              <a:spcBef>
                <a:spcPct val="0"/>
              </a:spcBef>
            </a:pPr>
            <a:r>
              <a:rPr lang="en-US" altLang="en-US" sz="3600">
                <a:solidFill>
                  <a:srgbClr val="FFCC66"/>
                </a:solidFill>
                <a:effectLst/>
              </a:rPr>
              <a:t> </a:t>
            </a:r>
          </a:p>
        </p:txBody>
      </p:sp>
    </p:spTree>
    <p:extLst>
      <p:ext uri="{BB962C8B-B14F-4D97-AF65-F5344CB8AC3E}">
        <p14:creationId xmlns:p14="http://schemas.microsoft.com/office/powerpoint/2010/main" val="3683857069"/>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ltLang="en-US"/>
              <a:t>Objectives</a:t>
            </a:r>
          </a:p>
        </p:txBody>
      </p:sp>
      <p:sp>
        <p:nvSpPr>
          <p:cNvPr id="7171" name="Rectangle 3"/>
          <p:cNvSpPr>
            <a:spLocks noGrp="1" noChangeArrowheads="1"/>
          </p:cNvSpPr>
          <p:nvPr>
            <p:ph type="body" idx="1"/>
          </p:nvPr>
        </p:nvSpPr>
        <p:spPr>
          <a:xfrm>
            <a:off x="860425" y="1795463"/>
            <a:ext cx="7385050" cy="2016125"/>
          </a:xfrm>
          <a:noFill/>
          <a:ln/>
        </p:spPr>
        <p:txBody>
          <a:bodyPr/>
          <a:lstStyle/>
          <a:p>
            <a:r>
              <a:rPr lang="en-US" altLang="en-US" dirty="0"/>
              <a:t>After completing this lesson, you should be able to do the following:</a:t>
            </a:r>
          </a:p>
          <a:p>
            <a:pPr lvl="1"/>
            <a:r>
              <a:rPr lang="en-US" altLang="en-US" dirty="0"/>
              <a:t>Describe constraints</a:t>
            </a:r>
          </a:p>
          <a:p>
            <a:pPr lvl="1"/>
            <a:r>
              <a:rPr lang="en-US" altLang="en-US" dirty="0"/>
              <a:t>Create and maintain </a:t>
            </a:r>
            <a:r>
              <a:rPr lang="en-US" altLang="en-US" dirty="0" smtClean="0"/>
              <a:t>constraints</a:t>
            </a:r>
          </a:p>
          <a:p>
            <a:r>
              <a:rPr lang="en-AU" altLang="en-US" b="1" dirty="0" smtClean="0"/>
              <a:t>Some Constraints were done at Design Time</a:t>
            </a:r>
          </a:p>
          <a:p>
            <a:r>
              <a:rPr lang="en-AU" altLang="en-US" b="1" dirty="0" smtClean="0"/>
              <a:t>Some at Implementation time</a:t>
            </a:r>
            <a:endParaRPr lang="en-US" altLang="en-US" b="1" dirty="0"/>
          </a:p>
        </p:txBody>
      </p:sp>
    </p:spTree>
    <p:extLst>
      <p:ext uri="{BB962C8B-B14F-4D97-AF65-F5344CB8AC3E}">
        <p14:creationId xmlns:p14="http://schemas.microsoft.com/office/powerpoint/2010/main" val="1300156723"/>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altLang="en-US"/>
              <a:t>What Are Constraints?</a:t>
            </a:r>
          </a:p>
        </p:txBody>
      </p:sp>
      <p:sp>
        <p:nvSpPr>
          <p:cNvPr id="9219" name="Rectangle 3"/>
          <p:cNvSpPr>
            <a:spLocks noGrp="1" noChangeArrowheads="1"/>
          </p:cNvSpPr>
          <p:nvPr>
            <p:ph type="body" idx="1"/>
          </p:nvPr>
        </p:nvSpPr>
        <p:spPr>
          <a:xfrm>
            <a:off x="860425" y="1420813"/>
            <a:ext cx="7921625" cy="4668837"/>
          </a:xfrm>
          <a:noFill/>
          <a:ln/>
        </p:spPr>
        <p:txBody>
          <a:bodyPr/>
          <a:lstStyle/>
          <a:p>
            <a:pPr lvl="1"/>
            <a:r>
              <a:rPr lang="en-US" altLang="en-US"/>
              <a:t>Constraints enforce rules at the table level.</a:t>
            </a:r>
          </a:p>
          <a:p>
            <a:pPr lvl="1"/>
            <a:r>
              <a:rPr lang="en-US" altLang="en-US"/>
              <a:t>Constraints prevent the deletion of a table if there are dependencies.</a:t>
            </a:r>
          </a:p>
          <a:p>
            <a:pPr lvl="1"/>
            <a:r>
              <a:rPr lang="en-US" altLang="en-US"/>
              <a:t>The following constraint types are valid in Oracle:</a:t>
            </a:r>
          </a:p>
          <a:p>
            <a:pPr lvl="2">
              <a:spcBef>
                <a:spcPct val="10000"/>
              </a:spcBef>
            </a:pPr>
            <a:r>
              <a:rPr lang="en-US" altLang="en-US"/>
              <a:t>NOT NULL</a:t>
            </a:r>
          </a:p>
          <a:p>
            <a:pPr lvl="2">
              <a:spcBef>
                <a:spcPct val="10000"/>
              </a:spcBef>
            </a:pPr>
            <a:r>
              <a:rPr lang="en-US" altLang="en-US"/>
              <a:t>UNIQUE </a:t>
            </a:r>
          </a:p>
          <a:p>
            <a:pPr lvl="2">
              <a:spcBef>
                <a:spcPct val="10000"/>
              </a:spcBef>
            </a:pPr>
            <a:r>
              <a:rPr lang="en-US" altLang="en-US"/>
              <a:t>PRIMARY KEY</a:t>
            </a:r>
          </a:p>
          <a:p>
            <a:pPr lvl="2">
              <a:spcBef>
                <a:spcPct val="10000"/>
              </a:spcBef>
            </a:pPr>
            <a:r>
              <a:rPr lang="en-US" altLang="en-US"/>
              <a:t>FOREIGN KEY</a:t>
            </a:r>
          </a:p>
          <a:p>
            <a:pPr lvl="2">
              <a:spcBef>
                <a:spcPct val="10000"/>
              </a:spcBef>
            </a:pPr>
            <a:r>
              <a:rPr lang="en-US" altLang="en-US"/>
              <a:t>CHECK</a:t>
            </a:r>
          </a:p>
        </p:txBody>
      </p:sp>
      <p:sp>
        <p:nvSpPr>
          <p:cNvPr id="9220"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94946212"/>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ltLang="en-US"/>
              <a:t>Constraint Guidelines</a:t>
            </a:r>
          </a:p>
        </p:txBody>
      </p:sp>
      <p:sp>
        <p:nvSpPr>
          <p:cNvPr id="11267" name="Rectangle 3"/>
          <p:cNvSpPr>
            <a:spLocks noGrp="1" noChangeArrowheads="1"/>
          </p:cNvSpPr>
          <p:nvPr>
            <p:ph type="body" idx="1"/>
          </p:nvPr>
        </p:nvSpPr>
        <p:spPr>
          <a:xfrm>
            <a:off x="860425" y="1428750"/>
            <a:ext cx="7826375" cy="4495800"/>
          </a:xfrm>
          <a:noFill/>
          <a:ln/>
        </p:spPr>
        <p:txBody>
          <a:bodyPr/>
          <a:lstStyle/>
          <a:p>
            <a:pPr lvl="1"/>
            <a:r>
              <a:rPr lang="en-US" altLang="en-US"/>
              <a:t>Name a constraint or the Oracle Server will generate a name by using the SYS_C</a:t>
            </a:r>
            <a:r>
              <a:rPr lang="en-US" altLang="en-US" i="1"/>
              <a:t>n </a:t>
            </a:r>
            <a:r>
              <a:rPr lang="en-US" altLang="en-US"/>
              <a:t>format.</a:t>
            </a:r>
          </a:p>
          <a:p>
            <a:pPr lvl="1"/>
            <a:r>
              <a:rPr lang="en-US" altLang="en-US"/>
              <a:t>Create a constraint:</a:t>
            </a:r>
          </a:p>
          <a:p>
            <a:pPr lvl="2"/>
            <a:r>
              <a:rPr lang="en-US" altLang="en-US"/>
              <a:t>At the same time as the table is created</a:t>
            </a:r>
          </a:p>
          <a:p>
            <a:pPr lvl="2"/>
            <a:r>
              <a:rPr lang="en-US" altLang="en-US"/>
              <a:t>After the table has been created</a:t>
            </a:r>
          </a:p>
          <a:p>
            <a:pPr lvl="1"/>
            <a:r>
              <a:rPr lang="en-US" altLang="en-US"/>
              <a:t>Define a constraint at the column or table level.</a:t>
            </a:r>
          </a:p>
          <a:p>
            <a:pPr lvl="1"/>
            <a:r>
              <a:rPr lang="en-US" altLang="en-US"/>
              <a:t>View a constraint in the data dictionary.</a:t>
            </a:r>
          </a:p>
        </p:txBody>
      </p:sp>
    </p:spTree>
    <p:extLst>
      <p:ext uri="{BB962C8B-B14F-4D97-AF65-F5344CB8AC3E}">
        <p14:creationId xmlns:p14="http://schemas.microsoft.com/office/powerpoint/2010/main" val="543771287"/>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ltLang="en-US"/>
              <a:t>Defining Constraints</a:t>
            </a:r>
          </a:p>
        </p:txBody>
      </p:sp>
      <p:grpSp>
        <p:nvGrpSpPr>
          <p:cNvPr id="13317" name="Group 5"/>
          <p:cNvGrpSpPr>
            <a:grpSpLocks/>
          </p:cNvGrpSpPr>
          <p:nvPr/>
        </p:nvGrpSpPr>
        <p:grpSpPr bwMode="auto">
          <a:xfrm>
            <a:off x="968375" y="1517650"/>
            <a:ext cx="7756525" cy="1606550"/>
            <a:chOff x="610" y="956"/>
            <a:chExt cx="4886" cy="1012"/>
          </a:xfrm>
        </p:grpSpPr>
        <p:sp>
          <p:nvSpPr>
            <p:cNvPr id="13315" name="Rectangle 3"/>
            <p:cNvSpPr>
              <a:spLocks noChangeArrowheads="1"/>
            </p:cNvSpPr>
            <p:nvPr/>
          </p:nvSpPr>
          <p:spPr bwMode="blackWhite">
            <a:xfrm>
              <a:off x="610" y="957"/>
              <a:ext cx="4766" cy="996"/>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13316" name="Rectangle 4"/>
            <p:cNvSpPr>
              <a:spLocks noChangeArrowheads="1"/>
            </p:cNvSpPr>
            <p:nvPr/>
          </p:nvSpPr>
          <p:spPr bwMode="blackWhite">
            <a:xfrm>
              <a:off x="687" y="956"/>
              <a:ext cx="4809" cy="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CREATE TABLE [</a:t>
              </a:r>
              <a:r>
                <a:rPr lang="en-US" altLang="en-US" sz="1800" i="1">
                  <a:solidFill>
                    <a:srgbClr val="000000"/>
                  </a:solidFill>
                  <a:latin typeface="Courier New" panose="02070309020205020404" pitchFamily="49" charset="0"/>
                </a:rPr>
                <a:t>schema</a:t>
              </a:r>
              <a:r>
                <a:rPr lang="en-US" altLang="en-US" sz="1800">
                  <a:solidFill>
                    <a:srgbClr val="000000"/>
                  </a:solidFill>
                  <a:latin typeface="Courier New" panose="02070309020205020404" pitchFamily="49" charset="0"/>
                </a:rPr>
                <a:t>.]</a:t>
              </a:r>
              <a:r>
                <a:rPr lang="en-US" altLang="en-US" sz="1800" i="1">
                  <a:solidFill>
                    <a:srgbClr val="000000"/>
                  </a:solidFill>
                  <a:latin typeface="Courier New" panose="02070309020205020404" pitchFamily="49" charset="0"/>
                </a:rPr>
                <a:t>table</a:t>
              </a:r>
            </a:p>
            <a:p>
              <a:pPr>
                <a:lnSpc>
                  <a:spcPct val="100000"/>
                </a:lnSpc>
              </a:pP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datatype</a:t>
              </a:r>
              <a:r>
                <a:rPr lang="en-US" altLang="en-US" sz="1800">
                  <a:solidFill>
                    <a:srgbClr val="000000"/>
                  </a:solidFill>
                  <a:latin typeface="Courier New" panose="02070309020205020404" pitchFamily="49" charset="0"/>
                </a:rPr>
                <a:t> [DEFAULT </a:t>
              </a:r>
              <a:r>
                <a:rPr lang="en-US" altLang="en-US" sz="1800" i="1">
                  <a:solidFill>
                    <a:srgbClr val="000000"/>
                  </a:solidFill>
                  <a:latin typeface="Courier New" panose="02070309020205020404" pitchFamily="49" charset="0"/>
                </a:rPr>
                <a:t>expr</a:t>
              </a:r>
              <a:r>
                <a:rPr lang="en-US" altLang="en-US" sz="1800">
                  <a:solidFill>
                    <a:srgbClr val="000000"/>
                  </a:solidFill>
                  <a:latin typeface="Courier New" panose="02070309020205020404" pitchFamily="49" charset="0"/>
                </a:rPr>
                <a:t>]</a:t>
              </a:r>
            </a:p>
            <a:p>
              <a:pPr>
                <a:lnSpc>
                  <a:spcPct val="100000"/>
                </a:lnSpc>
              </a:pP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column_constraint</a:t>
              </a:r>
              <a:r>
                <a:rPr lang="en-US" altLang="en-US" sz="1800">
                  <a:solidFill>
                    <a:srgbClr val="000000"/>
                  </a:solidFill>
                  <a:latin typeface="Courier New" panose="02070309020205020404" pitchFamily="49" charset="0"/>
                </a:rPr>
                <a:t>],</a:t>
              </a:r>
            </a:p>
            <a:p>
              <a:pPr>
                <a:lnSpc>
                  <a:spcPct val="100000"/>
                </a:lnSpc>
              </a:pPr>
              <a:r>
                <a:rPr lang="en-US" altLang="en-US" sz="1800">
                  <a:solidFill>
                    <a:srgbClr val="000000"/>
                  </a:solidFill>
                  <a:latin typeface="Courier New" panose="02070309020205020404" pitchFamily="49" charset="0"/>
                </a:rPr>
                <a:t>		...</a:t>
              </a:r>
            </a:p>
            <a:p>
              <a:pPr>
                <a:lnSpc>
                  <a:spcPct val="100000"/>
                </a:lnSpc>
              </a:pP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table_constraint</a:t>
              </a:r>
              <a:r>
                <a:rPr lang="en-US" altLang="en-US" sz="1800">
                  <a:solidFill>
                    <a:srgbClr val="000000"/>
                  </a:solidFill>
                  <a:latin typeface="Courier New" panose="02070309020205020404" pitchFamily="49" charset="0"/>
                </a:rPr>
                <a:t>][,...]);</a:t>
              </a:r>
            </a:p>
          </p:txBody>
        </p:sp>
      </p:grpSp>
      <p:grpSp>
        <p:nvGrpSpPr>
          <p:cNvPr id="13320" name="Group 8"/>
          <p:cNvGrpSpPr>
            <a:grpSpLocks/>
          </p:cNvGrpSpPr>
          <p:nvPr/>
        </p:nvGrpSpPr>
        <p:grpSpPr bwMode="auto">
          <a:xfrm>
            <a:off x="987425" y="3479800"/>
            <a:ext cx="7737475" cy="2254250"/>
            <a:chOff x="622" y="2192"/>
            <a:chExt cx="4874" cy="1420"/>
          </a:xfrm>
        </p:grpSpPr>
        <p:sp>
          <p:nvSpPr>
            <p:cNvPr id="13318" name="Rectangle 6"/>
            <p:cNvSpPr>
              <a:spLocks noChangeArrowheads="1"/>
            </p:cNvSpPr>
            <p:nvPr/>
          </p:nvSpPr>
          <p:spPr bwMode="blackWhite">
            <a:xfrm>
              <a:off x="622" y="2192"/>
              <a:ext cx="4754" cy="140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13319" name="Rectangle 7"/>
            <p:cNvSpPr>
              <a:spLocks noChangeArrowheads="1"/>
            </p:cNvSpPr>
            <p:nvPr/>
          </p:nvSpPr>
          <p:spPr bwMode="blackWhite">
            <a:xfrm>
              <a:off x="698" y="2193"/>
              <a:ext cx="4798" cy="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CREATE TABLE emp(</a:t>
              </a:r>
            </a:p>
            <a:p>
              <a:pPr>
                <a:lnSpc>
                  <a:spcPct val="100000"/>
                </a:lnSpc>
              </a:pPr>
              <a:r>
                <a:rPr lang="en-US" altLang="en-US" sz="1800">
                  <a:solidFill>
                    <a:srgbClr val="000000"/>
                  </a:solidFill>
                  <a:latin typeface="Courier New" panose="02070309020205020404" pitchFamily="49" charset="0"/>
                </a:rPr>
                <a:t>  	     empno  NUMBER(4),</a:t>
              </a:r>
            </a:p>
            <a:p>
              <a:pPr>
                <a:lnSpc>
                  <a:spcPct val="100000"/>
                </a:lnSpc>
              </a:pPr>
              <a:r>
                <a:rPr lang="en-US" altLang="en-US" sz="1800">
                  <a:solidFill>
                    <a:srgbClr val="000000"/>
                  </a:solidFill>
                  <a:latin typeface="Courier New" panose="02070309020205020404" pitchFamily="49" charset="0"/>
                </a:rPr>
                <a:t>    	     ename  VARCHAR2(10),</a:t>
              </a:r>
            </a:p>
            <a:p>
              <a:pPr>
                <a:lnSpc>
                  <a:spcPct val="100000"/>
                </a:lnSpc>
              </a:pPr>
              <a:r>
                <a:rPr lang="en-US" altLang="en-US" sz="1800">
                  <a:solidFill>
                    <a:srgbClr val="000000"/>
                  </a:solidFill>
                  <a:latin typeface="Courier New" panose="02070309020205020404" pitchFamily="49" charset="0"/>
                </a:rPr>
                <a:t>  	     ...</a:t>
              </a:r>
            </a:p>
            <a:p>
              <a:pPr>
                <a:lnSpc>
                  <a:spcPct val="100000"/>
                </a:lnSpc>
              </a:pPr>
              <a:r>
                <a:rPr lang="en-US" altLang="en-US" sz="1800">
                  <a:solidFill>
                    <a:srgbClr val="000000"/>
                  </a:solidFill>
                  <a:latin typeface="Courier New" panose="02070309020205020404" pitchFamily="49" charset="0"/>
                </a:rPr>
                <a:t>  	     deptno  NUMBER(7,2) NOT NULL,</a:t>
              </a:r>
            </a:p>
            <a:p>
              <a:pPr>
                <a:lnSpc>
                  <a:spcPct val="100000"/>
                </a:lnSpc>
              </a:pPr>
              <a:r>
                <a:rPr lang="en-US" altLang="en-US" sz="1800">
                  <a:solidFill>
                    <a:srgbClr val="000000"/>
                  </a:solidFill>
                  <a:latin typeface="Courier New" panose="02070309020205020404" pitchFamily="49" charset="0"/>
                </a:rPr>
                <a:t>	     CONSTRAINT emp_empno_pk </a:t>
              </a:r>
            </a:p>
            <a:p>
              <a:pPr>
                <a:lnSpc>
                  <a:spcPct val="100000"/>
                </a:lnSpc>
              </a:pPr>
              <a:r>
                <a:rPr lang="en-US" altLang="en-US" sz="1800">
                  <a:solidFill>
                    <a:srgbClr val="000000"/>
                  </a:solidFill>
                  <a:latin typeface="Courier New" panose="02070309020205020404" pitchFamily="49" charset="0"/>
                </a:rPr>
                <a:t>		           	PRIMARY KEY (EMPNO));	</a:t>
              </a:r>
            </a:p>
          </p:txBody>
        </p:sp>
      </p:grpSp>
    </p:spTree>
    <p:extLst>
      <p:ext uri="{BB962C8B-B14F-4D97-AF65-F5344CB8AC3E}">
        <p14:creationId xmlns:p14="http://schemas.microsoft.com/office/powerpoint/2010/main" val="2340990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ltLang="en-US"/>
              <a:t>Defining Constraints</a:t>
            </a:r>
          </a:p>
        </p:txBody>
      </p:sp>
      <p:sp>
        <p:nvSpPr>
          <p:cNvPr id="15363" name="Rectangle 3"/>
          <p:cNvSpPr>
            <a:spLocks noGrp="1" noChangeArrowheads="1"/>
          </p:cNvSpPr>
          <p:nvPr>
            <p:ph type="body" idx="1"/>
          </p:nvPr>
        </p:nvSpPr>
        <p:spPr>
          <a:xfrm>
            <a:off x="860425" y="1795463"/>
            <a:ext cx="7385050" cy="1866900"/>
          </a:xfrm>
          <a:noFill/>
          <a:ln/>
        </p:spPr>
        <p:txBody>
          <a:bodyPr/>
          <a:lstStyle/>
          <a:p>
            <a:pPr lvl="1"/>
            <a:r>
              <a:rPr lang="en-US" altLang="en-US"/>
              <a:t>Column constraint level</a:t>
            </a:r>
            <a:br>
              <a:rPr lang="en-US" altLang="en-US"/>
            </a:br>
            <a:r>
              <a:rPr lang="en-US" altLang="en-US"/>
              <a:t/>
            </a:r>
            <a:br>
              <a:rPr lang="en-US" altLang="en-US"/>
            </a:br>
            <a:endParaRPr lang="en-US" altLang="en-US"/>
          </a:p>
          <a:p>
            <a:pPr lvl="1"/>
            <a:r>
              <a:rPr lang="en-US" altLang="en-US"/>
              <a:t>Table constraint level</a:t>
            </a:r>
          </a:p>
        </p:txBody>
      </p:sp>
      <p:sp>
        <p:nvSpPr>
          <p:cNvPr id="15364" name="Rectangle 4"/>
          <p:cNvSpPr>
            <a:spLocks noChangeArrowheads="1"/>
          </p:cNvSpPr>
          <p:nvPr/>
        </p:nvSpPr>
        <p:spPr bwMode="blackWhite">
          <a:xfrm>
            <a:off x="909638" y="2430463"/>
            <a:ext cx="7496175" cy="4333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 [CONSTRAINT </a:t>
            </a:r>
            <a:r>
              <a:rPr lang="en-US" altLang="en-US" sz="1800" i="1">
                <a:solidFill>
                  <a:srgbClr val="000000"/>
                </a:solidFill>
                <a:latin typeface="Courier New" panose="02070309020205020404" pitchFamily="49" charset="0"/>
              </a:rPr>
              <a:t>constraint_name</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constraint_type</a:t>
            </a:r>
            <a:r>
              <a:rPr lang="en-US" altLang="en-US" sz="1800">
                <a:solidFill>
                  <a:srgbClr val="000000"/>
                </a:solidFill>
                <a:latin typeface="Courier New" panose="02070309020205020404" pitchFamily="49" charset="0"/>
              </a:rPr>
              <a:t>,</a:t>
            </a:r>
          </a:p>
        </p:txBody>
      </p:sp>
      <p:sp>
        <p:nvSpPr>
          <p:cNvPr id="15365" name="Rectangle 5"/>
          <p:cNvSpPr>
            <a:spLocks noChangeArrowheads="1"/>
          </p:cNvSpPr>
          <p:nvPr/>
        </p:nvSpPr>
        <p:spPr bwMode="blackWhite">
          <a:xfrm>
            <a:off x="950913" y="3916363"/>
            <a:ext cx="7473950"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i="1">
                <a:solidFill>
                  <a:srgbClr val="000000"/>
                </a:solidFill>
                <a:latin typeface="Courier New" panose="02070309020205020404" pitchFamily="49" charset="0"/>
              </a:rPr>
              <a:t>column,...</a:t>
            </a:r>
          </a:p>
          <a:p>
            <a:pPr>
              <a:lnSpc>
                <a:spcPct val="100000"/>
              </a:lnSpc>
            </a:pPr>
            <a:r>
              <a:rPr lang="en-US" altLang="en-US" sz="1800" i="1">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[CONSTRAINT </a:t>
            </a:r>
            <a:r>
              <a:rPr lang="en-US" altLang="en-US" sz="1800" i="1">
                <a:solidFill>
                  <a:srgbClr val="000000"/>
                </a:solidFill>
                <a:latin typeface="Courier New" panose="02070309020205020404" pitchFamily="49" charset="0"/>
              </a:rPr>
              <a:t>constraint_name</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constraint_type</a:t>
            </a:r>
            <a:endParaRPr lang="en-US" altLang="en-US" sz="1800">
              <a:solidFill>
                <a:srgbClr val="000000"/>
              </a:solidFill>
              <a:latin typeface="Courier New" panose="02070309020205020404" pitchFamily="49" charset="0"/>
            </a:endParaRPr>
          </a:p>
          <a:p>
            <a:pPr>
              <a:lnSpc>
                <a:spcPct val="100000"/>
              </a:lnSpc>
            </a:pP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 ...),</a:t>
            </a:r>
          </a:p>
        </p:txBody>
      </p:sp>
    </p:spTree>
    <p:extLst>
      <p:ext uri="{BB962C8B-B14F-4D97-AF65-F5344CB8AC3E}">
        <p14:creationId xmlns:p14="http://schemas.microsoft.com/office/powerpoint/2010/main" val="3608884795"/>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ltLang="en-US"/>
              <a:t>The NOT NULL Constraint</a:t>
            </a:r>
          </a:p>
        </p:txBody>
      </p:sp>
      <p:sp>
        <p:nvSpPr>
          <p:cNvPr id="17411" name="Rectangle 3"/>
          <p:cNvSpPr>
            <a:spLocks noGrp="1" noChangeArrowheads="1"/>
          </p:cNvSpPr>
          <p:nvPr>
            <p:ph type="body" idx="1"/>
          </p:nvPr>
        </p:nvSpPr>
        <p:spPr>
          <a:xfrm>
            <a:off x="974725" y="1357313"/>
            <a:ext cx="7385050" cy="904875"/>
          </a:xfrm>
          <a:noFill/>
          <a:ln/>
        </p:spPr>
        <p:txBody>
          <a:bodyPr/>
          <a:lstStyle/>
          <a:p>
            <a:r>
              <a:rPr lang="en-US" altLang="en-US"/>
              <a:t>Ensures that null values are not permitted for the column</a:t>
            </a:r>
          </a:p>
        </p:txBody>
      </p:sp>
      <p:sp>
        <p:nvSpPr>
          <p:cNvPr id="17412" name="Rectangle 4"/>
          <p:cNvSpPr>
            <a:spLocks noChangeArrowheads="1"/>
          </p:cNvSpPr>
          <p:nvPr/>
        </p:nvSpPr>
        <p:spPr bwMode="blackWhite">
          <a:xfrm>
            <a:off x="1712913" y="2862263"/>
            <a:ext cx="5913437"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a:t>
            </a: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p:txBody>
      </p:sp>
      <p:sp>
        <p:nvSpPr>
          <p:cNvPr id="17413" name="Rectangle 5"/>
          <p:cNvSpPr>
            <a:spLocks noChangeArrowheads="1"/>
          </p:cNvSpPr>
          <p:nvPr/>
        </p:nvSpPr>
        <p:spPr bwMode="auto">
          <a:xfrm>
            <a:off x="1625600" y="2489200"/>
            <a:ext cx="735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000">
                <a:solidFill>
                  <a:schemeClr val="tx1"/>
                </a:solidFill>
                <a:effectLst>
                  <a:outerShdw blurRad="38100" dist="38100" dir="2700000" algn="tl">
                    <a:srgbClr val="000000"/>
                  </a:outerShdw>
                </a:effectLst>
                <a:latin typeface="Arial" panose="020B0604020202020204" pitchFamily="34" charset="0"/>
              </a:rPr>
              <a:t>EMP</a:t>
            </a:r>
          </a:p>
        </p:txBody>
      </p:sp>
      <p:sp>
        <p:nvSpPr>
          <p:cNvPr id="17414" name="Line 6"/>
          <p:cNvSpPr>
            <a:spLocks noChangeShapeType="1"/>
          </p:cNvSpPr>
          <p:nvPr/>
        </p:nvSpPr>
        <p:spPr bwMode="auto">
          <a:xfrm>
            <a:off x="2711450" y="2852738"/>
            <a:ext cx="0" cy="19875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Line 7"/>
          <p:cNvSpPr>
            <a:spLocks noChangeShapeType="1"/>
          </p:cNvSpPr>
          <p:nvPr/>
        </p:nvSpPr>
        <p:spPr bwMode="auto">
          <a:xfrm>
            <a:off x="3562350" y="2852738"/>
            <a:ext cx="0" cy="19780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8"/>
          <p:cNvSpPr>
            <a:spLocks noChangeShapeType="1"/>
          </p:cNvSpPr>
          <p:nvPr/>
        </p:nvSpPr>
        <p:spPr bwMode="auto">
          <a:xfrm>
            <a:off x="5057775" y="2852738"/>
            <a:ext cx="0" cy="19589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5676900" y="2852738"/>
            <a:ext cx="0" cy="19970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Rectangle 10"/>
          <p:cNvSpPr>
            <a:spLocks noChangeArrowheads="1"/>
          </p:cNvSpPr>
          <p:nvPr/>
        </p:nvSpPr>
        <p:spPr bwMode="blackWhite">
          <a:xfrm>
            <a:off x="1744663" y="2903538"/>
            <a:ext cx="7361237"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1pPr>
            <a:lvl2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2pPr>
            <a:lvl3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3pPr>
            <a:lvl4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4pPr>
            <a:lvl5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EMPNO 	ENAME 	JOB		 ...  COMM  DEPTNO     </a:t>
            </a:r>
          </a:p>
          <a:p>
            <a:pPr>
              <a:lnSpc>
                <a:spcPct val="95000"/>
              </a:lnSpc>
            </a:pPr>
            <a:endParaRPr lang="en-US" altLang="en-US" sz="1800">
              <a:solidFill>
                <a:srgbClr val="000000"/>
              </a:solidFill>
              <a:latin typeface="Courier New" panose="02070309020205020404" pitchFamily="49" charset="0"/>
            </a:endParaRPr>
          </a:p>
          <a:p>
            <a:pPr>
              <a:lnSpc>
                <a:spcPct val="95000"/>
              </a:lnSpc>
            </a:pPr>
            <a:r>
              <a:rPr lang="en-US" altLang="en-US" sz="1800">
                <a:solidFill>
                  <a:srgbClr val="000000"/>
                </a:solidFill>
                <a:latin typeface="Courier New" panose="02070309020205020404" pitchFamily="49" charset="0"/>
              </a:rPr>
              <a:t>  7839	KING	PRESIDENT		      10</a:t>
            </a:r>
          </a:p>
          <a:p>
            <a:pPr>
              <a:lnSpc>
                <a:spcPct val="95000"/>
              </a:lnSpc>
            </a:pPr>
            <a:r>
              <a:rPr lang="en-US" altLang="en-US" sz="1800">
                <a:solidFill>
                  <a:srgbClr val="000000"/>
                </a:solidFill>
                <a:latin typeface="Courier New" panose="02070309020205020404" pitchFamily="49" charset="0"/>
              </a:rPr>
              <a:t>  7698	BLAKE	MANAGER		      30</a:t>
            </a:r>
          </a:p>
          <a:p>
            <a:pPr>
              <a:lnSpc>
                <a:spcPct val="95000"/>
              </a:lnSpc>
            </a:pPr>
            <a:r>
              <a:rPr lang="en-US" altLang="en-US" sz="1800">
                <a:solidFill>
                  <a:srgbClr val="000000"/>
                </a:solidFill>
                <a:latin typeface="Courier New" panose="02070309020205020404" pitchFamily="49" charset="0"/>
              </a:rPr>
              <a:t>  7782	CLARK	MANAGER		      10</a:t>
            </a:r>
          </a:p>
          <a:p>
            <a:pPr>
              <a:lnSpc>
                <a:spcPct val="95000"/>
              </a:lnSpc>
            </a:pPr>
            <a:r>
              <a:rPr lang="en-US" altLang="en-US" sz="1800">
                <a:solidFill>
                  <a:srgbClr val="000000"/>
                </a:solidFill>
                <a:latin typeface="Courier New" panose="02070309020205020404" pitchFamily="49" charset="0"/>
              </a:rPr>
              <a:t>  7566	JONES	MANAGER		      20</a:t>
            </a:r>
          </a:p>
          <a:p>
            <a:pPr>
              <a:lnSpc>
                <a:spcPct val="95000"/>
              </a:lnSpc>
            </a:pPr>
            <a:r>
              <a:rPr lang="en-US" altLang="en-US" sz="1800">
                <a:solidFill>
                  <a:srgbClr val="000000"/>
                </a:solidFill>
                <a:latin typeface="Courier New" panose="02070309020205020404" pitchFamily="49" charset="0"/>
              </a:rPr>
              <a:t>  ...</a:t>
            </a:r>
          </a:p>
        </p:txBody>
      </p:sp>
      <p:grpSp>
        <p:nvGrpSpPr>
          <p:cNvPr id="17424" name="Group 16"/>
          <p:cNvGrpSpPr>
            <a:grpSpLocks/>
          </p:cNvGrpSpPr>
          <p:nvPr/>
        </p:nvGrpSpPr>
        <p:grpSpPr bwMode="auto">
          <a:xfrm>
            <a:off x="1708150" y="3316288"/>
            <a:ext cx="5930900" cy="1200150"/>
            <a:chOff x="1076" y="2089"/>
            <a:chExt cx="3736" cy="756"/>
          </a:xfrm>
        </p:grpSpPr>
        <p:sp>
          <p:nvSpPr>
            <p:cNvPr id="17419" name="Line 11"/>
            <p:cNvSpPr>
              <a:spLocks noChangeShapeType="1"/>
            </p:cNvSpPr>
            <p:nvPr/>
          </p:nvSpPr>
          <p:spPr bwMode="auto">
            <a:xfrm>
              <a:off x="1080" y="2089"/>
              <a:ext cx="3719"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1076" y="2337"/>
              <a:ext cx="37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3"/>
            <p:cNvSpPr>
              <a:spLocks noChangeShapeType="1"/>
            </p:cNvSpPr>
            <p:nvPr/>
          </p:nvSpPr>
          <p:spPr bwMode="auto">
            <a:xfrm>
              <a:off x="1076" y="2845"/>
              <a:ext cx="3729"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4"/>
            <p:cNvSpPr>
              <a:spLocks noChangeShapeType="1"/>
            </p:cNvSpPr>
            <p:nvPr/>
          </p:nvSpPr>
          <p:spPr bwMode="auto">
            <a:xfrm>
              <a:off x="1076" y="2493"/>
              <a:ext cx="37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5"/>
            <p:cNvSpPr>
              <a:spLocks noChangeShapeType="1"/>
            </p:cNvSpPr>
            <p:nvPr/>
          </p:nvSpPr>
          <p:spPr bwMode="auto">
            <a:xfrm>
              <a:off x="1076" y="2661"/>
              <a:ext cx="37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425" name="Line 17"/>
          <p:cNvSpPr>
            <a:spLocks noChangeShapeType="1"/>
          </p:cNvSpPr>
          <p:nvPr/>
        </p:nvSpPr>
        <p:spPr bwMode="auto">
          <a:xfrm>
            <a:off x="6534150" y="2852738"/>
            <a:ext cx="0" cy="19970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33" name="Group 25"/>
          <p:cNvGrpSpPr>
            <a:grpSpLocks/>
          </p:cNvGrpSpPr>
          <p:nvPr/>
        </p:nvGrpSpPr>
        <p:grpSpPr bwMode="auto">
          <a:xfrm>
            <a:off x="1501775" y="4687888"/>
            <a:ext cx="7470775" cy="1360487"/>
            <a:chOff x="946" y="2953"/>
            <a:chExt cx="4706" cy="857"/>
          </a:xfrm>
        </p:grpSpPr>
        <p:grpSp>
          <p:nvGrpSpPr>
            <p:cNvPr id="17428" name="Group 20"/>
            <p:cNvGrpSpPr>
              <a:grpSpLocks/>
            </p:cNvGrpSpPr>
            <p:nvPr/>
          </p:nvGrpSpPr>
          <p:grpSpPr bwMode="auto">
            <a:xfrm>
              <a:off x="946" y="2953"/>
              <a:ext cx="2030" cy="857"/>
              <a:chOff x="946" y="2953"/>
              <a:chExt cx="2030" cy="857"/>
            </a:xfrm>
          </p:grpSpPr>
          <p:sp>
            <p:nvSpPr>
              <p:cNvPr id="17426" name="Rectangle 18"/>
              <p:cNvSpPr>
                <a:spLocks noChangeArrowheads="1"/>
              </p:cNvSpPr>
              <p:nvPr/>
            </p:nvSpPr>
            <p:spPr bwMode="auto">
              <a:xfrm>
                <a:off x="946" y="3196"/>
                <a:ext cx="203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600">
                    <a:solidFill>
                      <a:srgbClr val="FFFFCC"/>
                    </a:solidFill>
                    <a:effectLst>
                      <a:outerShdw blurRad="38100" dist="38100" dir="2700000" algn="tl">
                        <a:srgbClr val="000000"/>
                      </a:outerShdw>
                    </a:effectLst>
                    <a:latin typeface="Arial" panose="020B0604020202020204" pitchFamily="34" charset="0"/>
                  </a:rPr>
                  <a:t>NOT NULL constraint</a:t>
                </a:r>
              </a:p>
              <a:p>
                <a:pPr algn="l">
                  <a:lnSpc>
                    <a:spcPct val="90000"/>
                  </a:lnSpc>
                  <a:spcBef>
                    <a:spcPct val="0"/>
                  </a:spcBef>
                </a:pPr>
                <a:r>
                  <a:rPr lang="en-US" altLang="en-US" sz="1600">
                    <a:solidFill>
                      <a:srgbClr val="FFFFCC"/>
                    </a:solidFill>
                    <a:effectLst>
                      <a:outerShdw blurRad="38100" dist="38100" dir="2700000" algn="tl">
                        <a:srgbClr val="000000"/>
                      </a:outerShdw>
                    </a:effectLst>
                    <a:latin typeface="Arial" panose="020B0604020202020204" pitchFamily="34" charset="0"/>
                  </a:rPr>
                  <a:t>(no row can contain</a:t>
                </a:r>
                <a:br>
                  <a:rPr lang="en-US" altLang="en-US" sz="1600">
                    <a:solidFill>
                      <a:srgbClr val="FFFFCC"/>
                    </a:solidFill>
                    <a:effectLst>
                      <a:outerShdw blurRad="38100" dist="38100" dir="2700000" algn="tl">
                        <a:srgbClr val="000000"/>
                      </a:outerShdw>
                    </a:effectLst>
                    <a:latin typeface="Arial" panose="020B0604020202020204" pitchFamily="34" charset="0"/>
                  </a:rPr>
                </a:br>
                <a:r>
                  <a:rPr lang="en-US" altLang="en-US" sz="1600">
                    <a:solidFill>
                      <a:srgbClr val="FFFFCC"/>
                    </a:solidFill>
                    <a:effectLst>
                      <a:outerShdw blurRad="38100" dist="38100" dir="2700000" algn="tl">
                        <a:srgbClr val="000000"/>
                      </a:outerShdw>
                    </a:effectLst>
                    <a:latin typeface="Arial" panose="020B0604020202020204" pitchFamily="34" charset="0"/>
                  </a:rPr>
                  <a:t>a null value for</a:t>
                </a:r>
                <a:br>
                  <a:rPr lang="en-US" altLang="en-US" sz="1600">
                    <a:solidFill>
                      <a:srgbClr val="FFFFCC"/>
                    </a:solidFill>
                    <a:effectLst>
                      <a:outerShdw blurRad="38100" dist="38100" dir="2700000" algn="tl">
                        <a:srgbClr val="000000"/>
                      </a:outerShdw>
                    </a:effectLst>
                    <a:latin typeface="Arial" panose="020B0604020202020204" pitchFamily="34" charset="0"/>
                  </a:rPr>
                </a:br>
                <a:r>
                  <a:rPr lang="en-US" altLang="en-US" sz="1600">
                    <a:solidFill>
                      <a:srgbClr val="FFFFCC"/>
                    </a:solidFill>
                    <a:effectLst>
                      <a:outerShdw blurRad="38100" dist="38100" dir="2700000" algn="tl">
                        <a:srgbClr val="000000"/>
                      </a:outerShdw>
                    </a:effectLst>
                    <a:latin typeface="Arial" panose="020B0604020202020204" pitchFamily="34" charset="0"/>
                  </a:rPr>
                  <a:t>this column)</a:t>
                </a:r>
              </a:p>
            </p:txBody>
          </p:sp>
          <p:sp>
            <p:nvSpPr>
              <p:cNvPr id="17427" name="Line 19"/>
              <p:cNvSpPr>
                <a:spLocks noChangeShapeType="1"/>
              </p:cNvSpPr>
              <p:nvPr/>
            </p:nvSpPr>
            <p:spPr bwMode="auto">
              <a:xfrm>
                <a:off x="1943"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17429" name="Rectangle 21"/>
            <p:cNvSpPr>
              <a:spLocks noChangeArrowheads="1"/>
            </p:cNvSpPr>
            <p:nvPr/>
          </p:nvSpPr>
          <p:spPr bwMode="auto">
            <a:xfrm>
              <a:off x="2686" y="3196"/>
              <a:ext cx="15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600">
                  <a:solidFill>
                    <a:srgbClr val="FFFFCC"/>
                  </a:solidFill>
                  <a:effectLst>
                    <a:outerShdw blurRad="38100" dist="38100" dir="2700000" algn="tl">
                      <a:srgbClr val="000000"/>
                    </a:outerShdw>
                  </a:effectLst>
                  <a:latin typeface="Arial" panose="020B0604020202020204" pitchFamily="34" charset="0"/>
                </a:rPr>
                <a:t>Absence of NOT NULL constraint</a:t>
              </a:r>
            </a:p>
            <a:p>
              <a:pPr algn="l">
                <a:lnSpc>
                  <a:spcPct val="90000"/>
                </a:lnSpc>
                <a:spcBef>
                  <a:spcPct val="0"/>
                </a:spcBef>
              </a:pPr>
              <a:r>
                <a:rPr lang="en-US" altLang="en-US" sz="1600">
                  <a:solidFill>
                    <a:srgbClr val="FFFFCC"/>
                  </a:solidFill>
                  <a:effectLst>
                    <a:outerShdw blurRad="38100" dist="38100" dir="2700000" algn="tl">
                      <a:srgbClr val="000000"/>
                    </a:outerShdw>
                  </a:effectLst>
                  <a:latin typeface="Arial" panose="020B0604020202020204" pitchFamily="34" charset="0"/>
                </a:rPr>
                <a:t>(any row can contain</a:t>
              </a:r>
              <a:br>
                <a:rPr lang="en-US" altLang="en-US" sz="1600">
                  <a:solidFill>
                    <a:srgbClr val="FFFFCC"/>
                  </a:solidFill>
                  <a:effectLst>
                    <a:outerShdw blurRad="38100" dist="38100" dir="2700000" algn="tl">
                      <a:srgbClr val="000000"/>
                    </a:outerShdw>
                  </a:effectLst>
                  <a:latin typeface="Arial" panose="020B0604020202020204" pitchFamily="34" charset="0"/>
                </a:rPr>
              </a:br>
              <a:r>
                <a:rPr lang="en-US" altLang="en-US" sz="1600">
                  <a:solidFill>
                    <a:srgbClr val="FFFFCC"/>
                  </a:solidFill>
                  <a:effectLst>
                    <a:outerShdw blurRad="38100" dist="38100" dir="2700000" algn="tl">
                      <a:srgbClr val="000000"/>
                    </a:outerShdw>
                  </a:effectLst>
                  <a:latin typeface="Arial" panose="020B0604020202020204" pitchFamily="34" charset="0"/>
                </a:rPr>
                <a:t>null for this column)</a:t>
              </a:r>
            </a:p>
          </p:txBody>
        </p:sp>
        <p:sp>
          <p:nvSpPr>
            <p:cNvPr id="17430" name="Line 22"/>
            <p:cNvSpPr>
              <a:spLocks noChangeShapeType="1"/>
            </p:cNvSpPr>
            <p:nvPr/>
          </p:nvSpPr>
          <p:spPr bwMode="auto">
            <a:xfrm>
              <a:off x="3827"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7431" name="Rectangle 23"/>
            <p:cNvSpPr>
              <a:spLocks noChangeArrowheads="1"/>
            </p:cNvSpPr>
            <p:nvPr/>
          </p:nvSpPr>
          <p:spPr bwMode="auto">
            <a:xfrm>
              <a:off x="4197" y="3196"/>
              <a:ext cx="145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600">
                  <a:solidFill>
                    <a:srgbClr val="FFFFCC"/>
                  </a:solidFill>
                  <a:effectLst>
                    <a:outerShdw blurRad="38100" dist="38100" dir="2700000" algn="tl">
                      <a:srgbClr val="000000"/>
                    </a:outerShdw>
                  </a:effectLst>
                  <a:latin typeface="Arial" panose="020B0604020202020204" pitchFamily="34" charset="0"/>
                </a:rPr>
                <a:t>NOT NULL constraint</a:t>
              </a:r>
            </a:p>
          </p:txBody>
        </p:sp>
        <p:sp>
          <p:nvSpPr>
            <p:cNvPr id="17432" name="Line 24"/>
            <p:cNvSpPr>
              <a:spLocks noChangeShapeType="1"/>
            </p:cNvSpPr>
            <p:nvPr/>
          </p:nvSpPr>
          <p:spPr bwMode="auto">
            <a:xfrm>
              <a:off x="4619"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46635962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33"/>
                                        </p:tgtEl>
                                        <p:attrNameLst>
                                          <p:attrName>style.visibility</p:attrName>
                                        </p:attrNameLst>
                                      </p:cBhvr>
                                      <p:to>
                                        <p:strVal val="visible"/>
                                      </p:to>
                                    </p:set>
                                    <p:anim calcmode="lin" valueType="num">
                                      <p:cBhvr additive="base">
                                        <p:cTn id="7" dur="500" fill="hold"/>
                                        <p:tgtEl>
                                          <p:spTgt spid="17433"/>
                                        </p:tgtEl>
                                        <p:attrNameLst>
                                          <p:attrName>ppt_x</p:attrName>
                                        </p:attrNameLst>
                                      </p:cBhvr>
                                      <p:tavLst>
                                        <p:tav tm="0">
                                          <p:val>
                                            <p:strVal val="#ppt_x"/>
                                          </p:val>
                                        </p:tav>
                                        <p:tav tm="100000">
                                          <p:val>
                                            <p:strVal val="#ppt_x"/>
                                          </p:val>
                                        </p:tav>
                                      </p:tavLst>
                                    </p:anim>
                                    <p:anim calcmode="lin" valueType="num">
                                      <p:cBhvr additive="base">
                                        <p:cTn id="8" dur="500" fill="hold"/>
                                        <p:tgtEl>
                                          <p:spTgt spid="1743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1212850" y="2184400"/>
            <a:ext cx="6794500" cy="26924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 pos="2457450" algn="l"/>
              </a:tabLst>
              <a:defRPr>
                <a:solidFill>
                  <a:schemeClr val="tx1"/>
                </a:solidFill>
                <a:latin typeface="Arial" panose="020B0604020202020204" pitchFamily="34" charset="0"/>
              </a:defRPr>
            </a:lvl1pPr>
            <a:lvl2pPr algn="l">
              <a:spcBef>
                <a:spcPct val="0"/>
              </a:spcBef>
              <a:tabLst>
                <a:tab pos="1200150" algn="l"/>
                <a:tab pos="2457450" algn="l"/>
              </a:tabLst>
              <a:defRPr>
                <a:solidFill>
                  <a:schemeClr val="tx1"/>
                </a:solidFill>
                <a:latin typeface="Arial" panose="020B0604020202020204" pitchFamily="34" charset="0"/>
              </a:defRPr>
            </a:lvl2pPr>
            <a:lvl3pPr algn="l">
              <a:spcBef>
                <a:spcPct val="0"/>
              </a:spcBef>
              <a:tabLst>
                <a:tab pos="1200150" algn="l"/>
                <a:tab pos="2457450" algn="l"/>
              </a:tabLst>
              <a:defRPr>
                <a:solidFill>
                  <a:schemeClr val="tx1"/>
                </a:solidFill>
                <a:latin typeface="Arial" panose="020B0604020202020204" pitchFamily="34" charset="0"/>
              </a:defRPr>
            </a:lvl3pPr>
            <a:lvl4pPr algn="l">
              <a:spcBef>
                <a:spcPct val="0"/>
              </a:spcBef>
              <a:tabLst>
                <a:tab pos="1200150" algn="l"/>
                <a:tab pos="2457450" algn="l"/>
              </a:tabLst>
              <a:defRPr>
                <a:solidFill>
                  <a:schemeClr val="tx1"/>
                </a:solidFill>
                <a:latin typeface="Arial" panose="020B0604020202020204" pitchFamily="34" charset="0"/>
              </a:defRPr>
            </a:lvl4pPr>
            <a:lvl5pPr algn="l">
              <a:spcBef>
                <a:spcPct val="0"/>
              </a:spcBef>
              <a:tabLst>
                <a:tab pos="1200150" algn="l"/>
                <a:tab pos="2457450" algn="l"/>
              </a:tabLst>
              <a:defRPr>
                <a:solidFill>
                  <a:schemeClr val="tx1"/>
                </a:solidFill>
                <a:latin typeface="Arial" panose="020B0604020202020204" pitchFamily="34" charset="0"/>
              </a:defRPr>
            </a:lvl5pPr>
            <a:lvl6pPr fontAlgn="base">
              <a:spcBef>
                <a:spcPct val="0"/>
              </a:spcBef>
              <a:spcAft>
                <a:spcPct val="0"/>
              </a:spcAft>
              <a:tabLst>
                <a:tab pos="1200150" algn="l"/>
                <a:tab pos="2457450" algn="l"/>
              </a:tabLst>
              <a:defRPr>
                <a:solidFill>
                  <a:schemeClr val="tx1"/>
                </a:solidFill>
                <a:latin typeface="Arial" panose="020B0604020202020204" pitchFamily="34" charset="0"/>
              </a:defRPr>
            </a:lvl6pPr>
            <a:lvl7pPr fontAlgn="base">
              <a:spcBef>
                <a:spcPct val="0"/>
              </a:spcBef>
              <a:spcAft>
                <a:spcPct val="0"/>
              </a:spcAft>
              <a:tabLst>
                <a:tab pos="1200150" algn="l"/>
                <a:tab pos="2457450" algn="l"/>
              </a:tabLst>
              <a:defRPr>
                <a:solidFill>
                  <a:schemeClr val="tx1"/>
                </a:solidFill>
                <a:latin typeface="Arial" panose="020B0604020202020204" pitchFamily="34" charset="0"/>
              </a:defRPr>
            </a:lvl7pPr>
            <a:lvl8pPr fontAlgn="base">
              <a:spcBef>
                <a:spcPct val="0"/>
              </a:spcBef>
              <a:spcAft>
                <a:spcPct val="0"/>
              </a:spcAft>
              <a:tabLst>
                <a:tab pos="1200150" algn="l"/>
                <a:tab pos="2457450" algn="l"/>
              </a:tabLst>
              <a:defRPr>
                <a:solidFill>
                  <a:schemeClr val="tx1"/>
                </a:solidFill>
                <a:latin typeface="Arial" panose="020B0604020202020204" pitchFamily="34" charset="0"/>
              </a:defRPr>
            </a:lvl8pPr>
            <a:lvl9pPr fontAlgn="base">
              <a:spcBef>
                <a:spcPct val="0"/>
              </a:spcBef>
              <a:spcAft>
                <a:spcPct val="0"/>
              </a:spcAft>
              <a:tabLst>
                <a:tab pos="1200150" algn="l"/>
                <a:tab pos="2457450" algn="l"/>
              </a:tabLst>
              <a:defRPr>
                <a:solidFill>
                  <a:schemeClr val="tx1"/>
                </a:solidFill>
                <a:latin typeface="Arial" panose="020B0604020202020204" pitchFamily="34"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19459" name="Rectangle 3"/>
          <p:cNvSpPr>
            <a:spLocks noGrp="1" noChangeArrowheads="1"/>
          </p:cNvSpPr>
          <p:nvPr>
            <p:ph type="title"/>
          </p:nvPr>
        </p:nvSpPr>
        <p:spPr>
          <a:noFill/>
          <a:ln/>
        </p:spPr>
        <p:txBody>
          <a:bodyPr/>
          <a:lstStyle/>
          <a:p>
            <a:r>
              <a:rPr lang="en-US" altLang="en-US"/>
              <a:t>The NOT NULL Constraint</a:t>
            </a:r>
          </a:p>
        </p:txBody>
      </p:sp>
      <p:sp>
        <p:nvSpPr>
          <p:cNvPr id="19460" name="Rectangle 4"/>
          <p:cNvSpPr>
            <a:spLocks noGrp="1" noChangeArrowheads="1"/>
          </p:cNvSpPr>
          <p:nvPr>
            <p:ph type="body" idx="1"/>
          </p:nvPr>
        </p:nvSpPr>
        <p:spPr>
          <a:xfrm>
            <a:off x="1108075" y="1471613"/>
            <a:ext cx="7385050" cy="498475"/>
          </a:xfrm>
          <a:noFill/>
          <a:ln/>
        </p:spPr>
        <p:txBody>
          <a:bodyPr/>
          <a:lstStyle/>
          <a:p>
            <a:r>
              <a:rPr lang="en-US" altLang="en-US"/>
              <a:t>Defined at the column level</a:t>
            </a:r>
          </a:p>
        </p:txBody>
      </p:sp>
      <p:grpSp>
        <p:nvGrpSpPr>
          <p:cNvPr id="19463" name="Group 7"/>
          <p:cNvGrpSpPr>
            <a:grpSpLocks/>
          </p:cNvGrpSpPr>
          <p:nvPr/>
        </p:nvGrpSpPr>
        <p:grpSpPr bwMode="auto">
          <a:xfrm>
            <a:off x="2466975" y="2857500"/>
            <a:ext cx="4429125" cy="1924050"/>
            <a:chOff x="1554" y="1800"/>
            <a:chExt cx="2790" cy="1212"/>
          </a:xfrm>
        </p:grpSpPr>
        <p:sp>
          <p:nvSpPr>
            <p:cNvPr id="19461" name="Rectangle 5"/>
            <p:cNvSpPr>
              <a:spLocks noChangeArrowheads="1"/>
            </p:cNvSpPr>
            <p:nvPr/>
          </p:nvSpPr>
          <p:spPr bwMode="ltGray">
            <a:xfrm>
              <a:off x="1554" y="1800"/>
              <a:ext cx="2790"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Rectangle 6"/>
            <p:cNvSpPr>
              <a:spLocks noChangeArrowheads="1"/>
            </p:cNvSpPr>
            <p:nvPr/>
          </p:nvSpPr>
          <p:spPr bwMode="ltGray">
            <a:xfrm>
              <a:off x="1554" y="2832"/>
              <a:ext cx="2627"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64" name="Rectangle 8"/>
          <p:cNvSpPr>
            <a:spLocks noChangeArrowheads="1"/>
          </p:cNvSpPr>
          <p:nvPr/>
        </p:nvSpPr>
        <p:spPr bwMode="blackWhite">
          <a:xfrm>
            <a:off x="1238250" y="3121025"/>
            <a:ext cx="74961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a:solidFill>
                  <a:schemeClr val="tx1"/>
                </a:solidFill>
                <a:latin typeface="Arial" panose="020B0604020202020204" pitchFamily="34" charset="0"/>
              </a:defRPr>
            </a:lvl1pPr>
            <a:lvl2pPr algn="l">
              <a:spcBef>
                <a:spcPct val="0"/>
              </a:spcBef>
              <a:tabLst>
                <a:tab pos="1200150" algn="l"/>
                <a:tab pos="2457450" algn="l"/>
              </a:tabLst>
              <a:defRPr>
                <a:solidFill>
                  <a:schemeClr val="tx1"/>
                </a:solidFill>
                <a:latin typeface="Arial" panose="020B0604020202020204" pitchFamily="34" charset="0"/>
              </a:defRPr>
            </a:lvl2pPr>
            <a:lvl3pPr algn="l">
              <a:spcBef>
                <a:spcPct val="0"/>
              </a:spcBef>
              <a:tabLst>
                <a:tab pos="1200150" algn="l"/>
                <a:tab pos="2457450" algn="l"/>
              </a:tabLst>
              <a:defRPr>
                <a:solidFill>
                  <a:schemeClr val="tx1"/>
                </a:solidFill>
                <a:latin typeface="Arial" panose="020B0604020202020204" pitchFamily="34" charset="0"/>
              </a:defRPr>
            </a:lvl3pPr>
            <a:lvl4pPr algn="l">
              <a:spcBef>
                <a:spcPct val="0"/>
              </a:spcBef>
              <a:tabLst>
                <a:tab pos="1200150" algn="l"/>
                <a:tab pos="2457450" algn="l"/>
              </a:tabLst>
              <a:defRPr>
                <a:solidFill>
                  <a:schemeClr val="tx1"/>
                </a:solidFill>
                <a:latin typeface="Arial" panose="020B0604020202020204" pitchFamily="34" charset="0"/>
              </a:defRPr>
            </a:lvl4pPr>
            <a:lvl5pPr algn="l">
              <a:spcBef>
                <a:spcPct val="0"/>
              </a:spcBef>
              <a:tabLst>
                <a:tab pos="1200150" algn="l"/>
                <a:tab pos="2457450" algn="l"/>
              </a:tabLst>
              <a:defRPr>
                <a:solidFill>
                  <a:schemeClr val="tx1"/>
                </a:solidFill>
                <a:latin typeface="Arial" panose="020B0604020202020204" pitchFamily="34" charset="0"/>
              </a:defRPr>
            </a:lvl5pPr>
            <a:lvl6pPr fontAlgn="base">
              <a:spcBef>
                <a:spcPct val="0"/>
              </a:spcBef>
              <a:spcAft>
                <a:spcPct val="0"/>
              </a:spcAft>
              <a:tabLst>
                <a:tab pos="1200150" algn="l"/>
                <a:tab pos="2457450" algn="l"/>
              </a:tabLst>
              <a:defRPr>
                <a:solidFill>
                  <a:schemeClr val="tx1"/>
                </a:solidFill>
                <a:latin typeface="Arial" panose="020B0604020202020204" pitchFamily="34" charset="0"/>
              </a:defRPr>
            </a:lvl6pPr>
            <a:lvl7pPr fontAlgn="base">
              <a:spcBef>
                <a:spcPct val="0"/>
              </a:spcBef>
              <a:spcAft>
                <a:spcPct val="0"/>
              </a:spcAft>
              <a:tabLst>
                <a:tab pos="1200150" algn="l"/>
                <a:tab pos="2457450" algn="l"/>
              </a:tabLst>
              <a:defRPr>
                <a:solidFill>
                  <a:schemeClr val="tx1"/>
                </a:solidFill>
                <a:latin typeface="Arial" panose="020B0604020202020204" pitchFamily="34" charset="0"/>
              </a:defRPr>
            </a:lvl7pPr>
            <a:lvl8pPr fontAlgn="base">
              <a:spcBef>
                <a:spcPct val="0"/>
              </a:spcBef>
              <a:spcAft>
                <a:spcPct val="0"/>
              </a:spcAft>
              <a:tabLst>
                <a:tab pos="1200150" algn="l"/>
                <a:tab pos="2457450" algn="l"/>
              </a:tabLst>
              <a:defRPr>
                <a:solidFill>
                  <a:schemeClr val="tx1"/>
                </a:solidFill>
                <a:latin typeface="Arial" panose="020B0604020202020204" pitchFamily="34" charset="0"/>
              </a:defRPr>
            </a:lvl8pPr>
            <a:lvl9pPr fontAlgn="base">
              <a:spcBef>
                <a:spcPct val="0"/>
              </a:spcBef>
              <a:spcAft>
                <a:spcPct val="0"/>
              </a:spcAft>
              <a:tabLst>
                <a:tab pos="1200150" algn="l"/>
                <a:tab pos="24574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CREATE TABLE emp(</a:t>
            </a:r>
          </a:p>
          <a:p>
            <a:pPr>
              <a:lnSpc>
                <a:spcPct val="100000"/>
              </a:lnSpc>
            </a:pPr>
            <a:r>
              <a:rPr lang="en-US" altLang="en-US" sz="1800">
                <a:solidFill>
                  <a:srgbClr val="000000"/>
                </a:solidFill>
                <a:latin typeface="Courier New" panose="02070309020205020404" pitchFamily="49" charset="0"/>
              </a:rPr>
              <a:t>  2  	empno 	NUMBER(4),</a:t>
            </a:r>
          </a:p>
          <a:p>
            <a:pPr>
              <a:lnSpc>
                <a:spcPct val="100000"/>
              </a:lnSpc>
            </a:pPr>
            <a:r>
              <a:rPr lang="en-US" altLang="en-US" sz="1800">
                <a:solidFill>
                  <a:srgbClr val="000000"/>
                </a:solidFill>
                <a:latin typeface="Courier New" panose="02070309020205020404" pitchFamily="49" charset="0"/>
              </a:rPr>
              <a:t>  3	ename	VARCHAR2(10) NOT NULL,</a:t>
            </a:r>
          </a:p>
          <a:p>
            <a:pPr>
              <a:lnSpc>
                <a:spcPct val="100000"/>
              </a:lnSpc>
            </a:pPr>
            <a:r>
              <a:rPr lang="en-US" altLang="en-US" sz="1800">
                <a:solidFill>
                  <a:srgbClr val="000000"/>
                </a:solidFill>
                <a:latin typeface="Courier New" panose="02070309020205020404" pitchFamily="49" charset="0"/>
              </a:rPr>
              <a:t>  4	job	VARCHAR2(9),</a:t>
            </a:r>
          </a:p>
          <a:p>
            <a:pPr>
              <a:lnSpc>
                <a:spcPct val="100000"/>
              </a:lnSpc>
            </a:pPr>
            <a:r>
              <a:rPr lang="en-US" altLang="en-US" sz="1800">
                <a:solidFill>
                  <a:srgbClr val="000000"/>
                </a:solidFill>
                <a:latin typeface="Courier New" panose="02070309020205020404" pitchFamily="49" charset="0"/>
              </a:rPr>
              <a:t>  5	mgr	NUMBER(4),</a:t>
            </a:r>
          </a:p>
          <a:p>
            <a:pPr>
              <a:lnSpc>
                <a:spcPct val="100000"/>
              </a:lnSpc>
            </a:pPr>
            <a:r>
              <a:rPr lang="en-US" altLang="en-US" sz="1800">
                <a:solidFill>
                  <a:srgbClr val="000000"/>
                </a:solidFill>
                <a:latin typeface="Courier New" panose="02070309020205020404" pitchFamily="49" charset="0"/>
              </a:rPr>
              <a:t>  6	hiredate	DATE,</a:t>
            </a:r>
          </a:p>
          <a:p>
            <a:pPr>
              <a:lnSpc>
                <a:spcPct val="100000"/>
              </a:lnSpc>
            </a:pPr>
            <a:r>
              <a:rPr lang="en-US" altLang="en-US" sz="1800">
                <a:solidFill>
                  <a:srgbClr val="000000"/>
                </a:solidFill>
                <a:latin typeface="Courier New" panose="02070309020205020404" pitchFamily="49" charset="0"/>
              </a:rPr>
              <a:t>  7	sal	NUMBER(7,2),</a:t>
            </a:r>
          </a:p>
          <a:p>
            <a:pPr>
              <a:lnSpc>
                <a:spcPct val="100000"/>
              </a:lnSpc>
            </a:pPr>
            <a:r>
              <a:rPr lang="en-US" altLang="en-US" sz="1800">
                <a:solidFill>
                  <a:srgbClr val="000000"/>
                </a:solidFill>
                <a:latin typeface="Courier New" panose="02070309020205020404" pitchFamily="49" charset="0"/>
              </a:rPr>
              <a:t>  8 	comm	NUMBER(7,2),</a:t>
            </a:r>
          </a:p>
          <a:p>
            <a:pPr>
              <a:lnSpc>
                <a:spcPct val="100000"/>
              </a:lnSpc>
            </a:pPr>
            <a:r>
              <a:rPr lang="en-US" altLang="en-US" sz="1800">
                <a:solidFill>
                  <a:srgbClr val="000000"/>
                </a:solidFill>
                <a:latin typeface="Courier New" panose="02070309020205020404" pitchFamily="49" charset="0"/>
              </a:rPr>
              <a:t>  9	deptno	NUMBER(7,2) NOT NULL);</a:t>
            </a:r>
          </a:p>
        </p:txBody>
      </p:sp>
    </p:spTree>
    <p:extLst>
      <p:ext uri="{BB962C8B-B14F-4D97-AF65-F5344CB8AC3E}">
        <p14:creationId xmlns:p14="http://schemas.microsoft.com/office/powerpoint/2010/main" val="208154720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up)">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ltLang="en-US"/>
              <a:t>The UNIQUE Key Constraint</a:t>
            </a:r>
          </a:p>
        </p:txBody>
      </p:sp>
      <p:sp>
        <p:nvSpPr>
          <p:cNvPr id="21507"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a:t>
            </a: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p:txBody>
      </p:sp>
      <p:sp>
        <p:nvSpPr>
          <p:cNvPr id="21508" name="Rectangle 4"/>
          <p:cNvSpPr>
            <a:spLocks noChangeArrowheads="1"/>
          </p:cNvSpPr>
          <p:nvPr/>
        </p:nvSpPr>
        <p:spPr bwMode="auto">
          <a:xfrm>
            <a:off x="1092200" y="1684338"/>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000">
                <a:solidFill>
                  <a:schemeClr val="tx1"/>
                </a:solidFill>
                <a:effectLst>
                  <a:outerShdw blurRad="38100" dist="38100" dir="2700000" algn="tl">
                    <a:srgbClr val="000000"/>
                  </a:outerShdw>
                </a:effectLst>
                <a:latin typeface="Arial" panose="020B0604020202020204" pitchFamily="34" charset="0"/>
              </a:rPr>
              <a:t>DEPT </a:t>
            </a:r>
          </a:p>
        </p:txBody>
      </p:sp>
      <p:sp>
        <p:nvSpPr>
          <p:cNvPr id="21509" name="Rectangle 5"/>
          <p:cNvSpPr>
            <a:spLocks noChangeArrowheads="1"/>
          </p:cNvSpPr>
          <p:nvPr/>
        </p:nvSpPr>
        <p:spPr bwMode="blackWhite">
          <a:xfrm>
            <a:off x="1192213" y="2079625"/>
            <a:ext cx="3836987"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DEPTNO DNAME     	LOC     </a:t>
            </a:r>
          </a:p>
          <a:p>
            <a:pPr>
              <a:lnSpc>
                <a:spcPct val="95000"/>
              </a:lnSpc>
            </a:pPr>
            <a:r>
              <a:rPr lang="en-US" altLang="en-US" sz="1800">
                <a:solidFill>
                  <a:srgbClr val="000000"/>
                </a:solidFill>
                <a:latin typeface="Courier New" panose="02070309020205020404" pitchFamily="49" charset="0"/>
              </a:rPr>
              <a:t>------ ----------	--------</a:t>
            </a:r>
          </a:p>
          <a:p>
            <a:pPr>
              <a:lnSpc>
                <a:spcPct val="95000"/>
              </a:lnSpc>
            </a:pPr>
            <a:r>
              <a:rPr lang="en-US" altLang="en-US" sz="1800">
                <a:solidFill>
                  <a:srgbClr val="000000"/>
                </a:solidFill>
                <a:latin typeface="Courier New" panose="02070309020205020404" pitchFamily="49" charset="0"/>
              </a:rPr>
              <a:t>    10	ACCOUNTING	NEW YORK</a:t>
            </a:r>
          </a:p>
          <a:p>
            <a:pPr>
              <a:lnSpc>
                <a:spcPct val="95000"/>
              </a:lnSpc>
            </a:pPr>
            <a:r>
              <a:rPr lang="en-US" altLang="en-US" sz="1800">
                <a:solidFill>
                  <a:srgbClr val="000000"/>
                </a:solidFill>
                <a:latin typeface="Courier New" panose="02070309020205020404" pitchFamily="49" charset="0"/>
              </a:rPr>
              <a:t>    20	RESEARCH	DALLAS</a:t>
            </a:r>
          </a:p>
          <a:p>
            <a:pPr>
              <a:lnSpc>
                <a:spcPct val="95000"/>
              </a:lnSpc>
            </a:pPr>
            <a:r>
              <a:rPr lang="en-US" altLang="en-US" sz="1800">
                <a:solidFill>
                  <a:srgbClr val="000000"/>
                </a:solidFill>
                <a:latin typeface="Courier New" panose="02070309020205020404" pitchFamily="49" charset="0"/>
              </a:rPr>
              <a:t>    30	SALES		CHICAGO</a:t>
            </a:r>
          </a:p>
          <a:p>
            <a:pPr>
              <a:lnSpc>
                <a:spcPct val="95000"/>
              </a:lnSpc>
            </a:pPr>
            <a:r>
              <a:rPr lang="en-US" altLang="en-US" sz="1800">
                <a:solidFill>
                  <a:srgbClr val="000000"/>
                </a:solidFill>
                <a:latin typeface="Courier New" panose="02070309020205020404" pitchFamily="49" charset="0"/>
              </a:rPr>
              <a:t>    40	OPERATIONS	BOSTON</a:t>
            </a:r>
          </a:p>
        </p:txBody>
      </p:sp>
      <p:sp>
        <p:nvSpPr>
          <p:cNvPr id="21510"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4"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5"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Rectangle 12"/>
          <p:cNvSpPr>
            <a:spLocks noChangeArrowheads="1"/>
          </p:cNvSpPr>
          <p:nvPr/>
        </p:nvSpPr>
        <p:spPr bwMode="auto">
          <a:xfrm>
            <a:off x="2795588" y="1439863"/>
            <a:ext cx="29384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UNIQUE key constraint</a:t>
            </a:r>
          </a:p>
        </p:txBody>
      </p:sp>
      <p:sp>
        <p:nvSpPr>
          <p:cNvPr id="21517" name="Freeform 13"/>
          <p:cNvSpPr>
            <a:spLocks/>
          </p:cNvSpPr>
          <p:nvPr/>
        </p:nvSpPr>
        <p:spPr bwMode="auto">
          <a:xfrm>
            <a:off x="2457450" y="1581150"/>
            <a:ext cx="325438" cy="477838"/>
          </a:xfrm>
          <a:custGeom>
            <a:avLst/>
            <a:gdLst>
              <a:gd name="T0" fmla="*/ 204 w 205"/>
              <a:gd name="T1" fmla="*/ 0 h 301"/>
              <a:gd name="T2" fmla="*/ 0 w 205"/>
              <a:gd name="T3" fmla="*/ 0 h 301"/>
              <a:gd name="T4" fmla="*/ 0 w 205"/>
              <a:gd name="T5" fmla="*/ 300 h 301"/>
            </a:gdLst>
            <a:ahLst/>
            <a:cxnLst>
              <a:cxn ang="0">
                <a:pos x="T0" y="T1"/>
              </a:cxn>
              <a:cxn ang="0">
                <a:pos x="T2" y="T3"/>
              </a:cxn>
              <a:cxn ang="0">
                <a:pos x="T4" y="T5"/>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nvGrpSpPr>
          <p:cNvPr id="21526" name="Group 22"/>
          <p:cNvGrpSpPr>
            <a:grpSpLocks/>
          </p:cNvGrpSpPr>
          <p:nvPr/>
        </p:nvGrpSpPr>
        <p:grpSpPr bwMode="auto">
          <a:xfrm>
            <a:off x="1174750" y="3867150"/>
            <a:ext cx="4767263" cy="1619250"/>
            <a:chOff x="740" y="2436"/>
            <a:chExt cx="3003" cy="1020"/>
          </a:xfrm>
        </p:grpSpPr>
        <p:sp>
          <p:nvSpPr>
            <p:cNvPr id="21518" name="AutoShape 14"/>
            <p:cNvSpPr>
              <a:spLocks noChangeArrowheads="1"/>
            </p:cNvSpPr>
            <p:nvPr/>
          </p:nvSpPr>
          <p:spPr bwMode="auto">
            <a:xfrm>
              <a:off x="1764" y="2436"/>
              <a:ext cx="396" cy="444"/>
            </a:xfrm>
            <a:prstGeom prst="upArrow">
              <a:avLst>
                <a:gd name="adj1" fmla="val 50000"/>
                <a:gd name="adj2" fmla="val 56055"/>
              </a:avLst>
            </a:prstGeom>
            <a:solidFill>
              <a:srgbClr val="FFCC99"/>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p>
              <a:endParaRPr lang="en-US"/>
            </a:p>
          </p:txBody>
        </p:sp>
        <p:sp>
          <p:nvSpPr>
            <p:cNvPr id="21519" name="Rectangle 15"/>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a:t>
              </a: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p:txBody>
        </p:sp>
        <p:sp>
          <p:nvSpPr>
            <p:cNvPr id="21520" name="Rectangle 16"/>
            <p:cNvSpPr>
              <a:spLocks noChangeArrowheads="1"/>
            </p:cNvSpPr>
            <p:nvPr/>
          </p:nvSpPr>
          <p:spPr bwMode="blackWhite">
            <a:xfrm>
              <a:off x="751" y="2894"/>
              <a:ext cx="2417" cy="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50	SALES		DETROIT</a:t>
              </a:r>
            </a:p>
            <a:p>
              <a:pPr>
                <a:lnSpc>
                  <a:spcPct val="95000"/>
                </a:lnSpc>
              </a:pPr>
              <a:r>
                <a:rPr lang="en-US" altLang="en-US" sz="1800">
                  <a:solidFill>
                    <a:srgbClr val="000000"/>
                  </a:solidFill>
                  <a:latin typeface="Courier New" panose="02070309020205020404" pitchFamily="49" charset="0"/>
                </a:rPr>
                <a:t> </a:t>
              </a:r>
            </a:p>
            <a:p>
              <a:pPr>
                <a:lnSpc>
                  <a:spcPct val="95000"/>
                </a:lnSpc>
              </a:pPr>
              <a:r>
                <a:rPr lang="en-US" altLang="en-US" sz="1800">
                  <a:solidFill>
                    <a:srgbClr val="000000"/>
                  </a:solidFill>
                  <a:latin typeface="Courier New" panose="02070309020205020404" pitchFamily="49" charset="0"/>
                </a:rPr>
                <a:t>    60			BOSTON</a:t>
              </a:r>
            </a:p>
          </p:txBody>
        </p:sp>
        <p:grpSp>
          <p:nvGrpSpPr>
            <p:cNvPr id="21523" name="Group 19"/>
            <p:cNvGrpSpPr>
              <a:grpSpLocks/>
            </p:cNvGrpSpPr>
            <p:nvPr/>
          </p:nvGrpSpPr>
          <p:grpSpPr bwMode="auto">
            <a:xfrm>
              <a:off x="1372" y="2874"/>
              <a:ext cx="944" cy="582"/>
              <a:chOff x="1372" y="2874"/>
              <a:chExt cx="944" cy="582"/>
            </a:xfrm>
          </p:grpSpPr>
          <p:sp>
            <p:nvSpPr>
              <p:cNvPr id="21521" name="Line 17"/>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Line 18"/>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24" name="Rectangle 20"/>
            <p:cNvSpPr>
              <a:spLocks noChangeArrowheads="1"/>
            </p:cNvSpPr>
            <p:nvPr/>
          </p:nvSpPr>
          <p:spPr bwMode="auto">
            <a:xfrm>
              <a:off x="2109" y="2656"/>
              <a:ext cx="163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Insert into</a:t>
              </a:r>
            </a:p>
          </p:txBody>
        </p:sp>
        <p:sp>
          <p:nvSpPr>
            <p:cNvPr id="21525" name="Line 21"/>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31" name="Group 27"/>
          <p:cNvGrpSpPr>
            <a:grpSpLocks/>
          </p:cNvGrpSpPr>
          <p:nvPr/>
        </p:nvGrpSpPr>
        <p:grpSpPr bwMode="auto">
          <a:xfrm>
            <a:off x="5065713" y="4273550"/>
            <a:ext cx="3530600" cy="1196975"/>
            <a:chOff x="3191" y="2692"/>
            <a:chExt cx="2224" cy="754"/>
          </a:xfrm>
        </p:grpSpPr>
        <p:sp>
          <p:nvSpPr>
            <p:cNvPr id="21527" name="Rectangle 23"/>
            <p:cNvSpPr>
              <a:spLocks noChangeArrowheads="1"/>
            </p:cNvSpPr>
            <p:nvPr/>
          </p:nvSpPr>
          <p:spPr bwMode="auto">
            <a:xfrm>
              <a:off x="3694" y="2692"/>
              <a:ext cx="1721" cy="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Not allowed </a:t>
              </a:r>
              <a:br>
                <a:rPr lang="en-US" altLang="en-US" sz="1800">
                  <a:solidFill>
                    <a:srgbClr val="FFFFCC"/>
                  </a:solidFill>
                  <a:effectLst>
                    <a:outerShdw blurRad="38100" dist="38100" dir="2700000" algn="tl">
                      <a:srgbClr val="000000"/>
                    </a:outerShdw>
                  </a:effectLst>
                  <a:latin typeface="Arial" panose="020B0604020202020204" pitchFamily="34" charset="0"/>
                </a:rPr>
              </a:br>
              <a:r>
                <a:rPr lang="en-US" altLang="en-US" sz="1800">
                  <a:solidFill>
                    <a:srgbClr val="FFFFCC"/>
                  </a:solidFill>
                  <a:effectLst>
                    <a:outerShdw blurRad="38100" dist="38100" dir="2700000" algn="tl">
                      <a:srgbClr val="000000"/>
                    </a:outerShdw>
                  </a:effectLst>
                  <a:latin typeface="Arial" panose="020B0604020202020204" pitchFamily="34" charset="0"/>
                </a:rPr>
                <a:t>(DNAME</a:t>
              </a:r>
              <a:r>
                <a:rPr lang="en-US" altLang="en-US" sz="1800" b="0">
                  <a:solidFill>
                    <a:schemeClr val="tx1"/>
                  </a:solidFill>
                  <a:latin typeface="Symbol" panose="05050102010706020507" pitchFamily="18" charset="2"/>
                </a:rPr>
                <a:t>-</a:t>
              </a:r>
              <a:r>
                <a:rPr lang="en-US" altLang="en-US" sz="1800">
                  <a:solidFill>
                    <a:schemeClr val="tx1"/>
                  </a:solidFill>
                  <a:latin typeface="Arial" panose="020B0604020202020204" pitchFamily="34" charset="0"/>
                </a:rPr>
                <a:t>SALES</a:t>
              </a:r>
              <a:r>
                <a:rPr lang="en-US" altLang="en-US" sz="1800">
                  <a:solidFill>
                    <a:srgbClr val="FFFFCC"/>
                  </a:solidFill>
                  <a:effectLst>
                    <a:outerShdw blurRad="38100" dist="38100" dir="2700000" algn="tl">
                      <a:srgbClr val="000000"/>
                    </a:outerShdw>
                  </a:effectLst>
                  <a:latin typeface="Arial" panose="020B0604020202020204" pitchFamily="34" charset="0"/>
                </a:rPr>
                <a:t> already exists)</a:t>
              </a:r>
            </a:p>
          </p:txBody>
        </p:sp>
        <p:sp>
          <p:nvSpPr>
            <p:cNvPr id="21528" name="Line 24"/>
            <p:cNvSpPr>
              <a:spLocks noChangeShapeType="1"/>
            </p:cNvSpPr>
            <p:nvPr/>
          </p:nvSpPr>
          <p:spPr bwMode="auto">
            <a:xfrm flipV="1">
              <a:off x="3191" y="2988"/>
              <a:ext cx="431"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1529" name="Rectangle 25"/>
            <p:cNvSpPr>
              <a:spLocks noChangeArrowheads="1"/>
            </p:cNvSpPr>
            <p:nvPr/>
          </p:nvSpPr>
          <p:spPr bwMode="auto">
            <a:xfrm>
              <a:off x="3694" y="3232"/>
              <a:ext cx="1721"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Allowed</a:t>
              </a:r>
            </a:p>
          </p:txBody>
        </p:sp>
        <p:sp>
          <p:nvSpPr>
            <p:cNvPr id="21530" name="Line 26"/>
            <p:cNvSpPr>
              <a:spLocks noChangeShapeType="1"/>
            </p:cNvSpPr>
            <p:nvPr/>
          </p:nvSpPr>
          <p:spPr bwMode="auto">
            <a:xfrm flipV="1">
              <a:off x="3191" y="3324"/>
              <a:ext cx="431"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2241172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26"/>
                                        </p:tgtEl>
                                        <p:attrNameLst>
                                          <p:attrName>style.visibility</p:attrName>
                                        </p:attrNameLst>
                                      </p:cBhvr>
                                      <p:to>
                                        <p:strVal val="visible"/>
                                      </p:to>
                                    </p:set>
                                    <p:anim calcmode="lin" valueType="num">
                                      <p:cBhvr additive="base">
                                        <p:cTn id="7" dur="500" fill="hold"/>
                                        <p:tgtEl>
                                          <p:spTgt spid="21526"/>
                                        </p:tgtEl>
                                        <p:attrNameLst>
                                          <p:attrName>ppt_x</p:attrName>
                                        </p:attrNameLst>
                                      </p:cBhvr>
                                      <p:tavLst>
                                        <p:tav tm="0">
                                          <p:val>
                                            <p:strVal val="#ppt_x"/>
                                          </p:val>
                                        </p:tav>
                                        <p:tav tm="100000">
                                          <p:val>
                                            <p:strVal val="#ppt_x"/>
                                          </p:val>
                                        </p:tav>
                                      </p:tavLst>
                                    </p:anim>
                                    <p:anim calcmode="lin" valueType="num">
                                      <p:cBhvr additive="base">
                                        <p:cTn id="8" dur="500" fill="hold"/>
                                        <p:tgtEl>
                                          <p:spTgt spid="2152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21531"/>
                                        </p:tgtEl>
                                        <p:attrNameLst>
                                          <p:attrName>style.visibility</p:attrName>
                                        </p:attrNameLst>
                                      </p:cBhvr>
                                      <p:to>
                                        <p:strVal val="visible"/>
                                      </p:to>
                                    </p:set>
                                    <p:anim calcmode="lin" valueType="num">
                                      <p:cBhvr additive="base">
                                        <p:cTn id="12" dur="500" fill="hold"/>
                                        <p:tgtEl>
                                          <p:spTgt spid="21531"/>
                                        </p:tgtEl>
                                        <p:attrNameLst>
                                          <p:attrName>ppt_x</p:attrName>
                                        </p:attrNameLst>
                                      </p:cBhvr>
                                      <p:tavLst>
                                        <p:tav tm="0">
                                          <p:val>
                                            <p:strVal val="1+#ppt_w/2"/>
                                          </p:val>
                                        </p:tav>
                                        <p:tav tm="100000">
                                          <p:val>
                                            <p:strVal val="#ppt_x"/>
                                          </p:val>
                                        </p:tav>
                                      </p:tavLst>
                                    </p:anim>
                                    <p:anim calcmode="lin" valueType="num">
                                      <p:cBhvr additive="base">
                                        <p:cTn id="13" dur="500" fill="hold"/>
                                        <p:tgtEl>
                                          <p:spTgt spid="215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r>
              <a:rPr lang="en-US" altLang="en-US"/>
              <a:t>The UNIQUE Key Constraint</a:t>
            </a:r>
          </a:p>
        </p:txBody>
      </p:sp>
      <p:sp>
        <p:nvSpPr>
          <p:cNvPr id="23555" name="Rectangle 3"/>
          <p:cNvSpPr>
            <a:spLocks noGrp="1" noChangeArrowheads="1"/>
          </p:cNvSpPr>
          <p:nvPr>
            <p:ph type="body" idx="1"/>
          </p:nvPr>
        </p:nvSpPr>
        <p:spPr>
          <a:xfrm>
            <a:off x="860425" y="1539875"/>
            <a:ext cx="8007350" cy="904875"/>
          </a:xfrm>
          <a:noFill/>
          <a:ln/>
        </p:spPr>
        <p:txBody>
          <a:bodyPr/>
          <a:lstStyle/>
          <a:p>
            <a:r>
              <a:rPr lang="en-US" altLang="en-US"/>
              <a:t>Defined at either the table level or the column level </a:t>
            </a:r>
          </a:p>
        </p:txBody>
      </p:sp>
      <p:sp>
        <p:nvSpPr>
          <p:cNvPr id="23556" name="Rectangle 4"/>
          <p:cNvSpPr>
            <a:spLocks noChangeArrowheads="1"/>
          </p:cNvSpPr>
          <p:nvPr/>
        </p:nvSpPr>
        <p:spPr bwMode="blackWhite">
          <a:xfrm>
            <a:off x="1212850" y="3194050"/>
            <a:ext cx="6794500" cy="15113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 pos="2457450" algn="l"/>
              </a:tabLst>
              <a:defRPr>
                <a:solidFill>
                  <a:schemeClr val="tx1"/>
                </a:solidFill>
                <a:latin typeface="Arial" panose="020B0604020202020204" pitchFamily="34" charset="0"/>
              </a:defRPr>
            </a:lvl1pPr>
            <a:lvl2pPr algn="l">
              <a:spcBef>
                <a:spcPct val="0"/>
              </a:spcBef>
              <a:tabLst>
                <a:tab pos="1200150" algn="l"/>
                <a:tab pos="2457450" algn="l"/>
              </a:tabLst>
              <a:defRPr>
                <a:solidFill>
                  <a:schemeClr val="tx1"/>
                </a:solidFill>
                <a:latin typeface="Arial" panose="020B0604020202020204" pitchFamily="34" charset="0"/>
              </a:defRPr>
            </a:lvl2pPr>
            <a:lvl3pPr algn="l">
              <a:spcBef>
                <a:spcPct val="0"/>
              </a:spcBef>
              <a:tabLst>
                <a:tab pos="1200150" algn="l"/>
                <a:tab pos="2457450" algn="l"/>
              </a:tabLst>
              <a:defRPr>
                <a:solidFill>
                  <a:schemeClr val="tx1"/>
                </a:solidFill>
                <a:latin typeface="Arial" panose="020B0604020202020204" pitchFamily="34" charset="0"/>
              </a:defRPr>
            </a:lvl3pPr>
            <a:lvl4pPr algn="l">
              <a:spcBef>
                <a:spcPct val="0"/>
              </a:spcBef>
              <a:tabLst>
                <a:tab pos="1200150" algn="l"/>
                <a:tab pos="2457450" algn="l"/>
              </a:tabLst>
              <a:defRPr>
                <a:solidFill>
                  <a:schemeClr val="tx1"/>
                </a:solidFill>
                <a:latin typeface="Arial" panose="020B0604020202020204" pitchFamily="34" charset="0"/>
              </a:defRPr>
            </a:lvl4pPr>
            <a:lvl5pPr algn="l">
              <a:spcBef>
                <a:spcPct val="0"/>
              </a:spcBef>
              <a:tabLst>
                <a:tab pos="1200150" algn="l"/>
                <a:tab pos="2457450" algn="l"/>
              </a:tabLst>
              <a:defRPr>
                <a:solidFill>
                  <a:schemeClr val="tx1"/>
                </a:solidFill>
                <a:latin typeface="Arial" panose="020B0604020202020204" pitchFamily="34" charset="0"/>
              </a:defRPr>
            </a:lvl5pPr>
            <a:lvl6pPr fontAlgn="base">
              <a:spcBef>
                <a:spcPct val="0"/>
              </a:spcBef>
              <a:spcAft>
                <a:spcPct val="0"/>
              </a:spcAft>
              <a:tabLst>
                <a:tab pos="1200150" algn="l"/>
                <a:tab pos="2457450" algn="l"/>
              </a:tabLst>
              <a:defRPr>
                <a:solidFill>
                  <a:schemeClr val="tx1"/>
                </a:solidFill>
                <a:latin typeface="Arial" panose="020B0604020202020204" pitchFamily="34" charset="0"/>
              </a:defRPr>
            </a:lvl6pPr>
            <a:lvl7pPr fontAlgn="base">
              <a:spcBef>
                <a:spcPct val="0"/>
              </a:spcBef>
              <a:spcAft>
                <a:spcPct val="0"/>
              </a:spcAft>
              <a:tabLst>
                <a:tab pos="1200150" algn="l"/>
                <a:tab pos="2457450" algn="l"/>
              </a:tabLst>
              <a:defRPr>
                <a:solidFill>
                  <a:schemeClr val="tx1"/>
                </a:solidFill>
                <a:latin typeface="Arial" panose="020B0604020202020204" pitchFamily="34" charset="0"/>
              </a:defRPr>
            </a:lvl7pPr>
            <a:lvl8pPr fontAlgn="base">
              <a:spcBef>
                <a:spcPct val="0"/>
              </a:spcBef>
              <a:spcAft>
                <a:spcPct val="0"/>
              </a:spcAft>
              <a:tabLst>
                <a:tab pos="1200150" algn="l"/>
                <a:tab pos="2457450" algn="l"/>
              </a:tabLst>
              <a:defRPr>
                <a:solidFill>
                  <a:schemeClr val="tx1"/>
                </a:solidFill>
                <a:latin typeface="Arial" panose="020B0604020202020204" pitchFamily="34" charset="0"/>
              </a:defRPr>
            </a:lvl8pPr>
            <a:lvl9pPr fontAlgn="base">
              <a:spcBef>
                <a:spcPct val="0"/>
              </a:spcBef>
              <a:spcAft>
                <a:spcPct val="0"/>
              </a:spcAft>
              <a:tabLst>
                <a:tab pos="1200150" algn="l"/>
                <a:tab pos="2457450" algn="l"/>
              </a:tabLst>
              <a:defRPr>
                <a:solidFill>
                  <a:schemeClr val="tx1"/>
                </a:solidFill>
                <a:latin typeface="Arial" panose="020B0604020202020204" pitchFamily="34"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23557" name="Rectangle 5"/>
          <p:cNvSpPr>
            <a:spLocks noChangeArrowheads="1"/>
          </p:cNvSpPr>
          <p:nvPr/>
        </p:nvSpPr>
        <p:spPr bwMode="ltGray">
          <a:xfrm>
            <a:off x="2466975" y="4343400"/>
            <a:ext cx="5419725" cy="3238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Rectangle 6"/>
          <p:cNvSpPr>
            <a:spLocks noChangeArrowheads="1"/>
          </p:cNvSpPr>
          <p:nvPr/>
        </p:nvSpPr>
        <p:spPr bwMode="blackWhite">
          <a:xfrm>
            <a:off x="1238250" y="3502025"/>
            <a:ext cx="74961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a:solidFill>
                  <a:schemeClr val="tx1"/>
                </a:solidFill>
                <a:latin typeface="Arial" panose="020B0604020202020204" pitchFamily="34" charset="0"/>
              </a:defRPr>
            </a:lvl1pPr>
            <a:lvl2pPr algn="l">
              <a:spcBef>
                <a:spcPct val="0"/>
              </a:spcBef>
              <a:tabLst>
                <a:tab pos="1200150" algn="l"/>
                <a:tab pos="2457450" algn="l"/>
              </a:tabLst>
              <a:defRPr>
                <a:solidFill>
                  <a:schemeClr val="tx1"/>
                </a:solidFill>
                <a:latin typeface="Arial" panose="020B0604020202020204" pitchFamily="34" charset="0"/>
              </a:defRPr>
            </a:lvl2pPr>
            <a:lvl3pPr algn="l">
              <a:spcBef>
                <a:spcPct val="0"/>
              </a:spcBef>
              <a:tabLst>
                <a:tab pos="1200150" algn="l"/>
                <a:tab pos="2457450" algn="l"/>
              </a:tabLst>
              <a:defRPr>
                <a:solidFill>
                  <a:schemeClr val="tx1"/>
                </a:solidFill>
                <a:latin typeface="Arial" panose="020B0604020202020204" pitchFamily="34" charset="0"/>
              </a:defRPr>
            </a:lvl3pPr>
            <a:lvl4pPr algn="l">
              <a:spcBef>
                <a:spcPct val="0"/>
              </a:spcBef>
              <a:tabLst>
                <a:tab pos="1200150" algn="l"/>
                <a:tab pos="2457450" algn="l"/>
              </a:tabLst>
              <a:defRPr>
                <a:solidFill>
                  <a:schemeClr val="tx1"/>
                </a:solidFill>
                <a:latin typeface="Arial" panose="020B0604020202020204" pitchFamily="34" charset="0"/>
              </a:defRPr>
            </a:lvl4pPr>
            <a:lvl5pPr algn="l">
              <a:spcBef>
                <a:spcPct val="0"/>
              </a:spcBef>
              <a:tabLst>
                <a:tab pos="1200150" algn="l"/>
                <a:tab pos="2457450" algn="l"/>
              </a:tabLst>
              <a:defRPr>
                <a:solidFill>
                  <a:schemeClr val="tx1"/>
                </a:solidFill>
                <a:latin typeface="Arial" panose="020B0604020202020204" pitchFamily="34" charset="0"/>
              </a:defRPr>
            </a:lvl5pPr>
            <a:lvl6pPr fontAlgn="base">
              <a:spcBef>
                <a:spcPct val="0"/>
              </a:spcBef>
              <a:spcAft>
                <a:spcPct val="0"/>
              </a:spcAft>
              <a:tabLst>
                <a:tab pos="1200150" algn="l"/>
                <a:tab pos="2457450" algn="l"/>
              </a:tabLst>
              <a:defRPr>
                <a:solidFill>
                  <a:schemeClr val="tx1"/>
                </a:solidFill>
                <a:latin typeface="Arial" panose="020B0604020202020204" pitchFamily="34" charset="0"/>
              </a:defRPr>
            </a:lvl6pPr>
            <a:lvl7pPr fontAlgn="base">
              <a:spcBef>
                <a:spcPct val="0"/>
              </a:spcBef>
              <a:spcAft>
                <a:spcPct val="0"/>
              </a:spcAft>
              <a:tabLst>
                <a:tab pos="1200150" algn="l"/>
                <a:tab pos="2457450" algn="l"/>
              </a:tabLst>
              <a:defRPr>
                <a:solidFill>
                  <a:schemeClr val="tx1"/>
                </a:solidFill>
                <a:latin typeface="Arial" panose="020B0604020202020204" pitchFamily="34" charset="0"/>
              </a:defRPr>
            </a:lvl7pPr>
            <a:lvl8pPr fontAlgn="base">
              <a:spcBef>
                <a:spcPct val="0"/>
              </a:spcBef>
              <a:spcAft>
                <a:spcPct val="0"/>
              </a:spcAft>
              <a:tabLst>
                <a:tab pos="1200150" algn="l"/>
                <a:tab pos="2457450" algn="l"/>
              </a:tabLst>
              <a:defRPr>
                <a:solidFill>
                  <a:schemeClr val="tx1"/>
                </a:solidFill>
                <a:latin typeface="Arial" panose="020B0604020202020204" pitchFamily="34" charset="0"/>
              </a:defRPr>
            </a:lvl8pPr>
            <a:lvl9pPr fontAlgn="base">
              <a:spcBef>
                <a:spcPct val="0"/>
              </a:spcBef>
              <a:spcAft>
                <a:spcPct val="0"/>
              </a:spcAft>
              <a:tabLst>
                <a:tab pos="1200150" algn="l"/>
                <a:tab pos="24574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CREATE TABLE   dept(</a:t>
            </a:r>
          </a:p>
          <a:p>
            <a:pPr>
              <a:lnSpc>
                <a:spcPct val="100000"/>
              </a:lnSpc>
            </a:pPr>
            <a:r>
              <a:rPr lang="en-US" altLang="en-US" sz="1800">
                <a:solidFill>
                  <a:srgbClr val="000000"/>
                </a:solidFill>
                <a:latin typeface="Courier New" panose="02070309020205020404" pitchFamily="49" charset="0"/>
              </a:rPr>
              <a:t>  2  	deptno 	  NUMBER(2),</a:t>
            </a:r>
          </a:p>
          <a:p>
            <a:pPr>
              <a:lnSpc>
                <a:spcPct val="100000"/>
              </a:lnSpc>
            </a:pPr>
            <a:r>
              <a:rPr lang="en-US" altLang="en-US" sz="1800">
                <a:solidFill>
                  <a:srgbClr val="000000"/>
                </a:solidFill>
                <a:latin typeface="Courier New" panose="02070309020205020404" pitchFamily="49" charset="0"/>
              </a:rPr>
              <a:t>  3	dname	  VARCHAR2(14),</a:t>
            </a:r>
          </a:p>
          <a:p>
            <a:pPr>
              <a:lnSpc>
                <a:spcPct val="100000"/>
              </a:lnSpc>
            </a:pPr>
            <a:r>
              <a:rPr lang="en-US" altLang="en-US" sz="1800">
                <a:solidFill>
                  <a:srgbClr val="000000"/>
                </a:solidFill>
                <a:latin typeface="Courier New" panose="02070309020205020404" pitchFamily="49" charset="0"/>
              </a:rPr>
              <a:t>  4	loc	  VARCHAR2(13),</a:t>
            </a:r>
          </a:p>
          <a:p>
            <a:pPr>
              <a:lnSpc>
                <a:spcPct val="100000"/>
              </a:lnSpc>
            </a:pPr>
            <a:r>
              <a:rPr lang="en-US" altLang="en-US" sz="1800">
                <a:solidFill>
                  <a:srgbClr val="000000"/>
                </a:solidFill>
                <a:latin typeface="Courier New" panose="02070309020205020404" pitchFamily="49" charset="0"/>
              </a:rPr>
              <a:t>  5	CONSTRAINT dept_dname_uk UNIQUE(dname));</a:t>
            </a:r>
          </a:p>
        </p:txBody>
      </p:sp>
    </p:spTree>
    <p:extLst>
      <p:ext uri="{BB962C8B-B14F-4D97-AF65-F5344CB8AC3E}">
        <p14:creationId xmlns:p14="http://schemas.microsoft.com/office/powerpoint/2010/main" val="20178811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altova.com/images/screenshots/database-sql-edi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5247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1627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altLang="en-US"/>
              <a:t>The PRIMARY KEY Constraint</a:t>
            </a:r>
          </a:p>
        </p:txBody>
      </p:sp>
      <p:sp>
        <p:nvSpPr>
          <p:cNvPr id="25603"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a:t>
            </a: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p:txBody>
      </p:sp>
      <p:sp>
        <p:nvSpPr>
          <p:cNvPr id="25604" name="Rectangle 4"/>
          <p:cNvSpPr>
            <a:spLocks noChangeArrowheads="1"/>
          </p:cNvSpPr>
          <p:nvPr/>
        </p:nvSpPr>
        <p:spPr bwMode="auto">
          <a:xfrm>
            <a:off x="1092200" y="1684338"/>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000">
                <a:solidFill>
                  <a:schemeClr val="tx1"/>
                </a:solidFill>
                <a:effectLst>
                  <a:outerShdw blurRad="38100" dist="38100" dir="2700000" algn="tl">
                    <a:srgbClr val="000000"/>
                  </a:outerShdw>
                </a:effectLst>
                <a:latin typeface="Arial" panose="020B0604020202020204" pitchFamily="34" charset="0"/>
              </a:rPr>
              <a:t>DEPT </a:t>
            </a:r>
          </a:p>
        </p:txBody>
      </p:sp>
      <p:sp>
        <p:nvSpPr>
          <p:cNvPr id="25605" name="Rectangle 5"/>
          <p:cNvSpPr>
            <a:spLocks noChangeArrowheads="1"/>
          </p:cNvSpPr>
          <p:nvPr/>
        </p:nvSpPr>
        <p:spPr bwMode="blackWhite">
          <a:xfrm>
            <a:off x="1192213" y="2079625"/>
            <a:ext cx="3836987"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DEPTNO DNAME     	LOC     </a:t>
            </a:r>
          </a:p>
          <a:p>
            <a:pPr>
              <a:lnSpc>
                <a:spcPct val="95000"/>
              </a:lnSpc>
            </a:pPr>
            <a:r>
              <a:rPr lang="en-US" altLang="en-US" sz="1800">
                <a:solidFill>
                  <a:srgbClr val="000000"/>
                </a:solidFill>
                <a:latin typeface="Courier New" panose="02070309020205020404" pitchFamily="49" charset="0"/>
              </a:rPr>
              <a:t>------ ----------	--------</a:t>
            </a:r>
          </a:p>
          <a:p>
            <a:pPr>
              <a:lnSpc>
                <a:spcPct val="95000"/>
              </a:lnSpc>
            </a:pPr>
            <a:r>
              <a:rPr lang="en-US" altLang="en-US" sz="1800">
                <a:solidFill>
                  <a:srgbClr val="000000"/>
                </a:solidFill>
                <a:latin typeface="Courier New" panose="02070309020205020404" pitchFamily="49" charset="0"/>
              </a:rPr>
              <a:t>    10	ACCOUNTING	NEW YORK</a:t>
            </a:r>
          </a:p>
          <a:p>
            <a:pPr>
              <a:lnSpc>
                <a:spcPct val="95000"/>
              </a:lnSpc>
            </a:pPr>
            <a:r>
              <a:rPr lang="en-US" altLang="en-US" sz="1800">
                <a:solidFill>
                  <a:srgbClr val="000000"/>
                </a:solidFill>
                <a:latin typeface="Courier New" panose="02070309020205020404" pitchFamily="49" charset="0"/>
              </a:rPr>
              <a:t>    20	RESEARCH	DALLAS</a:t>
            </a:r>
          </a:p>
          <a:p>
            <a:pPr>
              <a:lnSpc>
                <a:spcPct val="95000"/>
              </a:lnSpc>
            </a:pPr>
            <a:r>
              <a:rPr lang="en-US" altLang="en-US" sz="1800">
                <a:solidFill>
                  <a:srgbClr val="000000"/>
                </a:solidFill>
                <a:latin typeface="Courier New" panose="02070309020205020404" pitchFamily="49" charset="0"/>
              </a:rPr>
              <a:t>    30	SALES		CHICAGO</a:t>
            </a:r>
          </a:p>
          <a:p>
            <a:pPr>
              <a:lnSpc>
                <a:spcPct val="95000"/>
              </a:lnSpc>
            </a:pPr>
            <a:r>
              <a:rPr lang="en-US" altLang="en-US" sz="1800">
                <a:solidFill>
                  <a:srgbClr val="000000"/>
                </a:solidFill>
                <a:latin typeface="Courier New" panose="02070309020205020404" pitchFamily="49" charset="0"/>
              </a:rPr>
              <a:t>    40	OPERATIONS	BOSTON</a:t>
            </a:r>
          </a:p>
        </p:txBody>
      </p:sp>
      <p:sp>
        <p:nvSpPr>
          <p:cNvPr id="25606"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7"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8"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Rectangle 12"/>
          <p:cNvSpPr>
            <a:spLocks noChangeArrowheads="1"/>
          </p:cNvSpPr>
          <p:nvPr/>
        </p:nvSpPr>
        <p:spPr bwMode="auto">
          <a:xfrm>
            <a:off x="2357438" y="1439863"/>
            <a:ext cx="29384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PRIMARY KEY</a:t>
            </a:r>
          </a:p>
        </p:txBody>
      </p:sp>
      <p:sp>
        <p:nvSpPr>
          <p:cNvPr id="25613" name="Freeform 13"/>
          <p:cNvSpPr>
            <a:spLocks/>
          </p:cNvSpPr>
          <p:nvPr/>
        </p:nvSpPr>
        <p:spPr bwMode="auto">
          <a:xfrm>
            <a:off x="2019300" y="1581150"/>
            <a:ext cx="325438" cy="477838"/>
          </a:xfrm>
          <a:custGeom>
            <a:avLst/>
            <a:gdLst>
              <a:gd name="T0" fmla="*/ 204 w 205"/>
              <a:gd name="T1" fmla="*/ 0 h 301"/>
              <a:gd name="T2" fmla="*/ 0 w 205"/>
              <a:gd name="T3" fmla="*/ 0 h 301"/>
              <a:gd name="T4" fmla="*/ 0 w 205"/>
              <a:gd name="T5" fmla="*/ 300 h 301"/>
            </a:gdLst>
            <a:ahLst/>
            <a:cxnLst>
              <a:cxn ang="0">
                <a:pos x="T0" y="T1"/>
              </a:cxn>
              <a:cxn ang="0">
                <a:pos x="T2" y="T3"/>
              </a:cxn>
              <a:cxn ang="0">
                <a:pos x="T4" y="T5"/>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nvGrpSpPr>
          <p:cNvPr id="25623" name="Group 23"/>
          <p:cNvGrpSpPr>
            <a:grpSpLocks/>
          </p:cNvGrpSpPr>
          <p:nvPr/>
        </p:nvGrpSpPr>
        <p:grpSpPr bwMode="auto">
          <a:xfrm>
            <a:off x="1174750" y="3848100"/>
            <a:ext cx="4843463" cy="1638300"/>
            <a:chOff x="740" y="2424"/>
            <a:chExt cx="3051" cy="1032"/>
          </a:xfrm>
        </p:grpSpPr>
        <p:sp>
          <p:nvSpPr>
            <p:cNvPr id="25614" name="Rectangle 14"/>
            <p:cNvSpPr>
              <a:spLocks noChangeArrowheads="1"/>
            </p:cNvSpPr>
            <p:nvPr/>
          </p:nvSpPr>
          <p:spPr bwMode="auto">
            <a:xfrm>
              <a:off x="2157" y="2668"/>
              <a:ext cx="163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Insert into</a:t>
              </a:r>
            </a:p>
          </p:txBody>
        </p:sp>
        <p:grpSp>
          <p:nvGrpSpPr>
            <p:cNvPr id="25622" name="Group 22"/>
            <p:cNvGrpSpPr>
              <a:grpSpLocks/>
            </p:cNvGrpSpPr>
            <p:nvPr/>
          </p:nvGrpSpPr>
          <p:grpSpPr bwMode="auto">
            <a:xfrm>
              <a:off x="740" y="2424"/>
              <a:ext cx="2448" cy="1032"/>
              <a:chOff x="740" y="2424"/>
              <a:chExt cx="2448" cy="1032"/>
            </a:xfrm>
          </p:grpSpPr>
          <p:sp>
            <p:nvSpPr>
              <p:cNvPr id="25615" name="AutoShape 15"/>
              <p:cNvSpPr>
                <a:spLocks noChangeArrowheads="1"/>
              </p:cNvSpPr>
              <p:nvPr/>
            </p:nvSpPr>
            <p:spPr bwMode="auto">
              <a:xfrm>
                <a:off x="1752" y="2424"/>
                <a:ext cx="420" cy="456"/>
              </a:xfrm>
              <a:prstGeom prst="upArrow">
                <a:avLst>
                  <a:gd name="adj1" fmla="val 50000"/>
                  <a:gd name="adj2" fmla="val 54281"/>
                </a:avLst>
              </a:prstGeom>
              <a:solidFill>
                <a:srgbClr val="FFCC99"/>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p>
                <a:endParaRPr lang="en-US"/>
              </a:p>
            </p:txBody>
          </p:sp>
          <p:sp>
            <p:nvSpPr>
              <p:cNvPr id="25616" name="Rectangle 16"/>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a:t>
                </a: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p:txBody>
          </p:sp>
          <p:sp>
            <p:nvSpPr>
              <p:cNvPr id="25617" name="Rectangle 17"/>
              <p:cNvSpPr>
                <a:spLocks noChangeArrowheads="1"/>
              </p:cNvSpPr>
              <p:nvPr/>
            </p:nvSpPr>
            <p:spPr bwMode="blackWhite">
              <a:xfrm>
                <a:off x="751" y="2894"/>
                <a:ext cx="2417" cy="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20	MARKETING	DALLAS</a:t>
                </a:r>
              </a:p>
              <a:p>
                <a:pPr>
                  <a:lnSpc>
                    <a:spcPct val="95000"/>
                  </a:lnSpc>
                </a:pPr>
                <a:r>
                  <a:rPr lang="en-US" altLang="en-US" sz="1800">
                    <a:solidFill>
                      <a:srgbClr val="000000"/>
                    </a:solidFill>
                    <a:latin typeface="Courier New" panose="02070309020205020404" pitchFamily="49" charset="0"/>
                  </a:rPr>
                  <a:t> </a:t>
                </a:r>
              </a:p>
              <a:p>
                <a:pPr>
                  <a:lnSpc>
                    <a:spcPct val="95000"/>
                  </a:lnSpc>
                </a:pPr>
                <a:r>
                  <a:rPr lang="en-US" altLang="en-US" sz="1800">
                    <a:solidFill>
                      <a:srgbClr val="000000"/>
                    </a:solidFill>
                    <a:latin typeface="Courier New" panose="02070309020205020404" pitchFamily="49" charset="0"/>
                  </a:rPr>
                  <a:t>	FINANCE	NEW YORK</a:t>
                </a:r>
              </a:p>
            </p:txBody>
          </p:sp>
          <p:grpSp>
            <p:nvGrpSpPr>
              <p:cNvPr id="25620" name="Group 20"/>
              <p:cNvGrpSpPr>
                <a:grpSpLocks/>
              </p:cNvGrpSpPr>
              <p:nvPr/>
            </p:nvGrpSpPr>
            <p:grpSpPr bwMode="auto">
              <a:xfrm>
                <a:off x="1372" y="2874"/>
                <a:ext cx="944" cy="582"/>
                <a:chOff x="1372" y="2874"/>
                <a:chExt cx="944" cy="582"/>
              </a:xfrm>
            </p:grpSpPr>
            <p:sp>
              <p:nvSpPr>
                <p:cNvPr id="25618" name="Line 18"/>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9" name="Line 19"/>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621" name="Line 21"/>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5628" name="Group 28"/>
          <p:cNvGrpSpPr>
            <a:grpSpLocks/>
          </p:cNvGrpSpPr>
          <p:nvPr/>
        </p:nvGrpSpPr>
        <p:grpSpPr bwMode="auto">
          <a:xfrm>
            <a:off x="5065713" y="4330700"/>
            <a:ext cx="3352800" cy="1387475"/>
            <a:chOff x="3191" y="2728"/>
            <a:chExt cx="2112" cy="874"/>
          </a:xfrm>
        </p:grpSpPr>
        <p:sp>
          <p:nvSpPr>
            <p:cNvPr id="25624" name="Rectangle 24"/>
            <p:cNvSpPr>
              <a:spLocks noChangeArrowheads="1"/>
            </p:cNvSpPr>
            <p:nvPr/>
          </p:nvSpPr>
          <p:spPr bwMode="auto">
            <a:xfrm>
              <a:off x="3669" y="2728"/>
              <a:ext cx="1634" cy="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Not allowed (DEPTNO</a:t>
              </a:r>
              <a:r>
                <a:rPr lang="en-US" altLang="en-US" sz="1800" b="0">
                  <a:solidFill>
                    <a:schemeClr val="tx1"/>
                  </a:solidFill>
                  <a:latin typeface="Symbol" panose="05050102010706020507" pitchFamily="18" charset="2"/>
                </a:rPr>
                <a:t>-</a:t>
              </a:r>
              <a:r>
                <a:rPr lang="en-US" altLang="en-US" sz="1800">
                  <a:solidFill>
                    <a:srgbClr val="FFFFCC"/>
                  </a:solidFill>
                  <a:effectLst>
                    <a:outerShdw blurRad="38100" dist="38100" dir="2700000" algn="tl">
                      <a:srgbClr val="000000"/>
                    </a:outerShdw>
                  </a:effectLst>
                  <a:latin typeface="Arial" panose="020B0604020202020204" pitchFamily="34" charset="0"/>
                </a:rPr>
                <a:t>20 already exists)</a:t>
              </a:r>
            </a:p>
          </p:txBody>
        </p:sp>
        <p:sp>
          <p:nvSpPr>
            <p:cNvPr id="25625" name="Line 25"/>
            <p:cNvSpPr>
              <a:spLocks noChangeShapeType="1"/>
            </p:cNvSpPr>
            <p:nvPr/>
          </p:nvSpPr>
          <p:spPr bwMode="auto">
            <a:xfrm flipV="1">
              <a:off x="3191" y="2988"/>
              <a:ext cx="409"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5626" name="Rectangle 26"/>
            <p:cNvSpPr>
              <a:spLocks noChangeArrowheads="1"/>
            </p:cNvSpPr>
            <p:nvPr/>
          </p:nvSpPr>
          <p:spPr bwMode="auto">
            <a:xfrm>
              <a:off x="3669" y="3232"/>
              <a:ext cx="163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Not allowed</a:t>
              </a:r>
              <a:br>
                <a:rPr lang="en-US" altLang="en-US" sz="1800">
                  <a:solidFill>
                    <a:srgbClr val="FFFFCC"/>
                  </a:solidFill>
                  <a:effectLst>
                    <a:outerShdw blurRad="38100" dist="38100" dir="2700000" algn="tl">
                      <a:srgbClr val="000000"/>
                    </a:outerShdw>
                  </a:effectLst>
                  <a:latin typeface="Arial" panose="020B0604020202020204" pitchFamily="34" charset="0"/>
                </a:rPr>
              </a:br>
              <a:r>
                <a:rPr lang="en-US" altLang="en-US" sz="1800">
                  <a:solidFill>
                    <a:srgbClr val="FFFFCC"/>
                  </a:solidFill>
                  <a:effectLst>
                    <a:outerShdw blurRad="38100" dist="38100" dir="2700000" algn="tl">
                      <a:srgbClr val="000000"/>
                    </a:outerShdw>
                  </a:effectLst>
                  <a:latin typeface="Arial" panose="020B0604020202020204" pitchFamily="34" charset="0"/>
                </a:rPr>
                <a:t>(DEPTNO is null)</a:t>
              </a:r>
            </a:p>
          </p:txBody>
        </p:sp>
        <p:sp>
          <p:nvSpPr>
            <p:cNvPr id="25627" name="Line 27"/>
            <p:cNvSpPr>
              <a:spLocks noChangeShapeType="1"/>
            </p:cNvSpPr>
            <p:nvPr/>
          </p:nvSpPr>
          <p:spPr bwMode="auto">
            <a:xfrm flipV="1">
              <a:off x="3191" y="3324"/>
              <a:ext cx="409"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560544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23"/>
                                        </p:tgtEl>
                                        <p:attrNameLst>
                                          <p:attrName>style.visibility</p:attrName>
                                        </p:attrNameLst>
                                      </p:cBhvr>
                                      <p:to>
                                        <p:strVal val="visible"/>
                                      </p:to>
                                    </p:set>
                                    <p:anim calcmode="lin" valueType="num">
                                      <p:cBhvr additive="base">
                                        <p:cTn id="7" dur="500" fill="hold"/>
                                        <p:tgtEl>
                                          <p:spTgt spid="25623"/>
                                        </p:tgtEl>
                                        <p:attrNameLst>
                                          <p:attrName>ppt_x</p:attrName>
                                        </p:attrNameLst>
                                      </p:cBhvr>
                                      <p:tavLst>
                                        <p:tav tm="0">
                                          <p:val>
                                            <p:strVal val="#ppt_x"/>
                                          </p:val>
                                        </p:tav>
                                        <p:tav tm="100000">
                                          <p:val>
                                            <p:strVal val="#ppt_x"/>
                                          </p:val>
                                        </p:tav>
                                      </p:tavLst>
                                    </p:anim>
                                    <p:anim calcmode="lin" valueType="num">
                                      <p:cBhvr additive="base">
                                        <p:cTn id="8" dur="500" fill="hold"/>
                                        <p:tgtEl>
                                          <p:spTgt spid="2562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25628"/>
                                        </p:tgtEl>
                                        <p:attrNameLst>
                                          <p:attrName>style.visibility</p:attrName>
                                        </p:attrNameLst>
                                      </p:cBhvr>
                                      <p:to>
                                        <p:strVal val="visible"/>
                                      </p:to>
                                    </p:set>
                                    <p:anim calcmode="lin" valueType="num">
                                      <p:cBhvr additive="base">
                                        <p:cTn id="12" dur="500" fill="hold"/>
                                        <p:tgtEl>
                                          <p:spTgt spid="25628"/>
                                        </p:tgtEl>
                                        <p:attrNameLst>
                                          <p:attrName>ppt_x</p:attrName>
                                        </p:attrNameLst>
                                      </p:cBhvr>
                                      <p:tavLst>
                                        <p:tav tm="0">
                                          <p:val>
                                            <p:strVal val="1+#ppt_w/2"/>
                                          </p:val>
                                        </p:tav>
                                        <p:tav tm="100000">
                                          <p:val>
                                            <p:strVal val="#ppt_x"/>
                                          </p:val>
                                        </p:tav>
                                      </p:tavLst>
                                    </p:anim>
                                    <p:anim calcmode="lin" valueType="num">
                                      <p:cBhvr additive="base">
                                        <p:cTn id="13" dur="500" fill="hold"/>
                                        <p:tgtEl>
                                          <p:spTgt spid="25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altLang="en-US"/>
              <a:t>The PRIMARY KEY Constraint</a:t>
            </a:r>
          </a:p>
        </p:txBody>
      </p:sp>
      <p:sp>
        <p:nvSpPr>
          <p:cNvPr id="27651" name="Rectangle 3"/>
          <p:cNvSpPr>
            <a:spLocks noGrp="1" noChangeArrowheads="1"/>
          </p:cNvSpPr>
          <p:nvPr>
            <p:ph type="body" idx="1"/>
          </p:nvPr>
        </p:nvSpPr>
        <p:spPr>
          <a:xfrm>
            <a:off x="860425" y="1539875"/>
            <a:ext cx="7926388" cy="904875"/>
          </a:xfrm>
          <a:noFill/>
          <a:ln/>
        </p:spPr>
        <p:txBody>
          <a:bodyPr/>
          <a:lstStyle/>
          <a:p>
            <a:r>
              <a:rPr lang="en-US" altLang="en-US"/>
              <a:t>Defined at either the table level or the column level</a:t>
            </a:r>
          </a:p>
        </p:txBody>
      </p:sp>
      <p:sp>
        <p:nvSpPr>
          <p:cNvPr id="27652" name="Rectangle 4"/>
          <p:cNvSpPr>
            <a:spLocks noChangeArrowheads="1"/>
          </p:cNvSpPr>
          <p:nvPr/>
        </p:nvSpPr>
        <p:spPr bwMode="blackWhite">
          <a:xfrm>
            <a:off x="812800" y="2717800"/>
            <a:ext cx="7823200" cy="18986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 pos="2457450" algn="l"/>
              </a:tabLst>
              <a:defRPr>
                <a:solidFill>
                  <a:schemeClr val="tx1"/>
                </a:solidFill>
                <a:latin typeface="Arial" panose="020B0604020202020204" pitchFamily="34" charset="0"/>
              </a:defRPr>
            </a:lvl1pPr>
            <a:lvl2pPr algn="l">
              <a:spcBef>
                <a:spcPct val="0"/>
              </a:spcBef>
              <a:tabLst>
                <a:tab pos="1200150" algn="l"/>
                <a:tab pos="2457450" algn="l"/>
              </a:tabLst>
              <a:defRPr>
                <a:solidFill>
                  <a:schemeClr val="tx1"/>
                </a:solidFill>
                <a:latin typeface="Arial" panose="020B0604020202020204" pitchFamily="34" charset="0"/>
              </a:defRPr>
            </a:lvl2pPr>
            <a:lvl3pPr algn="l">
              <a:spcBef>
                <a:spcPct val="0"/>
              </a:spcBef>
              <a:tabLst>
                <a:tab pos="1200150" algn="l"/>
                <a:tab pos="2457450" algn="l"/>
              </a:tabLst>
              <a:defRPr>
                <a:solidFill>
                  <a:schemeClr val="tx1"/>
                </a:solidFill>
                <a:latin typeface="Arial" panose="020B0604020202020204" pitchFamily="34" charset="0"/>
              </a:defRPr>
            </a:lvl3pPr>
            <a:lvl4pPr algn="l">
              <a:spcBef>
                <a:spcPct val="0"/>
              </a:spcBef>
              <a:tabLst>
                <a:tab pos="1200150" algn="l"/>
                <a:tab pos="2457450" algn="l"/>
              </a:tabLst>
              <a:defRPr>
                <a:solidFill>
                  <a:schemeClr val="tx1"/>
                </a:solidFill>
                <a:latin typeface="Arial" panose="020B0604020202020204" pitchFamily="34" charset="0"/>
              </a:defRPr>
            </a:lvl4pPr>
            <a:lvl5pPr algn="l">
              <a:spcBef>
                <a:spcPct val="0"/>
              </a:spcBef>
              <a:tabLst>
                <a:tab pos="1200150" algn="l"/>
                <a:tab pos="2457450" algn="l"/>
              </a:tabLst>
              <a:defRPr>
                <a:solidFill>
                  <a:schemeClr val="tx1"/>
                </a:solidFill>
                <a:latin typeface="Arial" panose="020B0604020202020204" pitchFamily="34" charset="0"/>
              </a:defRPr>
            </a:lvl5pPr>
            <a:lvl6pPr fontAlgn="base">
              <a:spcBef>
                <a:spcPct val="0"/>
              </a:spcBef>
              <a:spcAft>
                <a:spcPct val="0"/>
              </a:spcAft>
              <a:tabLst>
                <a:tab pos="1200150" algn="l"/>
                <a:tab pos="2457450" algn="l"/>
              </a:tabLst>
              <a:defRPr>
                <a:solidFill>
                  <a:schemeClr val="tx1"/>
                </a:solidFill>
                <a:latin typeface="Arial" panose="020B0604020202020204" pitchFamily="34" charset="0"/>
              </a:defRPr>
            </a:lvl6pPr>
            <a:lvl7pPr fontAlgn="base">
              <a:spcBef>
                <a:spcPct val="0"/>
              </a:spcBef>
              <a:spcAft>
                <a:spcPct val="0"/>
              </a:spcAft>
              <a:tabLst>
                <a:tab pos="1200150" algn="l"/>
                <a:tab pos="2457450" algn="l"/>
              </a:tabLst>
              <a:defRPr>
                <a:solidFill>
                  <a:schemeClr val="tx1"/>
                </a:solidFill>
                <a:latin typeface="Arial" panose="020B0604020202020204" pitchFamily="34" charset="0"/>
              </a:defRPr>
            </a:lvl7pPr>
            <a:lvl8pPr fontAlgn="base">
              <a:spcBef>
                <a:spcPct val="0"/>
              </a:spcBef>
              <a:spcAft>
                <a:spcPct val="0"/>
              </a:spcAft>
              <a:tabLst>
                <a:tab pos="1200150" algn="l"/>
                <a:tab pos="2457450" algn="l"/>
              </a:tabLst>
              <a:defRPr>
                <a:solidFill>
                  <a:schemeClr val="tx1"/>
                </a:solidFill>
                <a:latin typeface="Arial" panose="020B0604020202020204" pitchFamily="34" charset="0"/>
              </a:defRPr>
            </a:lvl8pPr>
            <a:lvl9pPr fontAlgn="base">
              <a:spcBef>
                <a:spcPct val="0"/>
              </a:spcBef>
              <a:spcAft>
                <a:spcPct val="0"/>
              </a:spcAft>
              <a:tabLst>
                <a:tab pos="1200150" algn="l"/>
                <a:tab pos="2457450" algn="l"/>
              </a:tabLst>
              <a:defRPr>
                <a:solidFill>
                  <a:schemeClr val="tx1"/>
                </a:solidFill>
                <a:latin typeface="Arial" panose="020B0604020202020204" pitchFamily="34"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27653" name="Rectangle 5"/>
          <p:cNvSpPr>
            <a:spLocks noChangeArrowheads="1"/>
          </p:cNvSpPr>
          <p:nvPr/>
        </p:nvSpPr>
        <p:spPr bwMode="ltGray">
          <a:xfrm>
            <a:off x="2066925" y="4210050"/>
            <a:ext cx="6334125" cy="3048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blackWhite">
          <a:xfrm>
            <a:off x="838200" y="3216275"/>
            <a:ext cx="74961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a:solidFill>
                  <a:schemeClr val="tx1"/>
                </a:solidFill>
                <a:latin typeface="Arial" panose="020B0604020202020204" pitchFamily="34" charset="0"/>
              </a:defRPr>
            </a:lvl1pPr>
            <a:lvl2pPr algn="l">
              <a:spcBef>
                <a:spcPct val="0"/>
              </a:spcBef>
              <a:tabLst>
                <a:tab pos="1200150" algn="l"/>
                <a:tab pos="2457450" algn="l"/>
              </a:tabLst>
              <a:defRPr>
                <a:solidFill>
                  <a:schemeClr val="tx1"/>
                </a:solidFill>
                <a:latin typeface="Arial" panose="020B0604020202020204" pitchFamily="34" charset="0"/>
              </a:defRPr>
            </a:lvl2pPr>
            <a:lvl3pPr algn="l">
              <a:spcBef>
                <a:spcPct val="0"/>
              </a:spcBef>
              <a:tabLst>
                <a:tab pos="1200150" algn="l"/>
                <a:tab pos="2457450" algn="l"/>
              </a:tabLst>
              <a:defRPr>
                <a:solidFill>
                  <a:schemeClr val="tx1"/>
                </a:solidFill>
                <a:latin typeface="Arial" panose="020B0604020202020204" pitchFamily="34" charset="0"/>
              </a:defRPr>
            </a:lvl3pPr>
            <a:lvl4pPr algn="l">
              <a:spcBef>
                <a:spcPct val="0"/>
              </a:spcBef>
              <a:tabLst>
                <a:tab pos="1200150" algn="l"/>
                <a:tab pos="2457450" algn="l"/>
              </a:tabLst>
              <a:defRPr>
                <a:solidFill>
                  <a:schemeClr val="tx1"/>
                </a:solidFill>
                <a:latin typeface="Arial" panose="020B0604020202020204" pitchFamily="34" charset="0"/>
              </a:defRPr>
            </a:lvl4pPr>
            <a:lvl5pPr algn="l">
              <a:spcBef>
                <a:spcPct val="0"/>
              </a:spcBef>
              <a:tabLst>
                <a:tab pos="1200150" algn="l"/>
                <a:tab pos="2457450" algn="l"/>
              </a:tabLst>
              <a:defRPr>
                <a:solidFill>
                  <a:schemeClr val="tx1"/>
                </a:solidFill>
                <a:latin typeface="Arial" panose="020B0604020202020204" pitchFamily="34" charset="0"/>
              </a:defRPr>
            </a:lvl5pPr>
            <a:lvl6pPr fontAlgn="base">
              <a:spcBef>
                <a:spcPct val="0"/>
              </a:spcBef>
              <a:spcAft>
                <a:spcPct val="0"/>
              </a:spcAft>
              <a:tabLst>
                <a:tab pos="1200150" algn="l"/>
                <a:tab pos="2457450" algn="l"/>
              </a:tabLst>
              <a:defRPr>
                <a:solidFill>
                  <a:schemeClr val="tx1"/>
                </a:solidFill>
                <a:latin typeface="Arial" panose="020B0604020202020204" pitchFamily="34" charset="0"/>
              </a:defRPr>
            </a:lvl6pPr>
            <a:lvl7pPr fontAlgn="base">
              <a:spcBef>
                <a:spcPct val="0"/>
              </a:spcBef>
              <a:spcAft>
                <a:spcPct val="0"/>
              </a:spcAft>
              <a:tabLst>
                <a:tab pos="1200150" algn="l"/>
                <a:tab pos="2457450" algn="l"/>
              </a:tabLst>
              <a:defRPr>
                <a:solidFill>
                  <a:schemeClr val="tx1"/>
                </a:solidFill>
                <a:latin typeface="Arial" panose="020B0604020202020204" pitchFamily="34" charset="0"/>
              </a:defRPr>
            </a:lvl7pPr>
            <a:lvl8pPr fontAlgn="base">
              <a:spcBef>
                <a:spcPct val="0"/>
              </a:spcBef>
              <a:spcAft>
                <a:spcPct val="0"/>
              </a:spcAft>
              <a:tabLst>
                <a:tab pos="1200150" algn="l"/>
                <a:tab pos="2457450" algn="l"/>
              </a:tabLst>
              <a:defRPr>
                <a:solidFill>
                  <a:schemeClr val="tx1"/>
                </a:solidFill>
                <a:latin typeface="Arial" panose="020B0604020202020204" pitchFamily="34" charset="0"/>
              </a:defRPr>
            </a:lvl8pPr>
            <a:lvl9pPr fontAlgn="base">
              <a:spcBef>
                <a:spcPct val="0"/>
              </a:spcBef>
              <a:spcAft>
                <a:spcPct val="0"/>
              </a:spcAft>
              <a:tabLst>
                <a:tab pos="1200150" algn="l"/>
                <a:tab pos="24574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CREATE TABLE   dept(</a:t>
            </a:r>
          </a:p>
          <a:p>
            <a:pPr>
              <a:lnSpc>
                <a:spcPct val="100000"/>
              </a:lnSpc>
            </a:pPr>
            <a:r>
              <a:rPr lang="en-US" altLang="en-US" sz="1800">
                <a:solidFill>
                  <a:srgbClr val="000000"/>
                </a:solidFill>
                <a:latin typeface="Courier New" panose="02070309020205020404" pitchFamily="49" charset="0"/>
              </a:rPr>
              <a:t>  2  	deptno 	  NUMBER(2),</a:t>
            </a:r>
          </a:p>
          <a:p>
            <a:pPr>
              <a:lnSpc>
                <a:spcPct val="100000"/>
              </a:lnSpc>
            </a:pPr>
            <a:r>
              <a:rPr lang="en-US" altLang="en-US" sz="1800">
                <a:solidFill>
                  <a:srgbClr val="000000"/>
                </a:solidFill>
                <a:latin typeface="Courier New" panose="02070309020205020404" pitchFamily="49" charset="0"/>
              </a:rPr>
              <a:t>  3	dname	  VARCHAR2(14),</a:t>
            </a:r>
          </a:p>
          <a:p>
            <a:pPr>
              <a:lnSpc>
                <a:spcPct val="100000"/>
              </a:lnSpc>
            </a:pPr>
            <a:r>
              <a:rPr lang="en-US" altLang="en-US" sz="1800">
                <a:solidFill>
                  <a:srgbClr val="000000"/>
                </a:solidFill>
                <a:latin typeface="Courier New" panose="02070309020205020404" pitchFamily="49" charset="0"/>
              </a:rPr>
              <a:t>  4	loc	  VARCHAR2(13),</a:t>
            </a:r>
          </a:p>
          <a:p>
            <a:pPr>
              <a:lnSpc>
                <a:spcPct val="100000"/>
              </a:lnSpc>
            </a:pPr>
            <a:r>
              <a:rPr lang="en-US" altLang="en-US" sz="1800">
                <a:solidFill>
                  <a:srgbClr val="000000"/>
                </a:solidFill>
                <a:latin typeface="Courier New" panose="02070309020205020404" pitchFamily="49" charset="0"/>
              </a:rPr>
              <a:t>  5	CONSTRAINT dept_dname_uk UNIQUE (dname),</a:t>
            </a:r>
          </a:p>
          <a:p>
            <a:pPr>
              <a:lnSpc>
                <a:spcPct val="100000"/>
              </a:lnSpc>
            </a:pPr>
            <a:r>
              <a:rPr lang="en-US" altLang="en-US" sz="1800">
                <a:solidFill>
                  <a:srgbClr val="000000"/>
                </a:solidFill>
                <a:latin typeface="Courier New" panose="02070309020205020404" pitchFamily="49" charset="0"/>
              </a:rPr>
              <a:t>  6	CONSTRAINT dept_deptno_pk PRIMARY KEY(deptno));</a:t>
            </a:r>
          </a:p>
        </p:txBody>
      </p:sp>
    </p:spTree>
    <p:extLst>
      <p:ext uri="{BB962C8B-B14F-4D97-AF65-F5344CB8AC3E}">
        <p14:creationId xmlns:p14="http://schemas.microsoft.com/office/powerpoint/2010/main" val="256621540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up)">
                                      <p:cBhvr>
                                        <p:cTn id="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US" altLang="en-US"/>
              <a:t>The FOREIGN KEY Constraint</a:t>
            </a:r>
          </a:p>
        </p:txBody>
      </p:sp>
      <p:sp>
        <p:nvSpPr>
          <p:cNvPr id="29699" name="Rectangle 3"/>
          <p:cNvSpPr>
            <a:spLocks noChangeArrowheads="1"/>
          </p:cNvSpPr>
          <p:nvPr/>
        </p:nvSpPr>
        <p:spPr bwMode="blackWhite">
          <a:xfrm>
            <a:off x="2760663" y="1495425"/>
            <a:ext cx="3862387" cy="14192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a:t>
            </a: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p:txBody>
      </p:sp>
      <p:sp>
        <p:nvSpPr>
          <p:cNvPr id="29700" name="Rectangle 4"/>
          <p:cNvSpPr>
            <a:spLocks noChangeArrowheads="1"/>
          </p:cNvSpPr>
          <p:nvPr/>
        </p:nvSpPr>
        <p:spPr bwMode="auto">
          <a:xfrm>
            <a:off x="2635250" y="1131888"/>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000">
                <a:solidFill>
                  <a:schemeClr val="tx1"/>
                </a:solidFill>
                <a:effectLst>
                  <a:outerShdw blurRad="38100" dist="38100" dir="2700000" algn="tl">
                    <a:srgbClr val="000000"/>
                  </a:outerShdw>
                </a:effectLst>
                <a:latin typeface="Arial" panose="020B0604020202020204" pitchFamily="34" charset="0"/>
              </a:rPr>
              <a:t>DEPT </a:t>
            </a:r>
          </a:p>
        </p:txBody>
      </p:sp>
      <p:sp>
        <p:nvSpPr>
          <p:cNvPr id="29701" name="Rectangle 5"/>
          <p:cNvSpPr>
            <a:spLocks noChangeArrowheads="1"/>
          </p:cNvSpPr>
          <p:nvPr/>
        </p:nvSpPr>
        <p:spPr bwMode="blackWhite">
          <a:xfrm>
            <a:off x="2735263" y="1527175"/>
            <a:ext cx="383698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DEPTNO DNAME     	LOC     </a:t>
            </a:r>
          </a:p>
          <a:p>
            <a:pPr>
              <a:lnSpc>
                <a:spcPct val="95000"/>
              </a:lnSpc>
            </a:pPr>
            <a:r>
              <a:rPr lang="en-US" altLang="en-US" sz="1800">
                <a:solidFill>
                  <a:srgbClr val="000000"/>
                </a:solidFill>
                <a:latin typeface="Courier New" panose="02070309020205020404" pitchFamily="49" charset="0"/>
              </a:rPr>
              <a:t>------ ----------	--------</a:t>
            </a:r>
          </a:p>
          <a:p>
            <a:pPr>
              <a:lnSpc>
                <a:spcPct val="95000"/>
              </a:lnSpc>
            </a:pPr>
            <a:r>
              <a:rPr lang="en-US" altLang="en-US" sz="1800">
                <a:solidFill>
                  <a:srgbClr val="000000"/>
                </a:solidFill>
                <a:latin typeface="Courier New" panose="02070309020205020404" pitchFamily="49" charset="0"/>
              </a:rPr>
              <a:t>    10	ACCOUNTING	NEW YORK</a:t>
            </a:r>
          </a:p>
          <a:p>
            <a:pPr>
              <a:lnSpc>
                <a:spcPct val="95000"/>
              </a:lnSpc>
            </a:pPr>
            <a:r>
              <a:rPr lang="en-US" altLang="en-US" sz="1800">
                <a:solidFill>
                  <a:srgbClr val="000000"/>
                </a:solidFill>
                <a:latin typeface="Courier New" panose="02070309020205020404" pitchFamily="49" charset="0"/>
              </a:rPr>
              <a:t>    20	RESEARCH	DALLAS</a:t>
            </a:r>
          </a:p>
          <a:p>
            <a:pPr>
              <a:lnSpc>
                <a:spcPct val="95000"/>
              </a:lnSpc>
            </a:pPr>
            <a:r>
              <a:rPr lang="en-US" altLang="en-US" sz="1800">
                <a:solidFill>
                  <a:srgbClr val="000000"/>
                </a:solidFill>
                <a:latin typeface="Courier New" panose="02070309020205020404" pitchFamily="49" charset="0"/>
              </a:rPr>
              <a:t>  ...</a:t>
            </a:r>
          </a:p>
        </p:txBody>
      </p:sp>
      <p:sp>
        <p:nvSpPr>
          <p:cNvPr id="29702" name="Line 6"/>
          <p:cNvSpPr>
            <a:spLocks noChangeShapeType="1"/>
          </p:cNvSpPr>
          <p:nvPr/>
        </p:nvSpPr>
        <p:spPr bwMode="auto">
          <a:xfrm>
            <a:off x="2743200" y="1958975"/>
            <a:ext cx="387985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Line 7"/>
          <p:cNvSpPr>
            <a:spLocks noChangeShapeType="1"/>
          </p:cNvSpPr>
          <p:nvPr/>
        </p:nvSpPr>
        <p:spPr bwMode="auto">
          <a:xfrm>
            <a:off x="2736850" y="2352675"/>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Line 8"/>
          <p:cNvSpPr>
            <a:spLocks noChangeShapeType="1"/>
          </p:cNvSpPr>
          <p:nvPr/>
        </p:nvSpPr>
        <p:spPr bwMode="auto">
          <a:xfrm>
            <a:off x="2736850" y="2613025"/>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07" name="Group 11"/>
          <p:cNvGrpSpPr>
            <a:grpSpLocks/>
          </p:cNvGrpSpPr>
          <p:nvPr/>
        </p:nvGrpSpPr>
        <p:grpSpPr bwMode="auto">
          <a:xfrm>
            <a:off x="3721100" y="1495425"/>
            <a:ext cx="1498600" cy="1438275"/>
            <a:chOff x="2344" y="942"/>
            <a:chExt cx="944" cy="906"/>
          </a:xfrm>
        </p:grpSpPr>
        <p:sp>
          <p:nvSpPr>
            <p:cNvPr id="29705" name="Line 9"/>
            <p:cNvSpPr>
              <a:spLocks noChangeShapeType="1"/>
            </p:cNvSpPr>
            <p:nvPr/>
          </p:nvSpPr>
          <p:spPr bwMode="auto">
            <a:xfrm>
              <a:off x="2344" y="942"/>
              <a:ext cx="0" cy="90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3288" y="942"/>
              <a:ext cx="0" cy="90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08" name="Rectangle 12"/>
          <p:cNvSpPr>
            <a:spLocks noChangeArrowheads="1"/>
          </p:cNvSpPr>
          <p:nvPr/>
        </p:nvSpPr>
        <p:spPr bwMode="auto">
          <a:xfrm>
            <a:off x="419100" y="1516063"/>
            <a:ext cx="13335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PRIMARY</a:t>
            </a:r>
            <a:br>
              <a:rPr lang="en-US" altLang="en-US" sz="1800">
                <a:solidFill>
                  <a:srgbClr val="FFFFCC"/>
                </a:solidFill>
                <a:effectLst>
                  <a:outerShdw blurRad="38100" dist="38100" dir="2700000" algn="tl">
                    <a:srgbClr val="000000"/>
                  </a:outerShdw>
                </a:effectLst>
                <a:latin typeface="Arial" panose="020B0604020202020204" pitchFamily="34" charset="0"/>
              </a:rPr>
            </a:br>
            <a:r>
              <a:rPr lang="en-US" altLang="en-US" sz="1800">
                <a:solidFill>
                  <a:srgbClr val="FFFFCC"/>
                </a:solidFill>
                <a:effectLst>
                  <a:outerShdw blurRad="38100" dist="38100" dir="2700000" algn="tl">
                    <a:srgbClr val="000000"/>
                  </a:outerShdw>
                </a:effectLst>
                <a:latin typeface="Arial" panose="020B0604020202020204" pitchFamily="34" charset="0"/>
              </a:rPr>
              <a:t>KEY</a:t>
            </a:r>
          </a:p>
        </p:txBody>
      </p:sp>
      <p:sp>
        <p:nvSpPr>
          <p:cNvPr id="29709" name="Rectangle 13"/>
          <p:cNvSpPr>
            <a:spLocks noChangeArrowheads="1"/>
          </p:cNvSpPr>
          <p:nvPr/>
        </p:nvSpPr>
        <p:spPr bwMode="blackWhite">
          <a:xfrm>
            <a:off x="722313" y="3319463"/>
            <a:ext cx="5913437" cy="14192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a:t>
            </a: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p:txBody>
      </p:sp>
      <p:sp>
        <p:nvSpPr>
          <p:cNvPr id="29710" name="Rectangle 14"/>
          <p:cNvSpPr>
            <a:spLocks noChangeArrowheads="1"/>
          </p:cNvSpPr>
          <p:nvPr/>
        </p:nvSpPr>
        <p:spPr bwMode="auto">
          <a:xfrm>
            <a:off x="633413" y="2946400"/>
            <a:ext cx="73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000">
                <a:solidFill>
                  <a:schemeClr val="tx1"/>
                </a:solidFill>
                <a:effectLst>
                  <a:outerShdw blurRad="38100" dist="38100" dir="2700000" algn="tl">
                    <a:srgbClr val="000000"/>
                  </a:outerShdw>
                </a:effectLst>
                <a:latin typeface="Arial" panose="020B0604020202020204" pitchFamily="34" charset="0"/>
              </a:rPr>
              <a:t>EMP</a:t>
            </a:r>
          </a:p>
        </p:txBody>
      </p:sp>
      <p:sp>
        <p:nvSpPr>
          <p:cNvPr id="29711" name="Rectangle 15"/>
          <p:cNvSpPr>
            <a:spLocks noChangeArrowheads="1"/>
          </p:cNvSpPr>
          <p:nvPr/>
        </p:nvSpPr>
        <p:spPr bwMode="blackWhite">
          <a:xfrm>
            <a:off x="714375" y="3360738"/>
            <a:ext cx="7361238"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1pPr>
            <a:lvl2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2pPr>
            <a:lvl3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3pPr>
            <a:lvl4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4pPr>
            <a:lvl5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EMPNO 	ENAME 	JOB		 ...  COMM  DEPTNO     </a:t>
            </a:r>
          </a:p>
          <a:p>
            <a:pPr>
              <a:lnSpc>
                <a:spcPct val="95000"/>
              </a:lnSpc>
            </a:pPr>
            <a:endParaRPr lang="en-US" altLang="en-US" sz="1800">
              <a:solidFill>
                <a:srgbClr val="000000"/>
              </a:solidFill>
              <a:latin typeface="Courier New" panose="02070309020205020404" pitchFamily="49" charset="0"/>
            </a:endParaRPr>
          </a:p>
          <a:p>
            <a:pPr>
              <a:lnSpc>
                <a:spcPct val="95000"/>
              </a:lnSpc>
            </a:pPr>
            <a:r>
              <a:rPr lang="en-US" altLang="en-US" sz="1800">
                <a:solidFill>
                  <a:srgbClr val="000000"/>
                </a:solidFill>
                <a:latin typeface="Courier New" panose="02070309020205020404" pitchFamily="49" charset="0"/>
              </a:rPr>
              <a:t>  7839	KING	PRESIDENT		      10</a:t>
            </a:r>
          </a:p>
          <a:p>
            <a:pPr>
              <a:lnSpc>
                <a:spcPct val="95000"/>
              </a:lnSpc>
            </a:pPr>
            <a:r>
              <a:rPr lang="en-US" altLang="en-US" sz="1800">
                <a:solidFill>
                  <a:srgbClr val="000000"/>
                </a:solidFill>
                <a:latin typeface="Courier New" panose="02070309020205020404" pitchFamily="49" charset="0"/>
              </a:rPr>
              <a:t>  7698	BLAKE	MANAGER		      30</a:t>
            </a:r>
          </a:p>
          <a:p>
            <a:pPr>
              <a:lnSpc>
                <a:spcPct val="95000"/>
              </a:lnSpc>
            </a:pPr>
            <a:r>
              <a:rPr lang="en-US" altLang="en-US" sz="1800">
                <a:solidFill>
                  <a:srgbClr val="000000"/>
                </a:solidFill>
                <a:latin typeface="Courier New" panose="02070309020205020404" pitchFamily="49" charset="0"/>
              </a:rPr>
              <a:t>  ...</a:t>
            </a:r>
          </a:p>
        </p:txBody>
      </p:sp>
      <p:sp>
        <p:nvSpPr>
          <p:cNvPr id="29712" name="Line 16"/>
          <p:cNvSpPr>
            <a:spLocks noChangeShapeType="1"/>
          </p:cNvSpPr>
          <p:nvPr/>
        </p:nvSpPr>
        <p:spPr bwMode="auto">
          <a:xfrm>
            <a:off x="722313" y="3773488"/>
            <a:ext cx="5903912"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7"/>
          <p:cNvSpPr>
            <a:spLocks noChangeShapeType="1"/>
          </p:cNvSpPr>
          <p:nvPr/>
        </p:nvSpPr>
        <p:spPr bwMode="auto">
          <a:xfrm>
            <a:off x="715963" y="4167188"/>
            <a:ext cx="5930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Line 18"/>
          <p:cNvSpPr>
            <a:spLocks noChangeShapeType="1"/>
          </p:cNvSpPr>
          <p:nvPr/>
        </p:nvSpPr>
        <p:spPr bwMode="auto">
          <a:xfrm>
            <a:off x="715963" y="4414838"/>
            <a:ext cx="5930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20" name="Group 24"/>
          <p:cNvGrpSpPr>
            <a:grpSpLocks/>
          </p:cNvGrpSpPr>
          <p:nvPr/>
        </p:nvGrpSpPr>
        <p:grpSpPr bwMode="auto">
          <a:xfrm>
            <a:off x="1719263" y="3309938"/>
            <a:ext cx="3822700" cy="1471612"/>
            <a:chOff x="1083" y="2085"/>
            <a:chExt cx="2408" cy="927"/>
          </a:xfrm>
        </p:grpSpPr>
        <p:sp>
          <p:nvSpPr>
            <p:cNvPr id="29715" name="Line 19"/>
            <p:cNvSpPr>
              <a:spLocks noChangeShapeType="1"/>
            </p:cNvSpPr>
            <p:nvPr/>
          </p:nvSpPr>
          <p:spPr bwMode="auto">
            <a:xfrm>
              <a:off x="1083" y="2085"/>
              <a:ext cx="0" cy="92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Line 20"/>
            <p:cNvSpPr>
              <a:spLocks noChangeShapeType="1"/>
            </p:cNvSpPr>
            <p:nvPr/>
          </p:nvSpPr>
          <p:spPr bwMode="auto">
            <a:xfrm>
              <a:off x="1619" y="2085"/>
              <a:ext cx="0" cy="91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7" name="Line 21"/>
            <p:cNvSpPr>
              <a:spLocks noChangeShapeType="1"/>
            </p:cNvSpPr>
            <p:nvPr/>
          </p:nvSpPr>
          <p:spPr bwMode="auto">
            <a:xfrm>
              <a:off x="2561" y="2085"/>
              <a:ext cx="0" cy="909"/>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8" name="Line 22"/>
            <p:cNvSpPr>
              <a:spLocks noChangeShapeType="1"/>
            </p:cNvSpPr>
            <p:nvPr/>
          </p:nvSpPr>
          <p:spPr bwMode="auto">
            <a:xfrm>
              <a:off x="2951" y="2085"/>
              <a:ext cx="0" cy="92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9" name="Line 23"/>
            <p:cNvSpPr>
              <a:spLocks noChangeShapeType="1"/>
            </p:cNvSpPr>
            <p:nvPr/>
          </p:nvSpPr>
          <p:spPr bwMode="auto">
            <a:xfrm>
              <a:off x="3491" y="2085"/>
              <a:ext cx="0" cy="92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21" name="Line 25"/>
          <p:cNvSpPr>
            <a:spLocks noChangeShapeType="1"/>
          </p:cNvSpPr>
          <p:nvPr/>
        </p:nvSpPr>
        <p:spPr bwMode="auto">
          <a:xfrm>
            <a:off x="1752600" y="1657350"/>
            <a:ext cx="9144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9722" name="Freeform 26"/>
          <p:cNvSpPr>
            <a:spLocks/>
          </p:cNvSpPr>
          <p:nvPr/>
        </p:nvSpPr>
        <p:spPr bwMode="auto">
          <a:xfrm>
            <a:off x="3467100" y="2743200"/>
            <a:ext cx="2592388" cy="649288"/>
          </a:xfrm>
          <a:custGeom>
            <a:avLst/>
            <a:gdLst>
              <a:gd name="T0" fmla="*/ 0 w 1633"/>
              <a:gd name="T1" fmla="*/ 0 h 409"/>
              <a:gd name="T2" fmla="*/ 0 w 1633"/>
              <a:gd name="T3" fmla="*/ 204 h 409"/>
              <a:gd name="T4" fmla="*/ 1632 w 1633"/>
              <a:gd name="T5" fmla="*/ 204 h 409"/>
              <a:gd name="T6" fmla="*/ 1632 w 1633"/>
              <a:gd name="T7" fmla="*/ 408 h 409"/>
            </a:gdLst>
            <a:ahLst/>
            <a:cxnLst>
              <a:cxn ang="0">
                <a:pos x="T0" y="T1"/>
              </a:cxn>
              <a:cxn ang="0">
                <a:pos x="T2" y="T3"/>
              </a:cxn>
              <a:cxn ang="0">
                <a:pos x="T4" y="T5"/>
              </a:cxn>
              <a:cxn ang="0">
                <a:pos x="T6" y="T7"/>
              </a:cxn>
            </a:cxnLst>
            <a:rect l="0" t="0" r="r" b="b"/>
            <a:pathLst>
              <a:path w="1633" h="409">
                <a:moveTo>
                  <a:pt x="0" y="0"/>
                </a:moveTo>
                <a:lnTo>
                  <a:pt x="0" y="204"/>
                </a:lnTo>
                <a:lnTo>
                  <a:pt x="1632" y="204"/>
                </a:lnTo>
                <a:lnTo>
                  <a:pt x="1632" y="408"/>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9723" name="Line 27"/>
          <p:cNvSpPr>
            <a:spLocks noChangeShapeType="1"/>
          </p:cNvSpPr>
          <p:nvPr/>
        </p:nvSpPr>
        <p:spPr bwMode="auto">
          <a:xfrm flipH="1">
            <a:off x="6572250" y="3543300"/>
            <a:ext cx="455613"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9724" name="Rectangle 28"/>
          <p:cNvSpPr>
            <a:spLocks noChangeArrowheads="1"/>
          </p:cNvSpPr>
          <p:nvPr/>
        </p:nvSpPr>
        <p:spPr bwMode="auto">
          <a:xfrm>
            <a:off x="7046913" y="3382963"/>
            <a:ext cx="13335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FOREIGN</a:t>
            </a:r>
            <a:br>
              <a:rPr lang="en-US" altLang="en-US" sz="1800">
                <a:solidFill>
                  <a:srgbClr val="FFFFCC"/>
                </a:solidFill>
                <a:effectLst>
                  <a:outerShdw blurRad="38100" dist="38100" dir="2700000" algn="tl">
                    <a:srgbClr val="000000"/>
                  </a:outerShdw>
                </a:effectLst>
                <a:latin typeface="Arial" panose="020B0604020202020204" pitchFamily="34" charset="0"/>
              </a:rPr>
            </a:br>
            <a:r>
              <a:rPr lang="en-US" altLang="en-US" sz="1800">
                <a:solidFill>
                  <a:srgbClr val="FFFFCC"/>
                </a:solidFill>
                <a:effectLst>
                  <a:outerShdw blurRad="38100" dist="38100" dir="2700000" algn="tl">
                    <a:srgbClr val="000000"/>
                  </a:outerShdw>
                </a:effectLst>
                <a:latin typeface="Arial" panose="020B0604020202020204" pitchFamily="34" charset="0"/>
              </a:rPr>
              <a:t>KEY</a:t>
            </a:r>
          </a:p>
        </p:txBody>
      </p:sp>
      <p:grpSp>
        <p:nvGrpSpPr>
          <p:cNvPr id="29737" name="Group 41"/>
          <p:cNvGrpSpPr>
            <a:grpSpLocks/>
          </p:cNvGrpSpPr>
          <p:nvPr/>
        </p:nvGrpSpPr>
        <p:grpSpPr bwMode="auto">
          <a:xfrm>
            <a:off x="714375" y="4857750"/>
            <a:ext cx="7361238" cy="1200150"/>
            <a:chOff x="450" y="3060"/>
            <a:chExt cx="4637" cy="756"/>
          </a:xfrm>
        </p:grpSpPr>
        <p:grpSp>
          <p:nvGrpSpPr>
            <p:cNvPr id="29730" name="Group 34"/>
            <p:cNvGrpSpPr>
              <a:grpSpLocks/>
            </p:cNvGrpSpPr>
            <p:nvPr/>
          </p:nvGrpSpPr>
          <p:grpSpPr bwMode="auto">
            <a:xfrm>
              <a:off x="450" y="3060"/>
              <a:ext cx="4637" cy="731"/>
              <a:chOff x="450" y="3060"/>
              <a:chExt cx="4637" cy="731"/>
            </a:xfrm>
          </p:grpSpPr>
          <p:sp>
            <p:nvSpPr>
              <p:cNvPr id="29725" name="AutoShape 29"/>
              <p:cNvSpPr>
                <a:spLocks noChangeArrowheads="1"/>
              </p:cNvSpPr>
              <p:nvPr/>
            </p:nvSpPr>
            <p:spPr bwMode="auto">
              <a:xfrm>
                <a:off x="2124" y="3060"/>
                <a:ext cx="384" cy="324"/>
              </a:xfrm>
              <a:prstGeom prst="upArrow">
                <a:avLst>
                  <a:gd name="adj1" fmla="val 50000"/>
                  <a:gd name="adj2" fmla="val 49995"/>
                </a:avLst>
              </a:prstGeom>
              <a:solidFill>
                <a:srgbClr val="FFCC99"/>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p>
                <a:endParaRPr lang="en-US"/>
              </a:p>
            </p:txBody>
          </p:sp>
          <p:sp>
            <p:nvSpPr>
              <p:cNvPr id="29726" name="Rectangle 30"/>
              <p:cNvSpPr>
                <a:spLocks noChangeArrowheads="1"/>
              </p:cNvSpPr>
              <p:nvPr/>
            </p:nvSpPr>
            <p:spPr bwMode="blackWhite">
              <a:xfrm>
                <a:off x="455" y="3380"/>
                <a:ext cx="3725" cy="402"/>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lgn="l">
                  <a:spcBef>
                    <a:spcPct val="0"/>
                  </a:spcBef>
                  <a:tabLst>
                    <a:tab pos="966788" algn="l"/>
                    <a:tab pos="1885950" algn="l"/>
                    <a:tab pos="2457450" algn="l"/>
                  </a:tabLst>
                  <a:defRPr>
                    <a:solidFill>
                      <a:schemeClr val="tx1"/>
                    </a:solidFill>
                    <a:latin typeface="Arial" panose="020B0604020202020204" pitchFamily="34" charset="0"/>
                  </a:defRPr>
                </a:lvl1pPr>
                <a:lvl2pPr algn="l">
                  <a:spcBef>
                    <a:spcPct val="0"/>
                  </a:spcBef>
                  <a:tabLst>
                    <a:tab pos="966788" algn="l"/>
                    <a:tab pos="1885950" algn="l"/>
                    <a:tab pos="2457450" algn="l"/>
                  </a:tabLst>
                  <a:defRPr>
                    <a:solidFill>
                      <a:schemeClr val="tx1"/>
                    </a:solidFill>
                    <a:latin typeface="Arial" panose="020B0604020202020204" pitchFamily="34" charset="0"/>
                  </a:defRPr>
                </a:lvl2pPr>
                <a:lvl3pPr algn="l">
                  <a:spcBef>
                    <a:spcPct val="0"/>
                  </a:spcBef>
                  <a:tabLst>
                    <a:tab pos="966788" algn="l"/>
                    <a:tab pos="1885950" algn="l"/>
                    <a:tab pos="2457450" algn="l"/>
                  </a:tabLst>
                  <a:defRPr>
                    <a:solidFill>
                      <a:schemeClr val="tx1"/>
                    </a:solidFill>
                    <a:latin typeface="Arial" panose="020B0604020202020204" pitchFamily="34" charset="0"/>
                  </a:defRPr>
                </a:lvl3pPr>
                <a:lvl4pPr algn="l">
                  <a:spcBef>
                    <a:spcPct val="0"/>
                  </a:spcBef>
                  <a:tabLst>
                    <a:tab pos="966788" algn="l"/>
                    <a:tab pos="1885950" algn="l"/>
                    <a:tab pos="2457450" algn="l"/>
                  </a:tabLst>
                  <a:defRPr>
                    <a:solidFill>
                      <a:schemeClr val="tx1"/>
                    </a:solidFill>
                    <a:latin typeface="Arial" panose="020B0604020202020204" pitchFamily="34" charset="0"/>
                  </a:defRPr>
                </a:lvl4pPr>
                <a:lvl5pPr algn="l">
                  <a:spcBef>
                    <a:spcPct val="0"/>
                  </a:spcBef>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a:solidFill>
                      <a:srgbClr val="000000"/>
                    </a:solidFill>
                    <a:latin typeface="Courier New" panose="02070309020205020404" pitchFamily="49" charset="0"/>
                  </a:rPr>
                  <a:t> </a:t>
                </a:r>
              </a:p>
              <a:p>
                <a:pPr>
                  <a:lnSpc>
                    <a:spcPct val="95000"/>
                  </a:lnSpc>
                </a:pPr>
                <a:endParaRPr lang="en-US" altLang="en-US" sz="1800">
                  <a:solidFill>
                    <a:srgbClr val="000000"/>
                  </a:solidFill>
                  <a:latin typeface="Courier New" panose="02070309020205020404" pitchFamily="49" charset="0"/>
                </a:endParaRPr>
              </a:p>
            </p:txBody>
          </p:sp>
          <p:sp>
            <p:nvSpPr>
              <p:cNvPr id="29727" name="Rectangle 31"/>
              <p:cNvSpPr>
                <a:spLocks noChangeArrowheads="1"/>
              </p:cNvSpPr>
              <p:nvPr/>
            </p:nvSpPr>
            <p:spPr bwMode="blackWhite">
              <a:xfrm>
                <a:off x="450" y="3077"/>
                <a:ext cx="4637" cy="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1pPr>
                <a:lvl2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2pPr>
                <a:lvl3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3pPr>
                <a:lvl4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4pPr>
                <a:lvl5pPr algn="l">
                  <a:spcBef>
                    <a:spcPct val="0"/>
                  </a:spcBef>
                  <a:tabLst>
                    <a:tab pos="966788" algn="l"/>
                    <a:tab pos="1885950" algn="l"/>
                    <a:tab pos="2457450" algn="l"/>
                    <a:tab pos="3200400" algn="l"/>
                    <a:tab pos="457200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 pos="3200400" algn="l"/>
                    <a:tab pos="4572000" algn="l"/>
                  </a:tabLst>
                  <a:defRPr>
                    <a:solidFill>
                      <a:schemeClr val="tx1"/>
                    </a:solidFill>
                    <a:latin typeface="Arial" panose="020B0604020202020204" pitchFamily="34" charset="0"/>
                  </a:defRPr>
                </a:lvl9pPr>
              </a:lstStyle>
              <a:p>
                <a:pPr>
                  <a:lnSpc>
                    <a:spcPct val="95000"/>
                  </a:lnSpc>
                </a:pPr>
                <a:endParaRPr lang="en-US" altLang="en-US" sz="1800">
                  <a:solidFill>
                    <a:srgbClr val="000000"/>
                  </a:solidFill>
                  <a:latin typeface="Courier New" panose="02070309020205020404" pitchFamily="49" charset="0"/>
                </a:endParaRPr>
              </a:p>
              <a:p>
                <a:pPr>
                  <a:lnSpc>
                    <a:spcPct val="95000"/>
                  </a:lnSpc>
                </a:pPr>
                <a:endParaRPr lang="en-US" altLang="en-US" sz="1800">
                  <a:solidFill>
                    <a:srgbClr val="000000"/>
                  </a:solidFill>
                  <a:latin typeface="Courier New" panose="02070309020205020404" pitchFamily="49" charset="0"/>
                </a:endParaRPr>
              </a:p>
              <a:p>
                <a:pPr>
                  <a:lnSpc>
                    <a:spcPct val="95000"/>
                  </a:lnSpc>
                </a:pPr>
                <a:r>
                  <a:rPr lang="en-US" altLang="en-US" sz="1800">
                    <a:solidFill>
                      <a:srgbClr val="000000"/>
                    </a:solidFill>
                    <a:latin typeface="Courier New" panose="02070309020205020404" pitchFamily="49" charset="0"/>
                  </a:rPr>
                  <a:t>  7571	FORD	MANAGER	 ...  200	      9</a:t>
                </a:r>
              </a:p>
              <a:p>
                <a:pPr>
                  <a:lnSpc>
                    <a:spcPct val="95000"/>
                  </a:lnSpc>
                </a:pPr>
                <a:r>
                  <a:rPr lang="en-US" altLang="en-US" sz="1800">
                    <a:solidFill>
                      <a:srgbClr val="000000"/>
                    </a:solidFill>
                    <a:latin typeface="Courier New" panose="02070309020205020404" pitchFamily="49" charset="0"/>
                  </a:rPr>
                  <a:t>  7571	FORD	MANAGER	 ...  200      20</a:t>
                </a:r>
              </a:p>
            </p:txBody>
          </p:sp>
          <p:sp>
            <p:nvSpPr>
              <p:cNvPr id="29728" name="Line 32"/>
              <p:cNvSpPr>
                <a:spLocks noChangeShapeType="1"/>
              </p:cNvSpPr>
              <p:nvPr/>
            </p:nvSpPr>
            <p:spPr bwMode="auto">
              <a:xfrm>
                <a:off x="451" y="3585"/>
                <a:ext cx="37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Rectangle 33"/>
              <p:cNvSpPr>
                <a:spLocks noChangeArrowheads="1"/>
              </p:cNvSpPr>
              <p:nvPr/>
            </p:nvSpPr>
            <p:spPr bwMode="auto">
              <a:xfrm>
                <a:off x="2529" y="3100"/>
                <a:ext cx="163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Insert into</a:t>
                </a:r>
              </a:p>
            </p:txBody>
          </p:sp>
        </p:grpSp>
        <p:grpSp>
          <p:nvGrpSpPr>
            <p:cNvPr id="29736" name="Group 40"/>
            <p:cNvGrpSpPr>
              <a:grpSpLocks/>
            </p:cNvGrpSpPr>
            <p:nvPr/>
          </p:nvGrpSpPr>
          <p:grpSpPr bwMode="auto">
            <a:xfrm>
              <a:off x="1083" y="3381"/>
              <a:ext cx="2408" cy="435"/>
              <a:chOff x="1083" y="3381"/>
              <a:chExt cx="2408" cy="435"/>
            </a:xfrm>
          </p:grpSpPr>
          <p:sp>
            <p:nvSpPr>
              <p:cNvPr id="29731" name="Line 35"/>
              <p:cNvSpPr>
                <a:spLocks noChangeShapeType="1"/>
              </p:cNvSpPr>
              <p:nvPr/>
            </p:nvSpPr>
            <p:spPr bwMode="auto">
              <a:xfrm>
                <a:off x="1083" y="3381"/>
                <a:ext cx="0" cy="43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2" name="Line 36"/>
              <p:cNvSpPr>
                <a:spLocks noChangeShapeType="1"/>
              </p:cNvSpPr>
              <p:nvPr/>
            </p:nvSpPr>
            <p:spPr bwMode="auto">
              <a:xfrm>
                <a:off x="1619" y="3381"/>
                <a:ext cx="0" cy="43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3" name="Line 37"/>
              <p:cNvSpPr>
                <a:spLocks noChangeShapeType="1"/>
              </p:cNvSpPr>
              <p:nvPr/>
            </p:nvSpPr>
            <p:spPr bwMode="auto">
              <a:xfrm>
                <a:off x="2561" y="3381"/>
                <a:ext cx="0" cy="42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4" name="Line 38"/>
              <p:cNvSpPr>
                <a:spLocks noChangeShapeType="1"/>
              </p:cNvSpPr>
              <p:nvPr/>
            </p:nvSpPr>
            <p:spPr bwMode="auto">
              <a:xfrm>
                <a:off x="2951" y="3381"/>
                <a:ext cx="0" cy="43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5" name="Line 39"/>
              <p:cNvSpPr>
                <a:spLocks noChangeShapeType="1"/>
              </p:cNvSpPr>
              <p:nvPr/>
            </p:nvSpPr>
            <p:spPr bwMode="auto">
              <a:xfrm>
                <a:off x="3491" y="3381"/>
                <a:ext cx="0" cy="43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9743" name="Group 47"/>
          <p:cNvGrpSpPr>
            <a:grpSpLocks/>
          </p:cNvGrpSpPr>
          <p:nvPr/>
        </p:nvGrpSpPr>
        <p:grpSpPr bwMode="auto">
          <a:xfrm>
            <a:off x="6570663" y="4521200"/>
            <a:ext cx="2344737" cy="1825625"/>
            <a:chOff x="4139" y="2848"/>
            <a:chExt cx="1477" cy="1150"/>
          </a:xfrm>
        </p:grpSpPr>
        <p:sp>
          <p:nvSpPr>
            <p:cNvPr id="29738" name="Rectangle 42"/>
            <p:cNvSpPr>
              <a:spLocks noChangeArrowheads="1"/>
            </p:cNvSpPr>
            <p:nvPr/>
          </p:nvSpPr>
          <p:spPr bwMode="auto">
            <a:xfrm>
              <a:off x="4437" y="2848"/>
              <a:ext cx="1179"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Not allowed</a:t>
              </a:r>
              <a:br>
                <a:rPr lang="en-US" altLang="en-US" sz="1800">
                  <a:solidFill>
                    <a:srgbClr val="FFFFCC"/>
                  </a:solidFill>
                  <a:effectLst>
                    <a:outerShdw blurRad="38100" dist="38100" dir="2700000" algn="tl">
                      <a:srgbClr val="000000"/>
                    </a:outerShdw>
                  </a:effectLst>
                  <a:latin typeface="Arial" panose="020B0604020202020204" pitchFamily="34" charset="0"/>
                </a:rPr>
              </a:br>
              <a:r>
                <a:rPr lang="en-US" altLang="en-US" sz="1800">
                  <a:solidFill>
                    <a:srgbClr val="FFFFCC"/>
                  </a:solidFill>
                  <a:effectLst>
                    <a:outerShdw blurRad="38100" dist="38100" dir="2700000" algn="tl">
                      <a:srgbClr val="000000"/>
                    </a:outerShdw>
                  </a:effectLst>
                  <a:latin typeface="Arial" panose="020B0604020202020204" pitchFamily="34" charset="0"/>
                </a:rPr>
                <a:t>(DEPTNO</a:t>
              </a:r>
              <a:r>
                <a:rPr lang="en-US" altLang="en-US" sz="1800">
                  <a:solidFill>
                    <a:schemeClr val="tx1"/>
                  </a:solidFill>
                  <a:latin typeface="Symbol" panose="05050102010706020507" pitchFamily="18" charset="2"/>
                </a:rPr>
                <a:t> </a:t>
              </a:r>
              <a:r>
                <a:rPr lang="en-US" altLang="en-US" sz="1800">
                  <a:solidFill>
                    <a:schemeClr val="tx1"/>
                  </a:solidFill>
                  <a:effectLst>
                    <a:outerShdw blurRad="38100" dist="38100" dir="2700000" algn="tl">
                      <a:srgbClr val="000000"/>
                    </a:outerShdw>
                  </a:effectLst>
                  <a:latin typeface="Arial" panose="020B0604020202020204" pitchFamily="34" charset="0"/>
                </a:rPr>
                <a:t>9</a:t>
              </a:r>
              <a:r>
                <a:rPr lang="en-US" altLang="en-US" sz="1800">
                  <a:solidFill>
                    <a:srgbClr val="FFFFCC"/>
                  </a:solidFill>
                  <a:effectLst>
                    <a:outerShdw blurRad="38100" dist="38100" dir="2700000" algn="tl">
                      <a:srgbClr val="000000"/>
                    </a:outerShdw>
                  </a:effectLst>
                  <a:latin typeface="Arial" panose="020B0604020202020204" pitchFamily="34" charset="0"/>
                </a:rPr>
                <a:t> does not exist in the DEPT table)</a:t>
              </a:r>
            </a:p>
          </p:txBody>
        </p:sp>
        <p:grpSp>
          <p:nvGrpSpPr>
            <p:cNvPr id="29742" name="Group 46"/>
            <p:cNvGrpSpPr>
              <a:grpSpLocks/>
            </p:cNvGrpSpPr>
            <p:nvPr/>
          </p:nvGrpSpPr>
          <p:grpSpPr bwMode="auto">
            <a:xfrm>
              <a:off x="4139" y="3492"/>
              <a:ext cx="1020" cy="506"/>
              <a:chOff x="4139" y="3492"/>
              <a:chExt cx="1020" cy="506"/>
            </a:xfrm>
          </p:grpSpPr>
          <p:sp>
            <p:nvSpPr>
              <p:cNvPr id="29739" name="Rectangle 43"/>
              <p:cNvSpPr>
                <a:spLocks noChangeArrowheads="1"/>
              </p:cNvSpPr>
              <p:nvPr/>
            </p:nvSpPr>
            <p:spPr bwMode="auto">
              <a:xfrm>
                <a:off x="4436" y="3628"/>
                <a:ext cx="723"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Allowed</a:t>
                </a:r>
                <a:br>
                  <a:rPr lang="en-US" altLang="en-US" sz="1800">
                    <a:solidFill>
                      <a:srgbClr val="FFFFCC"/>
                    </a:solidFill>
                    <a:effectLst>
                      <a:outerShdw blurRad="38100" dist="38100" dir="2700000" algn="tl">
                        <a:srgbClr val="000000"/>
                      </a:outerShdw>
                    </a:effectLst>
                    <a:latin typeface="Arial" panose="020B0604020202020204" pitchFamily="34" charset="0"/>
                  </a:rPr>
                </a:br>
                <a:endParaRPr lang="en-US" altLang="en-US" sz="1800">
                  <a:solidFill>
                    <a:srgbClr val="FFFFCC"/>
                  </a:solidFill>
                  <a:effectLst>
                    <a:outerShdw blurRad="38100" dist="38100" dir="2700000" algn="tl">
                      <a:srgbClr val="000000"/>
                    </a:outerShdw>
                  </a:effectLst>
                  <a:latin typeface="Arial" panose="020B0604020202020204" pitchFamily="34" charset="0"/>
                </a:endParaRPr>
              </a:p>
            </p:txBody>
          </p:sp>
          <p:sp>
            <p:nvSpPr>
              <p:cNvPr id="29740" name="Line 44"/>
              <p:cNvSpPr>
                <a:spLocks noChangeShapeType="1"/>
              </p:cNvSpPr>
              <p:nvPr/>
            </p:nvSpPr>
            <p:spPr bwMode="auto">
              <a:xfrm flipV="1">
                <a:off x="4139" y="3708"/>
                <a:ext cx="277"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9741" name="Line 45"/>
              <p:cNvSpPr>
                <a:spLocks noChangeShapeType="1"/>
              </p:cNvSpPr>
              <p:nvPr/>
            </p:nvSpPr>
            <p:spPr bwMode="auto">
              <a:xfrm flipV="1">
                <a:off x="4139" y="3492"/>
                <a:ext cx="277"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128775899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737"/>
                                        </p:tgtEl>
                                        <p:attrNameLst>
                                          <p:attrName>style.visibility</p:attrName>
                                        </p:attrNameLst>
                                      </p:cBhvr>
                                      <p:to>
                                        <p:strVal val="visible"/>
                                      </p:to>
                                    </p:set>
                                    <p:anim calcmode="lin" valueType="num">
                                      <p:cBhvr additive="base">
                                        <p:cTn id="7" dur="500" fill="hold"/>
                                        <p:tgtEl>
                                          <p:spTgt spid="29737"/>
                                        </p:tgtEl>
                                        <p:attrNameLst>
                                          <p:attrName>ppt_x</p:attrName>
                                        </p:attrNameLst>
                                      </p:cBhvr>
                                      <p:tavLst>
                                        <p:tav tm="0">
                                          <p:val>
                                            <p:strVal val="#ppt_x"/>
                                          </p:val>
                                        </p:tav>
                                        <p:tav tm="100000">
                                          <p:val>
                                            <p:strVal val="#ppt_x"/>
                                          </p:val>
                                        </p:tav>
                                      </p:tavLst>
                                    </p:anim>
                                    <p:anim calcmode="lin" valueType="num">
                                      <p:cBhvr additive="base">
                                        <p:cTn id="8" dur="500" fill="hold"/>
                                        <p:tgtEl>
                                          <p:spTgt spid="2973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29743"/>
                                        </p:tgtEl>
                                        <p:attrNameLst>
                                          <p:attrName>style.visibility</p:attrName>
                                        </p:attrNameLst>
                                      </p:cBhvr>
                                      <p:to>
                                        <p:strVal val="visible"/>
                                      </p:to>
                                    </p:set>
                                    <p:anim calcmode="lin" valueType="num">
                                      <p:cBhvr additive="base">
                                        <p:cTn id="12" dur="500" fill="hold"/>
                                        <p:tgtEl>
                                          <p:spTgt spid="29743"/>
                                        </p:tgtEl>
                                        <p:attrNameLst>
                                          <p:attrName>ppt_x</p:attrName>
                                        </p:attrNameLst>
                                      </p:cBhvr>
                                      <p:tavLst>
                                        <p:tav tm="0">
                                          <p:val>
                                            <p:strVal val="1+#ppt_w/2"/>
                                          </p:val>
                                        </p:tav>
                                        <p:tav tm="100000">
                                          <p:val>
                                            <p:strVal val="#ppt_x"/>
                                          </p:val>
                                        </p:tav>
                                      </p:tavLst>
                                    </p:anim>
                                    <p:anim calcmode="lin" valueType="num">
                                      <p:cBhvr additive="base">
                                        <p:cTn id="13" dur="500" fill="hold"/>
                                        <p:tgtEl>
                                          <p:spTgt spid="297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ltLang="en-US"/>
              <a:t>The FOREIGN KEY Constraint</a:t>
            </a:r>
          </a:p>
        </p:txBody>
      </p:sp>
      <p:sp>
        <p:nvSpPr>
          <p:cNvPr id="31747" name="Rectangle 3"/>
          <p:cNvSpPr>
            <a:spLocks noGrp="1" noChangeArrowheads="1"/>
          </p:cNvSpPr>
          <p:nvPr>
            <p:ph type="body" idx="1"/>
          </p:nvPr>
        </p:nvSpPr>
        <p:spPr>
          <a:xfrm>
            <a:off x="860425" y="1524000"/>
            <a:ext cx="7385050" cy="904875"/>
          </a:xfrm>
          <a:noFill/>
          <a:ln/>
        </p:spPr>
        <p:txBody>
          <a:bodyPr/>
          <a:lstStyle/>
          <a:p>
            <a:r>
              <a:rPr lang="en-US" altLang="en-US"/>
              <a:t>Defined at either the table level or the column level</a:t>
            </a:r>
          </a:p>
        </p:txBody>
      </p:sp>
      <p:sp>
        <p:nvSpPr>
          <p:cNvPr id="31748" name="Rectangle 4"/>
          <p:cNvSpPr>
            <a:spLocks noChangeArrowheads="1"/>
          </p:cNvSpPr>
          <p:nvPr/>
        </p:nvSpPr>
        <p:spPr bwMode="blackWhite">
          <a:xfrm>
            <a:off x="812800" y="2565400"/>
            <a:ext cx="7537450" cy="31178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 pos="2457450" algn="l"/>
              </a:tabLst>
              <a:defRPr>
                <a:solidFill>
                  <a:schemeClr val="tx1"/>
                </a:solidFill>
                <a:latin typeface="Arial" panose="020B0604020202020204" pitchFamily="34" charset="0"/>
              </a:defRPr>
            </a:lvl1pPr>
            <a:lvl2pPr algn="l">
              <a:spcBef>
                <a:spcPct val="0"/>
              </a:spcBef>
              <a:tabLst>
                <a:tab pos="1200150" algn="l"/>
                <a:tab pos="2457450" algn="l"/>
              </a:tabLst>
              <a:defRPr>
                <a:solidFill>
                  <a:schemeClr val="tx1"/>
                </a:solidFill>
                <a:latin typeface="Arial" panose="020B0604020202020204" pitchFamily="34" charset="0"/>
              </a:defRPr>
            </a:lvl2pPr>
            <a:lvl3pPr algn="l">
              <a:spcBef>
                <a:spcPct val="0"/>
              </a:spcBef>
              <a:tabLst>
                <a:tab pos="1200150" algn="l"/>
                <a:tab pos="2457450" algn="l"/>
              </a:tabLst>
              <a:defRPr>
                <a:solidFill>
                  <a:schemeClr val="tx1"/>
                </a:solidFill>
                <a:latin typeface="Arial" panose="020B0604020202020204" pitchFamily="34" charset="0"/>
              </a:defRPr>
            </a:lvl3pPr>
            <a:lvl4pPr algn="l">
              <a:spcBef>
                <a:spcPct val="0"/>
              </a:spcBef>
              <a:tabLst>
                <a:tab pos="1200150" algn="l"/>
                <a:tab pos="2457450" algn="l"/>
              </a:tabLst>
              <a:defRPr>
                <a:solidFill>
                  <a:schemeClr val="tx1"/>
                </a:solidFill>
                <a:latin typeface="Arial" panose="020B0604020202020204" pitchFamily="34" charset="0"/>
              </a:defRPr>
            </a:lvl4pPr>
            <a:lvl5pPr algn="l">
              <a:spcBef>
                <a:spcPct val="0"/>
              </a:spcBef>
              <a:tabLst>
                <a:tab pos="1200150" algn="l"/>
                <a:tab pos="2457450" algn="l"/>
              </a:tabLst>
              <a:defRPr>
                <a:solidFill>
                  <a:schemeClr val="tx1"/>
                </a:solidFill>
                <a:latin typeface="Arial" panose="020B0604020202020204" pitchFamily="34" charset="0"/>
              </a:defRPr>
            </a:lvl5pPr>
            <a:lvl6pPr fontAlgn="base">
              <a:spcBef>
                <a:spcPct val="0"/>
              </a:spcBef>
              <a:spcAft>
                <a:spcPct val="0"/>
              </a:spcAft>
              <a:tabLst>
                <a:tab pos="1200150" algn="l"/>
                <a:tab pos="2457450" algn="l"/>
              </a:tabLst>
              <a:defRPr>
                <a:solidFill>
                  <a:schemeClr val="tx1"/>
                </a:solidFill>
                <a:latin typeface="Arial" panose="020B0604020202020204" pitchFamily="34" charset="0"/>
              </a:defRPr>
            </a:lvl6pPr>
            <a:lvl7pPr fontAlgn="base">
              <a:spcBef>
                <a:spcPct val="0"/>
              </a:spcBef>
              <a:spcAft>
                <a:spcPct val="0"/>
              </a:spcAft>
              <a:tabLst>
                <a:tab pos="1200150" algn="l"/>
                <a:tab pos="2457450" algn="l"/>
              </a:tabLst>
              <a:defRPr>
                <a:solidFill>
                  <a:schemeClr val="tx1"/>
                </a:solidFill>
                <a:latin typeface="Arial" panose="020B0604020202020204" pitchFamily="34" charset="0"/>
              </a:defRPr>
            </a:lvl7pPr>
            <a:lvl8pPr fontAlgn="base">
              <a:spcBef>
                <a:spcPct val="0"/>
              </a:spcBef>
              <a:spcAft>
                <a:spcPct val="0"/>
              </a:spcAft>
              <a:tabLst>
                <a:tab pos="1200150" algn="l"/>
                <a:tab pos="2457450" algn="l"/>
              </a:tabLst>
              <a:defRPr>
                <a:solidFill>
                  <a:schemeClr val="tx1"/>
                </a:solidFill>
                <a:latin typeface="Arial" panose="020B0604020202020204" pitchFamily="34" charset="0"/>
              </a:defRPr>
            </a:lvl8pPr>
            <a:lvl9pPr fontAlgn="base">
              <a:spcBef>
                <a:spcPct val="0"/>
              </a:spcBef>
              <a:spcAft>
                <a:spcPct val="0"/>
              </a:spcAft>
              <a:tabLst>
                <a:tab pos="1200150" algn="l"/>
                <a:tab pos="2457450" algn="l"/>
              </a:tabLst>
              <a:defRPr>
                <a:solidFill>
                  <a:schemeClr val="tx1"/>
                </a:solidFill>
                <a:latin typeface="Arial" panose="020B0604020202020204" pitchFamily="34"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31749" name="Rectangle 5"/>
          <p:cNvSpPr>
            <a:spLocks noChangeArrowheads="1"/>
          </p:cNvSpPr>
          <p:nvPr/>
        </p:nvSpPr>
        <p:spPr bwMode="ltGray">
          <a:xfrm>
            <a:off x="2047875" y="5105400"/>
            <a:ext cx="6238875" cy="5334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6"/>
          <p:cNvSpPr>
            <a:spLocks noChangeArrowheads="1"/>
          </p:cNvSpPr>
          <p:nvPr/>
        </p:nvSpPr>
        <p:spPr bwMode="blackWhite">
          <a:xfrm>
            <a:off x="838200" y="3711575"/>
            <a:ext cx="74961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a:solidFill>
                  <a:schemeClr val="tx1"/>
                </a:solidFill>
                <a:latin typeface="Arial" panose="020B0604020202020204" pitchFamily="34" charset="0"/>
              </a:defRPr>
            </a:lvl1pPr>
            <a:lvl2pPr algn="l">
              <a:spcBef>
                <a:spcPct val="0"/>
              </a:spcBef>
              <a:tabLst>
                <a:tab pos="1200150" algn="l"/>
                <a:tab pos="2457450" algn="l"/>
              </a:tabLst>
              <a:defRPr>
                <a:solidFill>
                  <a:schemeClr val="tx1"/>
                </a:solidFill>
                <a:latin typeface="Arial" panose="020B0604020202020204" pitchFamily="34" charset="0"/>
              </a:defRPr>
            </a:lvl2pPr>
            <a:lvl3pPr algn="l">
              <a:spcBef>
                <a:spcPct val="0"/>
              </a:spcBef>
              <a:tabLst>
                <a:tab pos="1200150" algn="l"/>
                <a:tab pos="2457450" algn="l"/>
              </a:tabLst>
              <a:defRPr>
                <a:solidFill>
                  <a:schemeClr val="tx1"/>
                </a:solidFill>
                <a:latin typeface="Arial" panose="020B0604020202020204" pitchFamily="34" charset="0"/>
              </a:defRPr>
            </a:lvl3pPr>
            <a:lvl4pPr algn="l">
              <a:spcBef>
                <a:spcPct val="0"/>
              </a:spcBef>
              <a:tabLst>
                <a:tab pos="1200150" algn="l"/>
                <a:tab pos="2457450" algn="l"/>
              </a:tabLst>
              <a:defRPr>
                <a:solidFill>
                  <a:schemeClr val="tx1"/>
                </a:solidFill>
                <a:latin typeface="Arial" panose="020B0604020202020204" pitchFamily="34" charset="0"/>
              </a:defRPr>
            </a:lvl4pPr>
            <a:lvl5pPr algn="l">
              <a:spcBef>
                <a:spcPct val="0"/>
              </a:spcBef>
              <a:tabLst>
                <a:tab pos="1200150" algn="l"/>
                <a:tab pos="2457450" algn="l"/>
              </a:tabLst>
              <a:defRPr>
                <a:solidFill>
                  <a:schemeClr val="tx1"/>
                </a:solidFill>
                <a:latin typeface="Arial" panose="020B0604020202020204" pitchFamily="34" charset="0"/>
              </a:defRPr>
            </a:lvl5pPr>
            <a:lvl6pPr fontAlgn="base">
              <a:spcBef>
                <a:spcPct val="0"/>
              </a:spcBef>
              <a:spcAft>
                <a:spcPct val="0"/>
              </a:spcAft>
              <a:tabLst>
                <a:tab pos="1200150" algn="l"/>
                <a:tab pos="2457450" algn="l"/>
              </a:tabLst>
              <a:defRPr>
                <a:solidFill>
                  <a:schemeClr val="tx1"/>
                </a:solidFill>
                <a:latin typeface="Arial" panose="020B0604020202020204" pitchFamily="34" charset="0"/>
              </a:defRPr>
            </a:lvl6pPr>
            <a:lvl7pPr fontAlgn="base">
              <a:spcBef>
                <a:spcPct val="0"/>
              </a:spcBef>
              <a:spcAft>
                <a:spcPct val="0"/>
              </a:spcAft>
              <a:tabLst>
                <a:tab pos="1200150" algn="l"/>
                <a:tab pos="2457450" algn="l"/>
              </a:tabLst>
              <a:defRPr>
                <a:solidFill>
                  <a:schemeClr val="tx1"/>
                </a:solidFill>
                <a:latin typeface="Arial" panose="020B0604020202020204" pitchFamily="34" charset="0"/>
              </a:defRPr>
            </a:lvl7pPr>
            <a:lvl8pPr fontAlgn="base">
              <a:spcBef>
                <a:spcPct val="0"/>
              </a:spcBef>
              <a:spcAft>
                <a:spcPct val="0"/>
              </a:spcAft>
              <a:tabLst>
                <a:tab pos="1200150" algn="l"/>
                <a:tab pos="2457450" algn="l"/>
              </a:tabLst>
              <a:defRPr>
                <a:solidFill>
                  <a:schemeClr val="tx1"/>
                </a:solidFill>
                <a:latin typeface="Arial" panose="020B0604020202020204" pitchFamily="34" charset="0"/>
              </a:defRPr>
            </a:lvl8pPr>
            <a:lvl9pPr fontAlgn="base">
              <a:spcBef>
                <a:spcPct val="0"/>
              </a:spcBef>
              <a:spcAft>
                <a:spcPct val="0"/>
              </a:spcAft>
              <a:tabLst>
                <a:tab pos="1200150" algn="l"/>
                <a:tab pos="24574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CREATE TABLE emp(</a:t>
            </a:r>
          </a:p>
          <a:p>
            <a:pPr>
              <a:lnSpc>
                <a:spcPct val="100000"/>
              </a:lnSpc>
            </a:pPr>
            <a:r>
              <a:rPr lang="en-US" altLang="en-US" sz="1800">
                <a:solidFill>
                  <a:srgbClr val="000000"/>
                </a:solidFill>
                <a:latin typeface="Courier New" panose="02070309020205020404" pitchFamily="49" charset="0"/>
              </a:rPr>
              <a:t>  2  	empno 	NUMBER(4),</a:t>
            </a:r>
          </a:p>
          <a:p>
            <a:pPr>
              <a:lnSpc>
                <a:spcPct val="100000"/>
              </a:lnSpc>
            </a:pPr>
            <a:r>
              <a:rPr lang="en-US" altLang="en-US" sz="1800">
                <a:solidFill>
                  <a:srgbClr val="000000"/>
                </a:solidFill>
                <a:latin typeface="Courier New" panose="02070309020205020404" pitchFamily="49" charset="0"/>
              </a:rPr>
              <a:t>  3	ename	VARCHAR2(10) NOT NULL,</a:t>
            </a:r>
          </a:p>
          <a:p>
            <a:pPr>
              <a:lnSpc>
                <a:spcPct val="100000"/>
              </a:lnSpc>
            </a:pPr>
            <a:r>
              <a:rPr lang="en-US" altLang="en-US" sz="1800">
                <a:solidFill>
                  <a:srgbClr val="000000"/>
                </a:solidFill>
                <a:latin typeface="Courier New" panose="02070309020205020404" pitchFamily="49" charset="0"/>
              </a:rPr>
              <a:t>  4	job	VARCHAR2(9),</a:t>
            </a:r>
          </a:p>
          <a:p>
            <a:pPr>
              <a:lnSpc>
                <a:spcPct val="100000"/>
              </a:lnSpc>
            </a:pPr>
            <a:r>
              <a:rPr lang="en-US" altLang="en-US" sz="1800">
                <a:solidFill>
                  <a:srgbClr val="000000"/>
                </a:solidFill>
                <a:latin typeface="Courier New" panose="02070309020205020404" pitchFamily="49" charset="0"/>
              </a:rPr>
              <a:t>  5	mgr	NUMBER(4),</a:t>
            </a:r>
          </a:p>
          <a:p>
            <a:pPr>
              <a:lnSpc>
                <a:spcPct val="100000"/>
              </a:lnSpc>
            </a:pPr>
            <a:r>
              <a:rPr lang="en-US" altLang="en-US" sz="1800">
                <a:solidFill>
                  <a:srgbClr val="000000"/>
                </a:solidFill>
                <a:latin typeface="Courier New" panose="02070309020205020404" pitchFamily="49" charset="0"/>
              </a:rPr>
              <a:t>  6	hiredate	DATE,</a:t>
            </a:r>
          </a:p>
          <a:p>
            <a:pPr>
              <a:lnSpc>
                <a:spcPct val="100000"/>
              </a:lnSpc>
            </a:pPr>
            <a:r>
              <a:rPr lang="en-US" altLang="en-US" sz="1800">
                <a:solidFill>
                  <a:srgbClr val="000000"/>
                </a:solidFill>
                <a:latin typeface="Courier New" panose="02070309020205020404" pitchFamily="49" charset="0"/>
              </a:rPr>
              <a:t>  7	sal	NUMBER(7,2),</a:t>
            </a:r>
          </a:p>
          <a:p>
            <a:pPr>
              <a:lnSpc>
                <a:spcPct val="100000"/>
              </a:lnSpc>
            </a:pPr>
            <a:r>
              <a:rPr lang="en-US" altLang="en-US" sz="1800">
                <a:solidFill>
                  <a:srgbClr val="000000"/>
                </a:solidFill>
                <a:latin typeface="Courier New" panose="02070309020205020404" pitchFamily="49" charset="0"/>
              </a:rPr>
              <a:t>  8 	comm	NUMBER(7,2),</a:t>
            </a:r>
          </a:p>
          <a:p>
            <a:pPr>
              <a:lnSpc>
                <a:spcPct val="100000"/>
              </a:lnSpc>
            </a:pPr>
            <a:r>
              <a:rPr lang="en-US" altLang="en-US" sz="1800">
                <a:solidFill>
                  <a:srgbClr val="000000"/>
                </a:solidFill>
                <a:latin typeface="Courier New" panose="02070309020205020404" pitchFamily="49" charset="0"/>
              </a:rPr>
              <a:t>  9	deptno	NUMBER(7,2) NOT NULL,</a:t>
            </a:r>
          </a:p>
          <a:p>
            <a:pPr>
              <a:lnSpc>
                <a:spcPct val="100000"/>
              </a:lnSpc>
            </a:pPr>
            <a:r>
              <a:rPr lang="en-US" altLang="en-US" sz="1800">
                <a:solidFill>
                  <a:srgbClr val="000000"/>
                </a:solidFill>
                <a:latin typeface="Courier New" panose="02070309020205020404" pitchFamily="49" charset="0"/>
              </a:rPr>
              <a:t> 10	CONSTRAINT emp_deptno_fk FOREIGN KEY (deptno)</a:t>
            </a:r>
          </a:p>
          <a:p>
            <a:pPr>
              <a:lnSpc>
                <a:spcPct val="100000"/>
              </a:lnSpc>
            </a:pPr>
            <a:r>
              <a:rPr lang="en-US" altLang="en-US" sz="1800">
                <a:solidFill>
                  <a:srgbClr val="000000"/>
                </a:solidFill>
                <a:latin typeface="Courier New" panose="02070309020205020404" pitchFamily="49" charset="0"/>
              </a:rPr>
              <a:t> 11			REFERENCES dept (deptno));</a:t>
            </a:r>
          </a:p>
        </p:txBody>
      </p:sp>
    </p:spTree>
    <p:extLst>
      <p:ext uri="{BB962C8B-B14F-4D97-AF65-F5344CB8AC3E}">
        <p14:creationId xmlns:p14="http://schemas.microsoft.com/office/powerpoint/2010/main" val="71599204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up)">
                                      <p:cBhvr>
                                        <p:cTn id="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en-US" altLang="en-US"/>
              <a:t>FOREIGN KEY Constraint </a:t>
            </a:r>
            <a:br>
              <a:rPr lang="en-US" altLang="en-US"/>
            </a:br>
            <a:r>
              <a:rPr lang="en-US" altLang="en-US"/>
              <a:t>Keywords</a:t>
            </a:r>
          </a:p>
        </p:txBody>
      </p:sp>
      <p:sp>
        <p:nvSpPr>
          <p:cNvPr id="33795" name="Rectangle 3"/>
          <p:cNvSpPr>
            <a:spLocks noGrp="1" noChangeArrowheads="1"/>
          </p:cNvSpPr>
          <p:nvPr>
            <p:ph type="body" idx="1"/>
          </p:nvPr>
        </p:nvSpPr>
        <p:spPr>
          <a:xfrm>
            <a:off x="860425" y="1743075"/>
            <a:ext cx="7385050" cy="4773613"/>
          </a:xfrm>
          <a:noFill/>
          <a:ln/>
        </p:spPr>
        <p:txBody>
          <a:bodyPr/>
          <a:lstStyle/>
          <a:p>
            <a:pPr lvl="1">
              <a:lnSpc>
                <a:spcPct val="85000"/>
              </a:lnSpc>
            </a:pPr>
            <a:r>
              <a:rPr lang="en-US" altLang="en-US"/>
              <a:t>FOREIGN KEY</a:t>
            </a:r>
          </a:p>
          <a:p>
            <a:pPr lvl="1">
              <a:buFontTx/>
              <a:buNone/>
            </a:pPr>
            <a:r>
              <a:rPr lang="en-US" altLang="en-US"/>
              <a:t>	Defines the column in the child table at</a:t>
            </a:r>
            <a:br>
              <a:rPr lang="en-US" altLang="en-US"/>
            </a:br>
            <a:r>
              <a:rPr lang="en-US" altLang="en-US"/>
              <a:t>the table constraint level</a:t>
            </a:r>
          </a:p>
          <a:p>
            <a:pPr lvl="1">
              <a:lnSpc>
                <a:spcPct val="85000"/>
              </a:lnSpc>
            </a:pPr>
            <a:r>
              <a:rPr lang="en-US" altLang="en-US"/>
              <a:t>REFERENCES</a:t>
            </a:r>
          </a:p>
          <a:p>
            <a:pPr lvl="1">
              <a:buFontTx/>
              <a:buNone/>
            </a:pPr>
            <a:r>
              <a:rPr lang="en-US" altLang="en-US"/>
              <a:t>	Identifies the table and column in the parent table</a:t>
            </a:r>
          </a:p>
          <a:p>
            <a:pPr lvl="1">
              <a:lnSpc>
                <a:spcPct val="85000"/>
              </a:lnSpc>
            </a:pPr>
            <a:r>
              <a:rPr lang="en-US" altLang="en-US"/>
              <a:t>ON DELETE CASCADE</a:t>
            </a:r>
          </a:p>
          <a:p>
            <a:pPr lvl="1">
              <a:buFontTx/>
              <a:buNone/>
            </a:pPr>
            <a:r>
              <a:rPr lang="en-US" altLang="en-US"/>
              <a:t>	Allows deletion in the parent table and deletion of the dependent rows in the child table</a:t>
            </a:r>
          </a:p>
        </p:txBody>
      </p:sp>
    </p:spTree>
    <p:extLst>
      <p:ext uri="{BB962C8B-B14F-4D97-AF65-F5344CB8AC3E}">
        <p14:creationId xmlns:p14="http://schemas.microsoft.com/office/powerpoint/2010/main" val="273346290"/>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US" altLang="en-US"/>
              <a:t>The CHECK Constraint</a:t>
            </a:r>
          </a:p>
        </p:txBody>
      </p:sp>
      <p:sp>
        <p:nvSpPr>
          <p:cNvPr id="35843" name="Rectangle 3"/>
          <p:cNvSpPr>
            <a:spLocks noGrp="1" noChangeArrowheads="1"/>
          </p:cNvSpPr>
          <p:nvPr>
            <p:ph type="body" idx="1"/>
          </p:nvPr>
        </p:nvSpPr>
        <p:spPr>
          <a:xfrm>
            <a:off x="546100" y="1463675"/>
            <a:ext cx="8169275" cy="3641725"/>
          </a:xfrm>
          <a:noFill/>
          <a:ln/>
        </p:spPr>
        <p:txBody>
          <a:bodyPr/>
          <a:lstStyle/>
          <a:p>
            <a:pPr lvl="1">
              <a:lnSpc>
                <a:spcPct val="85000"/>
              </a:lnSpc>
            </a:pPr>
            <a:r>
              <a:rPr lang="en-US" altLang="en-US"/>
              <a:t>Defines a condition that each row must satisfy</a:t>
            </a:r>
          </a:p>
          <a:p>
            <a:pPr lvl="1">
              <a:lnSpc>
                <a:spcPct val="85000"/>
              </a:lnSpc>
            </a:pPr>
            <a:r>
              <a:rPr lang="en-US" altLang="en-US"/>
              <a:t>Expressions that are not allowed:</a:t>
            </a:r>
          </a:p>
          <a:p>
            <a:pPr lvl="2">
              <a:lnSpc>
                <a:spcPct val="85000"/>
              </a:lnSpc>
              <a:spcBef>
                <a:spcPct val="10000"/>
              </a:spcBef>
            </a:pPr>
            <a:r>
              <a:rPr lang="en-US" altLang="en-US"/>
              <a:t>References to CURRVAL, NEXTVAL, LEVEL, and ROWNUM pseudocolumns </a:t>
            </a:r>
          </a:p>
          <a:p>
            <a:pPr lvl="2">
              <a:lnSpc>
                <a:spcPct val="85000"/>
              </a:lnSpc>
              <a:spcBef>
                <a:spcPct val="10000"/>
              </a:spcBef>
            </a:pPr>
            <a:r>
              <a:rPr lang="en-US" altLang="en-US"/>
              <a:t>Calls to SYSDATE, UID, USER, and USERENV functions</a:t>
            </a:r>
          </a:p>
          <a:p>
            <a:pPr lvl="2">
              <a:lnSpc>
                <a:spcPct val="85000"/>
              </a:lnSpc>
              <a:spcBef>
                <a:spcPct val="10000"/>
              </a:spcBef>
            </a:pPr>
            <a:r>
              <a:rPr lang="en-US" altLang="en-US"/>
              <a:t>Queries that refer to other values in other rows</a:t>
            </a:r>
          </a:p>
        </p:txBody>
      </p:sp>
      <p:sp>
        <p:nvSpPr>
          <p:cNvPr id="35844" name="Rectangle 4"/>
          <p:cNvSpPr>
            <a:spLocks noChangeArrowheads="1"/>
          </p:cNvSpPr>
          <p:nvPr/>
        </p:nvSpPr>
        <p:spPr bwMode="blackWhite">
          <a:xfrm>
            <a:off x="931863" y="5186363"/>
            <a:ext cx="7473950" cy="8350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35845" name="Rectangle 5"/>
          <p:cNvSpPr>
            <a:spLocks noChangeArrowheads="1"/>
          </p:cNvSpPr>
          <p:nvPr/>
        </p:nvSpPr>
        <p:spPr bwMode="ltGray">
          <a:xfrm>
            <a:off x="1755775" y="5480050"/>
            <a:ext cx="5932488" cy="5207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Rectangle 6"/>
          <p:cNvSpPr>
            <a:spLocks noChangeArrowheads="1"/>
          </p:cNvSpPr>
          <p:nvPr/>
        </p:nvSpPr>
        <p:spPr bwMode="blackWhite">
          <a:xfrm>
            <a:off x="900113" y="5192713"/>
            <a:ext cx="7910512"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deptno	NUMBER(2),</a:t>
            </a:r>
          </a:p>
          <a:p>
            <a:pPr>
              <a:lnSpc>
                <a:spcPct val="100000"/>
              </a:lnSpc>
            </a:pPr>
            <a:r>
              <a:rPr lang="en-US" altLang="en-US" sz="1800">
                <a:solidFill>
                  <a:srgbClr val="000000"/>
                </a:solidFill>
                <a:latin typeface="Courier New" panose="02070309020205020404" pitchFamily="49" charset="0"/>
              </a:rPr>
              <a:t>      CONSTRAINT emp_deptno_ck  </a:t>
            </a:r>
          </a:p>
          <a:p>
            <a:pPr>
              <a:lnSpc>
                <a:spcPct val="100000"/>
              </a:lnSpc>
            </a:pPr>
            <a:r>
              <a:rPr lang="en-US" altLang="en-US" sz="1800">
                <a:solidFill>
                  <a:srgbClr val="000000"/>
                </a:solidFill>
                <a:latin typeface="Courier New" panose="02070309020205020404" pitchFamily="49" charset="0"/>
              </a:rPr>
              <a:t>            CHECK (DEPTNO BETWEEN 10 AND 99),...</a:t>
            </a:r>
          </a:p>
        </p:txBody>
      </p:sp>
    </p:spTree>
    <p:extLst>
      <p:ext uri="{BB962C8B-B14F-4D97-AF65-F5344CB8AC3E}">
        <p14:creationId xmlns:p14="http://schemas.microsoft.com/office/powerpoint/2010/main" val="14394731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wipe(up)">
                                      <p:cBhvr>
                                        <p:cTn id="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US" altLang="en-US"/>
              <a:t>Adding a Constraint</a:t>
            </a:r>
          </a:p>
        </p:txBody>
      </p:sp>
      <p:sp>
        <p:nvSpPr>
          <p:cNvPr id="37891" name="Rectangle 3"/>
          <p:cNvSpPr>
            <a:spLocks noGrp="1" noChangeArrowheads="1"/>
          </p:cNvSpPr>
          <p:nvPr>
            <p:ph type="body" idx="1"/>
          </p:nvPr>
        </p:nvSpPr>
        <p:spPr>
          <a:xfrm>
            <a:off x="860425" y="2674938"/>
            <a:ext cx="7385050" cy="2422525"/>
          </a:xfrm>
          <a:noFill/>
          <a:ln/>
        </p:spPr>
        <p:txBody>
          <a:bodyPr/>
          <a:lstStyle/>
          <a:p>
            <a:pPr lvl="1"/>
            <a:r>
              <a:rPr lang="en-US" altLang="en-US"/>
              <a:t>Add or drop, but not modify, a constraint</a:t>
            </a:r>
          </a:p>
          <a:p>
            <a:pPr lvl="1"/>
            <a:r>
              <a:rPr lang="en-US" altLang="en-US"/>
              <a:t>Enable or disable constraints</a:t>
            </a:r>
          </a:p>
          <a:p>
            <a:pPr lvl="1"/>
            <a:r>
              <a:rPr lang="en-US" altLang="en-US"/>
              <a:t>Add a NOT NULL constraint by using the MODIFY clause</a:t>
            </a:r>
          </a:p>
        </p:txBody>
      </p:sp>
      <p:sp>
        <p:nvSpPr>
          <p:cNvPr id="37892" name="Rectangle 4"/>
          <p:cNvSpPr>
            <a:spLocks noChangeArrowheads="1"/>
          </p:cNvSpPr>
          <p:nvPr/>
        </p:nvSpPr>
        <p:spPr bwMode="blackWhite">
          <a:xfrm>
            <a:off x="931863" y="1792288"/>
            <a:ext cx="7493000" cy="6905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ALTER TABLE	 </a:t>
            </a:r>
            <a:r>
              <a:rPr lang="en-US" altLang="en-US" sz="1800" i="1">
                <a:solidFill>
                  <a:srgbClr val="000000"/>
                </a:solidFill>
                <a:latin typeface="Courier New" panose="02070309020205020404" pitchFamily="49" charset="0"/>
              </a:rPr>
              <a:t>table</a:t>
            </a:r>
            <a:endParaRPr lang="en-US" altLang="en-US" sz="1800">
              <a:solidFill>
                <a:srgbClr val="000000"/>
              </a:solidFill>
              <a:latin typeface="Courier New" panose="02070309020205020404" pitchFamily="49" charset="0"/>
            </a:endParaRPr>
          </a:p>
          <a:p>
            <a:pPr>
              <a:lnSpc>
                <a:spcPct val="100000"/>
              </a:lnSpc>
            </a:pPr>
            <a:r>
              <a:rPr lang="en-US" altLang="en-US" sz="1800">
                <a:solidFill>
                  <a:srgbClr val="000000"/>
                </a:solidFill>
                <a:latin typeface="Courier New" panose="02070309020205020404" pitchFamily="49" charset="0"/>
              </a:rPr>
              <a:t>  ADD [CONSTRAINT </a:t>
            </a:r>
            <a:r>
              <a:rPr lang="en-US" altLang="en-US" sz="1800" i="1">
                <a:solidFill>
                  <a:srgbClr val="000000"/>
                </a:solidFill>
                <a:latin typeface="Courier New" panose="02070309020205020404" pitchFamily="49" charset="0"/>
              </a:rPr>
              <a:t>constraint</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type </a:t>
            </a:r>
            <a:r>
              <a:rPr lang="en-US" altLang="en-US" sz="1800">
                <a:solidFill>
                  <a:srgbClr val="000000"/>
                </a:solidFill>
                <a:latin typeface="Courier New" panose="02070309020205020404" pitchFamily="49" charset="0"/>
              </a:rPr>
              <a:t>(</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a:t>
            </a:r>
          </a:p>
        </p:txBody>
      </p:sp>
    </p:spTree>
    <p:extLst>
      <p:ext uri="{BB962C8B-B14F-4D97-AF65-F5344CB8AC3E}">
        <p14:creationId xmlns:p14="http://schemas.microsoft.com/office/powerpoint/2010/main" val="2042880764"/>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ltLang="en-US"/>
              <a:t>Adding a Constraint</a:t>
            </a:r>
          </a:p>
        </p:txBody>
      </p:sp>
      <p:sp>
        <p:nvSpPr>
          <p:cNvPr id="39939" name="Rectangle 3"/>
          <p:cNvSpPr>
            <a:spLocks noGrp="1" noChangeArrowheads="1"/>
          </p:cNvSpPr>
          <p:nvPr>
            <p:ph type="body" idx="1"/>
          </p:nvPr>
        </p:nvSpPr>
        <p:spPr>
          <a:xfrm>
            <a:off x="860425" y="1446213"/>
            <a:ext cx="7385050" cy="1717675"/>
          </a:xfrm>
          <a:ln/>
        </p:spPr>
        <p:txBody>
          <a:bodyPr/>
          <a:lstStyle/>
          <a:p>
            <a:r>
              <a:rPr lang="en-US" altLang="en-US"/>
              <a:t>Add a FOREIGN KEY constraint to the EMP table indicating that a manager must already exist as a valid employee in the EMP table.</a:t>
            </a:r>
          </a:p>
        </p:txBody>
      </p:sp>
      <p:sp>
        <p:nvSpPr>
          <p:cNvPr id="39940" name="Rectangle 4"/>
          <p:cNvSpPr>
            <a:spLocks noChangeArrowheads="1"/>
          </p:cNvSpPr>
          <p:nvPr/>
        </p:nvSpPr>
        <p:spPr bwMode="blackWhite">
          <a:xfrm>
            <a:off x="930275" y="3389313"/>
            <a:ext cx="7494588" cy="12842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39941" name="Rectangle 5"/>
          <p:cNvSpPr>
            <a:spLocks noChangeArrowheads="1"/>
          </p:cNvSpPr>
          <p:nvPr/>
        </p:nvSpPr>
        <p:spPr bwMode="blackWhite">
          <a:xfrm>
            <a:off x="993775" y="3300413"/>
            <a:ext cx="7480300"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ALTER TABLE     emp</a:t>
            </a:r>
          </a:p>
          <a:p>
            <a:pPr>
              <a:lnSpc>
                <a:spcPct val="100000"/>
              </a:lnSpc>
            </a:pPr>
            <a:r>
              <a:rPr lang="en-US" altLang="en-US" sz="1800">
                <a:solidFill>
                  <a:srgbClr val="000000"/>
                </a:solidFill>
                <a:latin typeface="Courier New" panose="02070309020205020404" pitchFamily="49" charset="0"/>
              </a:rPr>
              <a:t>  2  ADD CONSTRAINT  emp_mgr_fk </a:t>
            </a:r>
          </a:p>
          <a:p>
            <a:pPr>
              <a:lnSpc>
                <a:spcPct val="100000"/>
              </a:lnSpc>
            </a:pPr>
            <a:r>
              <a:rPr lang="en-US" altLang="en-US" sz="1800">
                <a:solidFill>
                  <a:srgbClr val="000000"/>
                </a:solidFill>
                <a:latin typeface="Courier New" panose="02070309020205020404" pitchFamily="49" charset="0"/>
              </a:rPr>
              <a:t>  3  		FOREIGN KEY(mgr) REFERENCES emp(empno);</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Table altered.</a:t>
            </a:r>
          </a:p>
        </p:txBody>
      </p:sp>
    </p:spTree>
    <p:extLst>
      <p:ext uri="{BB962C8B-B14F-4D97-AF65-F5344CB8AC3E}">
        <p14:creationId xmlns:p14="http://schemas.microsoft.com/office/powerpoint/2010/main" val="1245426423"/>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US" altLang="en-US"/>
              <a:t>Dropping a Constraint</a:t>
            </a:r>
          </a:p>
        </p:txBody>
      </p:sp>
      <p:sp>
        <p:nvSpPr>
          <p:cNvPr id="41987" name="Rectangle 3"/>
          <p:cNvSpPr>
            <a:spLocks noGrp="1" noChangeArrowheads="1"/>
          </p:cNvSpPr>
          <p:nvPr>
            <p:ph type="body" idx="1"/>
          </p:nvPr>
        </p:nvSpPr>
        <p:spPr>
          <a:xfrm>
            <a:off x="860425" y="1428750"/>
            <a:ext cx="7385050" cy="904875"/>
          </a:xfrm>
          <a:noFill/>
          <a:ln/>
        </p:spPr>
        <p:txBody>
          <a:bodyPr/>
          <a:lstStyle/>
          <a:p>
            <a:pPr lvl="1"/>
            <a:r>
              <a:rPr lang="en-US" altLang="en-US"/>
              <a:t>Remove the manager constraint from the EMP table.</a:t>
            </a:r>
          </a:p>
        </p:txBody>
      </p:sp>
      <p:sp>
        <p:nvSpPr>
          <p:cNvPr id="41988"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9" name="Rectangle 5"/>
          <p:cNvSpPr>
            <a:spLocks noChangeArrowheads="1"/>
          </p:cNvSpPr>
          <p:nvPr/>
        </p:nvSpPr>
        <p:spPr bwMode="blackWhite">
          <a:xfrm>
            <a:off x="901700" y="2282825"/>
            <a:ext cx="7496175" cy="828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ALTER TABLE	  emp</a:t>
            </a:r>
          </a:p>
          <a:p>
            <a:pPr>
              <a:lnSpc>
                <a:spcPct val="100000"/>
              </a:lnSpc>
            </a:pPr>
            <a:r>
              <a:rPr lang="en-US" altLang="en-US" sz="1800">
                <a:solidFill>
                  <a:srgbClr val="000000"/>
                </a:solidFill>
                <a:latin typeface="Courier New" panose="02070309020205020404" pitchFamily="49" charset="0"/>
              </a:rPr>
              <a:t>  2  DROP CONSTRAINT  emp_mgr_fk;</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Table altered.</a:t>
            </a:r>
          </a:p>
        </p:txBody>
      </p:sp>
      <p:sp>
        <p:nvSpPr>
          <p:cNvPr id="41990" name="Rectangle 6"/>
          <p:cNvSpPr>
            <a:spLocks noChangeArrowheads="1"/>
          </p:cNvSpPr>
          <p:nvPr/>
        </p:nvSpPr>
        <p:spPr bwMode="auto">
          <a:xfrm>
            <a:off x="874713" y="3270250"/>
            <a:ext cx="7385050" cy="17176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lgn="l" defTabSz="346075">
              <a:spcBef>
                <a:spcPct val="0"/>
              </a:spcBef>
              <a:tabLst>
                <a:tab pos="571500" algn="l"/>
              </a:tabLst>
              <a:defRPr>
                <a:solidFill>
                  <a:schemeClr val="tx1"/>
                </a:solidFill>
                <a:latin typeface="Arial" panose="020B0604020202020204" pitchFamily="34" charset="0"/>
              </a:defRPr>
            </a:lvl1pPr>
            <a:lvl2pPr marL="341313" indent="-227013" algn="l" defTabSz="346075">
              <a:spcBef>
                <a:spcPct val="0"/>
              </a:spcBef>
              <a:tabLst>
                <a:tab pos="571500" algn="l"/>
              </a:tabLst>
              <a:defRPr>
                <a:solidFill>
                  <a:schemeClr val="tx1"/>
                </a:solidFill>
                <a:latin typeface="Arial" panose="020B0604020202020204" pitchFamily="34" charset="0"/>
              </a:defRPr>
            </a:lvl2pPr>
            <a:lvl3pPr marL="741363" indent="-285750" algn="l" defTabSz="346075">
              <a:spcBef>
                <a:spcPct val="0"/>
              </a:spcBef>
              <a:tabLst>
                <a:tab pos="571500" algn="l"/>
              </a:tabLst>
              <a:defRPr>
                <a:solidFill>
                  <a:schemeClr val="tx1"/>
                </a:solidFill>
                <a:latin typeface="Arial" panose="020B0604020202020204" pitchFamily="34" charset="0"/>
              </a:defRPr>
            </a:lvl3pPr>
            <a:lvl4pPr marL="1600200" indent="-228600" algn="l" defTabSz="346075">
              <a:spcBef>
                <a:spcPct val="0"/>
              </a:spcBef>
              <a:tabLst>
                <a:tab pos="571500" algn="l"/>
              </a:tabLst>
              <a:defRPr>
                <a:solidFill>
                  <a:schemeClr val="tx1"/>
                </a:solidFill>
                <a:latin typeface="Arial" panose="020B0604020202020204" pitchFamily="34" charset="0"/>
              </a:defRPr>
            </a:lvl4pPr>
            <a:lvl5pPr marL="2057400" indent="-228600" algn="l" defTabSz="346075">
              <a:spcBef>
                <a:spcPct val="0"/>
              </a:spcBef>
              <a:tabLst>
                <a:tab pos="571500" algn="l"/>
              </a:tabLst>
              <a:defRPr>
                <a:solidFill>
                  <a:schemeClr val="tx1"/>
                </a:solidFill>
                <a:latin typeface="Arial" panose="020B0604020202020204" pitchFamily="34" charset="0"/>
              </a:defRPr>
            </a:lvl5pPr>
            <a:lvl6pPr marL="2514600" indent="-228600" defTabSz="346075" fontAlgn="base">
              <a:spcBef>
                <a:spcPct val="0"/>
              </a:spcBef>
              <a:spcAft>
                <a:spcPct val="0"/>
              </a:spcAft>
              <a:tabLst>
                <a:tab pos="571500" algn="l"/>
              </a:tabLst>
              <a:defRPr>
                <a:solidFill>
                  <a:schemeClr val="tx1"/>
                </a:solidFill>
                <a:latin typeface="Arial" panose="020B0604020202020204" pitchFamily="34" charset="0"/>
              </a:defRPr>
            </a:lvl6pPr>
            <a:lvl7pPr marL="2971800" indent="-228600" defTabSz="346075" fontAlgn="base">
              <a:spcBef>
                <a:spcPct val="0"/>
              </a:spcBef>
              <a:spcAft>
                <a:spcPct val="0"/>
              </a:spcAft>
              <a:tabLst>
                <a:tab pos="571500" algn="l"/>
              </a:tabLst>
              <a:defRPr>
                <a:solidFill>
                  <a:schemeClr val="tx1"/>
                </a:solidFill>
                <a:latin typeface="Arial" panose="020B0604020202020204" pitchFamily="34" charset="0"/>
              </a:defRPr>
            </a:lvl7pPr>
            <a:lvl8pPr marL="3429000" indent="-228600" defTabSz="346075" fontAlgn="base">
              <a:spcBef>
                <a:spcPct val="0"/>
              </a:spcBef>
              <a:spcAft>
                <a:spcPct val="0"/>
              </a:spcAft>
              <a:tabLst>
                <a:tab pos="571500" algn="l"/>
              </a:tabLst>
              <a:defRPr>
                <a:solidFill>
                  <a:schemeClr val="tx1"/>
                </a:solidFill>
                <a:latin typeface="Arial" panose="020B0604020202020204" pitchFamily="34" charset="0"/>
              </a:defRPr>
            </a:lvl8pPr>
            <a:lvl9pPr marL="3886200" indent="-228600" defTabSz="346075" fontAlgn="base">
              <a:spcBef>
                <a:spcPct val="0"/>
              </a:spcBef>
              <a:spcAft>
                <a:spcPct val="0"/>
              </a:spcAft>
              <a:tabLst>
                <a:tab pos="571500" algn="l"/>
              </a:tabLst>
              <a:defRPr>
                <a:solidFill>
                  <a:schemeClr val="tx1"/>
                </a:solidFill>
                <a:latin typeface="Arial" panose="020B0604020202020204" pitchFamily="34" charset="0"/>
              </a:defRPr>
            </a:lvl9pPr>
          </a:lstStyle>
          <a:p>
            <a:pPr lvl="1">
              <a:lnSpc>
                <a:spcPct val="95000"/>
              </a:lnSpc>
              <a:spcBef>
                <a:spcPct val="35000"/>
              </a:spcBef>
              <a:buClr>
                <a:srgbClr val="FFCC66"/>
              </a:buClr>
              <a:buSzPct val="100000"/>
              <a:buFontTx/>
              <a:buChar char="•"/>
            </a:pPr>
            <a:r>
              <a:rPr lang="en-US" altLang="en-US">
                <a:solidFill>
                  <a:srgbClr val="F8F8D3"/>
                </a:solidFill>
              </a:rPr>
              <a:t>Remove the PRIMARY KEY constraint on the DEPT table and drop the associated FOREIGN KEY constraint on the EMP.DEPTNO column.</a:t>
            </a:r>
          </a:p>
        </p:txBody>
      </p:sp>
      <p:sp>
        <p:nvSpPr>
          <p:cNvPr id="41991" name="Rectangle 7"/>
          <p:cNvSpPr>
            <a:spLocks noChangeArrowheads="1"/>
          </p:cNvSpPr>
          <p:nvPr/>
        </p:nvSpPr>
        <p:spPr bwMode="blackWhite">
          <a:xfrm>
            <a:off x="927100" y="5038725"/>
            <a:ext cx="7470775" cy="828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ALTER TABLE	dept</a:t>
            </a:r>
          </a:p>
          <a:p>
            <a:pPr>
              <a:lnSpc>
                <a:spcPct val="100000"/>
              </a:lnSpc>
            </a:pPr>
            <a:r>
              <a:rPr lang="en-US" altLang="en-US" sz="1800">
                <a:solidFill>
                  <a:srgbClr val="000000"/>
                </a:solidFill>
                <a:latin typeface="Courier New" panose="02070309020205020404" pitchFamily="49" charset="0"/>
              </a:rPr>
              <a:t>  2  DROP PRIMARY KEY CASCADE;</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Table altered.</a:t>
            </a:r>
          </a:p>
        </p:txBody>
      </p:sp>
    </p:spTree>
    <p:extLst>
      <p:ext uri="{BB962C8B-B14F-4D97-AF65-F5344CB8AC3E}">
        <p14:creationId xmlns:p14="http://schemas.microsoft.com/office/powerpoint/2010/main" val="2082767245"/>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ltLang="en-US"/>
              <a:t>Disabling Constraints</a:t>
            </a:r>
          </a:p>
        </p:txBody>
      </p:sp>
      <p:sp>
        <p:nvSpPr>
          <p:cNvPr id="44035" name="Rectangle 3"/>
          <p:cNvSpPr>
            <a:spLocks noGrp="1" noChangeArrowheads="1"/>
          </p:cNvSpPr>
          <p:nvPr>
            <p:ph type="body" idx="1"/>
          </p:nvPr>
        </p:nvSpPr>
        <p:spPr>
          <a:xfrm>
            <a:off x="860425" y="1428750"/>
            <a:ext cx="7385050" cy="2273300"/>
          </a:xfrm>
          <a:noFill/>
          <a:ln/>
        </p:spPr>
        <p:txBody>
          <a:bodyPr/>
          <a:lstStyle/>
          <a:p>
            <a:pPr lvl="1"/>
            <a:r>
              <a:rPr lang="en-US" altLang="en-US"/>
              <a:t>Execute the DISABLE clause of the ALTER TABLE statement to deactivate an integrity constraint.</a:t>
            </a:r>
          </a:p>
          <a:p>
            <a:pPr lvl="1"/>
            <a:r>
              <a:rPr lang="en-US" altLang="en-US"/>
              <a:t>Apply the CASCADE option to disable dependent integrity constraints.</a:t>
            </a:r>
          </a:p>
        </p:txBody>
      </p:sp>
      <p:sp>
        <p:nvSpPr>
          <p:cNvPr id="44036" name="Rectangle 4"/>
          <p:cNvSpPr>
            <a:spLocks noChangeArrowheads="1"/>
          </p:cNvSpPr>
          <p:nvPr/>
        </p:nvSpPr>
        <p:spPr bwMode="blackWhite">
          <a:xfrm>
            <a:off x="931863" y="3844925"/>
            <a:ext cx="7493000" cy="11334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ALTER TABLE		emp</a:t>
            </a:r>
          </a:p>
          <a:p>
            <a:pPr>
              <a:lnSpc>
                <a:spcPct val="100000"/>
              </a:lnSpc>
            </a:pPr>
            <a:r>
              <a:rPr lang="en-US" altLang="en-US" sz="1800">
                <a:solidFill>
                  <a:srgbClr val="000000"/>
                </a:solidFill>
                <a:latin typeface="Courier New" panose="02070309020205020404" pitchFamily="49" charset="0"/>
              </a:rPr>
              <a:t>  2  DISABLE CONSTRAINT	emp_empno_pk CASCADE;</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Table altered.</a:t>
            </a:r>
          </a:p>
        </p:txBody>
      </p:sp>
    </p:spTree>
    <p:extLst>
      <p:ext uri="{BB962C8B-B14F-4D97-AF65-F5344CB8AC3E}">
        <p14:creationId xmlns:p14="http://schemas.microsoft.com/office/powerpoint/2010/main" val="967372130"/>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ttp://m.kkhsou.in/EBIDYA/CSC/MODIFY_database_systems_files/33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13149"/>
            <a:ext cx="4114800" cy="594096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p:cNvSpPr/>
          <p:nvPr/>
        </p:nvSpPr>
        <p:spPr bwMode="auto">
          <a:xfrm>
            <a:off x="5438775" y="2213349"/>
            <a:ext cx="762000" cy="4340765"/>
          </a:xfrm>
          <a:prstGeom prst="rightBrace">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6176962" y="3429000"/>
            <a:ext cx="2242922" cy="461665"/>
          </a:xfrm>
          <a:prstGeom prst="rect">
            <a:avLst/>
          </a:prstGeom>
          <a:noFill/>
        </p:spPr>
        <p:txBody>
          <a:bodyPr wrap="none" rtlCol="0">
            <a:spAutoFit/>
          </a:bodyPr>
          <a:lstStyle/>
          <a:p>
            <a:r>
              <a:rPr lang="en-AU" smtClean="0"/>
              <a:t>Database system</a:t>
            </a:r>
            <a:endParaRPr lang="en-US" dirty="0"/>
          </a:p>
        </p:txBody>
      </p:sp>
    </p:spTree>
    <p:extLst>
      <p:ext uri="{BB962C8B-B14F-4D97-AF65-F5344CB8AC3E}">
        <p14:creationId xmlns:p14="http://schemas.microsoft.com/office/powerpoint/2010/main" val="339845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US" altLang="en-US"/>
              <a:t>Enabling Constraints</a:t>
            </a:r>
          </a:p>
        </p:txBody>
      </p:sp>
      <p:sp>
        <p:nvSpPr>
          <p:cNvPr id="46083" name="Rectangle 3"/>
          <p:cNvSpPr>
            <a:spLocks noGrp="1" noChangeArrowheads="1"/>
          </p:cNvSpPr>
          <p:nvPr>
            <p:ph type="body" idx="1"/>
          </p:nvPr>
        </p:nvSpPr>
        <p:spPr>
          <a:xfrm>
            <a:off x="860425" y="1446213"/>
            <a:ext cx="7385050" cy="4305300"/>
          </a:xfrm>
          <a:noFill/>
          <a:ln/>
        </p:spPr>
        <p:txBody>
          <a:bodyPr/>
          <a:lstStyle/>
          <a:p>
            <a:pPr lvl="1"/>
            <a:r>
              <a:rPr lang="en-US" altLang="en-US"/>
              <a:t>Activate an integrity constraint currently disabled in the table definition by using the ENABLE clause. </a:t>
            </a:r>
            <a:br>
              <a:rPr lang="en-US" altLang="en-US"/>
            </a:br>
            <a:r>
              <a:rPr lang="en-US" altLang="en-US"/>
              <a:t/>
            </a:r>
            <a:br>
              <a:rPr lang="en-US" altLang="en-US"/>
            </a:br>
            <a:r>
              <a:rPr lang="en-US" altLang="en-US"/>
              <a:t/>
            </a:r>
            <a:br>
              <a:rPr lang="en-US" altLang="en-US"/>
            </a:br>
            <a:endParaRPr lang="en-US" altLang="en-US"/>
          </a:p>
          <a:p>
            <a:pPr lvl="1"/>
            <a:r>
              <a:rPr lang="en-US" altLang="en-US"/>
              <a:t>A UNIQUE or PRIMARY KEY index is automatically created if you enable a UNIQUE key or PRIMARY KEY constraint.</a:t>
            </a:r>
          </a:p>
        </p:txBody>
      </p:sp>
      <p:sp>
        <p:nvSpPr>
          <p:cNvPr id="46084" name="Rectangle 4"/>
          <p:cNvSpPr>
            <a:spLocks noChangeArrowheads="1"/>
          </p:cNvSpPr>
          <p:nvPr/>
        </p:nvSpPr>
        <p:spPr bwMode="blackWhite">
          <a:xfrm>
            <a:off x="931863" y="2860675"/>
            <a:ext cx="7483475"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ALTER TABLE		emp</a:t>
            </a:r>
          </a:p>
          <a:p>
            <a:pPr>
              <a:lnSpc>
                <a:spcPct val="100000"/>
              </a:lnSpc>
            </a:pPr>
            <a:r>
              <a:rPr lang="en-US" altLang="en-US" sz="1800">
                <a:solidFill>
                  <a:srgbClr val="000000"/>
                </a:solidFill>
                <a:latin typeface="Courier New" panose="02070309020205020404" pitchFamily="49" charset="0"/>
              </a:rPr>
              <a:t>  2  ENABLE CONSTRAINT	emp_empno_pk;</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Table altered.</a:t>
            </a:r>
          </a:p>
        </p:txBody>
      </p:sp>
    </p:spTree>
    <p:extLst>
      <p:ext uri="{BB962C8B-B14F-4D97-AF65-F5344CB8AC3E}">
        <p14:creationId xmlns:p14="http://schemas.microsoft.com/office/powerpoint/2010/main" val="892161103"/>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r>
              <a:rPr lang="en-US" altLang="en-US"/>
              <a:t>Summary</a:t>
            </a:r>
          </a:p>
        </p:txBody>
      </p:sp>
      <p:sp>
        <p:nvSpPr>
          <p:cNvPr id="52227" name="Rectangle 3"/>
          <p:cNvSpPr>
            <a:spLocks noGrp="1" noChangeArrowheads="1"/>
          </p:cNvSpPr>
          <p:nvPr>
            <p:ph type="body" idx="1"/>
          </p:nvPr>
        </p:nvSpPr>
        <p:spPr>
          <a:xfrm>
            <a:off x="842963" y="1428750"/>
            <a:ext cx="8169275" cy="4238625"/>
          </a:xfrm>
          <a:noFill/>
          <a:ln/>
        </p:spPr>
        <p:txBody>
          <a:bodyPr/>
          <a:lstStyle/>
          <a:p>
            <a:pPr lvl="1"/>
            <a:r>
              <a:rPr lang="en-US" altLang="en-US"/>
              <a:t>Create the following types of constraints:</a:t>
            </a:r>
          </a:p>
          <a:p>
            <a:pPr lvl="2"/>
            <a:r>
              <a:rPr lang="en-US" altLang="en-US"/>
              <a:t>NOT NULL</a:t>
            </a:r>
          </a:p>
          <a:p>
            <a:pPr lvl="2"/>
            <a:r>
              <a:rPr lang="en-US" altLang="en-US"/>
              <a:t>UNIQUE</a:t>
            </a:r>
          </a:p>
          <a:p>
            <a:pPr lvl="2"/>
            <a:r>
              <a:rPr lang="en-US" altLang="en-US"/>
              <a:t>PRIMARY KEY</a:t>
            </a:r>
          </a:p>
          <a:p>
            <a:pPr lvl="2"/>
            <a:r>
              <a:rPr lang="en-US" altLang="en-US"/>
              <a:t>FOREIGN KEY</a:t>
            </a:r>
          </a:p>
          <a:p>
            <a:pPr lvl="2"/>
            <a:r>
              <a:rPr lang="en-US" altLang="en-US"/>
              <a:t>CHECK</a:t>
            </a:r>
          </a:p>
          <a:p>
            <a:pPr lvl="1"/>
            <a:r>
              <a:rPr lang="en-US" altLang="en-US"/>
              <a:t>Query the USER_CONSTRAINTS table to view all constraint definitions and names.</a:t>
            </a:r>
          </a:p>
        </p:txBody>
      </p:sp>
    </p:spTree>
    <p:extLst>
      <p:ext uri="{BB962C8B-B14F-4D97-AF65-F5344CB8AC3E}">
        <p14:creationId xmlns:p14="http://schemas.microsoft.com/office/powerpoint/2010/main" val="3737002172"/>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p:spPr>
        <p:txBody>
          <a:bodyPr/>
          <a:lstStyle/>
          <a:p>
            <a:r>
              <a:rPr lang="en-US" altLang="en-US"/>
              <a:t>Practice Overview</a:t>
            </a:r>
          </a:p>
        </p:txBody>
      </p:sp>
      <p:sp>
        <p:nvSpPr>
          <p:cNvPr id="54275" name="Rectangle 3"/>
          <p:cNvSpPr>
            <a:spLocks noGrp="1" noChangeArrowheads="1"/>
          </p:cNvSpPr>
          <p:nvPr>
            <p:ph type="body" idx="1"/>
          </p:nvPr>
        </p:nvSpPr>
        <p:spPr>
          <a:xfrm>
            <a:off x="858838" y="1795463"/>
            <a:ext cx="7385050" cy="498475"/>
          </a:xfrm>
          <a:noFill/>
          <a:ln/>
        </p:spPr>
        <p:txBody>
          <a:bodyPr/>
          <a:lstStyle/>
          <a:p>
            <a:pPr lvl="1"/>
            <a:r>
              <a:rPr lang="en-US" altLang="en-US"/>
              <a:t>Adding constraints to existing tables</a:t>
            </a:r>
          </a:p>
          <a:p>
            <a:pPr lvl="1"/>
            <a:r>
              <a:rPr lang="en-US" altLang="en-US"/>
              <a:t>Adding more columns to a table</a:t>
            </a:r>
          </a:p>
          <a:p>
            <a:pPr lvl="1"/>
            <a:r>
              <a:rPr lang="en-US" altLang="en-US"/>
              <a:t>Displaying information in data dictionary views</a:t>
            </a:r>
          </a:p>
        </p:txBody>
      </p:sp>
    </p:spTree>
    <p:extLst>
      <p:ext uri="{BB962C8B-B14F-4D97-AF65-F5344CB8AC3E}">
        <p14:creationId xmlns:p14="http://schemas.microsoft.com/office/powerpoint/2010/main" val="4059266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en-US" sz="4800"/>
              <a:t>Manipulating </a:t>
            </a:r>
            <a:r>
              <a:rPr lang="en-US" sz="4800" smtClean="0"/>
              <a:t>Data</a:t>
            </a:r>
            <a:endParaRPr lang="en-US" sz="4800" dirty="0"/>
          </a:p>
        </p:txBody>
      </p:sp>
    </p:spTree>
    <p:extLst>
      <p:ext uri="{BB962C8B-B14F-4D97-AF65-F5344CB8AC3E}">
        <p14:creationId xmlns:p14="http://schemas.microsoft.com/office/powerpoint/2010/main" val="1944996892"/>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Objectives</a:t>
            </a:r>
          </a:p>
        </p:txBody>
      </p:sp>
      <p:sp>
        <p:nvSpPr>
          <p:cNvPr id="7171" name="Rectangle 3"/>
          <p:cNvSpPr>
            <a:spLocks noGrp="1" noChangeArrowheads="1"/>
          </p:cNvSpPr>
          <p:nvPr>
            <p:ph type="body" idx="1"/>
          </p:nvPr>
        </p:nvSpPr>
        <p:spPr>
          <a:xfrm>
            <a:off x="1524000" y="1752600"/>
            <a:ext cx="7385050" cy="3117850"/>
          </a:xfrm>
          <a:noFill/>
          <a:ln/>
          <a:effectLst>
            <a:outerShdw dist="53882" dir="2700000" algn="ctr" rotWithShape="0">
              <a:srgbClr val="000000"/>
            </a:outerShdw>
          </a:effectLst>
        </p:spPr>
        <p:txBody>
          <a:bodyPr lIns="92075" tIns="46038" rIns="92075" bIns="46038">
            <a:spAutoFit/>
          </a:bodyPr>
          <a:lstStyle/>
          <a:p>
            <a:r>
              <a:rPr lang="en-US"/>
              <a:t>After completing this lesson, you should be able to do the following:</a:t>
            </a:r>
          </a:p>
          <a:p>
            <a:pPr lvl="1"/>
            <a:r>
              <a:rPr lang="en-US"/>
              <a:t>Describe each DML statement</a:t>
            </a:r>
          </a:p>
          <a:p>
            <a:pPr lvl="1"/>
            <a:r>
              <a:rPr lang="en-US"/>
              <a:t>Insert rows into a table</a:t>
            </a:r>
          </a:p>
          <a:p>
            <a:pPr lvl="1"/>
            <a:r>
              <a:rPr lang="en-US"/>
              <a:t>Update rows in a table</a:t>
            </a:r>
          </a:p>
          <a:p>
            <a:pPr lvl="1"/>
            <a:r>
              <a:rPr lang="en-US"/>
              <a:t>Delete rows from a table</a:t>
            </a:r>
          </a:p>
        </p:txBody>
      </p:sp>
    </p:spTree>
    <p:extLst>
      <p:ext uri="{BB962C8B-B14F-4D97-AF65-F5344CB8AC3E}">
        <p14:creationId xmlns:p14="http://schemas.microsoft.com/office/powerpoint/2010/main" val="2155394322"/>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Data Manipulation Language</a:t>
            </a:r>
          </a:p>
        </p:txBody>
      </p:sp>
      <p:sp>
        <p:nvSpPr>
          <p:cNvPr id="9219" name="Arc 3"/>
          <p:cNvSpPr>
            <a:spLocks/>
          </p:cNvSpPr>
          <p:nvPr/>
        </p:nvSpPr>
        <p:spPr bwMode="ltGray">
          <a:xfrm>
            <a:off x="5378450" y="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9220" name="Rectangle 4"/>
          <p:cNvSpPr>
            <a:spLocks noGrp="1" noChangeArrowheads="1"/>
          </p:cNvSpPr>
          <p:nvPr>
            <p:ph type="body" idx="1"/>
          </p:nvPr>
        </p:nvSpPr>
        <p:spPr>
          <a:xfrm>
            <a:off x="1295400" y="2133600"/>
            <a:ext cx="7385050" cy="1833563"/>
          </a:xfrm>
          <a:noFill/>
          <a:ln/>
          <a:effectLst>
            <a:outerShdw dist="53882" dir="2700000" algn="ctr" rotWithShape="0">
              <a:srgbClr val="000000"/>
            </a:outerShdw>
          </a:effectLst>
        </p:spPr>
        <p:txBody>
          <a:bodyPr lIns="92075" tIns="46038" rIns="92075" bIns="46038">
            <a:spAutoFit/>
          </a:bodyPr>
          <a:lstStyle/>
          <a:p>
            <a:pPr lvl="1"/>
            <a:r>
              <a:rPr lang="en-US"/>
              <a:t>A DML statement is executed when you:</a:t>
            </a:r>
          </a:p>
          <a:p>
            <a:pPr lvl="2"/>
            <a:r>
              <a:rPr lang="en-US"/>
              <a:t>Add new rows to a table</a:t>
            </a:r>
          </a:p>
          <a:p>
            <a:pPr lvl="2"/>
            <a:r>
              <a:rPr lang="en-US"/>
              <a:t>Modify existing rows in a table</a:t>
            </a:r>
          </a:p>
          <a:p>
            <a:pPr lvl="2"/>
            <a:r>
              <a:rPr lang="en-US"/>
              <a:t>Remove existing rows from a table</a:t>
            </a:r>
          </a:p>
        </p:txBody>
      </p:sp>
    </p:spTree>
    <p:extLst>
      <p:ext uri="{BB962C8B-B14F-4D97-AF65-F5344CB8AC3E}">
        <p14:creationId xmlns:p14="http://schemas.microsoft.com/office/powerpoint/2010/main" val="1579402902"/>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Adding a New Row to a Table</a:t>
            </a:r>
          </a:p>
        </p:txBody>
      </p:sp>
      <p:sp>
        <p:nvSpPr>
          <p:cNvPr id="11267" name="Rectangle 3"/>
          <p:cNvSpPr>
            <a:spLocks noChangeArrowheads="1"/>
          </p:cNvSpPr>
          <p:nvPr/>
        </p:nvSpPr>
        <p:spPr bwMode="blackWhite">
          <a:xfrm>
            <a:off x="608013" y="277495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11268" name="Rectangle 4"/>
          <p:cNvSpPr>
            <a:spLocks noChangeArrowheads="1"/>
          </p:cNvSpPr>
          <p:nvPr/>
        </p:nvSpPr>
        <p:spPr bwMode="auto">
          <a:xfrm>
            <a:off x="520700" y="2411413"/>
            <a:ext cx="931863"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sp>
        <p:nvSpPr>
          <p:cNvPr id="11269" name="Rectangle 5"/>
          <p:cNvSpPr>
            <a:spLocks noChangeArrowheads="1"/>
          </p:cNvSpPr>
          <p:nvPr/>
        </p:nvSpPr>
        <p:spPr bwMode="blackWhite">
          <a:xfrm>
            <a:off x="620713" y="2806700"/>
            <a:ext cx="3836987" cy="165417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p:txBody>
      </p:sp>
      <p:sp>
        <p:nvSpPr>
          <p:cNvPr id="11270" name="Line 6"/>
          <p:cNvSpPr>
            <a:spLocks noChangeShapeType="1"/>
          </p:cNvSpPr>
          <p:nvPr/>
        </p:nvSpPr>
        <p:spPr bwMode="auto">
          <a:xfrm>
            <a:off x="609600" y="3238500"/>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11271" name="Line 7"/>
          <p:cNvSpPr>
            <a:spLocks noChangeShapeType="1"/>
          </p:cNvSpPr>
          <p:nvPr/>
        </p:nvSpPr>
        <p:spPr bwMode="auto">
          <a:xfrm>
            <a:off x="603250" y="363220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72" name="Line 8"/>
          <p:cNvSpPr>
            <a:spLocks noChangeShapeType="1"/>
          </p:cNvSpPr>
          <p:nvPr/>
        </p:nvSpPr>
        <p:spPr bwMode="auto">
          <a:xfrm>
            <a:off x="603250" y="389255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73" name="Line 9"/>
          <p:cNvSpPr>
            <a:spLocks noChangeShapeType="1"/>
          </p:cNvSpPr>
          <p:nvPr/>
        </p:nvSpPr>
        <p:spPr bwMode="auto">
          <a:xfrm>
            <a:off x="603250" y="415290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74" name="Line 10"/>
          <p:cNvSpPr>
            <a:spLocks noChangeShapeType="1"/>
          </p:cNvSpPr>
          <p:nvPr/>
        </p:nvSpPr>
        <p:spPr bwMode="auto">
          <a:xfrm>
            <a:off x="1606550" y="2774950"/>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11275" name="Line 11"/>
          <p:cNvSpPr>
            <a:spLocks noChangeShapeType="1"/>
          </p:cNvSpPr>
          <p:nvPr/>
        </p:nvSpPr>
        <p:spPr bwMode="auto">
          <a:xfrm>
            <a:off x="3105150" y="2774950"/>
            <a:ext cx="0" cy="171450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11281" name="Group 17"/>
          <p:cNvGrpSpPr>
            <a:grpSpLocks/>
          </p:cNvGrpSpPr>
          <p:nvPr/>
        </p:nvGrpSpPr>
        <p:grpSpPr bwMode="auto">
          <a:xfrm>
            <a:off x="520700" y="1327150"/>
            <a:ext cx="3949700" cy="1058863"/>
            <a:chOff x="328" y="836"/>
            <a:chExt cx="2488" cy="667"/>
          </a:xfrm>
        </p:grpSpPr>
        <p:sp>
          <p:nvSpPr>
            <p:cNvPr id="11276" name="Rectangle 12"/>
            <p:cNvSpPr>
              <a:spLocks noChangeArrowheads="1"/>
            </p:cNvSpPr>
            <p:nvPr/>
          </p:nvSpPr>
          <p:spPr bwMode="blackWhite">
            <a:xfrm>
              <a:off x="383" y="97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p:txBody>
        </p:sp>
        <p:sp>
          <p:nvSpPr>
            <p:cNvPr id="11277" name="Rectangle 13"/>
            <p:cNvSpPr>
              <a:spLocks noChangeArrowheads="1"/>
            </p:cNvSpPr>
            <p:nvPr/>
          </p:nvSpPr>
          <p:spPr bwMode="auto">
            <a:xfrm>
              <a:off x="328" y="1253"/>
              <a:ext cx="774" cy="250"/>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New row</a:t>
              </a:r>
            </a:p>
          </p:txBody>
        </p:sp>
        <p:sp>
          <p:nvSpPr>
            <p:cNvPr id="11278" name="Rectangle 14"/>
            <p:cNvSpPr>
              <a:spLocks noChangeArrowheads="1"/>
            </p:cNvSpPr>
            <p:nvPr/>
          </p:nvSpPr>
          <p:spPr bwMode="blackWhite">
            <a:xfrm>
              <a:off x="391" y="836"/>
              <a:ext cx="2417" cy="386"/>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r>
                <a:rPr lang="en-US" sz="1800" b="1">
                  <a:solidFill>
                    <a:srgbClr val="000000"/>
                  </a:solidFill>
                  <a:latin typeface="Courier New" pitchFamily="49" charset="0"/>
                </a:rPr>
                <a:t>    50	</a:t>
              </a:r>
              <a:r>
                <a:rPr lang="en-US" sz="1700" b="1">
                  <a:solidFill>
                    <a:srgbClr val="000000"/>
                  </a:solidFill>
                  <a:latin typeface="Courier New" pitchFamily="49" charset="0"/>
                </a:rPr>
                <a:t>DEVELOPMENT</a:t>
              </a:r>
              <a:r>
                <a:rPr lang="en-US" sz="1800" b="1">
                  <a:solidFill>
                    <a:srgbClr val="000000"/>
                  </a:solidFill>
                  <a:latin typeface="Courier New" pitchFamily="49" charset="0"/>
                </a:rPr>
                <a:t>	DETROIT</a:t>
              </a:r>
            </a:p>
          </p:txBody>
        </p:sp>
        <p:sp>
          <p:nvSpPr>
            <p:cNvPr id="11279" name="Line 15"/>
            <p:cNvSpPr>
              <a:spLocks noChangeShapeType="1"/>
            </p:cNvSpPr>
            <p:nvPr/>
          </p:nvSpPr>
          <p:spPr bwMode="auto">
            <a:xfrm>
              <a:off x="1012" y="976"/>
              <a:ext cx="0" cy="246"/>
            </a:xfrm>
            <a:prstGeom prst="line">
              <a:avLst/>
            </a:prstGeom>
            <a:noFill/>
            <a:ln w="25400">
              <a:solidFill>
                <a:srgbClr val="000000"/>
              </a:solidFill>
              <a:round/>
              <a:headEnd type="none" w="sm" len="sm"/>
              <a:tailEnd type="none" w="sm" len="sm"/>
            </a:ln>
            <a:effectLst/>
          </p:spPr>
          <p:txBody>
            <a:bodyPr/>
            <a:lstStyle/>
            <a:p>
              <a:endParaRPr lang="en-US"/>
            </a:p>
          </p:txBody>
        </p:sp>
        <p:sp>
          <p:nvSpPr>
            <p:cNvPr id="11280" name="Line 16"/>
            <p:cNvSpPr>
              <a:spLocks noChangeShapeType="1"/>
            </p:cNvSpPr>
            <p:nvPr/>
          </p:nvSpPr>
          <p:spPr bwMode="auto">
            <a:xfrm>
              <a:off x="1956" y="970"/>
              <a:ext cx="0" cy="270"/>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11282" name="Rectangle 18"/>
          <p:cNvSpPr>
            <a:spLocks noChangeArrowheads="1"/>
          </p:cNvSpPr>
          <p:nvPr/>
        </p:nvSpPr>
        <p:spPr bwMode="blackWhite">
          <a:xfrm>
            <a:off x="4741863" y="391160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11283" name="Rectangle 19"/>
          <p:cNvSpPr>
            <a:spLocks noChangeArrowheads="1"/>
          </p:cNvSpPr>
          <p:nvPr/>
        </p:nvSpPr>
        <p:spPr bwMode="auto">
          <a:xfrm>
            <a:off x="4654550" y="3548063"/>
            <a:ext cx="931863"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sp>
        <p:nvSpPr>
          <p:cNvPr id="11284" name="Rectangle 20"/>
          <p:cNvSpPr>
            <a:spLocks noChangeArrowheads="1"/>
          </p:cNvSpPr>
          <p:nvPr/>
        </p:nvSpPr>
        <p:spPr bwMode="blackWhite">
          <a:xfrm>
            <a:off x="4754563" y="3943350"/>
            <a:ext cx="3836987" cy="165417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p:txBody>
      </p:sp>
      <p:sp>
        <p:nvSpPr>
          <p:cNvPr id="11285" name="Line 21"/>
          <p:cNvSpPr>
            <a:spLocks noChangeShapeType="1"/>
          </p:cNvSpPr>
          <p:nvPr/>
        </p:nvSpPr>
        <p:spPr bwMode="auto">
          <a:xfrm>
            <a:off x="4743450" y="4375150"/>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11286" name="Line 22"/>
          <p:cNvSpPr>
            <a:spLocks noChangeShapeType="1"/>
          </p:cNvSpPr>
          <p:nvPr/>
        </p:nvSpPr>
        <p:spPr bwMode="auto">
          <a:xfrm>
            <a:off x="4737100" y="476885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87" name="Line 23"/>
          <p:cNvSpPr>
            <a:spLocks noChangeShapeType="1"/>
          </p:cNvSpPr>
          <p:nvPr/>
        </p:nvSpPr>
        <p:spPr bwMode="auto">
          <a:xfrm>
            <a:off x="4737100" y="502920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88" name="Line 24"/>
          <p:cNvSpPr>
            <a:spLocks noChangeShapeType="1"/>
          </p:cNvSpPr>
          <p:nvPr/>
        </p:nvSpPr>
        <p:spPr bwMode="auto">
          <a:xfrm>
            <a:off x="4737100" y="528955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89" name="Line 25"/>
          <p:cNvSpPr>
            <a:spLocks noChangeShapeType="1"/>
          </p:cNvSpPr>
          <p:nvPr/>
        </p:nvSpPr>
        <p:spPr bwMode="auto">
          <a:xfrm>
            <a:off x="5740400" y="3911600"/>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11290" name="Line 26"/>
          <p:cNvSpPr>
            <a:spLocks noChangeShapeType="1"/>
          </p:cNvSpPr>
          <p:nvPr/>
        </p:nvSpPr>
        <p:spPr bwMode="auto">
          <a:xfrm>
            <a:off x="7239000" y="3911600"/>
            <a:ext cx="0" cy="171450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11293" name="Group 29"/>
          <p:cNvGrpSpPr>
            <a:grpSpLocks/>
          </p:cNvGrpSpPr>
          <p:nvPr/>
        </p:nvGrpSpPr>
        <p:grpSpPr bwMode="auto">
          <a:xfrm>
            <a:off x="4514850" y="2263775"/>
            <a:ext cx="3579813" cy="1358900"/>
            <a:chOff x="2844" y="1426"/>
            <a:chExt cx="2255" cy="856"/>
          </a:xfrm>
        </p:grpSpPr>
        <p:sp>
          <p:nvSpPr>
            <p:cNvPr id="11291" name="Rectangle 27"/>
            <p:cNvSpPr>
              <a:spLocks noChangeArrowheads="1"/>
            </p:cNvSpPr>
            <p:nvPr/>
          </p:nvSpPr>
          <p:spPr bwMode="auto">
            <a:xfrm>
              <a:off x="2844" y="1426"/>
              <a:ext cx="2255" cy="439"/>
            </a:xfrm>
            <a:prstGeom prst="rect">
              <a:avLst/>
            </a:prstGeom>
            <a:noFill/>
            <a:ln w="9525">
              <a:noFill/>
              <a:miter lim="800000"/>
              <a:headEnd/>
              <a:tailEnd/>
            </a:ln>
            <a:effectLst/>
          </p:spPr>
          <p:txBody>
            <a:bodyPr lIns="92075" tIns="46038" rIns="92075" bIns="46038">
              <a:spAutoFit/>
            </a:bodyPr>
            <a:lstStyle/>
            <a:p>
              <a:pPr algn="ct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“…insert a new row </a:t>
              </a:r>
            </a:p>
            <a:p>
              <a:pPr algn="ct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into DEPT table…”</a:t>
              </a:r>
            </a:p>
          </p:txBody>
        </p:sp>
        <p:sp>
          <p:nvSpPr>
            <p:cNvPr id="11292" name="Arc 28"/>
            <p:cNvSpPr>
              <a:spLocks/>
            </p:cNvSpPr>
            <p:nvPr/>
          </p:nvSpPr>
          <p:spPr bwMode="auto">
            <a:xfrm>
              <a:off x="3155" y="1910"/>
              <a:ext cx="1272" cy="372"/>
            </a:xfrm>
            <a:custGeom>
              <a:avLst/>
              <a:gdLst>
                <a:gd name="G0" fmla="+- 17 0 0"/>
                <a:gd name="G1" fmla="+- 21600 0 0"/>
                <a:gd name="G2" fmla="+- 21600 0 0"/>
                <a:gd name="T0" fmla="*/ 0 w 21604"/>
                <a:gd name="T1" fmla="*/ 0 h 21600"/>
                <a:gd name="T2" fmla="*/ 21604 w 21604"/>
                <a:gd name="T3" fmla="*/ 20845 h 21600"/>
                <a:gd name="T4" fmla="*/ 17 w 21604"/>
                <a:gd name="T5" fmla="*/ 21600 h 21600"/>
              </a:gdLst>
              <a:ahLst/>
              <a:cxnLst>
                <a:cxn ang="0">
                  <a:pos x="T0" y="T1"/>
                </a:cxn>
                <a:cxn ang="0">
                  <a:pos x="T2" y="T3"/>
                </a:cxn>
                <a:cxn ang="0">
                  <a:pos x="T4" y="T5"/>
                </a:cxn>
              </a:cxnLst>
              <a:rect l="0" t="0" r="r" b="b"/>
              <a:pathLst>
                <a:path w="21604" h="21600" fill="none" extrusionOk="0">
                  <a:moveTo>
                    <a:pt x="0" y="0"/>
                  </a:moveTo>
                  <a:cubicBezTo>
                    <a:pt x="5" y="0"/>
                    <a:pt x="11" y="-1"/>
                    <a:pt x="17" y="0"/>
                  </a:cubicBezTo>
                  <a:cubicBezTo>
                    <a:pt x="11652" y="0"/>
                    <a:pt x="21197" y="9216"/>
                    <a:pt x="21603" y="20845"/>
                  </a:cubicBezTo>
                </a:path>
                <a:path w="21604" h="21600" stroke="0" extrusionOk="0">
                  <a:moveTo>
                    <a:pt x="0" y="0"/>
                  </a:moveTo>
                  <a:cubicBezTo>
                    <a:pt x="5" y="0"/>
                    <a:pt x="11" y="-1"/>
                    <a:pt x="17" y="0"/>
                  </a:cubicBezTo>
                  <a:cubicBezTo>
                    <a:pt x="11652" y="0"/>
                    <a:pt x="21197" y="9216"/>
                    <a:pt x="21603" y="20845"/>
                  </a:cubicBezTo>
                  <a:lnTo>
                    <a:pt x="17"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grpSp>
        <p:nvGrpSpPr>
          <p:cNvPr id="11298" name="Group 34"/>
          <p:cNvGrpSpPr>
            <a:grpSpLocks/>
          </p:cNvGrpSpPr>
          <p:nvPr/>
        </p:nvGrpSpPr>
        <p:grpSpPr bwMode="auto">
          <a:xfrm>
            <a:off x="4743450" y="5375275"/>
            <a:ext cx="3862388" cy="641350"/>
            <a:chOff x="2988" y="3386"/>
            <a:chExt cx="2433" cy="404"/>
          </a:xfrm>
        </p:grpSpPr>
        <p:sp>
          <p:nvSpPr>
            <p:cNvPr id="11294" name="Rectangle 30"/>
            <p:cNvSpPr>
              <a:spLocks noChangeArrowheads="1"/>
            </p:cNvSpPr>
            <p:nvPr/>
          </p:nvSpPr>
          <p:spPr bwMode="blackWhite">
            <a:xfrm>
              <a:off x="2988" y="352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p:txBody>
        </p:sp>
        <p:sp>
          <p:nvSpPr>
            <p:cNvPr id="11295" name="Rectangle 31"/>
            <p:cNvSpPr>
              <a:spLocks noChangeArrowheads="1"/>
            </p:cNvSpPr>
            <p:nvPr/>
          </p:nvSpPr>
          <p:spPr bwMode="blackWhite">
            <a:xfrm>
              <a:off x="2996" y="3386"/>
              <a:ext cx="2417" cy="386"/>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r>
                <a:rPr lang="en-US" sz="1800" b="1">
                  <a:solidFill>
                    <a:srgbClr val="000000"/>
                  </a:solidFill>
                  <a:latin typeface="Courier New" pitchFamily="49" charset="0"/>
                </a:rPr>
                <a:t>    50	</a:t>
              </a:r>
              <a:r>
                <a:rPr lang="en-US" sz="1700" b="1">
                  <a:solidFill>
                    <a:srgbClr val="000000"/>
                  </a:solidFill>
                  <a:latin typeface="Courier New" pitchFamily="49" charset="0"/>
                </a:rPr>
                <a:t>DEVELOPMENT</a:t>
              </a:r>
              <a:r>
                <a:rPr lang="en-US" sz="1800" b="1">
                  <a:solidFill>
                    <a:srgbClr val="000000"/>
                  </a:solidFill>
                  <a:latin typeface="Courier New" pitchFamily="49" charset="0"/>
                </a:rPr>
                <a:t>	DETROIT</a:t>
              </a:r>
            </a:p>
          </p:txBody>
        </p:sp>
        <p:sp>
          <p:nvSpPr>
            <p:cNvPr id="11296" name="Line 32"/>
            <p:cNvSpPr>
              <a:spLocks noChangeShapeType="1"/>
            </p:cNvSpPr>
            <p:nvPr/>
          </p:nvSpPr>
          <p:spPr bwMode="auto">
            <a:xfrm>
              <a:off x="3617" y="3526"/>
              <a:ext cx="0" cy="246"/>
            </a:xfrm>
            <a:prstGeom prst="line">
              <a:avLst/>
            </a:prstGeom>
            <a:noFill/>
            <a:ln w="25400">
              <a:solidFill>
                <a:srgbClr val="000000"/>
              </a:solidFill>
              <a:round/>
              <a:headEnd type="none" w="sm" len="sm"/>
              <a:tailEnd type="none" w="sm" len="sm"/>
            </a:ln>
            <a:effectLst/>
          </p:spPr>
          <p:txBody>
            <a:bodyPr/>
            <a:lstStyle/>
            <a:p>
              <a:endParaRPr lang="en-US"/>
            </a:p>
          </p:txBody>
        </p:sp>
        <p:sp>
          <p:nvSpPr>
            <p:cNvPr id="11297" name="Line 33"/>
            <p:cNvSpPr>
              <a:spLocks noChangeShapeType="1"/>
            </p:cNvSpPr>
            <p:nvPr/>
          </p:nvSpPr>
          <p:spPr bwMode="auto">
            <a:xfrm>
              <a:off x="4561" y="3520"/>
              <a:ext cx="0" cy="270"/>
            </a:xfrm>
            <a:prstGeom prst="line">
              <a:avLst/>
            </a:prstGeom>
            <a:noFill/>
            <a:ln w="25400">
              <a:solidFill>
                <a:srgbClr val="000000"/>
              </a:solid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13860037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93"/>
                                        </p:tgtEl>
                                        <p:attrNameLst>
                                          <p:attrName>style.visibility</p:attrName>
                                        </p:attrNameLst>
                                      </p:cBhvr>
                                      <p:to>
                                        <p:strVal val="visible"/>
                                      </p:to>
                                    </p:set>
                                    <p:animEffect transition="in" filter="wipe(left)">
                                      <p:cBhvr>
                                        <p:cTn id="7" dur="500"/>
                                        <p:tgtEl>
                                          <p:spTgt spid="11293"/>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11298"/>
                                        </p:tgtEl>
                                        <p:attrNameLst>
                                          <p:attrName>style.visibility</p:attrName>
                                        </p:attrNameLst>
                                      </p:cBhvr>
                                      <p:to>
                                        <p:strVal val="visible"/>
                                      </p:to>
                                    </p:set>
                                    <p:anim calcmode="lin" valueType="num">
                                      <p:cBhvr additive="base">
                                        <p:cTn id="11" dur="500" fill="hold"/>
                                        <p:tgtEl>
                                          <p:spTgt spid="11298"/>
                                        </p:tgtEl>
                                        <p:attrNameLst>
                                          <p:attrName>ppt_x</p:attrName>
                                        </p:attrNameLst>
                                      </p:cBhvr>
                                      <p:tavLst>
                                        <p:tav tm="0">
                                          <p:val>
                                            <p:strVal val="0-#ppt_w/2"/>
                                          </p:val>
                                        </p:tav>
                                        <p:tav tm="100000">
                                          <p:val>
                                            <p:strVal val="#ppt_x"/>
                                          </p:val>
                                        </p:tav>
                                      </p:tavLst>
                                    </p:anim>
                                    <p:anim calcmode="lin" valueType="num">
                                      <p:cBhvr additive="base">
                                        <p:cTn id="12" dur="500" fill="hold"/>
                                        <p:tgtEl>
                                          <p:spTgt spid="112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The INSERT Statement</a:t>
            </a:r>
          </a:p>
        </p:txBody>
      </p:sp>
      <p:sp>
        <p:nvSpPr>
          <p:cNvPr id="13315" name="Rectangle 3"/>
          <p:cNvSpPr>
            <a:spLocks noGrp="1" noChangeArrowheads="1"/>
          </p:cNvSpPr>
          <p:nvPr>
            <p:ph type="body" idx="1"/>
          </p:nvPr>
        </p:nvSpPr>
        <p:spPr>
          <a:xfrm>
            <a:off x="860425" y="1795463"/>
            <a:ext cx="7385050" cy="3252787"/>
          </a:xfrm>
          <a:noFill/>
          <a:ln/>
          <a:effectLst>
            <a:outerShdw dist="53882" dir="2700000" algn="ctr" rotWithShape="0">
              <a:srgbClr val="000000"/>
            </a:outerShdw>
          </a:effectLst>
        </p:spPr>
        <p:txBody>
          <a:bodyPr lIns="92075" tIns="46038" rIns="92075" bIns="46038">
            <a:spAutoFit/>
          </a:bodyPr>
          <a:lstStyle/>
          <a:p>
            <a:pPr lvl="1"/>
            <a:r>
              <a:rPr lang="en-US"/>
              <a:t>Add new rows to a table by using the INSERT statement.</a:t>
            </a:r>
            <a:br>
              <a:rPr lang="en-US"/>
            </a:br>
            <a:r>
              <a:rPr lang="en-US"/>
              <a:t/>
            </a:r>
            <a:br>
              <a:rPr lang="en-US"/>
            </a:br>
            <a:endParaRPr lang="en-US"/>
          </a:p>
          <a:p>
            <a:pPr lvl="1">
              <a:buFontTx/>
              <a:buNone/>
            </a:pPr>
            <a:endParaRPr lang="en-US"/>
          </a:p>
          <a:p>
            <a:pPr lvl="1"/>
            <a:r>
              <a:rPr lang="en-US"/>
              <a:t>Only one row is inserted at a time with this syntax.</a:t>
            </a:r>
          </a:p>
        </p:txBody>
      </p:sp>
      <p:sp>
        <p:nvSpPr>
          <p:cNvPr id="13316" name="Rectangle 4"/>
          <p:cNvSpPr>
            <a:spLocks noChangeArrowheads="1"/>
          </p:cNvSpPr>
          <p:nvPr/>
        </p:nvSpPr>
        <p:spPr bwMode="blackWhite">
          <a:xfrm>
            <a:off x="925513" y="3021013"/>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INSERT INTO	</a:t>
            </a:r>
            <a:r>
              <a:rPr lang="en-US" sz="1800" b="1" i="1">
                <a:solidFill>
                  <a:srgbClr val="000000"/>
                </a:solidFill>
                <a:latin typeface="Courier New" pitchFamily="49" charset="0"/>
              </a:rPr>
              <a:t>table </a:t>
            </a:r>
            <a:r>
              <a:rPr lang="en-US" sz="1800" b="1">
                <a:solidFill>
                  <a:srgbClr val="000000"/>
                </a:solidFill>
                <a:latin typeface="Courier New" pitchFamily="49" charset="0"/>
              </a:rPr>
              <a:t>[(</a:t>
            </a:r>
            <a:r>
              <a:rPr lang="en-US" sz="1800" b="1" i="1">
                <a:solidFill>
                  <a:srgbClr val="000000"/>
                </a:solidFill>
                <a:latin typeface="Courier New" pitchFamily="49" charset="0"/>
              </a:rPr>
              <a:t>column </a:t>
            </a:r>
            <a:r>
              <a:rPr lang="en-US" sz="1800" b="1">
                <a:solidFill>
                  <a:srgbClr val="000000"/>
                </a:solidFill>
                <a:latin typeface="Courier New" pitchFamily="49" charset="0"/>
              </a:rPr>
              <a:t>[</a:t>
            </a:r>
            <a:r>
              <a:rPr lang="en-US" sz="1800" b="1" i="1">
                <a:solidFill>
                  <a:srgbClr val="000000"/>
                </a:solidFill>
                <a:latin typeface="Courier New" pitchFamily="49" charset="0"/>
              </a:rPr>
              <a:t>, column...</a:t>
            </a:r>
            <a:r>
              <a:rPr lang="en-US" sz="1800" b="1">
                <a:solidFill>
                  <a:srgbClr val="000000"/>
                </a:solidFill>
                <a:latin typeface="Courier New" pitchFamily="49" charset="0"/>
              </a:rPr>
              <a:t>])]</a:t>
            </a:r>
            <a:endParaRPr lang="en-US" sz="1800" b="1" i="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VALUES		</a:t>
            </a:r>
            <a:r>
              <a:rPr lang="en-US" sz="1800" b="1" i="1">
                <a:solidFill>
                  <a:srgbClr val="000000"/>
                </a:solidFill>
                <a:latin typeface="Courier New" pitchFamily="49" charset="0"/>
              </a:rPr>
              <a:t>(value </a:t>
            </a:r>
            <a:r>
              <a:rPr lang="en-US" sz="1800" b="1">
                <a:solidFill>
                  <a:srgbClr val="000000"/>
                </a:solidFill>
                <a:latin typeface="Courier New" pitchFamily="49" charset="0"/>
              </a:rPr>
              <a:t>[</a:t>
            </a:r>
            <a:r>
              <a:rPr lang="en-US" sz="1800" b="1" i="1">
                <a:solidFill>
                  <a:srgbClr val="000000"/>
                </a:solidFill>
                <a:latin typeface="Courier New" pitchFamily="49" charset="0"/>
              </a:rPr>
              <a:t>, value...</a:t>
            </a:r>
            <a:r>
              <a:rPr lang="en-US" sz="1800" b="1">
                <a:solidFill>
                  <a:srgbClr val="000000"/>
                </a:solidFill>
                <a:latin typeface="Courier New" pitchFamily="49" charset="0"/>
              </a:rPr>
              <a:t>])</a:t>
            </a:r>
            <a:r>
              <a:rPr lang="en-US" sz="1800" b="1" i="1">
                <a:solidFill>
                  <a:srgbClr val="000000"/>
                </a:solidFill>
                <a:latin typeface="Courier New" pitchFamily="49" charset="0"/>
              </a:rPr>
              <a:t>;</a:t>
            </a:r>
          </a:p>
        </p:txBody>
      </p:sp>
    </p:spTree>
    <p:extLst>
      <p:ext uri="{BB962C8B-B14F-4D97-AF65-F5344CB8AC3E}">
        <p14:creationId xmlns:p14="http://schemas.microsoft.com/office/powerpoint/2010/main" val="3875072337"/>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923925" y="4467225"/>
            <a:ext cx="7502525" cy="879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536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Inserting New Rows</a:t>
            </a:r>
          </a:p>
        </p:txBody>
      </p:sp>
      <p:sp>
        <p:nvSpPr>
          <p:cNvPr id="15364" name="Rectangle 4"/>
          <p:cNvSpPr>
            <a:spLocks noGrp="1" noChangeArrowheads="1"/>
          </p:cNvSpPr>
          <p:nvPr>
            <p:ph type="body" idx="1"/>
          </p:nvPr>
        </p:nvSpPr>
        <p:spPr>
          <a:xfrm>
            <a:off x="860425" y="1795463"/>
            <a:ext cx="7385050" cy="4348162"/>
          </a:xfrm>
          <a:noFill/>
          <a:ln/>
          <a:effectLst>
            <a:outerShdw dist="53882" dir="2700000" algn="ctr" rotWithShape="0">
              <a:srgbClr val="000000"/>
            </a:outerShdw>
          </a:effectLst>
        </p:spPr>
        <p:txBody>
          <a:bodyPr lIns="92075" tIns="46038" rIns="92075" bIns="46038">
            <a:spAutoFit/>
          </a:bodyPr>
          <a:lstStyle/>
          <a:p>
            <a:pPr lvl="1">
              <a:lnSpc>
                <a:spcPct val="85000"/>
              </a:lnSpc>
            </a:pPr>
            <a:r>
              <a:rPr lang="en-US"/>
              <a:t>Insert a new row containing values for each column.</a:t>
            </a:r>
          </a:p>
          <a:p>
            <a:pPr lvl="1">
              <a:lnSpc>
                <a:spcPct val="85000"/>
              </a:lnSpc>
            </a:pPr>
            <a:r>
              <a:rPr lang="en-US"/>
              <a:t>List values in the default order of the columns in the table. </a:t>
            </a:r>
          </a:p>
          <a:p>
            <a:pPr lvl="1">
              <a:lnSpc>
                <a:spcPct val="85000"/>
              </a:lnSpc>
            </a:pPr>
            <a:r>
              <a:rPr lang="en-US"/>
              <a:t>Optionally list the columns in the INSERT clause.</a:t>
            </a:r>
            <a:br>
              <a:rPr lang="en-US"/>
            </a:br>
            <a:r>
              <a:rPr lang="en-US"/>
              <a:t/>
            </a:r>
            <a:br>
              <a:rPr lang="en-US"/>
            </a:br>
            <a:r>
              <a:rPr lang="en-US"/>
              <a:t/>
            </a:r>
            <a:br>
              <a:rPr lang="en-US"/>
            </a:br>
            <a:endParaRPr lang="en-US"/>
          </a:p>
          <a:p>
            <a:pPr lvl="1">
              <a:lnSpc>
                <a:spcPct val="85000"/>
              </a:lnSpc>
            </a:pPr>
            <a:r>
              <a:rPr lang="en-US"/>
              <a:t>Enclose character and date values within single quotation marks.</a:t>
            </a:r>
          </a:p>
        </p:txBody>
      </p:sp>
      <p:sp>
        <p:nvSpPr>
          <p:cNvPr id="15365" name="Rectangle 5"/>
          <p:cNvSpPr>
            <a:spLocks noChangeArrowheads="1"/>
          </p:cNvSpPr>
          <p:nvPr/>
        </p:nvSpPr>
        <p:spPr bwMode="blackWhite">
          <a:xfrm>
            <a:off x="903288" y="4467225"/>
            <a:ext cx="7313612" cy="90487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INSERT INTO	dept (deptno, dname, loc)</a:t>
            </a:r>
          </a:p>
          <a:p>
            <a:pPr>
              <a:tabLst>
                <a:tab pos="1200150" algn="l"/>
              </a:tabLst>
            </a:pPr>
            <a:r>
              <a:rPr lang="en-US" sz="1800" b="1">
                <a:solidFill>
                  <a:srgbClr val="000000"/>
                </a:solidFill>
                <a:latin typeface="Courier New" pitchFamily="49" charset="0"/>
              </a:rPr>
              <a:t>  2  VALUES		(50, 'DEVELOPMENT', 'DETROIT');</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created.</a:t>
            </a:r>
          </a:p>
        </p:txBody>
      </p:sp>
    </p:spTree>
    <p:extLst>
      <p:ext uri="{BB962C8B-B14F-4D97-AF65-F5344CB8AC3E}">
        <p14:creationId xmlns:p14="http://schemas.microsoft.com/office/powerpoint/2010/main" val="2228260049"/>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935038" y="2500313"/>
            <a:ext cx="75057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7411" name="Rectangle 3"/>
          <p:cNvSpPr>
            <a:spLocks noChangeArrowheads="1"/>
          </p:cNvSpPr>
          <p:nvPr/>
        </p:nvSpPr>
        <p:spPr bwMode="blackWhite">
          <a:xfrm>
            <a:off x="923925" y="4754563"/>
            <a:ext cx="75025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7412" name="Rectangle 4"/>
          <p:cNvSpPr>
            <a:spLocks noGrp="1" noChangeArrowheads="1"/>
          </p:cNvSpPr>
          <p:nvPr>
            <p:ph type="title"/>
          </p:nvPr>
        </p:nvSpPr>
        <p:spPr>
          <a:xfrm>
            <a:off x="1006475" y="304800"/>
            <a:ext cx="8137525" cy="1143000"/>
          </a:xfrm>
          <a:noFill/>
          <a:ln/>
          <a:effectLst>
            <a:outerShdw dist="53882" dir="2700000" algn="ctr" rotWithShape="0">
              <a:srgbClr val="000000"/>
            </a:outerShdw>
          </a:effectLst>
        </p:spPr>
        <p:txBody>
          <a:bodyPr lIns="92075" tIns="46038" rIns="92075" bIns="46038" anchor="t"/>
          <a:lstStyle/>
          <a:p>
            <a:r>
              <a:rPr lang="en-US"/>
              <a:t>Inserting Rows with Null Values</a:t>
            </a:r>
          </a:p>
        </p:txBody>
      </p:sp>
      <p:sp>
        <p:nvSpPr>
          <p:cNvPr id="17413" name="Rectangle 5"/>
          <p:cNvSpPr>
            <a:spLocks noGrp="1" noChangeArrowheads="1"/>
          </p:cNvSpPr>
          <p:nvPr>
            <p:ph type="body" idx="1"/>
          </p:nvPr>
        </p:nvSpPr>
        <p:spPr>
          <a:xfrm>
            <a:off x="860425" y="1481138"/>
            <a:ext cx="7385050" cy="946150"/>
          </a:xfrm>
          <a:noFill/>
          <a:ln/>
          <a:effectLst>
            <a:outerShdw dist="53882" dir="2700000" algn="ctr" rotWithShape="0">
              <a:srgbClr val="000000"/>
            </a:outerShdw>
          </a:effectLst>
        </p:spPr>
        <p:txBody>
          <a:bodyPr lIns="92075" tIns="46038" rIns="92075" bIns="46038">
            <a:spAutoFit/>
          </a:bodyPr>
          <a:lstStyle/>
          <a:p>
            <a:pPr lvl="1"/>
            <a:r>
              <a:rPr lang="en-US"/>
              <a:t>Implicit method: Omit the column from the column list.</a:t>
            </a:r>
          </a:p>
        </p:txBody>
      </p:sp>
      <p:sp>
        <p:nvSpPr>
          <p:cNvPr id="17414" name="Rectangle 6"/>
          <p:cNvSpPr>
            <a:spLocks noChangeArrowheads="1"/>
          </p:cNvSpPr>
          <p:nvPr/>
        </p:nvSpPr>
        <p:spPr bwMode="blackWhite">
          <a:xfrm>
            <a:off x="914400" y="2536825"/>
            <a:ext cx="73025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INSERT INTO	dept (deptno, dname )</a:t>
            </a:r>
          </a:p>
          <a:p>
            <a:pPr>
              <a:tabLst>
                <a:tab pos="1200150" algn="l"/>
              </a:tabLst>
            </a:pPr>
            <a:r>
              <a:rPr lang="en-US" sz="1800" b="1">
                <a:solidFill>
                  <a:srgbClr val="000000"/>
                </a:solidFill>
                <a:latin typeface="Courier New" pitchFamily="49" charset="0"/>
              </a:rPr>
              <a:t>  2  VALUES		(60, 'MIS');</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created.</a:t>
            </a:r>
          </a:p>
        </p:txBody>
      </p:sp>
      <p:sp>
        <p:nvSpPr>
          <p:cNvPr id="17415" name="Rectangle 7"/>
          <p:cNvSpPr>
            <a:spLocks noChangeArrowheads="1"/>
          </p:cNvSpPr>
          <p:nvPr/>
        </p:nvSpPr>
        <p:spPr bwMode="auto">
          <a:xfrm>
            <a:off x="858838" y="3708400"/>
            <a:ext cx="7385050" cy="9048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en-US" sz="2800" b="1">
                <a:solidFill>
                  <a:srgbClr val="F8F8D3"/>
                </a:solidFill>
                <a:latin typeface="Arial" pitchFamily="34" charset="0"/>
              </a:rPr>
              <a:t>Explicit method: Specify the NULL keyword.</a:t>
            </a:r>
          </a:p>
        </p:txBody>
      </p:sp>
      <p:sp>
        <p:nvSpPr>
          <p:cNvPr id="17416" name="Rectangle 8"/>
          <p:cNvSpPr>
            <a:spLocks noChangeArrowheads="1"/>
          </p:cNvSpPr>
          <p:nvPr/>
        </p:nvSpPr>
        <p:spPr bwMode="ltGray">
          <a:xfrm>
            <a:off x="6356350" y="2590800"/>
            <a:ext cx="141288" cy="265113"/>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7417" name="Rectangle 9"/>
          <p:cNvSpPr>
            <a:spLocks noChangeArrowheads="1"/>
          </p:cNvSpPr>
          <p:nvPr/>
        </p:nvSpPr>
        <p:spPr bwMode="ltGray">
          <a:xfrm>
            <a:off x="5895975" y="5064125"/>
            <a:ext cx="600075" cy="346075"/>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7418" name="Rectangle 10"/>
          <p:cNvSpPr>
            <a:spLocks noChangeArrowheads="1"/>
          </p:cNvSpPr>
          <p:nvPr/>
        </p:nvSpPr>
        <p:spPr bwMode="blackWhite">
          <a:xfrm>
            <a:off x="922338" y="4733925"/>
            <a:ext cx="7299325"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INSERT INTO	dept</a:t>
            </a:r>
          </a:p>
          <a:p>
            <a:pPr>
              <a:tabLst>
                <a:tab pos="1200150" algn="l"/>
              </a:tabLst>
            </a:pPr>
            <a:r>
              <a:rPr lang="en-US" sz="1800" b="1">
                <a:solidFill>
                  <a:srgbClr val="000000"/>
                </a:solidFill>
                <a:latin typeface="Courier New" pitchFamily="49" charset="0"/>
              </a:rPr>
              <a:t>  2  VALUES		(70, 'FINANCE', NULL);</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created.</a:t>
            </a:r>
          </a:p>
        </p:txBody>
      </p:sp>
    </p:spTree>
    <p:extLst>
      <p:ext uri="{BB962C8B-B14F-4D97-AF65-F5344CB8AC3E}">
        <p14:creationId xmlns:p14="http://schemas.microsoft.com/office/powerpoint/2010/main" val="300093828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wipe(up)">
                                      <p:cBhvr>
                                        <p:cTn id="7" dur="500"/>
                                        <p:tgtEl>
                                          <p:spTgt spid="174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417"/>
                                        </p:tgtEl>
                                        <p:attrNameLst>
                                          <p:attrName>style.visibility</p:attrName>
                                        </p:attrNameLst>
                                      </p:cBhvr>
                                      <p:to>
                                        <p:strVal val="visible"/>
                                      </p:to>
                                    </p:set>
                                    <p:animEffect transition="in" filter="wipe(up)">
                                      <p:cBhvr>
                                        <p:cTn id="11"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animBg="1"/>
      <p:bldP spid="174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ttp://ecomputernotes.com/images/Structure-and-Components-of-DBM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533400"/>
            <a:ext cx="4762500" cy="577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4982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25513" y="2741613"/>
            <a:ext cx="7481887" cy="2082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9459"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Inserting Special Values</a:t>
            </a:r>
          </a:p>
        </p:txBody>
      </p:sp>
      <p:sp>
        <p:nvSpPr>
          <p:cNvPr id="19460" name="Rectangle 4"/>
          <p:cNvSpPr>
            <a:spLocks noGrp="1" noChangeArrowheads="1"/>
          </p:cNvSpPr>
          <p:nvPr>
            <p:ph type="body" idx="1"/>
          </p:nvPr>
        </p:nvSpPr>
        <p:spPr>
          <a:xfrm>
            <a:off x="860425" y="1417638"/>
            <a:ext cx="7385050" cy="1066800"/>
          </a:xfrm>
          <a:noFill/>
          <a:ln/>
          <a:effectLst>
            <a:outerShdw dist="53882" dir="2700000" algn="ctr" rotWithShape="0">
              <a:srgbClr val="000000"/>
            </a:outerShdw>
          </a:effectLst>
        </p:spPr>
        <p:txBody>
          <a:bodyPr lIns="92075" tIns="46038" rIns="92075" bIns="46038">
            <a:spAutoFit/>
          </a:bodyPr>
          <a:lstStyle/>
          <a:p>
            <a:r>
              <a:rPr lang="en-US"/>
              <a:t>The SYSDATE function records the current date and time.</a:t>
            </a:r>
          </a:p>
        </p:txBody>
      </p:sp>
      <p:sp>
        <p:nvSpPr>
          <p:cNvPr id="19461" name="Rectangle 5"/>
          <p:cNvSpPr>
            <a:spLocks noChangeArrowheads="1"/>
          </p:cNvSpPr>
          <p:nvPr/>
        </p:nvSpPr>
        <p:spPr bwMode="ltGray">
          <a:xfrm>
            <a:off x="4391025" y="3065463"/>
            <a:ext cx="1236663" cy="325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2" name="Rectangle 6"/>
          <p:cNvSpPr>
            <a:spLocks noChangeArrowheads="1"/>
          </p:cNvSpPr>
          <p:nvPr/>
        </p:nvSpPr>
        <p:spPr bwMode="ltGray">
          <a:xfrm>
            <a:off x="4391025" y="3895725"/>
            <a:ext cx="1236663" cy="325438"/>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3" name="Rectangle 7"/>
          <p:cNvSpPr>
            <a:spLocks noChangeArrowheads="1"/>
          </p:cNvSpPr>
          <p:nvPr/>
        </p:nvSpPr>
        <p:spPr bwMode="blackWhite">
          <a:xfrm>
            <a:off x="884238" y="2720975"/>
            <a:ext cx="7313612" cy="2108200"/>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INSERT INTO	emp (empno, ename, job,</a:t>
            </a:r>
          </a:p>
          <a:p>
            <a:pPr>
              <a:tabLst>
                <a:tab pos="1200150" algn="l"/>
              </a:tabLst>
            </a:pPr>
            <a:r>
              <a:rPr lang="en-US" sz="1800" b="1">
                <a:solidFill>
                  <a:srgbClr val="000000"/>
                </a:solidFill>
                <a:latin typeface="Courier New" pitchFamily="49" charset="0"/>
              </a:rPr>
              <a:t>  2			mgr, hiredate, sal, comm,</a:t>
            </a:r>
          </a:p>
          <a:p>
            <a:pPr>
              <a:tabLst>
                <a:tab pos="1200150" algn="l"/>
              </a:tabLst>
            </a:pPr>
            <a:r>
              <a:rPr lang="en-US" sz="1800" b="1">
                <a:solidFill>
                  <a:srgbClr val="000000"/>
                </a:solidFill>
                <a:latin typeface="Courier New" pitchFamily="49" charset="0"/>
              </a:rPr>
              <a:t>  3			deptno)</a:t>
            </a:r>
          </a:p>
          <a:p>
            <a:pPr>
              <a:tabLst>
                <a:tab pos="1200150" algn="l"/>
              </a:tabLst>
            </a:pPr>
            <a:r>
              <a:rPr lang="en-US" sz="1800" b="1">
                <a:solidFill>
                  <a:srgbClr val="000000"/>
                </a:solidFill>
                <a:latin typeface="Courier New" pitchFamily="49" charset="0"/>
              </a:rPr>
              <a:t>  4  VALUES		(7196, 'GREEN', 'SALESMAN',</a:t>
            </a:r>
          </a:p>
          <a:p>
            <a:pPr>
              <a:tabLst>
                <a:tab pos="1200150" algn="l"/>
              </a:tabLst>
            </a:pPr>
            <a:r>
              <a:rPr lang="en-US" sz="1800" b="1">
                <a:solidFill>
                  <a:srgbClr val="000000"/>
                </a:solidFill>
                <a:latin typeface="Courier New" pitchFamily="49" charset="0"/>
              </a:rPr>
              <a:t>  5			7782, SYSDATE, 2000, NULL,</a:t>
            </a:r>
          </a:p>
          <a:p>
            <a:pPr>
              <a:tabLst>
                <a:tab pos="1200150" algn="l"/>
              </a:tabLst>
            </a:pPr>
            <a:r>
              <a:rPr lang="en-US" sz="1800" b="1">
                <a:solidFill>
                  <a:srgbClr val="000000"/>
                </a:solidFill>
                <a:latin typeface="Courier New" pitchFamily="49" charset="0"/>
              </a:rPr>
              <a:t>  6			10);</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created.</a:t>
            </a:r>
          </a:p>
        </p:txBody>
      </p:sp>
    </p:spTree>
    <p:extLst>
      <p:ext uri="{BB962C8B-B14F-4D97-AF65-F5344CB8AC3E}">
        <p14:creationId xmlns:p14="http://schemas.microsoft.com/office/powerpoint/2010/main" val="188770420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up)">
                                      <p:cBhvr>
                                        <p:cTn id="7" dur="500"/>
                                        <p:tgtEl>
                                          <p:spTgt spid="1946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62"/>
                                        </p:tgtEl>
                                        <p:attrNameLst>
                                          <p:attrName>style.visibility</p:attrName>
                                        </p:attrNameLst>
                                      </p:cBhvr>
                                      <p:to>
                                        <p:strVal val="visible"/>
                                      </p:to>
                                    </p:set>
                                    <p:animEffect transition="in" filter="wipe(up)">
                                      <p:cBhvr>
                                        <p:cTn id="11"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17575" y="2092325"/>
            <a:ext cx="7623175"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1507" name="Rectangle 3"/>
          <p:cNvSpPr>
            <a:spLocks noChangeArrowheads="1"/>
          </p:cNvSpPr>
          <p:nvPr/>
        </p:nvSpPr>
        <p:spPr bwMode="blackWhite">
          <a:xfrm>
            <a:off x="923925" y="4467225"/>
            <a:ext cx="7635875"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sp>
        <p:nvSpPr>
          <p:cNvPr id="2150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Inserting Specific Date Values</a:t>
            </a:r>
          </a:p>
        </p:txBody>
      </p:sp>
      <p:sp>
        <p:nvSpPr>
          <p:cNvPr id="21509" name="Rectangle 5"/>
          <p:cNvSpPr>
            <a:spLocks noGrp="1" noChangeArrowheads="1"/>
          </p:cNvSpPr>
          <p:nvPr>
            <p:ph type="body" idx="1"/>
          </p:nvPr>
        </p:nvSpPr>
        <p:spPr>
          <a:xfrm>
            <a:off x="860425" y="1566863"/>
            <a:ext cx="7385050" cy="519112"/>
          </a:xfrm>
          <a:noFill/>
          <a:ln/>
          <a:effectLst>
            <a:outerShdw dist="53882" dir="2700000" algn="ctr" rotWithShape="0">
              <a:srgbClr val="000000"/>
            </a:outerShdw>
          </a:effectLst>
        </p:spPr>
        <p:txBody>
          <a:bodyPr lIns="92075" tIns="46038" rIns="92075" bIns="46038">
            <a:spAutoFit/>
          </a:bodyPr>
          <a:lstStyle/>
          <a:p>
            <a:pPr lvl="1"/>
            <a:r>
              <a:rPr lang="en-US"/>
              <a:t>Add a new employee.</a:t>
            </a:r>
          </a:p>
        </p:txBody>
      </p:sp>
      <p:sp>
        <p:nvSpPr>
          <p:cNvPr id="21510" name="Rectangle 6"/>
          <p:cNvSpPr>
            <a:spLocks noChangeArrowheads="1"/>
          </p:cNvSpPr>
          <p:nvPr/>
        </p:nvSpPr>
        <p:spPr bwMode="ltGray">
          <a:xfrm>
            <a:off x="3275013" y="2649538"/>
            <a:ext cx="4619625" cy="325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11" name="Rectangle 7"/>
          <p:cNvSpPr>
            <a:spLocks noChangeArrowheads="1"/>
          </p:cNvSpPr>
          <p:nvPr/>
        </p:nvSpPr>
        <p:spPr bwMode="ltGray">
          <a:xfrm>
            <a:off x="4829175" y="4498975"/>
            <a:ext cx="1319213" cy="773113"/>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12" name="Rectangle 8"/>
          <p:cNvSpPr>
            <a:spLocks noChangeArrowheads="1"/>
          </p:cNvSpPr>
          <p:nvPr/>
        </p:nvSpPr>
        <p:spPr bwMode="blackWhite">
          <a:xfrm>
            <a:off x="896938" y="2071688"/>
            <a:ext cx="7542212" cy="149066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INSERT INTO emp</a:t>
            </a:r>
          </a:p>
          <a:p>
            <a:pPr>
              <a:tabLst>
                <a:tab pos="1200150" algn="l"/>
              </a:tabLst>
            </a:pPr>
            <a:r>
              <a:rPr lang="en-US" sz="1800" b="1">
                <a:solidFill>
                  <a:srgbClr val="000000"/>
                </a:solidFill>
                <a:latin typeface="Courier New" pitchFamily="49" charset="0"/>
              </a:rPr>
              <a:t>  2  VALUES      (2296,'AROMANO','SALESMAN',7782,</a:t>
            </a:r>
          </a:p>
          <a:p>
            <a:pPr>
              <a:tabLst>
                <a:tab pos="1200150" algn="l"/>
              </a:tabLst>
            </a:pPr>
            <a:r>
              <a:rPr lang="en-US" sz="1800" b="1">
                <a:solidFill>
                  <a:srgbClr val="000000"/>
                </a:solidFill>
                <a:latin typeface="Courier New" pitchFamily="49" charset="0"/>
              </a:rPr>
              <a:t>  3		    TO_DATE('FEB 3, 97', 'MON DD, YY'),</a:t>
            </a:r>
          </a:p>
          <a:p>
            <a:pPr>
              <a:tabLst>
                <a:tab pos="1200150" algn="l"/>
              </a:tabLst>
            </a:pPr>
            <a:r>
              <a:rPr lang="en-US" sz="1800" b="1">
                <a:solidFill>
                  <a:srgbClr val="000000"/>
                </a:solidFill>
                <a:latin typeface="Courier New" pitchFamily="49" charset="0"/>
              </a:rPr>
              <a:t>  4		    1300, NULL, 10);</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created.</a:t>
            </a:r>
          </a:p>
        </p:txBody>
      </p:sp>
      <p:sp>
        <p:nvSpPr>
          <p:cNvPr id="21513" name="Rectangle 9"/>
          <p:cNvSpPr>
            <a:spLocks noChangeArrowheads="1"/>
          </p:cNvSpPr>
          <p:nvPr/>
        </p:nvSpPr>
        <p:spPr bwMode="auto">
          <a:xfrm>
            <a:off x="850900" y="3930650"/>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en-US" sz="2800" b="1">
                <a:solidFill>
                  <a:srgbClr val="F8F8D3"/>
                </a:solidFill>
                <a:latin typeface="Arial" pitchFamily="34" charset="0"/>
              </a:rPr>
              <a:t>Verify your addition.</a:t>
            </a:r>
          </a:p>
        </p:txBody>
      </p:sp>
      <p:sp>
        <p:nvSpPr>
          <p:cNvPr id="21514" name="Rectangle 10"/>
          <p:cNvSpPr>
            <a:spLocks noChangeArrowheads="1"/>
          </p:cNvSpPr>
          <p:nvPr/>
        </p:nvSpPr>
        <p:spPr bwMode="blackWhite">
          <a:xfrm>
            <a:off x="928688" y="4471988"/>
            <a:ext cx="7759700" cy="915987"/>
          </a:xfrm>
          <a:prstGeom prst="rect">
            <a:avLst/>
          </a:prstGeom>
          <a:noFill/>
          <a:ln w="9525">
            <a:noFill/>
            <a:miter lim="800000"/>
            <a:headEnd/>
            <a:tailEnd/>
          </a:ln>
          <a:effectLst/>
        </p:spPr>
        <p:txBody>
          <a:bodyPr lIns="92075" tIns="46038" rIns="92075" bIns="46038">
            <a:spAutoFit/>
          </a:bodyPr>
          <a:lstStyle/>
          <a:p>
            <a:pPr>
              <a:tabLst>
                <a:tab pos="1200150" algn="l"/>
              </a:tabLst>
            </a:pPr>
            <a:r>
              <a:rPr lang="en-US" sz="1800" b="1">
                <a:solidFill>
                  <a:srgbClr val="000000"/>
                </a:solidFill>
                <a:latin typeface="Courier New" pitchFamily="49" charset="0"/>
              </a:rPr>
              <a:t>EMPNO ENAME   JOB      MGR   HIREDATE  SAL COMM DEPTNO</a:t>
            </a:r>
          </a:p>
          <a:p>
            <a:pPr>
              <a:tabLst>
                <a:tab pos="1200150" algn="l"/>
              </a:tabLst>
            </a:pPr>
            <a:r>
              <a:rPr lang="en-US" sz="1800" b="1">
                <a:solidFill>
                  <a:srgbClr val="000000"/>
                </a:solidFill>
                <a:latin typeface="Courier New" pitchFamily="49" charset="0"/>
              </a:rPr>
              <a:t>----- ------- -------- ---- --------- ---- ---- ------</a:t>
            </a:r>
          </a:p>
          <a:p>
            <a:pPr>
              <a:tabLst>
                <a:tab pos="1200150" algn="l"/>
              </a:tabLst>
            </a:pPr>
            <a:r>
              <a:rPr lang="en-US" sz="1800" b="1">
                <a:solidFill>
                  <a:srgbClr val="000000"/>
                </a:solidFill>
                <a:latin typeface="Courier New" pitchFamily="49" charset="0"/>
              </a:rPr>
              <a:t> 2296 AROMANO SALESMAN 7782 03-FEB-97 1300          10</a:t>
            </a:r>
          </a:p>
        </p:txBody>
      </p:sp>
    </p:spTree>
    <p:extLst>
      <p:ext uri="{BB962C8B-B14F-4D97-AF65-F5344CB8AC3E}">
        <p14:creationId xmlns:p14="http://schemas.microsoft.com/office/powerpoint/2010/main" val="254973479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ipe(up)">
                                      <p:cBhvr>
                                        <p:cTn id="7" dur="500"/>
                                        <p:tgtEl>
                                          <p:spTgt spid="215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511"/>
                                        </p:tgtEl>
                                        <p:attrNameLst>
                                          <p:attrName>style.visibility</p:attrName>
                                        </p:attrNameLst>
                                      </p:cBhvr>
                                      <p:to>
                                        <p:strVal val="visible"/>
                                      </p:to>
                                    </p:set>
                                    <p:animEffect transition="in" filter="wipe(up)">
                                      <p:cBhvr>
                                        <p:cTn id="11"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3101975" y="4119563"/>
            <a:ext cx="5237163"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3555" name="Rectangle 3"/>
          <p:cNvSpPr>
            <a:spLocks noChangeArrowheads="1"/>
          </p:cNvSpPr>
          <p:nvPr/>
        </p:nvSpPr>
        <p:spPr bwMode="ltGray">
          <a:xfrm>
            <a:off x="3111500" y="5238750"/>
            <a:ext cx="5216525" cy="247650"/>
          </a:xfrm>
          <a:prstGeom prst="rect">
            <a:avLst/>
          </a:prstGeom>
          <a:solidFill>
            <a:srgbClr val="FF9966"/>
          </a:solidFill>
          <a:ln w="9525">
            <a:noFill/>
            <a:miter lim="800000"/>
            <a:headEnd/>
            <a:tailEnd/>
          </a:ln>
          <a:effectLst/>
        </p:spPr>
        <p:txBody>
          <a:bodyPr wrap="none" anchor="ctr"/>
          <a:lstStyle/>
          <a:p>
            <a:endParaRPr lang="en-US"/>
          </a:p>
        </p:txBody>
      </p:sp>
      <p:sp>
        <p:nvSpPr>
          <p:cNvPr id="23556" name="Rectangle 4"/>
          <p:cNvSpPr>
            <a:spLocks noChangeArrowheads="1"/>
          </p:cNvSpPr>
          <p:nvPr/>
        </p:nvSpPr>
        <p:spPr bwMode="blackWhite">
          <a:xfrm>
            <a:off x="684213" y="1566863"/>
            <a:ext cx="523716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3557" name="Rectangle 5"/>
          <p:cNvSpPr>
            <a:spLocks noChangeArrowheads="1"/>
          </p:cNvSpPr>
          <p:nvPr/>
        </p:nvSpPr>
        <p:spPr bwMode="ltGray">
          <a:xfrm>
            <a:off x="698500" y="2686050"/>
            <a:ext cx="5213350" cy="247650"/>
          </a:xfrm>
          <a:prstGeom prst="rect">
            <a:avLst/>
          </a:prstGeom>
          <a:solidFill>
            <a:srgbClr val="FF9966"/>
          </a:solidFill>
          <a:ln w="9525">
            <a:noFill/>
            <a:miter lim="800000"/>
            <a:headEnd/>
            <a:tailEnd/>
          </a:ln>
          <a:effectLst/>
        </p:spPr>
        <p:txBody>
          <a:bodyPr wrap="none" anchor="ctr"/>
          <a:lstStyle/>
          <a:p>
            <a:endParaRPr lang="en-US"/>
          </a:p>
        </p:txBody>
      </p:sp>
      <p:sp>
        <p:nvSpPr>
          <p:cNvPr id="23558"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Changing Data in a Table</a:t>
            </a:r>
          </a:p>
        </p:txBody>
      </p:sp>
      <p:sp>
        <p:nvSpPr>
          <p:cNvPr id="23559" name="Rectangle 7"/>
          <p:cNvSpPr>
            <a:spLocks noChangeArrowheads="1"/>
          </p:cNvSpPr>
          <p:nvPr/>
        </p:nvSpPr>
        <p:spPr bwMode="auto">
          <a:xfrm>
            <a:off x="596900" y="1193800"/>
            <a:ext cx="735013"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EMP</a:t>
            </a:r>
          </a:p>
        </p:txBody>
      </p:sp>
      <p:sp>
        <p:nvSpPr>
          <p:cNvPr id="23560" name="Line 8"/>
          <p:cNvSpPr>
            <a:spLocks noChangeShapeType="1"/>
          </p:cNvSpPr>
          <p:nvPr/>
        </p:nvSpPr>
        <p:spPr bwMode="auto">
          <a:xfrm>
            <a:off x="685800" y="2020888"/>
            <a:ext cx="5257800" cy="0"/>
          </a:xfrm>
          <a:prstGeom prst="line">
            <a:avLst/>
          </a:prstGeom>
          <a:noFill/>
          <a:ln w="50800">
            <a:solidFill>
              <a:srgbClr val="000000"/>
            </a:solidFill>
            <a:round/>
            <a:headEnd type="none" w="sm" len="sm"/>
            <a:tailEnd type="none" w="sm" len="sm"/>
          </a:ln>
          <a:effectLst/>
        </p:spPr>
        <p:txBody>
          <a:bodyPr/>
          <a:lstStyle/>
          <a:p>
            <a:endParaRPr lang="en-US"/>
          </a:p>
        </p:txBody>
      </p:sp>
      <p:sp>
        <p:nvSpPr>
          <p:cNvPr id="23561" name="Line 9"/>
          <p:cNvSpPr>
            <a:spLocks noChangeShapeType="1"/>
          </p:cNvSpPr>
          <p:nvPr/>
        </p:nvSpPr>
        <p:spPr bwMode="auto">
          <a:xfrm>
            <a:off x="679450" y="2414588"/>
            <a:ext cx="5283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62" name="Line 10"/>
          <p:cNvSpPr>
            <a:spLocks noChangeShapeType="1"/>
          </p:cNvSpPr>
          <p:nvPr/>
        </p:nvSpPr>
        <p:spPr bwMode="auto">
          <a:xfrm>
            <a:off x="679450" y="2674938"/>
            <a:ext cx="5283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63" name="Line 11"/>
          <p:cNvSpPr>
            <a:spLocks noChangeShapeType="1"/>
          </p:cNvSpPr>
          <p:nvPr/>
        </p:nvSpPr>
        <p:spPr bwMode="auto">
          <a:xfrm>
            <a:off x="679450" y="2935288"/>
            <a:ext cx="52736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64" name="Line 12"/>
          <p:cNvSpPr>
            <a:spLocks noChangeShapeType="1"/>
          </p:cNvSpPr>
          <p:nvPr/>
        </p:nvSpPr>
        <p:spPr bwMode="auto">
          <a:xfrm>
            <a:off x="1682750" y="1557338"/>
            <a:ext cx="0" cy="1987550"/>
          </a:xfrm>
          <a:prstGeom prst="line">
            <a:avLst/>
          </a:prstGeom>
          <a:noFill/>
          <a:ln w="25400">
            <a:solidFill>
              <a:srgbClr val="000000"/>
            </a:solidFill>
            <a:round/>
            <a:headEnd type="none" w="sm" len="sm"/>
            <a:tailEnd type="none" w="sm" len="sm"/>
          </a:ln>
          <a:effectLst/>
        </p:spPr>
        <p:txBody>
          <a:bodyPr/>
          <a:lstStyle/>
          <a:p>
            <a:endParaRPr lang="en-US"/>
          </a:p>
        </p:txBody>
      </p:sp>
      <p:sp>
        <p:nvSpPr>
          <p:cNvPr id="23565" name="Line 13"/>
          <p:cNvSpPr>
            <a:spLocks noChangeShapeType="1"/>
          </p:cNvSpPr>
          <p:nvPr/>
        </p:nvSpPr>
        <p:spPr bwMode="auto">
          <a:xfrm>
            <a:off x="2533650" y="1557338"/>
            <a:ext cx="0" cy="1978025"/>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3568" name="Group 16"/>
          <p:cNvGrpSpPr>
            <a:grpSpLocks/>
          </p:cNvGrpSpPr>
          <p:nvPr/>
        </p:nvGrpSpPr>
        <p:grpSpPr bwMode="auto">
          <a:xfrm>
            <a:off x="5467350" y="1984375"/>
            <a:ext cx="3579813" cy="1801813"/>
            <a:chOff x="3444" y="1250"/>
            <a:chExt cx="2255" cy="1135"/>
          </a:xfrm>
        </p:grpSpPr>
        <p:sp>
          <p:nvSpPr>
            <p:cNvPr id="23566" name="Rectangle 14"/>
            <p:cNvSpPr>
              <a:spLocks noChangeArrowheads="1"/>
            </p:cNvSpPr>
            <p:nvPr/>
          </p:nvSpPr>
          <p:spPr bwMode="auto">
            <a:xfrm>
              <a:off x="3444" y="1250"/>
              <a:ext cx="2255" cy="439"/>
            </a:xfrm>
            <a:prstGeom prst="rect">
              <a:avLst/>
            </a:prstGeom>
            <a:noFill/>
            <a:ln w="9525">
              <a:noFill/>
              <a:miter lim="800000"/>
              <a:headEnd/>
              <a:tailEnd/>
            </a:ln>
            <a:effectLst/>
          </p:spPr>
          <p:txBody>
            <a:bodyPr lIns="92075" tIns="46038" rIns="92075" bIns="46038">
              <a:spAutoFit/>
            </a:bodyPr>
            <a:lstStyle/>
            <a:p>
              <a:pPr algn="ct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“…update a row </a:t>
              </a:r>
            </a:p>
            <a:p>
              <a:pPr algn="ct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in EMP table…”</a:t>
              </a:r>
            </a:p>
          </p:txBody>
        </p:sp>
        <p:sp>
          <p:nvSpPr>
            <p:cNvPr id="23567" name="Arc 15"/>
            <p:cNvSpPr>
              <a:spLocks/>
            </p:cNvSpPr>
            <p:nvPr/>
          </p:nvSpPr>
          <p:spPr bwMode="auto">
            <a:xfrm>
              <a:off x="3899" y="1737"/>
              <a:ext cx="997" cy="648"/>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sp>
        <p:nvSpPr>
          <p:cNvPr id="23569" name="Line 17"/>
          <p:cNvSpPr>
            <a:spLocks noChangeShapeType="1"/>
          </p:cNvSpPr>
          <p:nvPr/>
        </p:nvSpPr>
        <p:spPr bwMode="auto">
          <a:xfrm>
            <a:off x="4029075" y="1557338"/>
            <a:ext cx="0" cy="1958975"/>
          </a:xfrm>
          <a:prstGeom prst="line">
            <a:avLst/>
          </a:prstGeom>
          <a:noFill/>
          <a:ln w="25400">
            <a:solidFill>
              <a:srgbClr val="000000"/>
            </a:solidFill>
            <a:round/>
            <a:headEnd type="none" w="sm" len="sm"/>
            <a:tailEnd type="none" w="sm" len="sm"/>
          </a:ln>
          <a:effectLst/>
        </p:spPr>
        <p:txBody>
          <a:bodyPr/>
          <a:lstStyle/>
          <a:p>
            <a:endParaRPr lang="en-US"/>
          </a:p>
        </p:txBody>
      </p:sp>
      <p:sp>
        <p:nvSpPr>
          <p:cNvPr id="23570" name="Line 18"/>
          <p:cNvSpPr>
            <a:spLocks noChangeShapeType="1"/>
          </p:cNvSpPr>
          <p:nvPr/>
        </p:nvSpPr>
        <p:spPr bwMode="auto">
          <a:xfrm>
            <a:off x="4648200" y="1557338"/>
            <a:ext cx="0" cy="1997075"/>
          </a:xfrm>
          <a:prstGeom prst="line">
            <a:avLst/>
          </a:prstGeom>
          <a:noFill/>
          <a:ln w="25400">
            <a:solidFill>
              <a:srgbClr val="000000"/>
            </a:solidFill>
            <a:round/>
            <a:headEnd type="none" w="sm" len="sm"/>
            <a:tailEnd type="none" w="sm" len="sm"/>
          </a:ln>
          <a:effectLst/>
        </p:spPr>
        <p:txBody>
          <a:bodyPr/>
          <a:lstStyle/>
          <a:p>
            <a:endParaRPr lang="en-US"/>
          </a:p>
        </p:txBody>
      </p:sp>
      <p:sp>
        <p:nvSpPr>
          <p:cNvPr id="23571" name="Line 19"/>
          <p:cNvSpPr>
            <a:spLocks noChangeShapeType="1"/>
          </p:cNvSpPr>
          <p:nvPr/>
        </p:nvSpPr>
        <p:spPr bwMode="auto">
          <a:xfrm>
            <a:off x="679450" y="3221038"/>
            <a:ext cx="52736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72" name="Rectangle 20"/>
          <p:cNvSpPr>
            <a:spLocks noChangeArrowheads="1"/>
          </p:cNvSpPr>
          <p:nvPr/>
        </p:nvSpPr>
        <p:spPr bwMode="auto">
          <a:xfrm>
            <a:off x="3014663" y="3746500"/>
            <a:ext cx="735012"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EMP</a:t>
            </a:r>
          </a:p>
        </p:txBody>
      </p:sp>
      <p:sp>
        <p:nvSpPr>
          <p:cNvPr id="23573" name="Rectangle 21"/>
          <p:cNvSpPr>
            <a:spLocks noChangeArrowheads="1"/>
          </p:cNvSpPr>
          <p:nvPr/>
        </p:nvSpPr>
        <p:spPr bwMode="blackWhite">
          <a:xfrm>
            <a:off x="3133725" y="4160838"/>
            <a:ext cx="5627688" cy="19145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EMPNO 	ENAME 	JOB		 ...  DEPTNO     </a:t>
            </a:r>
          </a:p>
          <a:p>
            <a:pPr>
              <a:lnSpc>
                <a:spcPct val="95000"/>
              </a:lnSpc>
              <a:tabLst>
                <a:tab pos="966788" algn="l"/>
                <a:tab pos="1885950" algn="l"/>
                <a:tab pos="2457450" algn="l"/>
                <a:tab pos="3200400" algn="l"/>
                <a:tab pos="3771900" algn="l"/>
              </a:tabLst>
            </a:pPr>
            <a:endParaRPr lang="en-US" sz="1800" b="1">
              <a:solidFill>
                <a:srgbClr val="000000"/>
              </a:solidFill>
              <a:latin typeface="Courier New" pitchFamily="49" charset="0"/>
            </a:endParaRP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7839	KING	PRESIDENT		      10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7698	BLAKE	MANAGER		      30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7782	CLARK	MANAGER		      10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7566	JONES	MANAGER		      20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a:t>
            </a:r>
          </a:p>
        </p:txBody>
      </p:sp>
      <p:sp>
        <p:nvSpPr>
          <p:cNvPr id="23574" name="Line 22"/>
          <p:cNvSpPr>
            <a:spLocks noChangeShapeType="1"/>
          </p:cNvSpPr>
          <p:nvPr/>
        </p:nvSpPr>
        <p:spPr bwMode="auto">
          <a:xfrm>
            <a:off x="3103563" y="4573588"/>
            <a:ext cx="5257800" cy="0"/>
          </a:xfrm>
          <a:prstGeom prst="line">
            <a:avLst/>
          </a:prstGeom>
          <a:noFill/>
          <a:ln w="50800">
            <a:solidFill>
              <a:srgbClr val="000000"/>
            </a:solidFill>
            <a:round/>
            <a:headEnd type="none" w="sm" len="sm"/>
            <a:tailEnd type="none" w="sm" len="sm"/>
          </a:ln>
          <a:effectLst/>
        </p:spPr>
        <p:txBody>
          <a:bodyPr/>
          <a:lstStyle/>
          <a:p>
            <a:endParaRPr lang="en-US"/>
          </a:p>
        </p:txBody>
      </p:sp>
      <p:sp>
        <p:nvSpPr>
          <p:cNvPr id="23575" name="Line 23"/>
          <p:cNvSpPr>
            <a:spLocks noChangeShapeType="1"/>
          </p:cNvSpPr>
          <p:nvPr/>
        </p:nvSpPr>
        <p:spPr bwMode="auto">
          <a:xfrm>
            <a:off x="3097213" y="4967288"/>
            <a:ext cx="5283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76" name="Line 24"/>
          <p:cNvSpPr>
            <a:spLocks noChangeShapeType="1"/>
          </p:cNvSpPr>
          <p:nvPr/>
        </p:nvSpPr>
        <p:spPr bwMode="auto">
          <a:xfrm>
            <a:off x="3097213" y="5227638"/>
            <a:ext cx="5283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77" name="Line 25"/>
          <p:cNvSpPr>
            <a:spLocks noChangeShapeType="1"/>
          </p:cNvSpPr>
          <p:nvPr/>
        </p:nvSpPr>
        <p:spPr bwMode="auto">
          <a:xfrm>
            <a:off x="3097213" y="5487988"/>
            <a:ext cx="52736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78" name="Line 26"/>
          <p:cNvSpPr>
            <a:spLocks noChangeShapeType="1"/>
          </p:cNvSpPr>
          <p:nvPr/>
        </p:nvSpPr>
        <p:spPr bwMode="auto">
          <a:xfrm>
            <a:off x="4100513" y="4110038"/>
            <a:ext cx="0" cy="1987550"/>
          </a:xfrm>
          <a:prstGeom prst="line">
            <a:avLst/>
          </a:prstGeom>
          <a:noFill/>
          <a:ln w="25400">
            <a:solidFill>
              <a:srgbClr val="000000"/>
            </a:solidFill>
            <a:round/>
            <a:headEnd type="none" w="sm" len="sm"/>
            <a:tailEnd type="none" w="sm" len="sm"/>
          </a:ln>
          <a:effectLst/>
        </p:spPr>
        <p:txBody>
          <a:bodyPr/>
          <a:lstStyle/>
          <a:p>
            <a:endParaRPr lang="en-US"/>
          </a:p>
        </p:txBody>
      </p:sp>
      <p:sp>
        <p:nvSpPr>
          <p:cNvPr id="23579" name="Line 27"/>
          <p:cNvSpPr>
            <a:spLocks noChangeShapeType="1"/>
          </p:cNvSpPr>
          <p:nvPr/>
        </p:nvSpPr>
        <p:spPr bwMode="auto">
          <a:xfrm>
            <a:off x="4951413" y="4110038"/>
            <a:ext cx="0" cy="1978025"/>
          </a:xfrm>
          <a:prstGeom prst="line">
            <a:avLst/>
          </a:prstGeom>
          <a:noFill/>
          <a:ln w="25400">
            <a:solidFill>
              <a:srgbClr val="000000"/>
            </a:solidFill>
            <a:round/>
            <a:headEnd type="none" w="sm" len="sm"/>
            <a:tailEnd type="none" w="sm" len="sm"/>
          </a:ln>
          <a:effectLst/>
        </p:spPr>
        <p:txBody>
          <a:bodyPr/>
          <a:lstStyle/>
          <a:p>
            <a:endParaRPr lang="en-US"/>
          </a:p>
        </p:txBody>
      </p:sp>
      <p:sp>
        <p:nvSpPr>
          <p:cNvPr id="23580" name="Line 28"/>
          <p:cNvSpPr>
            <a:spLocks noChangeShapeType="1"/>
          </p:cNvSpPr>
          <p:nvPr/>
        </p:nvSpPr>
        <p:spPr bwMode="auto">
          <a:xfrm>
            <a:off x="6446838" y="4110038"/>
            <a:ext cx="0" cy="1958975"/>
          </a:xfrm>
          <a:prstGeom prst="line">
            <a:avLst/>
          </a:prstGeom>
          <a:noFill/>
          <a:ln w="25400">
            <a:solidFill>
              <a:srgbClr val="000000"/>
            </a:solidFill>
            <a:round/>
            <a:headEnd type="none" w="sm" len="sm"/>
            <a:tailEnd type="none" w="sm" len="sm"/>
          </a:ln>
          <a:effectLst/>
        </p:spPr>
        <p:txBody>
          <a:bodyPr/>
          <a:lstStyle/>
          <a:p>
            <a:endParaRPr lang="en-US"/>
          </a:p>
        </p:txBody>
      </p:sp>
      <p:sp>
        <p:nvSpPr>
          <p:cNvPr id="23581" name="Line 29"/>
          <p:cNvSpPr>
            <a:spLocks noChangeShapeType="1"/>
          </p:cNvSpPr>
          <p:nvPr/>
        </p:nvSpPr>
        <p:spPr bwMode="auto">
          <a:xfrm>
            <a:off x="7065963" y="4110038"/>
            <a:ext cx="0" cy="1997075"/>
          </a:xfrm>
          <a:prstGeom prst="line">
            <a:avLst/>
          </a:prstGeom>
          <a:noFill/>
          <a:ln w="25400">
            <a:solidFill>
              <a:srgbClr val="000000"/>
            </a:solidFill>
            <a:round/>
            <a:headEnd type="none" w="sm" len="sm"/>
            <a:tailEnd type="none" w="sm" len="sm"/>
          </a:ln>
          <a:effectLst/>
        </p:spPr>
        <p:txBody>
          <a:bodyPr/>
          <a:lstStyle/>
          <a:p>
            <a:endParaRPr lang="en-US"/>
          </a:p>
        </p:txBody>
      </p:sp>
      <p:sp>
        <p:nvSpPr>
          <p:cNvPr id="23582" name="Line 30"/>
          <p:cNvSpPr>
            <a:spLocks noChangeShapeType="1"/>
          </p:cNvSpPr>
          <p:nvPr/>
        </p:nvSpPr>
        <p:spPr bwMode="auto">
          <a:xfrm>
            <a:off x="3097213" y="5773738"/>
            <a:ext cx="5273675"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3587" name="Group 35"/>
          <p:cNvGrpSpPr>
            <a:grpSpLocks/>
          </p:cNvGrpSpPr>
          <p:nvPr/>
        </p:nvGrpSpPr>
        <p:grpSpPr bwMode="auto">
          <a:xfrm>
            <a:off x="5391150" y="2686050"/>
            <a:ext cx="2814638" cy="2855913"/>
            <a:chOff x="3396" y="1692"/>
            <a:chExt cx="1773" cy="1799"/>
          </a:xfrm>
        </p:grpSpPr>
        <p:sp>
          <p:nvSpPr>
            <p:cNvPr id="23583" name="Rectangle 31"/>
            <p:cNvSpPr>
              <a:spLocks noChangeArrowheads="1"/>
            </p:cNvSpPr>
            <p:nvPr/>
          </p:nvSpPr>
          <p:spPr bwMode="blackWhite">
            <a:xfrm>
              <a:off x="3396" y="1692"/>
              <a:ext cx="181" cy="143"/>
            </a:xfrm>
            <a:prstGeom prst="rect">
              <a:avLst/>
            </a:prstGeom>
            <a:solidFill>
              <a:srgbClr val="FF3300"/>
            </a:solidFill>
            <a:ln w="9525">
              <a:noFill/>
              <a:miter lim="800000"/>
              <a:headEnd/>
              <a:tailEnd/>
            </a:ln>
            <a:effectLst/>
          </p:spPr>
          <p:txBody>
            <a:bodyPr wrap="none" anchor="ctr"/>
            <a:lstStyle/>
            <a:p>
              <a:endParaRPr lang="en-US"/>
            </a:p>
          </p:txBody>
        </p:sp>
        <p:grpSp>
          <p:nvGrpSpPr>
            <p:cNvPr id="23586" name="Group 34"/>
            <p:cNvGrpSpPr>
              <a:grpSpLocks/>
            </p:cNvGrpSpPr>
            <p:nvPr/>
          </p:nvGrpSpPr>
          <p:grpSpPr bwMode="auto">
            <a:xfrm>
              <a:off x="4880" y="3225"/>
              <a:ext cx="289" cy="266"/>
              <a:chOff x="4880" y="3225"/>
              <a:chExt cx="289" cy="266"/>
            </a:xfrm>
          </p:grpSpPr>
          <p:sp>
            <p:nvSpPr>
              <p:cNvPr id="23584" name="Rectangle 32"/>
              <p:cNvSpPr>
                <a:spLocks noChangeArrowheads="1"/>
              </p:cNvSpPr>
              <p:nvPr/>
            </p:nvSpPr>
            <p:spPr bwMode="blackWhite">
              <a:xfrm>
                <a:off x="4924" y="3294"/>
                <a:ext cx="181" cy="143"/>
              </a:xfrm>
              <a:prstGeom prst="rect">
                <a:avLst/>
              </a:prstGeom>
              <a:solidFill>
                <a:srgbClr val="FF3300"/>
              </a:solidFill>
              <a:ln w="9525">
                <a:noFill/>
                <a:miter lim="800000"/>
                <a:headEnd/>
                <a:tailEnd/>
              </a:ln>
              <a:effectLst/>
            </p:spPr>
            <p:txBody>
              <a:bodyPr wrap="none" anchor="ctr"/>
              <a:lstStyle/>
              <a:p>
                <a:endParaRPr lang="en-US"/>
              </a:p>
            </p:txBody>
          </p:sp>
          <p:sp>
            <p:nvSpPr>
              <p:cNvPr id="23585" name="Rectangle 33"/>
              <p:cNvSpPr>
                <a:spLocks noChangeArrowheads="1"/>
              </p:cNvSpPr>
              <p:nvPr/>
            </p:nvSpPr>
            <p:spPr bwMode="blackWhite">
              <a:xfrm>
                <a:off x="4880" y="3225"/>
                <a:ext cx="289" cy="26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en-US" sz="1800" b="1">
                    <a:solidFill>
                      <a:srgbClr val="000000"/>
                    </a:solidFill>
                    <a:latin typeface="Courier New" pitchFamily="49" charset="0"/>
                  </a:rPr>
                  <a:t>20</a:t>
                </a:r>
              </a:p>
            </p:txBody>
          </p:sp>
        </p:grpSp>
      </p:grpSp>
      <p:sp>
        <p:nvSpPr>
          <p:cNvPr id="23588" name="Rectangle 36"/>
          <p:cNvSpPr>
            <a:spLocks noChangeArrowheads="1"/>
          </p:cNvSpPr>
          <p:nvPr/>
        </p:nvSpPr>
        <p:spPr bwMode="blackWhite">
          <a:xfrm>
            <a:off x="715963" y="1608138"/>
            <a:ext cx="5627687" cy="19145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EMPNO 	ENAME 	JOB		 ...  DEPTNO     </a:t>
            </a:r>
          </a:p>
          <a:p>
            <a:pPr>
              <a:lnSpc>
                <a:spcPct val="95000"/>
              </a:lnSpc>
              <a:tabLst>
                <a:tab pos="966788" algn="l"/>
                <a:tab pos="1885950" algn="l"/>
                <a:tab pos="2457450" algn="l"/>
                <a:tab pos="3200400" algn="l"/>
                <a:tab pos="3771900" algn="l"/>
              </a:tabLst>
            </a:pPr>
            <a:endParaRPr lang="en-US" sz="1800" b="1">
              <a:solidFill>
                <a:srgbClr val="000000"/>
              </a:solidFill>
              <a:latin typeface="Courier New" pitchFamily="49" charset="0"/>
            </a:endParaRP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7839	KING	PRESIDENT		      10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7698	BLAKE	MANAGER		      30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7782	CLARK	MANAGER		      10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7566	JONES	MANAGER		      20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a:t>
            </a:r>
          </a:p>
        </p:txBody>
      </p:sp>
    </p:spTree>
    <p:extLst>
      <p:ext uri="{BB962C8B-B14F-4D97-AF65-F5344CB8AC3E}">
        <p14:creationId xmlns:p14="http://schemas.microsoft.com/office/powerpoint/2010/main" val="124339498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68"/>
                                        </p:tgtEl>
                                        <p:attrNameLst>
                                          <p:attrName>style.visibility</p:attrName>
                                        </p:attrNameLst>
                                      </p:cBhvr>
                                      <p:to>
                                        <p:strVal val="visible"/>
                                      </p:to>
                                    </p:set>
                                    <p:animEffect transition="in" filter="wipe(left)">
                                      <p:cBhvr>
                                        <p:cTn id="7" dur="500"/>
                                        <p:tgtEl>
                                          <p:spTgt spid="2356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587"/>
                                        </p:tgtEl>
                                        <p:attrNameLst>
                                          <p:attrName>style.visibility</p:attrName>
                                        </p:attrNameLst>
                                      </p:cBhvr>
                                      <p:to>
                                        <p:strVal val="visible"/>
                                      </p:to>
                                    </p:set>
                                    <p:animEffect transition="in" filter="wipe(up)">
                                      <p:cBhvr>
                                        <p:cTn id="11" dur="500"/>
                                        <p:tgtEl>
                                          <p:spTgt spid="23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The UPDATE Statement</a:t>
            </a:r>
          </a:p>
        </p:txBody>
      </p:sp>
      <p:sp>
        <p:nvSpPr>
          <p:cNvPr id="25603" name="Rectangle 3"/>
          <p:cNvSpPr>
            <a:spLocks noGrp="1" noChangeArrowheads="1"/>
          </p:cNvSpPr>
          <p:nvPr>
            <p:ph type="body" idx="1"/>
          </p:nvPr>
        </p:nvSpPr>
        <p:spPr>
          <a:xfrm>
            <a:off x="860425" y="1795463"/>
            <a:ext cx="7385050" cy="3167062"/>
          </a:xfrm>
          <a:noFill/>
          <a:ln/>
          <a:effectLst>
            <a:outerShdw dist="53882" dir="2700000" algn="ctr" rotWithShape="0">
              <a:srgbClr val="000000"/>
            </a:outerShdw>
          </a:effectLst>
        </p:spPr>
        <p:txBody>
          <a:bodyPr lIns="92075" tIns="46038" rIns="92075" bIns="46038">
            <a:spAutoFit/>
          </a:bodyPr>
          <a:lstStyle/>
          <a:p>
            <a:pPr lvl="1"/>
            <a:r>
              <a:rPr lang="en-US"/>
              <a:t>Modify existing rows with the UPDATE statement.</a:t>
            </a:r>
            <a:br>
              <a:rPr lang="en-US"/>
            </a:br>
            <a:r>
              <a:rPr lang="en-US"/>
              <a:t/>
            </a:r>
            <a:br>
              <a:rPr lang="en-US"/>
            </a:br>
            <a:r>
              <a:rPr lang="en-US"/>
              <a:t/>
            </a:r>
            <a:br>
              <a:rPr lang="en-US"/>
            </a:br>
            <a:endParaRPr lang="en-US"/>
          </a:p>
          <a:p>
            <a:pPr lvl="1"/>
            <a:r>
              <a:rPr lang="en-US"/>
              <a:t>Update more than one row at a time, if required.</a:t>
            </a:r>
          </a:p>
        </p:txBody>
      </p:sp>
      <p:sp>
        <p:nvSpPr>
          <p:cNvPr id="25604" name="Rectangle 4"/>
          <p:cNvSpPr>
            <a:spLocks noChangeArrowheads="1"/>
          </p:cNvSpPr>
          <p:nvPr/>
        </p:nvSpPr>
        <p:spPr bwMode="blackWhite">
          <a:xfrm>
            <a:off x="935038" y="2714625"/>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UPDATE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SET		</a:t>
            </a:r>
            <a:r>
              <a:rPr lang="en-US" sz="1800" b="1" i="1">
                <a:solidFill>
                  <a:srgbClr val="000000"/>
                </a:solidFill>
                <a:latin typeface="Courier New" pitchFamily="49" charset="0"/>
              </a:rPr>
              <a:t>column</a:t>
            </a:r>
            <a:r>
              <a:rPr lang="en-US" sz="1800" b="1">
                <a:solidFill>
                  <a:srgbClr val="000000"/>
                </a:solidFill>
                <a:latin typeface="Courier New" pitchFamily="49" charset="0"/>
              </a:rPr>
              <a:t> = </a:t>
            </a:r>
            <a:r>
              <a:rPr lang="en-US" sz="1800" b="1" i="1">
                <a:solidFill>
                  <a:srgbClr val="000000"/>
                </a:solidFill>
                <a:latin typeface="Courier New" pitchFamily="49" charset="0"/>
              </a:rPr>
              <a:t>value</a:t>
            </a:r>
            <a:r>
              <a:rPr lang="en-US" sz="1800" b="1">
                <a:solidFill>
                  <a:srgbClr val="000000"/>
                </a:solidFill>
                <a:latin typeface="Courier New" pitchFamily="49" charset="0"/>
              </a:rPr>
              <a:t> [, </a:t>
            </a:r>
            <a:r>
              <a:rPr lang="en-US" sz="1800" b="1" i="1">
                <a:solidFill>
                  <a:srgbClr val="000000"/>
                </a:solidFill>
                <a:latin typeface="Courier New" pitchFamily="49" charset="0"/>
              </a:rPr>
              <a:t>column </a:t>
            </a:r>
            <a:r>
              <a:rPr lang="en-US" sz="1800" b="1">
                <a:solidFill>
                  <a:srgbClr val="000000"/>
                </a:solidFill>
                <a:latin typeface="Courier New" pitchFamily="49" charset="0"/>
              </a:rPr>
              <a:t>= </a:t>
            </a:r>
            <a:r>
              <a:rPr lang="en-US" sz="1800" b="1" i="1">
                <a:solidFill>
                  <a:srgbClr val="000000"/>
                </a:solidFill>
                <a:latin typeface="Courier New" pitchFamily="49" charset="0"/>
              </a:rPr>
              <a:t>value, ...</a:t>
            </a: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a:t>
            </a:r>
            <a:r>
              <a:rPr lang="en-US" sz="1800" b="1">
                <a:solidFill>
                  <a:srgbClr val="000000"/>
                </a:solidFill>
                <a:latin typeface="Courier New" pitchFamily="49" charset="0"/>
              </a:rPr>
              <a:t>];</a:t>
            </a:r>
          </a:p>
        </p:txBody>
      </p:sp>
    </p:spTree>
    <p:extLst>
      <p:ext uri="{BB962C8B-B14F-4D97-AF65-F5344CB8AC3E}">
        <p14:creationId xmlns:p14="http://schemas.microsoft.com/office/powerpoint/2010/main" val="2370189976"/>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6625" y="2565400"/>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27651" name="Rectangle 3"/>
          <p:cNvSpPr>
            <a:spLocks noGrp="1" noChangeArrowheads="1"/>
          </p:cNvSpPr>
          <p:nvPr>
            <p:ph type="title"/>
          </p:nvPr>
        </p:nvSpPr>
        <p:spPr>
          <a:xfrm>
            <a:off x="922338" y="530225"/>
            <a:ext cx="7316787" cy="881063"/>
          </a:xfrm>
          <a:noFill/>
          <a:ln/>
          <a:effectLst>
            <a:outerShdw dist="53882" dir="2700000" algn="ctr" rotWithShape="0">
              <a:srgbClr val="000000"/>
            </a:outerShdw>
          </a:effectLst>
        </p:spPr>
        <p:txBody>
          <a:bodyPr lIns="92075" tIns="46038" rIns="92075" bIns="46038" anchor="t"/>
          <a:lstStyle/>
          <a:p>
            <a:r>
              <a:rPr lang="en-US"/>
              <a:t>Updating Rows in a Table</a:t>
            </a:r>
          </a:p>
        </p:txBody>
      </p:sp>
      <p:sp>
        <p:nvSpPr>
          <p:cNvPr id="27652" name="Rectangle 4"/>
          <p:cNvSpPr>
            <a:spLocks noGrp="1" noChangeArrowheads="1"/>
          </p:cNvSpPr>
          <p:nvPr>
            <p:ph type="body" idx="1"/>
          </p:nvPr>
        </p:nvSpPr>
        <p:spPr>
          <a:xfrm>
            <a:off x="769938" y="1401763"/>
            <a:ext cx="7385050" cy="3424237"/>
          </a:xfrm>
          <a:noFill/>
          <a:ln/>
          <a:effectLst>
            <a:outerShdw dist="53882" dir="2700000" algn="ctr" rotWithShape="0">
              <a:srgbClr val="000000"/>
            </a:outerShdw>
          </a:effectLst>
        </p:spPr>
        <p:txBody>
          <a:bodyPr lIns="92075" tIns="46038" rIns="92075" bIns="46038">
            <a:spAutoFit/>
          </a:bodyPr>
          <a:lstStyle/>
          <a:p>
            <a:pPr lvl="1"/>
            <a:r>
              <a:rPr lang="en-US"/>
              <a:t>Specific row or rows are modified when you specify the WHERE clause.</a:t>
            </a:r>
          </a:p>
          <a:p>
            <a:pPr lvl="1">
              <a:buFontTx/>
              <a:buNone/>
            </a:pPr>
            <a:endParaRPr lang="en-US"/>
          </a:p>
          <a:p>
            <a:pPr lvl="1">
              <a:buFontTx/>
              <a:buNone/>
            </a:pPr>
            <a:endParaRPr lang="en-US"/>
          </a:p>
          <a:p>
            <a:pPr lvl="1">
              <a:buFontTx/>
              <a:buNone/>
            </a:pPr>
            <a:endParaRPr lang="en-US"/>
          </a:p>
          <a:p>
            <a:pPr lvl="1"/>
            <a:r>
              <a:rPr lang="en-US"/>
              <a:t>All rows in the table are modified if you omit the WHERE clause.</a:t>
            </a:r>
          </a:p>
        </p:txBody>
      </p:sp>
      <p:sp>
        <p:nvSpPr>
          <p:cNvPr id="27653" name="Rectangle 5"/>
          <p:cNvSpPr>
            <a:spLocks noChangeArrowheads="1"/>
          </p:cNvSpPr>
          <p:nvPr/>
        </p:nvSpPr>
        <p:spPr bwMode="ltGray">
          <a:xfrm>
            <a:off x="1633538" y="3144838"/>
            <a:ext cx="3441700" cy="3048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7654" name="Rectangle 6"/>
          <p:cNvSpPr>
            <a:spLocks noChangeArrowheads="1"/>
          </p:cNvSpPr>
          <p:nvPr/>
        </p:nvSpPr>
        <p:spPr bwMode="blackWhite">
          <a:xfrm>
            <a:off x="915988" y="2606675"/>
            <a:ext cx="7529512" cy="110807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UPDATE 	emp</a:t>
            </a:r>
          </a:p>
          <a:p>
            <a:pPr>
              <a:tabLst>
                <a:tab pos="1200150" algn="l"/>
              </a:tabLst>
            </a:pPr>
            <a:r>
              <a:rPr lang="en-US" sz="1800" b="1">
                <a:solidFill>
                  <a:srgbClr val="000000"/>
                </a:solidFill>
                <a:latin typeface="Courier New" pitchFamily="49" charset="0"/>
              </a:rPr>
              <a:t>  2  SET    	deptno = 20</a:t>
            </a:r>
          </a:p>
          <a:p>
            <a:pPr>
              <a:tabLst>
                <a:tab pos="1200150" algn="l"/>
              </a:tabLst>
            </a:pPr>
            <a:r>
              <a:rPr lang="en-US" sz="1800" b="1">
                <a:solidFill>
                  <a:srgbClr val="000000"/>
                </a:solidFill>
                <a:latin typeface="Courier New" pitchFamily="49" charset="0"/>
              </a:rPr>
              <a:t>  3  WHERE  	empno = 7782;</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updated.</a:t>
            </a:r>
          </a:p>
        </p:txBody>
      </p:sp>
      <p:sp>
        <p:nvSpPr>
          <p:cNvPr id="27655" name="Rectangle 7"/>
          <p:cNvSpPr>
            <a:spLocks noChangeArrowheads="1"/>
          </p:cNvSpPr>
          <p:nvPr/>
        </p:nvSpPr>
        <p:spPr bwMode="blackWhite">
          <a:xfrm>
            <a:off x="933450" y="4889500"/>
            <a:ext cx="7499350" cy="935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UPDATE 	employee</a:t>
            </a:r>
          </a:p>
          <a:p>
            <a:pPr>
              <a:tabLst>
                <a:tab pos="1200150" algn="l"/>
              </a:tabLst>
            </a:pPr>
            <a:r>
              <a:rPr lang="en-US" sz="1800" b="1">
                <a:solidFill>
                  <a:srgbClr val="000000"/>
                </a:solidFill>
                <a:latin typeface="Courier New" pitchFamily="49" charset="0"/>
              </a:rPr>
              <a:t>  2  SET    	deptno = 20;</a:t>
            </a:r>
          </a:p>
          <a:p>
            <a:pPr>
              <a:tabLst>
                <a:tab pos="1200150" algn="l"/>
              </a:tabLst>
            </a:pPr>
            <a:r>
              <a:rPr lang="en-US" sz="1800" b="1">
                <a:solidFill>
                  <a:srgbClr val="FF3300"/>
                </a:solidFill>
                <a:effectLst>
                  <a:outerShdw blurRad="38100" dist="38100" dir="2700000" algn="tl">
                    <a:srgbClr val="000000"/>
                  </a:outerShdw>
                </a:effectLst>
                <a:latin typeface="Courier New" pitchFamily="49" charset="0"/>
              </a:rPr>
              <a:t>14 rows updated.</a:t>
            </a:r>
          </a:p>
        </p:txBody>
      </p:sp>
    </p:spTree>
    <p:extLst>
      <p:ext uri="{BB962C8B-B14F-4D97-AF65-F5344CB8AC3E}">
        <p14:creationId xmlns:p14="http://schemas.microsoft.com/office/powerpoint/2010/main" val="74155707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up)">
                                      <p:cBhvr>
                                        <p:cTn id="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5513" y="4157663"/>
            <a:ext cx="7510462" cy="14906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pPr>
            <a:r>
              <a:rPr lang="en-US" sz="1800" b="1">
                <a:solidFill>
                  <a:srgbClr val="000000"/>
                </a:solidFill>
                <a:latin typeface="Courier New" pitchFamily="49" charset="0"/>
              </a:rPr>
              <a:t>UPDATE emp</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ERROR at line 1:</a:t>
            </a:r>
          </a:p>
          <a:p>
            <a:pPr>
              <a:tabLst>
                <a:tab pos="1200150" algn="l"/>
              </a:tabLst>
            </a:pPr>
            <a:r>
              <a:rPr lang="en-US" sz="1800" b="1">
                <a:solidFill>
                  <a:srgbClr val="000000"/>
                </a:solidFill>
                <a:latin typeface="Courier New" pitchFamily="49" charset="0"/>
              </a:rPr>
              <a:t>ORA-02291: integrity constraint (USR.EMP_DEPTNO_FK) violated - parent key not found</a:t>
            </a:r>
          </a:p>
        </p:txBody>
      </p:sp>
      <p:sp>
        <p:nvSpPr>
          <p:cNvPr id="29699" name="Rectangle 3"/>
          <p:cNvSpPr>
            <a:spLocks noChangeArrowheads="1"/>
          </p:cNvSpPr>
          <p:nvPr/>
        </p:nvSpPr>
        <p:spPr bwMode="blackWhite">
          <a:xfrm>
            <a:off x="941388" y="2257425"/>
            <a:ext cx="7469187" cy="9969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pPr>
            <a:r>
              <a:rPr lang="en-US" sz="1800" b="1">
                <a:solidFill>
                  <a:srgbClr val="000000"/>
                </a:solidFill>
                <a:latin typeface="Courier New" pitchFamily="49" charset="0"/>
              </a:rPr>
              <a:t>SQL&gt; UPDATE	emp</a:t>
            </a:r>
          </a:p>
          <a:p>
            <a:pPr>
              <a:tabLst>
                <a:tab pos="688975" algn="l"/>
                <a:tab pos="1824038" algn="l"/>
                <a:tab pos="3324225" algn="l"/>
                <a:tab pos="4579938" algn="l"/>
              </a:tabLst>
            </a:pPr>
            <a:r>
              <a:rPr lang="en-US" sz="1800" b="1">
                <a:solidFill>
                  <a:srgbClr val="000000"/>
                </a:solidFill>
                <a:latin typeface="Courier New" pitchFamily="49" charset="0"/>
              </a:rPr>
              <a:t>  2  SET	deptno = 55</a:t>
            </a:r>
          </a:p>
          <a:p>
            <a:pPr>
              <a:tabLst>
                <a:tab pos="688975" algn="l"/>
                <a:tab pos="1824038" algn="l"/>
                <a:tab pos="3324225" algn="l"/>
                <a:tab pos="4579938" algn="l"/>
              </a:tabLst>
            </a:pPr>
            <a:r>
              <a:rPr lang="en-US" sz="1800" b="1">
                <a:solidFill>
                  <a:srgbClr val="000000"/>
                </a:solidFill>
                <a:latin typeface="Courier New" pitchFamily="49" charset="0"/>
              </a:rPr>
              <a:t>  3  WHERE	deptno = 10;</a:t>
            </a:r>
          </a:p>
        </p:txBody>
      </p:sp>
      <p:sp>
        <p:nvSpPr>
          <p:cNvPr id="2970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Updating Rows: </a:t>
            </a:r>
            <a:br>
              <a:rPr lang="en-US"/>
            </a:br>
            <a:r>
              <a:rPr lang="en-US"/>
              <a:t>Integrity Constraint Error</a:t>
            </a:r>
          </a:p>
        </p:txBody>
      </p:sp>
      <p:sp>
        <p:nvSpPr>
          <p:cNvPr id="29701" name="Rectangle 5"/>
          <p:cNvSpPr>
            <a:spLocks noGrp="1" noChangeArrowheads="1"/>
          </p:cNvSpPr>
          <p:nvPr>
            <p:ph type="body" idx="1"/>
          </p:nvPr>
        </p:nvSpPr>
        <p:spPr>
          <a:xfrm rot="19440000">
            <a:off x="2870200" y="2840038"/>
            <a:ext cx="6008688" cy="946150"/>
          </a:xfrm>
          <a:noFill/>
          <a:ln/>
          <a:effectLst>
            <a:outerShdw dist="53882" dir="2700000" algn="ctr" rotWithShape="0">
              <a:srgbClr val="000000"/>
            </a:outerShdw>
          </a:effectLst>
        </p:spPr>
        <p:txBody>
          <a:bodyPr lIns="92075" tIns="46038" rIns="92075" bIns="46038">
            <a:spAutoFit/>
          </a:bodyPr>
          <a:lstStyle/>
          <a:p>
            <a:pPr>
              <a:spcBef>
                <a:spcPct val="0"/>
              </a:spcBef>
            </a:pPr>
            <a:r>
              <a:rPr lang="en-US" sz="2800">
                <a:solidFill>
                  <a:srgbClr val="FF3300"/>
                </a:solidFill>
              </a:rPr>
              <a:t>Department number 55 does not exist</a:t>
            </a:r>
          </a:p>
        </p:txBody>
      </p:sp>
    </p:spTree>
    <p:extLst>
      <p:ext uri="{BB962C8B-B14F-4D97-AF65-F5344CB8AC3E}">
        <p14:creationId xmlns:p14="http://schemas.microsoft.com/office/powerpoint/2010/main" val="389568885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down)">
                                      <p:cBhvr>
                                        <p:cTn id="7"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627063" y="1458913"/>
            <a:ext cx="3862387" cy="24606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grpSp>
        <p:nvGrpSpPr>
          <p:cNvPr id="31749" name="Group 5"/>
          <p:cNvGrpSpPr>
            <a:grpSpLocks/>
          </p:cNvGrpSpPr>
          <p:nvPr/>
        </p:nvGrpSpPr>
        <p:grpSpPr bwMode="auto">
          <a:xfrm>
            <a:off x="4573588" y="2336800"/>
            <a:ext cx="3579812" cy="1476375"/>
            <a:chOff x="2881" y="1472"/>
            <a:chExt cx="2255" cy="930"/>
          </a:xfrm>
        </p:grpSpPr>
        <p:sp>
          <p:nvSpPr>
            <p:cNvPr id="31747" name="Rectangle 3"/>
            <p:cNvSpPr>
              <a:spLocks noChangeArrowheads="1"/>
            </p:cNvSpPr>
            <p:nvPr/>
          </p:nvSpPr>
          <p:spPr bwMode="auto">
            <a:xfrm>
              <a:off x="2881" y="1472"/>
              <a:ext cx="2255" cy="439"/>
            </a:xfrm>
            <a:prstGeom prst="rect">
              <a:avLst/>
            </a:prstGeom>
            <a:noFill/>
            <a:ln w="9525">
              <a:noFill/>
              <a:miter lim="800000"/>
              <a:headEnd/>
              <a:tailEnd/>
            </a:ln>
            <a:effectLst/>
          </p:spPr>
          <p:txBody>
            <a:bodyPr lIns="92075" tIns="46038" rIns="92075" bIns="46038">
              <a:spAutoFit/>
            </a:bodyPr>
            <a:lstStyle/>
            <a:p>
              <a:pP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“…delete a row </a:t>
              </a:r>
            </a:p>
            <a:p>
              <a:pP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from DEPT table…”</a:t>
              </a:r>
            </a:p>
          </p:txBody>
        </p:sp>
        <p:sp>
          <p:nvSpPr>
            <p:cNvPr id="31748" name="Arc 4"/>
            <p:cNvSpPr>
              <a:spLocks/>
            </p:cNvSpPr>
            <p:nvPr/>
          </p:nvSpPr>
          <p:spPr bwMode="auto">
            <a:xfrm>
              <a:off x="2965" y="1979"/>
              <a:ext cx="1537" cy="423"/>
            </a:xfrm>
            <a:custGeom>
              <a:avLst/>
              <a:gdLst>
                <a:gd name="G0" fmla="+- 13 0 0"/>
                <a:gd name="G1" fmla="+- 21600 0 0"/>
                <a:gd name="G2" fmla="+- 21600 0 0"/>
                <a:gd name="T0" fmla="*/ 0 w 20500"/>
                <a:gd name="T1" fmla="*/ 0 h 21600"/>
                <a:gd name="T2" fmla="*/ 20500 w 20500"/>
                <a:gd name="T3" fmla="*/ 14755 h 21600"/>
                <a:gd name="T4" fmla="*/ 13 w 20500"/>
                <a:gd name="T5" fmla="*/ 21600 h 21600"/>
              </a:gdLst>
              <a:ahLst/>
              <a:cxnLst>
                <a:cxn ang="0">
                  <a:pos x="T0" y="T1"/>
                </a:cxn>
                <a:cxn ang="0">
                  <a:pos x="T2" y="T3"/>
                </a:cxn>
                <a:cxn ang="0">
                  <a:pos x="T4" y="T5"/>
                </a:cxn>
              </a:cxnLst>
              <a:rect l="0" t="0" r="r" b="b"/>
              <a:pathLst>
                <a:path w="20500" h="21600" fill="none" extrusionOk="0">
                  <a:moveTo>
                    <a:pt x="0" y="0"/>
                  </a:moveTo>
                  <a:cubicBezTo>
                    <a:pt x="4" y="0"/>
                    <a:pt x="8" y="-1"/>
                    <a:pt x="13" y="0"/>
                  </a:cubicBezTo>
                  <a:cubicBezTo>
                    <a:pt x="9304" y="0"/>
                    <a:pt x="17555" y="5942"/>
                    <a:pt x="20499" y="14755"/>
                  </a:cubicBezTo>
                </a:path>
                <a:path w="20500" h="21600" stroke="0" extrusionOk="0">
                  <a:moveTo>
                    <a:pt x="0" y="0"/>
                  </a:moveTo>
                  <a:cubicBezTo>
                    <a:pt x="4" y="0"/>
                    <a:pt x="8" y="-1"/>
                    <a:pt x="13" y="0"/>
                  </a:cubicBezTo>
                  <a:cubicBezTo>
                    <a:pt x="9304" y="0"/>
                    <a:pt x="17555" y="5942"/>
                    <a:pt x="20499" y="14755"/>
                  </a:cubicBezTo>
                  <a:lnTo>
                    <a:pt x="13"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sp>
        <p:nvSpPr>
          <p:cNvPr id="31750" name="Rectangle 6"/>
          <p:cNvSpPr>
            <a:spLocks noChangeArrowheads="1"/>
          </p:cNvSpPr>
          <p:nvPr/>
        </p:nvSpPr>
        <p:spPr bwMode="ltGray">
          <a:xfrm>
            <a:off x="638175" y="3076575"/>
            <a:ext cx="3838575" cy="238125"/>
          </a:xfrm>
          <a:prstGeom prst="rect">
            <a:avLst/>
          </a:prstGeom>
          <a:solidFill>
            <a:srgbClr val="FF9966"/>
          </a:solidFill>
          <a:ln w="9525">
            <a:noFill/>
            <a:miter lim="800000"/>
            <a:headEnd/>
            <a:tailEnd/>
          </a:ln>
          <a:effectLst/>
        </p:spPr>
        <p:txBody>
          <a:bodyPr wrap="none" anchor="ctr"/>
          <a:lstStyle/>
          <a:p>
            <a:endParaRPr lang="en-US"/>
          </a:p>
        </p:txBody>
      </p:sp>
      <p:sp>
        <p:nvSpPr>
          <p:cNvPr id="31751"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Removing a Row from a Table </a:t>
            </a:r>
          </a:p>
        </p:txBody>
      </p:sp>
      <p:sp>
        <p:nvSpPr>
          <p:cNvPr id="31752" name="Rectangle 8"/>
          <p:cNvSpPr>
            <a:spLocks noChangeArrowheads="1"/>
          </p:cNvSpPr>
          <p:nvPr/>
        </p:nvSpPr>
        <p:spPr bwMode="auto">
          <a:xfrm>
            <a:off x="539750" y="1077913"/>
            <a:ext cx="931863"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sp>
        <p:nvSpPr>
          <p:cNvPr id="31753" name="Rectangle 9"/>
          <p:cNvSpPr>
            <a:spLocks noChangeArrowheads="1"/>
          </p:cNvSpPr>
          <p:nvPr/>
        </p:nvSpPr>
        <p:spPr bwMode="blackWhite">
          <a:xfrm>
            <a:off x="639763" y="1473200"/>
            <a:ext cx="3836987" cy="24352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a:p>
            <a:pPr>
              <a:lnSpc>
                <a:spcPct val="95000"/>
              </a:lnSpc>
              <a:tabLst>
                <a:tab pos="966788" algn="l"/>
                <a:tab pos="1885950" algn="l"/>
                <a:tab pos="2457450" algn="l"/>
              </a:tabLst>
            </a:pPr>
            <a:r>
              <a:rPr lang="en-US" sz="1800" b="1">
                <a:solidFill>
                  <a:srgbClr val="000000"/>
                </a:solidFill>
                <a:latin typeface="Courier New" pitchFamily="49" charset="0"/>
              </a:rPr>
              <a:t>    50	</a:t>
            </a:r>
            <a:r>
              <a:rPr lang="en-US" sz="1700" b="1">
                <a:solidFill>
                  <a:srgbClr val="000000"/>
                </a:solidFill>
                <a:latin typeface="Courier New" pitchFamily="49" charset="0"/>
              </a:rPr>
              <a:t>DEVELOPMENT</a:t>
            </a:r>
            <a:r>
              <a:rPr lang="en-US" sz="1600" b="1">
                <a:solidFill>
                  <a:srgbClr val="000000"/>
                </a:solidFill>
                <a:latin typeface="Courier New" pitchFamily="49" charset="0"/>
              </a:rPr>
              <a:t>	</a:t>
            </a:r>
            <a:r>
              <a:rPr lang="en-US" sz="1800" b="1">
                <a:solidFill>
                  <a:srgbClr val="000000"/>
                </a:solidFill>
                <a:latin typeface="Courier New" pitchFamily="49" charset="0"/>
              </a:rPr>
              <a:t>DETROIT</a:t>
            </a:r>
          </a:p>
          <a:p>
            <a:pPr>
              <a:lnSpc>
                <a:spcPct val="95000"/>
              </a:lnSpc>
              <a:tabLst>
                <a:tab pos="966788" algn="l"/>
                <a:tab pos="1885950" algn="l"/>
                <a:tab pos="2457450" algn="l"/>
              </a:tabLst>
            </a:pPr>
            <a:r>
              <a:rPr lang="en-US" sz="1800" b="1">
                <a:solidFill>
                  <a:srgbClr val="000000"/>
                </a:solidFill>
                <a:latin typeface="Courier New" pitchFamily="49" charset="0"/>
              </a:rPr>
              <a:t>    60	MIS		</a:t>
            </a:r>
          </a:p>
          <a:p>
            <a:pPr>
              <a:lnSpc>
                <a:spcPct val="95000"/>
              </a:lnSpc>
              <a:tabLst>
                <a:tab pos="966788" algn="l"/>
                <a:tab pos="1885950" algn="l"/>
                <a:tab pos="2457450" algn="l"/>
              </a:tabLst>
            </a:pPr>
            <a:r>
              <a:rPr lang="en-US" sz="1800" b="1">
                <a:solidFill>
                  <a:srgbClr val="000000"/>
                </a:solidFill>
                <a:latin typeface="Courier New" pitchFamily="49" charset="0"/>
              </a:rPr>
              <a:t>   ...</a:t>
            </a:r>
          </a:p>
        </p:txBody>
      </p:sp>
      <p:sp>
        <p:nvSpPr>
          <p:cNvPr id="31754" name="Line 10"/>
          <p:cNvSpPr>
            <a:spLocks noChangeShapeType="1"/>
          </p:cNvSpPr>
          <p:nvPr/>
        </p:nvSpPr>
        <p:spPr bwMode="auto">
          <a:xfrm>
            <a:off x="628650" y="1905000"/>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31755" name="Line 11"/>
          <p:cNvSpPr>
            <a:spLocks noChangeShapeType="1"/>
          </p:cNvSpPr>
          <p:nvPr/>
        </p:nvSpPr>
        <p:spPr bwMode="auto">
          <a:xfrm>
            <a:off x="622300" y="229870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56" name="Line 12"/>
          <p:cNvSpPr>
            <a:spLocks noChangeShapeType="1"/>
          </p:cNvSpPr>
          <p:nvPr/>
        </p:nvSpPr>
        <p:spPr bwMode="auto">
          <a:xfrm>
            <a:off x="622300" y="255905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57" name="Line 13"/>
          <p:cNvSpPr>
            <a:spLocks noChangeShapeType="1"/>
          </p:cNvSpPr>
          <p:nvPr/>
        </p:nvSpPr>
        <p:spPr bwMode="auto">
          <a:xfrm>
            <a:off x="622300" y="281940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58" name="Line 14"/>
          <p:cNvSpPr>
            <a:spLocks noChangeShapeType="1"/>
          </p:cNvSpPr>
          <p:nvPr/>
        </p:nvSpPr>
        <p:spPr bwMode="auto">
          <a:xfrm>
            <a:off x="1625600" y="1450975"/>
            <a:ext cx="0" cy="2482850"/>
          </a:xfrm>
          <a:prstGeom prst="line">
            <a:avLst/>
          </a:prstGeom>
          <a:noFill/>
          <a:ln w="25400">
            <a:solidFill>
              <a:srgbClr val="000000"/>
            </a:solidFill>
            <a:round/>
            <a:headEnd type="none" w="sm" len="sm"/>
            <a:tailEnd type="none" w="sm" len="sm"/>
          </a:ln>
          <a:effectLst/>
        </p:spPr>
        <p:txBody>
          <a:bodyPr/>
          <a:lstStyle/>
          <a:p>
            <a:endParaRPr lang="en-US"/>
          </a:p>
        </p:txBody>
      </p:sp>
      <p:sp>
        <p:nvSpPr>
          <p:cNvPr id="31759" name="Line 15"/>
          <p:cNvSpPr>
            <a:spLocks noChangeShapeType="1"/>
          </p:cNvSpPr>
          <p:nvPr/>
        </p:nvSpPr>
        <p:spPr bwMode="auto">
          <a:xfrm>
            <a:off x="3124200" y="1450975"/>
            <a:ext cx="0" cy="2511425"/>
          </a:xfrm>
          <a:prstGeom prst="line">
            <a:avLst/>
          </a:prstGeom>
          <a:noFill/>
          <a:ln w="25400">
            <a:solidFill>
              <a:srgbClr val="000000"/>
            </a:solidFill>
            <a:round/>
            <a:headEnd type="none" w="sm" len="sm"/>
            <a:tailEnd type="none" w="sm" len="sm"/>
          </a:ln>
          <a:effectLst/>
        </p:spPr>
        <p:txBody>
          <a:bodyPr/>
          <a:lstStyle/>
          <a:p>
            <a:endParaRPr lang="en-US"/>
          </a:p>
        </p:txBody>
      </p:sp>
      <p:sp>
        <p:nvSpPr>
          <p:cNvPr id="31760" name="Line 16"/>
          <p:cNvSpPr>
            <a:spLocks noChangeShapeType="1"/>
          </p:cNvSpPr>
          <p:nvPr/>
        </p:nvSpPr>
        <p:spPr bwMode="auto">
          <a:xfrm>
            <a:off x="622300" y="306705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61" name="Line 17"/>
          <p:cNvSpPr>
            <a:spLocks noChangeShapeType="1"/>
          </p:cNvSpPr>
          <p:nvPr/>
        </p:nvSpPr>
        <p:spPr bwMode="auto">
          <a:xfrm>
            <a:off x="622300" y="33242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62" name="Line 18"/>
          <p:cNvSpPr>
            <a:spLocks noChangeShapeType="1"/>
          </p:cNvSpPr>
          <p:nvPr/>
        </p:nvSpPr>
        <p:spPr bwMode="auto">
          <a:xfrm>
            <a:off x="622300" y="3600450"/>
            <a:ext cx="3886200"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31774" name="Group 30"/>
          <p:cNvGrpSpPr>
            <a:grpSpLocks/>
          </p:cNvGrpSpPr>
          <p:nvPr/>
        </p:nvGrpSpPr>
        <p:grpSpPr bwMode="auto">
          <a:xfrm>
            <a:off x="4640263" y="3344863"/>
            <a:ext cx="3968750" cy="2655887"/>
            <a:chOff x="2923" y="2107"/>
            <a:chExt cx="2500" cy="1673"/>
          </a:xfrm>
        </p:grpSpPr>
        <p:sp>
          <p:nvSpPr>
            <p:cNvPr id="31763" name="Rectangle 19"/>
            <p:cNvSpPr>
              <a:spLocks noChangeArrowheads="1"/>
            </p:cNvSpPr>
            <p:nvPr/>
          </p:nvSpPr>
          <p:spPr bwMode="blackWhite">
            <a:xfrm>
              <a:off x="2978" y="2347"/>
              <a:ext cx="2433" cy="138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31764" name="Rectangle 20"/>
            <p:cNvSpPr>
              <a:spLocks noChangeArrowheads="1"/>
            </p:cNvSpPr>
            <p:nvPr/>
          </p:nvSpPr>
          <p:spPr bwMode="auto">
            <a:xfrm>
              <a:off x="2923" y="2107"/>
              <a:ext cx="587" cy="250"/>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sp>
          <p:nvSpPr>
            <p:cNvPr id="31765" name="Rectangle 21"/>
            <p:cNvSpPr>
              <a:spLocks noChangeArrowheads="1"/>
            </p:cNvSpPr>
            <p:nvPr/>
          </p:nvSpPr>
          <p:spPr bwMode="blackWhite">
            <a:xfrm>
              <a:off x="2986" y="2356"/>
              <a:ext cx="2417" cy="1370"/>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a:p>
              <a:pPr>
                <a:lnSpc>
                  <a:spcPct val="95000"/>
                </a:lnSpc>
                <a:tabLst>
                  <a:tab pos="966788" algn="l"/>
                  <a:tab pos="1885950" algn="l"/>
                  <a:tab pos="2457450" algn="l"/>
                </a:tabLst>
              </a:pPr>
              <a:r>
                <a:rPr lang="en-US" sz="1800" b="1">
                  <a:solidFill>
                    <a:srgbClr val="000000"/>
                  </a:solidFill>
                  <a:latin typeface="Courier New" pitchFamily="49" charset="0"/>
                </a:rPr>
                <a:t>    60	MIS		</a:t>
              </a:r>
            </a:p>
            <a:p>
              <a:pPr>
                <a:lnSpc>
                  <a:spcPct val="95000"/>
                </a:lnSpc>
                <a:tabLst>
                  <a:tab pos="966788" algn="l"/>
                  <a:tab pos="1885950" algn="l"/>
                  <a:tab pos="2457450" algn="l"/>
                </a:tabLst>
              </a:pPr>
              <a:r>
                <a:rPr lang="en-US" sz="1800" b="1">
                  <a:solidFill>
                    <a:srgbClr val="000000"/>
                  </a:solidFill>
                  <a:latin typeface="Courier New" pitchFamily="49" charset="0"/>
                </a:rPr>
                <a:t>   ...</a:t>
              </a:r>
            </a:p>
          </p:txBody>
        </p:sp>
        <p:sp>
          <p:nvSpPr>
            <p:cNvPr id="31766" name="Line 22"/>
            <p:cNvSpPr>
              <a:spLocks noChangeShapeType="1"/>
            </p:cNvSpPr>
            <p:nvPr/>
          </p:nvSpPr>
          <p:spPr bwMode="auto">
            <a:xfrm>
              <a:off x="2979" y="2628"/>
              <a:ext cx="2444" cy="0"/>
            </a:xfrm>
            <a:prstGeom prst="line">
              <a:avLst/>
            </a:prstGeom>
            <a:noFill/>
            <a:ln w="50800">
              <a:solidFill>
                <a:srgbClr val="000000"/>
              </a:solidFill>
              <a:round/>
              <a:headEnd type="none" w="sm" len="sm"/>
              <a:tailEnd type="none" w="sm" len="sm"/>
            </a:ln>
            <a:effectLst/>
          </p:spPr>
          <p:txBody>
            <a:bodyPr/>
            <a:lstStyle/>
            <a:p>
              <a:endParaRPr lang="en-US"/>
            </a:p>
          </p:txBody>
        </p:sp>
        <p:sp>
          <p:nvSpPr>
            <p:cNvPr id="31767" name="Line 23"/>
            <p:cNvSpPr>
              <a:spLocks noChangeShapeType="1"/>
            </p:cNvSpPr>
            <p:nvPr/>
          </p:nvSpPr>
          <p:spPr bwMode="auto">
            <a:xfrm>
              <a:off x="2975" y="2876"/>
              <a:ext cx="2448"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68" name="Line 24"/>
            <p:cNvSpPr>
              <a:spLocks noChangeShapeType="1"/>
            </p:cNvSpPr>
            <p:nvPr/>
          </p:nvSpPr>
          <p:spPr bwMode="auto">
            <a:xfrm>
              <a:off x="2975" y="3040"/>
              <a:ext cx="2448"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69" name="Line 25"/>
            <p:cNvSpPr>
              <a:spLocks noChangeShapeType="1"/>
            </p:cNvSpPr>
            <p:nvPr/>
          </p:nvSpPr>
          <p:spPr bwMode="auto">
            <a:xfrm>
              <a:off x="2975" y="3204"/>
              <a:ext cx="2448"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70" name="Line 26"/>
            <p:cNvSpPr>
              <a:spLocks noChangeShapeType="1"/>
            </p:cNvSpPr>
            <p:nvPr/>
          </p:nvSpPr>
          <p:spPr bwMode="auto">
            <a:xfrm>
              <a:off x="3607" y="2342"/>
              <a:ext cx="0" cy="1426"/>
            </a:xfrm>
            <a:prstGeom prst="line">
              <a:avLst/>
            </a:prstGeom>
            <a:noFill/>
            <a:ln w="25400">
              <a:solidFill>
                <a:srgbClr val="000000"/>
              </a:solidFill>
              <a:round/>
              <a:headEnd type="none" w="sm" len="sm"/>
              <a:tailEnd type="none" w="sm" len="sm"/>
            </a:ln>
            <a:effectLst/>
          </p:spPr>
          <p:txBody>
            <a:bodyPr/>
            <a:lstStyle/>
            <a:p>
              <a:endParaRPr lang="en-US"/>
            </a:p>
          </p:txBody>
        </p:sp>
        <p:sp>
          <p:nvSpPr>
            <p:cNvPr id="31771" name="Line 27"/>
            <p:cNvSpPr>
              <a:spLocks noChangeShapeType="1"/>
            </p:cNvSpPr>
            <p:nvPr/>
          </p:nvSpPr>
          <p:spPr bwMode="auto">
            <a:xfrm>
              <a:off x="4551" y="2342"/>
              <a:ext cx="0" cy="1438"/>
            </a:xfrm>
            <a:prstGeom prst="line">
              <a:avLst/>
            </a:prstGeom>
            <a:noFill/>
            <a:ln w="25400">
              <a:solidFill>
                <a:srgbClr val="000000"/>
              </a:solidFill>
              <a:round/>
              <a:headEnd type="none" w="sm" len="sm"/>
              <a:tailEnd type="none" w="sm" len="sm"/>
            </a:ln>
            <a:effectLst/>
          </p:spPr>
          <p:txBody>
            <a:bodyPr/>
            <a:lstStyle/>
            <a:p>
              <a:endParaRPr lang="en-US"/>
            </a:p>
          </p:txBody>
        </p:sp>
        <p:sp>
          <p:nvSpPr>
            <p:cNvPr id="31772" name="Line 28"/>
            <p:cNvSpPr>
              <a:spLocks noChangeShapeType="1"/>
            </p:cNvSpPr>
            <p:nvPr/>
          </p:nvSpPr>
          <p:spPr bwMode="auto">
            <a:xfrm>
              <a:off x="2975" y="3360"/>
              <a:ext cx="2448"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73" name="Line 29"/>
            <p:cNvSpPr>
              <a:spLocks noChangeShapeType="1"/>
            </p:cNvSpPr>
            <p:nvPr/>
          </p:nvSpPr>
          <p:spPr bwMode="auto">
            <a:xfrm>
              <a:off x="2975" y="3522"/>
              <a:ext cx="2448" cy="0"/>
            </a:xfrm>
            <a:prstGeom prst="line">
              <a:avLst/>
            </a:prstGeom>
            <a:noFill/>
            <a:ln w="25400">
              <a:solidFill>
                <a:srgbClr val="000000"/>
              </a:solid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139667598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left)">
                                      <p:cBhvr>
                                        <p:cTn id="7" dur="500"/>
                                        <p:tgtEl>
                                          <p:spTgt spid="3174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774"/>
                                        </p:tgtEl>
                                        <p:attrNameLst>
                                          <p:attrName>style.visibility</p:attrName>
                                        </p:attrNameLst>
                                      </p:cBhvr>
                                      <p:to>
                                        <p:strVal val="visible"/>
                                      </p:to>
                                    </p:set>
                                    <p:animEffect transition="in" filter="wipe(up)">
                                      <p:cBhvr>
                                        <p:cTn id="11" dur="500"/>
                                        <p:tgtEl>
                                          <p:spTgt spid="31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The DELETE Statement</a:t>
            </a:r>
          </a:p>
        </p:txBody>
      </p:sp>
      <p:sp>
        <p:nvSpPr>
          <p:cNvPr id="33795" name="Rectangle 3"/>
          <p:cNvSpPr>
            <a:spLocks noGrp="1" noChangeArrowheads="1"/>
          </p:cNvSpPr>
          <p:nvPr>
            <p:ph type="body" idx="1"/>
          </p:nvPr>
        </p:nvSpPr>
        <p:spPr>
          <a:xfrm>
            <a:off x="1447800" y="1676400"/>
            <a:ext cx="7451725" cy="1066800"/>
          </a:xfrm>
          <a:noFill/>
          <a:ln/>
          <a:effectLst>
            <a:outerShdw dist="53882" dir="2700000" algn="ctr" rotWithShape="0">
              <a:srgbClr val="000000"/>
            </a:outerShdw>
          </a:effectLst>
        </p:spPr>
        <p:txBody>
          <a:bodyPr lIns="92075" tIns="46038" rIns="92075" bIns="46038">
            <a:spAutoFit/>
          </a:bodyPr>
          <a:lstStyle/>
          <a:p>
            <a:r>
              <a:rPr lang="en-US"/>
              <a:t>You can remove existing rows from a table by using the DELETE statement.</a:t>
            </a:r>
          </a:p>
        </p:txBody>
      </p:sp>
      <p:sp>
        <p:nvSpPr>
          <p:cNvPr id="33796" name="Rectangle 4"/>
          <p:cNvSpPr>
            <a:spLocks noChangeArrowheads="1"/>
          </p:cNvSpPr>
          <p:nvPr/>
        </p:nvSpPr>
        <p:spPr bwMode="blackWhite">
          <a:xfrm>
            <a:off x="933450" y="2887663"/>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pPr>
            <a:r>
              <a:rPr lang="en-US" sz="1800" b="1">
                <a:solidFill>
                  <a:srgbClr val="000000"/>
                </a:solidFill>
                <a:latin typeface="Courier New" pitchFamily="49" charset="0"/>
              </a:rPr>
              <a:t>DELETE [FROM]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88975" algn="l"/>
                <a:tab pos="1824038" algn="l"/>
                <a:tab pos="3324225" algn="l"/>
                <a:tab pos="4579938"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a:t>
            </a:r>
            <a:r>
              <a:rPr lang="en-US" sz="1800" b="1">
                <a:solidFill>
                  <a:srgbClr val="000000"/>
                </a:solidFill>
                <a:latin typeface="Courier New" pitchFamily="49" charset="0"/>
              </a:rPr>
              <a:t>];</a:t>
            </a:r>
          </a:p>
        </p:txBody>
      </p:sp>
    </p:spTree>
    <p:extLst>
      <p:ext uri="{BB962C8B-B14F-4D97-AF65-F5344CB8AC3E}">
        <p14:creationId xmlns:p14="http://schemas.microsoft.com/office/powerpoint/2010/main" val="3693382213"/>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757238" y="1533525"/>
            <a:ext cx="7385050" cy="3594100"/>
          </a:xfrm>
          <a:noFill/>
          <a:ln/>
          <a:effectLst>
            <a:outerShdw dist="53882" dir="2700000" algn="ctr" rotWithShape="0">
              <a:srgbClr val="000000"/>
            </a:outerShdw>
          </a:effectLst>
        </p:spPr>
        <p:txBody>
          <a:bodyPr lIns="92075" tIns="46038" rIns="92075" bIns="46038">
            <a:spAutoFit/>
          </a:bodyPr>
          <a:lstStyle/>
          <a:p>
            <a:pPr lvl="1"/>
            <a:r>
              <a:rPr lang="en-US"/>
              <a:t>Specific rows are deleted when you specify the WHERE clause.</a:t>
            </a:r>
            <a:br>
              <a:rPr lang="en-US"/>
            </a:br>
            <a:r>
              <a:rPr lang="en-US"/>
              <a:t/>
            </a:r>
            <a:br>
              <a:rPr lang="en-US"/>
            </a:br>
            <a:r>
              <a:rPr lang="en-US"/>
              <a:t/>
            </a:r>
            <a:br>
              <a:rPr lang="en-US"/>
            </a:br>
            <a:r>
              <a:rPr lang="en-US"/>
              <a:t/>
            </a:r>
            <a:br>
              <a:rPr lang="en-US"/>
            </a:br>
            <a:endParaRPr lang="en-US"/>
          </a:p>
          <a:p>
            <a:pPr lvl="1"/>
            <a:r>
              <a:rPr lang="en-US"/>
              <a:t>All rows in the table are deleted if you omit the WHERE clause.</a:t>
            </a:r>
          </a:p>
        </p:txBody>
      </p:sp>
      <p:sp>
        <p:nvSpPr>
          <p:cNvPr id="3584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Deleting Rows from a Table</a:t>
            </a:r>
          </a:p>
        </p:txBody>
      </p:sp>
      <p:sp>
        <p:nvSpPr>
          <p:cNvPr id="35844" name="Rectangle 4"/>
          <p:cNvSpPr>
            <a:spLocks noChangeArrowheads="1"/>
          </p:cNvSpPr>
          <p:nvPr/>
        </p:nvSpPr>
        <p:spPr bwMode="blackWhite">
          <a:xfrm>
            <a:off x="933450" y="2697163"/>
            <a:ext cx="75184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pPr>
            <a:r>
              <a:rPr lang="en-US" sz="1800" b="1">
                <a:solidFill>
                  <a:srgbClr val="000000"/>
                </a:solidFill>
                <a:latin typeface="Courier New" pitchFamily="49" charset="0"/>
              </a:rPr>
              <a:t>SQL&gt; DELETE FROM	department</a:t>
            </a:r>
          </a:p>
          <a:p>
            <a:pPr>
              <a:tabLst>
                <a:tab pos="688975" algn="l"/>
                <a:tab pos="1824038" algn="l"/>
                <a:tab pos="2735263" algn="l"/>
                <a:tab pos="4579938" algn="l"/>
              </a:tabLst>
            </a:pPr>
            <a:r>
              <a:rPr lang="en-US" sz="1800" b="1">
                <a:solidFill>
                  <a:srgbClr val="000000"/>
                </a:solidFill>
                <a:latin typeface="Courier New" pitchFamily="49" charset="0"/>
              </a:rPr>
              <a:t>  2  WHERE 		dname = 'DEVELOPMENT'; </a:t>
            </a:r>
          </a:p>
          <a:p>
            <a:pPr>
              <a:tabLst>
                <a:tab pos="688975" algn="l"/>
                <a:tab pos="1824038" algn="l"/>
                <a:tab pos="2735263" algn="l"/>
                <a:tab pos="4579938" algn="l"/>
              </a:tabLst>
            </a:pPr>
            <a:r>
              <a:rPr lang="en-US" sz="1800" b="1">
                <a:solidFill>
                  <a:srgbClr val="FF3300"/>
                </a:solidFill>
                <a:effectLst>
                  <a:outerShdw blurRad="38100" dist="38100" dir="2700000" algn="tl">
                    <a:srgbClr val="000000"/>
                  </a:outerShdw>
                </a:effectLst>
                <a:latin typeface="Courier New" pitchFamily="49" charset="0"/>
              </a:rPr>
              <a:t>1 row deleted.</a:t>
            </a:r>
          </a:p>
        </p:txBody>
      </p:sp>
      <p:sp>
        <p:nvSpPr>
          <p:cNvPr id="35845" name="Rectangle 5"/>
          <p:cNvSpPr>
            <a:spLocks noChangeArrowheads="1"/>
          </p:cNvSpPr>
          <p:nvPr/>
        </p:nvSpPr>
        <p:spPr bwMode="blackWhite">
          <a:xfrm>
            <a:off x="931863" y="5137150"/>
            <a:ext cx="75120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pPr>
            <a:r>
              <a:rPr lang="en-US" sz="1800" b="1">
                <a:solidFill>
                  <a:srgbClr val="000000"/>
                </a:solidFill>
                <a:latin typeface="Courier New" pitchFamily="49" charset="0"/>
              </a:rPr>
              <a:t>SQL&gt; DELETE FROM	department;</a:t>
            </a:r>
          </a:p>
          <a:p>
            <a:pPr>
              <a:tabLst>
                <a:tab pos="688975" algn="l"/>
                <a:tab pos="1824038" algn="l"/>
                <a:tab pos="2735263" algn="l"/>
                <a:tab pos="4579938" algn="l"/>
              </a:tabLst>
            </a:pPr>
            <a:r>
              <a:rPr lang="en-US" sz="1800" b="1">
                <a:solidFill>
                  <a:srgbClr val="FF3300"/>
                </a:solidFill>
                <a:effectLst>
                  <a:outerShdw blurRad="38100" dist="38100" dir="2700000" algn="tl">
                    <a:srgbClr val="000000"/>
                  </a:outerShdw>
                </a:effectLst>
                <a:latin typeface="Courier New" pitchFamily="49" charset="0"/>
              </a:rPr>
              <a:t>4 rows deleted.</a:t>
            </a:r>
          </a:p>
        </p:txBody>
      </p:sp>
    </p:spTree>
    <p:extLst>
      <p:ext uri="{BB962C8B-B14F-4D97-AF65-F5344CB8AC3E}">
        <p14:creationId xmlns:p14="http://schemas.microsoft.com/office/powerpoint/2010/main" val="728636529"/>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Deleting Rows: </a:t>
            </a:r>
            <a:br>
              <a:rPr lang="en-US"/>
            </a:br>
            <a:r>
              <a:rPr lang="en-US"/>
              <a:t>Integrity Constraint Error</a:t>
            </a:r>
          </a:p>
        </p:txBody>
      </p:sp>
      <p:sp>
        <p:nvSpPr>
          <p:cNvPr id="37891" name="Rectangle 3"/>
          <p:cNvSpPr>
            <a:spLocks noChangeArrowheads="1"/>
          </p:cNvSpPr>
          <p:nvPr/>
        </p:nvSpPr>
        <p:spPr bwMode="blackWhite">
          <a:xfrm>
            <a:off x="931863" y="2374900"/>
            <a:ext cx="7493000" cy="8429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3648075" algn="l"/>
                <a:tab pos="5026025" algn="l"/>
              </a:tabLst>
            </a:pPr>
            <a:r>
              <a:rPr lang="en-US" sz="1800" b="1">
                <a:solidFill>
                  <a:srgbClr val="000000"/>
                </a:solidFill>
                <a:latin typeface="Courier New" pitchFamily="49" charset="0"/>
              </a:rPr>
              <a:t>SQL&gt; DELETE FROM	dept</a:t>
            </a:r>
          </a:p>
          <a:p>
            <a:pPr>
              <a:tabLst>
                <a:tab pos="688975" algn="l"/>
                <a:tab pos="1824038" algn="l"/>
                <a:tab pos="2735263" algn="l"/>
                <a:tab pos="3648075" algn="l"/>
                <a:tab pos="5026025" algn="l"/>
              </a:tabLst>
            </a:pPr>
            <a:r>
              <a:rPr lang="en-US" sz="1800" b="1">
                <a:solidFill>
                  <a:srgbClr val="000000"/>
                </a:solidFill>
                <a:latin typeface="Courier New" pitchFamily="49" charset="0"/>
              </a:rPr>
              <a:t>  2  WHERE		deptno = 10;</a:t>
            </a:r>
          </a:p>
        </p:txBody>
      </p:sp>
      <p:sp>
        <p:nvSpPr>
          <p:cNvPr id="37892" name="Rectangle 4"/>
          <p:cNvSpPr>
            <a:spLocks noChangeArrowheads="1"/>
          </p:cNvSpPr>
          <p:nvPr/>
        </p:nvSpPr>
        <p:spPr bwMode="blackWhite">
          <a:xfrm>
            <a:off x="914400" y="3675063"/>
            <a:ext cx="7510463" cy="14906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pPr>
            <a:r>
              <a:rPr lang="en-US" sz="1800" b="1">
                <a:solidFill>
                  <a:srgbClr val="000000"/>
                </a:solidFill>
                <a:latin typeface="Courier New" pitchFamily="49" charset="0"/>
              </a:rPr>
              <a:t>DELETE FROM dept</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ERROR at line 1:</a:t>
            </a:r>
          </a:p>
          <a:p>
            <a:pPr>
              <a:tabLst>
                <a:tab pos="1200150" algn="l"/>
              </a:tabLst>
            </a:pPr>
            <a:r>
              <a:rPr lang="en-US" sz="1800" b="1">
                <a:solidFill>
                  <a:srgbClr val="000000"/>
                </a:solidFill>
                <a:latin typeface="Courier New" pitchFamily="49" charset="0"/>
              </a:rPr>
              <a:t>ORA-02292: integrity constraint (USR.EMP_DEPTNO_FK) violated - child record found</a:t>
            </a:r>
          </a:p>
        </p:txBody>
      </p:sp>
      <p:sp>
        <p:nvSpPr>
          <p:cNvPr id="37893" name="Rectangle 5"/>
          <p:cNvSpPr>
            <a:spLocks noGrp="1" noChangeArrowheads="1"/>
          </p:cNvSpPr>
          <p:nvPr>
            <p:ph type="body" idx="1"/>
          </p:nvPr>
        </p:nvSpPr>
        <p:spPr>
          <a:xfrm rot="20400000">
            <a:off x="4140200" y="2586038"/>
            <a:ext cx="4735513" cy="2654300"/>
          </a:xfrm>
          <a:noFill/>
          <a:ln/>
          <a:effectLst>
            <a:outerShdw dist="53882" dir="2700000" algn="ctr" rotWithShape="0">
              <a:srgbClr val="000000"/>
            </a:outerShdw>
          </a:effectLst>
        </p:spPr>
        <p:txBody>
          <a:bodyPr lIns="92075" tIns="46038" rIns="92075" bIns="46038">
            <a:spAutoFit/>
          </a:bodyPr>
          <a:lstStyle/>
          <a:p>
            <a:pPr algn="ctr">
              <a:spcBef>
                <a:spcPct val="0"/>
              </a:spcBef>
            </a:pPr>
            <a:r>
              <a:rPr lang="en-US" sz="2800">
                <a:solidFill>
                  <a:srgbClr val="FF3300"/>
                </a:solidFill>
              </a:rPr>
              <a:t>You cannot delete a row </a:t>
            </a:r>
          </a:p>
          <a:p>
            <a:pPr algn="ctr">
              <a:spcBef>
                <a:spcPct val="0"/>
              </a:spcBef>
            </a:pPr>
            <a:r>
              <a:rPr lang="en-US" sz="2800">
                <a:solidFill>
                  <a:srgbClr val="FF3300"/>
                </a:solidFill>
              </a:rPr>
              <a:t>that contains a primary key </a:t>
            </a:r>
          </a:p>
          <a:p>
            <a:pPr algn="ctr">
              <a:spcBef>
                <a:spcPct val="0"/>
              </a:spcBef>
            </a:pPr>
            <a:r>
              <a:rPr lang="en-US" sz="2800">
                <a:solidFill>
                  <a:srgbClr val="FF3300"/>
                </a:solidFill>
              </a:rPr>
              <a:t>that is used as a foreign key </a:t>
            </a:r>
          </a:p>
          <a:p>
            <a:pPr algn="ctr">
              <a:spcBef>
                <a:spcPct val="0"/>
              </a:spcBef>
            </a:pPr>
            <a:r>
              <a:rPr lang="en-US" sz="2800">
                <a:solidFill>
                  <a:srgbClr val="FF3300"/>
                </a:solidFill>
              </a:rPr>
              <a:t>in another table.</a:t>
            </a:r>
          </a:p>
        </p:txBody>
      </p:sp>
    </p:spTree>
    <p:extLst>
      <p:ext uri="{BB962C8B-B14F-4D97-AF65-F5344CB8AC3E}">
        <p14:creationId xmlns:p14="http://schemas.microsoft.com/office/powerpoint/2010/main" val="408198651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wipe(down)">
                                      <p:cBhvr>
                                        <p:cTn id="7"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Querying</a:t>
            </a:r>
            <a:endParaRPr lang="en-US" dirty="0"/>
          </a:p>
        </p:txBody>
      </p:sp>
      <p:sp>
        <p:nvSpPr>
          <p:cNvPr id="3" name="Content Placeholder 2"/>
          <p:cNvSpPr>
            <a:spLocks noGrp="1"/>
          </p:cNvSpPr>
          <p:nvPr>
            <p:ph idx="1"/>
          </p:nvPr>
        </p:nvSpPr>
        <p:spPr/>
        <p:txBody>
          <a:bodyPr/>
          <a:lstStyle/>
          <a:p>
            <a:r>
              <a:rPr lang="en-AU" dirty="0" smtClean="0"/>
              <a:t>Language to interact with DBS</a:t>
            </a:r>
          </a:p>
          <a:p>
            <a:r>
              <a:rPr lang="en-AU" dirty="0" smtClean="0"/>
              <a:t>There are three parts</a:t>
            </a:r>
          </a:p>
          <a:p>
            <a:pPr lvl="1"/>
            <a:r>
              <a:rPr lang="en-AU" b="1" dirty="0" smtClean="0"/>
              <a:t>Data Definition Language (DDL)</a:t>
            </a:r>
          </a:p>
          <a:p>
            <a:pPr lvl="1"/>
            <a:r>
              <a:rPr lang="en-AU" dirty="0" smtClean="0"/>
              <a:t>Data Manipulation Language (DML)</a:t>
            </a:r>
          </a:p>
          <a:p>
            <a:pPr lvl="1"/>
            <a:r>
              <a:rPr lang="en-AU" dirty="0" smtClean="0"/>
              <a:t>Data Control Language (DCL)</a:t>
            </a:r>
            <a:endParaRPr lang="en-US" dirty="0"/>
          </a:p>
        </p:txBody>
      </p:sp>
    </p:spTree>
    <p:extLst>
      <p:ext uri="{BB962C8B-B14F-4D97-AF65-F5344CB8AC3E}">
        <p14:creationId xmlns:p14="http://schemas.microsoft.com/office/powerpoint/2010/main" val="33187898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Summary</a:t>
            </a:r>
          </a:p>
        </p:txBody>
      </p:sp>
      <p:sp>
        <p:nvSpPr>
          <p:cNvPr id="39939" name="Rectangle 3"/>
          <p:cNvSpPr>
            <a:spLocks noChangeArrowheads="1"/>
          </p:cNvSpPr>
          <p:nvPr/>
        </p:nvSpPr>
        <p:spPr bwMode="blackWhite">
          <a:xfrm>
            <a:off x="3259138" y="2020888"/>
            <a:ext cx="5167312" cy="18192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10000"/>
              </a:lnSpc>
              <a:spcBef>
                <a:spcPct val="60000"/>
              </a:spcBef>
            </a:pPr>
            <a:r>
              <a:rPr lang="en-US" sz="1800" b="1">
                <a:solidFill>
                  <a:srgbClr val="000000"/>
                </a:solidFill>
                <a:latin typeface="Arial" pitchFamily="34" charset="0"/>
              </a:rPr>
              <a:t>Description</a:t>
            </a:r>
          </a:p>
          <a:p>
            <a:pPr>
              <a:lnSpc>
                <a:spcPct val="110000"/>
              </a:lnSpc>
              <a:spcBef>
                <a:spcPct val="60000"/>
              </a:spcBef>
            </a:pPr>
            <a:r>
              <a:rPr lang="en-US" sz="1800" b="1">
                <a:solidFill>
                  <a:srgbClr val="000000"/>
                </a:solidFill>
                <a:latin typeface="Arial" pitchFamily="34" charset="0"/>
              </a:rPr>
              <a:t>Adds a new row to the table</a:t>
            </a:r>
          </a:p>
          <a:p>
            <a:pPr>
              <a:lnSpc>
                <a:spcPct val="110000"/>
              </a:lnSpc>
              <a:spcBef>
                <a:spcPct val="60000"/>
              </a:spcBef>
            </a:pPr>
            <a:r>
              <a:rPr lang="en-US" sz="1800" b="1">
                <a:solidFill>
                  <a:srgbClr val="000000"/>
                </a:solidFill>
                <a:latin typeface="Arial" pitchFamily="34" charset="0"/>
              </a:rPr>
              <a:t>Modifies existing rows in the table</a:t>
            </a:r>
          </a:p>
          <a:p>
            <a:pPr>
              <a:lnSpc>
                <a:spcPct val="110000"/>
              </a:lnSpc>
              <a:spcBef>
                <a:spcPct val="60000"/>
              </a:spcBef>
            </a:pPr>
            <a:r>
              <a:rPr lang="en-US" sz="1800" b="1">
                <a:solidFill>
                  <a:srgbClr val="000000"/>
                </a:solidFill>
                <a:latin typeface="Arial" pitchFamily="34" charset="0"/>
              </a:rPr>
              <a:t>Removes existing rows from the table</a:t>
            </a:r>
          </a:p>
        </p:txBody>
      </p:sp>
      <p:sp>
        <p:nvSpPr>
          <p:cNvPr id="39940" name="Rectangle 4"/>
          <p:cNvSpPr>
            <a:spLocks noChangeArrowheads="1"/>
          </p:cNvSpPr>
          <p:nvPr/>
        </p:nvSpPr>
        <p:spPr bwMode="blackWhite">
          <a:xfrm>
            <a:off x="914400" y="2020888"/>
            <a:ext cx="2347913" cy="18192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10000"/>
              </a:lnSpc>
              <a:spcBef>
                <a:spcPct val="60000"/>
              </a:spcBef>
            </a:pPr>
            <a:r>
              <a:rPr lang="en-US" sz="1800" b="1">
                <a:solidFill>
                  <a:srgbClr val="000000"/>
                </a:solidFill>
                <a:latin typeface="Arial" pitchFamily="34" charset="0"/>
              </a:rPr>
              <a:t>Statement</a:t>
            </a:r>
          </a:p>
          <a:p>
            <a:pPr>
              <a:lnSpc>
                <a:spcPct val="110000"/>
              </a:lnSpc>
              <a:spcBef>
                <a:spcPct val="60000"/>
              </a:spcBef>
            </a:pPr>
            <a:r>
              <a:rPr lang="en-US" sz="1800" b="1">
                <a:solidFill>
                  <a:srgbClr val="000000"/>
                </a:solidFill>
                <a:latin typeface="Arial" pitchFamily="34" charset="0"/>
              </a:rPr>
              <a:t>INSERT</a:t>
            </a:r>
          </a:p>
          <a:p>
            <a:pPr>
              <a:lnSpc>
                <a:spcPct val="110000"/>
              </a:lnSpc>
              <a:spcBef>
                <a:spcPct val="60000"/>
              </a:spcBef>
            </a:pPr>
            <a:r>
              <a:rPr lang="en-US" sz="1800" b="1">
                <a:solidFill>
                  <a:srgbClr val="000000"/>
                </a:solidFill>
                <a:latin typeface="Arial" pitchFamily="34" charset="0"/>
              </a:rPr>
              <a:t>UPDATE</a:t>
            </a:r>
          </a:p>
          <a:p>
            <a:pPr>
              <a:lnSpc>
                <a:spcPct val="110000"/>
              </a:lnSpc>
              <a:spcBef>
                <a:spcPct val="60000"/>
              </a:spcBef>
            </a:pPr>
            <a:r>
              <a:rPr lang="en-US" sz="1800" b="1">
                <a:solidFill>
                  <a:srgbClr val="000000"/>
                </a:solidFill>
                <a:latin typeface="Arial" pitchFamily="34" charset="0"/>
              </a:rPr>
              <a:t>DELETE	</a:t>
            </a:r>
          </a:p>
        </p:txBody>
      </p:sp>
      <p:sp>
        <p:nvSpPr>
          <p:cNvPr id="39941" name="Line 5"/>
          <p:cNvSpPr>
            <a:spLocks noChangeShapeType="1"/>
          </p:cNvSpPr>
          <p:nvPr/>
        </p:nvSpPr>
        <p:spPr bwMode="blackWhite">
          <a:xfrm>
            <a:off x="901700" y="2446338"/>
            <a:ext cx="7535863" cy="0"/>
          </a:xfrm>
          <a:prstGeom prst="line">
            <a:avLst/>
          </a:prstGeom>
          <a:noFill/>
          <a:ln w="50800">
            <a:solidFill>
              <a:srgbClr val="000000"/>
            </a:solidFill>
            <a:round/>
            <a:headEnd type="none" w="sm" len="sm"/>
            <a:tailEnd type="none" w="sm" len="sm"/>
          </a:ln>
          <a:effectLst/>
        </p:spPr>
        <p:txBody>
          <a:bodyPr/>
          <a:lstStyle/>
          <a:p>
            <a:endParaRPr lang="en-US"/>
          </a:p>
        </p:txBody>
      </p:sp>
      <p:sp>
        <p:nvSpPr>
          <p:cNvPr id="39942" name="Line 6"/>
          <p:cNvSpPr>
            <a:spLocks noChangeShapeType="1"/>
          </p:cNvSpPr>
          <p:nvPr/>
        </p:nvSpPr>
        <p:spPr bwMode="blackWhite">
          <a:xfrm>
            <a:off x="901700" y="2909888"/>
            <a:ext cx="7537450" cy="0"/>
          </a:xfrm>
          <a:prstGeom prst="line">
            <a:avLst/>
          </a:prstGeom>
          <a:noFill/>
          <a:ln w="25400">
            <a:solidFill>
              <a:srgbClr val="000000"/>
            </a:solidFill>
            <a:round/>
            <a:headEnd type="none" w="sm" len="sm"/>
            <a:tailEnd type="none" w="sm" len="sm"/>
          </a:ln>
          <a:effectLst/>
        </p:spPr>
        <p:txBody>
          <a:bodyPr/>
          <a:lstStyle/>
          <a:p>
            <a:endParaRPr lang="en-US"/>
          </a:p>
        </p:txBody>
      </p:sp>
      <p:sp>
        <p:nvSpPr>
          <p:cNvPr id="39943" name="Line 7"/>
          <p:cNvSpPr>
            <a:spLocks noChangeShapeType="1"/>
          </p:cNvSpPr>
          <p:nvPr/>
        </p:nvSpPr>
        <p:spPr bwMode="blackWhite">
          <a:xfrm>
            <a:off x="901700" y="3406775"/>
            <a:ext cx="7537450" cy="0"/>
          </a:xfrm>
          <a:prstGeom prst="line">
            <a:avLst/>
          </a:prstGeom>
          <a:noFill/>
          <a:ln w="25400">
            <a:solidFill>
              <a:srgbClr val="000000"/>
            </a:solidFill>
            <a:round/>
            <a:headEnd type="none" w="sm" len="sm"/>
            <a:tailEnd type="none" w="sm" len="sm"/>
          </a:ln>
          <a:effectLst/>
        </p:spPr>
        <p:txBody>
          <a:bodyPr/>
          <a:lstStyle/>
          <a:p>
            <a:endParaRPr lang="en-US"/>
          </a:p>
        </p:txBody>
      </p:sp>
      <p:sp>
        <p:nvSpPr>
          <p:cNvPr id="39944" name="Line 8"/>
          <p:cNvSpPr>
            <a:spLocks noChangeShapeType="1"/>
          </p:cNvSpPr>
          <p:nvPr/>
        </p:nvSpPr>
        <p:spPr bwMode="blackWhite">
          <a:xfrm>
            <a:off x="901700" y="3840163"/>
            <a:ext cx="7537450" cy="0"/>
          </a:xfrm>
          <a:prstGeom prst="line">
            <a:avLst/>
          </a:prstGeom>
          <a:noFill/>
          <a:ln w="25400">
            <a:solidFill>
              <a:srgbClr val="000000"/>
            </a:solidFill>
            <a:round/>
            <a:headEnd type="none" w="sm" len="sm"/>
            <a:tailEnd type="none" w="sm" len="sm"/>
          </a:ln>
          <a:effectLst/>
        </p:spPr>
        <p:txBody>
          <a:bodyPr/>
          <a:lstStyle/>
          <a:p>
            <a:endParaRPr lang="en-US"/>
          </a:p>
        </p:txBody>
      </p:sp>
    </p:spTree>
    <p:extLst>
      <p:ext uri="{BB962C8B-B14F-4D97-AF65-F5344CB8AC3E}">
        <p14:creationId xmlns:p14="http://schemas.microsoft.com/office/powerpoint/2010/main" val="3912751346"/>
      </p:ext>
    </p:extLst>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Practice Overview</a:t>
            </a:r>
          </a:p>
        </p:txBody>
      </p:sp>
      <p:sp>
        <p:nvSpPr>
          <p:cNvPr id="41987" name="Rectangle 3"/>
          <p:cNvSpPr>
            <a:spLocks noGrp="1" noChangeArrowheads="1"/>
          </p:cNvSpPr>
          <p:nvPr>
            <p:ph type="body" idx="1"/>
          </p:nvPr>
        </p:nvSpPr>
        <p:spPr>
          <a:xfrm>
            <a:off x="1454150" y="1981200"/>
            <a:ext cx="7451725" cy="947738"/>
          </a:xfrm>
          <a:noFill/>
          <a:ln/>
          <a:effectLst>
            <a:outerShdw dist="53882" dir="2700000" algn="ctr" rotWithShape="0">
              <a:srgbClr val="000000"/>
            </a:outerShdw>
          </a:effectLst>
        </p:spPr>
        <p:txBody>
          <a:bodyPr lIns="92075" tIns="46038" rIns="92075" bIns="46038"/>
          <a:lstStyle/>
          <a:p>
            <a:pPr lvl="1">
              <a:lnSpc>
                <a:spcPct val="90000"/>
              </a:lnSpc>
            </a:pPr>
            <a:r>
              <a:rPr lang="en-US" sz="2400"/>
              <a:t>Inserting rows into the tables</a:t>
            </a:r>
          </a:p>
          <a:p>
            <a:pPr lvl="1">
              <a:lnSpc>
                <a:spcPct val="90000"/>
              </a:lnSpc>
            </a:pPr>
            <a:r>
              <a:rPr lang="en-US" sz="2400"/>
              <a:t>Updating and deleting rows in the table</a:t>
            </a:r>
          </a:p>
          <a:p>
            <a:pPr lvl="1">
              <a:lnSpc>
                <a:spcPct val="90000"/>
              </a:lnSpc>
            </a:pPr>
            <a:r>
              <a:rPr lang="en-US" sz="2400"/>
              <a:t>Controlling transactions</a:t>
            </a:r>
          </a:p>
        </p:txBody>
      </p:sp>
    </p:spTree>
    <p:extLst>
      <p:ext uri="{BB962C8B-B14F-4D97-AF65-F5344CB8AC3E}">
        <p14:creationId xmlns:p14="http://schemas.microsoft.com/office/powerpoint/2010/main" val="144816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dirty="0" smtClean="0"/>
              <a:t>Table: Naming </a:t>
            </a:r>
            <a:r>
              <a:rPr lang="en-US" dirty="0"/>
              <a:t>Conventions</a:t>
            </a:r>
          </a:p>
        </p:txBody>
      </p:sp>
      <p:sp>
        <p:nvSpPr>
          <p:cNvPr id="10243" name="Rectangle 3"/>
          <p:cNvSpPr>
            <a:spLocks noGrp="1" noChangeArrowheads="1"/>
          </p:cNvSpPr>
          <p:nvPr>
            <p:ph type="body" idx="1"/>
          </p:nvPr>
        </p:nvSpPr>
        <p:spPr>
          <a:xfrm>
            <a:off x="858838" y="1795463"/>
            <a:ext cx="7385050" cy="2997200"/>
          </a:xfrm>
          <a:noFill/>
          <a:ln/>
          <a:effectLst>
            <a:outerShdw dist="53882" dir="2700000" algn="ctr" rotWithShape="0">
              <a:srgbClr val="000000">
                <a:alpha val="50000"/>
              </a:srgbClr>
            </a:outerShdw>
          </a:effectLst>
        </p:spPr>
        <p:txBody>
          <a:bodyPr lIns="92075" tIns="46038" rIns="92075" bIns="46038">
            <a:spAutoFit/>
          </a:bodyPr>
          <a:lstStyle/>
          <a:p>
            <a:pPr lvl="1"/>
            <a:r>
              <a:rPr lang="en-US"/>
              <a:t>Must begin with a letter</a:t>
            </a:r>
          </a:p>
          <a:p>
            <a:pPr lvl="1"/>
            <a:r>
              <a:rPr lang="en-US"/>
              <a:t>Can be 1–30 characters long</a:t>
            </a:r>
          </a:p>
          <a:p>
            <a:pPr lvl="1"/>
            <a:r>
              <a:rPr lang="en-US"/>
              <a:t>Must contain only A–Z, a–z, 0–9, _, $, and #</a:t>
            </a:r>
          </a:p>
          <a:p>
            <a:pPr lvl="1"/>
            <a:r>
              <a:rPr lang="en-US"/>
              <a:t>Must not duplicate the name of another object owned by the same user</a:t>
            </a:r>
          </a:p>
          <a:p>
            <a:pPr lvl="1"/>
            <a:r>
              <a:rPr lang="en-US"/>
              <a:t>Must not be an Oracle Server reserved word</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The CREATE TABLE Statement</a:t>
            </a:r>
          </a:p>
        </p:txBody>
      </p:sp>
      <p:sp>
        <p:nvSpPr>
          <p:cNvPr id="12291" name="Rectangle 3"/>
          <p:cNvSpPr>
            <a:spLocks noGrp="1" noChangeArrowheads="1"/>
          </p:cNvSpPr>
          <p:nvPr>
            <p:ph type="body" idx="1"/>
          </p:nvPr>
        </p:nvSpPr>
        <p:spPr>
          <a:xfrm>
            <a:off x="857250" y="1397000"/>
            <a:ext cx="7385050" cy="3735388"/>
          </a:xfrm>
          <a:noFill/>
          <a:ln/>
          <a:effectLst>
            <a:outerShdw dist="53882" dir="2700000" algn="ctr" rotWithShape="0">
              <a:srgbClr val="000000">
                <a:alpha val="50000"/>
              </a:srgbClr>
            </a:outerShdw>
          </a:effectLst>
        </p:spPr>
        <p:txBody>
          <a:bodyPr lIns="92075" tIns="46038" rIns="92075" bIns="46038">
            <a:spAutoFit/>
          </a:bodyPr>
          <a:lstStyle/>
          <a:p>
            <a:pPr lvl="1"/>
            <a:r>
              <a:rPr lang="en-US"/>
              <a:t>You must have :</a:t>
            </a:r>
          </a:p>
          <a:p>
            <a:pPr lvl="2"/>
            <a:r>
              <a:rPr lang="en-US"/>
              <a:t>CREATE TABLE privilege</a:t>
            </a:r>
          </a:p>
          <a:p>
            <a:pPr lvl="2"/>
            <a:r>
              <a:rPr lang="en-US"/>
              <a:t>A storage area</a:t>
            </a:r>
          </a:p>
          <a:p>
            <a:pPr lvl="2">
              <a:buFontTx/>
              <a:buNone/>
            </a:pPr>
            <a:endParaRPr lang="en-US"/>
          </a:p>
          <a:p>
            <a:pPr lvl="1">
              <a:buFontTx/>
              <a:buNone/>
            </a:pPr>
            <a:endParaRPr lang="en-US"/>
          </a:p>
          <a:p>
            <a:pPr lvl="1"/>
            <a:r>
              <a:rPr lang="en-US"/>
              <a:t>You specify:</a:t>
            </a:r>
          </a:p>
          <a:p>
            <a:pPr lvl="2"/>
            <a:r>
              <a:rPr lang="en-US"/>
              <a:t>Table name</a:t>
            </a:r>
          </a:p>
          <a:p>
            <a:pPr lvl="2"/>
            <a:r>
              <a:rPr lang="en-US"/>
              <a:t>Column name, column datatype, and column size</a:t>
            </a:r>
          </a:p>
        </p:txBody>
      </p:sp>
      <p:sp>
        <p:nvSpPr>
          <p:cNvPr id="12292" name="Rectangle 4"/>
          <p:cNvSpPr>
            <a:spLocks noChangeArrowheads="1"/>
          </p:cNvSpPr>
          <p:nvPr/>
        </p:nvSpPr>
        <p:spPr bwMode="blackWhite">
          <a:xfrm>
            <a:off x="933450" y="3214688"/>
            <a:ext cx="7491413"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2293" name="Rectangle 5"/>
          <p:cNvSpPr>
            <a:spLocks noChangeArrowheads="1"/>
          </p:cNvSpPr>
          <p:nvPr/>
        </p:nvSpPr>
        <p:spPr bwMode="blackWhite">
          <a:xfrm>
            <a:off x="1081088" y="3187700"/>
            <a:ext cx="7165975" cy="666750"/>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CREATE TABLE [</a:t>
            </a:r>
            <a:r>
              <a:rPr lang="en-US" sz="1800" b="1" i="1">
                <a:solidFill>
                  <a:srgbClr val="000000"/>
                </a:solidFill>
                <a:latin typeface="Courier New" pitchFamily="49" charset="0"/>
              </a:rPr>
              <a:t>schema</a:t>
            </a:r>
            <a:r>
              <a:rPr lang="en-US" sz="1800" b="1">
                <a:solidFill>
                  <a:srgbClr val="000000"/>
                </a:solidFill>
                <a:latin typeface="Courier New" pitchFamily="49" charset="0"/>
              </a:rPr>
              <a:t>.]</a:t>
            </a:r>
            <a:r>
              <a:rPr lang="en-US" sz="1800" b="1" i="1">
                <a:solidFill>
                  <a:srgbClr val="000000"/>
                </a:solidFill>
                <a:latin typeface="Courier New" pitchFamily="49" charset="0"/>
              </a:rPr>
              <a:t>table</a:t>
            </a:r>
          </a:p>
          <a:p>
            <a:pPr>
              <a:tabLst>
                <a:tab pos="1200150" algn="l"/>
              </a:tabLst>
            </a:pPr>
            <a:r>
              <a:rPr lang="en-US" sz="1800" b="1">
                <a:solidFill>
                  <a:srgbClr val="000000"/>
                </a:solidFill>
                <a:latin typeface="Courier New" pitchFamily="49" charset="0"/>
              </a:rPr>
              <a:t>	    (</a:t>
            </a:r>
            <a:r>
              <a:rPr lang="en-US" sz="1800" b="1" i="1">
                <a:solidFill>
                  <a:srgbClr val="000000"/>
                </a:solidFill>
                <a:latin typeface="Courier New" pitchFamily="49" charset="0"/>
              </a:rPr>
              <a:t>column</a:t>
            </a:r>
            <a:r>
              <a:rPr lang="en-US" sz="1800" b="1">
                <a:solidFill>
                  <a:srgbClr val="000000"/>
                </a:solidFill>
                <a:latin typeface="Courier New" pitchFamily="49" charset="0"/>
              </a:rPr>
              <a:t> </a:t>
            </a:r>
            <a:r>
              <a:rPr lang="en-US" sz="1800" b="1" i="1">
                <a:solidFill>
                  <a:srgbClr val="000000"/>
                </a:solidFill>
                <a:latin typeface="Courier New" pitchFamily="49" charset="0"/>
              </a:rPr>
              <a:t>datatype</a:t>
            </a:r>
            <a:r>
              <a:rPr lang="en-US" sz="1800" b="1">
                <a:solidFill>
                  <a:srgbClr val="000000"/>
                </a:solidFill>
                <a:latin typeface="Courier New" pitchFamily="49" charset="0"/>
              </a:rPr>
              <a:t> [DEFAULT </a:t>
            </a:r>
            <a:r>
              <a:rPr lang="en-US" sz="1800" b="1" i="1">
                <a:solidFill>
                  <a:srgbClr val="000000"/>
                </a:solidFill>
                <a:latin typeface="Courier New" pitchFamily="49" charset="0"/>
              </a:rPr>
              <a:t>expr</a:t>
            </a:r>
            <a:r>
              <a:rPr lang="en-US" sz="1800" b="1">
                <a:solidFill>
                  <a:srgbClr val="000000"/>
                </a:solidFill>
                <a:latin typeface="Courier New" pitchFamily="49" charset="0"/>
              </a:rPr>
              <a:t>][, ...]);</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Creating Tables</a:t>
            </a:r>
          </a:p>
        </p:txBody>
      </p:sp>
      <p:sp>
        <p:nvSpPr>
          <p:cNvPr id="14339" name="Rectangle 3"/>
          <p:cNvSpPr>
            <a:spLocks noChangeArrowheads="1"/>
          </p:cNvSpPr>
          <p:nvPr/>
        </p:nvSpPr>
        <p:spPr bwMode="blackWhite">
          <a:xfrm>
            <a:off x="933450" y="4384675"/>
            <a:ext cx="7491413" cy="14906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p:txBody>
      </p:sp>
      <p:sp>
        <p:nvSpPr>
          <p:cNvPr id="14340" name="Rectangle 4"/>
          <p:cNvSpPr>
            <a:spLocks noChangeArrowheads="1"/>
          </p:cNvSpPr>
          <p:nvPr/>
        </p:nvSpPr>
        <p:spPr bwMode="auto">
          <a:xfrm>
            <a:off x="928688" y="985838"/>
            <a:ext cx="7385050" cy="1066800"/>
          </a:xfrm>
          <a:prstGeom prst="rect">
            <a:avLst/>
          </a:prstGeom>
          <a:noFill/>
          <a:ln w="9525">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14341" name="Rectangle 5"/>
          <p:cNvSpPr>
            <a:spLocks noChangeArrowheads="1"/>
          </p:cNvSpPr>
          <p:nvPr/>
        </p:nvSpPr>
        <p:spPr bwMode="auto">
          <a:xfrm>
            <a:off x="963613" y="3244850"/>
            <a:ext cx="7385050" cy="1066800"/>
          </a:xfrm>
          <a:prstGeom prst="rect">
            <a:avLst/>
          </a:prstGeom>
          <a:noFill/>
          <a:ln w="9525">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14342" name="Rectangle 6"/>
          <p:cNvSpPr>
            <a:spLocks noChangeArrowheads="1"/>
          </p:cNvSpPr>
          <p:nvPr/>
        </p:nvSpPr>
        <p:spPr bwMode="blackWhite">
          <a:xfrm>
            <a:off x="920750" y="1543050"/>
            <a:ext cx="7516813" cy="1550988"/>
          </a:xfrm>
          <a:prstGeom prst="rect">
            <a:avLst/>
          </a:prstGeom>
          <a:solidFill>
            <a:srgbClr val="FFFFCC"/>
          </a:solidFill>
          <a:ln w="9525">
            <a:no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14343" name="Rectangle 7"/>
          <p:cNvSpPr>
            <a:spLocks noChangeArrowheads="1"/>
          </p:cNvSpPr>
          <p:nvPr/>
        </p:nvSpPr>
        <p:spPr bwMode="blackWhite">
          <a:xfrm>
            <a:off x="1008063" y="1671638"/>
            <a:ext cx="7315200" cy="1304925"/>
          </a:xfrm>
          <a:prstGeom prst="rect">
            <a:avLst/>
          </a:prstGeom>
          <a:noFill/>
          <a:ln w="9525">
            <a:noFill/>
            <a:miter lim="800000"/>
            <a:headEnd/>
            <a:tailEnd/>
          </a:ln>
          <a:effectLst/>
        </p:spPr>
        <p:txBody>
          <a:bodyPr wrap="none" lIns="92075" tIns="46038" rIns="92075" bIns="46038" anchor="ctr"/>
          <a:lstStyle/>
          <a:p>
            <a:pPr>
              <a:tabLst>
                <a:tab pos="1601788" algn="l"/>
                <a:tab pos="1717675" algn="l"/>
              </a:tabLst>
            </a:pPr>
            <a:r>
              <a:rPr lang="en-US" sz="1800" b="1">
                <a:solidFill>
                  <a:srgbClr val="000000"/>
                </a:solidFill>
                <a:latin typeface="Courier New" pitchFamily="49" charset="0"/>
              </a:rPr>
              <a:t>SQL&gt; CREATE TABLE dept</a:t>
            </a:r>
            <a:br>
              <a:rPr lang="en-US" sz="1800" b="1">
                <a:solidFill>
                  <a:srgbClr val="000000"/>
                </a:solidFill>
                <a:latin typeface="Courier New" pitchFamily="49" charset="0"/>
              </a:rPr>
            </a:br>
            <a:r>
              <a:rPr lang="en-US" sz="1800" b="1">
                <a:solidFill>
                  <a:srgbClr val="000000"/>
                </a:solidFill>
                <a:latin typeface="Courier New" pitchFamily="49" charset="0"/>
              </a:rPr>
              <a:t>  2	(deptno 	NUMBER(2),</a:t>
            </a:r>
          </a:p>
          <a:p>
            <a:pPr>
              <a:tabLst>
                <a:tab pos="1601788" algn="l"/>
                <a:tab pos="1717675" algn="l"/>
              </a:tabLst>
            </a:pPr>
            <a:r>
              <a:rPr lang="en-US" sz="1800" b="1">
                <a:solidFill>
                  <a:srgbClr val="000000"/>
                </a:solidFill>
                <a:latin typeface="Courier New" pitchFamily="49" charset="0"/>
              </a:rPr>
              <a:t>  3  		dname 	VARCHAR2(14),</a:t>
            </a:r>
          </a:p>
          <a:p>
            <a:pPr>
              <a:tabLst>
                <a:tab pos="1601788" algn="l"/>
                <a:tab pos="1717675" algn="l"/>
              </a:tabLst>
            </a:pPr>
            <a:r>
              <a:rPr lang="en-US" sz="1800" b="1">
                <a:solidFill>
                  <a:srgbClr val="000000"/>
                </a:solidFill>
                <a:latin typeface="Courier New" pitchFamily="49" charset="0"/>
              </a:rPr>
              <a:t>  4  		loc 	VARCHAR2(13));</a:t>
            </a:r>
          </a:p>
          <a:p>
            <a:pPr>
              <a:tabLst>
                <a:tab pos="1601788" algn="l"/>
                <a:tab pos="1717675" algn="l"/>
              </a:tabLst>
            </a:pPr>
            <a:r>
              <a:rPr lang="en-US" sz="1800" b="1">
                <a:solidFill>
                  <a:srgbClr val="FF3300"/>
                </a:solidFill>
                <a:effectLst>
                  <a:outerShdw blurRad="38100" dist="38100" dir="2700000" algn="tl">
                    <a:srgbClr val="FFFFFF"/>
                  </a:outerShdw>
                </a:effectLst>
                <a:latin typeface="Courier New" pitchFamily="49" charset="0"/>
              </a:rPr>
              <a:t>Table created.</a:t>
            </a:r>
          </a:p>
        </p:txBody>
      </p:sp>
      <p:sp>
        <p:nvSpPr>
          <p:cNvPr id="14344" name="Rectangle 8"/>
          <p:cNvSpPr>
            <a:spLocks noGrp="1" noChangeArrowheads="1"/>
          </p:cNvSpPr>
          <p:nvPr>
            <p:ph type="body" idx="1"/>
          </p:nvPr>
        </p:nvSpPr>
        <p:spPr>
          <a:xfrm>
            <a:off x="858838" y="1103313"/>
            <a:ext cx="7385050" cy="519112"/>
          </a:xfrm>
          <a:noFill/>
          <a:ln/>
          <a:effectLst>
            <a:outerShdw dist="53882" dir="2700000" algn="ctr" rotWithShape="0">
              <a:srgbClr val="000000">
                <a:alpha val="50000"/>
              </a:srgbClr>
            </a:outerShdw>
          </a:effectLst>
        </p:spPr>
        <p:txBody>
          <a:bodyPr lIns="92075" tIns="46038" rIns="92075" bIns="46038">
            <a:spAutoFit/>
          </a:bodyPr>
          <a:lstStyle/>
          <a:p>
            <a:pPr lvl="1"/>
            <a:r>
              <a:rPr lang="en-US"/>
              <a:t>Create the table.</a:t>
            </a:r>
          </a:p>
        </p:txBody>
      </p:sp>
      <p:sp>
        <p:nvSpPr>
          <p:cNvPr id="14345" name="Rectangle 9"/>
          <p:cNvSpPr>
            <a:spLocks noChangeArrowheads="1"/>
          </p:cNvSpPr>
          <p:nvPr/>
        </p:nvSpPr>
        <p:spPr bwMode="auto">
          <a:xfrm>
            <a:off x="858838" y="3252788"/>
            <a:ext cx="7385050" cy="4984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en-US" sz="2800" b="1">
                <a:solidFill>
                  <a:srgbClr val="F8F8D3"/>
                </a:solidFill>
                <a:latin typeface="Arial" pitchFamily="34" charset="0"/>
              </a:rPr>
              <a:t>Confirm table creation.</a:t>
            </a:r>
          </a:p>
        </p:txBody>
      </p:sp>
      <p:sp>
        <p:nvSpPr>
          <p:cNvPr id="14346" name="Rectangle 10"/>
          <p:cNvSpPr>
            <a:spLocks noChangeArrowheads="1"/>
          </p:cNvSpPr>
          <p:nvPr/>
        </p:nvSpPr>
        <p:spPr bwMode="blackWhite">
          <a:xfrm>
            <a:off x="920750" y="3733800"/>
            <a:ext cx="7516813" cy="425450"/>
          </a:xfrm>
          <a:prstGeom prst="rect">
            <a:avLst/>
          </a:prstGeom>
          <a:solidFill>
            <a:srgbClr val="FFFFCC"/>
          </a:solidFill>
          <a:ln w="9525">
            <a:no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14347" name="Rectangle 11"/>
          <p:cNvSpPr>
            <a:spLocks noChangeArrowheads="1"/>
          </p:cNvSpPr>
          <p:nvPr/>
        </p:nvSpPr>
        <p:spPr bwMode="blackWhite">
          <a:xfrm>
            <a:off x="1054100" y="3736975"/>
            <a:ext cx="7315200" cy="431800"/>
          </a:xfrm>
          <a:prstGeom prst="rect">
            <a:avLst/>
          </a:prstGeom>
          <a:noFill/>
          <a:ln w="9525">
            <a:noFill/>
            <a:miter lim="800000"/>
            <a:headEnd/>
            <a:tailEnd/>
          </a:ln>
          <a:effectLst/>
        </p:spPr>
        <p:txBody>
          <a:bodyPr wrap="none" lIns="92075" tIns="46038" rIns="92075" bIns="46038" anchor="ctr"/>
          <a:lstStyle/>
          <a:p>
            <a:pPr>
              <a:tabLst>
                <a:tab pos="1601788" algn="l"/>
                <a:tab pos="1717675" algn="l"/>
              </a:tabLst>
            </a:pPr>
            <a:r>
              <a:rPr lang="en-US" sz="1800" b="1">
                <a:solidFill>
                  <a:srgbClr val="000000"/>
                </a:solidFill>
                <a:latin typeface="Courier New" pitchFamily="49" charset="0"/>
              </a:rPr>
              <a:t>SQL&gt; DESCRIBE dept</a:t>
            </a:r>
          </a:p>
        </p:txBody>
      </p:sp>
      <p:sp>
        <p:nvSpPr>
          <p:cNvPr id="14348" name="Rectangle 12"/>
          <p:cNvSpPr>
            <a:spLocks noChangeArrowheads="1"/>
          </p:cNvSpPr>
          <p:nvPr/>
        </p:nvSpPr>
        <p:spPr bwMode="blackWhite">
          <a:xfrm>
            <a:off x="889000" y="4403725"/>
            <a:ext cx="7129463" cy="1465263"/>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en-US" sz="1800" b="1">
                <a:solidFill>
                  <a:srgbClr val="000000"/>
                </a:solidFill>
                <a:latin typeface="Courier New" pitchFamily="49" charset="0"/>
              </a:rPr>
              <a:t> Name                        Null?    Type</a:t>
            </a:r>
          </a:p>
          <a:p>
            <a:pPr>
              <a:tabLst>
                <a:tab pos="1828800" algn="l"/>
                <a:tab pos="3086100" algn="l"/>
                <a:tab pos="4229100" algn="l"/>
              </a:tabLst>
            </a:pPr>
            <a:r>
              <a:rPr lang="en-US" sz="1800" b="1">
                <a:solidFill>
                  <a:srgbClr val="000000"/>
                </a:solidFill>
                <a:latin typeface="Courier New" pitchFamily="49" charset="0"/>
              </a:rPr>
              <a:t> --------------------------- -------- ---------</a:t>
            </a:r>
          </a:p>
          <a:p>
            <a:pPr>
              <a:tabLst>
                <a:tab pos="1828800" algn="l"/>
                <a:tab pos="3086100" algn="l"/>
                <a:tab pos="4229100" algn="l"/>
              </a:tabLst>
            </a:pPr>
            <a:r>
              <a:rPr lang="en-US" sz="1800" b="1">
                <a:solidFill>
                  <a:srgbClr val="000000"/>
                </a:solidFill>
                <a:latin typeface="Courier New" pitchFamily="49" charset="0"/>
              </a:rPr>
              <a:t> DEPTNO                               NUMBER(2)</a:t>
            </a:r>
          </a:p>
          <a:p>
            <a:pPr>
              <a:tabLst>
                <a:tab pos="1828800" algn="l"/>
                <a:tab pos="3086100" algn="l"/>
                <a:tab pos="4229100" algn="l"/>
              </a:tabLst>
            </a:pPr>
            <a:r>
              <a:rPr lang="en-US" sz="1800" b="1">
                <a:solidFill>
                  <a:srgbClr val="000000"/>
                </a:solidFill>
                <a:latin typeface="Courier New" pitchFamily="49" charset="0"/>
              </a:rPr>
              <a:t> DNAME                                VARCHAR2(14)</a:t>
            </a:r>
          </a:p>
          <a:p>
            <a:pPr>
              <a:tabLst>
                <a:tab pos="1828800" algn="l"/>
                <a:tab pos="3086100" algn="l"/>
                <a:tab pos="4229100" algn="l"/>
              </a:tabLst>
            </a:pPr>
            <a:r>
              <a:rPr lang="en-US" sz="1800" b="1">
                <a:solidFill>
                  <a:srgbClr val="000000"/>
                </a:solidFill>
                <a:latin typeface="Courier New" pitchFamily="49" charset="0"/>
              </a:rPr>
              <a:t> LOC                                  VARCHAR2(13)</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3SQUARES">
  <a:themeElements>
    <a:clrScheme name="">
      <a:dk1>
        <a:srgbClr val="808080"/>
      </a:dk1>
      <a:lt1>
        <a:srgbClr val="FFFFFF"/>
      </a:lt1>
      <a:dk2>
        <a:srgbClr val="000000"/>
      </a:dk2>
      <a:lt2>
        <a:srgbClr val="FFFF99"/>
      </a:lt2>
      <a:accent1>
        <a:srgbClr val="FFFF99"/>
      </a:accent1>
      <a:accent2>
        <a:srgbClr val="3333CC"/>
      </a:accent2>
      <a:accent3>
        <a:srgbClr val="AAAAAA"/>
      </a:accent3>
      <a:accent4>
        <a:srgbClr val="DADADA"/>
      </a:accent4>
      <a:accent5>
        <a:srgbClr val="FFFFCA"/>
      </a:accent5>
      <a:accent6>
        <a:srgbClr val="2D2DB9"/>
      </a:accent6>
      <a:hlink>
        <a:srgbClr val="CCCCFF"/>
      </a:hlink>
      <a:folHlink>
        <a:srgbClr val="B2B2B2"/>
      </a:folHlink>
    </a:clrScheme>
    <a:fontScheme name="3SQUAR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3SQUAR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SQUAR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SQUAR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SQUAR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SQUAR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SQUAR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SQUAR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Designs\3SQUARES.POT</Template>
  <TotalTime>2720</TotalTime>
  <Words>5649</Words>
  <Application>Microsoft Office PowerPoint</Application>
  <PresentationFormat>On-screen Show (4:3)</PresentationFormat>
  <Paragraphs>1211</Paragraphs>
  <Slides>61</Slides>
  <Notes>55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9" baseType="lpstr">
      <vt:lpstr>Arial</vt:lpstr>
      <vt:lpstr>Arial Narrow</vt:lpstr>
      <vt:lpstr>Courier New</vt:lpstr>
      <vt:lpstr>Symbol</vt:lpstr>
      <vt:lpstr>Times</vt:lpstr>
      <vt:lpstr>Times New Roman</vt:lpstr>
      <vt:lpstr>3SQUARES</vt:lpstr>
      <vt:lpstr>Document</vt:lpstr>
      <vt:lpstr>Creating and Managing Tables</vt:lpstr>
      <vt:lpstr>PowerPoint Presentation</vt:lpstr>
      <vt:lpstr>PowerPoint Presentation</vt:lpstr>
      <vt:lpstr>PowerPoint Presentation</vt:lpstr>
      <vt:lpstr>PowerPoint Presentation</vt:lpstr>
      <vt:lpstr>Querying</vt:lpstr>
      <vt:lpstr>Table: Naming Conventions</vt:lpstr>
      <vt:lpstr>The CREATE TABLE Statement</vt:lpstr>
      <vt:lpstr>Creating Tables</vt:lpstr>
      <vt:lpstr>Data types</vt:lpstr>
      <vt:lpstr>PowerPoint Presentation</vt:lpstr>
      <vt:lpstr>The ALTER TABLE Statement</vt:lpstr>
      <vt:lpstr>Adding a Column</vt:lpstr>
      <vt:lpstr>Adding a Column</vt:lpstr>
      <vt:lpstr>Modifying a Column</vt:lpstr>
      <vt:lpstr>Dropping a Table</vt:lpstr>
      <vt:lpstr>Changing the Name of an Object</vt:lpstr>
      <vt:lpstr>Truncating a Table</vt:lpstr>
      <vt:lpstr>Summary</vt:lpstr>
      <vt:lpstr>Including Constraints</vt:lpstr>
      <vt:lpstr>Objectives</vt:lpstr>
      <vt:lpstr>What Are Constraints?</vt:lpstr>
      <vt:lpstr>Constraint Guidelines</vt:lpstr>
      <vt:lpstr>Defining Constraints</vt:lpstr>
      <vt:lpstr>Defining Constraints</vt:lpstr>
      <vt:lpstr>The NOT NULL Constraint</vt:lpstr>
      <vt:lpstr>The NOT NULL Constraint</vt:lpstr>
      <vt:lpstr>The UNIQUE Key Constraint</vt:lpstr>
      <vt:lpstr>The UNIQUE Key Constraint</vt:lpstr>
      <vt:lpstr>The PRIMARY KEY Constraint</vt:lpstr>
      <vt:lpstr>The PRIMARY KEY Constraint</vt:lpstr>
      <vt:lpstr>The FOREIGN KEY Constraint</vt:lpstr>
      <vt:lpstr>The FOREIGN KEY Constraint</vt:lpstr>
      <vt:lpstr>FOREIGN KEY Constraint  Keywords</vt:lpstr>
      <vt:lpstr>The CHECK Constraint</vt:lpstr>
      <vt:lpstr>Adding a Constraint</vt:lpstr>
      <vt:lpstr>Adding a Constraint</vt:lpstr>
      <vt:lpstr>Dropping a Constraint</vt:lpstr>
      <vt:lpstr>Disabling Constraints</vt:lpstr>
      <vt:lpstr>Enabling Constraints</vt:lpstr>
      <vt:lpstr>Summary</vt:lpstr>
      <vt:lpstr>Practice Overview</vt:lpstr>
      <vt:lpstr>Manipulating Data</vt:lpstr>
      <vt:lpstr>Objectives</vt:lpstr>
      <vt:lpstr>Data Manipulation Language</vt:lpstr>
      <vt:lpstr>Adding a New Row to a Table</vt:lpstr>
      <vt:lpstr>The INSERT Statement</vt:lpstr>
      <vt:lpstr>Inserting New Rows</vt:lpstr>
      <vt:lpstr>Inserting Rows with Null Values</vt:lpstr>
      <vt:lpstr>Inserting Special Values</vt:lpstr>
      <vt:lpstr>Inserting Specific Date Values</vt:lpstr>
      <vt:lpstr>Changing Data in a Table</vt:lpstr>
      <vt:lpstr>The UPDATE Statement</vt:lpstr>
      <vt:lpstr>Updating Rows in a Table</vt:lpstr>
      <vt:lpstr>Updating Rows:  Integrity Constraint Error</vt:lpstr>
      <vt:lpstr>Removing a Row from a Table </vt:lpstr>
      <vt:lpstr>The DELETE Statement</vt:lpstr>
      <vt:lpstr>Deleting Rows from a Table</vt:lpstr>
      <vt:lpstr>Deleting Rows:  Integrity Constraint Error</vt:lpstr>
      <vt:lpstr>Summary</vt:lpstr>
      <vt:lpstr>Practice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Windows User</cp:lastModifiedBy>
  <cp:revision>231</cp:revision>
  <cp:lastPrinted>1998-06-30T23:36:58Z</cp:lastPrinted>
  <dcterms:created xsi:type="dcterms:W3CDTF">1995-06-17T23:31:02Z</dcterms:created>
  <dcterms:modified xsi:type="dcterms:W3CDTF">2023-03-06T05:39:46Z</dcterms:modified>
</cp:coreProperties>
</file>