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9144000"/>
  <p:notesSz cx="6818300" cy="91281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160">
          <p15:clr>
            <a:srgbClr val="A4A3A4"/>
          </p15:clr>
        </p15:guide>
        <p15:guide id="2" pos="2880">
          <p15:clr>
            <a:srgbClr val="A4A3A4"/>
          </p15:clr>
        </p15:guide>
      </p15:notesGuideLst>
    </p:ext>
    <p:ext uri="http://customooxmlschemas.google.com/">
      <go:slidesCustomData xmlns:go="http://customooxmlschemas.google.com/" r:id="rId62" roundtripDataSignature="AMtx7mjI6edG6WZwgBO1qwgh8qj21GhD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slide" Target="slides/slide56.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4" name="Google Shape;4;n"/>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30"/>
              </a:spcBef>
              <a:spcAft>
                <a:spcPts val="0"/>
              </a:spcAft>
              <a:buSzPts val="1400"/>
              <a:buNone/>
              <a:defRPr b="1" i="0" sz="1100" u="none" cap="none" strike="noStrike">
                <a:solidFill>
                  <a:schemeClr val="dk1"/>
                </a:solidFill>
                <a:latin typeface="Arial"/>
                <a:ea typeface="Arial"/>
                <a:cs typeface="Arial"/>
                <a:sym typeface="Arial"/>
              </a:defRPr>
            </a:lvl1pPr>
            <a:lvl2pPr indent="-228600" lvl="1" marL="914400" marR="0" rtl="0" algn="l">
              <a:spcBef>
                <a:spcPts val="33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2pPr>
            <a:lvl3pPr indent="-298450" lvl="2" marL="1371600" marR="0" rtl="0" algn="l">
              <a:spcBef>
                <a:spcPts val="330"/>
              </a:spcBef>
              <a:spcAft>
                <a:spcPts val="0"/>
              </a:spcAft>
              <a:buClr>
                <a:schemeClr val="dk1"/>
              </a:buClr>
              <a:buSzPts val="1100"/>
              <a:buFont typeface="Times New Roman"/>
              <a:buChar char="•"/>
              <a:defRPr b="0" i="0" sz="11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330"/>
              </a:spcBef>
              <a:spcAft>
                <a:spcPts val="0"/>
              </a:spcAft>
              <a:buClr>
                <a:schemeClr val="dk1"/>
              </a:buClr>
              <a:buSzPts val="1100"/>
              <a:buFont typeface="Times New Roman"/>
              <a:buChar char="–"/>
              <a:defRPr b="0" i="0" sz="11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p:nvPr/>
        </p:nvSpPr>
        <p:spPr>
          <a:xfrm>
            <a:off x="712788" y="8594725"/>
            <a:ext cx="5270500" cy="1524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Introduction to Oracle: SQL and PL/SQL  5</a:t>
            </a:r>
            <a:r>
              <a:rPr b="1" i="0" lang="en-US" sz="1000" u="none" cap="none" strike="noStrike">
                <a:solidFill>
                  <a:schemeClr val="dk1"/>
                </a:solidFill>
                <a:latin typeface="Times New Roman"/>
                <a:ea typeface="Times New Roman"/>
                <a:cs typeface="Times New Roman"/>
                <a:sym typeface="Times New Roman"/>
              </a:rPr>
              <a:t>-</a:t>
            </a:r>
            <a:fld id="{00000000-1234-1234-1234-123412341234}" type="slidenum">
              <a:rPr b="1" i="0" lang="en-US"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oleObject" Target="../embeddings/oleObject1.bin"/><Relationship Id="rId3" Type="http://schemas.openxmlformats.org/officeDocument/2006/relationships/oleObject" Target="../embeddings/oleObject1.bin"/><Relationship Id="rId4" Type="http://schemas.openxmlformats.org/officeDocument/2006/relationships/image" Target="../media/image7.png"/></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53" name="Google Shape;53;p1: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123" name="Google Shape;123;p10: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11: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12: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13: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4: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5: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16: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7: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8: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9: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59" name="Google Shape;59;p2: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20: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21: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22: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23: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4: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5: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6: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27: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60"/>
              </a:spcBef>
              <a:spcAft>
                <a:spcPts val="0"/>
              </a:spcAft>
              <a:buNone/>
            </a:pPr>
            <a:r>
              <a:rPr lang="en-US" sz="1200">
                <a:solidFill>
                  <a:schemeClr val="accent2"/>
                </a:solidFill>
              </a:rPr>
              <a:t>Schedule:	Timing	Topic</a:t>
            </a:r>
            <a:endParaRPr/>
          </a:p>
          <a:p>
            <a:pPr indent="0" lvl="1" marL="114300" rtl="0" algn="l">
              <a:spcBef>
                <a:spcPts val="330"/>
              </a:spcBef>
              <a:spcAft>
                <a:spcPts val="0"/>
              </a:spcAft>
              <a:buNone/>
            </a:pPr>
            <a:r>
              <a:rPr lang="en-US">
                <a:solidFill>
                  <a:schemeClr val="accent2"/>
                </a:solidFill>
              </a:rPr>
              <a:t>	35 minutes	Lecture</a:t>
            </a:r>
            <a:endParaRPr/>
          </a:p>
          <a:p>
            <a:pPr indent="0" lvl="1" marL="114300" rtl="0" algn="l">
              <a:spcBef>
                <a:spcPts val="330"/>
              </a:spcBef>
              <a:spcAft>
                <a:spcPts val="0"/>
              </a:spcAft>
              <a:buNone/>
            </a:pPr>
            <a:r>
              <a:rPr lang="en-US">
                <a:solidFill>
                  <a:schemeClr val="accent2"/>
                </a:solidFill>
              </a:rPr>
              <a:t>	40 minutes	Practice</a:t>
            </a:r>
            <a:endParaRPr/>
          </a:p>
          <a:p>
            <a:pPr indent="0" lvl="1" marL="114300" rtl="0" algn="l">
              <a:spcBef>
                <a:spcPts val="330"/>
              </a:spcBef>
              <a:spcAft>
                <a:spcPts val="0"/>
              </a:spcAft>
              <a:buNone/>
            </a:pPr>
            <a:r>
              <a:rPr lang="en-US">
                <a:solidFill>
                  <a:schemeClr val="accent2"/>
                </a:solidFill>
              </a:rPr>
              <a:t>	75 minutes	Total</a:t>
            </a:r>
            <a:endParaRPr/>
          </a:p>
        </p:txBody>
      </p:sp>
      <p:sp>
        <p:nvSpPr>
          <p:cNvPr id="247" name="Google Shape;247;p28: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9:notes"/>
          <p:cNvSpPr/>
          <p:nvPr/>
        </p:nvSpPr>
        <p:spPr>
          <a:xfrm>
            <a:off x="3859213" y="0"/>
            <a:ext cx="2960687"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3" name="Google Shape;253;p29:notes"/>
          <p:cNvSpPr/>
          <p:nvPr/>
        </p:nvSpPr>
        <p:spPr>
          <a:xfrm>
            <a:off x="-3175" y="0"/>
            <a:ext cx="2957513"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4" name="Google Shape;254;p29: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Lesson Aim</a:t>
            </a:r>
            <a:endParaRPr/>
          </a:p>
          <a:p>
            <a:pPr indent="0" lvl="1" marL="114300" rtl="0" algn="l">
              <a:spcBef>
                <a:spcPts val="330"/>
              </a:spcBef>
              <a:spcAft>
                <a:spcPts val="0"/>
              </a:spcAft>
              <a:buNone/>
            </a:pPr>
            <a:r>
              <a:rPr lang="en-US"/>
              <a:t>This lesson further addresses functions. It focuses on obtaining summary information, such as averages, for groups of rows. It discusses how to group rows in a table into smaller sets and how to specify search criteria for groups of rows.</a:t>
            </a:r>
            <a:endParaRPr/>
          </a:p>
        </p:txBody>
      </p:sp>
      <p:sp>
        <p:nvSpPr>
          <p:cNvPr id="255" name="Google Shape;255;p29: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67" name="Google Shape;67;p3: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0:notes"/>
          <p:cNvSpPr/>
          <p:nvPr/>
        </p:nvSpPr>
        <p:spPr>
          <a:xfrm>
            <a:off x="3860800" y="-1588"/>
            <a:ext cx="2957513"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1" name="Google Shape;261;p30:notes"/>
          <p:cNvSpPr/>
          <p:nvPr/>
        </p:nvSpPr>
        <p:spPr>
          <a:xfrm>
            <a:off x="-1588" y="-1588"/>
            <a:ext cx="2954338"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2" name="Google Shape;262;p30:notes"/>
          <p:cNvSpPr txBox="1"/>
          <p:nvPr>
            <p:ph idx="1" type="body"/>
          </p:nvPr>
        </p:nvSpPr>
        <p:spPr>
          <a:xfrm>
            <a:off x="452438" y="4762500"/>
            <a:ext cx="5311775" cy="3795713"/>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Group Functions</a:t>
            </a:r>
            <a:endParaRPr/>
          </a:p>
          <a:p>
            <a:pPr indent="0" lvl="1" marL="114300" rtl="0" algn="l">
              <a:spcBef>
                <a:spcPts val="330"/>
              </a:spcBef>
              <a:spcAft>
                <a:spcPts val="0"/>
              </a:spcAft>
              <a:buNone/>
            </a:pPr>
            <a:r>
              <a:rPr lang="en-US"/>
              <a:t>Unlike single-row functions, </a:t>
            </a:r>
            <a:r>
              <a:rPr lang="en-US">
                <a:solidFill>
                  <a:srgbClr val="FC0128"/>
                </a:solidFill>
              </a:rPr>
              <a:t>group functions </a:t>
            </a:r>
            <a:r>
              <a:rPr lang="en-US"/>
              <a:t>operate on sets of rows to give one result per group. These sets may be the whole table or the table split into groups. </a:t>
            </a:r>
            <a:endParaRPr/>
          </a:p>
        </p:txBody>
      </p:sp>
      <p:sp>
        <p:nvSpPr>
          <p:cNvPr id="263" name="Google Shape;263;p30:notes"/>
          <p:cNvSpPr/>
          <p:nvPr>
            <p:ph idx="2" type="sldImg"/>
          </p:nvPr>
        </p:nvSpPr>
        <p:spPr>
          <a:xfrm>
            <a:off x="441325" y="169863"/>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Group Functions (continued)</a:t>
            </a:r>
            <a:endParaRPr/>
          </a:p>
          <a:p>
            <a:pPr indent="0" lvl="1" marL="114300" rtl="0" algn="l">
              <a:spcBef>
                <a:spcPts val="330"/>
              </a:spcBef>
              <a:spcAft>
                <a:spcPts val="0"/>
              </a:spcAft>
              <a:buNone/>
            </a:pPr>
            <a:r>
              <a:rPr lang="en-US"/>
              <a:t>Each of the functions accepts an argument. The following table identifies the options that you can use in the syntax:</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279" name="Google Shape;279;p31: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graphicFrame>
        <p:nvGraphicFramePr>
          <p:cNvPr id="280" name="Google Shape;280;p31:notes"/>
          <p:cNvGraphicFramePr/>
          <p:nvPr/>
        </p:nvGraphicFramePr>
        <p:xfrm>
          <a:off x="387350" y="5429250"/>
          <a:ext cx="5989638" cy="2278063"/>
        </p:xfrm>
        <a:graphic>
          <a:graphicData uri="http://schemas.openxmlformats.org/presentationml/2006/ole">
            <mc:AlternateContent>
              <mc:Choice Requires="v">
                <p:oleObj r:id="rId2" imgH="2278063" imgW="5989638" progId="Word.Document.6" spid="_x0000_s1">
                  <p:embed/>
                </p:oleObj>
              </mc:Choice>
              <mc:Fallback>
                <p:oleObj r:id="rId3" imgH="2278063" imgW="5989638" progId="Word.Document.6">
                  <p:embed/>
                  <p:pic>
                    <p:nvPicPr>
                      <p:cNvPr id="280" name="Google Shape;280;p31:notes"/>
                      <p:cNvPicPr preferRelativeResize="0"/>
                      <p:nvPr/>
                    </p:nvPicPr>
                    <p:blipFill rotWithShape="1">
                      <a:blip r:embed="rId4">
                        <a:alphaModFix/>
                      </a:blip>
                      <a:srcRect b="0" l="0" r="0" t="0"/>
                      <a:stretch/>
                    </p:blipFill>
                    <p:spPr>
                      <a:xfrm>
                        <a:off x="387350" y="5429250"/>
                        <a:ext cx="5989638" cy="2278063"/>
                      </a:xfrm>
                      <a:prstGeom prst="rect">
                        <a:avLst/>
                      </a:prstGeom>
                      <a:noFill/>
                      <a:ln>
                        <a:noFill/>
                      </a:ln>
                    </p:spPr>
                  </p:pic>
                </p:oleObj>
              </mc:Fallback>
            </mc:AlternateContent>
          </a:graphicData>
        </a:graphic>
      </p:graphicFrame>
      <p:sp>
        <p:nvSpPr>
          <p:cNvPr id="281" name="Google Shape;281;p31:notes"/>
          <p:cNvSpPr/>
          <p:nvPr/>
        </p:nvSpPr>
        <p:spPr>
          <a:xfrm>
            <a:off x="727075" y="8002588"/>
            <a:ext cx="180975" cy="5826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Guidelines for Using Group Functions</a:t>
            </a:r>
            <a:endParaRPr/>
          </a:p>
          <a:p>
            <a:pPr indent="-214312" lvl="2" marL="449263" rtl="0" algn="l">
              <a:spcBef>
                <a:spcPts val="330"/>
              </a:spcBef>
              <a:spcAft>
                <a:spcPts val="0"/>
              </a:spcAft>
              <a:buClr>
                <a:schemeClr val="dk1"/>
              </a:buClr>
              <a:buSzPts val="1100"/>
              <a:buFont typeface="Times New Roman"/>
              <a:buChar char="•"/>
            </a:pPr>
            <a:r>
              <a:rPr lang="en-US"/>
              <a:t>DISTINCT makes the function consider only nonduplicate values; ALL makes it consider every value including duplicates. The default is ALL and therefore does not need to be specified.</a:t>
            </a:r>
            <a:endParaRPr/>
          </a:p>
          <a:p>
            <a:pPr indent="-214312" lvl="2" marL="449263" rtl="0" algn="l">
              <a:spcBef>
                <a:spcPts val="330"/>
              </a:spcBef>
              <a:spcAft>
                <a:spcPts val="0"/>
              </a:spcAft>
              <a:buClr>
                <a:schemeClr val="dk1"/>
              </a:buClr>
              <a:buSzPts val="1100"/>
              <a:buFont typeface="Times New Roman"/>
              <a:buChar char="•"/>
            </a:pPr>
            <a:r>
              <a:rPr lang="en-US"/>
              <a:t>The datatypes for the arguments may be CHAR, VARCHAR2, NUMBER, or DATE where </a:t>
            </a:r>
            <a:r>
              <a:rPr i="1" lang="en-US"/>
              <a:t>expr</a:t>
            </a:r>
            <a:r>
              <a:rPr lang="en-US"/>
              <a:t> is listed. </a:t>
            </a:r>
            <a:endParaRPr/>
          </a:p>
          <a:p>
            <a:pPr indent="-214312" lvl="2" marL="449263" rtl="0" algn="l">
              <a:spcBef>
                <a:spcPts val="330"/>
              </a:spcBef>
              <a:spcAft>
                <a:spcPts val="0"/>
              </a:spcAft>
              <a:buClr>
                <a:schemeClr val="dk1"/>
              </a:buClr>
              <a:buSzPts val="1100"/>
              <a:buFont typeface="Times New Roman"/>
              <a:buChar char="•"/>
            </a:pPr>
            <a:r>
              <a:rPr lang="en-US"/>
              <a:t>All group functions except COUNT(*) ignore null values. To substitute a value for null values, use the NVL function.</a:t>
            </a:r>
            <a:endParaRPr/>
          </a:p>
          <a:p>
            <a:pPr indent="-214312" lvl="2" marL="449263" rtl="0" algn="l">
              <a:spcBef>
                <a:spcPts val="330"/>
              </a:spcBef>
              <a:spcAft>
                <a:spcPts val="0"/>
              </a:spcAft>
              <a:buClr>
                <a:schemeClr val="dk1"/>
              </a:buClr>
              <a:buSzPts val="1100"/>
              <a:buFont typeface="Times New Roman"/>
              <a:buChar char="•"/>
            </a:pPr>
            <a:r>
              <a:rPr lang="en-US"/>
              <a:t>The Oracle Server implicitly sorts the result set in ascending order when using a GROUP BY clause. To override this default ordering, DESC can be used in an ORDER BY clause.</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Stress the use of DISTINCT and group functions ignoring null values. ALL is the default and is very rarely specified.</a:t>
            </a:r>
            <a:endParaRPr/>
          </a:p>
        </p:txBody>
      </p:sp>
      <p:sp>
        <p:nvSpPr>
          <p:cNvPr id="287" name="Google Shape;287;p32: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32:notes"/>
          <p:cNvSpPr/>
          <p:nvPr/>
        </p:nvSpPr>
        <p:spPr>
          <a:xfrm>
            <a:off x="727075" y="8002588"/>
            <a:ext cx="180975" cy="5826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3:notes"/>
          <p:cNvSpPr/>
          <p:nvPr/>
        </p:nvSpPr>
        <p:spPr>
          <a:xfrm>
            <a:off x="3859213" y="0"/>
            <a:ext cx="2960687"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6" name="Google Shape;296;p33:notes"/>
          <p:cNvSpPr/>
          <p:nvPr/>
        </p:nvSpPr>
        <p:spPr>
          <a:xfrm>
            <a:off x="-3175" y="0"/>
            <a:ext cx="2957513"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7" name="Google Shape;297;p33: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Group Functions</a:t>
            </a:r>
            <a:endParaRPr/>
          </a:p>
          <a:p>
            <a:pPr indent="0" lvl="1" marL="114300" rtl="0" algn="l">
              <a:spcBef>
                <a:spcPts val="330"/>
              </a:spcBef>
              <a:spcAft>
                <a:spcPts val="0"/>
              </a:spcAft>
              <a:buNone/>
            </a:pPr>
            <a:r>
              <a:rPr lang="en-US"/>
              <a:t>You can use </a:t>
            </a:r>
            <a:r>
              <a:rPr lang="en-US">
                <a:solidFill>
                  <a:srgbClr val="FC0128"/>
                </a:solidFill>
              </a:rPr>
              <a:t>AVG,</a:t>
            </a:r>
            <a:r>
              <a:rPr lang="en-US"/>
              <a:t> </a:t>
            </a:r>
            <a:r>
              <a:rPr lang="en-US">
                <a:solidFill>
                  <a:srgbClr val="FC0128"/>
                </a:solidFill>
              </a:rPr>
              <a:t>SUM,</a:t>
            </a:r>
            <a:r>
              <a:rPr lang="en-US"/>
              <a:t> MIN, and MAX functions against columns that can store numeric data. The example on the slide displays the average, highest, lowest, and sum of monthly salaries for all salespeople.</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298" name="Google Shape;298;p33: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4: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34: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Group Functions (continued)</a:t>
            </a:r>
            <a:endParaRPr/>
          </a:p>
          <a:p>
            <a:pPr indent="0" lvl="1" marL="114300" rtl="0" algn="l">
              <a:spcBef>
                <a:spcPts val="330"/>
              </a:spcBef>
              <a:spcAft>
                <a:spcPts val="0"/>
              </a:spcAft>
              <a:buNone/>
            </a:pPr>
            <a:r>
              <a:rPr lang="en-US"/>
              <a:t>You can use </a:t>
            </a:r>
            <a:r>
              <a:rPr lang="en-US">
                <a:solidFill>
                  <a:srgbClr val="FC0128"/>
                </a:solidFill>
              </a:rPr>
              <a:t>MAX </a:t>
            </a:r>
            <a:r>
              <a:rPr lang="en-US"/>
              <a:t>and </a:t>
            </a:r>
            <a:r>
              <a:rPr lang="en-US">
                <a:solidFill>
                  <a:srgbClr val="FC0128"/>
                </a:solidFill>
              </a:rPr>
              <a:t>MIN </a:t>
            </a:r>
            <a:r>
              <a:rPr lang="en-US"/>
              <a:t>functions for any datatype. The slide example displays the most junior and most senior employee. </a:t>
            </a:r>
            <a:endParaRPr/>
          </a:p>
          <a:p>
            <a:pPr indent="0" lvl="1" marL="114300" rtl="0" algn="l">
              <a:spcBef>
                <a:spcPts val="330"/>
              </a:spcBef>
              <a:spcAft>
                <a:spcPts val="0"/>
              </a:spcAft>
              <a:buNone/>
            </a:pPr>
            <a:r>
              <a:rPr lang="en-US"/>
              <a:t>The following example displays the employee name that is first and the employee name that is the last in an alphabetized list of all employees.</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b="1"/>
          </a:p>
          <a:p>
            <a:pPr indent="0" lvl="1" marL="114300" rtl="0" algn="l">
              <a:spcBef>
                <a:spcPts val="330"/>
              </a:spcBef>
              <a:spcAft>
                <a:spcPts val="0"/>
              </a:spcAft>
              <a:buNone/>
            </a:pPr>
            <a:r>
              <a:t/>
            </a:r>
            <a:endParaRPr b="1"/>
          </a:p>
          <a:p>
            <a:pPr indent="0" lvl="1" marL="114300" rtl="0" algn="l">
              <a:spcBef>
                <a:spcPts val="330"/>
              </a:spcBef>
              <a:spcAft>
                <a:spcPts val="0"/>
              </a:spcAft>
              <a:buNone/>
            </a:pPr>
            <a:r>
              <a:t/>
            </a:r>
            <a:endParaRPr b="1"/>
          </a:p>
          <a:p>
            <a:pPr indent="0" lvl="1" marL="114300" rtl="0" algn="l">
              <a:spcBef>
                <a:spcPts val="180"/>
              </a:spcBef>
              <a:spcAft>
                <a:spcPts val="0"/>
              </a:spcAft>
              <a:buNone/>
            </a:pPr>
            <a:r>
              <a:t/>
            </a:r>
            <a:endParaRPr b="1" sz="600"/>
          </a:p>
          <a:p>
            <a:pPr indent="0" lvl="1" marL="114300" rtl="0" algn="l">
              <a:spcBef>
                <a:spcPts val="330"/>
              </a:spcBef>
              <a:spcAft>
                <a:spcPts val="0"/>
              </a:spcAft>
              <a:buNone/>
            </a:pPr>
            <a:r>
              <a:rPr b="1" lang="en-US"/>
              <a:t>Note:</a:t>
            </a:r>
            <a:r>
              <a:rPr lang="en-US"/>
              <a:t> AVG, SUM, VARIANCE, and STDDEV functions can be used only with numeric datatypes.</a:t>
            </a:r>
            <a:endParaRPr/>
          </a:p>
        </p:txBody>
      </p:sp>
      <p:sp>
        <p:nvSpPr>
          <p:cNvPr id="321" name="Google Shape;321;p34:notes"/>
          <p:cNvSpPr/>
          <p:nvPr/>
        </p:nvSpPr>
        <p:spPr>
          <a:xfrm>
            <a:off x="638175" y="5840413"/>
            <a:ext cx="5518150" cy="4159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2" name="Google Shape;322;p34:notes"/>
          <p:cNvSpPr/>
          <p:nvPr/>
        </p:nvSpPr>
        <p:spPr>
          <a:xfrm>
            <a:off x="165100" y="5853113"/>
            <a:ext cx="6027738" cy="425450"/>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SQL&gt; SELECT	MIN(ename), MAX(ename)</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2  FROM	emp;</a:t>
            </a:r>
            <a:endParaRPr/>
          </a:p>
        </p:txBody>
      </p:sp>
      <p:sp>
        <p:nvSpPr>
          <p:cNvPr id="323" name="Google Shape;323;p34:notes"/>
          <p:cNvSpPr/>
          <p:nvPr/>
        </p:nvSpPr>
        <p:spPr>
          <a:xfrm>
            <a:off x="638175" y="6389688"/>
            <a:ext cx="5518150" cy="5429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4" name="Google Shape;324;p34:notes"/>
          <p:cNvSpPr/>
          <p:nvPr/>
        </p:nvSpPr>
        <p:spPr>
          <a:xfrm>
            <a:off x="165100" y="6391275"/>
            <a:ext cx="3565525" cy="593725"/>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MIN(ENAME) MAX(ENAME)</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ADAMS      WARD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COUNT Function</a:t>
            </a:r>
            <a:endParaRPr/>
          </a:p>
          <a:p>
            <a:pPr indent="0" lvl="1" marL="114300" rtl="0" algn="l">
              <a:spcBef>
                <a:spcPts val="330"/>
              </a:spcBef>
              <a:spcAft>
                <a:spcPts val="0"/>
              </a:spcAft>
              <a:buNone/>
            </a:pPr>
            <a:r>
              <a:rPr lang="en-US"/>
              <a:t>The </a:t>
            </a:r>
            <a:r>
              <a:rPr lang="en-US">
                <a:solidFill>
                  <a:srgbClr val="FC0128"/>
                </a:solidFill>
              </a:rPr>
              <a:t>COUNT </a:t>
            </a:r>
            <a:r>
              <a:rPr lang="en-US"/>
              <a:t>function has two formats:</a:t>
            </a:r>
            <a:endParaRPr/>
          </a:p>
          <a:p>
            <a:pPr indent="-214312" lvl="2" marL="449263" rtl="0" algn="l">
              <a:spcBef>
                <a:spcPts val="330"/>
              </a:spcBef>
              <a:spcAft>
                <a:spcPts val="0"/>
              </a:spcAft>
              <a:buClr>
                <a:schemeClr val="dk1"/>
              </a:buClr>
              <a:buSzPts val="1100"/>
              <a:buFont typeface="Times New Roman"/>
              <a:buChar char="•"/>
            </a:pPr>
            <a:r>
              <a:rPr lang="en-US"/>
              <a:t> COUNT(*) </a:t>
            </a:r>
            <a:endParaRPr/>
          </a:p>
          <a:p>
            <a:pPr indent="-214312" lvl="2" marL="449263" rtl="0" algn="l">
              <a:spcBef>
                <a:spcPts val="330"/>
              </a:spcBef>
              <a:spcAft>
                <a:spcPts val="0"/>
              </a:spcAft>
              <a:buClr>
                <a:schemeClr val="dk1"/>
              </a:buClr>
              <a:buSzPts val="1100"/>
              <a:buFont typeface="Times New Roman"/>
              <a:buChar char="•"/>
            </a:pPr>
            <a:r>
              <a:rPr lang="en-US"/>
              <a:t> COUNT(</a:t>
            </a:r>
            <a:r>
              <a:rPr i="1" lang="en-US"/>
              <a:t>expr</a:t>
            </a:r>
            <a:r>
              <a:rPr lang="en-US"/>
              <a:t>)</a:t>
            </a:r>
            <a:endParaRPr/>
          </a:p>
          <a:p>
            <a:pPr indent="0" lvl="1" marL="114300" rtl="0" algn="l">
              <a:spcBef>
                <a:spcPts val="330"/>
              </a:spcBef>
              <a:spcAft>
                <a:spcPts val="0"/>
              </a:spcAft>
              <a:buNone/>
            </a:pPr>
            <a:r>
              <a:rPr lang="en-US"/>
              <a:t>COUNT(*) returns the number of rows in a table, including duplicate rows and rows containing null values in any of the columns. If a WHERE clause is included in the SELECT statement, COUNT(*) returns the number of rows that satisfies the condition in the WHERE clause. </a:t>
            </a:r>
            <a:endParaRPr/>
          </a:p>
          <a:p>
            <a:pPr indent="0" lvl="1" marL="114300" rtl="0" algn="l">
              <a:spcBef>
                <a:spcPts val="330"/>
              </a:spcBef>
              <a:spcAft>
                <a:spcPts val="0"/>
              </a:spcAft>
              <a:buNone/>
            </a:pPr>
            <a:r>
              <a:rPr lang="en-US"/>
              <a:t>In contrast, COUNT(</a:t>
            </a:r>
            <a:r>
              <a:rPr i="1" lang="en-US"/>
              <a:t>expr</a:t>
            </a:r>
            <a:r>
              <a:rPr lang="en-US"/>
              <a:t>) returns the number of nonnull rows in the column identified by </a:t>
            </a:r>
            <a:r>
              <a:rPr i="1" lang="en-US"/>
              <a:t>expr</a:t>
            </a:r>
            <a:r>
              <a:rPr lang="en-US"/>
              <a:t>. </a:t>
            </a:r>
            <a:endParaRPr/>
          </a:p>
          <a:p>
            <a:pPr indent="0" lvl="1" marL="114300" rtl="0" algn="l">
              <a:spcBef>
                <a:spcPts val="330"/>
              </a:spcBef>
              <a:spcAft>
                <a:spcPts val="0"/>
              </a:spcAft>
              <a:buNone/>
            </a:pPr>
            <a:r>
              <a:rPr lang="en-US"/>
              <a:t>The slide example displays the number of employees in department 30.</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l5count1.sql, l5count2.sql</a:t>
            </a:r>
            <a:endParaRPr/>
          </a:p>
          <a:p>
            <a:pPr indent="0" lvl="1" marL="114300" rtl="0" algn="l">
              <a:spcBef>
                <a:spcPts val="330"/>
              </a:spcBef>
              <a:spcAft>
                <a:spcPts val="0"/>
              </a:spcAft>
              <a:buNone/>
            </a:pPr>
            <a:r>
              <a:rPr lang="en-US">
                <a:solidFill>
                  <a:schemeClr val="accent2"/>
                </a:solidFill>
              </a:rPr>
              <a:t>Purpose: To illustrate using the COUNT(*) and COUNT(</a:t>
            </a:r>
            <a:r>
              <a:rPr i="1" lang="en-US">
                <a:solidFill>
                  <a:schemeClr val="accent2"/>
                </a:solidFill>
              </a:rPr>
              <a:t>expr</a:t>
            </a:r>
            <a:r>
              <a:rPr lang="en-US">
                <a:solidFill>
                  <a:schemeClr val="accent2"/>
                </a:solidFill>
              </a:rPr>
              <a:t>) functions.</a:t>
            </a:r>
            <a:endParaRPr/>
          </a:p>
        </p:txBody>
      </p:sp>
      <p:sp>
        <p:nvSpPr>
          <p:cNvPr id="340" name="Google Shape;340;p35: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6: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36: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COUNT Function (continued)</a:t>
            </a:r>
            <a:endParaRPr/>
          </a:p>
          <a:p>
            <a:pPr indent="0" lvl="1" marL="114300" rtl="0" algn="l">
              <a:spcBef>
                <a:spcPts val="330"/>
              </a:spcBef>
              <a:spcAft>
                <a:spcPts val="0"/>
              </a:spcAft>
              <a:buNone/>
            </a:pPr>
            <a:r>
              <a:rPr lang="en-US"/>
              <a:t>The slide example displays the number of employees in department 30 who can earn a commission. Notice that the result gives the total number of rows to be four because two employees in department 30 cannot earn a commission and contain a null value in the COMM column.</a:t>
            </a:r>
            <a:endParaRPr/>
          </a:p>
          <a:p>
            <a:pPr indent="0" lvl="0" marL="0" rtl="0" algn="l">
              <a:spcBef>
                <a:spcPts val="330"/>
              </a:spcBef>
              <a:spcAft>
                <a:spcPts val="0"/>
              </a:spcAft>
              <a:buNone/>
            </a:pPr>
            <a:r>
              <a:rPr lang="en-US"/>
              <a:t>Example</a:t>
            </a:r>
            <a:endParaRPr/>
          </a:p>
          <a:p>
            <a:pPr indent="0" lvl="1" marL="114300" rtl="0" algn="l">
              <a:spcBef>
                <a:spcPts val="330"/>
              </a:spcBef>
              <a:spcAft>
                <a:spcPts val="0"/>
              </a:spcAft>
              <a:buNone/>
            </a:pPr>
            <a:r>
              <a:rPr lang="en-US"/>
              <a:t>Display the number of departments in the EMP table.</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0"/>
              </a:spcBef>
              <a:spcAft>
                <a:spcPts val="0"/>
              </a:spcAft>
              <a:buNone/>
            </a:pPr>
            <a:r>
              <a:t/>
            </a:r>
            <a:endParaRPr/>
          </a:p>
          <a:p>
            <a:pPr indent="0" lvl="1" marL="114300" rtl="0" algn="l">
              <a:spcBef>
                <a:spcPts val="660"/>
              </a:spcBef>
              <a:spcAft>
                <a:spcPts val="0"/>
              </a:spcAft>
              <a:buNone/>
            </a:pPr>
            <a:r>
              <a:t/>
            </a:r>
            <a:endParaRPr/>
          </a:p>
          <a:p>
            <a:pPr indent="0" lvl="1" marL="114300" rtl="0" algn="l">
              <a:spcBef>
                <a:spcPts val="660"/>
              </a:spcBef>
              <a:spcAft>
                <a:spcPts val="0"/>
              </a:spcAft>
              <a:buNone/>
            </a:pPr>
            <a:r>
              <a:rPr lang="en-US"/>
              <a:t>Display the number of distinct departments in the EMP table.</a:t>
            </a:r>
            <a:endParaRPr/>
          </a:p>
          <a:p>
            <a:pPr indent="0" lvl="1" marL="114300" rtl="0" algn="l">
              <a:spcBef>
                <a:spcPts val="660"/>
              </a:spcBef>
              <a:spcAft>
                <a:spcPts val="0"/>
              </a:spcAft>
              <a:buNone/>
            </a:pPr>
            <a:r>
              <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354" name="Google Shape;354;p36:notes"/>
          <p:cNvSpPr/>
          <p:nvPr/>
        </p:nvSpPr>
        <p:spPr>
          <a:xfrm>
            <a:off x="633413" y="6000750"/>
            <a:ext cx="5561012" cy="4175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5" name="Google Shape;355;p36:notes"/>
          <p:cNvSpPr/>
          <p:nvPr/>
        </p:nvSpPr>
        <p:spPr>
          <a:xfrm>
            <a:off x="177800" y="5988050"/>
            <a:ext cx="3563938" cy="425450"/>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SQL&gt; SELECT	COUNT(deptno)</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2  FROM	emp;</a:t>
            </a:r>
            <a:endParaRPr/>
          </a:p>
        </p:txBody>
      </p:sp>
      <p:sp>
        <p:nvSpPr>
          <p:cNvPr id="356" name="Google Shape;356;p36:notes"/>
          <p:cNvSpPr/>
          <p:nvPr/>
        </p:nvSpPr>
        <p:spPr>
          <a:xfrm>
            <a:off x="633413" y="6489700"/>
            <a:ext cx="5561012" cy="5810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7" name="Google Shape;357;p36:notes"/>
          <p:cNvSpPr/>
          <p:nvPr/>
        </p:nvSpPr>
        <p:spPr>
          <a:xfrm>
            <a:off x="165100" y="6503988"/>
            <a:ext cx="3638550" cy="593725"/>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COUNT(DEPTNO)</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14</a:t>
            </a:r>
            <a:endParaRPr/>
          </a:p>
        </p:txBody>
      </p:sp>
      <p:grpSp>
        <p:nvGrpSpPr>
          <p:cNvPr id="358" name="Google Shape;358;p36:notes"/>
          <p:cNvGrpSpPr/>
          <p:nvPr/>
        </p:nvGrpSpPr>
        <p:grpSpPr>
          <a:xfrm>
            <a:off x="227013" y="7389813"/>
            <a:ext cx="5967412" cy="438150"/>
            <a:chOff x="143" y="4655"/>
            <a:chExt cx="3759" cy="276"/>
          </a:xfrm>
        </p:grpSpPr>
        <p:sp>
          <p:nvSpPr>
            <p:cNvPr id="359" name="Google Shape;359;p36:notes"/>
            <p:cNvSpPr/>
            <p:nvPr/>
          </p:nvSpPr>
          <p:spPr>
            <a:xfrm>
              <a:off x="399" y="4655"/>
              <a:ext cx="3503" cy="26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0" name="Google Shape;360;p36:notes"/>
            <p:cNvSpPr/>
            <p:nvPr/>
          </p:nvSpPr>
          <p:spPr>
            <a:xfrm>
              <a:off x="143" y="4663"/>
              <a:ext cx="2690" cy="268"/>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SQL&gt; SELECT	COUNT(DISTINCT (deptno))</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2  FROM	emp;</a:t>
              </a:r>
              <a:endParaRPr/>
            </a:p>
          </p:txBody>
        </p:sp>
      </p:grpSp>
      <p:sp>
        <p:nvSpPr>
          <p:cNvPr id="361" name="Google Shape;361;p36:notes"/>
          <p:cNvSpPr/>
          <p:nvPr/>
        </p:nvSpPr>
        <p:spPr>
          <a:xfrm>
            <a:off x="633413" y="7912100"/>
            <a:ext cx="5561012" cy="59848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2" name="Google Shape;362;p36:notes"/>
          <p:cNvSpPr/>
          <p:nvPr/>
        </p:nvSpPr>
        <p:spPr>
          <a:xfrm>
            <a:off x="227013" y="7975600"/>
            <a:ext cx="3636962" cy="593725"/>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COUNT(DISTINCT(DEPTNO))</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3</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7:notes"/>
          <p:cNvSpPr/>
          <p:nvPr>
            <p:ph idx="2" type="sldImg"/>
          </p:nvPr>
        </p:nvSpPr>
        <p:spPr>
          <a:xfrm>
            <a:off x="441325" y="169863"/>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37:notes"/>
          <p:cNvSpPr txBox="1"/>
          <p:nvPr>
            <p:ph idx="1" type="body"/>
          </p:nvPr>
        </p:nvSpPr>
        <p:spPr>
          <a:xfrm>
            <a:off x="452438" y="4762500"/>
            <a:ext cx="5311775" cy="3795713"/>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Group Functions and Null Values </a:t>
            </a:r>
            <a:endParaRPr/>
          </a:p>
          <a:p>
            <a:pPr indent="0" lvl="1" marL="114300" rtl="0" algn="l">
              <a:spcBef>
                <a:spcPts val="330"/>
              </a:spcBef>
              <a:spcAft>
                <a:spcPts val="0"/>
              </a:spcAft>
              <a:buNone/>
            </a:pPr>
            <a:r>
              <a:rPr lang="en-US"/>
              <a:t>All group functions except COUNT (*) ignore null values in the column. In the slide example, the average is calculated based </a:t>
            </a:r>
            <a:r>
              <a:rPr i="1" lang="en-US"/>
              <a:t>only</a:t>
            </a:r>
            <a:r>
              <a:rPr lang="en-US"/>
              <a:t> on the rows in the table where a valid value is stored in the COMM column. The average is calculated as total commission being paid to all employees divided by the number of employees receiving commission (4).</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8:notes"/>
          <p:cNvSpPr/>
          <p:nvPr/>
        </p:nvSpPr>
        <p:spPr>
          <a:xfrm>
            <a:off x="3860800" y="-1588"/>
            <a:ext cx="2957513"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8" name="Google Shape;388;p38:notes"/>
          <p:cNvSpPr/>
          <p:nvPr/>
        </p:nvSpPr>
        <p:spPr>
          <a:xfrm>
            <a:off x="-1588" y="-1588"/>
            <a:ext cx="2954338"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9" name="Google Shape;389;p38:notes"/>
          <p:cNvSpPr txBox="1"/>
          <p:nvPr>
            <p:ph idx="1" type="body"/>
          </p:nvPr>
        </p:nvSpPr>
        <p:spPr>
          <a:xfrm>
            <a:off x="452438" y="4762500"/>
            <a:ext cx="5311775" cy="3795713"/>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Groups of Data</a:t>
            </a:r>
            <a:endParaRPr/>
          </a:p>
          <a:p>
            <a:pPr indent="0" lvl="1" marL="114300" rtl="0" algn="l">
              <a:spcBef>
                <a:spcPts val="330"/>
              </a:spcBef>
              <a:spcAft>
                <a:spcPts val="0"/>
              </a:spcAft>
              <a:buNone/>
            </a:pPr>
            <a:r>
              <a:rPr lang="en-US"/>
              <a:t>Until now, all group functions have treated the table as one large group of information. At times, you need to divide the table of information into smaller groups. This can be done by using the </a:t>
            </a:r>
            <a:r>
              <a:rPr lang="en-US">
                <a:solidFill>
                  <a:srgbClr val="FC0128"/>
                </a:solidFill>
              </a:rPr>
              <a:t>GROUP BY </a:t>
            </a:r>
            <a:r>
              <a:rPr lang="en-US"/>
              <a:t>clause.</a:t>
            </a:r>
            <a:endParaRPr/>
          </a:p>
        </p:txBody>
      </p:sp>
      <p:sp>
        <p:nvSpPr>
          <p:cNvPr id="390" name="Google Shape;390;p38:notes"/>
          <p:cNvSpPr/>
          <p:nvPr>
            <p:ph idx="2" type="sldImg"/>
          </p:nvPr>
        </p:nvSpPr>
        <p:spPr>
          <a:xfrm>
            <a:off x="441325" y="169863"/>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9:notes"/>
          <p:cNvSpPr/>
          <p:nvPr/>
        </p:nvSpPr>
        <p:spPr>
          <a:xfrm>
            <a:off x="3859213" y="0"/>
            <a:ext cx="2960687"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7" name="Google Shape;417;p39:notes"/>
          <p:cNvSpPr/>
          <p:nvPr/>
        </p:nvSpPr>
        <p:spPr>
          <a:xfrm>
            <a:off x="-3175" y="0"/>
            <a:ext cx="2957513"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8" name="Google Shape;418;p39: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GROUP BY Clause</a:t>
            </a:r>
            <a:endParaRPr/>
          </a:p>
          <a:p>
            <a:pPr indent="0" lvl="1" marL="114300" rtl="0" algn="l">
              <a:spcBef>
                <a:spcPts val="330"/>
              </a:spcBef>
              <a:spcAft>
                <a:spcPts val="0"/>
              </a:spcAft>
              <a:buNone/>
            </a:pPr>
            <a:r>
              <a:rPr lang="en-US"/>
              <a:t>You can use the </a:t>
            </a:r>
            <a:r>
              <a:rPr lang="en-US">
                <a:solidFill>
                  <a:srgbClr val="FC0128"/>
                </a:solidFill>
              </a:rPr>
              <a:t>GROUP BY </a:t>
            </a:r>
            <a:r>
              <a:rPr lang="en-US"/>
              <a:t>clause to divide the rows in a table into groups. You can then use the group functions to return summary information for each group. </a:t>
            </a:r>
            <a:endParaRPr/>
          </a:p>
          <a:p>
            <a:pPr indent="0" lvl="1" marL="114300" rtl="0" algn="l">
              <a:spcBef>
                <a:spcPts val="330"/>
              </a:spcBef>
              <a:spcAft>
                <a:spcPts val="0"/>
              </a:spcAft>
              <a:buNone/>
            </a:pPr>
            <a:r>
              <a:rPr lang="en-US"/>
              <a:t>In the syntax:</a:t>
            </a:r>
            <a:endParaRPr/>
          </a:p>
          <a:p>
            <a:pPr indent="0" lvl="1" marL="114300" rtl="0" algn="l">
              <a:spcBef>
                <a:spcPts val="330"/>
              </a:spcBef>
              <a:spcAft>
                <a:spcPts val="0"/>
              </a:spcAft>
              <a:buNone/>
            </a:pPr>
            <a:r>
              <a:rPr lang="en-US"/>
              <a:t>	</a:t>
            </a:r>
            <a:r>
              <a:rPr i="1" lang="en-US"/>
              <a:t>group_by_expression</a:t>
            </a:r>
            <a:r>
              <a:rPr lang="en-US"/>
              <a:t>	specifies columns whose values determine the basis for</a:t>
            </a:r>
            <a:br>
              <a:rPr lang="en-US"/>
            </a:br>
            <a:r>
              <a:rPr lang="en-US"/>
              <a:t>					grouping rows</a:t>
            </a:r>
            <a:endParaRPr/>
          </a:p>
          <a:p>
            <a:pPr indent="0" lvl="0" marL="0" rtl="0" algn="l">
              <a:spcBef>
                <a:spcPts val="330"/>
              </a:spcBef>
              <a:spcAft>
                <a:spcPts val="0"/>
              </a:spcAft>
              <a:buNone/>
            </a:pPr>
            <a:r>
              <a:rPr lang="en-US"/>
              <a:t>Guidelines</a:t>
            </a:r>
            <a:endParaRPr/>
          </a:p>
          <a:p>
            <a:pPr indent="-214312" lvl="2" marL="449263" rtl="0" algn="l">
              <a:spcBef>
                <a:spcPts val="330"/>
              </a:spcBef>
              <a:spcAft>
                <a:spcPts val="0"/>
              </a:spcAft>
              <a:buClr>
                <a:schemeClr val="dk1"/>
              </a:buClr>
              <a:buSzPts val="1100"/>
              <a:buFont typeface="Times New Roman"/>
              <a:buChar char="•"/>
            </a:pPr>
            <a:r>
              <a:rPr lang="en-US"/>
              <a:t>If you include a group function in a SELECT clause, you cannot select individual results as well </a:t>
            </a:r>
            <a:r>
              <a:rPr i="1" lang="en-US"/>
              <a:t>unless</a:t>
            </a:r>
            <a:r>
              <a:rPr lang="en-US"/>
              <a:t> the individual column appears in the GROUP BY clause. You will receive an error message if you fail to include the column list.</a:t>
            </a:r>
            <a:endParaRPr/>
          </a:p>
          <a:p>
            <a:pPr indent="-214312" lvl="2" marL="449263" rtl="0" algn="l">
              <a:spcBef>
                <a:spcPts val="330"/>
              </a:spcBef>
              <a:spcAft>
                <a:spcPts val="0"/>
              </a:spcAft>
              <a:buClr>
                <a:schemeClr val="dk1"/>
              </a:buClr>
              <a:buSzPts val="1100"/>
              <a:buFont typeface="Times New Roman"/>
              <a:buChar char="•"/>
            </a:pPr>
            <a:r>
              <a:rPr lang="en-US"/>
              <a:t>Using a WHERE clause, you can preexclude rows before dividing them into groups.</a:t>
            </a:r>
            <a:endParaRPr/>
          </a:p>
          <a:p>
            <a:pPr indent="-214312" lvl="2" marL="449263" rtl="0" algn="l">
              <a:spcBef>
                <a:spcPts val="330"/>
              </a:spcBef>
              <a:spcAft>
                <a:spcPts val="0"/>
              </a:spcAft>
              <a:buClr>
                <a:schemeClr val="dk1"/>
              </a:buClr>
              <a:buSzPts val="1100"/>
              <a:buFont typeface="Times New Roman"/>
              <a:buChar char="•"/>
            </a:pPr>
            <a:r>
              <a:rPr lang="en-US"/>
              <a:t>You must include the </a:t>
            </a:r>
            <a:r>
              <a:rPr i="1" lang="en-US"/>
              <a:t>columns</a:t>
            </a:r>
            <a:r>
              <a:rPr lang="en-US"/>
              <a:t> in the GROUP BY clause. </a:t>
            </a:r>
            <a:endParaRPr/>
          </a:p>
          <a:p>
            <a:pPr indent="-214312" lvl="2" marL="449263" rtl="0" algn="l">
              <a:spcBef>
                <a:spcPts val="330"/>
              </a:spcBef>
              <a:spcAft>
                <a:spcPts val="0"/>
              </a:spcAft>
              <a:buClr>
                <a:schemeClr val="dk1"/>
              </a:buClr>
              <a:buSzPts val="1100"/>
              <a:buFont typeface="Times New Roman"/>
              <a:buChar char="•"/>
            </a:pPr>
            <a:r>
              <a:rPr lang="en-US"/>
              <a:t>You cannot use the column alias in the GROUP BY clause.</a:t>
            </a:r>
            <a:endParaRPr/>
          </a:p>
          <a:p>
            <a:pPr indent="-214312" lvl="2" marL="449263" rtl="0" algn="l">
              <a:spcBef>
                <a:spcPts val="330"/>
              </a:spcBef>
              <a:spcAft>
                <a:spcPts val="0"/>
              </a:spcAft>
              <a:buClr>
                <a:schemeClr val="dk1"/>
              </a:buClr>
              <a:buSzPts val="1100"/>
              <a:buFont typeface="Times New Roman"/>
              <a:buChar char="•"/>
            </a:pPr>
            <a:r>
              <a:rPr lang="en-US"/>
              <a:t>By default, rows are sorted by ascending order of the columns included in the GROUP BY list. You can override this by using the ORDER BY clause.</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419" name="Google Shape;419;p39: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75" name="Google Shape;75;p4: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0:notes"/>
          <p:cNvSpPr/>
          <p:nvPr/>
        </p:nvSpPr>
        <p:spPr>
          <a:xfrm>
            <a:off x="3860800" y="-1588"/>
            <a:ext cx="2957513"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8" name="Google Shape;428;p40:notes"/>
          <p:cNvSpPr/>
          <p:nvPr/>
        </p:nvSpPr>
        <p:spPr>
          <a:xfrm>
            <a:off x="-1588" y="-1588"/>
            <a:ext cx="2954338"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9" name="Google Shape;429;p40:notes"/>
          <p:cNvSpPr txBox="1"/>
          <p:nvPr>
            <p:ph idx="1" type="body"/>
          </p:nvPr>
        </p:nvSpPr>
        <p:spPr>
          <a:xfrm>
            <a:off x="452438" y="4762500"/>
            <a:ext cx="5311775" cy="3795713"/>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GROUP BY Clause (continued)</a:t>
            </a:r>
            <a:endParaRPr/>
          </a:p>
          <a:p>
            <a:pPr indent="0" lvl="1" marL="114300" rtl="0" algn="l">
              <a:spcBef>
                <a:spcPts val="330"/>
              </a:spcBef>
              <a:spcAft>
                <a:spcPts val="0"/>
              </a:spcAft>
              <a:buNone/>
            </a:pPr>
            <a:r>
              <a:rPr lang="en-US"/>
              <a:t>When using the GROUP BY clause, make sure that all columns in the SELECT list that are not in the group functions are included in the GROUP BY clause. The example on the slide displays the department number and the average salary for each department. Here is how this SELECT statement, containing a GROUP BY clause, is evaluated:</a:t>
            </a:r>
            <a:endParaRPr/>
          </a:p>
          <a:p>
            <a:pPr indent="-211137" lvl="2" marL="439738" rtl="0" algn="l">
              <a:spcBef>
                <a:spcPts val="330"/>
              </a:spcBef>
              <a:spcAft>
                <a:spcPts val="0"/>
              </a:spcAft>
              <a:buClr>
                <a:schemeClr val="dk1"/>
              </a:buClr>
              <a:buSzPts val="1100"/>
              <a:buFont typeface="Times New Roman"/>
              <a:buChar char="•"/>
            </a:pPr>
            <a:r>
              <a:rPr lang="en-US"/>
              <a:t>The SELECT clause specifies the columns to be retrieved:</a:t>
            </a:r>
            <a:endParaRPr/>
          </a:p>
          <a:p>
            <a:pPr indent="-246062" lvl="3" marL="800100" rtl="0" algn="l">
              <a:spcBef>
                <a:spcPts val="330"/>
              </a:spcBef>
              <a:spcAft>
                <a:spcPts val="0"/>
              </a:spcAft>
              <a:buClr>
                <a:schemeClr val="dk1"/>
              </a:buClr>
              <a:buSzPts val="1100"/>
              <a:buFont typeface="Times New Roman"/>
              <a:buChar char="–"/>
            </a:pPr>
            <a:r>
              <a:rPr lang="en-US"/>
              <a:t>Department number column in the EMP table</a:t>
            </a:r>
            <a:endParaRPr/>
          </a:p>
          <a:p>
            <a:pPr indent="-246062" lvl="3" marL="800100" rtl="0" algn="l">
              <a:spcBef>
                <a:spcPts val="330"/>
              </a:spcBef>
              <a:spcAft>
                <a:spcPts val="0"/>
              </a:spcAft>
              <a:buClr>
                <a:schemeClr val="dk1"/>
              </a:buClr>
              <a:buSzPts val="1100"/>
              <a:buFont typeface="Times New Roman"/>
              <a:buChar char="–"/>
            </a:pPr>
            <a:r>
              <a:rPr lang="en-US"/>
              <a:t>The average of all the salaries in the group you specified in the GROUP BY clause</a:t>
            </a:r>
            <a:endParaRPr/>
          </a:p>
          <a:p>
            <a:pPr indent="-211137" lvl="2" marL="439738" rtl="0" algn="l">
              <a:spcBef>
                <a:spcPts val="330"/>
              </a:spcBef>
              <a:spcAft>
                <a:spcPts val="0"/>
              </a:spcAft>
              <a:buClr>
                <a:schemeClr val="dk1"/>
              </a:buClr>
              <a:buSzPts val="1100"/>
              <a:buFont typeface="Times New Roman"/>
              <a:buChar char="•"/>
            </a:pPr>
            <a:r>
              <a:rPr lang="en-US"/>
              <a:t>The FROM clause specifies the tables that the database must access: the EMP table.</a:t>
            </a:r>
            <a:endParaRPr/>
          </a:p>
          <a:p>
            <a:pPr indent="-211137" lvl="2" marL="439738" rtl="0" algn="l">
              <a:spcBef>
                <a:spcPts val="330"/>
              </a:spcBef>
              <a:spcAft>
                <a:spcPts val="0"/>
              </a:spcAft>
              <a:buClr>
                <a:schemeClr val="dk1"/>
              </a:buClr>
              <a:buSzPts val="1100"/>
              <a:buFont typeface="Times New Roman"/>
              <a:buChar char="•"/>
            </a:pPr>
            <a:r>
              <a:rPr lang="en-US"/>
              <a:t>The WHERE clause specifies the rows to be retrieved. Since there is no WHERE clause, by default all rows are retrieved. </a:t>
            </a:r>
            <a:endParaRPr/>
          </a:p>
          <a:p>
            <a:pPr indent="-211137" lvl="2" marL="439738" rtl="0" algn="l">
              <a:spcBef>
                <a:spcPts val="330"/>
              </a:spcBef>
              <a:spcAft>
                <a:spcPts val="0"/>
              </a:spcAft>
              <a:buClr>
                <a:schemeClr val="dk1"/>
              </a:buClr>
              <a:buSzPts val="1100"/>
              <a:buFont typeface="Times New Roman"/>
              <a:buChar char="•"/>
            </a:pPr>
            <a:r>
              <a:rPr lang="en-US"/>
              <a:t>The GROUP BY clause specifies how the rows should be grouped. The rows are being grouped by department number, so the AVG function that is being applied to the salary column will calculate the </a:t>
            </a:r>
            <a:r>
              <a:rPr i="1" lang="en-US"/>
              <a:t>average salary for each department.</a:t>
            </a:r>
            <a:r>
              <a:rPr b="1" i="1" lang="en-US"/>
              <a:t> </a:t>
            </a:r>
            <a:endParaRPr/>
          </a:p>
          <a:p>
            <a:pPr indent="0" lvl="1" marL="114300" rtl="0" algn="l">
              <a:spcBef>
                <a:spcPts val="330"/>
              </a:spcBef>
              <a:spcAft>
                <a:spcPts val="0"/>
              </a:spcAft>
              <a:buNone/>
            </a:pPr>
            <a:r>
              <a:t/>
            </a:r>
            <a:endParaRPr>
              <a:solidFill>
                <a:schemeClr val="accent1"/>
              </a:solidFill>
            </a:endParaRPr>
          </a:p>
          <a:p>
            <a:pPr indent="0" lvl="0" marL="0" rtl="0" algn="l">
              <a:spcBef>
                <a:spcPts val="330"/>
              </a:spcBef>
              <a:spcAft>
                <a:spcPts val="0"/>
              </a:spcAft>
              <a:buNone/>
            </a:pPr>
            <a:r>
              <a:t/>
            </a:r>
            <a:endParaRPr b="0">
              <a:solidFill>
                <a:schemeClr val="accent1"/>
              </a:solidFill>
              <a:latin typeface="Times New Roman"/>
              <a:ea typeface="Times New Roman"/>
              <a:cs typeface="Times New Roman"/>
              <a:sym typeface="Times New Roman"/>
            </a:endParaRPr>
          </a:p>
        </p:txBody>
      </p:sp>
      <p:sp>
        <p:nvSpPr>
          <p:cNvPr id="430" name="Google Shape;430;p40:notes"/>
          <p:cNvSpPr/>
          <p:nvPr>
            <p:ph idx="2" type="sldImg"/>
          </p:nvPr>
        </p:nvSpPr>
        <p:spPr>
          <a:xfrm>
            <a:off x="441325" y="169863"/>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1:notes"/>
          <p:cNvSpPr/>
          <p:nvPr/>
        </p:nvSpPr>
        <p:spPr>
          <a:xfrm>
            <a:off x="3860800" y="-1588"/>
            <a:ext cx="2957513"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7" name="Google Shape;447;p41:notes"/>
          <p:cNvSpPr/>
          <p:nvPr/>
        </p:nvSpPr>
        <p:spPr>
          <a:xfrm>
            <a:off x="-1588" y="-1588"/>
            <a:ext cx="2954338"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8" name="Google Shape;448;p41:notes"/>
          <p:cNvSpPr txBox="1"/>
          <p:nvPr>
            <p:ph idx="1" type="body"/>
          </p:nvPr>
        </p:nvSpPr>
        <p:spPr>
          <a:xfrm>
            <a:off x="452438" y="4762500"/>
            <a:ext cx="5975350" cy="3795713"/>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GROUP BY Clause (continued)</a:t>
            </a:r>
            <a:endParaRPr/>
          </a:p>
          <a:p>
            <a:pPr indent="0" lvl="1" marL="114300" rtl="0" algn="l">
              <a:spcBef>
                <a:spcPts val="330"/>
              </a:spcBef>
              <a:spcAft>
                <a:spcPts val="0"/>
              </a:spcAft>
              <a:buNone/>
            </a:pPr>
            <a:r>
              <a:rPr lang="en-US"/>
              <a:t>The GROUP BY column does not have to be in the SELECT clause. For example, the SELECT statement on the slide displays the average salaries for each department without displaying the respective department numbers. Without the department numbers, however, the results do not look meaningful. </a:t>
            </a:r>
            <a:endParaRPr/>
          </a:p>
          <a:p>
            <a:pPr indent="0" lvl="1" marL="114300" rtl="0" algn="l">
              <a:spcBef>
                <a:spcPts val="330"/>
              </a:spcBef>
              <a:spcAft>
                <a:spcPts val="0"/>
              </a:spcAft>
              <a:buNone/>
            </a:pPr>
            <a:r>
              <a:rPr lang="en-US"/>
              <a:t>You can use the group function in the ORDER BY clause.</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Demonstrate the query with and without the DEPTNO in the SELECT statement.</a:t>
            </a:r>
            <a:endParaRPr/>
          </a:p>
        </p:txBody>
      </p:sp>
      <p:sp>
        <p:nvSpPr>
          <p:cNvPr id="449" name="Google Shape;449;p41:notes"/>
          <p:cNvSpPr/>
          <p:nvPr>
            <p:ph idx="2" type="sldImg"/>
          </p:nvPr>
        </p:nvSpPr>
        <p:spPr>
          <a:xfrm>
            <a:off x="441325" y="169863"/>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grpSp>
        <p:nvGrpSpPr>
          <p:cNvPr id="450" name="Google Shape;450;p41:notes"/>
          <p:cNvGrpSpPr/>
          <p:nvPr/>
        </p:nvGrpSpPr>
        <p:grpSpPr>
          <a:xfrm>
            <a:off x="252413" y="5792788"/>
            <a:ext cx="5954712" cy="935037"/>
            <a:chOff x="159" y="3649"/>
            <a:chExt cx="3751" cy="589"/>
          </a:xfrm>
        </p:grpSpPr>
        <p:sp>
          <p:nvSpPr>
            <p:cNvPr id="451" name="Google Shape;451;p41:notes"/>
            <p:cNvSpPr/>
            <p:nvPr/>
          </p:nvSpPr>
          <p:spPr>
            <a:xfrm>
              <a:off x="407" y="3750"/>
              <a:ext cx="3503" cy="48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2" name="Google Shape;452;p41:notes"/>
            <p:cNvSpPr/>
            <p:nvPr/>
          </p:nvSpPr>
          <p:spPr>
            <a:xfrm>
              <a:off x="159" y="3649"/>
              <a:ext cx="2291" cy="586"/>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t/>
              </a:r>
              <a:endParaRPr b="1" i="0" sz="1100" u="none" cap="none" strike="noStrike">
                <a:solidFill>
                  <a:schemeClr val="dk1"/>
                </a:solidFill>
                <a:latin typeface="Courier New"/>
                <a:ea typeface="Courier New"/>
                <a:cs typeface="Courier New"/>
                <a:sym typeface="Courier New"/>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SQL&gt; SELECT	deptno, AVG(sal)</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2  FROM	emp</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3  GROUP BY	deptno</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4  ORDER BY   AVG(sal);</a:t>
              </a:r>
              <a:endParaRPr/>
            </a:p>
          </p:txBody>
        </p:sp>
      </p:grpSp>
      <p:sp>
        <p:nvSpPr>
          <p:cNvPr id="453" name="Google Shape;453;p41:notes"/>
          <p:cNvSpPr/>
          <p:nvPr/>
        </p:nvSpPr>
        <p:spPr>
          <a:xfrm>
            <a:off x="646113" y="6796088"/>
            <a:ext cx="5561012" cy="90487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4" name="Google Shape;454;p41:notes"/>
          <p:cNvSpPr/>
          <p:nvPr/>
        </p:nvSpPr>
        <p:spPr>
          <a:xfrm>
            <a:off x="214313" y="6802438"/>
            <a:ext cx="3636962" cy="930275"/>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DEPTNO     AVG(SAL)</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30    1566.6667 </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20         2175</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10    2916.6667</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2:notes"/>
          <p:cNvSpPr/>
          <p:nvPr>
            <p:ph idx="2" type="sldImg"/>
          </p:nvPr>
        </p:nvSpPr>
        <p:spPr>
          <a:xfrm>
            <a:off x="441325" y="169863"/>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42:notes"/>
          <p:cNvSpPr txBox="1"/>
          <p:nvPr>
            <p:ph idx="1" type="body"/>
          </p:nvPr>
        </p:nvSpPr>
        <p:spPr>
          <a:xfrm>
            <a:off x="452438" y="4762500"/>
            <a:ext cx="6013450" cy="3795713"/>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Groups Within Groups</a:t>
            </a:r>
            <a:endParaRPr/>
          </a:p>
          <a:p>
            <a:pPr indent="0" lvl="1" marL="114300" rtl="0" algn="l">
              <a:spcBef>
                <a:spcPts val="330"/>
              </a:spcBef>
              <a:spcAft>
                <a:spcPts val="0"/>
              </a:spcAft>
              <a:buNone/>
            </a:pPr>
            <a:r>
              <a:rPr lang="en-US"/>
              <a:t>Sometimes there is a need to see results for groups within groups. The slide shows a report that displays the total salary being paid to each job title, within each department.</a:t>
            </a:r>
            <a:endParaRPr/>
          </a:p>
          <a:p>
            <a:pPr indent="0" lvl="1" marL="114300" rtl="0" algn="l">
              <a:spcBef>
                <a:spcPts val="330"/>
              </a:spcBef>
              <a:spcAft>
                <a:spcPts val="0"/>
              </a:spcAft>
              <a:buNone/>
            </a:pPr>
            <a:r>
              <a:rPr lang="en-US"/>
              <a:t>The EMP table is grouped first by department number, and within that grouping, it is grouped by job title. For example, the two clerks in department 20 are grouped together and a single result (total salary) is produced for all salespeople within the group.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l5order1.sql,l5order2.sql</a:t>
            </a:r>
            <a:endParaRPr/>
          </a:p>
          <a:p>
            <a:pPr indent="0" lvl="1" marL="114300" rtl="0" algn="l">
              <a:spcBef>
                <a:spcPts val="330"/>
              </a:spcBef>
              <a:spcAft>
                <a:spcPts val="0"/>
              </a:spcAft>
              <a:buNone/>
            </a:pPr>
            <a:r>
              <a:rPr lang="en-US">
                <a:solidFill>
                  <a:schemeClr val="accent2"/>
                </a:solidFill>
              </a:rPr>
              <a:t>Purpose: To illustrate ordering columns that are grouped by DEPTNO first and ordering columns that are grouped by JOB first.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3:notes"/>
          <p:cNvSpPr/>
          <p:nvPr>
            <p:ph idx="2" type="sldImg"/>
          </p:nvPr>
        </p:nvSpPr>
        <p:spPr>
          <a:xfrm>
            <a:off x="441325" y="169863"/>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43:notes"/>
          <p:cNvSpPr txBox="1"/>
          <p:nvPr>
            <p:ph idx="1" type="body"/>
          </p:nvPr>
        </p:nvSpPr>
        <p:spPr>
          <a:xfrm>
            <a:off x="452438" y="4762500"/>
            <a:ext cx="5749925" cy="3795713"/>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Groups Within Groups (continued)</a:t>
            </a:r>
            <a:endParaRPr/>
          </a:p>
          <a:p>
            <a:pPr indent="0" lvl="1" marL="114300" rtl="0" algn="l">
              <a:spcBef>
                <a:spcPts val="330"/>
              </a:spcBef>
              <a:spcAft>
                <a:spcPts val="0"/>
              </a:spcAft>
              <a:buNone/>
            </a:pPr>
            <a:r>
              <a:rPr lang="en-US"/>
              <a:t>You can return summary results for groups and subgroups by listing more than one GROUP BY column. You can determine the default sort order of the results by the order of the columns in the GROUP BY clause. Here is how the SELECT statement on the slide, containing a GROUP BY clause, is evaluated:</a:t>
            </a:r>
            <a:endParaRPr/>
          </a:p>
          <a:p>
            <a:pPr indent="-212724" lvl="2" marL="446088" rtl="0" algn="l">
              <a:spcBef>
                <a:spcPts val="330"/>
              </a:spcBef>
              <a:spcAft>
                <a:spcPts val="0"/>
              </a:spcAft>
              <a:buClr>
                <a:schemeClr val="dk1"/>
              </a:buClr>
              <a:buSzPts val="1100"/>
              <a:buFont typeface="Times New Roman"/>
              <a:buChar char="•"/>
            </a:pPr>
            <a:r>
              <a:rPr lang="en-US"/>
              <a:t>The SELECT clause specifies the column to be retrieved:</a:t>
            </a:r>
            <a:endParaRPr/>
          </a:p>
          <a:p>
            <a:pPr indent="-214312" lvl="3" marL="844550" rtl="0" algn="l">
              <a:spcBef>
                <a:spcPts val="330"/>
              </a:spcBef>
              <a:spcAft>
                <a:spcPts val="0"/>
              </a:spcAft>
              <a:buClr>
                <a:schemeClr val="dk1"/>
              </a:buClr>
              <a:buSzPts val="1100"/>
              <a:buFont typeface="Times New Roman"/>
              <a:buChar char="–"/>
            </a:pPr>
            <a:r>
              <a:rPr lang="en-US"/>
              <a:t>Department number in the EMP table</a:t>
            </a:r>
            <a:endParaRPr/>
          </a:p>
          <a:p>
            <a:pPr indent="-214312" lvl="3" marL="844550" rtl="0" algn="l">
              <a:spcBef>
                <a:spcPts val="330"/>
              </a:spcBef>
              <a:spcAft>
                <a:spcPts val="0"/>
              </a:spcAft>
              <a:buClr>
                <a:schemeClr val="dk1"/>
              </a:buClr>
              <a:buSzPts val="1100"/>
              <a:buFont typeface="Times New Roman"/>
              <a:buChar char="–"/>
            </a:pPr>
            <a:r>
              <a:rPr lang="en-US"/>
              <a:t>Job title in the EMP table</a:t>
            </a:r>
            <a:endParaRPr/>
          </a:p>
          <a:p>
            <a:pPr indent="-214312" lvl="3" marL="844550" rtl="0" algn="l">
              <a:spcBef>
                <a:spcPts val="330"/>
              </a:spcBef>
              <a:spcAft>
                <a:spcPts val="0"/>
              </a:spcAft>
              <a:buClr>
                <a:schemeClr val="dk1"/>
              </a:buClr>
              <a:buSzPts val="1100"/>
              <a:buFont typeface="Times New Roman"/>
              <a:buChar char="–"/>
            </a:pPr>
            <a:r>
              <a:rPr lang="en-US"/>
              <a:t>The sum of all the salaries in the group that you specified in the </a:t>
            </a:r>
            <a:endParaRPr/>
          </a:p>
          <a:p>
            <a:pPr indent="0" lvl="1" marL="114300" rtl="0" algn="l">
              <a:spcBef>
                <a:spcPts val="330"/>
              </a:spcBef>
              <a:spcAft>
                <a:spcPts val="0"/>
              </a:spcAft>
              <a:buNone/>
            </a:pPr>
            <a:r>
              <a:rPr lang="en-US"/>
              <a:t>		 GROUP BY clause</a:t>
            </a:r>
            <a:endParaRPr/>
          </a:p>
          <a:p>
            <a:pPr indent="-212724" lvl="2" marL="446088" rtl="0" algn="l">
              <a:spcBef>
                <a:spcPts val="330"/>
              </a:spcBef>
              <a:spcAft>
                <a:spcPts val="0"/>
              </a:spcAft>
              <a:buClr>
                <a:schemeClr val="dk1"/>
              </a:buClr>
              <a:buSzPts val="1100"/>
              <a:buFont typeface="Times New Roman"/>
              <a:buChar char="•"/>
            </a:pPr>
            <a:r>
              <a:rPr lang="en-US"/>
              <a:t>The FROM clause specifies the tables that the database must access: the EMP table.</a:t>
            </a:r>
            <a:endParaRPr/>
          </a:p>
          <a:p>
            <a:pPr indent="-212724" lvl="2" marL="446088" rtl="0" algn="l">
              <a:spcBef>
                <a:spcPts val="330"/>
              </a:spcBef>
              <a:spcAft>
                <a:spcPts val="0"/>
              </a:spcAft>
              <a:buClr>
                <a:schemeClr val="dk1"/>
              </a:buClr>
              <a:buSzPts val="1100"/>
              <a:buFont typeface="Times New Roman"/>
              <a:buChar char="•"/>
            </a:pPr>
            <a:r>
              <a:rPr lang="en-US"/>
              <a:t>The GROUP BY clause specifies how you must group the rows:</a:t>
            </a:r>
            <a:endParaRPr/>
          </a:p>
          <a:p>
            <a:pPr indent="-214312" lvl="3" marL="844550" rtl="0" algn="l">
              <a:spcBef>
                <a:spcPts val="330"/>
              </a:spcBef>
              <a:spcAft>
                <a:spcPts val="0"/>
              </a:spcAft>
              <a:buClr>
                <a:schemeClr val="dk1"/>
              </a:buClr>
              <a:buSzPts val="1100"/>
              <a:buFont typeface="Times New Roman"/>
              <a:buChar char="–"/>
            </a:pPr>
            <a:r>
              <a:rPr lang="en-US"/>
              <a:t>First, the rows are grouped by department number. </a:t>
            </a:r>
            <a:endParaRPr/>
          </a:p>
          <a:p>
            <a:pPr indent="-214312" lvl="3" marL="844550" rtl="0" algn="l">
              <a:spcBef>
                <a:spcPts val="330"/>
              </a:spcBef>
              <a:spcAft>
                <a:spcPts val="0"/>
              </a:spcAft>
              <a:buClr>
                <a:schemeClr val="dk1"/>
              </a:buClr>
              <a:buSzPts val="1100"/>
              <a:buFont typeface="Times New Roman"/>
              <a:buChar char="–"/>
            </a:pPr>
            <a:r>
              <a:rPr lang="en-US"/>
              <a:t>Second, within the department number groups, the rows are grouped by job title. </a:t>
            </a:r>
            <a:endParaRPr/>
          </a:p>
          <a:p>
            <a:pPr indent="0" lvl="1" marL="114300" rtl="0" algn="l">
              <a:spcBef>
                <a:spcPts val="330"/>
              </a:spcBef>
              <a:spcAft>
                <a:spcPts val="0"/>
              </a:spcAft>
              <a:buNone/>
            </a:pPr>
            <a:r>
              <a:rPr lang="en-US"/>
              <a:t>So the SUM function is being applied to the salary column for all job titles within each department number group. </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4: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Illegal Queries Using Group Functions</a:t>
            </a:r>
            <a:endParaRPr/>
          </a:p>
          <a:p>
            <a:pPr indent="0" lvl="1" marL="114300" rtl="0" algn="l">
              <a:spcBef>
                <a:spcPts val="330"/>
              </a:spcBef>
              <a:spcAft>
                <a:spcPts val="0"/>
              </a:spcAft>
              <a:buNone/>
            </a:pPr>
            <a:r>
              <a:rPr lang="en-US"/>
              <a:t>Whenever you use a mixture of individual items (DEPTNO) and group functions (COUNT) in the same SELECT statement, you must include a GROUP BY clause that specifies the individual items (in this case, DEPTNO). If the GROUP BY clause is missing, then the error message “not a single-group group function” appears and an asterisk (*) points to the offending column. You can correct the error on the slide by adding the GROUP BY clause.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lnSpc>
                <a:spcPct val="112000"/>
              </a:lnSpc>
              <a:spcBef>
                <a:spcPts val="330"/>
              </a:spcBef>
              <a:spcAft>
                <a:spcPts val="0"/>
              </a:spcAft>
              <a:buNone/>
            </a:pPr>
            <a:r>
              <a:t/>
            </a:r>
            <a:endParaRPr b="0">
              <a:latin typeface="Times"/>
              <a:ea typeface="Times"/>
              <a:cs typeface="Times"/>
              <a:sym typeface="Times"/>
            </a:endParaRPr>
          </a:p>
          <a:p>
            <a:pPr indent="0" lvl="0" marL="0" rtl="0" algn="l">
              <a:lnSpc>
                <a:spcPct val="112000"/>
              </a:lnSpc>
              <a:spcBef>
                <a:spcPts val="594"/>
              </a:spcBef>
              <a:spcAft>
                <a:spcPts val="0"/>
              </a:spcAft>
              <a:buNone/>
            </a:pPr>
            <a:r>
              <a:t/>
            </a:r>
            <a:endParaRPr b="0">
              <a:latin typeface="Times"/>
              <a:ea typeface="Times"/>
              <a:cs typeface="Times"/>
              <a:sym typeface="Times"/>
            </a:endParaRPr>
          </a:p>
          <a:p>
            <a:pPr indent="0" lvl="0" marL="0" rtl="0" algn="l">
              <a:lnSpc>
                <a:spcPct val="112000"/>
              </a:lnSpc>
              <a:spcBef>
                <a:spcPts val="594"/>
              </a:spcBef>
              <a:spcAft>
                <a:spcPts val="0"/>
              </a:spcAft>
              <a:buNone/>
            </a:pPr>
            <a:r>
              <a:t/>
            </a:r>
            <a:endParaRPr b="0">
              <a:latin typeface="Times"/>
              <a:ea typeface="Times"/>
              <a:cs typeface="Times"/>
              <a:sym typeface="Times"/>
            </a:endParaRPr>
          </a:p>
          <a:p>
            <a:pPr indent="0" lvl="1" marL="114300" rtl="0" algn="l">
              <a:spcBef>
                <a:spcPts val="869"/>
              </a:spcBef>
              <a:spcAft>
                <a:spcPts val="0"/>
              </a:spcAft>
              <a:buNone/>
            </a:pPr>
            <a:r>
              <a:rPr lang="en-US"/>
              <a:t>Any column or expression in the SELECT list that is not an aggregate function must be in the GROUP BY clause.</a:t>
            </a:r>
            <a:endParaRPr/>
          </a:p>
          <a:p>
            <a:pPr indent="0" lvl="0" marL="0" rtl="0" algn="l">
              <a:lnSpc>
                <a:spcPct val="90000"/>
              </a:lnSpc>
              <a:spcBef>
                <a:spcPts val="0"/>
              </a:spcBef>
              <a:spcAft>
                <a:spcPts val="0"/>
              </a:spcAft>
              <a:buNone/>
            </a:pPr>
            <a:r>
              <a:rPr lang="en-US">
                <a:solidFill>
                  <a:schemeClr val="accent2"/>
                </a:solidFill>
              </a:rPr>
              <a:t>Class Management Note</a:t>
            </a:r>
            <a:endParaRPr/>
          </a:p>
          <a:p>
            <a:pPr indent="0" lvl="1" marL="114300" rtl="0" algn="l">
              <a:lnSpc>
                <a:spcPct val="90000"/>
              </a:lnSpc>
              <a:spcBef>
                <a:spcPts val="0"/>
              </a:spcBef>
              <a:spcAft>
                <a:spcPts val="0"/>
              </a:spcAft>
              <a:buNone/>
            </a:pPr>
            <a:r>
              <a:rPr lang="en-US">
                <a:solidFill>
                  <a:schemeClr val="accent2"/>
                </a:solidFill>
              </a:rPr>
              <a:t>Demo: </a:t>
            </a:r>
            <a:r>
              <a:rPr i="1" lang="en-US">
                <a:solidFill>
                  <a:schemeClr val="accent2"/>
                </a:solidFill>
              </a:rPr>
              <a:t>l5error.sql</a:t>
            </a:r>
            <a:endParaRPr/>
          </a:p>
          <a:p>
            <a:pPr indent="0" lvl="1" marL="114300" rtl="0" algn="l">
              <a:lnSpc>
                <a:spcPct val="90000"/>
              </a:lnSpc>
              <a:spcBef>
                <a:spcPts val="0"/>
              </a:spcBef>
              <a:spcAft>
                <a:spcPts val="0"/>
              </a:spcAft>
              <a:buNone/>
            </a:pPr>
            <a:r>
              <a:rPr lang="en-US">
                <a:solidFill>
                  <a:schemeClr val="accent2"/>
                </a:solidFill>
              </a:rPr>
              <a:t>Purpose: To illustrate executing a SELECT statement with no GROUP BY clause. </a:t>
            </a:r>
            <a:endParaRPr/>
          </a:p>
        </p:txBody>
      </p:sp>
      <p:sp>
        <p:nvSpPr>
          <p:cNvPr id="503" name="Google Shape;503;p44: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44:notes"/>
          <p:cNvSpPr/>
          <p:nvPr/>
        </p:nvSpPr>
        <p:spPr>
          <a:xfrm>
            <a:off x="646113" y="5889625"/>
            <a:ext cx="5561012" cy="6286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5" name="Google Shape;505;p44:notes"/>
          <p:cNvSpPr/>
          <p:nvPr/>
        </p:nvSpPr>
        <p:spPr>
          <a:xfrm>
            <a:off x="190500" y="5903913"/>
            <a:ext cx="3638550" cy="593725"/>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SQL&gt; SELECT	deptno, COUNT(ename)</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2  FROM	emp</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3  GROUP BY	deptno;</a:t>
            </a:r>
            <a:endParaRPr/>
          </a:p>
        </p:txBody>
      </p:sp>
      <p:grpSp>
        <p:nvGrpSpPr>
          <p:cNvPr id="506" name="Google Shape;506;p44:notes"/>
          <p:cNvGrpSpPr/>
          <p:nvPr/>
        </p:nvGrpSpPr>
        <p:grpSpPr>
          <a:xfrm>
            <a:off x="227013" y="7685088"/>
            <a:ext cx="282575" cy="290512"/>
            <a:chOff x="143" y="4841"/>
            <a:chExt cx="178" cy="183"/>
          </a:xfrm>
        </p:grpSpPr>
        <p:sp>
          <p:nvSpPr>
            <p:cNvPr id="507" name="Google Shape;507;p44:notes"/>
            <p:cNvSpPr/>
            <p:nvPr/>
          </p:nvSpPr>
          <p:spPr>
            <a:xfrm>
              <a:off x="143" y="4841"/>
              <a:ext cx="178" cy="183"/>
            </a:xfrm>
            <a:custGeom>
              <a:rect b="b" l="l" r="r" t="t"/>
              <a:pathLst>
                <a:path extrusionOk="0" h="183" w="178">
                  <a:moveTo>
                    <a:pt x="177" y="182"/>
                  </a:moveTo>
                  <a:lnTo>
                    <a:pt x="177" y="0"/>
                  </a:lnTo>
                  <a:lnTo>
                    <a:pt x="0" y="0"/>
                  </a:lnTo>
                  <a:lnTo>
                    <a:pt x="0" y="182"/>
                  </a:lnTo>
                  <a:lnTo>
                    <a:pt x="177" y="182"/>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8" name="Google Shape;508;p44:notes"/>
            <p:cNvSpPr/>
            <p:nvPr/>
          </p:nvSpPr>
          <p:spPr>
            <a:xfrm>
              <a:off x="153" y="4849"/>
              <a:ext cx="162" cy="164"/>
            </a:xfrm>
            <a:custGeom>
              <a:rect b="b" l="l" r="r" t="t"/>
              <a:pathLst>
                <a:path extrusionOk="0" h="164" w="162">
                  <a:moveTo>
                    <a:pt x="82" y="0"/>
                  </a:moveTo>
                  <a:lnTo>
                    <a:pt x="0" y="163"/>
                  </a:lnTo>
                  <a:lnTo>
                    <a:pt x="161" y="163"/>
                  </a:lnTo>
                  <a:lnTo>
                    <a:pt x="82"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9" name="Google Shape;509;p44:notes"/>
            <p:cNvSpPr/>
            <p:nvPr/>
          </p:nvSpPr>
          <p:spPr>
            <a:xfrm>
              <a:off x="171" y="4868"/>
              <a:ext cx="132" cy="133"/>
            </a:xfrm>
            <a:custGeom>
              <a:rect b="b" l="l" r="r" t="t"/>
              <a:pathLst>
                <a:path extrusionOk="0" h="133" w="132">
                  <a:moveTo>
                    <a:pt x="64" y="0"/>
                  </a:moveTo>
                  <a:lnTo>
                    <a:pt x="0" y="132"/>
                  </a:lnTo>
                  <a:lnTo>
                    <a:pt x="131" y="132"/>
                  </a:lnTo>
                  <a:lnTo>
                    <a:pt x="6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0" name="Google Shape;510;p44:notes"/>
            <p:cNvSpPr/>
            <p:nvPr/>
          </p:nvSpPr>
          <p:spPr>
            <a:xfrm>
              <a:off x="227" y="4978"/>
              <a:ext cx="20" cy="19"/>
            </a:xfrm>
            <a:custGeom>
              <a:rect b="b" l="l" r="r" t="t"/>
              <a:pathLst>
                <a:path extrusionOk="0" h="19" w="20">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1" name="Google Shape;511;p44:notes"/>
            <p:cNvSpPr/>
            <p:nvPr/>
          </p:nvSpPr>
          <p:spPr>
            <a:xfrm>
              <a:off x="227" y="4895"/>
              <a:ext cx="19" cy="80"/>
            </a:xfrm>
            <a:custGeom>
              <a:rect b="b" l="l" r="r" t="t"/>
              <a:pathLst>
                <a:path extrusionOk="0" h="80" w="19">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512" name="Google Shape;512;p44:notes"/>
          <p:cNvSpPr/>
          <p:nvPr/>
        </p:nvSpPr>
        <p:spPr>
          <a:xfrm>
            <a:off x="646113" y="6608763"/>
            <a:ext cx="5561012" cy="95726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3" name="Google Shape;513;p44:notes"/>
          <p:cNvSpPr/>
          <p:nvPr/>
        </p:nvSpPr>
        <p:spPr>
          <a:xfrm>
            <a:off x="190500" y="6602413"/>
            <a:ext cx="3638550" cy="930275"/>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DEPTNO	 COUNT(ENAME)</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10	      3</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20	      5</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30 	      6</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5:notes"/>
          <p:cNvSpPr/>
          <p:nvPr/>
        </p:nvSpPr>
        <p:spPr>
          <a:xfrm>
            <a:off x="3859213" y="0"/>
            <a:ext cx="2960687"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2" name="Google Shape;522;p45:notes"/>
          <p:cNvSpPr/>
          <p:nvPr/>
        </p:nvSpPr>
        <p:spPr>
          <a:xfrm>
            <a:off x="-3175" y="0"/>
            <a:ext cx="2957513"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3" name="Google Shape;523;p45: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   </a:t>
            </a:r>
            <a:endParaRPr/>
          </a:p>
        </p:txBody>
      </p:sp>
      <p:sp>
        <p:nvSpPr>
          <p:cNvPr id="524" name="Google Shape;524;p45: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45:notes"/>
          <p:cNvSpPr/>
          <p:nvPr/>
        </p:nvSpPr>
        <p:spPr>
          <a:xfrm>
            <a:off x="455613" y="4746625"/>
            <a:ext cx="5995987" cy="3751263"/>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1100">
                <a:solidFill>
                  <a:schemeClr val="dk1"/>
                </a:solidFill>
                <a:latin typeface="Arial"/>
                <a:ea typeface="Arial"/>
                <a:cs typeface="Arial"/>
                <a:sym typeface="Arial"/>
              </a:rPr>
              <a:t>Illegal Queries Using Group Functions (continued)</a:t>
            </a:r>
            <a:endParaRPr/>
          </a:p>
          <a:p>
            <a:pPr indent="0" lvl="1" marL="114300" marR="0" rtl="0" algn="l">
              <a:spcBef>
                <a:spcPts val="330"/>
              </a:spcBef>
              <a:spcAft>
                <a:spcPts val="0"/>
              </a:spcAft>
              <a:buNone/>
            </a:pPr>
            <a:r>
              <a:rPr b="0" i="0" lang="en-US" sz="1100" u="none" cap="none" strike="noStrike">
                <a:solidFill>
                  <a:schemeClr val="dk1"/>
                </a:solidFill>
                <a:latin typeface="Times New Roman"/>
                <a:ea typeface="Times New Roman"/>
                <a:cs typeface="Times New Roman"/>
                <a:sym typeface="Times New Roman"/>
              </a:rPr>
              <a:t>The WHERE clause cannot be used to restrict groups. The SELECT statement on the slide results in an error because it uses the WHERE clause to restrict the display of average salaries of those departments that have an average salary greater than $2000.</a:t>
            </a:r>
            <a:endParaRPr/>
          </a:p>
          <a:p>
            <a:pPr indent="0" lvl="1" marL="114300" marR="0" rtl="0" algn="l">
              <a:spcBef>
                <a:spcPts val="330"/>
              </a:spcBef>
              <a:spcAft>
                <a:spcPts val="0"/>
              </a:spcAft>
              <a:buNone/>
            </a:pPr>
            <a:r>
              <a:rPr b="0" i="0" lang="en-US" sz="1100" u="none" cap="none" strike="noStrike">
                <a:solidFill>
                  <a:schemeClr val="dk1"/>
                </a:solidFill>
                <a:latin typeface="Times New Roman"/>
                <a:ea typeface="Times New Roman"/>
                <a:cs typeface="Times New Roman"/>
                <a:sym typeface="Times New Roman"/>
              </a:rPr>
              <a:t>You can correct the slide error by using the HAVING clause to restrict groups. </a:t>
            </a:r>
            <a:endParaRPr/>
          </a:p>
          <a:p>
            <a:pPr indent="0" lvl="1" marL="114300" marR="0" rtl="0" algn="l">
              <a:spcBef>
                <a:spcPts val="33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0" marL="0" marR="0" rtl="0" algn="l">
              <a:spcBef>
                <a:spcPts val="330"/>
              </a:spcBef>
              <a:spcAft>
                <a:spcPts val="0"/>
              </a:spcAft>
              <a:buNone/>
            </a:pPr>
            <a:r>
              <a:t/>
            </a:r>
            <a:endParaRPr sz="1100">
              <a:solidFill>
                <a:schemeClr val="dk1"/>
              </a:solidFill>
              <a:latin typeface="Times New Roman"/>
              <a:ea typeface="Times New Roman"/>
              <a:cs typeface="Times New Roman"/>
              <a:sym typeface="Times New Roman"/>
            </a:endParaRPr>
          </a:p>
        </p:txBody>
      </p:sp>
      <p:sp>
        <p:nvSpPr>
          <p:cNvPr id="526" name="Google Shape;526;p45:notes"/>
          <p:cNvSpPr/>
          <p:nvPr/>
        </p:nvSpPr>
        <p:spPr>
          <a:xfrm>
            <a:off x="677863" y="5781675"/>
            <a:ext cx="5529262" cy="72548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7" name="Google Shape;527;p45:notes"/>
          <p:cNvSpPr/>
          <p:nvPr/>
        </p:nvSpPr>
        <p:spPr>
          <a:xfrm>
            <a:off x="239713" y="5783263"/>
            <a:ext cx="3636962" cy="762000"/>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SQL&gt;	SELECT	deptno, AVG(sal)</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2	FROM	emp</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3	GROUP BY	deptno</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4	HAVING	AVG(sal) &gt; 2000;</a:t>
            </a:r>
            <a:endParaRPr/>
          </a:p>
        </p:txBody>
      </p:sp>
      <p:grpSp>
        <p:nvGrpSpPr>
          <p:cNvPr id="528" name="Google Shape;528;p45:notes"/>
          <p:cNvGrpSpPr/>
          <p:nvPr/>
        </p:nvGrpSpPr>
        <p:grpSpPr>
          <a:xfrm>
            <a:off x="265113" y="6621463"/>
            <a:ext cx="5942012" cy="765175"/>
            <a:chOff x="167" y="4171"/>
            <a:chExt cx="3743" cy="482"/>
          </a:xfrm>
        </p:grpSpPr>
        <p:sp>
          <p:nvSpPr>
            <p:cNvPr id="529" name="Google Shape;529;p45:notes"/>
            <p:cNvSpPr/>
            <p:nvPr/>
          </p:nvSpPr>
          <p:spPr>
            <a:xfrm>
              <a:off x="427" y="4171"/>
              <a:ext cx="3483" cy="4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0" name="Google Shape;530;p45:notes"/>
            <p:cNvSpPr/>
            <p:nvPr/>
          </p:nvSpPr>
          <p:spPr>
            <a:xfrm>
              <a:off x="167" y="4173"/>
              <a:ext cx="2291" cy="480"/>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DEPTNO	 AVG(SAL)</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10	2916.6667</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20	     2175</a:t>
              </a:r>
              <a:endParaRPr/>
            </a:p>
          </p:txBody>
        </p:sp>
      </p:gr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6:notes"/>
          <p:cNvSpPr/>
          <p:nvPr>
            <p:ph idx="2" type="sldImg"/>
          </p:nvPr>
        </p:nvSpPr>
        <p:spPr>
          <a:xfrm>
            <a:off x="441325" y="169863"/>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9" name="Google Shape;539;p46:notes"/>
          <p:cNvSpPr txBox="1"/>
          <p:nvPr>
            <p:ph idx="1" type="body"/>
          </p:nvPr>
        </p:nvSpPr>
        <p:spPr>
          <a:xfrm>
            <a:off x="452438" y="4762500"/>
            <a:ext cx="5988050" cy="3795713"/>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Restricting Group Results</a:t>
            </a:r>
            <a:endParaRPr/>
          </a:p>
          <a:p>
            <a:pPr indent="0" lvl="1" marL="114300" rtl="0" algn="l">
              <a:spcBef>
                <a:spcPts val="330"/>
              </a:spcBef>
              <a:spcAft>
                <a:spcPts val="0"/>
              </a:spcAft>
              <a:buNone/>
            </a:pPr>
            <a:r>
              <a:rPr lang="en-US"/>
              <a:t>In the same way that you use the WHERE clause to restrict the rows that you select, you use the </a:t>
            </a:r>
            <a:r>
              <a:rPr lang="en-US">
                <a:solidFill>
                  <a:srgbClr val="FC0128"/>
                </a:solidFill>
              </a:rPr>
              <a:t>HAVING </a:t>
            </a:r>
            <a:r>
              <a:rPr lang="en-US"/>
              <a:t>clause to restrict groups. To find the maximum salary of each department, but show only the departments that have a maximum salary of more than $2900, you need to do the following:</a:t>
            </a:r>
            <a:endParaRPr/>
          </a:p>
          <a:p>
            <a:pPr indent="-212724" lvl="2" marL="446088" rtl="0" algn="l">
              <a:spcBef>
                <a:spcPts val="330"/>
              </a:spcBef>
              <a:spcAft>
                <a:spcPts val="0"/>
              </a:spcAft>
              <a:buClr>
                <a:schemeClr val="dk1"/>
              </a:buClr>
              <a:buSzPts val="1100"/>
              <a:buFont typeface="Times New Roman"/>
              <a:buChar char="•"/>
            </a:pPr>
            <a:r>
              <a:rPr lang="en-US"/>
              <a:t>Find the average salary for each department by grouping by department number.</a:t>
            </a:r>
            <a:endParaRPr/>
          </a:p>
          <a:p>
            <a:pPr indent="-212724" lvl="2" marL="446088" rtl="0" algn="l">
              <a:spcBef>
                <a:spcPts val="330"/>
              </a:spcBef>
              <a:spcAft>
                <a:spcPts val="0"/>
              </a:spcAft>
              <a:buClr>
                <a:schemeClr val="dk1"/>
              </a:buClr>
              <a:buSzPts val="1100"/>
              <a:buFont typeface="Times New Roman"/>
              <a:buChar char="•"/>
            </a:pPr>
            <a:r>
              <a:rPr lang="en-US"/>
              <a:t>Restrict the groups to those departments with a maximum salary greater than $2900. 	</a:t>
            </a:r>
            <a:endParaRPr/>
          </a:p>
          <a:p>
            <a:pPr indent="0" lvl="1" marL="114300" rtl="0" algn="l">
              <a:spcBef>
                <a:spcPts val="330"/>
              </a:spcBef>
              <a:spcAft>
                <a:spcPts val="0"/>
              </a:spcAft>
              <a:buNone/>
            </a:pPr>
            <a:r>
              <a:rPr lang="en-US"/>
              <a:t>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7: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p47: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HAVING Clause</a:t>
            </a:r>
            <a:endParaRPr/>
          </a:p>
          <a:p>
            <a:pPr indent="0" lvl="1" marL="114300" rtl="0" algn="l">
              <a:spcBef>
                <a:spcPts val="330"/>
              </a:spcBef>
              <a:spcAft>
                <a:spcPts val="0"/>
              </a:spcAft>
              <a:buNone/>
            </a:pPr>
            <a:r>
              <a:rPr lang="en-US"/>
              <a:t>You use the </a:t>
            </a:r>
            <a:r>
              <a:rPr lang="en-US">
                <a:solidFill>
                  <a:srgbClr val="FC0128"/>
                </a:solidFill>
              </a:rPr>
              <a:t>HAVING </a:t>
            </a:r>
            <a:r>
              <a:rPr lang="en-US"/>
              <a:t>clause to specify which groups are to be displayed. Therefore, you further restrict the groups on the basis of aggregate information.</a:t>
            </a:r>
            <a:endParaRPr/>
          </a:p>
          <a:p>
            <a:pPr indent="0" lvl="1" marL="114300" rtl="0" algn="l">
              <a:spcBef>
                <a:spcPts val="330"/>
              </a:spcBef>
              <a:spcAft>
                <a:spcPts val="0"/>
              </a:spcAft>
              <a:buNone/>
            </a:pPr>
            <a:r>
              <a:rPr lang="en-US"/>
              <a:t>In the syntax:</a:t>
            </a:r>
            <a:endParaRPr/>
          </a:p>
          <a:p>
            <a:pPr indent="0" lvl="1" marL="114300" rtl="0" algn="l">
              <a:spcBef>
                <a:spcPts val="330"/>
              </a:spcBef>
              <a:spcAft>
                <a:spcPts val="0"/>
              </a:spcAft>
              <a:buNone/>
            </a:pPr>
            <a:r>
              <a:rPr lang="en-US"/>
              <a:t>	</a:t>
            </a:r>
            <a:r>
              <a:rPr i="1" lang="en-US"/>
              <a:t>group_condition</a:t>
            </a:r>
            <a:r>
              <a:rPr lang="en-US"/>
              <a:t>		restricts the groups of rows returned to those groups for which </a:t>
            </a:r>
            <a:br>
              <a:rPr lang="en-US"/>
            </a:br>
            <a:r>
              <a:rPr lang="en-US"/>
              <a:t>					the specified condition is TRUE</a:t>
            </a:r>
            <a:endParaRPr/>
          </a:p>
          <a:p>
            <a:pPr indent="0" lvl="1" marL="114300" rtl="0" algn="l">
              <a:spcBef>
                <a:spcPts val="330"/>
              </a:spcBef>
              <a:spcAft>
                <a:spcPts val="0"/>
              </a:spcAft>
              <a:buNone/>
            </a:pPr>
            <a:r>
              <a:rPr lang="en-US">
                <a:latin typeface="Times"/>
                <a:ea typeface="Times"/>
                <a:cs typeface="Times"/>
                <a:sym typeface="Times"/>
              </a:rPr>
              <a:t>The Oracle Server performs the following steps when you use the HAVING clause:</a:t>
            </a:r>
            <a:endParaRPr/>
          </a:p>
          <a:p>
            <a:pPr indent="-214312" lvl="2" marL="449263" rtl="0" algn="l">
              <a:spcBef>
                <a:spcPts val="330"/>
              </a:spcBef>
              <a:spcAft>
                <a:spcPts val="0"/>
              </a:spcAft>
              <a:buClr>
                <a:schemeClr val="dk1"/>
              </a:buClr>
              <a:buSzPts val="1100"/>
              <a:buFont typeface="Times New Roman"/>
              <a:buChar char="•"/>
            </a:pPr>
            <a:r>
              <a:rPr lang="en-US"/>
              <a:t>Rows are grouped.</a:t>
            </a:r>
            <a:endParaRPr/>
          </a:p>
          <a:p>
            <a:pPr indent="-214312" lvl="2" marL="449263" rtl="0" algn="l">
              <a:spcBef>
                <a:spcPts val="330"/>
              </a:spcBef>
              <a:spcAft>
                <a:spcPts val="0"/>
              </a:spcAft>
              <a:buClr>
                <a:schemeClr val="dk1"/>
              </a:buClr>
              <a:buSzPts val="1100"/>
              <a:buFont typeface="Times New Roman"/>
              <a:buChar char="•"/>
            </a:pPr>
            <a:r>
              <a:rPr lang="en-US"/>
              <a:t>The group function is applied to the group.</a:t>
            </a:r>
            <a:endParaRPr/>
          </a:p>
          <a:p>
            <a:pPr indent="-214312" lvl="2" marL="449263" rtl="0" algn="l">
              <a:spcBef>
                <a:spcPts val="330"/>
              </a:spcBef>
              <a:spcAft>
                <a:spcPts val="0"/>
              </a:spcAft>
              <a:buClr>
                <a:schemeClr val="dk1"/>
              </a:buClr>
              <a:buSzPts val="1100"/>
              <a:buFont typeface="Times New Roman"/>
              <a:buChar char="•"/>
            </a:pPr>
            <a:r>
              <a:rPr lang="en-US"/>
              <a:t>The groups that match the criteria in the HAVING clause are displayed.</a:t>
            </a:r>
            <a:endParaRPr/>
          </a:p>
          <a:p>
            <a:pPr indent="0" lvl="1" marL="114300" rtl="0" algn="l">
              <a:spcBef>
                <a:spcPts val="330"/>
              </a:spcBef>
              <a:spcAft>
                <a:spcPts val="0"/>
              </a:spcAft>
              <a:buNone/>
            </a:pPr>
            <a:r>
              <a:rPr lang="en-US"/>
              <a:t>The HAVING clause can precede the GROUP BY clause, but it is recommended that you place the GROUP BY clause first because it is more logical. Groups are formed and group functions are calculated before the HAVING clause is applied to the groups in the SELECT list.</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grpSp>
        <p:nvGrpSpPr>
          <p:cNvPr id="565" name="Google Shape;565;p47:notes"/>
          <p:cNvGrpSpPr/>
          <p:nvPr/>
        </p:nvGrpSpPr>
        <p:grpSpPr>
          <a:xfrm>
            <a:off x="201613" y="6935788"/>
            <a:ext cx="282575" cy="292100"/>
            <a:chOff x="127" y="4369"/>
            <a:chExt cx="178" cy="184"/>
          </a:xfrm>
        </p:grpSpPr>
        <p:sp>
          <p:nvSpPr>
            <p:cNvPr id="566" name="Google Shape;566;p47:notes"/>
            <p:cNvSpPr/>
            <p:nvPr/>
          </p:nvSpPr>
          <p:spPr>
            <a:xfrm>
              <a:off x="127" y="4369"/>
              <a:ext cx="178" cy="184"/>
            </a:xfrm>
            <a:custGeom>
              <a:rect b="b" l="l" r="r" t="t"/>
              <a:pathLst>
                <a:path extrusionOk="0" h="184" w="178">
                  <a:moveTo>
                    <a:pt x="177" y="183"/>
                  </a:moveTo>
                  <a:lnTo>
                    <a:pt x="177" y="0"/>
                  </a:lnTo>
                  <a:lnTo>
                    <a:pt x="0" y="0"/>
                  </a:lnTo>
                  <a:lnTo>
                    <a:pt x="0" y="183"/>
                  </a:lnTo>
                  <a:lnTo>
                    <a:pt x="177"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7" name="Google Shape;567;p47:notes"/>
            <p:cNvSpPr/>
            <p:nvPr/>
          </p:nvSpPr>
          <p:spPr>
            <a:xfrm>
              <a:off x="137" y="4377"/>
              <a:ext cx="162" cy="164"/>
            </a:xfrm>
            <a:custGeom>
              <a:rect b="b" l="l" r="r" t="t"/>
              <a:pathLst>
                <a:path extrusionOk="0" h="164" w="162">
                  <a:moveTo>
                    <a:pt x="82" y="0"/>
                  </a:moveTo>
                  <a:lnTo>
                    <a:pt x="0" y="163"/>
                  </a:lnTo>
                  <a:lnTo>
                    <a:pt x="161" y="163"/>
                  </a:lnTo>
                  <a:lnTo>
                    <a:pt x="82"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8" name="Google Shape;568;p47:notes"/>
            <p:cNvSpPr/>
            <p:nvPr/>
          </p:nvSpPr>
          <p:spPr>
            <a:xfrm>
              <a:off x="156" y="4395"/>
              <a:ext cx="132" cy="134"/>
            </a:xfrm>
            <a:custGeom>
              <a:rect b="b" l="l" r="r" t="t"/>
              <a:pathLst>
                <a:path extrusionOk="0" h="134" w="132">
                  <a:moveTo>
                    <a:pt x="64" y="0"/>
                  </a:moveTo>
                  <a:lnTo>
                    <a:pt x="0" y="133"/>
                  </a:lnTo>
                  <a:lnTo>
                    <a:pt x="131" y="133"/>
                  </a:lnTo>
                  <a:lnTo>
                    <a:pt x="6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9" name="Google Shape;569;p47:notes"/>
            <p:cNvSpPr/>
            <p:nvPr/>
          </p:nvSpPr>
          <p:spPr>
            <a:xfrm>
              <a:off x="212" y="4507"/>
              <a:ext cx="19" cy="19"/>
            </a:xfrm>
            <a:custGeom>
              <a:rect b="b" l="l" r="r" t="t"/>
              <a:pathLst>
                <a:path extrusionOk="0" h="19" w="19">
                  <a:moveTo>
                    <a:pt x="9" y="18"/>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0" name="Google Shape;570;p47:notes"/>
            <p:cNvSpPr/>
            <p:nvPr/>
          </p:nvSpPr>
          <p:spPr>
            <a:xfrm>
              <a:off x="212" y="4424"/>
              <a:ext cx="18" cy="80"/>
            </a:xfrm>
            <a:custGeom>
              <a:rect b="b" l="l" r="r" t="t"/>
              <a:pathLst>
                <a:path extrusionOk="0" h="80" w="18">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8: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48: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HAVING Clause</a:t>
            </a:r>
            <a:endParaRPr/>
          </a:p>
          <a:p>
            <a:pPr indent="0" lvl="1" marL="114300" rtl="0" algn="l">
              <a:spcBef>
                <a:spcPts val="330"/>
              </a:spcBef>
              <a:spcAft>
                <a:spcPts val="0"/>
              </a:spcAft>
              <a:buNone/>
            </a:pPr>
            <a:r>
              <a:rPr lang="en-US"/>
              <a:t>You use the </a:t>
            </a:r>
            <a:r>
              <a:rPr lang="en-US">
                <a:solidFill>
                  <a:srgbClr val="FC0128"/>
                </a:solidFill>
              </a:rPr>
              <a:t>HAVING </a:t>
            </a:r>
            <a:r>
              <a:rPr lang="en-US"/>
              <a:t>clause to specify which groups are to be displayed. Therefore, you further restrict the groups on the basis of aggregate information.</a:t>
            </a:r>
            <a:endParaRPr/>
          </a:p>
          <a:p>
            <a:pPr indent="0" lvl="1" marL="114300" rtl="0" algn="l">
              <a:spcBef>
                <a:spcPts val="330"/>
              </a:spcBef>
              <a:spcAft>
                <a:spcPts val="0"/>
              </a:spcAft>
              <a:buNone/>
            </a:pPr>
            <a:r>
              <a:rPr lang="en-US"/>
              <a:t>In the syntax:</a:t>
            </a:r>
            <a:endParaRPr/>
          </a:p>
          <a:p>
            <a:pPr indent="0" lvl="1" marL="114300" rtl="0" algn="l">
              <a:spcBef>
                <a:spcPts val="330"/>
              </a:spcBef>
              <a:spcAft>
                <a:spcPts val="0"/>
              </a:spcAft>
              <a:buNone/>
            </a:pPr>
            <a:r>
              <a:rPr lang="en-US"/>
              <a:t>	</a:t>
            </a:r>
            <a:r>
              <a:rPr i="1" lang="en-US"/>
              <a:t>group_condition</a:t>
            </a:r>
            <a:r>
              <a:rPr lang="en-US"/>
              <a:t>		restricts the groups of rows returned to those groups for which </a:t>
            </a:r>
            <a:br>
              <a:rPr lang="en-US"/>
            </a:br>
            <a:r>
              <a:rPr lang="en-US"/>
              <a:t>					the specified condition is TRUE</a:t>
            </a:r>
            <a:endParaRPr/>
          </a:p>
          <a:p>
            <a:pPr indent="0" lvl="1" marL="114300" rtl="0" algn="l">
              <a:spcBef>
                <a:spcPts val="330"/>
              </a:spcBef>
              <a:spcAft>
                <a:spcPts val="0"/>
              </a:spcAft>
              <a:buNone/>
            </a:pPr>
            <a:r>
              <a:rPr lang="en-US">
                <a:latin typeface="Times"/>
                <a:ea typeface="Times"/>
                <a:cs typeface="Times"/>
                <a:sym typeface="Times"/>
              </a:rPr>
              <a:t>The Oracle Server performs the following steps when you use the HAVING clause:</a:t>
            </a:r>
            <a:endParaRPr/>
          </a:p>
          <a:p>
            <a:pPr indent="-214312" lvl="2" marL="449263" rtl="0" algn="l">
              <a:spcBef>
                <a:spcPts val="330"/>
              </a:spcBef>
              <a:spcAft>
                <a:spcPts val="0"/>
              </a:spcAft>
              <a:buClr>
                <a:schemeClr val="dk1"/>
              </a:buClr>
              <a:buSzPts val="1100"/>
              <a:buFont typeface="Times New Roman"/>
              <a:buChar char="•"/>
            </a:pPr>
            <a:r>
              <a:rPr lang="en-US"/>
              <a:t>Rows are grouped.</a:t>
            </a:r>
            <a:endParaRPr/>
          </a:p>
          <a:p>
            <a:pPr indent="-214312" lvl="2" marL="449263" rtl="0" algn="l">
              <a:spcBef>
                <a:spcPts val="330"/>
              </a:spcBef>
              <a:spcAft>
                <a:spcPts val="0"/>
              </a:spcAft>
              <a:buClr>
                <a:schemeClr val="dk1"/>
              </a:buClr>
              <a:buSzPts val="1100"/>
              <a:buFont typeface="Times New Roman"/>
              <a:buChar char="•"/>
            </a:pPr>
            <a:r>
              <a:rPr lang="en-US"/>
              <a:t>The group function is applied to the group.</a:t>
            </a:r>
            <a:endParaRPr/>
          </a:p>
          <a:p>
            <a:pPr indent="-214312" lvl="2" marL="449263" rtl="0" algn="l">
              <a:spcBef>
                <a:spcPts val="330"/>
              </a:spcBef>
              <a:spcAft>
                <a:spcPts val="0"/>
              </a:spcAft>
              <a:buClr>
                <a:schemeClr val="dk1"/>
              </a:buClr>
              <a:buSzPts val="1100"/>
              <a:buFont typeface="Times New Roman"/>
              <a:buChar char="•"/>
            </a:pPr>
            <a:r>
              <a:rPr lang="en-US"/>
              <a:t>The groups that match the criteria in the HAVING clause are displayed.</a:t>
            </a:r>
            <a:endParaRPr/>
          </a:p>
          <a:p>
            <a:pPr indent="0" lvl="1" marL="114300" rtl="0" algn="l">
              <a:spcBef>
                <a:spcPts val="330"/>
              </a:spcBef>
              <a:spcAft>
                <a:spcPts val="0"/>
              </a:spcAft>
              <a:buNone/>
            </a:pPr>
            <a:r>
              <a:rPr lang="en-US"/>
              <a:t>The HAVING clause can precede the GROUP BY clause, but it is recommended that you place the GROUP BY clause first because it is more logical. Groups are formed and group functions are calculated before the HAVING clause is applied to the groups in the SELECT list.</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grpSp>
        <p:nvGrpSpPr>
          <p:cNvPr id="577" name="Google Shape;577;p48:notes"/>
          <p:cNvGrpSpPr/>
          <p:nvPr/>
        </p:nvGrpSpPr>
        <p:grpSpPr>
          <a:xfrm>
            <a:off x="201613" y="6935788"/>
            <a:ext cx="282575" cy="292100"/>
            <a:chOff x="127" y="4369"/>
            <a:chExt cx="178" cy="184"/>
          </a:xfrm>
        </p:grpSpPr>
        <p:sp>
          <p:nvSpPr>
            <p:cNvPr id="578" name="Google Shape;578;p48:notes"/>
            <p:cNvSpPr/>
            <p:nvPr/>
          </p:nvSpPr>
          <p:spPr>
            <a:xfrm>
              <a:off x="127" y="4369"/>
              <a:ext cx="178" cy="184"/>
            </a:xfrm>
            <a:custGeom>
              <a:rect b="b" l="l" r="r" t="t"/>
              <a:pathLst>
                <a:path extrusionOk="0" h="184" w="178">
                  <a:moveTo>
                    <a:pt x="177" y="183"/>
                  </a:moveTo>
                  <a:lnTo>
                    <a:pt x="177" y="0"/>
                  </a:lnTo>
                  <a:lnTo>
                    <a:pt x="0" y="0"/>
                  </a:lnTo>
                  <a:lnTo>
                    <a:pt x="0" y="183"/>
                  </a:lnTo>
                  <a:lnTo>
                    <a:pt x="177"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9" name="Google Shape;579;p48:notes"/>
            <p:cNvSpPr/>
            <p:nvPr/>
          </p:nvSpPr>
          <p:spPr>
            <a:xfrm>
              <a:off x="137" y="4377"/>
              <a:ext cx="162" cy="164"/>
            </a:xfrm>
            <a:custGeom>
              <a:rect b="b" l="l" r="r" t="t"/>
              <a:pathLst>
                <a:path extrusionOk="0" h="164" w="162">
                  <a:moveTo>
                    <a:pt x="82" y="0"/>
                  </a:moveTo>
                  <a:lnTo>
                    <a:pt x="0" y="163"/>
                  </a:lnTo>
                  <a:lnTo>
                    <a:pt x="161" y="163"/>
                  </a:lnTo>
                  <a:lnTo>
                    <a:pt x="82"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0" name="Google Shape;580;p48:notes"/>
            <p:cNvSpPr/>
            <p:nvPr/>
          </p:nvSpPr>
          <p:spPr>
            <a:xfrm>
              <a:off x="156" y="4395"/>
              <a:ext cx="132" cy="134"/>
            </a:xfrm>
            <a:custGeom>
              <a:rect b="b" l="l" r="r" t="t"/>
              <a:pathLst>
                <a:path extrusionOk="0" h="134" w="132">
                  <a:moveTo>
                    <a:pt x="64" y="0"/>
                  </a:moveTo>
                  <a:lnTo>
                    <a:pt x="0" y="133"/>
                  </a:lnTo>
                  <a:lnTo>
                    <a:pt x="131" y="133"/>
                  </a:lnTo>
                  <a:lnTo>
                    <a:pt x="6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1" name="Google Shape;581;p48:notes"/>
            <p:cNvSpPr/>
            <p:nvPr/>
          </p:nvSpPr>
          <p:spPr>
            <a:xfrm>
              <a:off x="212" y="4507"/>
              <a:ext cx="19" cy="19"/>
            </a:xfrm>
            <a:custGeom>
              <a:rect b="b" l="l" r="r" t="t"/>
              <a:pathLst>
                <a:path extrusionOk="0" h="19" w="19">
                  <a:moveTo>
                    <a:pt x="9" y="18"/>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2" name="Google Shape;582;p48:notes"/>
            <p:cNvSpPr/>
            <p:nvPr/>
          </p:nvSpPr>
          <p:spPr>
            <a:xfrm>
              <a:off x="212" y="4424"/>
              <a:ext cx="18" cy="80"/>
            </a:xfrm>
            <a:custGeom>
              <a:rect b="b" l="l" r="r" t="t"/>
              <a:pathLst>
                <a:path extrusionOk="0" h="80" w="18">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9: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8" name="Google Shape;588;p49: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HAVING Clause</a:t>
            </a:r>
            <a:endParaRPr/>
          </a:p>
          <a:p>
            <a:pPr indent="0" lvl="1" marL="114300" rtl="0" algn="l">
              <a:spcBef>
                <a:spcPts val="330"/>
              </a:spcBef>
              <a:spcAft>
                <a:spcPts val="0"/>
              </a:spcAft>
              <a:buNone/>
            </a:pPr>
            <a:r>
              <a:rPr lang="en-US"/>
              <a:t>You use the </a:t>
            </a:r>
            <a:r>
              <a:rPr lang="en-US">
                <a:solidFill>
                  <a:srgbClr val="FC0128"/>
                </a:solidFill>
              </a:rPr>
              <a:t>HAVING </a:t>
            </a:r>
            <a:r>
              <a:rPr lang="en-US"/>
              <a:t>clause to specify which groups are to be displayed. Therefore, you further restrict the groups on the basis of aggregate information.</a:t>
            </a:r>
            <a:endParaRPr/>
          </a:p>
          <a:p>
            <a:pPr indent="0" lvl="1" marL="114300" rtl="0" algn="l">
              <a:spcBef>
                <a:spcPts val="330"/>
              </a:spcBef>
              <a:spcAft>
                <a:spcPts val="0"/>
              </a:spcAft>
              <a:buNone/>
            </a:pPr>
            <a:r>
              <a:rPr lang="en-US"/>
              <a:t>In the syntax:</a:t>
            </a:r>
            <a:endParaRPr/>
          </a:p>
          <a:p>
            <a:pPr indent="0" lvl="1" marL="114300" rtl="0" algn="l">
              <a:spcBef>
                <a:spcPts val="330"/>
              </a:spcBef>
              <a:spcAft>
                <a:spcPts val="0"/>
              </a:spcAft>
              <a:buNone/>
            </a:pPr>
            <a:r>
              <a:rPr lang="en-US"/>
              <a:t>	</a:t>
            </a:r>
            <a:r>
              <a:rPr i="1" lang="en-US"/>
              <a:t>group_condition</a:t>
            </a:r>
            <a:r>
              <a:rPr lang="en-US"/>
              <a:t>		restricts the groups of rows returned to those groups for which </a:t>
            </a:r>
            <a:br>
              <a:rPr lang="en-US"/>
            </a:br>
            <a:r>
              <a:rPr lang="en-US"/>
              <a:t>					the specified condition is TRUE</a:t>
            </a:r>
            <a:endParaRPr/>
          </a:p>
          <a:p>
            <a:pPr indent="0" lvl="1" marL="114300" rtl="0" algn="l">
              <a:spcBef>
                <a:spcPts val="330"/>
              </a:spcBef>
              <a:spcAft>
                <a:spcPts val="0"/>
              </a:spcAft>
              <a:buNone/>
            </a:pPr>
            <a:r>
              <a:rPr lang="en-US">
                <a:latin typeface="Times"/>
                <a:ea typeface="Times"/>
                <a:cs typeface="Times"/>
                <a:sym typeface="Times"/>
              </a:rPr>
              <a:t>The Oracle Server performs the following steps when you use the HAVING clause:</a:t>
            </a:r>
            <a:endParaRPr/>
          </a:p>
          <a:p>
            <a:pPr indent="-214312" lvl="2" marL="449263" rtl="0" algn="l">
              <a:spcBef>
                <a:spcPts val="330"/>
              </a:spcBef>
              <a:spcAft>
                <a:spcPts val="0"/>
              </a:spcAft>
              <a:buClr>
                <a:schemeClr val="dk1"/>
              </a:buClr>
              <a:buSzPts val="1100"/>
              <a:buFont typeface="Times New Roman"/>
              <a:buChar char="•"/>
            </a:pPr>
            <a:r>
              <a:rPr lang="en-US"/>
              <a:t>Rows are grouped.</a:t>
            </a:r>
            <a:endParaRPr/>
          </a:p>
          <a:p>
            <a:pPr indent="-214312" lvl="2" marL="449263" rtl="0" algn="l">
              <a:spcBef>
                <a:spcPts val="330"/>
              </a:spcBef>
              <a:spcAft>
                <a:spcPts val="0"/>
              </a:spcAft>
              <a:buClr>
                <a:schemeClr val="dk1"/>
              </a:buClr>
              <a:buSzPts val="1100"/>
              <a:buFont typeface="Times New Roman"/>
              <a:buChar char="•"/>
            </a:pPr>
            <a:r>
              <a:rPr lang="en-US"/>
              <a:t>The group function is applied to the group.</a:t>
            </a:r>
            <a:endParaRPr/>
          </a:p>
          <a:p>
            <a:pPr indent="-214312" lvl="2" marL="449263" rtl="0" algn="l">
              <a:spcBef>
                <a:spcPts val="330"/>
              </a:spcBef>
              <a:spcAft>
                <a:spcPts val="0"/>
              </a:spcAft>
              <a:buClr>
                <a:schemeClr val="dk1"/>
              </a:buClr>
              <a:buSzPts val="1100"/>
              <a:buFont typeface="Times New Roman"/>
              <a:buChar char="•"/>
            </a:pPr>
            <a:r>
              <a:rPr lang="en-US"/>
              <a:t>The groups that match the criteria in the HAVING clause are displayed.</a:t>
            </a:r>
            <a:endParaRPr/>
          </a:p>
          <a:p>
            <a:pPr indent="0" lvl="1" marL="114300" rtl="0" algn="l">
              <a:spcBef>
                <a:spcPts val="330"/>
              </a:spcBef>
              <a:spcAft>
                <a:spcPts val="0"/>
              </a:spcAft>
              <a:buNone/>
            </a:pPr>
            <a:r>
              <a:rPr lang="en-US"/>
              <a:t>The HAVING clause can precede the GROUP BY clause, but it is recommended that you place the GROUP BY clause first because it is more logical. Groups are formed and group functions are calculated before the HAVING clause is applied to the groups in the SELECT list.</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grpSp>
        <p:nvGrpSpPr>
          <p:cNvPr id="589" name="Google Shape;589;p49:notes"/>
          <p:cNvGrpSpPr/>
          <p:nvPr/>
        </p:nvGrpSpPr>
        <p:grpSpPr>
          <a:xfrm>
            <a:off x="201613" y="6935788"/>
            <a:ext cx="282575" cy="292100"/>
            <a:chOff x="127" y="4369"/>
            <a:chExt cx="178" cy="184"/>
          </a:xfrm>
        </p:grpSpPr>
        <p:sp>
          <p:nvSpPr>
            <p:cNvPr id="590" name="Google Shape;590;p49:notes"/>
            <p:cNvSpPr/>
            <p:nvPr/>
          </p:nvSpPr>
          <p:spPr>
            <a:xfrm>
              <a:off x="127" y="4369"/>
              <a:ext cx="178" cy="184"/>
            </a:xfrm>
            <a:custGeom>
              <a:rect b="b" l="l" r="r" t="t"/>
              <a:pathLst>
                <a:path extrusionOk="0" h="184" w="178">
                  <a:moveTo>
                    <a:pt x="177" y="183"/>
                  </a:moveTo>
                  <a:lnTo>
                    <a:pt x="177" y="0"/>
                  </a:lnTo>
                  <a:lnTo>
                    <a:pt x="0" y="0"/>
                  </a:lnTo>
                  <a:lnTo>
                    <a:pt x="0" y="183"/>
                  </a:lnTo>
                  <a:lnTo>
                    <a:pt x="177"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1" name="Google Shape;591;p49:notes"/>
            <p:cNvSpPr/>
            <p:nvPr/>
          </p:nvSpPr>
          <p:spPr>
            <a:xfrm>
              <a:off x="137" y="4377"/>
              <a:ext cx="162" cy="164"/>
            </a:xfrm>
            <a:custGeom>
              <a:rect b="b" l="l" r="r" t="t"/>
              <a:pathLst>
                <a:path extrusionOk="0" h="164" w="162">
                  <a:moveTo>
                    <a:pt x="82" y="0"/>
                  </a:moveTo>
                  <a:lnTo>
                    <a:pt x="0" y="163"/>
                  </a:lnTo>
                  <a:lnTo>
                    <a:pt x="161" y="163"/>
                  </a:lnTo>
                  <a:lnTo>
                    <a:pt x="82"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2" name="Google Shape;592;p49:notes"/>
            <p:cNvSpPr/>
            <p:nvPr/>
          </p:nvSpPr>
          <p:spPr>
            <a:xfrm>
              <a:off x="156" y="4395"/>
              <a:ext cx="132" cy="134"/>
            </a:xfrm>
            <a:custGeom>
              <a:rect b="b" l="l" r="r" t="t"/>
              <a:pathLst>
                <a:path extrusionOk="0" h="134" w="132">
                  <a:moveTo>
                    <a:pt x="64" y="0"/>
                  </a:moveTo>
                  <a:lnTo>
                    <a:pt x="0" y="133"/>
                  </a:lnTo>
                  <a:lnTo>
                    <a:pt x="131" y="133"/>
                  </a:lnTo>
                  <a:lnTo>
                    <a:pt x="6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3" name="Google Shape;593;p49:notes"/>
            <p:cNvSpPr/>
            <p:nvPr/>
          </p:nvSpPr>
          <p:spPr>
            <a:xfrm>
              <a:off x="212" y="4507"/>
              <a:ext cx="19" cy="19"/>
            </a:xfrm>
            <a:custGeom>
              <a:rect b="b" l="l" r="r" t="t"/>
              <a:pathLst>
                <a:path extrusionOk="0" h="19" w="19">
                  <a:moveTo>
                    <a:pt x="9" y="18"/>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4" name="Google Shape;594;p49:notes"/>
            <p:cNvSpPr/>
            <p:nvPr/>
          </p:nvSpPr>
          <p:spPr>
            <a:xfrm>
              <a:off x="212" y="4424"/>
              <a:ext cx="18" cy="80"/>
            </a:xfrm>
            <a:custGeom>
              <a:rect b="b" l="l" r="r" t="t"/>
              <a:pathLst>
                <a:path extrusionOk="0" h="80" w="18">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83" name="Google Shape;83;p5: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0: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50: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HAVING Clause</a:t>
            </a:r>
            <a:endParaRPr/>
          </a:p>
          <a:p>
            <a:pPr indent="0" lvl="1" marL="114300" rtl="0" algn="l">
              <a:spcBef>
                <a:spcPts val="330"/>
              </a:spcBef>
              <a:spcAft>
                <a:spcPts val="0"/>
              </a:spcAft>
              <a:buNone/>
            </a:pPr>
            <a:r>
              <a:rPr lang="en-US"/>
              <a:t>You use the </a:t>
            </a:r>
            <a:r>
              <a:rPr lang="en-US">
                <a:solidFill>
                  <a:srgbClr val="FC0128"/>
                </a:solidFill>
              </a:rPr>
              <a:t>HAVING </a:t>
            </a:r>
            <a:r>
              <a:rPr lang="en-US"/>
              <a:t>clause to specify which groups are to be displayed. Therefore, you further restrict the groups on the basis of aggregate information.</a:t>
            </a:r>
            <a:endParaRPr/>
          </a:p>
          <a:p>
            <a:pPr indent="0" lvl="1" marL="114300" rtl="0" algn="l">
              <a:spcBef>
                <a:spcPts val="330"/>
              </a:spcBef>
              <a:spcAft>
                <a:spcPts val="0"/>
              </a:spcAft>
              <a:buNone/>
            </a:pPr>
            <a:r>
              <a:rPr lang="en-US"/>
              <a:t>In the syntax:</a:t>
            </a:r>
            <a:endParaRPr/>
          </a:p>
          <a:p>
            <a:pPr indent="0" lvl="1" marL="114300" rtl="0" algn="l">
              <a:spcBef>
                <a:spcPts val="330"/>
              </a:spcBef>
              <a:spcAft>
                <a:spcPts val="0"/>
              </a:spcAft>
              <a:buNone/>
            </a:pPr>
            <a:r>
              <a:rPr lang="en-US"/>
              <a:t>	</a:t>
            </a:r>
            <a:r>
              <a:rPr i="1" lang="en-US"/>
              <a:t>group_condition</a:t>
            </a:r>
            <a:r>
              <a:rPr lang="en-US"/>
              <a:t>		restricts the groups of rows returned to those groups for which </a:t>
            </a:r>
            <a:br>
              <a:rPr lang="en-US"/>
            </a:br>
            <a:r>
              <a:rPr lang="en-US"/>
              <a:t>					the specified condition is TRUE</a:t>
            </a:r>
            <a:endParaRPr/>
          </a:p>
          <a:p>
            <a:pPr indent="0" lvl="1" marL="114300" rtl="0" algn="l">
              <a:spcBef>
                <a:spcPts val="330"/>
              </a:spcBef>
              <a:spcAft>
                <a:spcPts val="0"/>
              </a:spcAft>
              <a:buNone/>
            </a:pPr>
            <a:r>
              <a:rPr lang="en-US">
                <a:latin typeface="Times"/>
                <a:ea typeface="Times"/>
                <a:cs typeface="Times"/>
                <a:sym typeface="Times"/>
              </a:rPr>
              <a:t>The Oracle Server performs the following steps when you use the HAVING clause:</a:t>
            </a:r>
            <a:endParaRPr/>
          </a:p>
          <a:p>
            <a:pPr indent="-214312" lvl="2" marL="449263" rtl="0" algn="l">
              <a:spcBef>
                <a:spcPts val="330"/>
              </a:spcBef>
              <a:spcAft>
                <a:spcPts val="0"/>
              </a:spcAft>
              <a:buClr>
                <a:schemeClr val="dk1"/>
              </a:buClr>
              <a:buSzPts val="1100"/>
              <a:buFont typeface="Times New Roman"/>
              <a:buChar char="•"/>
            </a:pPr>
            <a:r>
              <a:rPr lang="en-US"/>
              <a:t>Rows are grouped.</a:t>
            </a:r>
            <a:endParaRPr/>
          </a:p>
          <a:p>
            <a:pPr indent="-214312" lvl="2" marL="449263" rtl="0" algn="l">
              <a:spcBef>
                <a:spcPts val="330"/>
              </a:spcBef>
              <a:spcAft>
                <a:spcPts val="0"/>
              </a:spcAft>
              <a:buClr>
                <a:schemeClr val="dk1"/>
              </a:buClr>
              <a:buSzPts val="1100"/>
              <a:buFont typeface="Times New Roman"/>
              <a:buChar char="•"/>
            </a:pPr>
            <a:r>
              <a:rPr lang="en-US"/>
              <a:t>The group function is applied to the group.</a:t>
            </a:r>
            <a:endParaRPr/>
          </a:p>
          <a:p>
            <a:pPr indent="-214312" lvl="2" marL="449263" rtl="0" algn="l">
              <a:spcBef>
                <a:spcPts val="330"/>
              </a:spcBef>
              <a:spcAft>
                <a:spcPts val="0"/>
              </a:spcAft>
              <a:buClr>
                <a:schemeClr val="dk1"/>
              </a:buClr>
              <a:buSzPts val="1100"/>
              <a:buFont typeface="Times New Roman"/>
              <a:buChar char="•"/>
            </a:pPr>
            <a:r>
              <a:rPr lang="en-US"/>
              <a:t>The groups that match the criteria in the HAVING clause are displayed.</a:t>
            </a:r>
            <a:endParaRPr/>
          </a:p>
          <a:p>
            <a:pPr indent="0" lvl="1" marL="114300" rtl="0" algn="l">
              <a:spcBef>
                <a:spcPts val="330"/>
              </a:spcBef>
              <a:spcAft>
                <a:spcPts val="0"/>
              </a:spcAft>
              <a:buNone/>
            </a:pPr>
            <a:r>
              <a:rPr lang="en-US"/>
              <a:t>The HAVING clause can precede the GROUP BY clause, but it is recommended that you place the GROUP BY clause first because it is more logical. Groups are formed and group functions are calculated before the HAVING clause is applied to the groups in the SELECT list.</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grpSp>
        <p:nvGrpSpPr>
          <p:cNvPr id="601" name="Google Shape;601;p50:notes"/>
          <p:cNvGrpSpPr/>
          <p:nvPr/>
        </p:nvGrpSpPr>
        <p:grpSpPr>
          <a:xfrm>
            <a:off x="201613" y="6935788"/>
            <a:ext cx="282575" cy="292100"/>
            <a:chOff x="127" y="4369"/>
            <a:chExt cx="178" cy="184"/>
          </a:xfrm>
        </p:grpSpPr>
        <p:sp>
          <p:nvSpPr>
            <p:cNvPr id="602" name="Google Shape;602;p50:notes"/>
            <p:cNvSpPr/>
            <p:nvPr/>
          </p:nvSpPr>
          <p:spPr>
            <a:xfrm>
              <a:off x="127" y="4369"/>
              <a:ext cx="178" cy="184"/>
            </a:xfrm>
            <a:custGeom>
              <a:rect b="b" l="l" r="r" t="t"/>
              <a:pathLst>
                <a:path extrusionOk="0" h="184" w="178">
                  <a:moveTo>
                    <a:pt x="177" y="183"/>
                  </a:moveTo>
                  <a:lnTo>
                    <a:pt x="177" y="0"/>
                  </a:lnTo>
                  <a:lnTo>
                    <a:pt x="0" y="0"/>
                  </a:lnTo>
                  <a:lnTo>
                    <a:pt x="0" y="183"/>
                  </a:lnTo>
                  <a:lnTo>
                    <a:pt x="177"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3" name="Google Shape;603;p50:notes"/>
            <p:cNvSpPr/>
            <p:nvPr/>
          </p:nvSpPr>
          <p:spPr>
            <a:xfrm>
              <a:off x="137" y="4377"/>
              <a:ext cx="162" cy="164"/>
            </a:xfrm>
            <a:custGeom>
              <a:rect b="b" l="l" r="r" t="t"/>
              <a:pathLst>
                <a:path extrusionOk="0" h="164" w="162">
                  <a:moveTo>
                    <a:pt x="82" y="0"/>
                  </a:moveTo>
                  <a:lnTo>
                    <a:pt x="0" y="163"/>
                  </a:lnTo>
                  <a:lnTo>
                    <a:pt x="161" y="163"/>
                  </a:lnTo>
                  <a:lnTo>
                    <a:pt x="82"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4" name="Google Shape;604;p50:notes"/>
            <p:cNvSpPr/>
            <p:nvPr/>
          </p:nvSpPr>
          <p:spPr>
            <a:xfrm>
              <a:off x="156" y="4395"/>
              <a:ext cx="132" cy="134"/>
            </a:xfrm>
            <a:custGeom>
              <a:rect b="b" l="l" r="r" t="t"/>
              <a:pathLst>
                <a:path extrusionOk="0" h="134" w="132">
                  <a:moveTo>
                    <a:pt x="64" y="0"/>
                  </a:moveTo>
                  <a:lnTo>
                    <a:pt x="0" y="133"/>
                  </a:lnTo>
                  <a:lnTo>
                    <a:pt x="131" y="133"/>
                  </a:lnTo>
                  <a:lnTo>
                    <a:pt x="6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5" name="Google Shape;605;p50:notes"/>
            <p:cNvSpPr/>
            <p:nvPr/>
          </p:nvSpPr>
          <p:spPr>
            <a:xfrm>
              <a:off x="212" y="4507"/>
              <a:ext cx="19" cy="19"/>
            </a:xfrm>
            <a:custGeom>
              <a:rect b="b" l="l" r="r" t="t"/>
              <a:pathLst>
                <a:path extrusionOk="0" h="19" w="19">
                  <a:moveTo>
                    <a:pt x="9" y="18"/>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6" name="Google Shape;606;p50:notes"/>
            <p:cNvSpPr/>
            <p:nvPr/>
          </p:nvSpPr>
          <p:spPr>
            <a:xfrm>
              <a:off x="212" y="4424"/>
              <a:ext cx="18" cy="80"/>
            </a:xfrm>
            <a:custGeom>
              <a:rect b="b" l="l" r="r" t="t"/>
              <a:pathLst>
                <a:path extrusionOk="0" h="80" w="18">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1:notes"/>
          <p:cNvSpPr/>
          <p:nvPr/>
        </p:nvSpPr>
        <p:spPr>
          <a:xfrm>
            <a:off x="3860800" y="-1588"/>
            <a:ext cx="2957513"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5" name="Google Shape;615;p51:notes"/>
          <p:cNvSpPr/>
          <p:nvPr/>
        </p:nvSpPr>
        <p:spPr>
          <a:xfrm>
            <a:off x="-1588" y="-1588"/>
            <a:ext cx="2954338"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6" name="Google Shape;616;p51:notes"/>
          <p:cNvSpPr txBox="1"/>
          <p:nvPr>
            <p:ph idx="1" type="body"/>
          </p:nvPr>
        </p:nvSpPr>
        <p:spPr>
          <a:xfrm>
            <a:off x="452438" y="4762500"/>
            <a:ext cx="6013450" cy="3795713"/>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HAVING Clause (continued)</a:t>
            </a:r>
            <a:endParaRPr/>
          </a:p>
          <a:p>
            <a:pPr indent="0" lvl="1" marL="114300" rtl="0" algn="l">
              <a:spcBef>
                <a:spcPts val="330"/>
              </a:spcBef>
              <a:spcAft>
                <a:spcPts val="0"/>
              </a:spcAft>
              <a:buNone/>
            </a:pPr>
            <a:r>
              <a:rPr lang="en-US"/>
              <a:t>The slide example displays department numbers and maximum salary for those departments whose maximum salary is greater than $2900. </a:t>
            </a:r>
            <a:endParaRPr/>
          </a:p>
          <a:p>
            <a:pPr indent="0" lvl="1" marL="114300" rtl="0" algn="l">
              <a:spcBef>
                <a:spcPts val="330"/>
              </a:spcBef>
              <a:spcAft>
                <a:spcPts val="0"/>
              </a:spcAft>
              <a:buNone/>
            </a:pPr>
            <a:r>
              <a:rPr lang="en-US"/>
              <a:t>You can use the GROUP BY clause without using a group function in the SELECT list. </a:t>
            </a:r>
            <a:endParaRPr/>
          </a:p>
          <a:p>
            <a:pPr indent="0" lvl="1" marL="114300" rtl="0" algn="l">
              <a:spcBef>
                <a:spcPts val="330"/>
              </a:spcBef>
              <a:spcAft>
                <a:spcPts val="0"/>
              </a:spcAft>
              <a:buNone/>
            </a:pPr>
            <a:r>
              <a:rPr lang="en-US"/>
              <a:t>If you restrict rows based on the result of a group function, you must have a GROUP BY clause as well as the HAVING clause.</a:t>
            </a:r>
            <a:endParaRPr/>
          </a:p>
          <a:p>
            <a:pPr indent="0" lvl="1" marL="114300" rtl="0" algn="l">
              <a:spcBef>
                <a:spcPts val="330"/>
              </a:spcBef>
              <a:spcAft>
                <a:spcPts val="0"/>
              </a:spcAft>
              <a:buNone/>
            </a:pPr>
            <a:r>
              <a:rPr lang="en-US"/>
              <a:t>The following example displays the department numbers and average salary for those departments whose maximum salary is greater than $2900:</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617" name="Google Shape;617;p51:notes"/>
          <p:cNvSpPr/>
          <p:nvPr>
            <p:ph idx="2" type="sldImg"/>
          </p:nvPr>
        </p:nvSpPr>
        <p:spPr>
          <a:xfrm>
            <a:off x="441325" y="169863"/>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51:notes"/>
          <p:cNvSpPr/>
          <p:nvPr/>
        </p:nvSpPr>
        <p:spPr>
          <a:xfrm>
            <a:off x="673100" y="6408738"/>
            <a:ext cx="5559425" cy="72866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9" name="Google Shape;619;p51:notes"/>
          <p:cNvSpPr/>
          <p:nvPr/>
        </p:nvSpPr>
        <p:spPr>
          <a:xfrm>
            <a:off x="260350" y="6399213"/>
            <a:ext cx="3638550" cy="762000"/>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SQL&gt; SELECT	deptno, AVG(sal)</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2  FROM	emp</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3  GROUP BY	deptno</a:t>
            </a:r>
            <a:endParaRPr/>
          </a:p>
          <a:p>
            <a:pPr indent="0" lvl="1" marL="444500" marR="0" rtl="0" algn="l">
              <a:spcBef>
                <a:spcPts val="0"/>
              </a:spcBef>
              <a:spcAft>
                <a:spcPts val="0"/>
              </a:spcAft>
              <a:buNone/>
            </a:pPr>
            <a:r>
              <a:rPr b="1" i="0" lang="en-US" sz="1100" u="none" cap="none" strike="noStrike">
                <a:solidFill>
                  <a:schemeClr val="dk1"/>
                </a:solidFill>
                <a:latin typeface="Courier New"/>
                <a:ea typeface="Courier New"/>
                <a:cs typeface="Courier New"/>
                <a:sym typeface="Courier New"/>
              </a:rPr>
              <a:t>  4	HAVING	MAX(sal) &gt; 2900;</a:t>
            </a:r>
            <a:endParaRPr/>
          </a:p>
        </p:txBody>
      </p:sp>
      <p:grpSp>
        <p:nvGrpSpPr>
          <p:cNvPr id="620" name="Google Shape;620;p51:notes"/>
          <p:cNvGrpSpPr/>
          <p:nvPr/>
        </p:nvGrpSpPr>
        <p:grpSpPr>
          <a:xfrm>
            <a:off x="196850" y="7256463"/>
            <a:ext cx="6048375" cy="765175"/>
            <a:chOff x="124" y="4571"/>
            <a:chExt cx="3810" cy="482"/>
          </a:xfrm>
        </p:grpSpPr>
        <p:sp>
          <p:nvSpPr>
            <p:cNvPr id="621" name="Google Shape;621;p51:notes"/>
            <p:cNvSpPr/>
            <p:nvPr/>
          </p:nvSpPr>
          <p:spPr>
            <a:xfrm>
              <a:off x="424" y="4571"/>
              <a:ext cx="3510" cy="45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2" name="Google Shape;622;p51:notes"/>
            <p:cNvSpPr/>
            <p:nvPr/>
          </p:nvSpPr>
          <p:spPr>
            <a:xfrm>
              <a:off x="124" y="4573"/>
              <a:ext cx="2292" cy="480"/>
            </a:xfrm>
            <a:prstGeom prst="rect">
              <a:avLst/>
            </a:prstGeom>
            <a:noFill/>
            <a:ln>
              <a:noFill/>
            </a:ln>
          </p:spPr>
          <p:txBody>
            <a:bodyPr anchorCtr="0" anchor="t" bIns="44450" lIns="90475" spcFirstLastPara="1" rIns="90475" wrap="square" tIns="44450">
              <a:spAutoFit/>
            </a:bodyPr>
            <a:lstStyle/>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DEPTNO  AVG(SAL)</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10 2916.6667</a:t>
              </a:r>
              <a:endParaRPr/>
            </a:p>
            <a:p>
              <a:pPr indent="0" lvl="1" marL="444500"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20      2175</a:t>
              </a:r>
              <a:endParaRPr/>
            </a:p>
          </p:txBody>
        </p:sp>
      </p:gr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52: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634" name="Google Shape;634;p52: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3: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0" name="Google Shape;640;p53: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The HAVING Clause (continued)</a:t>
            </a:r>
            <a:endParaRPr/>
          </a:p>
          <a:p>
            <a:pPr indent="0" lvl="1" marL="114300" rtl="0" algn="l">
              <a:spcBef>
                <a:spcPts val="330"/>
              </a:spcBef>
              <a:spcAft>
                <a:spcPts val="0"/>
              </a:spcAft>
              <a:buNone/>
            </a:pPr>
            <a:r>
              <a:rPr lang="en-US"/>
              <a:t>The slide example displays the job title and total monthly salary for each job title with a total payroll exceeding $5000. The example excludes salespeople and sorts the list by the total monthly salary.</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l5job1.sql, l5job2.sql</a:t>
            </a:r>
            <a:endParaRPr/>
          </a:p>
          <a:p>
            <a:pPr indent="0" lvl="1" marL="114300" rtl="0" algn="l">
              <a:spcBef>
                <a:spcPts val="330"/>
              </a:spcBef>
              <a:spcAft>
                <a:spcPts val="0"/>
              </a:spcAft>
              <a:buNone/>
            </a:pPr>
            <a:r>
              <a:rPr lang="en-US">
                <a:solidFill>
                  <a:schemeClr val="accent2"/>
                </a:solidFill>
              </a:rPr>
              <a:t>Purpose: To illustrate using a WHERE clause to restrict rows by JOB and using a HAVING clause to restrict groups by SUM(SAL).</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4:notes"/>
          <p:cNvSpPr/>
          <p:nvPr/>
        </p:nvSpPr>
        <p:spPr>
          <a:xfrm>
            <a:off x="3860800" y="-1588"/>
            <a:ext cx="2957513"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9" name="Google Shape;649;p54:notes"/>
          <p:cNvSpPr/>
          <p:nvPr/>
        </p:nvSpPr>
        <p:spPr>
          <a:xfrm>
            <a:off x="-1588" y="-1588"/>
            <a:ext cx="2954338" cy="457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0" name="Google Shape;650;p54:notes"/>
          <p:cNvSpPr txBox="1"/>
          <p:nvPr>
            <p:ph idx="1" type="body"/>
          </p:nvPr>
        </p:nvSpPr>
        <p:spPr>
          <a:xfrm>
            <a:off x="452438" y="4762500"/>
            <a:ext cx="6013450" cy="3795713"/>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Nesting Group Functions</a:t>
            </a:r>
            <a:endParaRPr/>
          </a:p>
          <a:p>
            <a:pPr indent="0" lvl="1" marL="114300" rtl="0" algn="l">
              <a:spcBef>
                <a:spcPts val="330"/>
              </a:spcBef>
              <a:spcAft>
                <a:spcPts val="0"/>
              </a:spcAft>
              <a:buNone/>
            </a:pPr>
            <a:r>
              <a:rPr lang="en-US"/>
              <a:t>Group functions can be nested to a depth of two. The slide example displays the maximum average salary.</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651" name="Google Shape;651;p54:notes"/>
          <p:cNvSpPr/>
          <p:nvPr>
            <p:ph idx="2" type="sldImg"/>
          </p:nvPr>
        </p:nvSpPr>
        <p:spPr>
          <a:xfrm>
            <a:off x="441325" y="169863"/>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55:notes"/>
          <p:cNvSpPr/>
          <p:nvPr>
            <p:ph idx="2" type="sldImg"/>
          </p:nvPr>
        </p:nvSpPr>
        <p:spPr>
          <a:xfrm>
            <a:off x="469900" y="155575"/>
            <a:ext cx="5872163" cy="4403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4" name="Google Shape;664;p55:notes"/>
          <p:cNvSpPr txBox="1"/>
          <p:nvPr>
            <p:ph idx="1" type="body"/>
          </p:nvPr>
        </p:nvSpPr>
        <p:spPr>
          <a:xfrm>
            <a:off x="409575" y="4765675"/>
            <a:ext cx="5995988" cy="37496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Summary</a:t>
            </a:r>
            <a:endParaRPr/>
          </a:p>
          <a:p>
            <a:pPr indent="0" lvl="1" marL="114300" rtl="0" algn="l">
              <a:spcBef>
                <a:spcPts val="330"/>
              </a:spcBef>
              <a:spcAft>
                <a:spcPts val="0"/>
              </a:spcAft>
              <a:buNone/>
            </a:pPr>
            <a:r>
              <a:rPr lang="en-US"/>
              <a:t>Seven group functions are available in SQL:</a:t>
            </a:r>
            <a:endParaRPr/>
          </a:p>
          <a:p>
            <a:pPr indent="-214312" lvl="2" marL="449263" rtl="0" algn="l">
              <a:spcBef>
                <a:spcPts val="330"/>
              </a:spcBef>
              <a:spcAft>
                <a:spcPts val="0"/>
              </a:spcAft>
              <a:buClr>
                <a:schemeClr val="dk1"/>
              </a:buClr>
              <a:buSzPts val="1100"/>
              <a:buFont typeface="Times New Roman"/>
              <a:buChar char="•"/>
            </a:pPr>
            <a:r>
              <a:rPr lang="en-US"/>
              <a:t>AVG</a:t>
            </a:r>
            <a:endParaRPr/>
          </a:p>
          <a:p>
            <a:pPr indent="-214312" lvl="2" marL="449263" rtl="0" algn="l">
              <a:spcBef>
                <a:spcPts val="330"/>
              </a:spcBef>
              <a:spcAft>
                <a:spcPts val="0"/>
              </a:spcAft>
              <a:buClr>
                <a:schemeClr val="dk1"/>
              </a:buClr>
              <a:buSzPts val="1100"/>
              <a:buFont typeface="Times New Roman"/>
              <a:buChar char="•"/>
            </a:pPr>
            <a:r>
              <a:rPr lang="en-US"/>
              <a:t>COUNT</a:t>
            </a:r>
            <a:endParaRPr/>
          </a:p>
          <a:p>
            <a:pPr indent="-214312" lvl="2" marL="449263" rtl="0" algn="l">
              <a:spcBef>
                <a:spcPts val="330"/>
              </a:spcBef>
              <a:spcAft>
                <a:spcPts val="0"/>
              </a:spcAft>
              <a:buClr>
                <a:schemeClr val="dk1"/>
              </a:buClr>
              <a:buSzPts val="1100"/>
              <a:buFont typeface="Times New Roman"/>
              <a:buChar char="•"/>
            </a:pPr>
            <a:r>
              <a:rPr lang="en-US"/>
              <a:t>MAX</a:t>
            </a:r>
            <a:endParaRPr/>
          </a:p>
          <a:p>
            <a:pPr indent="-214312" lvl="2" marL="449263" rtl="0" algn="l">
              <a:spcBef>
                <a:spcPts val="330"/>
              </a:spcBef>
              <a:spcAft>
                <a:spcPts val="0"/>
              </a:spcAft>
              <a:buClr>
                <a:schemeClr val="dk1"/>
              </a:buClr>
              <a:buSzPts val="1100"/>
              <a:buFont typeface="Times New Roman"/>
              <a:buChar char="•"/>
            </a:pPr>
            <a:r>
              <a:rPr lang="en-US"/>
              <a:t>MIN</a:t>
            </a:r>
            <a:endParaRPr/>
          </a:p>
          <a:p>
            <a:pPr indent="-214312" lvl="2" marL="449263" rtl="0" algn="l">
              <a:spcBef>
                <a:spcPts val="330"/>
              </a:spcBef>
              <a:spcAft>
                <a:spcPts val="0"/>
              </a:spcAft>
              <a:buClr>
                <a:schemeClr val="dk1"/>
              </a:buClr>
              <a:buSzPts val="1100"/>
              <a:buFont typeface="Times New Roman"/>
              <a:buChar char="•"/>
            </a:pPr>
            <a:r>
              <a:rPr lang="en-US"/>
              <a:t>SUM </a:t>
            </a:r>
            <a:endParaRPr/>
          </a:p>
          <a:p>
            <a:pPr indent="-214312" lvl="2" marL="449263" rtl="0" algn="l">
              <a:spcBef>
                <a:spcPts val="330"/>
              </a:spcBef>
              <a:spcAft>
                <a:spcPts val="0"/>
              </a:spcAft>
              <a:buClr>
                <a:schemeClr val="dk1"/>
              </a:buClr>
              <a:buSzPts val="1100"/>
              <a:buFont typeface="Times New Roman"/>
              <a:buChar char="•"/>
            </a:pPr>
            <a:r>
              <a:rPr lang="en-US"/>
              <a:t>STDDEV</a:t>
            </a:r>
            <a:endParaRPr/>
          </a:p>
          <a:p>
            <a:pPr indent="-214312" lvl="2" marL="449263" rtl="0" algn="l">
              <a:spcBef>
                <a:spcPts val="330"/>
              </a:spcBef>
              <a:spcAft>
                <a:spcPts val="0"/>
              </a:spcAft>
              <a:buClr>
                <a:schemeClr val="dk1"/>
              </a:buClr>
              <a:buSzPts val="1100"/>
              <a:buFont typeface="Times New Roman"/>
              <a:buChar char="•"/>
            </a:pPr>
            <a:r>
              <a:rPr lang="en-US"/>
              <a:t>VARIANCE</a:t>
            </a:r>
            <a:endParaRPr/>
          </a:p>
          <a:p>
            <a:pPr indent="0" lvl="1" marL="114300" rtl="0" algn="l">
              <a:spcBef>
                <a:spcPts val="330"/>
              </a:spcBef>
              <a:spcAft>
                <a:spcPts val="0"/>
              </a:spcAft>
              <a:buNone/>
            </a:pPr>
            <a:r>
              <a:rPr lang="en-US"/>
              <a:t>You can create subgroups by using the GROUP BY clause. Groups can be excluded using the HAVING clause.</a:t>
            </a:r>
            <a:endParaRPr/>
          </a:p>
          <a:p>
            <a:pPr indent="0" lvl="1" marL="114300" rtl="0" algn="l">
              <a:spcBef>
                <a:spcPts val="330"/>
              </a:spcBef>
              <a:spcAft>
                <a:spcPts val="0"/>
              </a:spcAft>
              <a:buNone/>
            </a:pPr>
            <a:r>
              <a:rPr lang="en-US"/>
              <a:t>Place the HAVING and GROUP BY clauses after the WHERE clause in a statement. Place the ORDER BY clause last.</a:t>
            </a:r>
            <a:endParaRPr/>
          </a:p>
          <a:p>
            <a:pPr indent="0" lvl="1" marL="114300" rtl="0" algn="l">
              <a:spcBef>
                <a:spcPts val="330"/>
              </a:spcBef>
              <a:spcAft>
                <a:spcPts val="0"/>
              </a:spcAft>
              <a:buNone/>
            </a:pPr>
            <a:r>
              <a:rPr lang="en-US"/>
              <a:t>The Oracle Server evaluates the clauses in the following order:</a:t>
            </a:r>
            <a:endParaRPr/>
          </a:p>
          <a:p>
            <a:pPr indent="-214312" lvl="2" marL="449263" rtl="0" algn="l">
              <a:spcBef>
                <a:spcPts val="330"/>
              </a:spcBef>
              <a:spcAft>
                <a:spcPts val="0"/>
              </a:spcAft>
              <a:buClr>
                <a:schemeClr val="dk1"/>
              </a:buClr>
              <a:buSzPts val="1100"/>
              <a:buFont typeface="Times New Roman"/>
              <a:buChar char="•"/>
            </a:pPr>
            <a:r>
              <a:rPr lang="en-US"/>
              <a:t>If the statement contains a WHERE clause, the server establishes the candidate rows.</a:t>
            </a:r>
            <a:endParaRPr/>
          </a:p>
          <a:p>
            <a:pPr indent="-214312" lvl="2" marL="449263" rtl="0" algn="l">
              <a:spcBef>
                <a:spcPts val="330"/>
              </a:spcBef>
              <a:spcAft>
                <a:spcPts val="0"/>
              </a:spcAft>
              <a:buClr>
                <a:schemeClr val="dk1"/>
              </a:buClr>
              <a:buSzPts val="1100"/>
              <a:buFont typeface="Times New Roman"/>
              <a:buChar char="•"/>
            </a:pPr>
            <a:r>
              <a:rPr lang="en-US"/>
              <a:t>The server identifies the groups specified in the GROUP BY clause.</a:t>
            </a:r>
            <a:endParaRPr/>
          </a:p>
          <a:p>
            <a:pPr indent="-214312" lvl="2" marL="449263" rtl="0" algn="l">
              <a:spcBef>
                <a:spcPts val="330"/>
              </a:spcBef>
              <a:spcAft>
                <a:spcPts val="0"/>
              </a:spcAft>
              <a:buClr>
                <a:schemeClr val="dk1"/>
              </a:buClr>
              <a:buSzPts val="1100"/>
              <a:buFont typeface="Times New Roman"/>
              <a:buChar char="•"/>
            </a:pPr>
            <a:r>
              <a:rPr lang="en-US"/>
              <a:t>The HAVING clause further restricts result groups that do not meet the group criteria in the HAVING clause.</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6:notes"/>
          <p:cNvSpPr/>
          <p:nvPr>
            <p:ph idx="2" type="sldImg"/>
          </p:nvPr>
        </p:nvSpPr>
        <p:spPr>
          <a:xfrm>
            <a:off x="468313" y="193675"/>
            <a:ext cx="5897562" cy="44227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p56:notes"/>
          <p:cNvSpPr txBox="1"/>
          <p:nvPr>
            <p:ph idx="1" type="body"/>
          </p:nvPr>
        </p:nvSpPr>
        <p:spPr>
          <a:xfrm>
            <a:off x="442913" y="4716463"/>
            <a:ext cx="5959475" cy="3240087"/>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Practice Overview</a:t>
            </a:r>
            <a:endParaRPr/>
          </a:p>
          <a:p>
            <a:pPr indent="0" lvl="1" marL="114300" rtl="0" algn="l">
              <a:spcBef>
                <a:spcPts val="330"/>
              </a:spcBef>
              <a:spcAft>
                <a:spcPts val="0"/>
              </a:spcAft>
              <a:buNone/>
            </a:pPr>
            <a:r>
              <a:rPr lang="en-US"/>
              <a:t>At the end of this practice, you should be familiar with using group functions and selecting groups of data.</a:t>
            </a:r>
            <a:endParaRPr/>
          </a:p>
          <a:p>
            <a:pPr indent="0" lvl="0" marL="0" rtl="0" algn="l">
              <a:spcBef>
                <a:spcPts val="330"/>
              </a:spcBef>
              <a:spcAft>
                <a:spcPts val="0"/>
              </a:spcAft>
              <a:buNone/>
            </a:pPr>
            <a:r>
              <a:rPr lang="en-US"/>
              <a:t>Paper-Based Questions</a:t>
            </a:r>
            <a:endParaRPr/>
          </a:p>
          <a:p>
            <a:pPr indent="0" lvl="1" marL="114300" rtl="0" algn="l">
              <a:spcBef>
                <a:spcPts val="330"/>
              </a:spcBef>
              <a:spcAft>
                <a:spcPts val="0"/>
              </a:spcAft>
              <a:buNone/>
            </a:pPr>
            <a:r>
              <a:rPr lang="en-US"/>
              <a:t>For questions 1</a:t>
            </a:r>
            <a:r>
              <a:rPr lang="en-US">
                <a:solidFill>
                  <a:schemeClr val="lt2"/>
                </a:solidFill>
              </a:rPr>
              <a:t>–</a:t>
            </a:r>
            <a:r>
              <a:rPr lang="en-US"/>
              <a:t>3, circle either True or False.</a:t>
            </a:r>
            <a:endParaRPr/>
          </a:p>
          <a:p>
            <a:pPr indent="0" lvl="1" marL="114300" rtl="0" algn="l">
              <a:spcBef>
                <a:spcPts val="330"/>
              </a:spcBef>
              <a:spcAft>
                <a:spcPts val="0"/>
              </a:spcAft>
              <a:buNone/>
            </a:pPr>
            <a:r>
              <a:rPr b="1" lang="en-US"/>
              <a:t>Note: </a:t>
            </a:r>
            <a:r>
              <a:rPr lang="en-US"/>
              <a:t>Column aliases are used for the queries.</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Hint for Practice #7: Advise the students to think about the MGR column in EMP when determining the number of managers, rather than the JOB column.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91" name="Google Shape;91;p6: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99" name="Google Shape;99;p7: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107" name="Google Shape;107;p8: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409575" y="4765675"/>
            <a:ext cx="5995988" cy="3749675"/>
          </a:xfrm>
          <a:prstGeom prst="rect">
            <a:avLst/>
          </a:prstGeom>
        </p:spPr>
        <p:txBody>
          <a:bodyPr anchorCtr="0" anchor="t" bIns="46025" lIns="92075" spcFirstLastPara="1" rIns="92075" wrap="square" tIns="46025">
            <a:noAutofit/>
          </a:bodyPr>
          <a:lstStyle/>
          <a:p>
            <a:pPr indent="0" lvl="0" marL="0" rtl="0" algn="l">
              <a:spcBef>
                <a:spcPts val="330"/>
              </a:spcBef>
              <a:spcAft>
                <a:spcPts val="0"/>
              </a:spcAft>
              <a:buNone/>
            </a:pPr>
            <a:r>
              <a:t/>
            </a:r>
            <a:endParaRPr/>
          </a:p>
        </p:txBody>
      </p:sp>
      <p:sp>
        <p:nvSpPr>
          <p:cNvPr id="115" name="Google Shape;115;p9:notes"/>
          <p:cNvSpPr/>
          <p:nvPr>
            <p:ph idx="2" type="sldImg"/>
          </p:nvPr>
        </p:nvSpPr>
        <p:spPr>
          <a:xfrm>
            <a:off x="468313" y="155575"/>
            <a:ext cx="5875337" cy="4403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8"/>
          <p:cNvSpPr txBox="1"/>
          <p:nvPr>
            <p:ph type="ctrTitle"/>
          </p:nvPr>
        </p:nvSpPr>
        <p:spPr>
          <a:xfrm>
            <a:off x="685800" y="2130425"/>
            <a:ext cx="7772400" cy="1470025"/>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58"/>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lvl1pPr lvl="0" algn="ctr">
              <a:spcBef>
                <a:spcPts val="640"/>
              </a:spcBef>
              <a:spcAft>
                <a:spcPts val="0"/>
              </a:spcAft>
              <a:buClr>
                <a:schemeClr val="lt1"/>
              </a:buClr>
              <a:buSzPts val="3200"/>
              <a:buFont typeface="Times New Roman"/>
              <a:buNone/>
              <a:defRPr/>
            </a:lvl1pPr>
            <a:lvl2pPr lvl="1" algn="ctr">
              <a:spcBef>
                <a:spcPts val="560"/>
              </a:spcBef>
              <a:spcAft>
                <a:spcPts val="0"/>
              </a:spcAft>
              <a:buClr>
                <a:schemeClr val="lt1"/>
              </a:buClr>
              <a:buSzPts val="2800"/>
              <a:buFont typeface="Times New Roman"/>
              <a:buNone/>
              <a:defRPr/>
            </a:lvl2pPr>
            <a:lvl3pPr lvl="2" algn="ctr">
              <a:spcBef>
                <a:spcPts val="480"/>
              </a:spcBef>
              <a:spcAft>
                <a:spcPts val="0"/>
              </a:spcAft>
              <a:buClr>
                <a:schemeClr val="lt1"/>
              </a:buClr>
              <a:buSzPts val="2400"/>
              <a:buFont typeface="Times New Roman"/>
              <a:buNone/>
              <a:defRPr/>
            </a:lvl3pPr>
            <a:lvl4pPr lvl="3" algn="ctr">
              <a:spcBef>
                <a:spcPts val="400"/>
              </a:spcBef>
              <a:spcAft>
                <a:spcPts val="0"/>
              </a:spcAft>
              <a:buClr>
                <a:schemeClr val="lt1"/>
              </a:buClr>
              <a:buSzPts val="2000"/>
              <a:buFont typeface="Times New Roman"/>
              <a:buNone/>
              <a:defRPr/>
            </a:lvl4pPr>
            <a:lvl5pPr lvl="4" algn="ctr">
              <a:spcBef>
                <a:spcPts val="400"/>
              </a:spcBef>
              <a:spcAft>
                <a:spcPts val="0"/>
              </a:spcAft>
              <a:buClr>
                <a:schemeClr val="lt1"/>
              </a:buClr>
              <a:buSzPts val="2000"/>
              <a:buFont typeface="Times New Roman"/>
              <a:buNone/>
              <a:defRPr/>
            </a:lvl5pPr>
            <a:lvl6pPr lvl="5" algn="ctr">
              <a:spcBef>
                <a:spcPts val="400"/>
              </a:spcBef>
              <a:spcAft>
                <a:spcPts val="0"/>
              </a:spcAft>
              <a:buClr>
                <a:schemeClr val="lt1"/>
              </a:buClr>
              <a:buSzPts val="2000"/>
              <a:buFont typeface="Times New Roman"/>
              <a:buNone/>
              <a:defRPr/>
            </a:lvl6pPr>
            <a:lvl7pPr lvl="6" algn="ctr">
              <a:spcBef>
                <a:spcPts val="400"/>
              </a:spcBef>
              <a:spcAft>
                <a:spcPts val="0"/>
              </a:spcAft>
              <a:buClr>
                <a:schemeClr val="lt1"/>
              </a:buClr>
              <a:buSzPts val="2000"/>
              <a:buFont typeface="Times New Roman"/>
              <a:buNone/>
              <a:defRPr/>
            </a:lvl7pPr>
            <a:lvl8pPr lvl="7" algn="ctr">
              <a:spcBef>
                <a:spcPts val="400"/>
              </a:spcBef>
              <a:spcAft>
                <a:spcPts val="0"/>
              </a:spcAft>
              <a:buClr>
                <a:schemeClr val="lt1"/>
              </a:buClr>
              <a:buSzPts val="2000"/>
              <a:buFont typeface="Times New Roman"/>
              <a:buNone/>
              <a:defRPr/>
            </a:lvl8pPr>
            <a:lvl9pPr lvl="8" algn="ctr">
              <a:spcBef>
                <a:spcPts val="400"/>
              </a:spcBef>
              <a:spcAft>
                <a:spcPts val="0"/>
              </a:spcAft>
              <a:buClr>
                <a:schemeClr val="lt1"/>
              </a:buClr>
              <a:buSzPts val="2000"/>
              <a:buFont typeface="Times New Roman"/>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67"/>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67"/>
          <p:cNvSpPr txBox="1"/>
          <p:nvPr>
            <p:ph idx="1" type="body"/>
          </p:nvPr>
        </p:nvSpPr>
        <p:spPr>
          <a:xfrm rot="5400000">
            <a:off x="2514600" y="-152400"/>
            <a:ext cx="4114800" cy="77724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68"/>
          <p:cNvSpPr txBox="1"/>
          <p:nvPr>
            <p:ph type="title"/>
          </p:nvPr>
        </p:nvSpPr>
        <p:spPr>
          <a:xfrm rot="5400000">
            <a:off x="4743450" y="2076450"/>
            <a:ext cx="5486400" cy="19431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68"/>
          <p:cNvSpPr txBox="1"/>
          <p:nvPr>
            <p:ph idx="1" type="body"/>
          </p:nvPr>
        </p:nvSpPr>
        <p:spPr>
          <a:xfrm rot="5400000">
            <a:off x="781050" y="209550"/>
            <a:ext cx="5486400" cy="56769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59"/>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59"/>
          <p:cNvSpPr txBox="1"/>
          <p:nvPr>
            <p:ph idx="1" type="body"/>
          </p:nvPr>
        </p:nvSpPr>
        <p:spPr>
          <a:xfrm>
            <a:off x="685800" y="1676400"/>
            <a:ext cx="7772400" cy="41148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0"/>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1"/>
          <p:cNvSpPr txBox="1"/>
          <p:nvPr>
            <p:ph type="title"/>
          </p:nvPr>
        </p:nvSpPr>
        <p:spPr>
          <a:xfrm>
            <a:off x="722313" y="4406900"/>
            <a:ext cx="7772400" cy="1362075"/>
          </a:xfrm>
          <a:prstGeom prst="rect">
            <a:avLst/>
          </a:prstGeom>
          <a:noFill/>
          <a:ln>
            <a:noFill/>
          </a:ln>
        </p:spPr>
        <p:txBody>
          <a:bodyPr anchorCtr="0" anchor="t" bIns="44450" lIns="90475" spcFirstLastPara="1" rIns="90475" wrap="square" tIns="444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61"/>
          <p:cNvSpPr txBox="1"/>
          <p:nvPr>
            <p:ph idx="1" type="body"/>
          </p:nvPr>
        </p:nvSpPr>
        <p:spPr>
          <a:xfrm>
            <a:off x="722313" y="2906713"/>
            <a:ext cx="7772400" cy="1500187"/>
          </a:xfrm>
          <a:prstGeom prst="rect">
            <a:avLst/>
          </a:prstGeom>
          <a:noFill/>
          <a:ln>
            <a:noFill/>
          </a:ln>
        </p:spPr>
        <p:txBody>
          <a:bodyPr anchorCtr="0" anchor="b" bIns="44450" lIns="90475" spcFirstLastPara="1" rIns="90475" wrap="square" tIns="44450">
            <a:noAutofit/>
          </a:bodyPr>
          <a:lstStyle>
            <a:lvl1pPr indent="-228600" lvl="0" marL="457200" algn="l">
              <a:spcBef>
                <a:spcPts val="400"/>
              </a:spcBef>
              <a:spcAft>
                <a:spcPts val="0"/>
              </a:spcAft>
              <a:buClr>
                <a:schemeClr val="lt1"/>
              </a:buClr>
              <a:buSzPts val="2000"/>
              <a:buFont typeface="Times New Roman"/>
              <a:buNone/>
              <a:defRPr sz="2000"/>
            </a:lvl1pPr>
            <a:lvl2pPr indent="-228600" lvl="1" marL="914400" algn="l">
              <a:spcBef>
                <a:spcPts val="360"/>
              </a:spcBef>
              <a:spcAft>
                <a:spcPts val="0"/>
              </a:spcAft>
              <a:buClr>
                <a:schemeClr val="lt1"/>
              </a:buClr>
              <a:buSzPts val="1800"/>
              <a:buFont typeface="Times New Roman"/>
              <a:buNone/>
              <a:defRPr sz="1800"/>
            </a:lvl2pPr>
            <a:lvl3pPr indent="-228600" lvl="2" marL="1371600" algn="l">
              <a:spcBef>
                <a:spcPts val="320"/>
              </a:spcBef>
              <a:spcAft>
                <a:spcPts val="0"/>
              </a:spcAft>
              <a:buClr>
                <a:schemeClr val="lt1"/>
              </a:buClr>
              <a:buSzPts val="1600"/>
              <a:buFont typeface="Times New Roman"/>
              <a:buNone/>
              <a:defRPr sz="1600"/>
            </a:lvl3pPr>
            <a:lvl4pPr indent="-228600" lvl="3" marL="1828800" algn="l">
              <a:spcBef>
                <a:spcPts val="280"/>
              </a:spcBef>
              <a:spcAft>
                <a:spcPts val="0"/>
              </a:spcAft>
              <a:buClr>
                <a:schemeClr val="lt1"/>
              </a:buClr>
              <a:buSzPts val="1400"/>
              <a:buFont typeface="Times New Roman"/>
              <a:buNone/>
              <a:defRPr sz="1400"/>
            </a:lvl4pPr>
            <a:lvl5pPr indent="-228600" lvl="4" marL="2286000" algn="l">
              <a:spcBef>
                <a:spcPts val="280"/>
              </a:spcBef>
              <a:spcAft>
                <a:spcPts val="0"/>
              </a:spcAft>
              <a:buClr>
                <a:schemeClr val="lt1"/>
              </a:buClr>
              <a:buSzPts val="1400"/>
              <a:buFont typeface="Times New Roman"/>
              <a:buNone/>
              <a:defRPr sz="1400"/>
            </a:lvl5pPr>
            <a:lvl6pPr indent="-228600" lvl="5" marL="2743200" algn="l">
              <a:spcBef>
                <a:spcPts val="280"/>
              </a:spcBef>
              <a:spcAft>
                <a:spcPts val="0"/>
              </a:spcAft>
              <a:buClr>
                <a:schemeClr val="lt1"/>
              </a:buClr>
              <a:buSzPts val="1400"/>
              <a:buFont typeface="Times New Roman"/>
              <a:buNone/>
              <a:defRPr sz="1400"/>
            </a:lvl6pPr>
            <a:lvl7pPr indent="-228600" lvl="6" marL="3200400" algn="l">
              <a:spcBef>
                <a:spcPts val="280"/>
              </a:spcBef>
              <a:spcAft>
                <a:spcPts val="0"/>
              </a:spcAft>
              <a:buClr>
                <a:schemeClr val="lt1"/>
              </a:buClr>
              <a:buSzPts val="1400"/>
              <a:buFont typeface="Times New Roman"/>
              <a:buNone/>
              <a:defRPr sz="1400"/>
            </a:lvl7pPr>
            <a:lvl8pPr indent="-228600" lvl="7" marL="3657600" algn="l">
              <a:spcBef>
                <a:spcPts val="280"/>
              </a:spcBef>
              <a:spcAft>
                <a:spcPts val="0"/>
              </a:spcAft>
              <a:buClr>
                <a:schemeClr val="lt1"/>
              </a:buClr>
              <a:buSzPts val="1400"/>
              <a:buFont typeface="Times New Roman"/>
              <a:buNone/>
              <a:defRPr sz="1400"/>
            </a:lvl8pPr>
            <a:lvl9pPr indent="-228600" lvl="8" marL="4114800" algn="l">
              <a:spcBef>
                <a:spcPts val="280"/>
              </a:spcBef>
              <a:spcAft>
                <a:spcPts val="0"/>
              </a:spcAft>
              <a:buClr>
                <a:schemeClr val="lt1"/>
              </a:buClr>
              <a:buSzPts val="1400"/>
              <a:buFont typeface="Times New Roman"/>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62"/>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62"/>
          <p:cNvSpPr txBox="1"/>
          <p:nvPr>
            <p:ph idx="1" type="body"/>
          </p:nvPr>
        </p:nvSpPr>
        <p:spPr>
          <a:xfrm>
            <a:off x="685800" y="1676400"/>
            <a:ext cx="3810000" cy="4114800"/>
          </a:xfrm>
          <a:prstGeom prst="rect">
            <a:avLst/>
          </a:prstGeom>
          <a:noFill/>
          <a:ln>
            <a:noFill/>
          </a:ln>
        </p:spPr>
        <p:txBody>
          <a:bodyPr anchorCtr="0" anchor="t" bIns="44450" lIns="90475" spcFirstLastPara="1" rIns="90475" wrap="square" tIns="44450">
            <a:noAutofit/>
          </a:bodyPr>
          <a:lstStyle>
            <a:lvl1pPr indent="-406400" lvl="0" marL="457200" algn="l">
              <a:spcBef>
                <a:spcPts val="560"/>
              </a:spcBef>
              <a:spcAft>
                <a:spcPts val="0"/>
              </a:spcAft>
              <a:buClr>
                <a:schemeClr val="lt1"/>
              </a:buClr>
              <a:buSzPts val="2800"/>
              <a:buFont typeface="Times New Roman"/>
              <a:buChar char="•"/>
              <a:defRPr sz="2800"/>
            </a:lvl1pPr>
            <a:lvl2pPr indent="-381000" lvl="1" marL="914400" algn="l">
              <a:spcBef>
                <a:spcPts val="480"/>
              </a:spcBef>
              <a:spcAft>
                <a:spcPts val="0"/>
              </a:spcAft>
              <a:buClr>
                <a:schemeClr val="lt1"/>
              </a:buClr>
              <a:buSzPts val="2400"/>
              <a:buFont typeface="Times New Roman"/>
              <a:buChar char="–"/>
              <a:defRPr sz="2400"/>
            </a:lvl2pPr>
            <a:lvl3pPr indent="-355600" lvl="2" marL="1371600" algn="l">
              <a:spcBef>
                <a:spcPts val="400"/>
              </a:spcBef>
              <a:spcAft>
                <a:spcPts val="0"/>
              </a:spcAft>
              <a:buClr>
                <a:schemeClr val="lt1"/>
              </a:buClr>
              <a:buSzPts val="2000"/>
              <a:buFont typeface="Times New Roman"/>
              <a:buChar char="•"/>
              <a:defRPr sz="2000"/>
            </a:lvl3pPr>
            <a:lvl4pPr indent="-342900" lvl="3" marL="1828800" algn="l">
              <a:spcBef>
                <a:spcPts val="360"/>
              </a:spcBef>
              <a:spcAft>
                <a:spcPts val="0"/>
              </a:spcAft>
              <a:buClr>
                <a:schemeClr val="lt1"/>
              </a:buClr>
              <a:buSzPts val="1800"/>
              <a:buFont typeface="Times New Roman"/>
              <a:buChar char="–"/>
              <a:defRPr sz="1800"/>
            </a:lvl4pPr>
            <a:lvl5pPr indent="-342900" lvl="4" marL="2286000" algn="l">
              <a:spcBef>
                <a:spcPts val="360"/>
              </a:spcBef>
              <a:spcAft>
                <a:spcPts val="0"/>
              </a:spcAft>
              <a:buClr>
                <a:schemeClr val="lt1"/>
              </a:buClr>
              <a:buSzPts val="1800"/>
              <a:buFont typeface="Times New Roman"/>
              <a:buChar char="»"/>
              <a:defRPr sz="1800"/>
            </a:lvl5pPr>
            <a:lvl6pPr indent="-342900" lvl="5" marL="2743200" algn="l">
              <a:spcBef>
                <a:spcPts val="360"/>
              </a:spcBef>
              <a:spcAft>
                <a:spcPts val="0"/>
              </a:spcAft>
              <a:buClr>
                <a:schemeClr val="lt1"/>
              </a:buClr>
              <a:buSzPts val="1800"/>
              <a:buFont typeface="Times New Roman"/>
              <a:buChar char="»"/>
              <a:defRPr sz="1800"/>
            </a:lvl6pPr>
            <a:lvl7pPr indent="-342900" lvl="6" marL="3200400" algn="l">
              <a:spcBef>
                <a:spcPts val="360"/>
              </a:spcBef>
              <a:spcAft>
                <a:spcPts val="0"/>
              </a:spcAft>
              <a:buClr>
                <a:schemeClr val="lt1"/>
              </a:buClr>
              <a:buSzPts val="1800"/>
              <a:buFont typeface="Times New Roman"/>
              <a:buChar char="»"/>
              <a:defRPr sz="1800"/>
            </a:lvl7pPr>
            <a:lvl8pPr indent="-342900" lvl="7" marL="3657600" algn="l">
              <a:spcBef>
                <a:spcPts val="360"/>
              </a:spcBef>
              <a:spcAft>
                <a:spcPts val="0"/>
              </a:spcAft>
              <a:buClr>
                <a:schemeClr val="lt1"/>
              </a:buClr>
              <a:buSzPts val="1800"/>
              <a:buFont typeface="Times New Roman"/>
              <a:buChar char="»"/>
              <a:defRPr sz="1800"/>
            </a:lvl8pPr>
            <a:lvl9pPr indent="-342900" lvl="8" marL="4114800" algn="l">
              <a:spcBef>
                <a:spcPts val="360"/>
              </a:spcBef>
              <a:spcAft>
                <a:spcPts val="0"/>
              </a:spcAft>
              <a:buClr>
                <a:schemeClr val="lt1"/>
              </a:buClr>
              <a:buSzPts val="1800"/>
              <a:buFont typeface="Times New Roman"/>
              <a:buChar char="»"/>
              <a:defRPr sz="1800"/>
            </a:lvl9pPr>
          </a:lstStyle>
          <a:p/>
        </p:txBody>
      </p:sp>
      <p:sp>
        <p:nvSpPr>
          <p:cNvPr id="29" name="Google Shape;29;p62"/>
          <p:cNvSpPr txBox="1"/>
          <p:nvPr>
            <p:ph idx="2" type="body"/>
          </p:nvPr>
        </p:nvSpPr>
        <p:spPr>
          <a:xfrm>
            <a:off x="4648200" y="1676400"/>
            <a:ext cx="3810000" cy="4114800"/>
          </a:xfrm>
          <a:prstGeom prst="rect">
            <a:avLst/>
          </a:prstGeom>
          <a:noFill/>
          <a:ln>
            <a:noFill/>
          </a:ln>
        </p:spPr>
        <p:txBody>
          <a:bodyPr anchorCtr="0" anchor="t" bIns="44450" lIns="90475" spcFirstLastPara="1" rIns="90475" wrap="square" tIns="44450">
            <a:noAutofit/>
          </a:bodyPr>
          <a:lstStyle>
            <a:lvl1pPr indent="-406400" lvl="0" marL="457200" algn="l">
              <a:spcBef>
                <a:spcPts val="560"/>
              </a:spcBef>
              <a:spcAft>
                <a:spcPts val="0"/>
              </a:spcAft>
              <a:buClr>
                <a:schemeClr val="lt1"/>
              </a:buClr>
              <a:buSzPts val="2800"/>
              <a:buFont typeface="Times New Roman"/>
              <a:buChar char="•"/>
              <a:defRPr sz="2800"/>
            </a:lvl1pPr>
            <a:lvl2pPr indent="-381000" lvl="1" marL="914400" algn="l">
              <a:spcBef>
                <a:spcPts val="480"/>
              </a:spcBef>
              <a:spcAft>
                <a:spcPts val="0"/>
              </a:spcAft>
              <a:buClr>
                <a:schemeClr val="lt1"/>
              </a:buClr>
              <a:buSzPts val="2400"/>
              <a:buFont typeface="Times New Roman"/>
              <a:buChar char="–"/>
              <a:defRPr sz="2400"/>
            </a:lvl2pPr>
            <a:lvl3pPr indent="-355600" lvl="2" marL="1371600" algn="l">
              <a:spcBef>
                <a:spcPts val="400"/>
              </a:spcBef>
              <a:spcAft>
                <a:spcPts val="0"/>
              </a:spcAft>
              <a:buClr>
                <a:schemeClr val="lt1"/>
              </a:buClr>
              <a:buSzPts val="2000"/>
              <a:buFont typeface="Times New Roman"/>
              <a:buChar char="•"/>
              <a:defRPr sz="2000"/>
            </a:lvl3pPr>
            <a:lvl4pPr indent="-342900" lvl="3" marL="1828800" algn="l">
              <a:spcBef>
                <a:spcPts val="360"/>
              </a:spcBef>
              <a:spcAft>
                <a:spcPts val="0"/>
              </a:spcAft>
              <a:buClr>
                <a:schemeClr val="lt1"/>
              </a:buClr>
              <a:buSzPts val="1800"/>
              <a:buFont typeface="Times New Roman"/>
              <a:buChar char="–"/>
              <a:defRPr sz="1800"/>
            </a:lvl4pPr>
            <a:lvl5pPr indent="-342900" lvl="4" marL="2286000" algn="l">
              <a:spcBef>
                <a:spcPts val="360"/>
              </a:spcBef>
              <a:spcAft>
                <a:spcPts val="0"/>
              </a:spcAft>
              <a:buClr>
                <a:schemeClr val="lt1"/>
              </a:buClr>
              <a:buSzPts val="1800"/>
              <a:buFont typeface="Times New Roman"/>
              <a:buChar char="»"/>
              <a:defRPr sz="1800"/>
            </a:lvl5pPr>
            <a:lvl6pPr indent="-342900" lvl="5" marL="2743200" algn="l">
              <a:spcBef>
                <a:spcPts val="360"/>
              </a:spcBef>
              <a:spcAft>
                <a:spcPts val="0"/>
              </a:spcAft>
              <a:buClr>
                <a:schemeClr val="lt1"/>
              </a:buClr>
              <a:buSzPts val="1800"/>
              <a:buFont typeface="Times New Roman"/>
              <a:buChar char="»"/>
              <a:defRPr sz="1800"/>
            </a:lvl6pPr>
            <a:lvl7pPr indent="-342900" lvl="6" marL="3200400" algn="l">
              <a:spcBef>
                <a:spcPts val="360"/>
              </a:spcBef>
              <a:spcAft>
                <a:spcPts val="0"/>
              </a:spcAft>
              <a:buClr>
                <a:schemeClr val="lt1"/>
              </a:buClr>
              <a:buSzPts val="1800"/>
              <a:buFont typeface="Times New Roman"/>
              <a:buChar char="»"/>
              <a:defRPr sz="1800"/>
            </a:lvl7pPr>
            <a:lvl8pPr indent="-342900" lvl="7" marL="3657600" algn="l">
              <a:spcBef>
                <a:spcPts val="360"/>
              </a:spcBef>
              <a:spcAft>
                <a:spcPts val="0"/>
              </a:spcAft>
              <a:buClr>
                <a:schemeClr val="lt1"/>
              </a:buClr>
              <a:buSzPts val="1800"/>
              <a:buFont typeface="Times New Roman"/>
              <a:buChar char="»"/>
              <a:defRPr sz="1800"/>
            </a:lvl8pPr>
            <a:lvl9pPr indent="-342900" lvl="8" marL="4114800" algn="l">
              <a:spcBef>
                <a:spcPts val="360"/>
              </a:spcBef>
              <a:spcAft>
                <a:spcPts val="0"/>
              </a:spcAft>
              <a:buClr>
                <a:schemeClr val="lt1"/>
              </a:buClr>
              <a:buSzPts val="1800"/>
              <a:buFont typeface="Times New Roman"/>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63"/>
          <p:cNvSpPr txBox="1"/>
          <p:nvPr>
            <p:ph type="title"/>
          </p:nvPr>
        </p:nvSpPr>
        <p:spPr>
          <a:xfrm>
            <a:off x="457200" y="274638"/>
            <a:ext cx="82296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63"/>
          <p:cNvSpPr txBox="1"/>
          <p:nvPr>
            <p:ph idx="1" type="body"/>
          </p:nvPr>
        </p:nvSpPr>
        <p:spPr>
          <a:xfrm>
            <a:off x="457200" y="1535113"/>
            <a:ext cx="4040188" cy="63976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Clr>
                <a:schemeClr val="lt1"/>
              </a:buClr>
              <a:buSzPts val="2400"/>
              <a:buFont typeface="Times New Roman"/>
              <a:buNone/>
              <a:defRPr b="1" sz="2400"/>
            </a:lvl1pPr>
            <a:lvl2pPr indent="-228600" lvl="1" marL="914400" algn="l">
              <a:spcBef>
                <a:spcPts val="400"/>
              </a:spcBef>
              <a:spcAft>
                <a:spcPts val="0"/>
              </a:spcAft>
              <a:buClr>
                <a:schemeClr val="lt1"/>
              </a:buClr>
              <a:buSzPts val="2000"/>
              <a:buFont typeface="Times New Roman"/>
              <a:buNone/>
              <a:defRPr b="1" sz="2000"/>
            </a:lvl2pPr>
            <a:lvl3pPr indent="-228600" lvl="2" marL="1371600" algn="l">
              <a:spcBef>
                <a:spcPts val="360"/>
              </a:spcBef>
              <a:spcAft>
                <a:spcPts val="0"/>
              </a:spcAft>
              <a:buClr>
                <a:schemeClr val="lt1"/>
              </a:buClr>
              <a:buSzPts val="1800"/>
              <a:buFont typeface="Times New Roman"/>
              <a:buNone/>
              <a:defRPr b="1" sz="1800"/>
            </a:lvl3pPr>
            <a:lvl4pPr indent="-228600" lvl="3" marL="1828800" algn="l">
              <a:spcBef>
                <a:spcPts val="320"/>
              </a:spcBef>
              <a:spcAft>
                <a:spcPts val="0"/>
              </a:spcAft>
              <a:buClr>
                <a:schemeClr val="lt1"/>
              </a:buClr>
              <a:buSzPts val="1600"/>
              <a:buFont typeface="Times New Roman"/>
              <a:buNone/>
              <a:defRPr b="1" sz="1600"/>
            </a:lvl4pPr>
            <a:lvl5pPr indent="-228600" lvl="4" marL="2286000" algn="l">
              <a:spcBef>
                <a:spcPts val="320"/>
              </a:spcBef>
              <a:spcAft>
                <a:spcPts val="0"/>
              </a:spcAft>
              <a:buClr>
                <a:schemeClr val="lt1"/>
              </a:buClr>
              <a:buSzPts val="1600"/>
              <a:buFont typeface="Times New Roman"/>
              <a:buNone/>
              <a:defRPr b="1" sz="1600"/>
            </a:lvl5pPr>
            <a:lvl6pPr indent="-228600" lvl="5" marL="2743200" algn="l">
              <a:spcBef>
                <a:spcPts val="320"/>
              </a:spcBef>
              <a:spcAft>
                <a:spcPts val="0"/>
              </a:spcAft>
              <a:buClr>
                <a:schemeClr val="lt1"/>
              </a:buClr>
              <a:buSzPts val="1600"/>
              <a:buFont typeface="Times New Roman"/>
              <a:buNone/>
              <a:defRPr b="1" sz="1600"/>
            </a:lvl6pPr>
            <a:lvl7pPr indent="-228600" lvl="6" marL="3200400" algn="l">
              <a:spcBef>
                <a:spcPts val="320"/>
              </a:spcBef>
              <a:spcAft>
                <a:spcPts val="0"/>
              </a:spcAft>
              <a:buClr>
                <a:schemeClr val="lt1"/>
              </a:buClr>
              <a:buSzPts val="1600"/>
              <a:buFont typeface="Times New Roman"/>
              <a:buNone/>
              <a:defRPr b="1" sz="1600"/>
            </a:lvl7pPr>
            <a:lvl8pPr indent="-228600" lvl="7" marL="3657600" algn="l">
              <a:spcBef>
                <a:spcPts val="320"/>
              </a:spcBef>
              <a:spcAft>
                <a:spcPts val="0"/>
              </a:spcAft>
              <a:buClr>
                <a:schemeClr val="lt1"/>
              </a:buClr>
              <a:buSzPts val="1600"/>
              <a:buFont typeface="Times New Roman"/>
              <a:buNone/>
              <a:defRPr b="1" sz="1600"/>
            </a:lvl8pPr>
            <a:lvl9pPr indent="-228600" lvl="8" marL="4114800" algn="l">
              <a:spcBef>
                <a:spcPts val="320"/>
              </a:spcBef>
              <a:spcAft>
                <a:spcPts val="0"/>
              </a:spcAft>
              <a:buClr>
                <a:schemeClr val="lt1"/>
              </a:buClr>
              <a:buSzPts val="1600"/>
              <a:buFont typeface="Times New Roman"/>
              <a:buNone/>
              <a:defRPr b="1" sz="1600"/>
            </a:lvl9pPr>
          </a:lstStyle>
          <a:p/>
        </p:txBody>
      </p:sp>
      <p:sp>
        <p:nvSpPr>
          <p:cNvPr id="33" name="Google Shape;33;p63"/>
          <p:cNvSpPr txBox="1"/>
          <p:nvPr>
            <p:ph idx="2" type="body"/>
          </p:nvPr>
        </p:nvSpPr>
        <p:spPr>
          <a:xfrm>
            <a:off x="457200" y="2174875"/>
            <a:ext cx="4040188" cy="3951288"/>
          </a:xfrm>
          <a:prstGeom prst="rect">
            <a:avLst/>
          </a:prstGeom>
          <a:noFill/>
          <a:ln>
            <a:noFill/>
          </a:ln>
        </p:spPr>
        <p:txBody>
          <a:bodyPr anchorCtr="0" anchor="t" bIns="44450" lIns="90475" spcFirstLastPara="1" rIns="90475" wrap="square" tIns="44450">
            <a:noAutofit/>
          </a:bodyPr>
          <a:lstStyle>
            <a:lvl1pPr indent="-381000" lvl="0" marL="457200" algn="l">
              <a:spcBef>
                <a:spcPts val="480"/>
              </a:spcBef>
              <a:spcAft>
                <a:spcPts val="0"/>
              </a:spcAft>
              <a:buClr>
                <a:schemeClr val="lt1"/>
              </a:buClr>
              <a:buSzPts val="2400"/>
              <a:buFont typeface="Times New Roman"/>
              <a:buChar char="•"/>
              <a:defRPr sz="2400"/>
            </a:lvl1pPr>
            <a:lvl2pPr indent="-355600" lvl="1" marL="914400" algn="l">
              <a:spcBef>
                <a:spcPts val="400"/>
              </a:spcBef>
              <a:spcAft>
                <a:spcPts val="0"/>
              </a:spcAft>
              <a:buClr>
                <a:schemeClr val="lt1"/>
              </a:buClr>
              <a:buSzPts val="2000"/>
              <a:buFont typeface="Times New Roman"/>
              <a:buChar char="–"/>
              <a:defRPr sz="2000"/>
            </a:lvl2pPr>
            <a:lvl3pPr indent="-342900" lvl="2" marL="1371600" algn="l">
              <a:spcBef>
                <a:spcPts val="360"/>
              </a:spcBef>
              <a:spcAft>
                <a:spcPts val="0"/>
              </a:spcAft>
              <a:buClr>
                <a:schemeClr val="lt1"/>
              </a:buClr>
              <a:buSzPts val="1800"/>
              <a:buFont typeface="Times New Roman"/>
              <a:buChar char="•"/>
              <a:defRPr sz="1800"/>
            </a:lvl3pPr>
            <a:lvl4pPr indent="-330200" lvl="3" marL="1828800" algn="l">
              <a:spcBef>
                <a:spcPts val="320"/>
              </a:spcBef>
              <a:spcAft>
                <a:spcPts val="0"/>
              </a:spcAft>
              <a:buClr>
                <a:schemeClr val="lt1"/>
              </a:buClr>
              <a:buSzPts val="1600"/>
              <a:buFont typeface="Times New Roman"/>
              <a:buChar char="–"/>
              <a:defRPr sz="1600"/>
            </a:lvl4pPr>
            <a:lvl5pPr indent="-330200" lvl="4" marL="2286000" algn="l">
              <a:spcBef>
                <a:spcPts val="320"/>
              </a:spcBef>
              <a:spcAft>
                <a:spcPts val="0"/>
              </a:spcAft>
              <a:buClr>
                <a:schemeClr val="lt1"/>
              </a:buClr>
              <a:buSzPts val="1600"/>
              <a:buFont typeface="Times New Roman"/>
              <a:buChar char="»"/>
              <a:defRPr sz="1600"/>
            </a:lvl5pPr>
            <a:lvl6pPr indent="-330200" lvl="5" marL="2743200" algn="l">
              <a:spcBef>
                <a:spcPts val="320"/>
              </a:spcBef>
              <a:spcAft>
                <a:spcPts val="0"/>
              </a:spcAft>
              <a:buClr>
                <a:schemeClr val="lt1"/>
              </a:buClr>
              <a:buSzPts val="1600"/>
              <a:buFont typeface="Times New Roman"/>
              <a:buChar char="»"/>
              <a:defRPr sz="1600"/>
            </a:lvl6pPr>
            <a:lvl7pPr indent="-330200" lvl="6" marL="3200400" algn="l">
              <a:spcBef>
                <a:spcPts val="320"/>
              </a:spcBef>
              <a:spcAft>
                <a:spcPts val="0"/>
              </a:spcAft>
              <a:buClr>
                <a:schemeClr val="lt1"/>
              </a:buClr>
              <a:buSzPts val="1600"/>
              <a:buFont typeface="Times New Roman"/>
              <a:buChar char="»"/>
              <a:defRPr sz="1600"/>
            </a:lvl7pPr>
            <a:lvl8pPr indent="-330200" lvl="7" marL="3657600" algn="l">
              <a:spcBef>
                <a:spcPts val="320"/>
              </a:spcBef>
              <a:spcAft>
                <a:spcPts val="0"/>
              </a:spcAft>
              <a:buClr>
                <a:schemeClr val="lt1"/>
              </a:buClr>
              <a:buSzPts val="1600"/>
              <a:buFont typeface="Times New Roman"/>
              <a:buChar char="»"/>
              <a:defRPr sz="1600"/>
            </a:lvl8pPr>
            <a:lvl9pPr indent="-330200" lvl="8" marL="4114800" algn="l">
              <a:spcBef>
                <a:spcPts val="320"/>
              </a:spcBef>
              <a:spcAft>
                <a:spcPts val="0"/>
              </a:spcAft>
              <a:buClr>
                <a:schemeClr val="lt1"/>
              </a:buClr>
              <a:buSzPts val="1600"/>
              <a:buFont typeface="Times New Roman"/>
              <a:buChar char="»"/>
              <a:defRPr sz="1600"/>
            </a:lvl9pPr>
          </a:lstStyle>
          <a:p/>
        </p:txBody>
      </p:sp>
      <p:sp>
        <p:nvSpPr>
          <p:cNvPr id="34" name="Google Shape;34;p63"/>
          <p:cNvSpPr txBox="1"/>
          <p:nvPr>
            <p:ph idx="3" type="body"/>
          </p:nvPr>
        </p:nvSpPr>
        <p:spPr>
          <a:xfrm>
            <a:off x="4645025" y="1535113"/>
            <a:ext cx="4041775" cy="63976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Clr>
                <a:schemeClr val="lt1"/>
              </a:buClr>
              <a:buSzPts val="2400"/>
              <a:buFont typeface="Times New Roman"/>
              <a:buNone/>
              <a:defRPr b="1" sz="2400"/>
            </a:lvl1pPr>
            <a:lvl2pPr indent="-228600" lvl="1" marL="914400" algn="l">
              <a:spcBef>
                <a:spcPts val="400"/>
              </a:spcBef>
              <a:spcAft>
                <a:spcPts val="0"/>
              </a:spcAft>
              <a:buClr>
                <a:schemeClr val="lt1"/>
              </a:buClr>
              <a:buSzPts val="2000"/>
              <a:buFont typeface="Times New Roman"/>
              <a:buNone/>
              <a:defRPr b="1" sz="2000"/>
            </a:lvl2pPr>
            <a:lvl3pPr indent="-228600" lvl="2" marL="1371600" algn="l">
              <a:spcBef>
                <a:spcPts val="360"/>
              </a:spcBef>
              <a:spcAft>
                <a:spcPts val="0"/>
              </a:spcAft>
              <a:buClr>
                <a:schemeClr val="lt1"/>
              </a:buClr>
              <a:buSzPts val="1800"/>
              <a:buFont typeface="Times New Roman"/>
              <a:buNone/>
              <a:defRPr b="1" sz="1800"/>
            </a:lvl3pPr>
            <a:lvl4pPr indent="-228600" lvl="3" marL="1828800" algn="l">
              <a:spcBef>
                <a:spcPts val="320"/>
              </a:spcBef>
              <a:spcAft>
                <a:spcPts val="0"/>
              </a:spcAft>
              <a:buClr>
                <a:schemeClr val="lt1"/>
              </a:buClr>
              <a:buSzPts val="1600"/>
              <a:buFont typeface="Times New Roman"/>
              <a:buNone/>
              <a:defRPr b="1" sz="1600"/>
            </a:lvl4pPr>
            <a:lvl5pPr indent="-228600" lvl="4" marL="2286000" algn="l">
              <a:spcBef>
                <a:spcPts val="320"/>
              </a:spcBef>
              <a:spcAft>
                <a:spcPts val="0"/>
              </a:spcAft>
              <a:buClr>
                <a:schemeClr val="lt1"/>
              </a:buClr>
              <a:buSzPts val="1600"/>
              <a:buFont typeface="Times New Roman"/>
              <a:buNone/>
              <a:defRPr b="1" sz="1600"/>
            </a:lvl5pPr>
            <a:lvl6pPr indent="-228600" lvl="5" marL="2743200" algn="l">
              <a:spcBef>
                <a:spcPts val="320"/>
              </a:spcBef>
              <a:spcAft>
                <a:spcPts val="0"/>
              </a:spcAft>
              <a:buClr>
                <a:schemeClr val="lt1"/>
              </a:buClr>
              <a:buSzPts val="1600"/>
              <a:buFont typeface="Times New Roman"/>
              <a:buNone/>
              <a:defRPr b="1" sz="1600"/>
            </a:lvl6pPr>
            <a:lvl7pPr indent="-228600" lvl="6" marL="3200400" algn="l">
              <a:spcBef>
                <a:spcPts val="320"/>
              </a:spcBef>
              <a:spcAft>
                <a:spcPts val="0"/>
              </a:spcAft>
              <a:buClr>
                <a:schemeClr val="lt1"/>
              </a:buClr>
              <a:buSzPts val="1600"/>
              <a:buFont typeface="Times New Roman"/>
              <a:buNone/>
              <a:defRPr b="1" sz="1600"/>
            </a:lvl7pPr>
            <a:lvl8pPr indent="-228600" lvl="7" marL="3657600" algn="l">
              <a:spcBef>
                <a:spcPts val="320"/>
              </a:spcBef>
              <a:spcAft>
                <a:spcPts val="0"/>
              </a:spcAft>
              <a:buClr>
                <a:schemeClr val="lt1"/>
              </a:buClr>
              <a:buSzPts val="1600"/>
              <a:buFont typeface="Times New Roman"/>
              <a:buNone/>
              <a:defRPr b="1" sz="1600"/>
            </a:lvl8pPr>
            <a:lvl9pPr indent="-228600" lvl="8" marL="4114800" algn="l">
              <a:spcBef>
                <a:spcPts val="320"/>
              </a:spcBef>
              <a:spcAft>
                <a:spcPts val="0"/>
              </a:spcAft>
              <a:buClr>
                <a:schemeClr val="lt1"/>
              </a:buClr>
              <a:buSzPts val="1600"/>
              <a:buFont typeface="Times New Roman"/>
              <a:buNone/>
              <a:defRPr b="1" sz="1600"/>
            </a:lvl9pPr>
          </a:lstStyle>
          <a:p/>
        </p:txBody>
      </p:sp>
      <p:sp>
        <p:nvSpPr>
          <p:cNvPr id="35" name="Google Shape;35;p63"/>
          <p:cNvSpPr txBox="1"/>
          <p:nvPr>
            <p:ph idx="4" type="body"/>
          </p:nvPr>
        </p:nvSpPr>
        <p:spPr>
          <a:xfrm>
            <a:off x="4645025" y="2174875"/>
            <a:ext cx="4041775" cy="3951288"/>
          </a:xfrm>
          <a:prstGeom prst="rect">
            <a:avLst/>
          </a:prstGeom>
          <a:noFill/>
          <a:ln>
            <a:noFill/>
          </a:ln>
        </p:spPr>
        <p:txBody>
          <a:bodyPr anchorCtr="0" anchor="t" bIns="44450" lIns="90475" spcFirstLastPara="1" rIns="90475" wrap="square" tIns="44450">
            <a:noAutofit/>
          </a:bodyPr>
          <a:lstStyle>
            <a:lvl1pPr indent="-381000" lvl="0" marL="457200" algn="l">
              <a:spcBef>
                <a:spcPts val="480"/>
              </a:spcBef>
              <a:spcAft>
                <a:spcPts val="0"/>
              </a:spcAft>
              <a:buClr>
                <a:schemeClr val="lt1"/>
              </a:buClr>
              <a:buSzPts val="2400"/>
              <a:buFont typeface="Times New Roman"/>
              <a:buChar char="•"/>
              <a:defRPr sz="2400"/>
            </a:lvl1pPr>
            <a:lvl2pPr indent="-355600" lvl="1" marL="914400" algn="l">
              <a:spcBef>
                <a:spcPts val="400"/>
              </a:spcBef>
              <a:spcAft>
                <a:spcPts val="0"/>
              </a:spcAft>
              <a:buClr>
                <a:schemeClr val="lt1"/>
              </a:buClr>
              <a:buSzPts val="2000"/>
              <a:buFont typeface="Times New Roman"/>
              <a:buChar char="–"/>
              <a:defRPr sz="2000"/>
            </a:lvl2pPr>
            <a:lvl3pPr indent="-342900" lvl="2" marL="1371600" algn="l">
              <a:spcBef>
                <a:spcPts val="360"/>
              </a:spcBef>
              <a:spcAft>
                <a:spcPts val="0"/>
              </a:spcAft>
              <a:buClr>
                <a:schemeClr val="lt1"/>
              </a:buClr>
              <a:buSzPts val="1800"/>
              <a:buFont typeface="Times New Roman"/>
              <a:buChar char="•"/>
              <a:defRPr sz="1800"/>
            </a:lvl3pPr>
            <a:lvl4pPr indent="-330200" lvl="3" marL="1828800" algn="l">
              <a:spcBef>
                <a:spcPts val="320"/>
              </a:spcBef>
              <a:spcAft>
                <a:spcPts val="0"/>
              </a:spcAft>
              <a:buClr>
                <a:schemeClr val="lt1"/>
              </a:buClr>
              <a:buSzPts val="1600"/>
              <a:buFont typeface="Times New Roman"/>
              <a:buChar char="–"/>
              <a:defRPr sz="1600"/>
            </a:lvl4pPr>
            <a:lvl5pPr indent="-330200" lvl="4" marL="2286000" algn="l">
              <a:spcBef>
                <a:spcPts val="320"/>
              </a:spcBef>
              <a:spcAft>
                <a:spcPts val="0"/>
              </a:spcAft>
              <a:buClr>
                <a:schemeClr val="lt1"/>
              </a:buClr>
              <a:buSzPts val="1600"/>
              <a:buFont typeface="Times New Roman"/>
              <a:buChar char="»"/>
              <a:defRPr sz="1600"/>
            </a:lvl5pPr>
            <a:lvl6pPr indent="-330200" lvl="5" marL="2743200" algn="l">
              <a:spcBef>
                <a:spcPts val="320"/>
              </a:spcBef>
              <a:spcAft>
                <a:spcPts val="0"/>
              </a:spcAft>
              <a:buClr>
                <a:schemeClr val="lt1"/>
              </a:buClr>
              <a:buSzPts val="1600"/>
              <a:buFont typeface="Times New Roman"/>
              <a:buChar char="»"/>
              <a:defRPr sz="1600"/>
            </a:lvl6pPr>
            <a:lvl7pPr indent="-330200" lvl="6" marL="3200400" algn="l">
              <a:spcBef>
                <a:spcPts val="320"/>
              </a:spcBef>
              <a:spcAft>
                <a:spcPts val="0"/>
              </a:spcAft>
              <a:buClr>
                <a:schemeClr val="lt1"/>
              </a:buClr>
              <a:buSzPts val="1600"/>
              <a:buFont typeface="Times New Roman"/>
              <a:buChar char="»"/>
              <a:defRPr sz="1600"/>
            </a:lvl7pPr>
            <a:lvl8pPr indent="-330200" lvl="7" marL="3657600" algn="l">
              <a:spcBef>
                <a:spcPts val="320"/>
              </a:spcBef>
              <a:spcAft>
                <a:spcPts val="0"/>
              </a:spcAft>
              <a:buClr>
                <a:schemeClr val="lt1"/>
              </a:buClr>
              <a:buSzPts val="1600"/>
              <a:buFont typeface="Times New Roman"/>
              <a:buChar char="»"/>
              <a:defRPr sz="1600"/>
            </a:lvl8pPr>
            <a:lvl9pPr indent="-330200" lvl="8" marL="4114800" algn="l">
              <a:spcBef>
                <a:spcPts val="320"/>
              </a:spcBef>
              <a:spcAft>
                <a:spcPts val="0"/>
              </a:spcAft>
              <a:buClr>
                <a:schemeClr val="lt1"/>
              </a:buClr>
              <a:buSzPts val="1600"/>
              <a:buFont typeface="Times New Roman"/>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 name="Shape 37"/>
        <p:cNvGrpSpPr/>
        <p:nvPr/>
      </p:nvGrpSpPr>
      <p:grpSpPr>
        <a:xfrm>
          <a:off x="0" y="0"/>
          <a:ext cx="0" cy="0"/>
          <a:chOff x="0" y="0"/>
          <a:chExt cx="0" cy="0"/>
        </a:xfrm>
      </p:grpSpPr>
      <p:sp>
        <p:nvSpPr>
          <p:cNvPr id="38" name="Google Shape;38;p65"/>
          <p:cNvSpPr txBox="1"/>
          <p:nvPr>
            <p:ph type="title"/>
          </p:nvPr>
        </p:nvSpPr>
        <p:spPr>
          <a:xfrm>
            <a:off x="457200" y="273050"/>
            <a:ext cx="3008313" cy="1162050"/>
          </a:xfrm>
          <a:prstGeom prst="rect">
            <a:avLst/>
          </a:prstGeom>
          <a:noFill/>
          <a:ln>
            <a:noFill/>
          </a:ln>
        </p:spPr>
        <p:txBody>
          <a:bodyPr anchorCtr="0" anchor="b" bIns="44450" lIns="90475" spcFirstLastPara="1" rIns="90475" wrap="square" tIns="444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5"/>
          <p:cNvSpPr txBox="1"/>
          <p:nvPr>
            <p:ph idx="1" type="body"/>
          </p:nvPr>
        </p:nvSpPr>
        <p:spPr>
          <a:xfrm>
            <a:off x="3575050" y="273050"/>
            <a:ext cx="5111750" cy="5853113"/>
          </a:xfrm>
          <a:prstGeom prst="rect">
            <a:avLst/>
          </a:prstGeom>
          <a:noFill/>
          <a:ln>
            <a:noFill/>
          </a:ln>
        </p:spPr>
        <p:txBody>
          <a:bodyPr anchorCtr="0" anchor="t" bIns="44450" lIns="90475" spcFirstLastPara="1" rIns="90475" wrap="square" tIns="44450">
            <a:noAutofit/>
          </a:bodyPr>
          <a:lstStyle>
            <a:lvl1pPr indent="-431800" lvl="0" marL="457200" algn="l">
              <a:spcBef>
                <a:spcPts val="640"/>
              </a:spcBef>
              <a:spcAft>
                <a:spcPts val="0"/>
              </a:spcAft>
              <a:buClr>
                <a:schemeClr val="lt1"/>
              </a:buClr>
              <a:buSzPts val="3200"/>
              <a:buFont typeface="Times New Roman"/>
              <a:buChar char="•"/>
              <a:defRPr sz="3200"/>
            </a:lvl1pPr>
            <a:lvl2pPr indent="-406400" lvl="1" marL="914400" algn="l">
              <a:spcBef>
                <a:spcPts val="560"/>
              </a:spcBef>
              <a:spcAft>
                <a:spcPts val="0"/>
              </a:spcAft>
              <a:buClr>
                <a:schemeClr val="lt1"/>
              </a:buClr>
              <a:buSzPts val="2800"/>
              <a:buFont typeface="Times New Roman"/>
              <a:buChar char="–"/>
              <a:defRPr sz="2800"/>
            </a:lvl2pPr>
            <a:lvl3pPr indent="-381000" lvl="2" marL="1371600" algn="l">
              <a:spcBef>
                <a:spcPts val="480"/>
              </a:spcBef>
              <a:spcAft>
                <a:spcPts val="0"/>
              </a:spcAft>
              <a:buClr>
                <a:schemeClr val="lt1"/>
              </a:buClr>
              <a:buSzPts val="2400"/>
              <a:buFont typeface="Times New Roman"/>
              <a:buChar char="•"/>
              <a:defRPr sz="2400"/>
            </a:lvl3pPr>
            <a:lvl4pPr indent="-355600" lvl="3" marL="1828800" algn="l">
              <a:spcBef>
                <a:spcPts val="400"/>
              </a:spcBef>
              <a:spcAft>
                <a:spcPts val="0"/>
              </a:spcAft>
              <a:buClr>
                <a:schemeClr val="lt1"/>
              </a:buClr>
              <a:buSzPts val="2000"/>
              <a:buFont typeface="Times New Roman"/>
              <a:buChar char="–"/>
              <a:defRPr sz="2000"/>
            </a:lvl4pPr>
            <a:lvl5pPr indent="-355600" lvl="4" marL="2286000" algn="l">
              <a:spcBef>
                <a:spcPts val="400"/>
              </a:spcBef>
              <a:spcAft>
                <a:spcPts val="0"/>
              </a:spcAft>
              <a:buClr>
                <a:schemeClr val="lt1"/>
              </a:buClr>
              <a:buSzPts val="2000"/>
              <a:buFont typeface="Times New Roman"/>
              <a:buChar char="»"/>
              <a:defRPr sz="2000"/>
            </a:lvl5pPr>
            <a:lvl6pPr indent="-355600" lvl="5" marL="2743200" algn="l">
              <a:spcBef>
                <a:spcPts val="400"/>
              </a:spcBef>
              <a:spcAft>
                <a:spcPts val="0"/>
              </a:spcAft>
              <a:buClr>
                <a:schemeClr val="lt1"/>
              </a:buClr>
              <a:buSzPts val="2000"/>
              <a:buFont typeface="Times New Roman"/>
              <a:buChar char="»"/>
              <a:defRPr sz="2000"/>
            </a:lvl6pPr>
            <a:lvl7pPr indent="-355600" lvl="6" marL="3200400" algn="l">
              <a:spcBef>
                <a:spcPts val="400"/>
              </a:spcBef>
              <a:spcAft>
                <a:spcPts val="0"/>
              </a:spcAft>
              <a:buClr>
                <a:schemeClr val="lt1"/>
              </a:buClr>
              <a:buSzPts val="2000"/>
              <a:buFont typeface="Times New Roman"/>
              <a:buChar char="»"/>
              <a:defRPr sz="2000"/>
            </a:lvl7pPr>
            <a:lvl8pPr indent="-355600" lvl="7" marL="3657600" algn="l">
              <a:spcBef>
                <a:spcPts val="400"/>
              </a:spcBef>
              <a:spcAft>
                <a:spcPts val="0"/>
              </a:spcAft>
              <a:buClr>
                <a:schemeClr val="lt1"/>
              </a:buClr>
              <a:buSzPts val="2000"/>
              <a:buFont typeface="Times New Roman"/>
              <a:buChar char="»"/>
              <a:defRPr sz="2000"/>
            </a:lvl8pPr>
            <a:lvl9pPr indent="-355600" lvl="8" marL="4114800" algn="l">
              <a:spcBef>
                <a:spcPts val="400"/>
              </a:spcBef>
              <a:spcAft>
                <a:spcPts val="0"/>
              </a:spcAft>
              <a:buClr>
                <a:schemeClr val="lt1"/>
              </a:buClr>
              <a:buSzPts val="2000"/>
              <a:buFont typeface="Times New Roman"/>
              <a:buChar char="»"/>
              <a:defRPr sz="2000"/>
            </a:lvl9pPr>
          </a:lstStyle>
          <a:p/>
        </p:txBody>
      </p:sp>
      <p:sp>
        <p:nvSpPr>
          <p:cNvPr id="40" name="Google Shape;40;p65"/>
          <p:cNvSpPr txBox="1"/>
          <p:nvPr>
            <p:ph idx="2" type="body"/>
          </p:nvPr>
        </p:nvSpPr>
        <p:spPr>
          <a:xfrm>
            <a:off x="457200" y="1435100"/>
            <a:ext cx="3008313" cy="4691063"/>
          </a:xfrm>
          <a:prstGeom prst="rect">
            <a:avLst/>
          </a:prstGeom>
          <a:noFill/>
          <a:ln>
            <a:noFill/>
          </a:ln>
        </p:spPr>
        <p:txBody>
          <a:bodyPr anchorCtr="0" anchor="t" bIns="44450" lIns="90475" spcFirstLastPara="1" rIns="90475" wrap="square" tIns="44450">
            <a:noAutofit/>
          </a:bodyPr>
          <a:lstStyle>
            <a:lvl1pPr indent="-228600" lvl="0" marL="457200" algn="l">
              <a:spcBef>
                <a:spcPts val="280"/>
              </a:spcBef>
              <a:spcAft>
                <a:spcPts val="0"/>
              </a:spcAft>
              <a:buClr>
                <a:schemeClr val="lt1"/>
              </a:buClr>
              <a:buSzPts val="1400"/>
              <a:buFont typeface="Times New Roman"/>
              <a:buNone/>
              <a:defRPr sz="1400"/>
            </a:lvl1pPr>
            <a:lvl2pPr indent="-228600" lvl="1" marL="914400" algn="l">
              <a:spcBef>
                <a:spcPts val="240"/>
              </a:spcBef>
              <a:spcAft>
                <a:spcPts val="0"/>
              </a:spcAft>
              <a:buClr>
                <a:schemeClr val="lt1"/>
              </a:buClr>
              <a:buSzPts val="1200"/>
              <a:buFont typeface="Times New Roman"/>
              <a:buNone/>
              <a:defRPr sz="1200"/>
            </a:lvl2pPr>
            <a:lvl3pPr indent="-228600" lvl="2" marL="1371600" algn="l">
              <a:spcBef>
                <a:spcPts val="200"/>
              </a:spcBef>
              <a:spcAft>
                <a:spcPts val="0"/>
              </a:spcAft>
              <a:buClr>
                <a:schemeClr val="lt1"/>
              </a:buClr>
              <a:buSzPts val="1000"/>
              <a:buFont typeface="Times New Roman"/>
              <a:buNone/>
              <a:defRPr sz="1000"/>
            </a:lvl3pPr>
            <a:lvl4pPr indent="-228600" lvl="3" marL="1828800" algn="l">
              <a:spcBef>
                <a:spcPts val="180"/>
              </a:spcBef>
              <a:spcAft>
                <a:spcPts val="0"/>
              </a:spcAft>
              <a:buClr>
                <a:schemeClr val="lt1"/>
              </a:buClr>
              <a:buSzPts val="900"/>
              <a:buFont typeface="Times New Roman"/>
              <a:buNone/>
              <a:defRPr sz="900"/>
            </a:lvl4pPr>
            <a:lvl5pPr indent="-228600" lvl="4" marL="2286000" algn="l">
              <a:spcBef>
                <a:spcPts val="180"/>
              </a:spcBef>
              <a:spcAft>
                <a:spcPts val="0"/>
              </a:spcAft>
              <a:buClr>
                <a:schemeClr val="lt1"/>
              </a:buClr>
              <a:buSzPts val="900"/>
              <a:buFont typeface="Times New Roman"/>
              <a:buNone/>
              <a:defRPr sz="900"/>
            </a:lvl5pPr>
            <a:lvl6pPr indent="-228600" lvl="5" marL="2743200" algn="l">
              <a:spcBef>
                <a:spcPts val="180"/>
              </a:spcBef>
              <a:spcAft>
                <a:spcPts val="0"/>
              </a:spcAft>
              <a:buClr>
                <a:schemeClr val="lt1"/>
              </a:buClr>
              <a:buSzPts val="900"/>
              <a:buFont typeface="Times New Roman"/>
              <a:buNone/>
              <a:defRPr sz="900"/>
            </a:lvl6pPr>
            <a:lvl7pPr indent="-228600" lvl="6" marL="3200400" algn="l">
              <a:spcBef>
                <a:spcPts val="180"/>
              </a:spcBef>
              <a:spcAft>
                <a:spcPts val="0"/>
              </a:spcAft>
              <a:buClr>
                <a:schemeClr val="lt1"/>
              </a:buClr>
              <a:buSzPts val="900"/>
              <a:buFont typeface="Times New Roman"/>
              <a:buNone/>
              <a:defRPr sz="900"/>
            </a:lvl7pPr>
            <a:lvl8pPr indent="-228600" lvl="7" marL="3657600" algn="l">
              <a:spcBef>
                <a:spcPts val="180"/>
              </a:spcBef>
              <a:spcAft>
                <a:spcPts val="0"/>
              </a:spcAft>
              <a:buClr>
                <a:schemeClr val="lt1"/>
              </a:buClr>
              <a:buSzPts val="900"/>
              <a:buFont typeface="Times New Roman"/>
              <a:buNone/>
              <a:defRPr sz="900"/>
            </a:lvl8pPr>
            <a:lvl9pPr indent="-228600" lvl="8" marL="4114800" algn="l">
              <a:spcBef>
                <a:spcPts val="180"/>
              </a:spcBef>
              <a:spcAft>
                <a:spcPts val="0"/>
              </a:spcAft>
              <a:buClr>
                <a:schemeClr val="lt1"/>
              </a:buClr>
              <a:buSzPts val="900"/>
              <a:buFont typeface="Times New Roman"/>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66"/>
          <p:cNvSpPr txBox="1"/>
          <p:nvPr>
            <p:ph type="title"/>
          </p:nvPr>
        </p:nvSpPr>
        <p:spPr>
          <a:xfrm>
            <a:off x="1792288" y="4800600"/>
            <a:ext cx="5486400" cy="566738"/>
          </a:xfrm>
          <a:prstGeom prst="rect">
            <a:avLst/>
          </a:prstGeom>
          <a:noFill/>
          <a:ln>
            <a:noFill/>
          </a:ln>
        </p:spPr>
        <p:txBody>
          <a:bodyPr anchorCtr="0" anchor="b" bIns="44450" lIns="90475" spcFirstLastPara="1" rIns="90475" wrap="square" tIns="444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6"/>
          <p:cNvSpPr/>
          <p:nvPr>
            <p:ph idx="2" type="pic"/>
          </p:nvPr>
        </p:nvSpPr>
        <p:spPr>
          <a:xfrm>
            <a:off x="1792288" y="612775"/>
            <a:ext cx="5486400" cy="4114800"/>
          </a:xfrm>
          <a:prstGeom prst="rect">
            <a:avLst/>
          </a:prstGeom>
          <a:noFill/>
          <a:ln>
            <a:noFill/>
          </a:ln>
        </p:spPr>
      </p:sp>
      <p:sp>
        <p:nvSpPr>
          <p:cNvPr id="44" name="Google Shape;44;p66"/>
          <p:cNvSpPr txBox="1"/>
          <p:nvPr>
            <p:ph idx="1" type="body"/>
          </p:nvPr>
        </p:nvSpPr>
        <p:spPr>
          <a:xfrm>
            <a:off x="1792288" y="5367338"/>
            <a:ext cx="5486400" cy="804862"/>
          </a:xfrm>
          <a:prstGeom prst="rect">
            <a:avLst/>
          </a:prstGeom>
          <a:noFill/>
          <a:ln>
            <a:noFill/>
          </a:ln>
        </p:spPr>
        <p:txBody>
          <a:bodyPr anchorCtr="0" anchor="t" bIns="44450" lIns="90475" spcFirstLastPara="1" rIns="90475" wrap="square" tIns="44450">
            <a:noAutofit/>
          </a:bodyPr>
          <a:lstStyle>
            <a:lvl1pPr indent="-228600" lvl="0" marL="457200" algn="l">
              <a:spcBef>
                <a:spcPts val="280"/>
              </a:spcBef>
              <a:spcAft>
                <a:spcPts val="0"/>
              </a:spcAft>
              <a:buClr>
                <a:schemeClr val="lt1"/>
              </a:buClr>
              <a:buSzPts val="1400"/>
              <a:buFont typeface="Times New Roman"/>
              <a:buNone/>
              <a:defRPr sz="1400"/>
            </a:lvl1pPr>
            <a:lvl2pPr indent="-228600" lvl="1" marL="914400" algn="l">
              <a:spcBef>
                <a:spcPts val="240"/>
              </a:spcBef>
              <a:spcAft>
                <a:spcPts val="0"/>
              </a:spcAft>
              <a:buClr>
                <a:schemeClr val="lt1"/>
              </a:buClr>
              <a:buSzPts val="1200"/>
              <a:buFont typeface="Times New Roman"/>
              <a:buNone/>
              <a:defRPr sz="1200"/>
            </a:lvl2pPr>
            <a:lvl3pPr indent="-228600" lvl="2" marL="1371600" algn="l">
              <a:spcBef>
                <a:spcPts val="200"/>
              </a:spcBef>
              <a:spcAft>
                <a:spcPts val="0"/>
              </a:spcAft>
              <a:buClr>
                <a:schemeClr val="lt1"/>
              </a:buClr>
              <a:buSzPts val="1000"/>
              <a:buFont typeface="Times New Roman"/>
              <a:buNone/>
              <a:defRPr sz="1000"/>
            </a:lvl3pPr>
            <a:lvl4pPr indent="-228600" lvl="3" marL="1828800" algn="l">
              <a:spcBef>
                <a:spcPts val="180"/>
              </a:spcBef>
              <a:spcAft>
                <a:spcPts val="0"/>
              </a:spcAft>
              <a:buClr>
                <a:schemeClr val="lt1"/>
              </a:buClr>
              <a:buSzPts val="900"/>
              <a:buFont typeface="Times New Roman"/>
              <a:buNone/>
              <a:defRPr sz="900"/>
            </a:lvl4pPr>
            <a:lvl5pPr indent="-228600" lvl="4" marL="2286000" algn="l">
              <a:spcBef>
                <a:spcPts val="180"/>
              </a:spcBef>
              <a:spcAft>
                <a:spcPts val="0"/>
              </a:spcAft>
              <a:buClr>
                <a:schemeClr val="lt1"/>
              </a:buClr>
              <a:buSzPts val="900"/>
              <a:buFont typeface="Times New Roman"/>
              <a:buNone/>
              <a:defRPr sz="900"/>
            </a:lvl5pPr>
            <a:lvl6pPr indent="-228600" lvl="5" marL="2743200" algn="l">
              <a:spcBef>
                <a:spcPts val="180"/>
              </a:spcBef>
              <a:spcAft>
                <a:spcPts val="0"/>
              </a:spcAft>
              <a:buClr>
                <a:schemeClr val="lt1"/>
              </a:buClr>
              <a:buSzPts val="900"/>
              <a:buFont typeface="Times New Roman"/>
              <a:buNone/>
              <a:defRPr sz="900"/>
            </a:lvl6pPr>
            <a:lvl7pPr indent="-228600" lvl="6" marL="3200400" algn="l">
              <a:spcBef>
                <a:spcPts val="180"/>
              </a:spcBef>
              <a:spcAft>
                <a:spcPts val="0"/>
              </a:spcAft>
              <a:buClr>
                <a:schemeClr val="lt1"/>
              </a:buClr>
              <a:buSzPts val="900"/>
              <a:buFont typeface="Times New Roman"/>
              <a:buNone/>
              <a:defRPr sz="900"/>
            </a:lvl7pPr>
            <a:lvl8pPr indent="-228600" lvl="7" marL="3657600" algn="l">
              <a:spcBef>
                <a:spcPts val="180"/>
              </a:spcBef>
              <a:spcAft>
                <a:spcPts val="0"/>
              </a:spcAft>
              <a:buClr>
                <a:schemeClr val="lt1"/>
              </a:buClr>
              <a:buSzPts val="900"/>
              <a:buFont typeface="Times New Roman"/>
              <a:buNone/>
              <a:defRPr sz="900"/>
            </a:lvl8pPr>
            <a:lvl9pPr indent="-228600" lvl="8" marL="4114800" algn="l">
              <a:spcBef>
                <a:spcPts val="180"/>
              </a:spcBef>
              <a:spcAft>
                <a:spcPts val="0"/>
              </a:spcAft>
              <a:buClr>
                <a:schemeClr val="lt1"/>
              </a:buClr>
              <a:buSzPts val="900"/>
              <a:buFont typeface="Times New Roman"/>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 name="Shape 6"/>
        <p:cNvGrpSpPr/>
        <p:nvPr/>
      </p:nvGrpSpPr>
      <p:grpSpPr>
        <a:xfrm>
          <a:off x="0" y="0"/>
          <a:ext cx="0" cy="0"/>
          <a:chOff x="0" y="0"/>
          <a:chExt cx="0" cy="0"/>
        </a:xfrm>
      </p:grpSpPr>
      <p:sp>
        <p:nvSpPr>
          <p:cNvPr id="7" name="Google Shape;7;p57"/>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lvl1pPr lvl="0"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9pPr>
          </a:lstStyle>
          <a:p/>
        </p:txBody>
      </p:sp>
      <p:sp>
        <p:nvSpPr>
          <p:cNvPr id="8" name="Google Shape;8;p57"/>
          <p:cNvSpPr txBox="1"/>
          <p:nvPr>
            <p:ph idx="1" type="body"/>
          </p:nvPr>
        </p:nvSpPr>
        <p:spPr>
          <a:xfrm>
            <a:off x="685800" y="1676400"/>
            <a:ext cx="7772400" cy="4114800"/>
          </a:xfrm>
          <a:prstGeom prst="rect">
            <a:avLst/>
          </a:prstGeom>
          <a:noFill/>
          <a:ln>
            <a:noFill/>
          </a:ln>
        </p:spPr>
        <p:txBody>
          <a:bodyPr anchorCtr="0" anchor="t" bIns="44450" lIns="90475" spcFirstLastPara="1" rIns="90475" wrap="square" tIns="44450">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9" name="Google Shape;9;p57"/>
          <p:cNvSpPr/>
          <p:nvPr/>
        </p:nvSpPr>
        <p:spPr>
          <a:xfrm>
            <a:off x="228600" y="2286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 name="Google Shape;10;p57"/>
          <p:cNvSpPr/>
          <p:nvPr/>
        </p:nvSpPr>
        <p:spPr>
          <a:xfrm>
            <a:off x="228600" y="6858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 name="Google Shape;11;p57"/>
          <p:cNvSpPr/>
          <p:nvPr/>
        </p:nvSpPr>
        <p:spPr>
          <a:xfrm>
            <a:off x="228600" y="11430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 name="Google Shape;12;p57"/>
          <p:cNvSpPr/>
          <p:nvPr/>
        </p:nvSpPr>
        <p:spPr>
          <a:xfrm>
            <a:off x="8610600" y="54102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 name="Google Shape;13;p57"/>
          <p:cNvSpPr/>
          <p:nvPr/>
        </p:nvSpPr>
        <p:spPr>
          <a:xfrm>
            <a:off x="8610600" y="58674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 name="Google Shape;14;p57"/>
          <p:cNvSpPr/>
          <p:nvPr/>
        </p:nvSpPr>
        <p:spPr>
          <a:xfrm>
            <a:off x="8610600" y="63246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vmlDrawing" Target="../drawings/vmlDrawing1.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685800" y="2130425"/>
            <a:ext cx="7772400" cy="1470025"/>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Practice Questions</a:t>
            </a:r>
            <a:endParaRPr/>
          </a:p>
        </p:txBody>
      </p:sp>
      <p:sp>
        <p:nvSpPr>
          <p:cNvPr id="56" name="Google Shape;56;p1"/>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Clr>
                <a:schemeClr val="lt1"/>
              </a:buClr>
              <a:buSzPts val="3200"/>
              <a:buFont typeface="Times New Roman"/>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685800" y="2514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Writing Queries without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idx="1" type="body"/>
          </p:nvPr>
        </p:nvSpPr>
        <p:spPr>
          <a:xfrm>
            <a:off x="457200" y="1447800"/>
            <a:ext cx="853440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Find the designation names whose grades are not yet assigned.</a:t>
            </a:r>
            <a:endParaRPr sz="1600"/>
          </a:p>
        </p:txBody>
      </p:sp>
      <p:sp>
        <p:nvSpPr>
          <p:cNvPr id="131" name="Google Shape;131;p11"/>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t>Select Command</a:t>
            </a:r>
            <a:endParaRPr/>
          </a:p>
        </p:txBody>
      </p:sp>
      <p:pic>
        <p:nvPicPr>
          <p:cNvPr id="132" name="Google Shape;132;p11"/>
          <p:cNvPicPr preferRelativeResize="0"/>
          <p:nvPr/>
        </p:nvPicPr>
        <p:blipFill rotWithShape="1">
          <a:blip r:embed="rId3">
            <a:alphaModFix/>
          </a:blip>
          <a:srcRect b="0" l="0" r="0" t="0"/>
          <a:stretch/>
        </p:blipFill>
        <p:spPr>
          <a:xfrm>
            <a:off x="457200" y="3209975"/>
            <a:ext cx="8372474" cy="183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2"/>
          <p:cNvSpPr txBox="1"/>
          <p:nvPr>
            <p:ph idx="1" type="body"/>
          </p:nvPr>
        </p:nvSpPr>
        <p:spPr>
          <a:xfrm>
            <a:off x="407987" y="1429512"/>
            <a:ext cx="853440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Find the designation names whose grades are not yet assigned.</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Select Designation</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From Designation</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Where Grade is NULL</a:t>
            </a:r>
            <a:endParaRPr b="1" sz="2000">
              <a:latin typeface="Courier New"/>
              <a:ea typeface="Courier New"/>
              <a:cs typeface="Courier New"/>
              <a:sym typeface="Courier New"/>
            </a:endParaRPr>
          </a:p>
        </p:txBody>
      </p:sp>
      <p:sp>
        <p:nvSpPr>
          <p:cNvPr id="138" name="Google Shape;138;p12"/>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139" name="Google Shape;139;p12"/>
          <p:cNvPicPr preferRelativeResize="0"/>
          <p:nvPr/>
        </p:nvPicPr>
        <p:blipFill rotWithShape="1">
          <a:blip r:embed="rId3">
            <a:alphaModFix/>
          </a:blip>
          <a:srcRect b="0" l="0" r="0" t="0"/>
          <a:stretch/>
        </p:blipFill>
        <p:spPr>
          <a:xfrm>
            <a:off x="569912" y="4495800"/>
            <a:ext cx="8372475" cy="183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idx="1" type="body"/>
          </p:nvPr>
        </p:nvSpPr>
        <p:spPr>
          <a:xfrm>
            <a:off x="381000" y="1828800"/>
            <a:ext cx="853440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How much would be the salary of each employeeID, if the salary he receives is doubled. </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145" name="Google Shape;145;p13"/>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146" name="Google Shape;146;p13"/>
          <p:cNvPicPr preferRelativeResize="0"/>
          <p:nvPr/>
        </p:nvPicPr>
        <p:blipFill rotWithShape="1">
          <a:blip r:embed="rId3">
            <a:alphaModFix/>
          </a:blip>
          <a:srcRect b="0" l="0" r="0" t="0"/>
          <a:stretch/>
        </p:blipFill>
        <p:spPr>
          <a:xfrm>
            <a:off x="623888" y="3886200"/>
            <a:ext cx="8372475" cy="183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idx="1" type="body"/>
          </p:nvPr>
        </p:nvSpPr>
        <p:spPr>
          <a:xfrm>
            <a:off x="401891" y="1447800"/>
            <a:ext cx="853440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How much would be the salary of each employee whose ID is above 100, if the salary he receives is doubled. </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Select SalaryPaid*2 Double_Salary</a:t>
            </a:r>
            <a:endParaRPr b="1" sz="2000">
              <a:latin typeface="Courier New"/>
              <a:ea typeface="Courier New"/>
              <a:cs typeface="Courier New"/>
              <a:sym typeface="Courier New"/>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From Employee_Designation</a:t>
            </a:r>
            <a:endParaRPr b="1" sz="2000">
              <a:latin typeface="Courier New"/>
              <a:ea typeface="Courier New"/>
              <a:cs typeface="Courier New"/>
              <a:sym typeface="Courier New"/>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Where Employee &gt; 100;</a:t>
            </a:r>
            <a:endParaRPr b="1" sz="2000">
              <a:latin typeface="Courier New"/>
              <a:ea typeface="Courier New"/>
              <a:cs typeface="Courier New"/>
              <a:sym typeface="Courier New"/>
            </a:endParaRPr>
          </a:p>
        </p:txBody>
      </p:sp>
      <p:sp>
        <p:nvSpPr>
          <p:cNvPr id="152" name="Google Shape;152;p14"/>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153" name="Google Shape;153;p14"/>
          <p:cNvPicPr preferRelativeResize="0"/>
          <p:nvPr/>
        </p:nvPicPr>
        <p:blipFill rotWithShape="1">
          <a:blip r:embed="rId3">
            <a:alphaModFix/>
          </a:blip>
          <a:srcRect b="0" l="0" r="0" t="0"/>
          <a:stretch/>
        </p:blipFill>
        <p:spPr>
          <a:xfrm>
            <a:off x="482854" y="4495800"/>
            <a:ext cx="8372475" cy="183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idx="1" type="body"/>
          </p:nvPr>
        </p:nvSpPr>
        <p:spPr>
          <a:xfrm>
            <a:off x="381000" y="1752600"/>
            <a:ext cx="853440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Show the names of employees and their designation in the following format. </a:t>
            </a:r>
            <a:r>
              <a:rPr i="1" lang="en-US" sz="2800">
                <a:latin typeface="Times New Roman"/>
                <a:ea typeface="Times New Roman"/>
                <a:cs typeface="Times New Roman"/>
                <a:sym typeface="Times New Roman"/>
              </a:rPr>
              <a:t>Khurram</a:t>
            </a:r>
            <a:r>
              <a:rPr lang="en-US" sz="2800">
                <a:latin typeface="Times New Roman"/>
                <a:ea typeface="Times New Roman"/>
                <a:cs typeface="Times New Roman"/>
                <a:sym typeface="Times New Roman"/>
              </a:rPr>
              <a:t> is working as </a:t>
            </a:r>
            <a:r>
              <a:rPr i="1" lang="en-US" sz="2800">
                <a:latin typeface="Times New Roman"/>
                <a:ea typeface="Times New Roman"/>
                <a:cs typeface="Times New Roman"/>
                <a:sym typeface="Times New Roman"/>
              </a:rPr>
              <a:t>Assist Prof</a:t>
            </a:r>
            <a:r>
              <a:rPr lang="en-US" sz="2800">
                <a:latin typeface="Times New Roman"/>
                <a:ea typeface="Times New Roman"/>
                <a:cs typeface="Times New Roman"/>
                <a:sym typeface="Times New Roman"/>
              </a:rPr>
              <a:t> </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159" name="Google Shape;159;p15"/>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160" name="Google Shape;160;p15"/>
          <p:cNvPicPr preferRelativeResize="0"/>
          <p:nvPr/>
        </p:nvPicPr>
        <p:blipFill rotWithShape="1">
          <a:blip r:embed="rId3">
            <a:alphaModFix/>
          </a:blip>
          <a:srcRect b="0" l="0" r="0" t="0"/>
          <a:stretch/>
        </p:blipFill>
        <p:spPr>
          <a:xfrm>
            <a:off x="623888" y="3886200"/>
            <a:ext cx="8372475" cy="1838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idx="1" type="body"/>
          </p:nvPr>
        </p:nvSpPr>
        <p:spPr>
          <a:xfrm>
            <a:off x="174625" y="19812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Show the Names and designation of the employees who are Lecturers, Assistant Professor or Associate Professor.</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indent="0" lvl="0" marL="0" rtl="0" algn="l">
              <a:spcBef>
                <a:spcPts val="560"/>
              </a:spcBef>
              <a:spcAft>
                <a:spcPts val="0"/>
              </a:spcAft>
              <a:buClr>
                <a:schemeClr val="lt1"/>
              </a:buClr>
              <a:buSzPts val="2800"/>
              <a:buFont typeface="Noto Sans Symbols"/>
              <a:buNone/>
            </a:pPr>
            <a:r>
              <a:t/>
            </a:r>
            <a:endParaRPr sz="2800">
              <a:latin typeface="Times New Roman"/>
              <a:ea typeface="Times New Roman"/>
              <a:cs typeface="Times New Roman"/>
              <a:sym typeface="Times New Roman"/>
            </a:endParaRPr>
          </a:p>
        </p:txBody>
      </p:sp>
      <p:sp>
        <p:nvSpPr>
          <p:cNvPr id="166" name="Google Shape;166;p16"/>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167" name="Google Shape;167;p16"/>
          <p:cNvPicPr preferRelativeResize="0"/>
          <p:nvPr/>
        </p:nvPicPr>
        <p:blipFill rotWithShape="1">
          <a:blip r:embed="rId3">
            <a:alphaModFix/>
          </a:blip>
          <a:srcRect b="0" l="0" r="0" t="0"/>
          <a:stretch/>
        </p:blipFill>
        <p:spPr>
          <a:xfrm>
            <a:off x="876300" y="3962400"/>
            <a:ext cx="7810500" cy="173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idx="1" type="body"/>
          </p:nvPr>
        </p:nvSpPr>
        <p:spPr>
          <a:xfrm>
            <a:off x="228600" y="11430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Show the Names and designation of the employees who are Lecturers, Assistant Professor or Associate Professor.</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Select Ename, DesignationName</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From Employee E, Designation D, Employee_Designation ED</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Where E.EmpNo = ED.EmpNo</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AND ED.EmpNo = DesignationID</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Where DesignationName IN (‘Lectures’, ‘Assistant Professor’, ‘Associate Professor’);</a:t>
            </a:r>
            <a:endParaRPr b="1" sz="2000">
              <a:latin typeface="Courier New"/>
              <a:ea typeface="Courier New"/>
              <a:cs typeface="Courier New"/>
              <a:sym typeface="Courier New"/>
            </a:endParaRPr>
          </a:p>
          <a:p>
            <a:pPr indent="0" lvl="0" marL="0" rtl="0" algn="l">
              <a:spcBef>
                <a:spcPts val="560"/>
              </a:spcBef>
              <a:spcAft>
                <a:spcPts val="0"/>
              </a:spcAft>
              <a:buClr>
                <a:schemeClr val="lt1"/>
              </a:buClr>
              <a:buSzPts val="2800"/>
              <a:buFont typeface="Noto Sans Symbols"/>
              <a:buNone/>
            </a:pPr>
            <a:r>
              <a:t/>
            </a:r>
            <a:endParaRPr sz="2800">
              <a:latin typeface="Times New Roman"/>
              <a:ea typeface="Times New Roman"/>
              <a:cs typeface="Times New Roman"/>
              <a:sym typeface="Times New Roman"/>
            </a:endParaRPr>
          </a:p>
        </p:txBody>
      </p:sp>
      <p:sp>
        <p:nvSpPr>
          <p:cNvPr id="173" name="Google Shape;173;p17"/>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174" name="Google Shape;174;p17"/>
          <p:cNvPicPr preferRelativeResize="0"/>
          <p:nvPr/>
        </p:nvPicPr>
        <p:blipFill rotWithShape="1">
          <a:blip r:embed="rId3">
            <a:alphaModFix/>
          </a:blip>
          <a:srcRect b="0" l="0" r="0" t="0"/>
          <a:stretch/>
        </p:blipFill>
        <p:spPr>
          <a:xfrm>
            <a:off x="990600" y="5124450"/>
            <a:ext cx="7810500" cy="173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idx="1" type="body"/>
          </p:nvPr>
        </p:nvSpPr>
        <p:spPr>
          <a:xfrm>
            <a:off x="174625" y="17526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Show the Department names of the employees, whose salaries are between 100,000 and 200,000.</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0" lvl="0" marL="0" rtl="0" algn="l">
              <a:spcBef>
                <a:spcPts val="560"/>
              </a:spcBef>
              <a:spcAft>
                <a:spcPts val="0"/>
              </a:spcAft>
              <a:buClr>
                <a:schemeClr val="lt1"/>
              </a:buClr>
              <a:buSzPts val="2800"/>
              <a:buFont typeface="Noto Sans Symbols"/>
              <a:buNone/>
            </a:pPr>
            <a:r>
              <a:t/>
            </a:r>
            <a:endParaRPr sz="2800">
              <a:latin typeface="Times New Roman"/>
              <a:ea typeface="Times New Roman"/>
              <a:cs typeface="Times New Roman"/>
              <a:sym typeface="Times New Roman"/>
            </a:endParaRPr>
          </a:p>
        </p:txBody>
      </p:sp>
      <p:sp>
        <p:nvSpPr>
          <p:cNvPr id="180" name="Google Shape;180;p18"/>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181" name="Google Shape;181;p18"/>
          <p:cNvPicPr preferRelativeResize="0"/>
          <p:nvPr/>
        </p:nvPicPr>
        <p:blipFill rotWithShape="1">
          <a:blip r:embed="rId3">
            <a:alphaModFix/>
          </a:blip>
          <a:srcRect b="0" l="0" r="0" t="0"/>
          <a:stretch/>
        </p:blipFill>
        <p:spPr>
          <a:xfrm>
            <a:off x="457200" y="3505200"/>
            <a:ext cx="7810500" cy="1733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idx="1" type="body"/>
          </p:nvPr>
        </p:nvSpPr>
        <p:spPr>
          <a:xfrm>
            <a:off x="228600" y="11430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Show the Department names of the employees, whose salaries are between 100,000 and 200,000.</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Select DepartmentName</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From Department D, Employee_Department ED, Employee E, Employee_Designation EmpD, Designation DES</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Where D.DepartmentID = ED.DepartmentID</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AND ED.EmpNo = E.EmpNo</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And E.EmpNo = DES.DesignationID …</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AND SalaryPaid Between 100,000 and 200,000;</a:t>
            </a:r>
            <a:endParaRPr b="1" sz="2000">
              <a:latin typeface="Courier New"/>
              <a:ea typeface="Courier New"/>
              <a:cs typeface="Courier New"/>
              <a:sym typeface="Courier New"/>
            </a:endParaRPr>
          </a:p>
          <a:p>
            <a:pPr indent="0" lvl="0" marL="0" rtl="0" algn="l">
              <a:spcBef>
                <a:spcPts val="560"/>
              </a:spcBef>
              <a:spcAft>
                <a:spcPts val="0"/>
              </a:spcAft>
              <a:buClr>
                <a:schemeClr val="lt1"/>
              </a:buClr>
              <a:buSzPts val="2800"/>
              <a:buFont typeface="Noto Sans Symbols"/>
              <a:buNone/>
            </a:pPr>
            <a:r>
              <a:t/>
            </a:r>
            <a:endParaRPr sz="2800">
              <a:latin typeface="Times New Roman"/>
              <a:ea typeface="Times New Roman"/>
              <a:cs typeface="Times New Roman"/>
              <a:sym typeface="Times New Roman"/>
            </a:endParaRPr>
          </a:p>
        </p:txBody>
      </p:sp>
      <p:sp>
        <p:nvSpPr>
          <p:cNvPr id="187" name="Google Shape;187;p19"/>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188" name="Google Shape;188;p19"/>
          <p:cNvPicPr preferRelativeResize="0"/>
          <p:nvPr/>
        </p:nvPicPr>
        <p:blipFill rotWithShape="1">
          <a:blip r:embed="rId3">
            <a:alphaModFix/>
          </a:blip>
          <a:srcRect b="0" l="0" r="0" t="0"/>
          <a:stretch/>
        </p:blipFill>
        <p:spPr>
          <a:xfrm>
            <a:off x="990600" y="5124450"/>
            <a:ext cx="7810500" cy="1733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62" name="Google Shape;62;p2"/>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Times New Roman"/>
                <a:ea typeface="Times New Roman"/>
                <a:cs typeface="Times New Roman"/>
                <a:sym typeface="Times New Roman"/>
              </a:rPr>
              <a:t>‹#›</a:t>
            </a:fld>
            <a:endParaRPr sz="2400">
              <a:solidFill>
                <a:schemeClr val="lt1"/>
              </a:solidFill>
              <a:latin typeface="Times New Roman"/>
              <a:ea typeface="Times New Roman"/>
              <a:cs typeface="Times New Roman"/>
              <a:sym typeface="Times New Roman"/>
            </a:endParaRPr>
          </a:p>
        </p:txBody>
      </p:sp>
      <p:pic>
        <p:nvPicPr>
          <p:cNvPr id="63" name="Google Shape;63;p2"/>
          <p:cNvPicPr preferRelativeResize="0"/>
          <p:nvPr/>
        </p:nvPicPr>
        <p:blipFill rotWithShape="1">
          <a:blip r:embed="rId3">
            <a:alphaModFix/>
          </a:blip>
          <a:srcRect b="17046" l="30929" r="28526" t="28726"/>
          <a:stretch/>
        </p:blipFill>
        <p:spPr>
          <a:xfrm>
            <a:off x="34344" y="30050"/>
            <a:ext cx="8957256" cy="4652231"/>
          </a:xfrm>
          <a:prstGeom prst="rect">
            <a:avLst/>
          </a:prstGeom>
          <a:noFill/>
          <a:ln>
            <a:noFill/>
          </a:ln>
        </p:spPr>
      </p:pic>
      <p:sp>
        <p:nvSpPr>
          <p:cNvPr id="64" name="Google Shape;64;p2"/>
          <p:cNvSpPr txBox="1"/>
          <p:nvPr/>
        </p:nvSpPr>
        <p:spPr>
          <a:xfrm>
            <a:off x="589398" y="4800600"/>
            <a:ext cx="78471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Display the name of employee who are elect engineers </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idx="1" type="body"/>
          </p:nvPr>
        </p:nvSpPr>
        <p:spPr>
          <a:xfrm>
            <a:off x="174625" y="16002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Show the names of the employees whose names start with K.</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
        <p:nvSpPr>
          <p:cNvPr id="194" name="Google Shape;194;p20"/>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195" name="Google Shape;195;p20"/>
          <p:cNvPicPr preferRelativeResize="0"/>
          <p:nvPr/>
        </p:nvPicPr>
        <p:blipFill rotWithShape="1">
          <a:blip r:embed="rId3">
            <a:alphaModFix/>
          </a:blip>
          <a:srcRect b="0" l="0" r="0" t="0"/>
          <a:stretch/>
        </p:blipFill>
        <p:spPr>
          <a:xfrm>
            <a:off x="903288" y="4419600"/>
            <a:ext cx="7810500" cy="1733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idx="1" type="body"/>
          </p:nvPr>
        </p:nvSpPr>
        <p:spPr>
          <a:xfrm>
            <a:off x="174625" y="16764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Show the names of the employees whose names start with K.</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Select EName</a:t>
            </a:r>
            <a:endParaRPr b="1" sz="2000">
              <a:latin typeface="Courier New"/>
              <a:ea typeface="Courier New"/>
              <a:cs typeface="Courier New"/>
              <a:sym typeface="Courier New"/>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From Employee</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Where Ename like ‘K%’</a:t>
            </a:r>
            <a:endParaRPr sz="2800">
              <a:latin typeface="Times New Roman"/>
              <a:ea typeface="Times New Roman"/>
              <a:cs typeface="Times New Roman"/>
              <a:sym typeface="Times New Roman"/>
            </a:endParaRPr>
          </a:p>
        </p:txBody>
      </p:sp>
      <p:sp>
        <p:nvSpPr>
          <p:cNvPr id="201" name="Google Shape;201;p21"/>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202" name="Google Shape;202;p21"/>
          <p:cNvPicPr preferRelativeResize="0"/>
          <p:nvPr/>
        </p:nvPicPr>
        <p:blipFill rotWithShape="1">
          <a:blip r:embed="rId3">
            <a:alphaModFix/>
          </a:blip>
          <a:srcRect b="0" l="0" r="0" t="0"/>
          <a:stretch/>
        </p:blipFill>
        <p:spPr>
          <a:xfrm>
            <a:off x="903288" y="4419600"/>
            <a:ext cx="7810500" cy="1733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idx="1" type="body"/>
          </p:nvPr>
        </p:nvSpPr>
        <p:spPr>
          <a:xfrm>
            <a:off x="106934" y="18288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Compute the total salary paid by the institute each year.</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
        <p:nvSpPr>
          <p:cNvPr id="208" name="Google Shape;208;p22"/>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209" name="Google Shape;209;p22"/>
          <p:cNvPicPr preferRelativeResize="0"/>
          <p:nvPr/>
        </p:nvPicPr>
        <p:blipFill rotWithShape="1">
          <a:blip r:embed="rId3">
            <a:alphaModFix/>
          </a:blip>
          <a:srcRect b="0" l="0" r="0" t="0"/>
          <a:stretch/>
        </p:blipFill>
        <p:spPr>
          <a:xfrm>
            <a:off x="1066800" y="4038600"/>
            <a:ext cx="7810500" cy="1733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idx="1" type="body"/>
          </p:nvPr>
        </p:nvSpPr>
        <p:spPr>
          <a:xfrm>
            <a:off x="174625" y="16764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Compute the total salary paid by the institute each year.</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Select Sum(SalaryPaid*12)</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From Employee_Designation</a:t>
            </a:r>
            <a:endParaRPr b="1" sz="2000">
              <a:latin typeface="Courier New"/>
              <a:ea typeface="Courier New"/>
              <a:cs typeface="Courier New"/>
              <a:sym typeface="Courier New"/>
            </a:endParaRPr>
          </a:p>
        </p:txBody>
      </p:sp>
      <p:sp>
        <p:nvSpPr>
          <p:cNvPr id="215" name="Google Shape;215;p23"/>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216" name="Google Shape;216;p23"/>
          <p:cNvPicPr preferRelativeResize="0"/>
          <p:nvPr/>
        </p:nvPicPr>
        <p:blipFill rotWithShape="1">
          <a:blip r:embed="rId3">
            <a:alphaModFix/>
          </a:blip>
          <a:srcRect b="0" l="0" r="0" t="0"/>
          <a:stretch/>
        </p:blipFill>
        <p:spPr>
          <a:xfrm>
            <a:off x="1066800" y="4038600"/>
            <a:ext cx="7810500" cy="1733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idx="1" type="body"/>
          </p:nvPr>
        </p:nvSpPr>
        <p:spPr>
          <a:xfrm>
            <a:off x="174625" y="19050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Compute the total salary paid by the each department of the institute along with the department name.</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
        <p:nvSpPr>
          <p:cNvPr id="222" name="Google Shape;222;p24"/>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223" name="Google Shape;223;p24"/>
          <p:cNvPicPr preferRelativeResize="0"/>
          <p:nvPr/>
        </p:nvPicPr>
        <p:blipFill rotWithShape="1">
          <a:blip r:embed="rId3">
            <a:alphaModFix/>
          </a:blip>
          <a:srcRect b="0" l="0" r="0" t="0"/>
          <a:stretch/>
        </p:blipFill>
        <p:spPr>
          <a:xfrm>
            <a:off x="912813" y="3657600"/>
            <a:ext cx="7810500" cy="1733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idx="1" type="body"/>
          </p:nvPr>
        </p:nvSpPr>
        <p:spPr>
          <a:xfrm>
            <a:off x="228600" y="11430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Compute the total salary paid by the each department of the institute along with the department name.</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Select DepartmentName, Sum(SalaryPaid*12)</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From Department D, Employee_Department ED, Employee E, Employee_Designation EMPD</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Where D.DepartmentID = ED.EmpNO</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AND E. EmpNo = ED.EmpNo</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AND Desig.DesignatoinID = E.EmpNo</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Group by Department ID / DepartmentName;</a:t>
            </a:r>
            <a:endParaRPr/>
          </a:p>
        </p:txBody>
      </p:sp>
      <p:sp>
        <p:nvSpPr>
          <p:cNvPr id="229" name="Google Shape;229;p25"/>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230" name="Google Shape;230;p25"/>
          <p:cNvPicPr preferRelativeResize="0"/>
          <p:nvPr/>
        </p:nvPicPr>
        <p:blipFill rotWithShape="1">
          <a:blip r:embed="rId3">
            <a:alphaModFix/>
          </a:blip>
          <a:srcRect b="0" l="0" r="0" t="0"/>
          <a:stretch/>
        </p:blipFill>
        <p:spPr>
          <a:xfrm>
            <a:off x="1185863" y="5119688"/>
            <a:ext cx="7810500" cy="1733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idx="1" type="body"/>
          </p:nvPr>
        </p:nvSpPr>
        <p:spPr>
          <a:xfrm>
            <a:off x="174625" y="21336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Generate the list of all employees their respective designations and all designations.</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
        <p:nvSpPr>
          <p:cNvPr id="236" name="Google Shape;236;p26"/>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237" name="Google Shape;237;p26"/>
          <p:cNvPicPr preferRelativeResize="0"/>
          <p:nvPr/>
        </p:nvPicPr>
        <p:blipFill rotWithShape="1">
          <a:blip r:embed="rId3">
            <a:alphaModFix/>
          </a:blip>
          <a:srcRect b="0" l="0" r="0" t="0"/>
          <a:stretch/>
        </p:blipFill>
        <p:spPr>
          <a:xfrm>
            <a:off x="1066800" y="3962400"/>
            <a:ext cx="7810500" cy="1733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idx="1" type="body"/>
          </p:nvPr>
        </p:nvSpPr>
        <p:spPr>
          <a:xfrm>
            <a:off x="228600" y="1143000"/>
            <a:ext cx="8794750" cy="4724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1000"/>
              <a:buFont typeface="Times New Roman"/>
              <a:buNone/>
            </a:pPr>
            <a:r>
              <a:t/>
            </a:r>
            <a:endParaRPr b="1" sz="1000"/>
          </a:p>
          <a:p>
            <a:pPr indent="0" lvl="0" marL="0" rtl="0" algn="l">
              <a:spcBef>
                <a:spcPts val="560"/>
              </a:spcBef>
              <a:spcAft>
                <a:spcPts val="0"/>
              </a:spcAft>
              <a:buClr>
                <a:schemeClr val="lt1"/>
              </a:buClr>
              <a:buSzPts val="2800"/>
              <a:buFont typeface="Noto Sans Symbols"/>
              <a:buNone/>
            </a:pPr>
            <a:r>
              <a:rPr lang="en-US" sz="2800">
                <a:latin typeface="Times New Roman"/>
                <a:ea typeface="Times New Roman"/>
                <a:cs typeface="Times New Roman"/>
                <a:sym typeface="Times New Roman"/>
              </a:rPr>
              <a:t>Generate the list of all employees (names only) their respective designations and all designations (names only).</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Select Ename, DesignationName</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From Employee E, Employee_Designation ED, Designation D</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Where E. EmpNo = ED.EmpNo (+)</a:t>
            </a:r>
            <a:endParaRPr/>
          </a:p>
          <a:p>
            <a:pPr indent="0" lvl="0" marL="0" rtl="0" algn="l">
              <a:spcBef>
                <a:spcPts val="400"/>
              </a:spcBef>
              <a:spcAft>
                <a:spcPts val="0"/>
              </a:spcAft>
              <a:buClr>
                <a:schemeClr val="lt1"/>
              </a:buClr>
              <a:buSzPts val="2000"/>
              <a:buFont typeface="Noto Sans Symbols"/>
              <a:buNone/>
            </a:pPr>
            <a:r>
              <a:rPr b="1" lang="en-US" sz="2000">
                <a:latin typeface="Courier New"/>
                <a:ea typeface="Courier New"/>
                <a:cs typeface="Courier New"/>
                <a:sym typeface="Courier New"/>
              </a:rPr>
              <a:t>AND ED.DesignatoinID = D.DesignationID (+);</a:t>
            </a:r>
            <a:endParaRPr/>
          </a:p>
        </p:txBody>
      </p:sp>
      <p:sp>
        <p:nvSpPr>
          <p:cNvPr id="243" name="Google Shape;243;p27"/>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b="1" lang="en-US">
                <a:solidFill>
                  <a:schemeClr val="lt1"/>
                </a:solidFill>
              </a:rPr>
              <a:t>Select Command</a:t>
            </a:r>
            <a:endParaRPr/>
          </a:p>
        </p:txBody>
      </p:sp>
      <p:pic>
        <p:nvPicPr>
          <p:cNvPr id="244" name="Google Shape;244;p27"/>
          <p:cNvPicPr preferRelativeResize="0"/>
          <p:nvPr/>
        </p:nvPicPr>
        <p:blipFill rotWithShape="1">
          <a:blip r:embed="rId3">
            <a:alphaModFix/>
          </a:blip>
          <a:srcRect b="0" l="0" r="0" t="0"/>
          <a:stretch/>
        </p:blipFill>
        <p:spPr>
          <a:xfrm>
            <a:off x="990600" y="4267200"/>
            <a:ext cx="7810500" cy="1733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ctrTitle"/>
          </p:nvPr>
        </p:nvSpPr>
        <p:spPr>
          <a:xfrm>
            <a:off x="685800" y="22860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sz="4800"/>
              <a:t>Aggregating Data </a:t>
            </a:r>
            <a:br>
              <a:rPr lang="en-US" sz="4800"/>
            </a:br>
            <a:r>
              <a:rPr lang="en-US" sz="4800"/>
              <a:t>Using Group Functions</a:t>
            </a:r>
            <a:endParaRPr/>
          </a:p>
        </p:txBody>
      </p:sp>
      <p:sp>
        <p:nvSpPr>
          <p:cNvPr id="250" name="Google Shape;250;p28"/>
          <p:cNvSpPr txBox="1"/>
          <p:nvPr>
            <p:ph idx="1" type="subTitle"/>
          </p:nvPr>
        </p:nvSpPr>
        <p:spPr>
          <a:xfrm>
            <a:off x="1371600" y="3886200"/>
            <a:ext cx="6400800" cy="701675"/>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0" lvl="0" marL="0" rtl="0" algn="ctr">
              <a:spcBef>
                <a:spcPts val="0"/>
              </a:spcBef>
              <a:spcAft>
                <a:spcPts val="0"/>
              </a:spcAft>
              <a:buClr>
                <a:srgbClr val="FFCC66"/>
              </a:buClr>
              <a:buSzPts val="4000"/>
              <a:buFont typeface="Times New Roman"/>
              <a:buNone/>
            </a:pPr>
            <a:r>
              <a:rPr lang="en-US" sz="4000">
                <a:solidFill>
                  <a:srgbClr val="FFCC66"/>
                </a:solidFill>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Objectives</a:t>
            </a:r>
            <a:endParaRPr/>
          </a:p>
        </p:txBody>
      </p:sp>
      <p:sp>
        <p:nvSpPr>
          <p:cNvPr id="258" name="Google Shape;258;p29"/>
          <p:cNvSpPr txBox="1"/>
          <p:nvPr>
            <p:ph idx="1" type="body"/>
          </p:nvPr>
        </p:nvSpPr>
        <p:spPr>
          <a:xfrm>
            <a:off x="860425" y="1795463"/>
            <a:ext cx="7385050" cy="3544887"/>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After completing this lesson, you should be able to do the following:</a:t>
            </a:r>
            <a:endParaRPr/>
          </a:p>
          <a:p>
            <a:pPr indent="-285750" lvl="1" marL="742950" rtl="0" algn="l">
              <a:spcBef>
                <a:spcPts val="560"/>
              </a:spcBef>
              <a:spcAft>
                <a:spcPts val="0"/>
              </a:spcAft>
              <a:buClr>
                <a:schemeClr val="lt1"/>
              </a:buClr>
              <a:buSzPts val="2800"/>
              <a:buFont typeface="Times New Roman"/>
              <a:buChar char="–"/>
            </a:pPr>
            <a:r>
              <a:rPr lang="en-US"/>
              <a:t>Identify the available group functions</a:t>
            </a:r>
            <a:endParaRPr/>
          </a:p>
          <a:p>
            <a:pPr indent="-285750" lvl="1" marL="742950" rtl="0" algn="l">
              <a:spcBef>
                <a:spcPts val="560"/>
              </a:spcBef>
              <a:spcAft>
                <a:spcPts val="0"/>
              </a:spcAft>
              <a:buClr>
                <a:schemeClr val="lt1"/>
              </a:buClr>
              <a:buSzPts val="2800"/>
              <a:buFont typeface="Times New Roman"/>
              <a:buChar char="–"/>
            </a:pPr>
            <a:r>
              <a:rPr lang="en-US"/>
              <a:t>Describe the use of group functions</a:t>
            </a:r>
            <a:endParaRPr/>
          </a:p>
          <a:p>
            <a:pPr indent="-285750" lvl="1" marL="742950" rtl="0" algn="l">
              <a:spcBef>
                <a:spcPts val="560"/>
              </a:spcBef>
              <a:spcAft>
                <a:spcPts val="0"/>
              </a:spcAft>
              <a:buClr>
                <a:schemeClr val="lt1"/>
              </a:buClr>
              <a:buSzPts val="2800"/>
              <a:buFont typeface="Times New Roman"/>
              <a:buChar char="–"/>
            </a:pPr>
            <a:r>
              <a:rPr lang="en-US"/>
              <a:t>Group data using the GROUP BY clause</a:t>
            </a:r>
            <a:endParaRPr/>
          </a:p>
          <a:p>
            <a:pPr indent="-285750" lvl="1" marL="742950" rtl="0" algn="l">
              <a:spcBef>
                <a:spcPts val="560"/>
              </a:spcBef>
              <a:spcAft>
                <a:spcPts val="0"/>
              </a:spcAft>
              <a:buClr>
                <a:schemeClr val="lt1"/>
              </a:buClr>
              <a:buSzPts val="2800"/>
              <a:buFont typeface="Times New Roman"/>
              <a:buChar char="–"/>
            </a:pPr>
            <a:r>
              <a:rPr lang="en-US"/>
              <a:t>Include or exclude grouped rows by using the HAVING clause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70" name="Google Shape;70;p3"/>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Times New Roman"/>
                <a:ea typeface="Times New Roman"/>
                <a:cs typeface="Times New Roman"/>
                <a:sym typeface="Times New Roman"/>
              </a:rPr>
              <a:t>‹#›</a:t>
            </a:fld>
            <a:endParaRPr sz="2400">
              <a:solidFill>
                <a:schemeClr val="lt1"/>
              </a:solidFill>
              <a:latin typeface="Times New Roman"/>
              <a:ea typeface="Times New Roman"/>
              <a:cs typeface="Times New Roman"/>
              <a:sym typeface="Times New Roman"/>
            </a:endParaRPr>
          </a:p>
        </p:txBody>
      </p:sp>
      <p:pic>
        <p:nvPicPr>
          <p:cNvPr id="71" name="Google Shape;71;p3"/>
          <p:cNvPicPr preferRelativeResize="0"/>
          <p:nvPr/>
        </p:nvPicPr>
        <p:blipFill rotWithShape="1">
          <a:blip r:embed="rId3">
            <a:alphaModFix/>
          </a:blip>
          <a:srcRect b="17046" l="30929" r="28526" t="28726"/>
          <a:stretch/>
        </p:blipFill>
        <p:spPr>
          <a:xfrm>
            <a:off x="34344" y="30050"/>
            <a:ext cx="8957256" cy="4652231"/>
          </a:xfrm>
          <a:prstGeom prst="rect">
            <a:avLst/>
          </a:prstGeom>
          <a:noFill/>
          <a:ln>
            <a:noFill/>
          </a:ln>
        </p:spPr>
      </p:pic>
      <p:sp>
        <p:nvSpPr>
          <p:cNvPr id="72" name="Google Shape;72;p3"/>
          <p:cNvSpPr txBox="1"/>
          <p:nvPr/>
        </p:nvSpPr>
        <p:spPr>
          <a:xfrm>
            <a:off x="589398" y="4800600"/>
            <a:ext cx="710091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Display the name of employee who earn 25000 </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p:nvPr/>
        </p:nvSpPr>
        <p:spPr>
          <a:xfrm>
            <a:off x="6664325" y="3690938"/>
            <a:ext cx="1430338" cy="1162050"/>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266" name="Google Shape;266;p30"/>
          <p:cNvSpPr/>
          <p:nvPr/>
        </p:nvSpPr>
        <p:spPr>
          <a:xfrm>
            <a:off x="1158875" y="2127250"/>
            <a:ext cx="2905125" cy="40925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267" name="Google Shape;267;p30"/>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What Are Group Functions?</a:t>
            </a:r>
            <a:endParaRPr/>
          </a:p>
        </p:txBody>
      </p:sp>
      <p:sp>
        <p:nvSpPr>
          <p:cNvPr id="268" name="Google Shape;268;p30"/>
          <p:cNvSpPr txBox="1"/>
          <p:nvPr>
            <p:ph idx="1" type="body"/>
          </p:nvPr>
        </p:nvSpPr>
        <p:spPr>
          <a:xfrm>
            <a:off x="976313" y="1057275"/>
            <a:ext cx="7385050" cy="81915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lnSpc>
                <a:spcPct val="85000"/>
              </a:lnSpc>
              <a:spcBef>
                <a:spcPts val="0"/>
              </a:spcBef>
              <a:spcAft>
                <a:spcPts val="0"/>
              </a:spcAft>
              <a:buClr>
                <a:schemeClr val="lt1"/>
              </a:buClr>
              <a:buSzPts val="2800"/>
              <a:buFont typeface="Times New Roman"/>
              <a:buChar char="•"/>
            </a:pPr>
            <a:r>
              <a:rPr lang="en-US" sz="2800"/>
              <a:t>Group functions operate on sets of rows to give one result per group.</a:t>
            </a:r>
            <a:endParaRPr/>
          </a:p>
        </p:txBody>
      </p:sp>
      <p:sp>
        <p:nvSpPr>
          <p:cNvPr id="269" name="Google Shape;269;p30"/>
          <p:cNvSpPr/>
          <p:nvPr/>
        </p:nvSpPr>
        <p:spPr>
          <a:xfrm>
            <a:off x="1058863" y="1771650"/>
            <a:ext cx="73501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EMP</a:t>
            </a:r>
            <a:endParaRPr/>
          </a:p>
        </p:txBody>
      </p:sp>
      <p:sp>
        <p:nvSpPr>
          <p:cNvPr id="270" name="Google Shape;270;p30"/>
          <p:cNvSpPr/>
          <p:nvPr/>
        </p:nvSpPr>
        <p:spPr>
          <a:xfrm>
            <a:off x="4062413" y="2135188"/>
            <a:ext cx="2608262" cy="4079875"/>
          </a:xfrm>
          <a:custGeom>
            <a:rect b="b" l="l" r="r" t="t"/>
            <a:pathLst>
              <a:path extrusionOk="0" h="2570" w="1643">
                <a:moveTo>
                  <a:pt x="0" y="2569"/>
                </a:moveTo>
                <a:lnTo>
                  <a:pt x="0" y="0"/>
                </a:lnTo>
                <a:lnTo>
                  <a:pt x="1642" y="973"/>
                </a:lnTo>
                <a:lnTo>
                  <a:pt x="1642" y="1721"/>
                </a:lnTo>
                <a:lnTo>
                  <a:pt x="0" y="2569"/>
                </a:lnTo>
              </a:path>
            </a:pathLst>
          </a:custGeom>
          <a:solidFill>
            <a:srgbClr val="FFCC99">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1" name="Google Shape;271;p30"/>
          <p:cNvSpPr/>
          <p:nvPr/>
        </p:nvSpPr>
        <p:spPr>
          <a:xfrm>
            <a:off x="4392613" y="3736975"/>
            <a:ext cx="1976437" cy="1006475"/>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lang="en-US" sz="2000">
                <a:solidFill>
                  <a:srgbClr val="FFFFCC"/>
                </a:solidFill>
                <a:latin typeface="Arial"/>
                <a:ea typeface="Arial"/>
                <a:cs typeface="Arial"/>
                <a:sym typeface="Arial"/>
              </a:rPr>
              <a:t>“maximum  </a:t>
            </a:r>
            <a:endParaRPr/>
          </a:p>
          <a:p>
            <a:pPr indent="0" lvl="0" marL="0" marR="0" rtl="0" algn="ctr">
              <a:spcBef>
                <a:spcPts val="0"/>
              </a:spcBef>
              <a:spcAft>
                <a:spcPts val="0"/>
              </a:spcAft>
              <a:buNone/>
            </a:pPr>
            <a:r>
              <a:rPr b="1" lang="en-US" sz="2000">
                <a:solidFill>
                  <a:srgbClr val="FFFFCC"/>
                </a:solidFill>
                <a:latin typeface="Arial"/>
                <a:ea typeface="Arial"/>
                <a:cs typeface="Arial"/>
                <a:sym typeface="Arial"/>
              </a:rPr>
              <a:t>  salary in </a:t>
            </a:r>
            <a:endParaRPr/>
          </a:p>
          <a:p>
            <a:pPr indent="0" lvl="0" marL="0" marR="0" rtl="0" algn="ctr">
              <a:spcBef>
                <a:spcPts val="0"/>
              </a:spcBef>
              <a:spcAft>
                <a:spcPts val="0"/>
              </a:spcAft>
              <a:buNone/>
            </a:pPr>
            <a:r>
              <a:rPr b="1" lang="en-US" sz="2000">
                <a:solidFill>
                  <a:srgbClr val="FFFFCC"/>
                </a:solidFill>
                <a:latin typeface="Arial"/>
                <a:ea typeface="Arial"/>
                <a:cs typeface="Arial"/>
                <a:sym typeface="Arial"/>
              </a:rPr>
              <a:t>the EMP table”</a:t>
            </a:r>
            <a:endParaRPr/>
          </a:p>
        </p:txBody>
      </p:sp>
      <p:grpSp>
        <p:nvGrpSpPr>
          <p:cNvPr id="272" name="Google Shape;272;p30"/>
          <p:cNvGrpSpPr/>
          <p:nvPr/>
        </p:nvGrpSpPr>
        <p:grpSpPr>
          <a:xfrm>
            <a:off x="2713038" y="2632075"/>
            <a:ext cx="5297487" cy="3525838"/>
            <a:chOff x="1709" y="1658"/>
            <a:chExt cx="3337" cy="2221"/>
          </a:xfrm>
        </p:grpSpPr>
        <p:sp>
          <p:nvSpPr>
            <p:cNvPr id="273" name="Google Shape;273;p30"/>
            <p:cNvSpPr/>
            <p:nvPr/>
          </p:nvSpPr>
          <p:spPr>
            <a:xfrm>
              <a:off x="1709" y="1658"/>
              <a:ext cx="786" cy="222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4" name="Google Shape;274;p30"/>
            <p:cNvSpPr/>
            <p:nvPr/>
          </p:nvSpPr>
          <p:spPr>
            <a:xfrm>
              <a:off x="4258" y="2820"/>
              <a:ext cx="788" cy="20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275" name="Google Shape;275;p30"/>
          <p:cNvSpPr/>
          <p:nvPr/>
        </p:nvSpPr>
        <p:spPr>
          <a:xfrm>
            <a:off x="1219200" y="2157413"/>
            <a:ext cx="3192463" cy="405447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DEPTNO       SAL</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10      2450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10      5000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10      1300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20       800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20      1100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20      3000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20      3000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20      2975</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30      1600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30      2850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30      1250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30       950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30      1500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30      1250</a:t>
            </a:r>
            <a:endParaRPr/>
          </a:p>
        </p:txBody>
      </p:sp>
      <p:sp>
        <p:nvSpPr>
          <p:cNvPr id="276" name="Google Shape;276;p30"/>
          <p:cNvSpPr/>
          <p:nvPr/>
        </p:nvSpPr>
        <p:spPr>
          <a:xfrm>
            <a:off x="6659563" y="3697288"/>
            <a:ext cx="1419225" cy="1120775"/>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 MAX(SAL)</a:t>
            </a:r>
            <a:endParaRPr/>
          </a:p>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     5000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Types of Group Functions</a:t>
            </a:r>
            <a:endParaRPr/>
          </a:p>
        </p:txBody>
      </p:sp>
      <p:sp>
        <p:nvSpPr>
          <p:cNvPr id="284" name="Google Shape;284;p31"/>
          <p:cNvSpPr txBox="1"/>
          <p:nvPr>
            <p:ph idx="1" type="body"/>
          </p:nvPr>
        </p:nvSpPr>
        <p:spPr>
          <a:xfrm>
            <a:off x="860425" y="1795463"/>
            <a:ext cx="7385050" cy="3082925"/>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AVG </a:t>
            </a:r>
            <a:endParaRPr/>
          </a:p>
          <a:p>
            <a:pPr indent="-285750" lvl="1" marL="742950" rtl="0" algn="l">
              <a:spcBef>
                <a:spcPts val="560"/>
              </a:spcBef>
              <a:spcAft>
                <a:spcPts val="0"/>
              </a:spcAft>
              <a:buClr>
                <a:schemeClr val="lt1"/>
              </a:buClr>
              <a:buSzPts val="2800"/>
              <a:buFont typeface="Times New Roman"/>
              <a:buChar char="–"/>
            </a:pPr>
            <a:r>
              <a:rPr lang="en-US"/>
              <a:t>COUNT </a:t>
            </a:r>
            <a:endParaRPr/>
          </a:p>
          <a:p>
            <a:pPr indent="-285750" lvl="1" marL="742950" rtl="0" algn="l">
              <a:spcBef>
                <a:spcPts val="560"/>
              </a:spcBef>
              <a:spcAft>
                <a:spcPts val="0"/>
              </a:spcAft>
              <a:buClr>
                <a:schemeClr val="lt1"/>
              </a:buClr>
              <a:buSzPts val="2800"/>
              <a:buFont typeface="Times New Roman"/>
              <a:buChar char="–"/>
            </a:pPr>
            <a:r>
              <a:rPr lang="en-US"/>
              <a:t>MAX</a:t>
            </a:r>
            <a:endParaRPr/>
          </a:p>
          <a:p>
            <a:pPr indent="-285750" lvl="1" marL="742950" rtl="0" algn="l">
              <a:spcBef>
                <a:spcPts val="560"/>
              </a:spcBef>
              <a:spcAft>
                <a:spcPts val="0"/>
              </a:spcAft>
              <a:buClr>
                <a:schemeClr val="lt1"/>
              </a:buClr>
              <a:buSzPts val="2800"/>
              <a:buFont typeface="Times New Roman"/>
              <a:buChar char="–"/>
            </a:pPr>
            <a:r>
              <a:rPr lang="en-US"/>
              <a:t>MIN </a:t>
            </a:r>
            <a:endParaRPr/>
          </a:p>
          <a:p>
            <a:pPr indent="-285750" lvl="1" marL="742950" rtl="0" algn="l">
              <a:spcBef>
                <a:spcPts val="560"/>
              </a:spcBef>
              <a:spcAft>
                <a:spcPts val="0"/>
              </a:spcAft>
              <a:buClr>
                <a:schemeClr val="lt1"/>
              </a:buClr>
              <a:buSzPts val="2800"/>
              <a:buFont typeface="Times New Roman"/>
              <a:buChar char="–"/>
            </a:pPr>
            <a:r>
              <a:rPr lang="en-US"/>
              <a:t>SUM</a:t>
            </a:r>
            <a:endParaRPr/>
          </a:p>
          <a:p>
            <a:pPr indent="-285750" lvl="1" marL="742950" rtl="0" algn="l">
              <a:spcBef>
                <a:spcPts val="560"/>
              </a:spcBef>
              <a:spcAft>
                <a:spcPts val="0"/>
              </a:spcAft>
              <a:buClr>
                <a:schemeClr val="lt1"/>
              </a:buClr>
              <a:buSzPts val="2800"/>
              <a:buFont typeface="Times New Roman"/>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Group Functions</a:t>
            </a:r>
            <a:endParaRPr/>
          </a:p>
        </p:txBody>
      </p:sp>
      <p:sp>
        <p:nvSpPr>
          <p:cNvPr id="291" name="Google Shape;291;p32"/>
          <p:cNvSpPr/>
          <p:nvPr/>
        </p:nvSpPr>
        <p:spPr>
          <a:xfrm>
            <a:off x="1008063" y="2066925"/>
            <a:ext cx="7169150" cy="1719263"/>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292" name="Google Shape;292;p32"/>
          <p:cNvSpPr/>
          <p:nvPr/>
        </p:nvSpPr>
        <p:spPr>
          <a:xfrm>
            <a:off x="4187825" y="2222500"/>
            <a:ext cx="3130550" cy="265113"/>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93" name="Google Shape;293;p32"/>
          <p:cNvSpPr/>
          <p:nvPr/>
        </p:nvSpPr>
        <p:spPr>
          <a:xfrm>
            <a:off x="982663" y="2166938"/>
            <a:ext cx="7194550" cy="14906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 </a:t>
            </a:r>
            <a:r>
              <a:rPr b="1" i="1" lang="en-US" sz="1800">
                <a:solidFill>
                  <a:srgbClr val="000000"/>
                </a:solidFill>
                <a:latin typeface="Courier New"/>
                <a:ea typeface="Courier New"/>
                <a:cs typeface="Courier New"/>
                <a:sym typeface="Courier New"/>
              </a:rPr>
              <a:t>group_function(column)</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condition</a:t>
            </a: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[GROUP BY	</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[ORDER BY	</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p:nvPr/>
        </p:nvSpPr>
        <p:spPr>
          <a:xfrm>
            <a:off x="968375" y="4090988"/>
            <a:ext cx="7265988" cy="941387"/>
          </a:xfrm>
          <a:prstGeom prst="rect">
            <a:avLst/>
          </a:prstGeom>
          <a:solidFill>
            <a:srgbClr val="EAEAEA"/>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01" name="Google Shape;301;p33"/>
          <p:cNvSpPr/>
          <p:nvPr/>
        </p:nvSpPr>
        <p:spPr>
          <a:xfrm>
            <a:off x="981075" y="2282825"/>
            <a:ext cx="7240588" cy="11906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grpSp>
        <p:nvGrpSpPr>
          <p:cNvPr id="302" name="Google Shape;302;p33"/>
          <p:cNvGrpSpPr/>
          <p:nvPr/>
        </p:nvGrpSpPr>
        <p:grpSpPr>
          <a:xfrm>
            <a:off x="1047750" y="2336800"/>
            <a:ext cx="2984500" cy="2644775"/>
            <a:chOff x="660" y="1472"/>
            <a:chExt cx="1880" cy="1666"/>
          </a:xfrm>
        </p:grpSpPr>
        <p:sp>
          <p:nvSpPr>
            <p:cNvPr id="303" name="Google Shape;303;p33"/>
            <p:cNvSpPr/>
            <p:nvPr/>
          </p:nvSpPr>
          <p:spPr>
            <a:xfrm>
              <a:off x="1776" y="1472"/>
              <a:ext cx="764"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04" name="Google Shape;304;p33"/>
            <p:cNvSpPr/>
            <p:nvPr/>
          </p:nvSpPr>
          <p:spPr>
            <a:xfrm>
              <a:off x="660" y="2610"/>
              <a:ext cx="726" cy="52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305" name="Google Shape;305;p33"/>
          <p:cNvGrpSpPr/>
          <p:nvPr/>
        </p:nvGrpSpPr>
        <p:grpSpPr>
          <a:xfrm>
            <a:off x="2314575" y="2336800"/>
            <a:ext cx="3076575" cy="2644775"/>
            <a:chOff x="1458" y="1472"/>
            <a:chExt cx="1938" cy="1666"/>
          </a:xfrm>
        </p:grpSpPr>
        <p:sp>
          <p:nvSpPr>
            <p:cNvPr id="306" name="Google Shape;306;p33"/>
            <p:cNvSpPr/>
            <p:nvPr/>
          </p:nvSpPr>
          <p:spPr>
            <a:xfrm>
              <a:off x="1458" y="2610"/>
              <a:ext cx="798" cy="528"/>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07" name="Google Shape;307;p33"/>
            <p:cNvSpPr/>
            <p:nvPr/>
          </p:nvSpPr>
          <p:spPr>
            <a:xfrm>
              <a:off x="2648" y="1472"/>
              <a:ext cx="748" cy="179"/>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308" name="Google Shape;308;p33"/>
          <p:cNvGrpSpPr/>
          <p:nvPr/>
        </p:nvGrpSpPr>
        <p:grpSpPr>
          <a:xfrm>
            <a:off x="2819400" y="2628900"/>
            <a:ext cx="2114550" cy="2352675"/>
            <a:chOff x="1776" y="1656"/>
            <a:chExt cx="1332" cy="1482"/>
          </a:xfrm>
        </p:grpSpPr>
        <p:sp>
          <p:nvSpPr>
            <p:cNvPr id="309" name="Google Shape;309;p33"/>
            <p:cNvSpPr/>
            <p:nvPr/>
          </p:nvSpPr>
          <p:spPr>
            <a:xfrm>
              <a:off x="1776" y="1656"/>
              <a:ext cx="764" cy="179"/>
            </a:xfrm>
            <a:prstGeom prst="rect">
              <a:avLst/>
            </a:prstGeom>
            <a:solidFill>
              <a:srgbClr val="3399FF">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10" name="Google Shape;310;p33"/>
            <p:cNvSpPr/>
            <p:nvPr/>
          </p:nvSpPr>
          <p:spPr>
            <a:xfrm>
              <a:off x="2310" y="2610"/>
              <a:ext cx="798" cy="528"/>
            </a:xfrm>
            <a:prstGeom prst="rect">
              <a:avLst/>
            </a:prstGeom>
            <a:solidFill>
              <a:srgbClr val="3399FF">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311" name="Google Shape;311;p33"/>
          <p:cNvGrpSpPr/>
          <p:nvPr/>
        </p:nvGrpSpPr>
        <p:grpSpPr>
          <a:xfrm>
            <a:off x="4203700" y="2628900"/>
            <a:ext cx="2120900" cy="2352675"/>
            <a:chOff x="2648" y="1656"/>
            <a:chExt cx="1336" cy="1482"/>
          </a:xfrm>
        </p:grpSpPr>
        <p:sp>
          <p:nvSpPr>
            <p:cNvPr id="312" name="Google Shape;312;p33"/>
            <p:cNvSpPr/>
            <p:nvPr/>
          </p:nvSpPr>
          <p:spPr>
            <a:xfrm>
              <a:off x="2648" y="1656"/>
              <a:ext cx="748" cy="179"/>
            </a:xfrm>
            <a:prstGeom prst="rect">
              <a:avLst/>
            </a:prstGeom>
            <a:solidFill>
              <a:srgbClr val="FF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13" name="Google Shape;313;p33"/>
            <p:cNvSpPr/>
            <p:nvPr/>
          </p:nvSpPr>
          <p:spPr>
            <a:xfrm>
              <a:off x="3186" y="2610"/>
              <a:ext cx="798" cy="528"/>
            </a:xfrm>
            <a:prstGeom prst="rect">
              <a:avLst/>
            </a:prstGeom>
            <a:solidFill>
              <a:srgbClr val="FF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314" name="Google Shape;314;p33"/>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AVG and SUM Functions</a:t>
            </a:r>
            <a:endParaRPr/>
          </a:p>
        </p:txBody>
      </p:sp>
      <p:sp>
        <p:nvSpPr>
          <p:cNvPr id="315" name="Google Shape;315;p33"/>
          <p:cNvSpPr/>
          <p:nvPr/>
        </p:nvSpPr>
        <p:spPr>
          <a:xfrm>
            <a:off x="993775" y="4103688"/>
            <a:ext cx="7240588" cy="91598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AVG(SAL)  MAX(SAL)  MIN(SAL)  SUM(SAL)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1400      1600      1250      5600</a:t>
            </a:r>
            <a:endParaRPr/>
          </a:p>
        </p:txBody>
      </p:sp>
      <p:sp>
        <p:nvSpPr>
          <p:cNvPr id="316" name="Google Shape;316;p33"/>
          <p:cNvSpPr txBox="1"/>
          <p:nvPr>
            <p:ph idx="1" type="body"/>
          </p:nvPr>
        </p:nvSpPr>
        <p:spPr>
          <a:xfrm>
            <a:off x="0" y="1516063"/>
            <a:ext cx="9142413" cy="579437"/>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ctr">
              <a:spcBef>
                <a:spcPts val="0"/>
              </a:spcBef>
              <a:spcAft>
                <a:spcPts val="0"/>
              </a:spcAft>
              <a:buClr>
                <a:schemeClr val="lt1"/>
              </a:buClr>
              <a:buSzPts val="3200"/>
              <a:buFont typeface="Times New Roman"/>
              <a:buChar char="•"/>
            </a:pPr>
            <a:r>
              <a:rPr lang="en-US"/>
              <a:t>You can use AVG and SUM for numeric data.</a:t>
            </a:r>
            <a:endParaRPr/>
          </a:p>
        </p:txBody>
      </p:sp>
      <p:sp>
        <p:nvSpPr>
          <p:cNvPr id="317" name="Google Shape;317;p33"/>
          <p:cNvSpPr/>
          <p:nvPr/>
        </p:nvSpPr>
        <p:spPr>
          <a:xfrm>
            <a:off x="981075" y="2270125"/>
            <a:ext cx="7265988" cy="12160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AVG(sal), MAX(sal),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MIN(sal), SUM(sal)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	WHERE	job LIKE 'SALES%';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p:nvPr/>
        </p:nvSpPr>
        <p:spPr>
          <a:xfrm>
            <a:off x="1149350" y="2335213"/>
            <a:ext cx="6902450" cy="64135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27" name="Google Shape;327;p34"/>
          <p:cNvSpPr/>
          <p:nvPr/>
        </p:nvSpPr>
        <p:spPr>
          <a:xfrm>
            <a:off x="1135063" y="3551238"/>
            <a:ext cx="6927850" cy="941387"/>
          </a:xfrm>
          <a:prstGeom prst="rect">
            <a:avLst/>
          </a:prstGeom>
          <a:solidFill>
            <a:srgbClr val="EAEAEA"/>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grpSp>
        <p:nvGrpSpPr>
          <p:cNvPr id="328" name="Google Shape;328;p34"/>
          <p:cNvGrpSpPr/>
          <p:nvPr/>
        </p:nvGrpSpPr>
        <p:grpSpPr>
          <a:xfrm>
            <a:off x="1200150" y="2384425"/>
            <a:ext cx="3676650" cy="2073275"/>
            <a:chOff x="756" y="1502"/>
            <a:chExt cx="2316" cy="1306"/>
          </a:xfrm>
        </p:grpSpPr>
        <p:sp>
          <p:nvSpPr>
            <p:cNvPr id="329" name="Google Shape;329;p34"/>
            <p:cNvSpPr/>
            <p:nvPr/>
          </p:nvSpPr>
          <p:spPr>
            <a:xfrm>
              <a:off x="1914" y="1502"/>
              <a:ext cx="1158"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0" name="Google Shape;330;p34"/>
            <p:cNvSpPr/>
            <p:nvPr/>
          </p:nvSpPr>
          <p:spPr>
            <a:xfrm>
              <a:off x="756" y="2280"/>
              <a:ext cx="840" cy="52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331" name="Google Shape;331;p34"/>
          <p:cNvGrpSpPr/>
          <p:nvPr/>
        </p:nvGrpSpPr>
        <p:grpSpPr>
          <a:xfrm>
            <a:off x="2581275" y="2384425"/>
            <a:ext cx="4352925" cy="2073275"/>
            <a:chOff x="1626" y="1502"/>
            <a:chExt cx="2742" cy="1306"/>
          </a:xfrm>
        </p:grpSpPr>
        <p:sp>
          <p:nvSpPr>
            <p:cNvPr id="332" name="Google Shape;332;p34"/>
            <p:cNvSpPr/>
            <p:nvPr/>
          </p:nvSpPr>
          <p:spPr>
            <a:xfrm>
              <a:off x="3198" y="1502"/>
              <a:ext cx="1170" cy="179"/>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3" name="Google Shape;333;p34"/>
            <p:cNvSpPr/>
            <p:nvPr/>
          </p:nvSpPr>
          <p:spPr>
            <a:xfrm>
              <a:off x="1626" y="2280"/>
              <a:ext cx="846" cy="528"/>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334" name="Google Shape;334;p34"/>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MIN and MAX Functions</a:t>
            </a:r>
            <a:endParaRPr/>
          </a:p>
        </p:txBody>
      </p:sp>
      <p:sp>
        <p:nvSpPr>
          <p:cNvPr id="335" name="Google Shape;335;p34"/>
          <p:cNvSpPr txBox="1"/>
          <p:nvPr>
            <p:ph idx="1" type="body"/>
          </p:nvPr>
        </p:nvSpPr>
        <p:spPr>
          <a:xfrm>
            <a:off x="847542" y="1262063"/>
            <a:ext cx="7640638" cy="10668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You can use MIN and MAX for any datatype.</a:t>
            </a:r>
            <a:endParaRPr/>
          </a:p>
        </p:txBody>
      </p:sp>
      <p:sp>
        <p:nvSpPr>
          <p:cNvPr id="336" name="Google Shape;336;p34"/>
          <p:cNvSpPr/>
          <p:nvPr/>
        </p:nvSpPr>
        <p:spPr>
          <a:xfrm>
            <a:off x="1162050" y="2322513"/>
            <a:ext cx="6927850" cy="6667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MIN(hiredate), MAX(hiredate)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r>
              <a:rPr b="1" i="1" lang="en-US" sz="1800">
                <a:solidFill>
                  <a:srgbClr val="000000"/>
                </a:solidFill>
                <a:latin typeface="Courier New"/>
                <a:ea typeface="Courier New"/>
                <a:cs typeface="Courier New"/>
                <a:sym typeface="Courier New"/>
              </a:rPr>
              <a:t>;</a:t>
            </a:r>
            <a:endParaRPr/>
          </a:p>
        </p:txBody>
      </p:sp>
      <p:sp>
        <p:nvSpPr>
          <p:cNvPr id="337" name="Google Shape;337;p34"/>
          <p:cNvSpPr/>
          <p:nvPr/>
        </p:nvSpPr>
        <p:spPr>
          <a:xfrm>
            <a:off x="1173163" y="3563938"/>
            <a:ext cx="6902450" cy="91598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MIN(HIRED MAX(HIRED</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17-DEC-80 12-JAN-83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5"/>
          <p:cNvSpPr/>
          <p:nvPr/>
        </p:nvSpPr>
        <p:spPr>
          <a:xfrm>
            <a:off x="1179513" y="2338388"/>
            <a:ext cx="6832600" cy="915987"/>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43" name="Google Shape;343;p35"/>
          <p:cNvSpPr/>
          <p:nvPr/>
        </p:nvSpPr>
        <p:spPr>
          <a:xfrm>
            <a:off x="1176338" y="3579813"/>
            <a:ext cx="6858000" cy="941387"/>
          </a:xfrm>
          <a:prstGeom prst="rect">
            <a:avLst/>
          </a:prstGeom>
          <a:solidFill>
            <a:srgbClr val="EAEAEA"/>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44" name="Google Shape;344;p35"/>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COUNT Function</a:t>
            </a:r>
            <a:endParaRPr/>
          </a:p>
        </p:txBody>
      </p:sp>
      <p:grpSp>
        <p:nvGrpSpPr>
          <p:cNvPr id="345" name="Google Shape;345;p35"/>
          <p:cNvGrpSpPr/>
          <p:nvPr/>
        </p:nvGrpSpPr>
        <p:grpSpPr>
          <a:xfrm>
            <a:off x="1238250" y="2365375"/>
            <a:ext cx="3003550" cy="2084388"/>
            <a:chOff x="780" y="1490"/>
            <a:chExt cx="1892" cy="1313"/>
          </a:xfrm>
        </p:grpSpPr>
        <p:sp>
          <p:nvSpPr>
            <p:cNvPr id="346" name="Google Shape;346;p35"/>
            <p:cNvSpPr/>
            <p:nvPr/>
          </p:nvSpPr>
          <p:spPr>
            <a:xfrm>
              <a:off x="1908" y="1490"/>
              <a:ext cx="764"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7" name="Google Shape;347;p35"/>
            <p:cNvSpPr/>
            <p:nvPr/>
          </p:nvSpPr>
          <p:spPr>
            <a:xfrm>
              <a:off x="780" y="2275"/>
              <a:ext cx="864" cy="52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348" name="Google Shape;348;p35"/>
          <p:cNvSpPr/>
          <p:nvPr/>
        </p:nvSpPr>
        <p:spPr>
          <a:xfrm>
            <a:off x="1201738" y="3592513"/>
            <a:ext cx="6832600" cy="91598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COUNT(*)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6</a:t>
            </a:r>
            <a:endParaRPr/>
          </a:p>
        </p:txBody>
      </p:sp>
      <p:sp>
        <p:nvSpPr>
          <p:cNvPr id="349" name="Google Shape;349;p35"/>
          <p:cNvSpPr/>
          <p:nvPr/>
        </p:nvSpPr>
        <p:spPr>
          <a:xfrm>
            <a:off x="1179513" y="2325688"/>
            <a:ext cx="6858000" cy="9413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COUNT(*)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WHERE	deptno = 30;</a:t>
            </a:r>
            <a:endParaRPr/>
          </a:p>
        </p:txBody>
      </p:sp>
      <p:sp>
        <p:nvSpPr>
          <p:cNvPr id="350" name="Google Shape;350;p35"/>
          <p:cNvSpPr txBox="1"/>
          <p:nvPr>
            <p:ph idx="1" type="body"/>
          </p:nvPr>
        </p:nvSpPr>
        <p:spPr>
          <a:xfrm>
            <a:off x="752475" y="1287463"/>
            <a:ext cx="7640638" cy="10668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COUNT(*) returns the number of rows in a 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p:nvPr/>
        </p:nvSpPr>
        <p:spPr>
          <a:xfrm>
            <a:off x="1169988" y="2601913"/>
            <a:ext cx="6832600" cy="915987"/>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65" name="Google Shape;365;p36"/>
          <p:cNvSpPr/>
          <p:nvPr/>
        </p:nvSpPr>
        <p:spPr>
          <a:xfrm>
            <a:off x="1173163" y="3824288"/>
            <a:ext cx="6858000" cy="941387"/>
          </a:xfrm>
          <a:prstGeom prst="rect">
            <a:avLst/>
          </a:prstGeom>
          <a:solidFill>
            <a:srgbClr val="EAEAEA"/>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grpSp>
        <p:nvGrpSpPr>
          <p:cNvPr id="366" name="Google Shape;366;p36"/>
          <p:cNvGrpSpPr/>
          <p:nvPr/>
        </p:nvGrpSpPr>
        <p:grpSpPr>
          <a:xfrm>
            <a:off x="1238250" y="2651125"/>
            <a:ext cx="3390900" cy="2063750"/>
            <a:chOff x="780" y="1670"/>
            <a:chExt cx="2136" cy="1300"/>
          </a:xfrm>
        </p:grpSpPr>
        <p:sp>
          <p:nvSpPr>
            <p:cNvPr id="367" name="Google Shape;367;p36"/>
            <p:cNvSpPr/>
            <p:nvPr/>
          </p:nvSpPr>
          <p:spPr>
            <a:xfrm>
              <a:off x="1932" y="1670"/>
              <a:ext cx="984"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68" name="Google Shape;368;p36"/>
            <p:cNvSpPr/>
            <p:nvPr/>
          </p:nvSpPr>
          <p:spPr>
            <a:xfrm>
              <a:off x="780" y="2442"/>
              <a:ext cx="1026" cy="52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369" name="Google Shape;369;p36"/>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COUNT Function</a:t>
            </a:r>
            <a:endParaRPr/>
          </a:p>
        </p:txBody>
      </p:sp>
      <p:sp>
        <p:nvSpPr>
          <p:cNvPr id="370" name="Google Shape;370;p36"/>
          <p:cNvSpPr txBox="1"/>
          <p:nvPr>
            <p:ph idx="1" type="body"/>
          </p:nvPr>
        </p:nvSpPr>
        <p:spPr>
          <a:xfrm>
            <a:off x="1046163" y="1516063"/>
            <a:ext cx="7385050" cy="10668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COUNT(</a:t>
            </a:r>
            <a:r>
              <a:rPr i="1" lang="en-US"/>
              <a:t>expr</a:t>
            </a:r>
            <a:r>
              <a:rPr lang="en-US"/>
              <a:t>) returns the number of nonnull rows.</a:t>
            </a:r>
            <a:endParaRPr/>
          </a:p>
        </p:txBody>
      </p:sp>
      <p:sp>
        <p:nvSpPr>
          <p:cNvPr id="371" name="Google Shape;371;p36"/>
          <p:cNvSpPr/>
          <p:nvPr/>
        </p:nvSpPr>
        <p:spPr>
          <a:xfrm>
            <a:off x="1182688" y="2589213"/>
            <a:ext cx="6858000" cy="9413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COUNT(comm)</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WHERE	deptno = 30;</a:t>
            </a:r>
            <a:endParaRPr/>
          </a:p>
        </p:txBody>
      </p:sp>
      <p:sp>
        <p:nvSpPr>
          <p:cNvPr id="372" name="Google Shape;372;p36"/>
          <p:cNvSpPr/>
          <p:nvPr/>
        </p:nvSpPr>
        <p:spPr>
          <a:xfrm>
            <a:off x="1211263" y="3836988"/>
            <a:ext cx="6832600" cy="91598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COUNT(COMM)</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p:nvPr/>
        </p:nvSpPr>
        <p:spPr>
          <a:xfrm>
            <a:off x="966788" y="2613025"/>
            <a:ext cx="7289800" cy="64135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78" name="Google Shape;378;p37"/>
          <p:cNvSpPr/>
          <p:nvPr/>
        </p:nvSpPr>
        <p:spPr>
          <a:xfrm>
            <a:off x="962025" y="3816350"/>
            <a:ext cx="7289800" cy="941388"/>
          </a:xfrm>
          <a:prstGeom prst="rect">
            <a:avLst/>
          </a:prstGeom>
          <a:solidFill>
            <a:srgbClr val="EAEAEA"/>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grpSp>
        <p:nvGrpSpPr>
          <p:cNvPr id="379" name="Google Shape;379;p37"/>
          <p:cNvGrpSpPr/>
          <p:nvPr/>
        </p:nvGrpSpPr>
        <p:grpSpPr>
          <a:xfrm>
            <a:off x="1023938" y="2659063"/>
            <a:ext cx="2909887" cy="2044700"/>
            <a:chOff x="645" y="1675"/>
            <a:chExt cx="1833" cy="1288"/>
          </a:xfrm>
        </p:grpSpPr>
        <p:sp>
          <p:nvSpPr>
            <p:cNvPr id="380" name="Google Shape;380;p37"/>
            <p:cNvSpPr/>
            <p:nvPr/>
          </p:nvSpPr>
          <p:spPr>
            <a:xfrm>
              <a:off x="1671" y="1675"/>
              <a:ext cx="807"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81" name="Google Shape;381;p37"/>
            <p:cNvSpPr/>
            <p:nvPr/>
          </p:nvSpPr>
          <p:spPr>
            <a:xfrm>
              <a:off x="645" y="2435"/>
              <a:ext cx="885" cy="52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382" name="Google Shape;382;p37"/>
          <p:cNvSpPr txBox="1"/>
          <p:nvPr>
            <p:ph type="title"/>
          </p:nvPr>
        </p:nvSpPr>
        <p:spPr>
          <a:xfrm>
            <a:off x="666750" y="547688"/>
            <a:ext cx="7781925" cy="881062"/>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Group Functions and Null Values</a:t>
            </a:r>
            <a:endParaRPr/>
          </a:p>
        </p:txBody>
      </p:sp>
      <p:sp>
        <p:nvSpPr>
          <p:cNvPr id="383" name="Google Shape;383;p37"/>
          <p:cNvSpPr txBox="1"/>
          <p:nvPr>
            <p:ph idx="1" type="body"/>
          </p:nvPr>
        </p:nvSpPr>
        <p:spPr>
          <a:xfrm>
            <a:off x="860425" y="1536700"/>
            <a:ext cx="7385050" cy="10668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Group functions ignore null values in the column.</a:t>
            </a:r>
            <a:endParaRPr/>
          </a:p>
        </p:txBody>
      </p:sp>
      <p:sp>
        <p:nvSpPr>
          <p:cNvPr id="384" name="Google Shape;384;p37"/>
          <p:cNvSpPr/>
          <p:nvPr/>
        </p:nvSpPr>
        <p:spPr>
          <a:xfrm>
            <a:off x="941388" y="2600325"/>
            <a:ext cx="7315200" cy="6667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AVG(comm)</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p:txBody>
      </p:sp>
      <p:sp>
        <p:nvSpPr>
          <p:cNvPr id="385" name="Google Shape;385;p37"/>
          <p:cNvSpPr/>
          <p:nvPr/>
        </p:nvSpPr>
        <p:spPr>
          <a:xfrm>
            <a:off x="962025" y="3829050"/>
            <a:ext cx="7264400" cy="91598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AVG(COMM)</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550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8"/>
          <p:cNvSpPr/>
          <p:nvPr/>
        </p:nvSpPr>
        <p:spPr>
          <a:xfrm>
            <a:off x="5956300" y="3079750"/>
            <a:ext cx="2546350" cy="17113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93" name="Google Shape;393;p38"/>
          <p:cNvSpPr/>
          <p:nvPr/>
        </p:nvSpPr>
        <p:spPr>
          <a:xfrm>
            <a:off x="798513" y="1930400"/>
            <a:ext cx="3233737" cy="40798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94" name="Google Shape;394;p38"/>
          <p:cNvSpPr txBox="1"/>
          <p:nvPr>
            <p:ph type="title"/>
          </p:nvPr>
        </p:nvSpPr>
        <p:spPr>
          <a:xfrm>
            <a:off x="735013" y="530225"/>
            <a:ext cx="7612062" cy="88106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Creating Groups of Data </a:t>
            </a:r>
            <a:endParaRPr/>
          </a:p>
        </p:txBody>
      </p:sp>
      <p:sp>
        <p:nvSpPr>
          <p:cNvPr id="395" name="Google Shape;395;p38"/>
          <p:cNvSpPr/>
          <p:nvPr/>
        </p:nvSpPr>
        <p:spPr>
          <a:xfrm>
            <a:off x="703263" y="1544638"/>
            <a:ext cx="73501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EMP</a:t>
            </a:r>
            <a:endParaRPr/>
          </a:p>
        </p:txBody>
      </p:sp>
      <p:sp>
        <p:nvSpPr>
          <p:cNvPr id="396" name="Google Shape;396;p38"/>
          <p:cNvSpPr/>
          <p:nvPr/>
        </p:nvSpPr>
        <p:spPr>
          <a:xfrm>
            <a:off x="4043363" y="1925638"/>
            <a:ext cx="1920875" cy="4079875"/>
          </a:xfrm>
          <a:custGeom>
            <a:rect b="b" l="l" r="r" t="t"/>
            <a:pathLst>
              <a:path extrusionOk="0" h="2570" w="1210">
                <a:moveTo>
                  <a:pt x="0" y="2569"/>
                </a:moveTo>
                <a:lnTo>
                  <a:pt x="0" y="0"/>
                </a:lnTo>
                <a:lnTo>
                  <a:pt x="1209" y="731"/>
                </a:lnTo>
                <a:lnTo>
                  <a:pt x="1209" y="1823"/>
                </a:lnTo>
                <a:lnTo>
                  <a:pt x="0" y="2569"/>
                </a:lnTo>
              </a:path>
            </a:pathLst>
          </a:custGeom>
          <a:solidFill>
            <a:srgbClr val="FFCC99">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97" name="Google Shape;397;p38"/>
          <p:cNvSpPr/>
          <p:nvPr/>
        </p:nvSpPr>
        <p:spPr>
          <a:xfrm>
            <a:off x="4443413" y="3051175"/>
            <a:ext cx="1543050" cy="1739900"/>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lang="en-US" sz="1800">
                <a:solidFill>
                  <a:srgbClr val="FFFFCC"/>
                </a:solidFill>
                <a:latin typeface="Arial"/>
                <a:ea typeface="Arial"/>
                <a:cs typeface="Arial"/>
                <a:sym typeface="Arial"/>
              </a:rPr>
              <a:t>“average</a:t>
            </a:r>
            <a:br>
              <a:rPr b="1" lang="en-US" sz="1800">
                <a:solidFill>
                  <a:srgbClr val="FFFFCC"/>
                </a:solidFill>
                <a:latin typeface="Arial"/>
                <a:ea typeface="Arial"/>
                <a:cs typeface="Arial"/>
                <a:sym typeface="Arial"/>
              </a:rPr>
            </a:br>
            <a:r>
              <a:rPr b="1" lang="en-US" sz="1800">
                <a:solidFill>
                  <a:srgbClr val="FFFFCC"/>
                </a:solidFill>
                <a:latin typeface="Arial"/>
                <a:ea typeface="Arial"/>
                <a:cs typeface="Arial"/>
                <a:sym typeface="Arial"/>
              </a:rPr>
              <a:t>salary </a:t>
            </a:r>
            <a:endParaRPr/>
          </a:p>
          <a:p>
            <a:pPr indent="0" lvl="0" marL="0" marR="0" rtl="0" algn="ctr">
              <a:spcBef>
                <a:spcPts val="0"/>
              </a:spcBef>
              <a:spcAft>
                <a:spcPts val="0"/>
              </a:spcAft>
              <a:buNone/>
            </a:pPr>
            <a:r>
              <a:rPr b="1" lang="en-US" sz="1800">
                <a:solidFill>
                  <a:srgbClr val="FFFFCC"/>
                </a:solidFill>
                <a:latin typeface="Arial"/>
                <a:ea typeface="Arial"/>
                <a:cs typeface="Arial"/>
                <a:sym typeface="Arial"/>
              </a:rPr>
              <a:t>in EMP</a:t>
            </a:r>
            <a:br>
              <a:rPr b="1" lang="en-US" sz="1800">
                <a:solidFill>
                  <a:srgbClr val="FFFFCC"/>
                </a:solidFill>
                <a:latin typeface="Arial"/>
                <a:ea typeface="Arial"/>
                <a:cs typeface="Arial"/>
                <a:sym typeface="Arial"/>
              </a:rPr>
            </a:br>
            <a:r>
              <a:rPr b="1" lang="en-US" sz="1800">
                <a:solidFill>
                  <a:srgbClr val="FFFFCC"/>
                </a:solidFill>
                <a:latin typeface="Arial"/>
                <a:ea typeface="Arial"/>
                <a:cs typeface="Arial"/>
                <a:sym typeface="Arial"/>
              </a:rPr>
              <a:t>table </a:t>
            </a:r>
            <a:endParaRPr/>
          </a:p>
          <a:p>
            <a:pPr indent="0" lvl="0" marL="0" marR="0" rtl="0" algn="ctr">
              <a:spcBef>
                <a:spcPts val="0"/>
              </a:spcBef>
              <a:spcAft>
                <a:spcPts val="0"/>
              </a:spcAft>
              <a:buNone/>
            </a:pPr>
            <a:r>
              <a:rPr b="1" lang="en-US" sz="1800">
                <a:solidFill>
                  <a:srgbClr val="FFFFCC"/>
                </a:solidFill>
                <a:latin typeface="Arial"/>
                <a:ea typeface="Arial"/>
                <a:cs typeface="Arial"/>
                <a:sym typeface="Arial"/>
              </a:rPr>
              <a:t>for each </a:t>
            </a:r>
            <a:endParaRPr/>
          </a:p>
          <a:p>
            <a:pPr indent="0" lvl="0" marL="0" marR="0" rtl="0" algn="ctr">
              <a:spcBef>
                <a:spcPts val="0"/>
              </a:spcBef>
              <a:spcAft>
                <a:spcPts val="0"/>
              </a:spcAft>
              <a:buNone/>
            </a:pPr>
            <a:r>
              <a:rPr b="1" lang="en-US" sz="1800">
                <a:solidFill>
                  <a:srgbClr val="FFFFCC"/>
                </a:solidFill>
                <a:latin typeface="Arial"/>
                <a:ea typeface="Arial"/>
                <a:cs typeface="Arial"/>
                <a:sym typeface="Arial"/>
              </a:rPr>
              <a:t>department”</a:t>
            </a:r>
            <a:endParaRPr/>
          </a:p>
        </p:txBody>
      </p:sp>
      <p:grpSp>
        <p:nvGrpSpPr>
          <p:cNvPr id="398" name="Google Shape;398;p38"/>
          <p:cNvGrpSpPr/>
          <p:nvPr/>
        </p:nvGrpSpPr>
        <p:grpSpPr>
          <a:xfrm>
            <a:off x="868363" y="2436813"/>
            <a:ext cx="7561262" cy="1644650"/>
            <a:chOff x="547" y="1535"/>
            <a:chExt cx="4763" cy="1036"/>
          </a:xfrm>
        </p:grpSpPr>
        <p:grpSp>
          <p:nvGrpSpPr>
            <p:cNvPr id="399" name="Google Shape;399;p38"/>
            <p:cNvGrpSpPr/>
            <p:nvPr/>
          </p:nvGrpSpPr>
          <p:grpSpPr>
            <a:xfrm>
              <a:off x="547" y="1535"/>
              <a:ext cx="4763" cy="1036"/>
              <a:chOff x="547" y="1535"/>
              <a:chExt cx="4763" cy="1036"/>
            </a:xfrm>
          </p:grpSpPr>
          <p:sp>
            <p:nvSpPr>
              <p:cNvPr id="400" name="Google Shape;400;p38"/>
              <p:cNvSpPr/>
              <p:nvPr/>
            </p:nvSpPr>
            <p:spPr>
              <a:xfrm>
                <a:off x="547" y="1535"/>
                <a:ext cx="1965" cy="48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01" name="Google Shape;401;p38"/>
              <p:cNvSpPr/>
              <p:nvPr/>
            </p:nvSpPr>
            <p:spPr>
              <a:xfrm>
                <a:off x="3800" y="2392"/>
                <a:ext cx="1510"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02" name="Google Shape;402;p38"/>
            <p:cNvSpPr/>
            <p:nvPr/>
          </p:nvSpPr>
          <p:spPr>
            <a:xfrm>
              <a:off x="2536" y="1709"/>
              <a:ext cx="596" cy="196"/>
            </a:xfrm>
            <a:prstGeom prst="rect">
              <a:avLst/>
            </a:prstGeom>
            <a:noFill/>
            <a:ln>
              <a:noFill/>
            </a:ln>
          </p:spPr>
          <p:txBody>
            <a:bodyPr anchorCtr="0" anchor="t" bIns="46025" lIns="92075" spcFirstLastPara="1" rIns="92075" wrap="square" tIns="46025">
              <a:spAutoFit/>
            </a:bodyPr>
            <a:lstStyle/>
            <a:p>
              <a:pPr indent="0" lvl="0" marL="0" marR="0" rtl="0" algn="l">
                <a:lnSpc>
                  <a:spcPct val="120000"/>
                </a:lnSpc>
                <a:spcBef>
                  <a:spcPts val="0"/>
                </a:spcBef>
                <a:spcAft>
                  <a:spcPts val="0"/>
                </a:spcAft>
                <a:buNone/>
              </a:pPr>
              <a:r>
                <a:rPr b="1" lang="en-US" sz="1200">
                  <a:solidFill>
                    <a:srgbClr val="FF5050"/>
                  </a:solidFill>
                  <a:latin typeface="Arial"/>
                  <a:ea typeface="Arial"/>
                  <a:cs typeface="Arial"/>
                  <a:sym typeface="Arial"/>
                </a:rPr>
                <a:t> 2916.6667</a:t>
              </a:r>
              <a:endParaRPr/>
            </a:p>
          </p:txBody>
        </p:sp>
      </p:grpSp>
      <p:grpSp>
        <p:nvGrpSpPr>
          <p:cNvPr id="403" name="Google Shape;403;p38"/>
          <p:cNvGrpSpPr/>
          <p:nvPr/>
        </p:nvGrpSpPr>
        <p:grpSpPr>
          <a:xfrm>
            <a:off x="868363" y="3224213"/>
            <a:ext cx="7561262" cy="1233487"/>
            <a:chOff x="547" y="2031"/>
            <a:chExt cx="4763" cy="777"/>
          </a:xfrm>
        </p:grpSpPr>
        <p:grpSp>
          <p:nvGrpSpPr>
            <p:cNvPr id="404" name="Google Shape;404;p38"/>
            <p:cNvGrpSpPr/>
            <p:nvPr/>
          </p:nvGrpSpPr>
          <p:grpSpPr>
            <a:xfrm>
              <a:off x="547" y="2031"/>
              <a:ext cx="4763" cy="777"/>
              <a:chOff x="547" y="2031"/>
              <a:chExt cx="4763" cy="777"/>
            </a:xfrm>
          </p:grpSpPr>
          <p:sp>
            <p:nvSpPr>
              <p:cNvPr id="405" name="Google Shape;405;p38"/>
              <p:cNvSpPr/>
              <p:nvPr/>
            </p:nvSpPr>
            <p:spPr>
              <a:xfrm>
                <a:off x="3800" y="2602"/>
                <a:ext cx="1510" cy="179"/>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06" name="Google Shape;406;p38"/>
              <p:cNvSpPr/>
              <p:nvPr/>
            </p:nvSpPr>
            <p:spPr>
              <a:xfrm>
                <a:off x="547" y="2031"/>
                <a:ext cx="1965" cy="777"/>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07" name="Google Shape;407;p38"/>
            <p:cNvSpPr/>
            <p:nvPr/>
          </p:nvSpPr>
          <p:spPr>
            <a:xfrm>
              <a:off x="2536" y="2333"/>
              <a:ext cx="356" cy="196"/>
            </a:xfrm>
            <a:prstGeom prst="rect">
              <a:avLst/>
            </a:prstGeom>
            <a:noFill/>
            <a:ln>
              <a:noFill/>
            </a:ln>
          </p:spPr>
          <p:txBody>
            <a:bodyPr anchorCtr="0" anchor="t" bIns="46025" lIns="92075" spcFirstLastPara="1" rIns="92075" wrap="square" tIns="46025">
              <a:spAutoFit/>
            </a:bodyPr>
            <a:lstStyle/>
            <a:p>
              <a:pPr indent="0" lvl="0" marL="0" marR="0" rtl="0" algn="l">
                <a:lnSpc>
                  <a:spcPct val="120000"/>
                </a:lnSpc>
                <a:spcBef>
                  <a:spcPts val="0"/>
                </a:spcBef>
                <a:spcAft>
                  <a:spcPts val="0"/>
                </a:spcAft>
                <a:buNone/>
              </a:pPr>
              <a:r>
                <a:rPr b="1" lang="en-US" sz="1200">
                  <a:solidFill>
                    <a:srgbClr val="339933"/>
                  </a:solidFill>
                  <a:latin typeface="Arial"/>
                  <a:ea typeface="Arial"/>
                  <a:cs typeface="Arial"/>
                  <a:sym typeface="Arial"/>
                </a:rPr>
                <a:t> 2175</a:t>
              </a:r>
              <a:endParaRPr/>
            </a:p>
          </p:txBody>
        </p:sp>
      </p:grpSp>
      <p:grpSp>
        <p:nvGrpSpPr>
          <p:cNvPr id="408" name="Google Shape;408;p38"/>
          <p:cNvGrpSpPr/>
          <p:nvPr/>
        </p:nvGrpSpPr>
        <p:grpSpPr>
          <a:xfrm>
            <a:off x="868363" y="4464050"/>
            <a:ext cx="7561262" cy="1479550"/>
            <a:chOff x="547" y="2812"/>
            <a:chExt cx="4763" cy="932"/>
          </a:xfrm>
        </p:grpSpPr>
        <p:grpSp>
          <p:nvGrpSpPr>
            <p:cNvPr id="409" name="Google Shape;409;p38"/>
            <p:cNvGrpSpPr/>
            <p:nvPr/>
          </p:nvGrpSpPr>
          <p:grpSpPr>
            <a:xfrm>
              <a:off x="547" y="2812"/>
              <a:ext cx="4763" cy="932"/>
              <a:chOff x="547" y="2812"/>
              <a:chExt cx="4763" cy="932"/>
            </a:xfrm>
          </p:grpSpPr>
          <p:sp>
            <p:nvSpPr>
              <p:cNvPr id="410" name="Google Shape;410;p38"/>
              <p:cNvSpPr/>
              <p:nvPr/>
            </p:nvSpPr>
            <p:spPr>
              <a:xfrm>
                <a:off x="3800" y="2812"/>
                <a:ext cx="1510" cy="179"/>
              </a:xfrm>
              <a:prstGeom prst="rect">
                <a:avLst/>
              </a:prstGeom>
              <a:solidFill>
                <a:srgbClr val="3399FF">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1" name="Google Shape;411;p38"/>
              <p:cNvSpPr/>
              <p:nvPr/>
            </p:nvSpPr>
            <p:spPr>
              <a:xfrm>
                <a:off x="547" y="2815"/>
                <a:ext cx="1965" cy="929"/>
              </a:xfrm>
              <a:prstGeom prst="rect">
                <a:avLst/>
              </a:prstGeom>
              <a:solidFill>
                <a:srgbClr val="3399FF">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12" name="Google Shape;412;p38"/>
            <p:cNvSpPr/>
            <p:nvPr/>
          </p:nvSpPr>
          <p:spPr>
            <a:xfrm>
              <a:off x="2536" y="3125"/>
              <a:ext cx="596" cy="196"/>
            </a:xfrm>
            <a:prstGeom prst="rect">
              <a:avLst/>
            </a:prstGeom>
            <a:noFill/>
            <a:ln>
              <a:noFill/>
            </a:ln>
          </p:spPr>
          <p:txBody>
            <a:bodyPr anchorCtr="0" anchor="t" bIns="46025" lIns="92075" spcFirstLastPara="1" rIns="92075" wrap="square" tIns="46025">
              <a:spAutoFit/>
            </a:bodyPr>
            <a:lstStyle/>
            <a:p>
              <a:pPr indent="0" lvl="0" marL="0" marR="0" rtl="0" algn="l">
                <a:lnSpc>
                  <a:spcPct val="120000"/>
                </a:lnSpc>
                <a:spcBef>
                  <a:spcPts val="0"/>
                </a:spcBef>
                <a:spcAft>
                  <a:spcPts val="0"/>
                </a:spcAft>
                <a:buNone/>
              </a:pPr>
              <a:r>
                <a:rPr b="1" lang="en-US" sz="1200">
                  <a:solidFill>
                    <a:srgbClr val="66CCFF"/>
                  </a:solidFill>
                  <a:latin typeface="Arial"/>
                  <a:ea typeface="Arial"/>
                  <a:cs typeface="Arial"/>
                  <a:sym typeface="Arial"/>
                </a:rPr>
                <a:t> 1566.6667</a:t>
              </a:r>
              <a:endParaRPr/>
            </a:p>
          </p:txBody>
        </p:sp>
      </p:grpSp>
      <p:sp>
        <p:nvSpPr>
          <p:cNvPr id="413" name="Google Shape;413;p38"/>
          <p:cNvSpPr/>
          <p:nvPr/>
        </p:nvSpPr>
        <p:spPr>
          <a:xfrm>
            <a:off x="1309688" y="1949450"/>
            <a:ext cx="2790825" cy="4576763"/>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DEPTNO       SAL</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10      2450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10      5000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10      1300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20       800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20      1100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20      3000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20      3000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20      2975</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30      1600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30      2850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30      1250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30       950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30      1500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30      1250</a:t>
            </a:r>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14" name="Google Shape;414;p38"/>
          <p:cNvSpPr/>
          <p:nvPr/>
        </p:nvSpPr>
        <p:spPr>
          <a:xfrm>
            <a:off x="5719763" y="3032125"/>
            <a:ext cx="2790825" cy="1806575"/>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   DEPTNO  AVG(SAL)</a:t>
            </a:r>
            <a:endParaRPr/>
          </a:p>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       10 2916.6667</a:t>
            </a:r>
            <a:endParaRPr/>
          </a:p>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       20      2175</a:t>
            </a:r>
            <a:endParaRPr/>
          </a:p>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       30 1566.6667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9"/>
          <p:cNvSpPr/>
          <p:nvPr/>
        </p:nvSpPr>
        <p:spPr>
          <a:xfrm>
            <a:off x="1008063" y="2541588"/>
            <a:ext cx="7169150" cy="1465262"/>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22" name="Google Shape;422;p39"/>
          <p:cNvSpPr txBox="1"/>
          <p:nvPr>
            <p:ph type="title"/>
          </p:nvPr>
        </p:nvSpPr>
        <p:spPr>
          <a:xfrm>
            <a:off x="574675" y="544513"/>
            <a:ext cx="8016875" cy="881062"/>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Creating Groups of Data: </a:t>
            </a:r>
            <a:br>
              <a:rPr lang="en-US"/>
            </a:br>
            <a:r>
              <a:rPr lang="en-US"/>
              <a:t>GROUP BY Clause</a:t>
            </a:r>
            <a:endParaRPr/>
          </a:p>
        </p:txBody>
      </p:sp>
      <p:sp>
        <p:nvSpPr>
          <p:cNvPr id="423" name="Google Shape;423;p39"/>
          <p:cNvSpPr/>
          <p:nvPr/>
        </p:nvSpPr>
        <p:spPr>
          <a:xfrm>
            <a:off x="1092200" y="3429000"/>
            <a:ext cx="4648200" cy="284163"/>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4" name="Google Shape;424;p39"/>
          <p:cNvSpPr/>
          <p:nvPr/>
        </p:nvSpPr>
        <p:spPr>
          <a:xfrm>
            <a:off x="982663" y="2528888"/>
            <a:ext cx="7194550" cy="14906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 </a:t>
            </a:r>
            <a:r>
              <a:rPr b="1" i="1" lang="en-US" sz="1800">
                <a:solidFill>
                  <a:srgbClr val="000000"/>
                </a:solidFill>
                <a:latin typeface="Courier New"/>
                <a:ea typeface="Courier New"/>
                <a:cs typeface="Courier New"/>
                <a:sym typeface="Courier New"/>
              </a:rPr>
              <a:t>group_function(column)</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condition</a:t>
            </a: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[GROUP BY	</a:t>
            </a:r>
            <a:r>
              <a:rPr b="1" i="1" lang="en-US" sz="1800">
                <a:solidFill>
                  <a:srgbClr val="000000"/>
                </a:solidFill>
                <a:latin typeface="Courier New"/>
                <a:ea typeface="Courier New"/>
                <a:cs typeface="Courier New"/>
                <a:sym typeface="Courier New"/>
              </a:rPr>
              <a:t>group_by_expression</a:t>
            </a:r>
            <a:r>
              <a:rPr b="1" lang="en-US"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[ORDER BY	</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a:t>
            </a:r>
            <a:endParaRPr/>
          </a:p>
        </p:txBody>
      </p:sp>
      <p:sp>
        <p:nvSpPr>
          <p:cNvPr id="425" name="Google Shape;425;p39"/>
          <p:cNvSpPr txBox="1"/>
          <p:nvPr>
            <p:ph idx="1" type="body"/>
          </p:nvPr>
        </p:nvSpPr>
        <p:spPr>
          <a:xfrm>
            <a:off x="850900" y="4530725"/>
            <a:ext cx="7577138" cy="10668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Divide rows in a table into smaller groups by using the GROUP BY clause.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78" name="Google Shape;78;p4"/>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Times New Roman"/>
                <a:ea typeface="Times New Roman"/>
                <a:cs typeface="Times New Roman"/>
                <a:sym typeface="Times New Roman"/>
              </a:rPr>
              <a:t>‹#›</a:t>
            </a:fld>
            <a:endParaRPr sz="2400">
              <a:solidFill>
                <a:schemeClr val="lt1"/>
              </a:solidFill>
              <a:latin typeface="Times New Roman"/>
              <a:ea typeface="Times New Roman"/>
              <a:cs typeface="Times New Roman"/>
              <a:sym typeface="Times New Roman"/>
            </a:endParaRPr>
          </a:p>
        </p:txBody>
      </p:sp>
      <p:pic>
        <p:nvPicPr>
          <p:cNvPr id="79" name="Google Shape;79;p4"/>
          <p:cNvPicPr preferRelativeResize="0"/>
          <p:nvPr/>
        </p:nvPicPr>
        <p:blipFill rotWithShape="1">
          <a:blip r:embed="rId3">
            <a:alphaModFix/>
          </a:blip>
          <a:srcRect b="17046" l="30929" r="28526" t="28726"/>
          <a:stretch/>
        </p:blipFill>
        <p:spPr>
          <a:xfrm>
            <a:off x="93372" y="76200"/>
            <a:ext cx="8957256" cy="4652231"/>
          </a:xfrm>
          <a:prstGeom prst="rect">
            <a:avLst/>
          </a:prstGeom>
          <a:noFill/>
          <a:ln>
            <a:noFill/>
          </a:ln>
        </p:spPr>
      </p:pic>
      <p:sp>
        <p:nvSpPr>
          <p:cNvPr id="80" name="Google Shape;80;p4"/>
          <p:cNvSpPr txBox="1"/>
          <p:nvPr/>
        </p:nvSpPr>
        <p:spPr>
          <a:xfrm>
            <a:off x="318058" y="4957031"/>
            <a:ext cx="882594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Display Eno, ename of employees who work on CAD/CAM</a:t>
            </a:r>
            <a:endParaRPr/>
          </a:p>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Project and earn 25000</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p:nvPr/>
        </p:nvSpPr>
        <p:spPr>
          <a:xfrm>
            <a:off x="923925" y="2919413"/>
            <a:ext cx="7289800" cy="915987"/>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33" name="Google Shape;433;p40"/>
          <p:cNvSpPr/>
          <p:nvPr/>
        </p:nvSpPr>
        <p:spPr>
          <a:xfrm>
            <a:off x="938213" y="4425950"/>
            <a:ext cx="7289800" cy="1465263"/>
          </a:xfrm>
          <a:prstGeom prst="rect">
            <a:avLst/>
          </a:prstGeom>
          <a:solidFill>
            <a:srgbClr val="EAEAEA"/>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34" name="Google Shape;434;p40"/>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GROUP BY Clause </a:t>
            </a:r>
            <a:endParaRPr/>
          </a:p>
        </p:txBody>
      </p:sp>
      <p:sp>
        <p:nvSpPr>
          <p:cNvPr id="435" name="Google Shape;435;p40"/>
          <p:cNvSpPr txBox="1"/>
          <p:nvPr>
            <p:ph idx="1" type="body"/>
          </p:nvPr>
        </p:nvSpPr>
        <p:spPr>
          <a:xfrm>
            <a:off x="869950" y="1362075"/>
            <a:ext cx="7577138" cy="155416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All columns in the SELECT list that are not in group functions must be in the GROUP BY clause.</a:t>
            </a:r>
            <a:endParaRPr/>
          </a:p>
        </p:txBody>
      </p:sp>
      <p:grpSp>
        <p:nvGrpSpPr>
          <p:cNvPr id="436" name="Google Shape;436;p40"/>
          <p:cNvGrpSpPr/>
          <p:nvPr/>
        </p:nvGrpSpPr>
        <p:grpSpPr>
          <a:xfrm>
            <a:off x="1016000" y="2944813"/>
            <a:ext cx="2895600" cy="2925762"/>
            <a:chOff x="640" y="1855"/>
            <a:chExt cx="1824" cy="1843"/>
          </a:xfrm>
        </p:grpSpPr>
        <p:grpSp>
          <p:nvGrpSpPr>
            <p:cNvPr id="437" name="Google Shape;437;p40"/>
            <p:cNvGrpSpPr/>
            <p:nvPr/>
          </p:nvGrpSpPr>
          <p:grpSpPr>
            <a:xfrm>
              <a:off x="640" y="2210"/>
              <a:ext cx="1824" cy="1488"/>
              <a:chOff x="640" y="2210"/>
              <a:chExt cx="1824" cy="1488"/>
            </a:xfrm>
          </p:grpSpPr>
          <p:sp>
            <p:nvSpPr>
              <p:cNvPr id="438" name="Google Shape;438;p40"/>
              <p:cNvSpPr/>
              <p:nvPr/>
            </p:nvSpPr>
            <p:spPr>
              <a:xfrm>
                <a:off x="1016" y="2210"/>
                <a:ext cx="1448"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9" name="Google Shape;439;p40"/>
              <p:cNvSpPr/>
              <p:nvPr/>
            </p:nvSpPr>
            <p:spPr>
              <a:xfrm>
                <a:off x="640" y="3154"/>
                <a:ext cx="1664"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0" name="Google Shape;440;p40"/>
              <p:cNvSpPr/>
              <p:nvPr/>
            </p:nvSpPr>
            <p:spPr>
              <a:xfrm>
                <a:off x="640" y="3335"/>
                <a:ext cx="1664" cy="179"/>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1" name="Google Shape;441;p40"/>
              <p:cNvSpPr/>
              <p:nvPr/>
            </p:nvSpPr>
            <p:spPr>
              <a:xfrm>
                <a:off x="640" y="3519"/>
                <a:ext cx="1664" cy="179"/>
              </a:xfrm>
              <a:prstGeom prst="rect">
                <a:avLst/>
              </a:prstGeom>
              <a:solidFill>
                <a:srgbClr val="3399FF">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42" name="Google Shape;442;p40"/>
            <p:cNvSpPr/>
            <p:nvPr/>
          </p:nvSpPr>
          <p:spPr>
            <a:xfrm>
              <a:off x="1772" y="1855"/>
              <a:ext cx="588"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43" name="Google Shape;443;p40"/>
          <p:cNvSpPr/>
          <p:nvPr/>
        </p:nvSpPr>
        <p:spPr>
          <a:xfrm>
            <a:off x="889000" y="2906713"/>
            <a:ext cx="7315200" cy="9413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deptno, AVG(sal)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GROUP BY deptno;</a:t>
            </a:r>
            <a:endParaRPr/>
          </a:p>
        </p:txBody>
      </p:sp>
      <p:sp>
        <p:nvSpPr>
          <p:cNvPr id="444" name="Google Shape;444;p40"/>
          <p:cNvSpPr/>
          <p:nvPr/>
        </p:nvSpPr>
        <p:spPr>
          <a:xfrm>
            <a:off x="903288" y="4413250"/>
            <a:ext cx="7315200" cy="1490663"/>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DEPTNO  AVG(SAL)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10 2916.6667</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20      2175</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30 1566.6667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p:nvPr/>
        </p:nvSpPr>
        <p:spPr>
          <a:xfrm>
            <a:off x="889000" y="2613025"/>
            <a:ext cx="7289800" cy="915988"/>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57" name="Google Shape;457;p41"/>
          <p:cNvSpPr/>
          <p:nvPr/>
        </p:nvSpPr>
        <p:spPr>
          <a:xfrm>
            <a:off x="903288" y="4119563"/>
            <a:ext cx="7289800" cy="1465262"/>
          </a:xfrm>
          <a:prstGeom prst="rect">
            <a:avLst/>
          </a:prstGeom>
          <a:solidFill>
            <a:srgbClr val="EAEAEA"/>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58" name="Google Shape;458;p41"/>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GROUP BY Clause </a:t>
            </a:r>
            <a:endParaRPr/>
          </a:p>
        </p:txBody>
      </p:sp>
      <p:sp>
        <p:nvSpPr>
          <p:cNvPr id="459" name="Google Shape;459;p41"/>
          <p:cNvSpPr txBox="1"/>
          <p:nvPr>
            <p:ph idx="1" type="body"/>
          </p:nvPr>
        </p:nvSpPr>
        <p:spPr>
          <a:xfrm>
            <a:off x="889000" y="1501775"/>
            <a:ext cx="7577138" cy="10668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The GROUP BY column does not have to be in the SELECT list.</a:t>
            </a:r>
            <a:endParaRPr/>
          </a:p>
        </p:txBody>
      </p:sp>
      <p:grpSp>
        <p:nvGrpSpPr>
          <p:cNvPr id="460" name="Google Shape;460;p41"/>
          <p:cNvGrpSpPr/>
          <p:nvPr/>
        </p:nvGrpSpPr>
        <p:grpSpPr>
          <a:xfrm>
            <a:off x="952500" y="3189288"/>
            <a:ext cx="2895600" cy="2362200"/>
            <a:chOff x="600" y="2009"/>
            <a:chExt cx="1824" cy="1488"/>
          </a:xfrm>
        </p:grpSpPr>
        <p:sp>
          <p:nvSpPr>
            <p:cNvPr id="461" name="Google Shape;461;p41"/>
            <p:cNvSpPr/>
            <p:nvPr/>
          </p:nvSpPr>
          <p:spPr>
            <a:xfrm>
              <a:off x="976" y="2009"/>
              <a:ext cx="1448"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62" name="Google Shape;462;p41"/>
            <p:cNvSpPr/>
            <p:nvPr/>
          </p:nvSpPr>
          <p:spPr>
            <a:xfrm>
              <a:off x="600" y="2953"/>
              <a:ext cx="848"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63" name="Google Shape;463;p41"/>
            <p:cNvSpPr/>
            <p:nvPr/>
          </p:nvSpPr>
          <p:spPr>
            <a:xfrm>
              <a:off x="600" y="3134"/>
              <a:ext cx="848" cy="179"/>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64" name="Google Shape;464;p41"/>
            <p:cNvSpPr/>
            <p:nvPr/>
          </p:nvSpPr>
          <p:spPr>
            <a:xfrm>
              <a:off x="600" y="3318"/>
              <a:ext cx="848" cy="179"/>
            </a:xfrm>
            <a:prstGeom prst="rect">
              <a:avLst/>
            </a:prstGeom>
            <a:solidFill>
              <a:srgbClr val="3399FF">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65" name="Google Shape;465;p41"/>
          <p:cNvSpPr/>
          <p:nvPr/>
        </p:nvSpPr>
        <p:spPr>
          <a:xfrm>
            <a:off x="863600" y="2600325"/>
            <a:ext cx="7315200" cy="9413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AVG(sal)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GROUP BY deptno;</a:t>
            </a:r>
            <a:endParaRPr/>
          </a:p>
        </p:txBody>
      </p:sp>
      <p:sp>
        <p:nvSpPr>
          <p:cNvPr id="466" name="Google Shape;466;p41"/>
          <p:cNvSpPr/>
          <p:nvPr/>
        </p:nvSpPr>
        <p:spPr>
          <a:xfrm>
            <a:off x="877888" y="4106863"/>
            <a:ext cx="7315200" cy="14906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AVG(SAL)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2916.6667</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2175</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1566.6667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2"/>
          <p:cNvSpPr/>
          <p:nvPr/>
        </p:nvSpPr>
        <p:spPr>
          <a:xfrm>
            <a:off x="5461000" y="2425700"/>
            <a:ext cx="3263900" cy="30892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72" name="Google Shape;472;p42"/>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Grouping by More </a:t>
            </a:r>
            <a:br>
              <a:rPr lang="en-US"/>
            </a:br>
            <a:r>
              <a:rPr lang="en-US"/>
              <a:t>Than One Column</a:t>
            </a:r>
            <a:endParaRPr/>
          </a:p>
        </p:txBody>
      </p:sp>
      <p:sp>
        <p:nvSpPr>
          <p:cNvPr id="473" name="Google Shape;473;p42"/>
          <p:cNvSpPr/>
          <p:nvPr/>
        </p:nvSpPr>
        <p:spPr>
          <a:xfrm>
            <a:off x="473075" y="1789113"/>
            <a:ext cx="3241675" cy="43275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74" name="Google Shape;474;p42"/>
          <p:cNvSpPr/>
          <p:nvPr/>
        </p:nvSpPr>
        <p:spPr>
          <a:xfrm>
            <a:off x="379413" y="1422400"/>
            <a:ext cx="679450" cy="36671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EMP</a:t>
            </a:r>
            <a:endParaRPr/>
          </a:p>
        </p:txBody>
      </p:sp>
      <p:sp>
        <p:nvSpPr>
          <p:cNvPr id="475" name="Google Shape;475;p42"/>
          <p:cNvSpPr/>
          <p:nvPr/>
        </p:nvSpPr>
        <p:spPr>
          <a:xfrm>
            <a:off x="3719513" y="1801813"/>
            <a:ext cx="1730375" cy="4321175"/>
          </a:xfrm>
          <a:custGeom>
            <a:rect b="b" l="l" r="r" t="t"/>
            <a:pathLst>
              <a:path extrusionOk="0" h="2722" w="1090">
                <a:moveTo>
                  <a:pt x="0" y="2721"/>
                </a:moveTo>
                <a:lnTo>
                  <a:pt x="0" y="0"/>
                </a:lnTo>
                <a:lnTo>
                  <a:pt x="1089" y="401"/>
                </a:lnTo>
                <a:lnTo>
                  <a:pt x="1089" y="2336"/>
                </a:lnTo>
                <a:lnTo>
                  <a:pt x="0" y="2721"/>
                </a:lnTo>
              </a:path>
            </a:pathLst>
          </a:custGeom>
          <a:solidFill>
            <a:srgbClr val="FFCC99">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76" name="Google Shape;476;p42"/>
          <p:cNvSpPr/>
          <p:nvPr/>
        </p:nvSpPr>
        <p:spPr>
          <a:xfrm>
            <a:off x="3713163" y="3165475"/>
            <a:ext cx="1811337" cy="1314450"/>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lang="en-US" sz="1600">
                <a:solidFill>
                  <a:srgbClr val="FFFFCC"/>
                </a:solidFill>
                <a:latin typeface="Arial"/>
                <a:ea typeface="Arial"/>
                <a:cs typeface="Arial"/>
                <a:sym typeface="Arial"/>
              </a:rPr>
              <a:t>“sum salaries in </a:t>
            </a:r>
            <a:endParaRPr/>
          </a:p>
          <a:p>
            <a:pPr indent="0" lvl="0" marL="0" marR="0" rtl="0" algn="ctr">
              <a:spcBef>
                <a:spcPts val="0"/>
              </a:spcBef>
              <a:spcAft>
                <a:spcPts val="0"/>
              </a:spcAft>
              <a:buNone/>
            </a:pPr>
            <a:r>
              <a:rPr b="1" lang="en-US" sz="1600">
                <a:solidFill>
                  <a:srgbClr val="FFFFCC"/>
                </a:solidFill>
                <a:latin typeface="Arial"/>
                <a:ea typeface="Arial"/>
                <a:cs typeface="Arial"/>
                <a:sym typeface="Arial"/>
              </a:rPr>
              <a:t>the EMP table</a:t>
            </a:r>
            <a:br>
              <a:rPr b="1" lang="en-US" sz="1600">
                <a:solidFill>
                  <a:srgbClr val="FFFFCC"/>
                </a:solidFill>
                <a:latin typeface="Arial"/>
                <a:ea typeface="Arial"/>
                <a:cs typeface="Arial"/>
                <a:sym typeface="Arial"/>
              </a:rPr>
            </a:br>
            <a:r>
              <a:rPr b="1" lang="en-US" sz="1600">
                <a:solidFill>
                  <a:srgbClr val="FFFFCC"/>
                </a:solidFill>
                <a:latin typeface="Arial"/>
                <a:ea typeface="Arial"/>
                <a:cs typeface="Arial"/>
                <a:sym typeface="Arial"/>
              </a:rPr>
              <a:t>for each job, </a:t>
            </a:r>
            <a:endParaRPr/>
          </a:p>
          <a:p>
            <a:pPr indent="0" lvl="0" marL="0" marR="0" rtl="0" algn="ctr">
              <a:spcBef>
                <a:spcPts val="0"/>
              </a:spcBef>
              <a:spcAft>
                <a:spcPts val="0"/>
              </a:spcAft>
              <a:buNone/>
            </a:pPr>
            <a:r>
              <a:rPr b="1" lang="en-US" sz="1600">
                <a:solidFill>
                  <a:srgbClr val="FFFFCC"/>
                </a:solidFill>
                <a:latin typeface="Arial"/>
                <a:ea typeface="Arial"/>
                <a:cs typeface="Arial"/>
                <a:sym typeface="Arial"/>
              </a:rPr>
              <a:t>grouped by </a:t>
            </a:r>
            <a:endParaRPr/>
          </a:p>
          <a:p>
            <a:pPr indent="0" lvl="0" marL="0" marR="0" rtl="0" algn="ctr">
              <a:spcBef>
                <a:spcPts val="0"/>
              </a:spcBef>
              <a:spcAft>
                <a:spcPts val="0"/>
              </a:spcAft>
              <a:buNone/>
            </a:pPr>
            <a:r>
              <a:rPr b="1" lang="en-US" sz="1600">
                <a:solidFill>
                  <a:srgbClr val="FFFFCC"/>
                </a:solidFill>
                <a:latin typeface="Arial"/>
                <a:ea typeface="Arial"/>
                <a:cs typeface="Arial"/>
                <a:sym typeface="Arial"/>
              </a:rPr>
              <a:t>department”</a:t>
            </a:r>
            <a:endParaRPr/>
          </a:p>
        </p:txBody>
      </p:sp>
      <p:grpSp>
        <p:nvGrpSpPr>
          <p:cNvPr id="477" name="Google Shape;477;p42"/>
          <p:cNvGrpSpPr/>
          <p:nvPr/>
        </p:nvGrpSpPr>
        <p:grpSpPr>
          <a:xfrm>
            <a:off x="531813" y="2360613"/>
            <a:ext cx="8140700" cy="1411287"/>
            <a:chOff x="335" y="1487"/>
            <a:chExt cx="5128" cy="889"/>
          </a:xfrm>
        </p:grpSpPr>
        <p:sp>
          <p:nvSpPr>
            <p:cNvPr id="478" name="Google Shape;478;p42"/>
            <p:cNvSpPr/>
            <p:nvPr/>
          </p:nvSpPr>
          <p:spPr>
            <a:xfrm>
              <a:off x="335" y="1487"/>
              <a:ext cx="1965" cy="48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79" name="Google Shape;479;p42"/>
            <p:cNvSpPr/>
            <p:nvPr/>
          </p:nvSpPr>
          <p:spPr>
            <a:xfrm>
              <a:off x="3531" y="1896"/>
              <a:ext cx="1932" cy="4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480" name="Google Shape;480;p42"/>
          <p:cNvGrpSpPr/>
          <p:nvPr/>
        </p:nvGrpSpPr>
        <p:grpSpPr>
          <a:xfrm>
            <a:off x="531813" y="3143250"/>
            <a:ext cx="8140700" cy="1462088"/>
            <a:chOff x="335" y="1980"/>
            <a:chExt cx="5128" cy="921"/>
          </a:xfrm>
        </p:grpSpPr>
        <p:sp>
          <p:nvSpPr>
            <p:cNvPr id="481" name="Google Shape;481;p42"/>
            <p:cNvSpPr/>
            <p:nvPr/>
          </p:nvSpPr>
          <p:spPr>
            <a:xfrm>
              <a:off x="3531" y="2380"/>
              <a:ext cx="1932" cy="521"/>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2" name="Google Shape;482;p42"/>
            <p:cNvSpPr/>
            <p:nvPr/>
          </p:nvSpPr>
          <p:spPr>
            <a:xfrm>
              <a:off x="335" y="1980"/>
              <a:ext cx="1965" cy="852"/>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483" name="Google Shape;483;p42"/>
          <p:cNvGrpSpPr/>
          <p:nvPr/>
        </p:nvGrpSpPr>
        <p:grpSpPr>
          <a:xfrm>
            <a:off x="534988" y="4502150"/>
            <a:ext cx="8137525" cy="1550988"/>
            <a:chOff x="337" y="2836"/>
            <a:chExt cx="5126" cy="977"/>
          </a:xfrm>
        </p:grpSpPr>
        <p:sp>
          <p:nvSpPr>
            <p:cNvPr id="484" name="Google Shape;484;p42"/>
            <p:cNvSpPr/>
            <p:nvPr/>
          </p:nvSpPr>
          <p:spPr>
            <a:xfrm>
              <a:off x="3531" y="2905"/>
              <a:ext cx="1932" cy="488"/>
            </a:xfrm>
            <a:prstGeom prst="rect">
              <a:avLst/>
            </a:prstGeom>
            <a:solidFill>
              <a:srgbClr val="3399FF">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5" name="Google Shape;485;p42"/>
            <p:cNvSpPr/>
            <p:nvPr/>
          </p:nvSpPr>
          <p:spPr>
            <a:xfrm>
              <a:off x="337" y="2836"/>
              <a:ext cx="1965" cy="977"/>
            </a:xfrm>
            <a:prstGeom prst="rect">
              <a:avLst/>
            </a:prstGeom>
            <a:solidFill>
              <a:srgbClr val="3399FF">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86" name="Google Shape;486;p42"/>
          <p:cNvSpPr/>
          <p:nvPr/>
        </p:nvSpPr>
        <p:spPr>
          <a:xfrm>
            <a:off x="430213" y="1774825"/>
            <a:ext cx="3278187" cy="4359275"/>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DEPTNO JOB             SAL</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 ---------</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10 MANAGER        2450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10 PRESIDENT      5000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10 CLERK          1300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CLERK           800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CLERK          1100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ANALYST        3000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ANALYST        3000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MANAGER        2975</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SALESMAN       1600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MANAGER        2850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SALESMAN       1250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CLERK           950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SALESMAN       1500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SALESMAN       1250</a:t>
            </a:r>
            <a:endParaRPr/>
          </a:p>
        </p:txBody>
      </p:sp>
      <p:sp>
        <p:nvSpPr>
          <p:cNvPr id="487" name="Google Shape;487;p42"/>
          <p:cNvSpPr/>
          <p:nvPr/>
        </p:nvSpPr>
        <p:spPr>
          <a:xfrm>
            <a:off x="6505575" y="2422525"/>
            <a:ext cx="2211388" cy="3025775"/>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JOB        SUM(SAL)</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CLERK          1300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MANAGER        2450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PRESIDENT      5000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ANALYST        6000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CLERK          1900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MANAGER        2975</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CLERK           950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MANAGER        2850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SALESMAN       5600</a:t>
            </a:r>
            <a:endParaRPr/>
          </a:p>
        </p:txBody>
      </p:sp>
      <p:sp>
        <p:nvSpPr>
          <p:cNvPr id="488" name="Google Shape;488;p42"/>
          <p:cNvSpPr/>
          <p:nvPr/>
        </p:nvSpPr>
        <p:spPr>
          <a:xfrm>
            <a:off x="5472113" y="2422525"/>
            <a:ext cx="1038225" cy="3025775"/>
          </a:xfrm>
          <a:prstGeom prst="rect">
            <a:avLst/>
          </a:prstGeom>
          <a:noFill/>
          <a:ln>
            <a:noFill/>
          </a:ln>
        </p:spPr>
        <p:txBody>
          <a:bodyPr anchorCtr="0" anchor="t" bIns="46025" lIns="92075" spcFirstLastPara="1" rIns="92075" wrap="square" tIns="46025">
            <a:spAutoFit/>
          </a:bodyPr>
          <a:lstStyle/>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DEPTNO</a:t>
            </a:r>
            <a:endParaRPr/>
          </a:p>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a:t>
            </a:r>
            <a:endParaRPr/>
          </a:p>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10</a:t>
            </a:r>
            <a:endParaRPr/>
          </a:p>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10</a:t>
            </a:r>
            <a:endParaRPr/>
          </a:p>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10</a:t>
            </a:r>
            <a:endParaRPr/>
          </a:p>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20</a:t>
            </a:r>
            <a:endParaRPr/>
          </a:p>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20</a:t>
            </a:r>
            <a:endParaRPr/>
          </a:p>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20</a:t>
            </a:r>
            <a:endParaRPr/>
          </a:p>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30</a:t>
            </a:r>
            <a:endParaRPr/>
          </a:p>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30</a:t>
            </a:r>
            <a:endParaRPr/>
          </a:p>
          <a:p>
            <a:pPr indent="0" lvl="0" marL="0" marR="0" rtl="0" algn="r">
              <a:lnSpc>
                <a:spcPct val="125000"/>
              </a:lnSpc>
              <a:spcBef>
                <a:spcPts val="0"/>
              </a:spcBef>
              <a:spcAft>
                <a:spcPts val="0"/>
              </a:spcAft>
              <a:buNone/>
            </a:pPr>
            <a:r>
              <a:rPr b="1" lang="en-US" sz="1400">
                <a:solidFill>
                  <a:srgbClr val="000000"/>
                </a:solidFill>
                <a:latin typeface="Courier New"/>
                <a:ea typeface="Courier New"/>
                <a:cs typeface="Courier New"/>
                <a:sym typeface="Courier New"/>
              </a:rPr>
              <a:t>30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3"/>
          <p:cNvSpPr/>
          <p:nvPr/>
        </p:nvSpPr>
        <p:spPr>
          <a:xfrm>
            <a:off x="914400" y="1990725"/>
            <a:ext cx="7289800" cy="915988"/>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94" name="Google Shape;494;p43"/>
          <p:cNvSpPr/>
          <p:nvPr/>
        </p:nvSpPr>
        <p:spPr>
          <a:xfrm>
            <a:off x="915988" y="3505200"/>
            <a:ext cx="7326312" cy="2566988"/>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95" name="Google Shape;495;p43"/>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GROUP BY Clause </a:t>
            </a:r>
            <a:br>
              <a:rPr lang="en-US"/>
            </a:br>
            <a:r>
              <a:rPr lang="en-US"/>
              <a:t>on Multiple Columns</a:t>
            </a:r>
            <a:endParaRPr/>
          </a:p>
        </p:txBody>
      </p:sp>
      <p:grpSp>
        <p:nvGrpSpPr>
          <p:cNvPr id="496" name="Google Shape;496;p43"/>
          <p:cNvGrpSpPr/>
          <p:nvPr/>
        </p:nvGrpSpPr>
        <p:grpSpPr>
          <a:xfrm>
            <a:off x="982663" y="2546350"/>
            <a:ext cx="3484562" cy="3198813"/>
            <a:chOff x="619" y="1604"/>
            <a:chExt cx="2195" cy="2015"/>
          </a:xfrm>
        </p:grpSpPr>
        <p:sp>
          <p:nvSpPr>
            <p:cNvPr id="497" name="Google Shape;497;p43"/>
            <p:cNvSpPr/>
            <p:nvPr/>
          </p:nvSpPr>
          <p:spPr>
            <a:xfrm>
              <a:off x="1024" y="1604"/>
              <a:ext cx="1790" cy="1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98" name="Google Shape;498;p43"/>
            <p:cNvSpPr/>
            <p:nvPr/>
          </p:nvSpPr>
          <p:spPr>
            <a:xfrm>
              <a:off x="619" y="2233"/>
              <a:ext cx="1701" cy="1386"/>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99" name="Google Shape;499;p43"/>
          <p:cNvSpPr/>
          <p:nvPr/>
        </p:nvSpPr>
        <p:spPr>
          <a:xfrm>
            <a:off x="914400" y="1978025"/>
            <a:ext cx="7315200" cy="9413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deptno, job, sum(sal)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GROUP BY deptno, job;</a:t>
            </a:r>
            <a:endParaRPr/>
          </a:p>
        </p:txBody>
      </p:sp>
      <p:sp>
        <p:nvSpPr>
          <p:cNvPr id="500" name="Google Shape;500;p43"/>
          <p:cNvSpPr/>
          <p:nvPr/>
        </p:nvSpPr>
        <p:spPr>
          <a:xfrm>
            <a:off x="915988" y="3492500"/>
            <a:ext cx="7351712" cy="25923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DEPTNO JOB        SUM(SAL)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 CLERK          1300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 MANAGER        2450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 PRESIDENT      5000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20 ANALYST        6000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20 CLERK          1900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9 rows selected.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4"/>
          <p:cNvSpPr txBox="1"/>
          <p:nvPr>
            <p:ph type="title"/>
          </p:nvPr>
        </p:nvSpPr>
        <p:spPr>
          <a:xfrm>
            <a:off x="242888" y="504825"/>
            <a:ext cx="8597900" cy="88106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Illegal Queries </a:t>
            </a:r>
            <a:br>
              <a:rPr lang="en-US"/>
            </a:br>
            <a:r>
              <a:rPr lang="en-US"/>
              <a:t>Using Group Functions</a:t>
            </a:r>
            <a:endParaRPr/>
          </a:p>
        </p:txBody>
      </p:sp>
      <p:sp>
        <p:nvSpPr>
          <p:cNvPr id="516" name="Google Shape;516;p44"/>
          <p:cNvSpPr txBox="1"/>
          <p:nvPr>
            <p:ph idx="1" type="body"/>
          </p:nvPr>
        </p:nvSpPr>
        <p:spPr>
          <a:xfrm>
            <a:off x="881063" y="1785938"/>
            <a:ext cx="7712075" cy="1554162"/>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Any column or expression in the SELECT list that is not an aggregate function must be in the GROUP BY clause.</a:t>
            </a:r>
            <a:endParaRPr/>
          </a:p>
        </p:txBody>
      </p:sp>
      <p:sp>
        <p:nvSpPr>
          <p:cNvPr id="517" name="Google Shape;517;p44"/>
          <p:cNvSpPr/>
          <p:nvPr/>
        </p:nvSpPr>
        <p:spPr>
          <a:xfrm>
            <a:off x="1030288" y="3413125"/>
            <a:ext cx="7137400" cy="8032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deptno, COUNT(ename)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p:txBody>
      </p:sp>
      <p:sp>
        <p:nvSpPr>
          <p:cNvPr id="518" name="Google Shape;518;p44"/>
          <p:cNvSpPr/>
          <p:nvPr/>
        </p:nvSpPr>
        <p:spPr>
          <a:xfrm>
            <a:off x="1049338" y="4489450"/>
            <a:ext cx="7137400" cy="134620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SELECT deptno, COUNT(ename)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ERROR at line 1:</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ORA-00937: not a single-group group function</a:t>
            </a:r>
            <a:endParaRPr/>
          </a:p>
        </p:txBody>
      </p:sp>
      <p:sp>
        <p:nvSpPr>
          <p:cNvPr id="519" name="Google Shape;519;p44"/>
          <p:cNvSpPr/>
          <p:nvPr/>
        </p:nvSpPr>
        <p:spPr>
          <a:xfrm rot="-420000">
            <a:off x="1355725" y="3902075"/>
            <a:ext cx="6615113" cy="4572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3300"/>
                </a:solidFill>
                <a:latin typeface="Arial"/>
                <a:ea typeface="Arial"/>
                <a:cs typeface="Arial"/>
                <a:sym typeface="Arial"/>
              </a:rPr>
              <a:t>Column missing in the GROUP BY clause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5"/>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Illegal Queries </a:t>
            </a:r>
            <a:br>
              <a:rPr lang="en-US"/>
            </a:br>
            <a:r>
              <a:rPr lang="en-US"/>
              <a:t>Using Group Functions</a:t>
            </a:r>
            <a:endParaRPr/>
          </a:p>
        </p:txBody>
      </p:sp>
      <p:sp>
        <p:nvSpPr>
          <p:cNvPr id="533" name="Google Shape;533;p45"/>
          <p:cNvSpPr txBox="1"/>
          <p:nvPr>
            <p:ph idx="1" type="body"/>
          </p:nvPr>
        </p:nvSpPr>
        <p:spPr>
          <a:xfrm>
            <a:off x="514350" y="1778000"/>
            <a:ext cx="8628063" cy="1031875"/>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You cannot use the WHERE clause to restrict groups.</a:t>
            </a:r>
            <a:endParaRPr/>
          </a:p>
          <a:p>
            <a:pPr indent="-285750" lvl="1" marL="742950" rtl="0" algn="l">
              <a:spcBef>
                <a:spcPts val="560"/>
              </a:spcBef>
              <a:spcAft>
                <a:spcPts val="0"/>
              </a:spcAft>
              <a:buClr>
                <a:schemeClr val="lt1"/>
              </a:buClr>
              <a:buSzPts val="2800"/>
              <a:buFont typeface="Times New Roman"/>
              <a:buChar char="–"/>
            </a:pPr>
            <a:r>
              <a:rPr lang="en-US"/>
              <a:t>You use the HAVING clause to restrict groups.</a:t>
            </a:r>
            <a:endParaRPr/>
          </a:p>
        </p:txBody>
      </p:sp>
      <p:sp>
        <p:nvSpPr>
          <p:cNvPr id="534" name="Google Shape;534;p45"/>
          <p:cNvSpPr/>
          <p:nvPr/>
        </p:nvSpPr>
        <p:spPr>
          <a:xfrm>
            <a:off x="995363" y="3365500"/>
            <a:ext cx="7385050" cy="12700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deptno, AVG(sal)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WHERE	 AVG(sal) &gt; 2000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  GROUP BY	 deptno;</a:t>
            </a:r>
            <a:endParaRPr/>
          </a:p>
        </p:txBody>
      </p:sp>
      <p:sp>
        <p:nvSpPr>
          <p:cNvPr id="535" name="Google Shape;535;p45"/>
          <p:cNvSpPr/>
          <p:nvPr/>
        </p:nvSpPr>
        <p:spPr>
          <a:xfrm>
            <a:off x="1033463" y="4832350"/>
            <a:ext cx="7385050" cy="1274763"/>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WHERE AVG(sal) &gt; 2000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ERROR at line 3:</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ORA-00934: group function is not allowed here</a:t>
            </a:r>
            <a:endParaRPr/>
          </a:p>
        </p:txBody>
      </p:sp>
      <p:sp>
        <p:nvSpPr>
          <p:cNvPr id="536" name="Google Shape;536;p45"/>
          <p:cNvSpPr/>
          <p:nvPr/>
        </p:nvSpPr>
        <p:spPr>
          <a:xfrm rot="-1620000">
            <a:off x="2938463" y="4283075"/>
            <a:ext cx="5200650" cy="822325"/>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3300"/>
                </a:solidFill>
                <a:latin typeface="Arial"/>
                <a:ea typeface="Arial"/>
                <a:cs typeface="Arial"/>
                <a:sym typeface="Arial"/>
              </a:rPr>
              <a:t>Cannot use the WHERE clause</a:t>
            </a:r>
            <a:endParaRPr/>
          </a:p>
          <a:p>
            <a:pPr indent="0" lvl="0" marL="0" marR="0" rtl="0" algn="l">
              <a:spcBef>
                <a:spcPts val="0"/>
              </a:spcBef>
              <a:spcAft>
                <a:spcPts val="0"/>
              </a:spcAft>
              <a:buNone/>
            </a:pPr>
            <a:r>
              <a:rPr b="1" lang="en-US" sz="2400">
                <a:solidFill>
                  <a:srgbClr val="FF3300"/>
                </a:solidFill>
                <a:latin typeface="Arial"/>
                <a:ea typeface="Arial"/>
                <a:cs typeface="Arial"/>
                <a:sym typeface="Arial"/>
              </a:rPr>
              <a:t>            to restrict groups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5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6"/>
          <p:cNvSpPr/>
          <p:nvPr/>
        </p:nvSpPr>
        <p:spPr>
          <a:xfrm>
            <a:off x="6083300" y="3225800"/>
            <a:ext cx="2209800" cy="11080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542" name="Google Shape;542;p46"/>
          <p:cNvSpPr/>
          <p:nvPr/>
        </p:nvSpPr>
        <p:spPr>
          <a:xfrm>
            <a:off x="800100" y="1625600"/>
            <a:ext cx="2273300" cy="43275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543" name="Google Shape;543;p46"/>
          <p:cNvSpPr/>
          <p:nvPr/>
        </p:nvSpPr>
        <p:spPr>
          <a:xfrm>
            <a:off x="3078163" y="1624013"/>
            <a:ext cx="3044825" cy="4321175"/>
          </a:xfrm>
          <a:custGeom>
            <a:rect b="b" l="l" r="r" t="t"/>
            <a:pathLst>
              <a:path extrusionOk="0" h="2722" w="1918">
                <a:moveTo>
                  <a:pt x="0" y="2721"/>
                </a:moveTo>
                <a:lnTo>
                  <a:pt x="0" y="0"/>
                </a:lnTo>
                <a:lnTo>
                  <a:pt x="1917" y="1016"/>
                </a:lnTo>
                <a:lnTo>
                  <a:pt x="1917" y="1705"/>
                </a:lnTo>
                <a:lnTo>
                  <a:pt x="0" y="2721"/>
                </a:lnTo>
              </a:path>
            </a:pathLst>
          </a:custGeom>
          <a:solidFill>
            <a:srgbClr val="FFCC99">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4" name="Google Shape;544;p46"/>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Excluding Group Results</a:t>
            </a:r>
            <a:endParaRPr/>
          </a:p>
        </p:txBody>
      </p:sp>
      <p:sp>
        <p:nvSpPr>
          <p:cNvPr id="545" name="Google Shape;545;p46"/>
          <p:cNvSpPr/>
          <p:nvPr/>
        </p:nvSpPr>
        <p:spPr>
          <a:xfrm>
            <a:off x="4068763" y="3133725"/>
            <a:ext cx="1847850" cy="1465263"/>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lang="en-US" sz="1800">
                <a:solidFill>
                  <a:srgbClr val="FFFFCC"/>
                </a:solidFill>
                <a:latin typeface="Arial"/>
                <a:ea typeface="Arial"/>
                <a:cs typeface="Arial"/>
                <a:sym typeface="Arial"/>
              </a:rPr>
              <a:t>“maximum</a:t>
            </a:r>
            <a:br>
              <a:rPr b="1" lang="en-US" sz="1800">
                <a:solidFill>
                  <a:srgbClr val="FFFFCC"/>
                </a:solidFill>
                <a:latin typeface="Arial"/>
                <a:ea typeface="Arial"/>
                <a:cs typeface="Arial"/>
                <a:sym typeface="Arial"/>
              </a:rPr>
            </a:br>
            <a:r>
              <a:rPr b="1" lang="en-US" sz="1800">
                <a:solidFill>
                  <a:srgbClr val="FFFFCC"/>
                </a:solidFill>
                <a:latin typeface="Arial"/>
                <a:ea typeface="Arial"/>
                <a:cs typeface="Arial"/>
                <a:sym typeface="Arial"/>
              </a:rPr>
              <a:t>salary</a:t>
            </a:r>
            <a:br>
              <a:rPr b="1" lang="en-US" sz="1800">
                <a:solidFill>
                  <a:srgbClr val="FFFFCC"/>
                </a:solidFill>
                <a:latin typeface="Arial"/>
                <a:ea typeface="Arial"/>
                <a:cs typeface="Arial"/>
                <a:sym typeface="Arial"/>
              </a:rPr>
            </a:br>
            <a:r>
              <a:rPr b="1" lang="en-US" sz="1800">
                <a:solidFill>
                  <a:srgbClr val="FFFFCC"/>
                </a:solidFill>
                <a:latin typeface="Arial"/>
                <a:ea typeface="Arial"/>
                <a:cs typeface="Arial"/>
                <a:sym typeface="Arial"/>
              </a:rPr>
              <a:t>per department</a:t>
            </a:r>
            <a:endParaRPr/>
          </a:p>
          <a:p>
            <a:pPr indent="0" lvl="0" marL="0" marR="0" rtl="0" algn="ctr">
              <a:spcBef>
                <a:spcPts val="0"/>
              </a:spcBef>
              <a:spcAft>
                <a:spcPts val="0"/>
              </a:spcAft>
              <a:buNone/>
            </a:pPr>
            <a:r>
              <a:rPr b="1" lang="en-US" sz="1800">
                <a:solidFill>
                  <a:srgbClr val="FFFFCC"/>
                </a:solidFill>
                <a:latin typeface="Arial"/>
                <a:ea typeface="Arial"/>
                <a:cs typeface="Arial"/>
                <a:sym typeface="Arial"/>
              </a:rPr>
              <a:t>greater than</a:t>
            </a:r>
            <a:br>
              <a:rPr b="1" lang="en-US" sz="1800">
                <a:solidFill>
                  <a:srgbClr val="FFFFCC"/>
                </a:solidFill>
                <a:latin typeface="Arial"/>
                <a:ea typeface="Arial"/>
                <a:cs typeface="Arial"/>
                <a:sym typeface="Arial"/>
              </a:rPr>
            </a:br>
            <a:r>
              <a:rPr b="1" lang="en-US" sz="1800">
                <a:solidFill>
                  <a:srgbClr val="FFFFCC"/>
                </a:solidFill>
                <a:latin typeface="Arial"/>
                <a:ea typeface="Arial"/>
                <a:cs typeface="Arial"/>
                <a:sym typeface="Arial"/>
              </a:rPr>
              <a:t>$2900”</a:t>
            </a:r>
            <a:endParaRPr/>
          </a:p>
        </p:txBody>
      </p:sp>
      <p:sp>
        <p:nvSpPr>
          <p:cNvPr id="546" name="Google Shape;546;p46"/>
          <p:cNvSpPr/>
          <p:nvPr/>
        </p:nvSpPr>
        <p:spPr>
          <a:xfrm>
            <a:off x="722313" y="1258888"/>
            <a:ext cx="679450" cy="36671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FFFFCC"/>
                </a:solidFill>
                <a:latin typeface="Arial"/>
                <a:ea typeface="Arial"/>
                <a:cs typeface="Arial"/>
                <a:sym typeface="Arial"/>
              </a:rPr>
              <a:t>EMP</a:t>
            </a:r>
            <a:endParaRPr/>
          </a:p>
        </p:txBody>
      </p:sp>
      <p:grpSp>
        <p:nvGrpSpPr>
          <p:cNvPr id="547" name="Google Shape;547;p46"/>
          <p:cNvGrpSpPr/>
          <p:nvPr/>
        </p:nvGrpSpPr>
        <p:grpSpPr>
          <a:xfrm>
            <a:off x="868363" y="2208213"/>
            <a:ext cx="7348537" cy="1843087"/>
            <a:chOff x="547" y="1391"/>
            <a:chExt cx="4629" cy="1161"/>
          </a:xfrm>
        </p:grpSpPr>
        <p:grpSp>
          <p:nvGrpSpPr>
            <p:cNvPr id="548" name="Google Shape;548;p46"/>
            <p:cNvGrpSpPr/>
            <p:nvPr/>
          </p:nvGrpSpPr>
          <p:grpSpPr>
            <a:xfrm>
              <a:off x="547" y="1391"/>
              <a:ext cx="4629" cy="1161"/>
              <a:chOff x="547" y="1391"/>
              <a:chExt cx="4629" cy="1161"/>
            </a:xfrm>
          </p:grpSpPr>
          <p:sp>
            <p:nvSpPr>
              <p:cNvPr id="549" name="Google Shape;549;p46"/>
              <p:cNvSpPr/>
              <p:nvPr/>
            </p:nvSpPr>
            <p:spPr>
              <a:xfrm>
                <a:off x="547" y="1391"/>
                <a:ext cx="1333" cy="48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0" name="Google Shape;550;p46"/>
              <p:cNvSpPr/>
              <p:nvPr/>
            </p:nvSpPr>
            <p:spPr>
              <a:xfrm>
                <a:off x="3873" y="2382"/>
                <a:ext cx="1303" cy="17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551" name="Google Shape;551;p46"/>
            <p:cNvSpPr/>
            <p:nvPr/>
          </p:nvSpPr>
          <p:spPr>
            <a:xfrm>
              <a:off x="2026" y="1493"/>
              <a:ext cx="462" cy="274"/>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800">
                  <a:solidFill>
                    <a:srgbClr val="FF6633"/>
                  </a:solidFill>
                  <a:latin typeface="Courier New"/>
                  <a:ea typeface="Courier New"/>
                  <a:cs typeface="Courier New"/>
                  <a:sym typeface="Courier New"/>
                </a:rPr>
                <a:t>5000</a:t>
              </a:r>
              <a:endParaRPr/>
            </a:p>
          </p:txBody>
        </p:sp>
      </p:grpSp>
      <p:grpSp>
        <p:nvGrpSpPr>
          <p:cNvPr id="552" name="Google Shape;552;p46"/>
          <p:cNvGrpSpPr/>
          <p:nvPr/>
        </p:nvGrpSpPr>
        <p:grpSpPr>
          <a:xfrm>
            <a:off x="868363" y="2990850"/>
            <a:ext cx="7348537" cy="1352550"/>
            <a:chOff x="547" y="1884"/>
            <a:chExt cx="4629" cy="852"/>
          </a:xfrm>
        </p:grpSpPr>
        <p:sp>
          <p:nvSpPr>
            <p:cNvPr id="553" name="Google Shape;553;p46"/>
            <p:cNvSpPr/>
            <p:nvPr/>
          </p:nvSpPr>
          <p:spPr>
            <a:xfrm>
              <a:off x="2026" y="2205"/>
              <a:ext cx="462" cy="274"/>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800">
                  <a:solidFill>
                    <a:srgbClr val="339933"/>
                  </a:solidFill>
                  <a:latin typeface="Courier New"/>
                  <a:ea typeface="Courier New"/>
                  <a:cs typeface="Courier New"/>
                  <a:sym typeface="Courier New"/>
                </a:rPr>
                <a:t>3000</a:t>
              </a:r>
              <a:endParaRPr/>
            </a:p>
          </p:txBody>
        </p:sp>
        <p:grpSp>
          <p:nvGrpSpPr>
            <p:cNvPr id="554" name="Google Shape;554;p46"/>
            <p:cNvGrpSpPr/>
            <p:nvPr/>
          </p:nvGrpSpPr>
          <p:grpSpPr>
            <a:xfrm>
              <a:off x="547" y="1884"/>
              <a:ext cx="4629" cy="852"/>
              <a:chOff x="547" y="1884"/>
              <a:chExt cx="4629" cy="852"/>
            </a:xfrm>
          </p:grpSpPr>
          <p:sp>
            <p:nvSpPr>
              <p:cNvPr id="555" name="Google Shape;555;p46"/>
              <p:cNvSpPr/>
              <p:nvPr/>
            </p:nvSpPr>
            <p:spPr>
              <a:xfrm>
                <a:off x="3872" y="2555"/>
                <a:ext cx="1304" cy="160"/>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6" name="Google Shape;556;p46"/>
              <p:cNvSpPr/>
              <p:nvPr/>
            </p:nvSpPr>
            <p:spPr>
              <a:xfrm>
                <a:off x="547" y="1884"/>
                <a:ext cx="1333" cy="852"/>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grpSp>
        <p:nvGrpSpPr>
          <p:cNvPr id="557" name="Google Shape;557;p46"/>
          <p:cNvGrpSpPr/>
          <p:nvPr/>
        </p:nvGrpSpPr>
        <p:grpSpPr>
          <a:xfrm>
            <a:off x="871538" y="4349750"/>
            <a:ext cx="3078162" cy="1550988"/>
            <a:chOff x="549" y="2740"/>
            <a:chExt cx="1939" cy="977"/>
          </a:xfrm>
        </p:grpSpPr>
        <p:sp>
          <p:nvSpPr>
            <p:cNvPr id="558" name="Google Shape;558;p46"/>
            <p:cNvSpPr/>
            <p:nvPr/>
          </p:nvSpPr>
          <p:spPr>
            <a:xfrm>
              <a:off x="549" y="2740"/>
              <a:ext cx="1333" cy="977"/>
            </a:xfrm>
            <a:prstGeom prst="rect">
              <a:avLst/>
            </a:prstGeom>
            <a:solidFill>
              <a:srgbClr val="3399FF">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9" name="Google Shape;559;p46"/>
            <p:cNvSpPr/>
            <p:nvPr/>
          </p:nvSpPr>
          <p:spPr>
            <a:xfrm>
              <a:off x="2026" y="3085"/>
              <a:ext cx="462" cy="274"/>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800">
                  <a:solidFill>
                    <a:srgbClr val="66CCFF"/>
                  </a:solidFill>
                  <a:latin typeface="Courier New"/>
                  <a:ea typeface="Courier New"/>
                  <a:cs typeface="Courier New"/>
                  <a:sym typeface="Courier New"/>
                </a:rPr>
                <a:t>2850</a:t>
              </a:r>
              <a:endParaRPr/>
            </a:p>
          </p:txBody>
        </p:sp>
      </p:grpSp>
      <p:sp>
        <p:nvSpPr>
          <p:cNvPr id="560" name="Google Shape;560;p46"/>
          <p:cNvSpPr/>
          <p:nvPr/>
        </p:nvSpPr>
        <p:spPr>
          <a:xfrm>
            <a:off x="820738" y="1611313"/>
            <a:ext cx="2211387" cy="4359275"/>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DEPTNO       SAL</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10      2450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10      5000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10      1300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20       800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20      1100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20      3000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20      3000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20      2975</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30      1600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30      2850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30      1250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30       950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30      1500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30      1250</a:t>
            </a:r>
            <a:endParaRPr/>
          </a:p>
        </p:txBody>
      </p:sp>
      <p:sp>
        <p:nvSpPr>
          <p:cNvPr id="561" name="Google Shape;561;p46"/>
          <p:cNvSpPr/>
          <p:nvPr/>
        </p:nvSpPr>
        <p:spPr>
          <a:xfrm>
            <a:off x="6073775" y="3197225"/>
            <a:ext cx="2211388" cy="1158875"/>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DEPTNO  MAX(SAL)</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10      5000</a:t>
            </a:r>
            <a:endParaRPr/>
          </a:p>
          <a:p>
            <a:pPr indent="0" lvl="0" marL="0" marR="0" rtl="0" algn="l">
              <a:lnSpc>
                <a:spcPct val="125000"/>
              </a:lnSpc>
              <a:spcBef>
                <a:spcPts val="0"/>
              </a:spcBef>
              <a:spcAft>
                <a:spcPts val="0"/>
              </a:spcAft>
              <a:buNone/>
            </a:pPr>
            <a:r>
              <a:rPr b="1" lang="en-US" sz="1400">
                <a:solidFill>
                  <a:srgbClr val="000000"/>
                </a:solidFill>
                <a:latin typeface="Courier New"/>
                <a:ea typeface="Courier New"/>
                <a:cs typeface="Courier New"/>
                <a:sym typeface="Courier New"/>
              </a:rPr>
              <a:t>       20      3000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7"/>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Example</a:t>
            </a:r>
            <a:endParaRPr/>
          </a:p>
        </p:txBody>
      </p:sp>
      <p:sp>
        <p:nvSpPr>
          <p:cNvPr id="573" name="Google Shape;573;p47"/>
          <p:cNvSpPr txBox="1"/>
          <p:nvPr>
            <p:ph idx="1" type="body"/>
          </p:nvPr>
        </p:nvSpPr>
        <p:spPr>
          <a:xfrm>
            <a:off x="911225" y="1676400"/>
            <a:ext cx="7699375" cy="3441584"/>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Employee (EID, Ename, DesignationID)</a:t>
            </a:r>
            <a:endParaRPr/>
          </a:p>
          <a:p>
            <a:pPr indent="-342900" lvl="0" marL="342900" rtl="0" algn="l">
              <a:spcBef>
                <a:spcPts val="640"/>
              </a:spcBef>
              <a:spcAft>
                <a:spcPts val="0"/>
              </a:spcAft>
              <a:buClr>
                <a:schemeClr val="lt1"/>
              </a:buClr>
              <a:buSzPts val="3200"/>
              <a:buFont typeface="Times New Roman"/>
              <a:buChar char="•"/>
            </a:pPr>
            <a:r>
              <a:rPr lang="en-US"/>
              <a:t>Salary (DesgnID, Salary)</a:t>
            </a:r>
            <a:endParaRPr/>
          </a:p>
          <a:p>
            <a:pPr indent="-139700" lvl="0" marL="342900" rtl="0" algn="l">
              <a:spcBef>
                <a:spcPts val="640"/>
              </a:spcBef>
              <a:spcAft>
                <a:spcPts val="0"/>
              </a:spcAft>
              <a:buClr>
                <a:schemeClr val="lt1"/>
              </a:buClr>
              <a:buSzPts val="3200"/>
              <a:buFont typeface="Times New Roman"/>
              <a:buNone/>
            </a:pPr>
            <a:r>
              <a:t/>
            </a:r>
            <a:endParaRPr b="1"/>
          </a:p>
          <a:p>
            <a:pPr indent="-342900" lvl="0" marL="342900" rtl="0" algn="l">
              <a:spcBef>
                <a:spcPts val="640"/>
              </a:spcBef>
              <a:spcAft>
                <a:spcPts val="0"/>
              </a:spcAft>
              <a:buClr>
                <a:schemeClr val="lt1"/>
              </a:buClr>
              <a:buSzPts val="3200"/>
              <a:buFont typeface="Times New Roman"/>
              <a:buChar char="•"/>
            </a:pPr>
            <a:r>
              <a:rPr lang="en-US"/>
              <a:t>Display ename, the highest, lowest, sum and average salary of all employees</a:t>
            </a:r>
            <a:endParaRPr/>
          </a:p>
          <a:p>
            <a:pPr indent="-139700" lvl="0" marL="342900" rtl="0" algn="l">
              <a:spcBef>
                <a:spcPts val="640"/>
              </a:spcBef>
              <a:spcAft>
                <a:spcPts val="0"/>
              </a:spcAft>
              <a:buClr>
                <a:schemeClr val="lt1"/>
              </a:buClr>
              <a:buSzPts val="3200"/>
              <a:buFont typeface="Times New Roman"/>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8"/>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Examples</a:t>
            </a:r>
            <a:endParaRPr/>
          </a:p>
        </p:txBody>
      </p:sp>
      <p:sp>
        <p:nvSpPr>
          <p:cNvPr id="585" name="Google Shape;585;p48"/>
          <p:cNvSpPr txBox="1"/>
          <p:nvPr>
            <p:ph idx="1" type="body"/>
          </p:nvPr>
        </p:nvSpPr>
        <p:spPr>
          <a:xfrm>
            <a:off x="911225" y="1735138"/>
            <a:ext cx="7699375" cy="3934027"/>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Employee (EID, Ename, DesignationID)</a:t>
            </a:r>
            <a:endParaRPr/>
          </a:p>
          <a:p>
            <a:pPr indent="-342900" lvl="0" marL="342900" rtl="0" algn="l">
              <a:spcBef>
                <a:spcPts val="640"/>
              </a:spcBef>
              <a:spcAft>
                <a:spcPts val="0"/>
              </a:spcAft>
              <a:buClr>
                <a:schemeClr val="lt1"/>
              </a:buClr>
              <a:buSzPts val="3200"/>
              <a:buFont typeface="Times New Roman"/>
              <a:buChar char="•"/>
            </a:pPr>
            <a:r>
              <a:rPr lang="en-US"/>
              <a:t>Design (DesigID, Dname, Grade, SalID)</a:t>
            </a:r>
            <a:endParaRPr/>
          </a:p>
          <a:p>
            <a:pPr indent="-342900" lvl="0" marL="342900" rtl="0" algn="l">
              <a:spcBef>
                <a:spcPts val="640"/>
              </a:spcBef>
              <a:spcAft>
                <a:spcPts val="0"/>
              </a:spcAft>
              <a:buClr>
                <a:schemeClr val="lt1"/>
              </a:buClr>
              <a:buSzPts val="3200"/>
              <a:buFont typeface="Times New Roman"/>
              <a:buChar char="•"/>
            </a:pPr>
            <a:r>
              <a:rPr lang="en-US"/>
              <a:t>Salary (SalID, Basic_salary, House_rent, Travelallowance, other allowances)</a:t>
            </a:r>
            <a:endParaRPr/>
          </a:p>
          <a:p>
            <a:pPr indent="-139700" lvl="0" marL="342900" rtl="0" algn="l">
              <a:spcBef>
                <a:spcPts val="640"/>
              </a:spcBef>
              <a:spcAft>
                <a:spcPts val="0"/>
              </a:spcAft>
              <a:buClr>
                <a:schemeClr val="lt1"/>
              </a:buClr>
              <a:buSzPts val="3200"/>
              <a:buFont typeface="Times New Roman"/>
              <a:buNone/>
            </a:pPr>
            <a:r>
              <a:t/>
            </a:r>
            <a:endParaRPr/>
          </a:p>
          <a:p>
            <a:pPr indent="-342900" lvl="0" marL="342900" rtl="0" algn="l">
              <a:spcBef>
                <a:spcPts val="640"/>
              </a:spcBef>
              <a:spcAft>
                <a:spcPts val="0"/>
              </a:spcAft>
              <a:buClr>
                <a:schemeClr val="lt1"/>
              </a:buClr>
              <a:buSzPts val="3200"/>
              <a:buFont typeface="Times New Roman"/>
              <a:buChar char="•"/>
            </a:pPr>
            <a:r>
              <a:rPr lang="en-US"/>
              <a:t>How much is the average salary of designation (assistant professor in PUCIT)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9"/>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Examples</a:t>
            </a:r>
            <a:endParaRPr/>
          </a:p>
        </p:txBody>
      </p:sp>
      <p:sp>
        <p:nvSpPr>
          <p:cNvPr id="597" name="Google Shape;597;p49"/>
          <p:cNvSpPr txBox="1"/>
          <p:nvPr>
            <p:ph idx="1" type="body"/>
          </p:nvPr>
        </p:nvSpPr>
        <p:spPr>
          <a:xfrm>
            <a:off x="911225" y="1735138"/>
            <a:ext cx="7699375" cy="2259722"/>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Department (DeptID, Salary)</a:t>
            </a:r>
            <a:endParaRPr/>
          </a:p>
          <a:p>
            <a:pPr indent="-139700" lvl="0" marL="342900" rtl="0" algn="l">
              <a:spcBef>
                <a:spcPts val="640"/>
              </a:spcBef>
              <a:spcAft>
                <a:spcPts val="0"/>
              </a:spcAft>
              <a:buClr>
                <a:schemeClr val="lt1"/>
              </a:buClr>
              <a:buSzPts val="3200"/>
              <a:buFont typeface="Times New Roman"/>
              <a:buNone/>
            </a:pPr>
            <a:r>
              <a:t/>
            </a:r>
            <a:endParaRPr/>
          </a:p>
          <a:p>
            <a:pPr indent="-342900" lvl="0" marL="342900" rtl="0" algn="l">
              <a:spcBef>
                <a:spcPts val="640"/>
              </a:spcBef>
              <a:spcAft>
                <a:spcPts val="0"/>
              </a:spcAft>
              <a:buClr>
                <a:schemeClr val="lt1"/>
              </a:buClr>
              <a:buSzPts val="3200"/>
              <a:buFont typeface="Times New Roman"/>
              <a:buChar char="•"/>
            </a:pPr>
            <a:r>
              <a:rPr lang="en-US"/>
              <a:t>Calculate the maximum salary of each department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86" name="Google Shape;86;p5"/>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Times New Roman"/>
                <a:ea typeface="Times New Roman"/>
                <a:cs typeface="Times New Roman"/>
                <a:sym typeface="Times New Roman"/>
              </a:rPr>
              <a:t>‹#›</a:t>
            </a:fld>
            <a:endParaRPr sz="2400">
              <a:solidFill>
                <a:schemeClr val="lt1"/>
              </a:solidFill>
              <a:latin typeface="Times New Roman"/>
              <a:ea typeface="Times New Roman"/>
              <a:cs typeface="Times New Roman"/>
              <a:sym typeface="Times New Roman"/>
            </a:endParaRPr>
          </a:p>
        </p:txBody>
      </p:sp>
      <p:pic>
        <p:nvPicPr>
          <p:cNvPr id="87" name="Google Shape;87;p5"/>
          <p:cNvPicPr preferRelativeResize="0"/>
          <p:nvPr/>
        </p:nvPicPr>
        <p:blipFill rotWithShape="1">
          <a:blip r:embed="rId3">
            <a:alphaModFix/>
          </a:blip>
          <a:srcRect b="17046" l="30929" r="28526" t="28726"/>
          <a:stretch/>
        </p:blipFill>
        <p:spPr>
          <a:xfrm>
            <a:off x="34344" y="30050"/>
            <a:ext cx="8957256" cy="4652231"/>
          </a:xfrm>
          <a:prstGeom prst="rect">
            <a:avLst/>
          </a:prstGeom>
          <a:noFill/>
          <a:ln>
            <a:noFill/>
          </a:ln>
        </p:spPr>
      </p:pic>
      <p:sp>
        <p:nvSpPr>
          <p:cNvPr id="88" name="Google Shape;88;p5"/>
          <p:cNvSpPr txBox="1"/>
          <p:nvPr/>
        </p:nvSpPr>
        <p:spPr>
          <a:xfrm>
            <a:off x="589398" y="4800600"/>
            <a:ext cx="8031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Count the number of employees on project CAD/CAM</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0"/>
          <p:cNvSpPr/>
          <p:nvPr/>
        </p:nvSpPr>
        <p:spPr>
          <a:xfrm>
            <a:off x="968375" y="4389438"/>
            <a:ext cx="7213600" cy="17399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09" name="Google Shape;609;p50"/>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Excluding Group Results: HAVING Clause</a:t>
            </a:r>
            <a:endParaRPr/>
          </a:p>
        </p:txBody>
      </p:sp>
      <p:sp>
        <p:nvSpPr>
          <p:cNvPr id="610" name="Google Shape;610;p50"/>
          <p:cNvSpPr txBox="1"/>
          <p:nvPr>
            <p:ph idx="1" type="body"/>
          </p:nvPr>
        </p:nvSpPr>
        <p:spPr>
          <a:xfrm>
            <a:off x="911225" y="1735138"/>
            <a:ext cx="7699375" cy="2259012"/>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Use the HAVING clause to restrict groups</a:t>
            </a:r>
            <a:endParaRPr/>
          </a:p>
          <a:p>
            <a:pPr indent="-228600" lvl="2" marL="1143000" rtl="0" algn="l">
              <a:spcBef>
                <a:spcPts val="480"/>
              </a:spcBef>
              <a:spcAft>
                <a:spcPts val="0"/>
              </a:spcAft>
              <a:buClr>
                <a:schemeClr val="lt1"/>
              </a:buClr>
              <a:buSzPts val="2400"/>
              <a:buFont typeface="Times New Roman"/>
              <a:buChar char="•"/>
            </a:pPr>
            <a:r>
              <a:rPr lang="en-US"/>
              <a:t>Rows are grouped.</a:t>
            </a:r>
            <a:endParaRPr/>
          </a:p>
          <a:p>
            <a:pPr indent="-228600" lvl="2" marL="1143000" rtl="0" algn="l">
              <a:spcBef>
                <a:spcPts val="480"/>
              </a:spcBef>
              <a:spcAft>
                <a:spcPts val="0"/>
              </a:spcAft>
              <a:buClr>
                <a:schemeClr val="lt1"/>
              </a:buClr>
              <a:buSzPts val="2400"/>
              <a:buFont typeface="Times New Roman"/>
              <a:buChar char="•"/>
            </a:pPr>
            <a:r>
              <a:rPr lang="en-US"/>
              <a:t>The group function is applied.</a:t>
            </a:r>
            <a:endParaRPr/>
          </a:p>
          <a:p>
            <a:pPr indent="-228600" lvl="2" marL="1143000" rtl="0" algn="l">
              <a:spcBef>
                <a:spcPts val="480"/>
              </a:spcBef>
              <a:spcAft>
                <a:spcPts val="0"/>
              </a:spcAft>
              <a:buClr>
                <a:schemeClr val="lt1"/>
              </a:buClr>
              <a:buSzPts val="2400"/>
              <a:buFont typeface="Times New Roman"/>
              <a:buChar char="•"/>
            </a:pPr>
            <a:r>
              <a:rPr lang="en-US"/>
              <a:t>Groups matching the HAVING clause are displayed.</a:t>
            </a:r>
            <a:endParaRPr/>
          </a:p>
        </p:txBody>
      </p:sp>
      <p:sp>
        <p:nvSpPr>
          <p:cNvPr id="611" name="Google Shape;611;p50"/>
          <p:cNvSpPr/>
          <p:nvPr/>
        </p:nvSpPr>
        <p:spPr>
          <a:xfrm>
            <a:off x="1046163" y="5530850"/>
            <a:ext cx="4059237" cy="30480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12" name="Google Shape;612;p50"/>
          <p:cNvSpPr/>
          <p:nvPr/>
        </p:nvSpPr>
        <p:spPr>
          <a:xfrm>
            <a:off x="955675" y="4376738"/>
            <a:ext cx="7239000" cy="17653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 </a:t>
            </a:r>
            <a:r>
              <a:rPr b="1" i="1" lang="en-US" sz="1800">
                <a:solidFill>
                  <a:srgbClr val="000000"/>
                </a:solidFill>
                <a:latin typeface="Courier New"/>
                <a:ea typeface="Courier New"/>
                <a:cs typeface="Courier New"/>
                <a:sym typeface="Courier New"/>
              </a:rPr>
              <a:t>group_function</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condition</a:t>
            </a: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[GROUP BY	</a:t>
            </a:r>
            <a:r>
              <a:rPr b="1" i="1" lang="en-US" sz="1800">
                <a:solidFill>
                  <a:srgbClr val="000000"/>
                </a:solidFill>
                <a:latin typeface="Courier New"/>
                <a:ea typeface="Courier New"/>
                <a:cs typeface="Courier New"/>
                <a:sym typeface="Courier New"/>
              </a:rPr>
              <a:t>group_by_expression</a:t>
            </a:r>
            <a:r>
              <a:rPr b="1" lang="en-US"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[HAVING	</a:t>
            </a:r>
            <a:r>
              <a:rPr b="1" i="1" lang="en-US" sz="1800">
                <a:solidFill>
                  <a:srgbClr val="000000"/>
                </a:solidFill>
                <a:latin typeface="Courier New"/>
                <a:ea typeface="Courier New"/>
                <a:cs typeface="Courier New"/>
                <a:sym typeface="Courier New"/>
              </a:rPr>
              <a:t>group_condition</a:t>
            </a: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[ORDER BY	</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1"/>
          <p:cNvSpPr/>
          <p:nvPr/>
        </p:nvSpPr>
        <p:spPr>
          <a:xfrm>
            <a:off x="927100" y="1965325"/>
            <a:ext cx="7289800" cy="11906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25" name="Google Shape;625;p51"/>
          <p:cNvSpPr/>
          <p:nvPr/>
        </p:nvSpPr>
        <p:spPr>
          <a:xfrm>
            <a:off x="954088" y="3800475"/>
            <a:ext cx="7289800" cy="1190625"/>
          </a:xfrm>
          <a:prstGeom prst="rect">
            <a:avLst/>
          </a:prstGeom>
          <a:solidFill>
            <a:srgbClr val="EAEAEA"/>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26" name="Google Shape;626;p51"/>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HAVING Clause</a:t>
            </a:r>
            <a:endParaRPr/>
          </a:p>
        </p:txBody>
      </p:sp>
      <p:grpSp>
        <p:nvGrpSpPr>
          <p:cNvPr id="627" name="Google Shape;627;p51"/>
          <p:cNvGrpSpPr/>
          <p:nvPr/>
        </p:nvGrpSpPr>
        <p:grpSpPr>
          <a:xfrm>
            <a:off x="1643063" y="2792413"/>
            <a:ext cx="3259137" cy="2135187"/>
            <a:chOff x="1035" y="1759"/>
            <a:chExt cx="2053" cy="1345"/>
          </a:xfrm>
        </p:grpSpPr>
        <p:sp>
          <p:nvSpPr>
            <p:cNvPr id="628" name="Google Shape;628;p51"/>
            <p:cNvSpPr/>
            <p:nvPr/>
          </p:nvSpPr>
          <p:spPr>
            <a:xfrm>
              <a:off x="1035" y="1759"/>
              <a:ext cx="2053" cy="19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29" name="Google Shape;629;p51"/>
            <p:cNvSpPr/>
            <p:nvPr/>
          </p:nvSpPr>
          <p:spPr>
            <a:xfrm>
              <a:off x="1539" y="2431"/>
              <a:ext cx="797" cy="673"/>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630" name="Google Shape;630;p51"/>
          <p:cNvSpPr/>
          <p:nvPr/>
        </p:nvSpPr>
        <p:spPr>
          <a:xfrm>
            <a:off x="914400" y="1952625"/>
            <a:ext cx="7315200" cy="12160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deptno, max(sal)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GROUP BY deptno</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  HAVING   max(sal)&gt;2900;</a:t>
            </a:r>
            <a:endParaRPr/>
          </a:p>
        </p:txBody>
      </p:sp>
      <p:sp>
        <p:nvSpPr>
          <p:cNvPr id="631" name="Google Shape;631;p51"/>
          <p:cNvSpPr/>
          <p:nvPr/>
        </p:nvSpPr>
        <p:spPr>
          <a:xfrm>
            <a:off x="941388" y="3787775"/>
            <a:ext cx="7315200" cy="12160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DEPTNO  MAX(SAL)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10      5000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20      3000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500"/>
                                        <p:tgtEl>
                                          <p:spTgt spid="6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2"/>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Having Clause</a:t>
            </a:r>
            <a:endParaRPr/>
          </a:p>
        </p:txBody>
      </p:sp>
      <p:sp>
        <p:nvSpPr>
          <p:cNvPr id="637" name="Google Shape;637;p52"/>
          <p:cNvSpPr txBox="1"/>
          <p:nvPr>
            <p:ph idx="1" type="body"/>
          </p:nvPr>
        </p:nvSpPr>
        <p:spPr>
          <a:xfrm>
            <a:off x="304800" y="1600200"/>
            <a:ext cx="7772400" cy="2286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lt1"/>
              </a:buClr>
              <a:buSzPts val="2400"/>
              <a:buFont typeface="Times New Roman"/>
              <a:buNone/>
            </a:pPr>
            <a:r>
              <a:rPr lang="en-US" sz="2400"/>
              <a:t>SELECT column_name, aggregate_function(column_name)</a:t>
            </a:r>
            <a:br>
              <a:rPr lang="en-US" sz="2400"/>
            </a:br>
            <a:r>
              <a:rPr lang="en-US" sz="2400"/>
              <a:t>FROM table_name</a:t>
            </a:r>
            <a:br>
              <a:rPr lang="en-US" sz="2400"/>
            </a:br>
            <a:r>
              <a:rPr lang="en-US" sz="2400"/>
              <a:t>WHERE column_name operator value</a:t>
            </a:r>
            <a:br>
              <a:rPr lang="en-US" sz="2400"/>
            </a:br>
            <a:r>
              <a:rPr lang="en-US" sz="2400"/>
              <a:t>GROUP BY column_name</a:t>
            </a:r>
            <a:br>
              <a:rPr lang="en-US" sz="2400"/>
            </a:br>
            <a:r>
              <a:rPr lang="en-US" sz="2400"/>
              <a:t>HAVING aggregate_function(column_name) operator value;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3"/>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HAVING Clause</a:t>
            </a:r>
            <a:endParaRPr/>
          </a:p>
        </p:txBody>
      </p:sp>
      <p:sp>
        <p:nvSpPr>
          <p:cNvPr id="643" name="Google Shape;643;p53"/>
          <p:cNvSpPr/>
          <p:nvPr/>
        </p:nvSpPr>
        <p:spPr>
          <a:xfrm>
            <a:off x="889000" y="1879600"/>
            <a:ext cx="7518400" cy="19558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44" name="Google Shape;644;p53"/>
          <p:cNvSpPr/>
          <p:nvPr/>
        </p:nvSpPr>
        <p:spPr>
          <a:xfrm>
            <a:off x="952500" y="2238375"/>
            <a:ext cx="7315200" cy="12160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job, SUM(sal) PAYROLL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WHERE	  job NOT LIKE 'SALES%'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  GROUP BY  job</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5  HAVING    SUM(sal)&gt;5000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6  ORDER BY  SUM(sal);</a:t>
            </a:r>
            <a:endParaRPr/>
          </a:p>
        </p:txBody>
      </p:sp>
      <p:sp>
        <p:nvSpPr>
          <p:cNvPr id="645" name="Google Shape;645;p53"/>
          <p:cNvSpPr/>
          <p:nvPr/>
        </p:nvSpPr>
        <p:spPr>
          <a:xfrm>
            <a:off x="896938" y="4124325"/>
            <a:ext cx="7515225" cy="1190625"/>
          </a:xfrm>
          <a:prstGeom prst="rect">
            <a:avLst/>
          </a:prstGeom>
          <a:solidFill>
            <a:srgbClr val="EAEAEA"/>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46" name="Google Shape;646;p53"/>
          <p:cNvSpPr/>
          <p:nvPr/>
        </p:nvSpPr>
        <p:spPr>
          <a:xfrm>
            <a:off x="884238" y="4111625"/>
            <a:ext cx="7315200" cy="12160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JOB         PAYROLL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ANALYST        6000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MANAGER        8275</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4"/>
          <p:cNvSpPr/>
          <p:nvPr/>
        </p:nvSpPr>
        <p:spPr>
          <a:xfrm>
            <a:off x="927100" y="2470150"/>
            <a:ext cx="7289800" cy="9271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54" name="Google Shape;654;p54"/>
          <p:cNvSpPr/>
          <p:nvPr/>
        </p:nvSpPr>
        <p:spPr>
          <a:xfrm>
            <a:off x="954088" y="3822700"/>
            <a:ext cx="7289800" cy="1003300"/>
          </a:xfrm>
          <a:prstGeom prst="rect">
            <a:avLst/>
          </a:prstGeom>
          <a:solidFill>
            <a:srgbClr val="EAEAEA"/>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55" name="Google Shape;655;p54"/>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Nesting Group Functions</a:t>
            </a:r>
            <a:endParaRPr/>
          </a:p>
        </p:txBody>
      </p:sp>
      <p:grpSp>
        <p:nvGrpSpPr>
          <p:cNvPr id="656" name="Google Shape;656;p54"/>
          <p:cNvGrpSpPr/>
          <p:nvPr/>
        </p:nvGrpSpPr>
        <p:grpSpPr>
          <a:xfrm>
            <a:off x="976313" y="2506663"/>
            <a:ext cx="3767137" cy="2274887"/>
            <a:chOff x="615" y="1579"/>
            <a:chExt cx="2373" cy="1433"/>
          </a:xfrm>
        </p:grpSpPr>
        <p:sp>
          <p:nvSpPr>
            <p:cNvPr id="657" name="Google Shape;657;p54"/>
            <p:cNvSpPr/>
            <p:nvPr/>
          </p:nvSpPr>
          <p:spPr>
            <a:xfrm>
              <a:off x="1803" y="1579"/>
              <a:ext cx="1185" cy="197"/>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58" name="Google Shape;658;p54"/>
            <p:cNvSpPr/>
            <p:nvPr/>
          </p:nvSpPr>
          <p:spPr>
            <a:xfrm>
              <a:off x="615" y="2431"/>
              <a:ext cx="1173" cy="58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659" name="Google Shape;659;p54"/>
          <p:cNvSpPr/>
          <p:nvPr/>
        </p:nvSpPr>
        <p:spPr>
          <a:xfrm>
            <a:off x="952500" y="2333625"/>
            <a:ext cx="7315200" cy="12160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max(avg(sal))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GROUP BY deptno;</a:t>
            </a:r>
            <a:endParaRPr/>
          </a:p>
        </p:txBody>
      </p:sp>
      <p:sp>
        <p:nvSpPr>
          <p:cNvPr id="660" name="Google Shape;660;p54"/>
          <p:cNvSpPr/>
          <p:nvPr/>
        </p:nvSpPr>
        <p:spPr>
          <a:xfrm>
            <a:off x="941388" y="3711575"/>
            <a:ext cx="7315200" cy="12160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MAX(AVG(SAL))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2916.6667</a:t>
            </a:r>
            <a:endParaRPr/>
          </a:p>
        </p:txBody>
      </p:sp>
      <p:sp>
        <p:nvSpPr>
          <p:cNvPr id="661" name="Google Shape;661;p54"/>
          <p:cNvSpPr txBox="1"/>
          <p:nvPr>
            <p:ph idx="1" type="body"/>
          </p:nvPr>
        </p:nvSpPr>
        <p:spPr>
          <a:xfrm>
            <a:off x="911225" y="1354138"/>
            <a:ext cx="7699375" cy="579437"/>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Display the maximum average salary.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5"/>
          <p:cNvSpPr/>
          <p:nvPr/>
        </p:nvSpPr>
        <p:spPr>
          <a:xfrm>
            <a:off x="973138" y="1308100"/>
            <a:ext cx="7261225" cy="17399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67" name="Google Shape;667;p55"/>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Summary</a:t>
            </a:r>
            <a:endParaRPr/>
          </a:p>
        </p:txBody>
      </p:sp>
      <p:sp>
        <p:nvSpPr>
          <p:cNvPr id="668" name="Google Shape;668;p55"/>
          <p:cNvSpPr/>
          <p:nvPr/>
        </p:nvSpPr>
        <p:spPr>
          <a:xfrm>
            <a:off x="1052513" y="2163763"/>
            <a:ext cx="4567237" cy="579437"/>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69" name="Google Shape;669;p55"/>
          <p:cNvSpPr/>
          <p:nvPr/>
        </p:nvSpPr>
        <p:spPr>
          <a:xfrm>
            <a:off x="941388" y="1295400"/>
            <a:ext cx="7286625" cy="17653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 </a:t>
            </a:r>
            <a:r>
              <a:rPr b="1" i="1" lang="en-US" sz="1800">
                <a:solidFill>
                  <a:srgbClr val="000000"/>
                </a:solidFill>
                <a:latin typeface="Courier New"/>
                <a:ea typeface="Courier New"/>
                <a:cs typeface="Courier New"/>
                <a:sym typeface="Courier New"/>
              </a:rPr>
              <a:t>group_function(column)</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condition</a:t>
            </a: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[GROUP BY	</a:t>
            </a:r>
            <a:r>
              <a:rPr b="1" i="1" lang="en-US" sz="1800">
                <a:solidFill>
                  <a:srgbClr val="000000"/>
                </a:solidFill>
                <a:latin typeface="Courier New"/>
                <a:ea typeface="Courier New"/>
                <a:cs typeface="Courier New"/>
                <a:sym typeface="Courier New"/>
              </a:rPr>
              <a:t>group_by_expression</a:t>
            </a:r>
            <a:r>
              <a:rPr b="1" lang="en-US"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[HAVING	</a:t>
            </a:r>
            <a:r>
              <a:rPr b="1" i="1" lang="en-US" sz="1800">
                <a:solidFill>
                  <a:srgbClr val="000000"/>
                </a:solidFill>
                <a:latin typeface="Courier New"/>
                <a:ea typeface="Courier New"/>
                <a:cs typeface="Courier New"/>
                <a:sym typeface="Courier New"/>
              </a:rPr>
              <a:t>group_condition</a:t>
            </a: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[ORDER BY	</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a:t>
            </a:r>
            <a:endParaRPr/>
          </a:p>
        </p:txBody>
      </p:sp>
      <p:sp>
        <p:nvSpPr>
          <p:cNvPr id="670" name="Google Shape;670;p55"/>
          <p:cNvSpPr txBox="1"/>
          <p:nvPr>
            <p:ph idx="1" type="body"/>
          </p:nvPr>
        </p:nvSpPr>
        <p:spPr>
          <a:xfrm>
            <a:off x="911225" y="3392488"/>
            <a:ext cx="7699375" cy="2117725"/>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Order of evaluation of the clauses:</a:t>
            </a:r>
            <a:endParaRPr/>
          </a:p>
          <a:p>
            <a:pPr indent="-285750" lvl="1" marL="742950" rtl="0" algn="l">
              <a:spcBef>
                <a:spcPts val="560"/>
              </a:spcBef>
              <a:spcAft>
                <a:spcPts val="0"/>
              </a:spcAft>
              <a:buClr>
                <a:schemeClr val="lt1"/>
              </a:buClr>
              <a:buSzPts val="2800"/>
              <a:buFont typeface="Times New Roman"/>
              <a:buChar char="–"/>
            </a:pPr>
            <a:r>
              <a:rPr lang="en-US"/>
              <a:t>WHERE clause</a:t>
            </a:r>
            <a:endParaRPr/>
          </a:p>
          <a:p>
            <a:pPr indent="-285750" lvl="1" marL="742950" rtl="0" algn="l">
              <a:spcBef>
                <a:spcPts val="560"/>
              </a:spcBef>
              <a:spcAft>
                <a:spcPts val="0"/>
              </a:spcAft>
              <a:buClr>
                <a:schemeClr val="lt1"/>
              </a:buClr>
              <a:buSzPts val="2800"/>
              <a:buFont typeface="Times New Roman"/>
              <a:buChar char="–"/>
            </a:pPr>
            <a:r>
              <a:rPr lang="en-US"/>
              <a:t>GROUP BY clause</a:t>
            </a:r>
            <a:endParaRPr/>
          </a:p>
          <a:p>
            <a:pPr indent="-285750" lvl="1" marL="742950" rtl="0" algn="l">
              <a:spcBef>
                <a:spcPts val="560"/>
              </a:spcBef>
              <a:spcAft>
                <a:spcPts val="0"/>
              </a:spcAft>
              <a:buClr>
                <a:schemeClr val="lt1"/>
              </a:buClr>
              <a:buSzPts val="2800"/>
              <a:buFont typeface="Times New Roman"/>
              <a:buChar char="–"/>
            </a:pPr>
            <a:r>
              <a:rPr lang="en-US"/>
              <a:t>HAVING clause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6"/>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Practice Overview</a:t>
            </a:r>
            <a:endParaRPr/>
          </a:p>
        </p:txBody>
      </p:sp>
      <p:sp>
        <p:nvSpPr>
          <p:cNvPr id="676" name="Google Shape;676;p56"/>
          <p:cNvSpPr txBox="1"/>
          <p:nvPr>
            <p:ph idx="1" type="body"/>
          </p:nvPr>
        </p:nvSpPr>
        <p:spPr>
          <a:xfrm>
            <a:off x="684213" y="1676400"/>
            <a:ext cx="7772400" cy="947738"/>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285750" lvl="1" marL="742950" rtl="0" algn="l">
              <a:lnSpc>
                <a:spcPct val="90000"/>
              </a:lnSpc>
              <a:spcBef>
                <a:spcPts val="0"/>
              </a:spcBef>
              <a:spcAft>
                <a:spcPts val="0"/>
              </a:spcAft>
              <a:buClr>
                <a:schemeClr val="lt1"/>
              </a:buClr>
              <a:buSzPts val="2400"/>
              <a:buFont typeface="Times New Roman"/>
              <a:buChar char="–"/>
            </a:pPr>
            <a:r>
              <a:rPr lang="en-US" sz="2400"/>
              <a:t>Showing different queries that use group functions</a:t>
            </a:r>
            <a:endParaRPr/>
          </a:p>
          <a:p>
            <a:pPr indent="-285750" lvl="1" marL="742950" rtl="0" algn="l">
              <a:lnSpc>
                <a:spcPct val="90000"/>
              </a:lnSpc>
              <a:spcBef>
                <a:spcPts val="480"/>
              </a:spcBef>
              <a:spcAft>
                <a:spcPts val="0"/>
              </a:spcAft>
              <a:buClr>
                <a:schemeClr val="lt1"/>
              </a:buClr>
              <a:buSzPts val="2400"/>
              <a:buFont typeface="Times New Roman"/>
              <a:buChar char="–"/>
            </a:pPr>
            <a:r>
              <a:rPr lang="en-US" sz="2400"/>
              <a:t>Grouping by rows to achieve more than one result</a:t>
            </a:r>
            <a:endParaRPr/>
          </a:p>
          <a:p>
            <a:pPr indent="-285750" lvl="1" marL="742950" rtl="0" algn="l">
              <a:lnSpc>
                <a:spcPct val="90000"/>
              </a:lnSpc>
              <a:spcBef>
                <a:spcPts val="480"/>
              </a:spcBef>
              <a:spcAft>
                <a:spcPts val="0"/>
              </a:spcAft>
              <a:buClr>
                <a:schemeClr val="lt1"/>
              </a:buClr>
              <a:buSzPts val="2400"/>
              <a:buFont typeface="Times New Roman"/>
              <a:buChar char="–"/>
            </a:pPr>
            <a:r>
              <a:rPr lang="en-US" sz="2400"/>
              <a:t>Excluding groups by using the HAVING clause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94" name="Google Shape;94;p6"/>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Times New Roman"/>
                <a:ea typeface="Times New Roman"/>
                <a:cs typeface="Times New Roman"/>
                <a:sym typeface="Times New Roman"/>
              </a:rPr>
              <a:t>‹#›</a:t>
            </a:fld>
            <a:endParaRPr sz="2400">
              <a:solidFill>
                <a:schemeClr val="lt1"/>
              </a:solidFill>
              <a:latin typeface="Times New Roman"/>
              <a:ea typeface="Times New Roman"/>
              <a:cs typeface="Times New Roman"/>
              <a:sym typeface="Times New Roman"/>
            </a:endParaRPr>
          </a:p>
        </p:txBody>
      </p:sp>
      <p:pic>
        <p:nvPicPr>
          <p:cNvPr id="95" name="Google Shape;95;p6"/>
          <p:cNvPicPr preferRelativeResize="0"/>
          <p:nvPr/>
        </p:nvPicPr>
        <p:blipFill rotWithShape="1">
          <a:blip r:embed="rId3">
            <a:alphaModFix/>
          </a:blip>
          <a:srcRect b="17046" l="30929" r="28526" t="28726"/>
          <a:stretch/>
        </p:blipFill>
        <p:spPr>
          <a:xfrm>
            <a:off x="34344" y="30050"/>
            <a:ext cx="8957256" cy="4652231"/>
          </a:xfrm>
          <a:prstGeom prst="rect">
            <a:avLst/>
          </a:prstGeom>
          <a:noFill/>
          <a:ln>
            <a:noFill/>
          </a:ln>
        </p:spPr>
      </p:pic>
      <p:sp>
        <p:nvSpPr>
          <p:cNvPr id="96" name="Google Shape;96;p6"/>
          <p:cNvSpPr txBox="1"/>
          <p:nvPr/>
        </p:nvSpPr>
        <p:spPr>
          <a:xfrm>
            <a:off x="589398" y="4800600"/>
            <a:ext cx="77991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Count the number of employees on each project name</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102" name="Google Shape;102;p7"/>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Times New Roman"/>
                <a:ea typeface="Times New Roman"/>
                <a:cs typeface="Times New Roman"/>
                <a:sym typeface="Times New Roman"/>
              </a:rPr>
              <a:t>‹#›</a:t>
            </a:fld>
            <a:endParaRPr sz="2400">
              <a:solidFill>
                <a:schemeClr val="lt1"/>
              </a:solidFill>
              <a:latin typeface="Times New Roman"/>
              <a:ea typeface="Times New Roman"/>
              <a:cs typeface="Times New Roman"/>
              <a:sym typeface="Times New Roman"/>
            </a:endParaRPr>
          </a:p>
        </p:txBody>
      </p:sp>
      <p:pic>
        <p:nvPicPr>
          <p:cNvPr id="103" name="Google Shape;103;p7"/>
          <p:cNvPicPr preferRelativeResize="0"/>
          <p:nvPr/>
        </p:nvPicPr>
        <p:blipFill rotWithShape="1">
          <a:blip r:embed="rId3">
            <a:alphaModFix/>
          </a:blip>
          <a:srcRect b="17043" l="30927" r="28527" t="28729"/>
          <a:stretch/>
        </p:blipFill>
        <p:spPr>
          <a:xfrm>
            <a:off x="34344" y="30050"/>
            <a:ext cx="8957255" cy="4652231"/>
          </a:xfrm>
          <a:prstGeom prst="rect">
            <a:avLst/>
          </a:prstGeom>
          <a:noFill/>
          <a:ln>
            <a:noFill/>
          </a:ln>
        </p:spPr>
      </p:pic>
      <p:sp>
        <p:nvSpPr>
          <p:cNvPr id="104" name="Google Shape;104;p7"/>
          <p:cNvSpPr txBox="1"/>
          <p:nvPr/>
        </p:nvSpPr>
        <p:spPr>
          <a:xfrm>
            <a:off x="589398" y="4800600"/>
            <a:ext cx="730123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Display the name of employee having eno</a:t>
            </a:r>
            <a:endParaRPr sz="2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E1, E2, E3, E4. </a:t>
            </a:r>
            <a:endParaRPr/>
          </a:p>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Display the name of employees working on project</a:t>
            </a:r>
            <a:endParaRPr/>
          </a:p>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Instrumentation, maintenance or CAD/CAM</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110" name="Google Shape;110;p8"/>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Times New Roman"/>
                <a:ea typeface="Times New Roman"/>
                <a:cs typeface="Times New Roman"/>
                <a:sym typeface="Times New Roman"/>
              </a:rPr>
              <a:t>‹#›</a:t>
            </a:fld>
            <a:endParaRPr sz="2400">
              <a:solidFill>
                <a:schemeClr val="lt1"/>
              </a:solidFill>
              <a:latin typeface="Times New Roman"/>
              <a:ea typeface="Times New Roman"/>
              <a:cs typeface="Times New Roman"/>
              <a:sym typeface="Times New Roman"/>
            </a:endParaRPr>
          </a:p>
        </p:txBody>
      </p:sp>
      <p:pic>
        <p:nvPicPr>
          <p:cNvPr id="111" name="Google Shape;111;p8"/>
          <p:cNvPicPr preferRelativeResize="0"/>
          <p:nvPr/>
        </p:nvPicPr>
        <p:blipFill rotWithShape="1">
          <a:blip r:embed="rId3">
            <a:alphaModFix/>
          </a:blip>
          <a:srcRect b="17046" l="30929" r="28526" t="28726"/>
          <a:stretch/>
        </p:blipFill>
        <p:spPr>
          <a:xfrm>
            <a:off x="34344" y="30050"/>
            <a:ext cx="8957256" cy="4652231"/>
          </a:xfrm>
          <a:prstGeom prst="rect">
            <a:avLst/>
          </a:prstGeom>
          <a:noFill/>
          <a:ln>
            <a:noFill/>
          </a:ln>
        </p:spPr>
      </p:pic>
      <p:sp>
        <p:nvSpPr>
          <p:cNvPr id="112" name="Google Shape;112;p8"/>
          <p:cNvSpPr txBox="1"/>
          <p:nvPr/>
        </p:nvSpPr>
        <p:spPr>
          <a:xfrm>
            <a:off x="251390" y="4531829"/>
            <a:ext cx="8435400" cy="267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Display the project names and eno who are one of the two</a:t>
            </a:r>
            <a:endParaRPr/>
          </a:p>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P1, P3, OR the employee title is is programmer . The query</a:t>
            </a:r>
            <a:endParaRPr/>
          </a:p>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should also list the employees whose salary is great than </a:t>
            </a:r>
            <a:endParaRPr/>
          </a:p>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Salary of system analyst and mechanical engineer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118" name="Google Shape;118;p9"/>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Times New Roman"/>
                <a:ea typeface="Times New Roman"/>
                <a:cs typeface="Times New Roman"/>
                <a:sym typeface="Times New Roman"/>
              </a:rPr>
              <a:t>‹#›</a:t>
            </a:fld>
            <a:endParaRPr sz="2400">
              <a:solidFill>
                <a:schemeClr val="lt1"/>
              </a:solidFill>
              <a:latin typeface="Times New Roman"/>
              <a:ea typeface="Times New Roman"/>
              <a:cs typeface="Times New Roman"/>
              <a:sym typeface="Times New Roman"/>
            </a:endParaRPr>
          </a:p>
        </p:txBody>
      </p:sp>
      <p:pic>
        <p:nvPicPr>
          <p:cNvPr id="119" name="Google Shape;119;p9"/>
          <p:cNvPicPr preferRelativeResize="0"/>
          <p:nvPr/>
        </p:nvPicPr>
        <p:blipFill rotWithShape="1">
          <a:blip r:embed="rId3">
            <a:alphaModFix/>
          </a:blip>
          <a:srcRect b="17046" l="30929" r="28526" t="28726"/>
          <a:stretch/>
        </p:blipFill>
        <p:spPr>
          <a:xfrm>
            <a:off x="34344" y="30050"/>
            <a:ext cx="8957256" cy="4652231"/>
          </a:xfrm>
          <a:prstGeom prst="rect">
            <a:avLst/>
          </a:prstGeom>
          <a:noFill/>
          <a:ln>
            <a:noFill/>
          </a:ln>
        </p:spPr>
      </p:pic>
      <p:sp>
        <p:nvSpPr>
          <p:cNvPr id="120" name="Google Shape;120;p9"/>
          <p:cNvSpPr txBox="1"/>
          <p:nvPr/>
        </p:nvSpPr>
        <p:spPr>
          <a:xfrm>
            <a:off x="589398" y="4800600"/>
            <a:ext cx="78471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Display the name of employee who are elect engineers </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3SQUARES">
  <a:themeElements>
    <a:clrScheme name="">
      <a:dk1>
        <a:srgbClr val="808080"/>
      </a:dk1>
      <a:lt1>
        <a:srgbClr val="FFFFFF"/>
      </a:lt1>
      <a:dk2>
        <a:srgbClr val="000000"/>
      </a:dk2>
      <a:lt2>
        <a:srgbClr val="FFFF99"/>
      </a:lt2>
      <a:accent1>
        <a:srgbClr val="FFFF99"/>
      </a:accent1>
      <a:accent2>
        <a:srgbClr val="3333CC"/>
      </a:accent2>
      <a:accent3>
        <a:srgbClr val="AAAAAA"/>
      </a:accent3>
      <a:accent4>
        <a:srgbClr val="DADADA"/>
      </a:accent4>
      <a:accent5>
        <a:srgbClr val="FFFF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1995-06-17T23:31:02Z</dcterms:created>
  <dc:creator>Julie Rose</dc:creator>
</cp:coreProperties>
</file>