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6858000" cx="9144000"/>
  <p:notesSz cx="6818300" cy="9128125"/>
  <p:embeddedFontLst>
    <p:embeddedFont>
      <p:font typeface="Noto Sans Symbols"/>
      <p:regular r:id="rId78"/>
      <p:bold r:id="rId79"/>
    </p:embeddedFont>
    <p:embeddedFont>
      <p:font typeface="Helvetica Neue"/>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160">
          <p15:clr>
            <a:srgbClr val="A4A3A4"/>
          </p15:clr>
        </p15:guide>
        <p15:guide id="2" pos="2880">
          <p15:clr>
            <a:srgbClr val="A4A3A4"/>
          </p15:clr>
        </p15:guide>
      </p15:notesGuideLst>
    </p:ext>
    <p:ext uri="http://customooxmlschemas.google.com/">
      <go:slidesCustomData xmlns:go="http://customooxmlschemas.google.com/" r:id="rId84" roundtripDataSignature="AMtx7mjDLYekBaogxbBT+odJcfmr+IHO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customschemas.google.com/relationships/presentationmetadata" Target="metadata"/><Relationship Id="rId83" Type="http://schemas.openxmlformats.org/officeDocument/2006/relationships/font" Target="fonts/HelveticaNeue-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regular.fntdata"/><Relationship Id="rId82" Type="http://schemas.openxmlformats.org/officeDocument/2006/relationships/font" Target="fonts/HelveticaNeue-italic.fntdata"/><Relationship Id="rId81"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NotoSansSymbols-bold.fntdata"/><Relationship Id="rId34" Type="http://schemas.openxmlformats.org/officeDocument/2006/relationships/slide" Target="slides/slide29.xml"/><Relationship Id="rId78" Type="http://schemas.openxmlformats.org/officeDocument/2006/relationships/font" Target="fonts/NotoSansSymbols-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3075" y="161925"/>
            <a:ext cx="5867400" cy="43973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4" name="Google Shape;4;n"/>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330"/>
              </a:spcBef>
              <a:spcAft>
                <a:spcPts val="0"/>
              </a:spcAft>
              <a:buSzPts val="1400"/>
              <a:buNone/>
              <a:defRPr b="1" i="0" sz="1100" u="none" cap="none" strike="noStrike">
                <a:solidFill>
                  <a:schemeClr val="dk1"/>
                </a:solidFill>
                <a:latin typeface="Arial"/>
                <a:ea typeface="Arial"/>
                <a:cs typeface="Arial"/>
                <a:sym typeface="Arial"/>
              </a:defRPr>
            </a:lvl1pPr>
            <a:lvl2pPr indent="-228600" lvl="1" marL="914400" marR="0" rtl="0" algn="l">
              <a:spcBef>
                <a:spcPts val="33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2pPr>
            <a:lvl3pPr indent="-298450" lvl="2" marL="1371600" marR="0" rtl="0" algn="l">
              <a:spcBef>
                <a:spcPts val="330"/>
              </a:spcBef>
              <a:spcAft>
                <a:spcPts val="0"/>
              </a:spcAft>
              <a:buClr>
                <a:schemeClr val="dk1"/>
              </a:buClr>
              <a:buSzPts val="1100"/>
              <a:buFont typeface="Times New Roman"/>
              <a:buChar char="•"/>
              <a:defRPr b="0" i="0" sz="11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330"/>
              </a:spcBef>
              <a:spcAft>
                <a:spcPts val="0"/>
              </a:spcAft>
              <a:buClr>
                <a:schemeClr val="dk1"/>
              </a:buClr>
              <a:buSzPts val="1100"/>
              <a:buFont typeface="Times New Roman"/>
              <a:buChar char="–"/>
              <a:defRPr b="0" i="0" sz="11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p:nvPr/>
        </p:nvSpPr>
        <p:spPr>
          <a:xfrm>
            <a:off x="712788" y="8747125"/>
            <a:ext cx="5270500" cy="1524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Introduction to Oracle: SQL and PL/SQL  3</a:t>
            </a:r>
            <a:r>
              <a:rPr b="1" i="0" lang="en-US" sz="1000" u="none" cap="none" strike="noStrike">
                <a:solidFill>
                  <a:schemeClr val="dk1"/>
                </a:solidFill>
                <a:latin typeface="Times New Roman"/>
                <a:ea typeface="Times New Roman"/>
                <a:cs typeface="Times New Roman"/>
                <a:sym typeface="Times New Roman"/>
              </a:rPr>
              <a:t>-</a:t>
            </a:r>
            <a:fld id="{00000000-1234-1234-1234-123412341234}" type="slidenum">
              <a:rPr b="1" i="0" lang="en-US"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oleObject" Target="../embeddings/oleObject2.bin"/><Relationship Id="rId3" Type="http://schemas.openxmlformats.org/officeDocument/2006/relationships/oleObject" Target="../embeddings/oleObject2.bin"/><Relationship Id="rId4" Type="http://schemas.openxmlformats.org/officeDocument/2006/relationships/image" Target="../media/image2.png"/></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oleObject" Target="../embeddings/oleObject3.bin"/><Relationship Id="rId3" Type="http://schemas.openxmlformats.org/officeDocument/2006/relationships/oleObject" Target="../embeddings/oleObject3.bin"/><Relationship Id="rId4" Type="http://schemas.openxmlformats.org/officeDocument/2006/relationships/image" Target="../media/image3.png"/></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oleObject" Target="../embeddings/oleObject4.bin"/><Relationship Id="rId3" Type="http://schemas.openxmlformats.org/officeDocument/2006/relationships/oleObject" Target="../embeddings/oleObject4.bin"/><Relationship Id="rId4" Type="http://schemas.openxmlformats.org/officeDocument/2006/relationships/image" Target="../media/image4.png"/></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oleObject" Target="../embeddings/oleObject5.bin"/><Relationship Id="rId3" Type="http://schemas.openxmlformats.org/officeDocument/2006/relationships/oleObject" Target="../embeddings/oleObject5.bin"/><Relationship Id="rId4" Type="http://schemas.openxmlformats.org/officeDocument/2006/relationships/image" Target="../media/image4.png"/></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oleObject" Target="../embeddings/oleObject1.bin"/><Relationship Id="rId3" Type="http://schemas.openxmlformats.org/officeDocument/2006/relationships/oleObject" Target="../embeddings/oleObject1.bin"/><Relationship Id="rId4" Type="http://schemas.openxmlformats.org/officeDocument/2006/relationships/image" Target="../media/image1.png"/></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60"/>
              </a:spcBef>
              <a:spcAft>
                <a:spcPts val="0"/>
              </a:spcAft>
              <a:buNone/>
            </a:pPr>
            <a:r>
              <a:rPr lang="en-US" sz="1200">
                <a:solidFill>
                  <a:schemeClr val="accent2"/>
                </a:solidFill>
              </a:rPr>
              <a:t>Schedule:	Timing	Topic</a:t>
            </a:r>
            <a:endParaRPr/>
          </a:p>
          <a:p>
            <a:pPr indent="0" lvl="1" marL="114300" rtl="0" algn="l">
              <a:spcBef>
                <a:spcPts val="330"/>
              </a:spcBef>
              <a:spcAft>
                <a:spcPts val="0"/>
              </a:spcAft>
              <a:buNone/>
            </a:pPr>
            <a:r>
              <a:rPr lang="en-US">
                <a:solidFill>
                  <a:schemeClr val="accent2"/>
                </a:solidFill>
              </a:rPr>
              <a:t>	55 minutes	Lecture</a:t>
            </a:r>
            <a:endParaRPr/>
          </a:p>
          <a:p>
            <a:pPr indent="0" lvl="1" marL="114300" rtl="0" algn="l">
              <a:spcBef>
                <a:spcPts val="330"/>
              </a:spcBef>
              <a:spcAft>
                <a:spcPts val="0"/>
              </a:spcAft>
              <a:buNone/>
            </a:pPr>
            <a:r>
              <a:rPr lang="en-US">
                <a:solidFill>
                  <a:schemeClr val="accent2"/>
                </a:solidFill>
              </a:rPr>
              <a:t>	30 minutes	Practice</a:t>
            </a:r>
            <a:endParaRPr/>
          </a:p>
          <a:p>
            <a:pPr indent="0" lvl="1" marL="114300" rtl="0" algn="l">
              <a:spcBef>
                <a:spcPts val="330"/>
              </a:spcBef>
              <a:spcAft>
                <a:spcPts val="0"/>
              </a:spcAft>
              <a:buNone/>
            </a:pPr>
            <a:r>
              <a:rPr lang="en-US">
                <a:solidFill>
                  <a:schemeClr val="accent2"/>
                </a:solidFill>
              </a:rPr>
              <a:t>	85 minutes	Total</a:t>
            </a:r>
            <a:endParaRPr/>
          </a:p>
        </p:txBody>
      </p:sp>
      <p:sp>
        <p:nvSpPr>
          <p:cNvPr id="53" name="Google Shape;53;p1: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Character Manipulation Functions</a:t>
            </a:r>
            <a:endParaRPr/>
          </a:p>
          <a:p>
            <a:pPr indent="0" lvl="1" marL="114300" rtl="0" algn="l">
              <a:spcBef>
                <a:spcPts val="330"/>
              </a:spcBef>
              <a:spcAft>
                <a:spcPts val="0"/>
              </a:spcAft>
              <a:buNone/>
            </a:pPr>
            <a:r>
              <a:rPr lang="en-US"/>
              <a:t>CONCAT, SUBSTR, LENGTH, INSTR, and LPAD are the five character manipulation functions covered in this lesson.</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CONCAT</a:t>
            </a:r>
            <a:r>
              <a:rPr lang="en-US">
                <a:solidFill>
                  <a:srgbClr val="FC0128"/>
                </a:solidFill>
                <a:latin typeface="Noto Sans Symbols"/>
                <a:ea typeface="Noto Sans Symbols"/>
                <a:cs typeface="Noto Sans Symbols"/>
                <a:sym typeface="Noto Sans Symbols"/>
              </a:rPr>
              <a:t>:</a:t>
            </a:r>
            <a:r>
              <a:rPr lang="en-US">
                <a:latin typeface="Noto Sans Symbols"/>
                <a:ea typeface="Noto Sans Symbols"/>
                <a:cs typeface="Noto Sans Symbols"/>
                <a:sym typeface="Noto Sans Symbols"/>
              </a:rPr>
              <a:t> </a:t>
            </a:r>
            <a:r>
              <a:rPr lang="en-US"/>
              <a:t>Joins values together (You are limited to using two parameters with CONCAT.)</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SUBSTR</a:t>
            </a:r>
            <a:r>
              <a:rPr lang="en-US">
                <a:solidFill>
                  <a:srgbClr val="FC0128"/>
                </a:solidFill>
                <a:latin typeface="Noto Sans Symbols"/>
                <a:ea typeface="Noto Sans Symbols"/>
                <a:cs typeface="Noto Sans Symbols"/>
                <a:sym typeface="Noto Sans Symbols"/>
              </a:rPr>
              <a:t>:</a:t>
            </a:r>
            <a:r>
              <a:rPr lang="en-US">
                <a:latin typeface="Noto Sans Symbols"/>
                <a:ea typeface="Noto Sans Symbols"/>
                <a:cs typeface="Noto Sans Symbols"/>
                <a:sym typeface="Noto Sans Symbols"/>
              </a:rPr>
              <a:t> </a:t>
            </a:r>
            <a:r>
              <a:rPr lang="en-US"/>
              <a:t>Extracts a string of determined length</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LENGTH</a:t>
            </a:r>
            <a:r>
              <a:rPr lang="en-US">
                <a:solidFill>
                  <a:srgbClr val="FC0128"/>
                </a:solidFill>
                <a:latin typeface="Noto Sans Symbols"/>
                <a:ea typeface="Noto Sans Symbols"/>
                <a:cs typeface="Noto Sans Symbols"/>
                <a:sym typeface="Noto Sans Symbols"/>
              </a:rPr>
              <a:t>:</a:t>
            </a:r>
            <a:r>
              <a:rPr lang="en-US">
                <a:latin typeface="Noto Sans Symbols"/>
                <a:ea typeface="Noto Sans Symbols"/>
                <a:cs typeface="Noto Sans Symbols"/>
                <a:sym typeface="Noto Sans Symbols"/>
              </a:rPr>
              <a:t> </a:t>
            </a:r>
            <a:r>
              <a:rPr lang="en-US"/>
              <a:t>Shows the length of a string as a numeric value</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INSTR</a:t>
            </a:r>
            <a:r>
              <a:rPr lang="en-US">
                <a:solidFill>
                  <a:srgbClr val="FC0128"/>
                </a:solidFill>
                <a:latin typeface="Noto Sans Symbols"/>
                <a:ea typeface="Noto Sans Symbols"/>
                <a:cs typeface="Noto Sans Symbols"/>
                <a:sym typeface="Noto Sans Symbols"/>
              </a:rPr>
              <a:t>:</a:t>
            </a:r>
            <a:r>
              <a:rPr lang="en-US">
                <a:latin typeface="Noto Sans Symbols"/>
                <a:ea typeface="Noto Sans Symbols"/>
                <a:cs typeface="Noto Sans Symbols"/>
                <a:sym typeface="Noto Sans Symbols"/>
              </a:rPr>
              <a:t> </a:t>
            </a:r>
            <a:r>
              <a:rPr lang="en-US"/>
              <a:t>Finds numeric position of a named character</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LPAD</a:t>
            </a:r>
            <a:r>
              <a:rPr lang="en-US">
                <a:solidFill>
                  <a:srgbClr val="FC0128"/>
                </a:solidFill>
                <a:latin typeface="Noto Sans Symbols"/>
                <a:ea typeface="Noto Sans Symbols"/>
                <a:cs typeface="Noto Sans Symbols"/>
                <a:sym typeface="Noto Sans Symbols"/>
              </a:rPr>
              <a:t>:</a:t>
            </a:r>
            <a:r>
              <a:rPr lang="en-US">
                <a:latin typeface="Noto Sans Symbols"/>
                <a:ea typeface="Noto Sans Symbols"/>
                <a:cs typeface="Noto Sans Symbols"/>
                <a:sym typeface="Noto Sans Symbols"/>
              </a:rPr>
              <a:t> </a:t>
            </a:r>
            <a:r>
              <a:rPr lang="en-US"/>
              <a:t>Pads the character value right-justified</a:t>
            </a:r>
            <a:endParaRPr/>
          </a:p>
          <a:p>
            <a:pPr indent="0" lvl="1" marL="114300" rtl="0" algn="l">
              <a:spcBef>
                <a:spcPts val="330"/>
              </a:spcBef>
              <a:spcAft>
                <a:spcPts val="0"/>
              </a:spcAft>
              <a:buNone/>
            </a:pPr>
            <a:r>
              <a:rPr b="1" lang="en-US"/>
              <a:t>Note:</a:t>
            </a:r>
            <a:r>
              <a:rPr lang="en-US"/>
              <a:t> </a:t>
            </a:r>
            <a:r>
              <a:rPr lang="en-US">
                <a:solidFill>
                  <a:srgbClr val="FC0128"/>
                </a:solidFill>
              </a:rPr>
              <a:t>RPAD </a:t>
            </a:r>
            <a:r>
              <a:rPr lang="en-US"/>
              <a:t>character manipulation function pads the character value left-justified</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Be sure to point out RPAD to the students, as this function will needed in a practice exercise.</a:t>
            </a:r>
            <a:endParaRPr/>
          </a:p>
          <a:p>
            <a:pPr indent="0" lvl="1" marL="114300" rtl="0" algn="l">
              <a:spcBef>
                <a:spcPts val="330"/>
              </a:spcBef>
              <a:spcAft>
                <a:spcPts val="0"/>
              </a:spcAft>
              <a:buNone/>
            </a:pPr>
            <a:r>
              <a:rPr lang="en-US">
                <a:solidFill>
                  <a:schemeClr val="accent2"/>
                </a:solidFill>
              </a:rPr>
              <a:t>Also, LTRIM and RTRIM are replaced by one function, TRIM, in Oracle8i.</a:t>
            </a:r>
            <a:endParaRPr/>
          </a:p>
        </p:txBody>
      </p:sp>
      <p:sp>
        <p:nvSpPr>
          <p:cNvPr id="210" name="Google Shape;210;p10: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Character Manipulation Functions (continued)</a:t>
            </a:r>
            <a:endParaRPr/>
          </a:p>
          <a:p>
            <a:pPr indent="0" lvl="1" marL="114300" rtl="0" algn="l">
              <a:spcBef>
                <a:spcPts val="330"/>
              </a:spcBef>
              <a:spcAft>
                <a:spcPts val="0"/>
              </a:spcAft>
              <a:buNone/>
            </a:pPr>
            <a:r>
              <a:rPr lang="en-US"/>
              <a:t>The slide example displays employee name and job joined together, length of the employee name, and the numeric position of the letter A in the employee name, for all employees who are in sales. </a:t>
            </a:r>
            <a:endParaRPr/>
          </a:p>
          <a:p>
            <a:pPr indent="0" lvl="0" marL="0" rtl="0" algn="l">
              <a:spcBef>
                <a:spcPts val="330"/>
              </a:spcBef>
              <a:spcAft>
                <a:spcPts val="0"/>
              </a:spcAft>
              <a:buNone/>
            </a:pPr>
            <a:r>
              <a:rPr lang="en-US"/>
              <a:t>Example</a:t>
            </a:r>
            <a:endParaRPr/>
          </a:p>
          <a:p>
            <a:pPr indent="0" lvl="1" marL="114300" rtl="0" algn="l">
              <a:spcBef>
                <a:spcPts val="330"/>
              </a:spcBef>
              <a:spcAft>
                <a:spcPts val="0"/>
              </a:spcAft>
              <a:buNone/>
            </a:pPr>
            <a:r>
              <a:rPr lang="en-US"/>
              <a:t>Modify the SQL statement on the slide to display the data for those employees whose names end with an N.</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222" name="Google Shape;222;p11:notes"/>
          <p:cNvSpPr/>
          <p:nvPr/>
        </p:nvSpPr>
        <p:spPr>
          <a:xfrm>
            <a:off x="608013" y="5999163"/>
            <a:ext cx="5637212" cy="7953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3" name="Google Shape;223;p11:notes"/>
          <p:cNvSpPr/>
          <p:nvPr/>
        </p:nvSpPr>
        <p:spPr>
          <a:xfrm>
            <a:off x="606425" y="6897688"/>
            <a:ext cx="5637213" cy="79216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4" name="Google Shape;224;p11:notes"/>
          <p:cNvSpPr/>
          <p:nvPr/>
        </p:nvSpPr>
        <p:spPr>
          <a:xfrm>
            <a:off x="508000" y="6897688"/>
            <a:ext cx="5616575" cy="758825"/>
          </a:xfrm>
          <a:prstGeom prst="rect">
            <a:avLst/>
          </a:prstGeom>
          <a:noFill/>
          <a:ln>
            <a:noFill/>
          </a:ln>
        </p:spPr>
        <p:txBody>
          <a:bodyPr anchorCtr="0" anchor="t" bIns="42850" lIns="88900" spcFirstLastPara="1" rIns="88900" wrap="square" tIns="42850">
            <a:sp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ENAME    CONCAT(ENAME,JOB)   LENGTH(ENAME) INSTR(ENAME,'A')</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 ------------------- -------------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MARTIN   MARTINSALESMAN                  6                2</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ALLEN    ALLENSALESMAN                   5                1</a:t>
            </a:r>
            <a:endParaRPr/>
          </a:p>
        </p:txBody>
      </p:sp>
      <p:sp>
        <p:nvSpPr>
          <p:cNvPr id="225" name="Google Shape;225;p11:notes"/>
          <p:cNvSpPr/>
          <p:nvPr/>
        </p:nvSpPr>
        <p:spPr>
          <a:xfrm>
            <a:off x="614363" y="6003925"/>
            <a:ext cx="6007100" cy="7620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SQL&gt; SELECT 	ename, CONCAT(ename, job), LENGTH(ename),			INSTR(ename, 'A')</a:t>
            </a:r>
            <a:endParaRPr/>
          </a:p>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  3  WHERE 	SUBSTR(ename, -1, 1) = 'N';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Number Functions</a:t>
            </a:r>
            <a:endParaRPr/>
          </a:p>
          <a:p>
            <a:pPr indent="0" lvl="1" marL="114300" rtl="0" algn="l">
              <a:spcBef>
                <a:spcPts val="330"/>
              </a:spcBef>
              <a:spcAft>
                <a:spcPts val="0"/>
              </a:spcAft>
              <a:buNone/>
            </a:pPr>
            <a:r>
              <a:rPr lang="en-US">
                <a:solidFill>
                  <a:srgbClr val="FC0128"/>
                </a:solidFill>
              </a:rPr>
              <a:t>Number functions </a:t>
            </a:r>
            <a:r>
              <a:rPr lang="en-US"/>
              <a:t>accept numeric input and return numeric values. This section describes some of the number functions.</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715"/>
              </a:spcBef>
              <a:spcAft>
                <a:spcPts val="0"/>
              </a:spcAft>
              <a:buNone/>
            </a:pPr>
            <a:br>
              <a:rPr b="1" lang="en-US"/>
            </a:br>
            <a:r>
              <a:rPr b="1" lang="en-US"/>
              <a:t>Note:</a:t>
            </a:r>
            <a:r>
              <a:rPr lang="en-US"/>
              <a:t> This list is a subset of the available number functions.</a:t>
            </a:r>
            <a:endParaRPr/>
          </a:p>
          <a:p>
            <a:pPr indent="0" lvl="1" marL="114300" rtl="0" algn="l">
              <a:spcBef>
                <a:spcPts val="330"/>
              </a:spcBef>
              <a:spcAft>
                <a:spcPts val="0"/>
              </a:spcAft>
              <a:buNone/>
            </a:pPr>
            <a:r>
              <a:rPr lang="en-US"/>
              <a:t>For more information, see</a:t>
            </a:r>
            <a:br>
              <a:rPr lang="en-US"/>
            </a:br>
            <a:r>
              <a:rPr i="1" lang="en-US"/>
              <a:t>Oracle Server SQL Reference, </a:t>
            </a:r>
            <a:r>
              <a:rPr lang="en-US"/>
              <a:t>Release 8</a:t>
            </a:r>
            <a:r>
              <a:rPr i="1" lang="en-US"/>
              <a:t>, </a:t>
            </a:r>
            <a:r>
              <a:rPr lang="en-US"/>
              <a:t>“Number Functions.”</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245" name="Google Shape;245;p12: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graphicFrame>
        <p:nvGraphicFramePr>
          <p:cNvPr id="246" name="Google Shape;246;p12:notes"/>
          <p:cNvGraphicFramePr/>
          <p:nvPr/>
        </p:nvGraphicFramePr>
        <p:xfrm>
          <a:off x="601663" y="5395913"/>
          <a:ext cx="5816600" cy="1576387"/>
        </p:xfrm>
        <a:graphic>
          <a:graphicData uri="http://schemas.openxmlformats.org/presentationml/2006/ole">
            <mc:AlternateContent>
              <mc:Choice Requires="v">
                <p:oleObj r:id="rId2" imgH="1576387" imgW="5816600" progId="Word.Document.6" spid="_x0000_s1">
                  <p:embed/>
                </p:oleObj>
              </mc:Choice>
              <mc:Fallback>
                <p:oleObj r:id="rId3" imgH="1576387" imgW="5816600" progId="Word.Document.6">
                  <p:embed/>
                  <p:pic>
                    <p:nvPicPr>
                      <p:cNvPr id="246" name="Google Shape;246;p12:notes"/>
                      <p:cNvPicPr preferRelativeResize="0"/>
                      <p:nvPr/>
                    </p:nvPicPr>
                    <p:blipFill rotWithShape="1">
                      <a:blip r:embed="rId4">
                        <a:alphaModFix/>
                      </a:blip>
                      <a:srcRect b="0" l="0" r="0" t="0"/>
                      <a:stretch/>
                    </p:blipFill>
                    <p:spPr>
                      <a:xfrm>
                        <a:off x="601663" y="5395913"/>
                        <a:ext cx="5816600" cy="1576387"/>
                      </a:xfrm>
                      <a:prstGeom prst="rect">
                        <a:avLst/>
                      </a:prstGeom>
                      <a:noFill/>
                      <a:ln>
                        <a:noFill/>
                      </a:ln>
                    </p:spPr>
                  </p:pic>
                </p:oleObj>
              </mc:Fallback>
            </mc:AlternateContent>
          </a:graphicData>
        </a:graphic>
      </p:graphicFrame>
      <p:grpSp>
        <p:nvGrpSpPr>
          <p:cNvPr id="247" name="Google Shape;247;p12:notes"/>
          <p:cNvGrpSpPr/>
          <p:nvPr/>
        </p:nvGrpSpPr>
        <p:grpSpPr>
          <a:xfrm>
            <a:off x="179388" y="7192963"/>
            <a:ext cx="296862" cy="288925"/>
            <a:chOff x="113" y="4531"/>
            <a:chExt cx="187" cy="182"/>
          </a:xfrm>
        </p:grpSpPr>
        <p:sp>
          <p:nvSpPr>
            <p:cNvPr id="248" name="Google Shape;248;p12:notes"/>
            <p:cNvSpPr/>
            <p:nvPr/>
          </p:nvSpPr>
          <p:spPr>
            <a:xfrm>
              <a:off x="113" y="4531"/>
              <a:ext cx="178" cy="175"/>
            </a:xfrm>
            <a:custGeom>
              <a:rect b="b" l="l" r="r" t="t"/>
              <a:pathLst>
                <a:path extrusionOk="0" h="175" w="178">
                  <a:moveTo>
                    <a:pt x="177" y="174"/>
                  </a:moveTo>
                  <a:lnTo>
                    <a:pt x="177" y="0"/>
                  </a:lnTo>
                  <a:lnTo>
                    <a:pt x="0" y="0"/>
                  </a:lnTo>
                  <a:lnTo>
                    <a:pt x="0" y="174"/>
                  </a:lnTo>
                  <a:lnTo>
                    <a:pt x="177" y="17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9" name="Google Shape;249;p12:notes"/>
            <p:cNvSpPr/>
            <p:nvPr/>
          </p:nvSpPr>
          <p:spPr>
            <a:xfrm>
              <a:off x="175" y="4597"/>
              <a:ext cx="70" cy="35"/>
            </a:xfrm>
            <a:custGeom>
              <a:rect b="b" l="l" r="r" t="t"/>
              <a:pathLst>
                <a:path extrusionOk="0" h="35" w="70">
                  <a:moveTo>
                    <a:pt x="69" y="6"/>
                  </a:moveTo>
                  <a:lnTo>
                    <a:pt x="65" y="0"/>
                  </a:lnTo>
                  <a:lnTo>
                    <a:pt x="0" y="27"/>
                  </a:lnTo>
                  <a:lnTo>
                    <a:pt x="3" y="34"/>
                  </a:lnTo>
                  <a:lnTo>
                    <a:pt x="69"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0" name="Google Shape;250;p12:notes"/>
            <p:cNvSpPr/>
            <p:nvPr/>
          </p:nvSpPr>
          <p:spPr>
            <a:xfrm>
              <a:off x="183" y="4610"/>
              <a:ext cx="69" cy="38"/>
            </a:xfrm>
            <a:custGeom>
              <a:rect b="b" l="l" r="r" t="t"/>
              <a:pathLst>
                <a:path extrusionOk="0" h="38" w="69">
                  <a:moveTo>
                    <a:pt x="68" y="7"/>
                  </a:moveTo>
                  <a:lnTo>
                    <a:pt x="65" y="0"/>
                  </a:lnTo>
                  <a:lnTo>
                    <a:pt x="0" y="29"/>
                  </a:lnTo>
                  <a:lnTo>
                    <a:pt x="3" y="37"/>
                  </a:lnTo>
                  <a:lnTo>
                    <a:pt x="68"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1" name="Google Shape;251;p12:notes"/>
            <p:cNvSpPr/>
            <p:nvPr/>
          </p:nvSpPr>
          <p:spPr>
            <a:xfrm>
              <a:off x="189" y="4627"/>
              <a:ext cx="69" cy="36"/>
            </a:xfrm>
            <a:custGeom>
              <a:rect b="b" l="l" r="r" t="t"/>
              <a:pathLst>
                <a:path extrusionOk="0" h="36" w="69">
                  <a:moveTo>
                    <a:pt x="68" y="6"/>
                  </a:moveTo>
                  <a:lnTo>
                    <a:pt x="65" y="0"/>
                  </a:lnTo>
                  <a:lnTo>
                    <a:pt x="0" y="28"/>
                  </a:lnTo>
                  <a:lnTo>
                    <a:pt x="3" y="35"/>
                  </a:lnTo>
                  <a:lnTo>
                    <a:pt x="68"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2" name="Google Shape;252;p12:notes"/>
            <p:cNvSpPr/>
            <p:nvPr/>
          </p:nvSpPr>
          <p:spPr>
            <a:xfrm>
              <a:off x="198" y="4644"/>
              <a:ext cx="69" cy="34"/>
            </a:xfrm>
            <a:custGeom>
              <a:rect b="b" l="l" r="r" t="t"/>
              <a:pathLst>
                <a:path extrusionOk="0" h="34" w="69">
                  <a:moveTo>
                    <a:pt x="68" y="6"/>
                  </a:moveTo>
                  <a:lnTo>
                    <a:pt x="65" y="0"/>
                  </a:lnTo>
                  <a:lnTo>
                    <a:pt x="0" y="26"/>
                  </a:lnTo>
                  <a:lnTo>
                    <a:pt x="3" y="33"/>
                  </a:lnTo>
                  <a:lnTo>
                    <a:pt x="68"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3" name="Google Shape;253;p12:notes"/>
            <p:cNvSpPr/>
            <p:nvPr/>
          </p:nvSpPr>
          <p:spPr>
            <a:xfrm>
              <a:off x="204" y="4660"/>
              <a:ext cx="70" cy="37"/>
            </a:xfrm>
            <a:custGeom>
              <a:rect b="b" l="l" r="r" t="t"/>
              <a:pathLst>
                <a:path extrusionOk="0" h="37" w="70">
                  <a:moveTo>
                    <a:pt x="69" y="7"/>
                  </a:moveTo>
                  <a:lnTo>
                    <a:pt x="65" y="0"/>
                  </a:lnTo>
                  <a:lnTo>
                    <a:pt x="0" y="29"/>
                  </a:lnTo>
                  <a:lnTo>
                    <a:pt x="3" y="36"/>
                  </a:lnTo>
                  <a:lnTo>
                    <a:pt x="69"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4" name="Google Shape;254;p12:notes"/>
            <p:cNvSpPr/>
            <p:nvPr/>
          </p:nvSpPr>
          <p:spPr>
            <a:xfrm>
              <a:off x="135" y="4557"/>
              <a:ext cx="121" cy="58"/>
            </a:xfrm>
            <a:custGeom>
              <a:rect b="b" l="l" r="r" t="t"/>
              <a:pathLst>
                <a:path extrusionOk="0" h="58" w="121">
                  <a:moveTo>
                    <a:pt x="120" y="7"/>
                  </a:moveTo>
                  <a:lnTo>
                    <a:pt x="118" y="0"/>
                  </a:lnTo>
                  <a:lnTo>
                    <a:pt x="0" y="50"/>
                  </a:lnTo>
                  <a:lnTo>
                    <a:pt x="2" y="57"/>
                  </a:lnTo>
                  <a:lnTo>
                    <a:pt x="120"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5" name="Google Shape;255;p12:notes"/>
            <p:cNvSpPr/>
            <p:nvPr/>
          </p:nvSpPr>
          <p:spPr>
            <a:xfrm>
              <a:off x="117" y="4545"/>
              <a:ext cx="123" cy="60"/>
            </a:xfrm>
            <a:custGeom>
              <a:rect b="b" l="l" r="r" t="t"/>
              <a:pathLst>
                <a:path extrusionOk="0" h="60" w="123">
                  <a:moveTo>
                    <a:pt x="122" y="7"/>
                  </a:moveTo>
                  <a:lnTo>
                    <a:pt x="119" y="0"/>
                  </a:lnTo>
                  <a:lnTo>
                    <a:pt x="0" y="51"/>
                  </a:lnTo>
                  <a:lnTo>
                    <a:pt x="2" y="59"/>
                  </a:lnTo>
                  <a:lnTo>
                    <a:pt x="122"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6" name="Google Shape;256;p12:notes"/>
            <p:cNvSpPr/>
            <p:nvPr/>
          </p:nvSpPr>
          <p:spPr>
            <a:xfrm>
              <a:off x="245" y="4560"/>
              <a:ext cx="55" cy="104"/>
            </a:xfrm>
            <a:custGeom>
              <a:rect b="b" l="l" r="r" t="t"/>
              <a:pathLst>
                <a:path extrusionOk="0" h="104" w="55">
                  <a:moveTo>
                    <a:pt x="46" y="103"/>
                  </a:moveTo>
                  <a:lnTo>
                    <a:pt x="54" y="100"/>
                  </a:lnTo>
                  <a:lnTo>
                    <a:pt x="7" y="0"/>
                  </a:lnTo>
                  <a:lnTo>
                    <a:pt x="0" y="2"/>
                  </a:lnTo>
                  <a:lnTo>
                    <a:pt x="46" y="10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7" name="Google Shape;257;p12:notes"/>
            <p:cNvSpPr/>
            <p:nvPr/>
          </p:nvSpPr>
          <p:spPr>
            <a:xfrm>
              <a:off x="135" y="4605"/>
              <a:ext cx="52" cy="108"/>
            </a:xfrm>
            <a:custGeom>
              <a:rect b="b" l="l" r="r" t="t"/>
              <a:pathLst>
                <a:path extrusionOk="0" h="108" w="52">
                  <a:moveTo>
                    <a:pt x="44" y="107"/>
                  </a:moveTo>
                  <a:lnTo>
                    <a:pt x="51" y="102"/>
                  </a:lnTo>
                  <a:lnTo>
                    <a:pt x="6" y="0"/>
                  </a:lnTo>
                  <a:lnTo>
                    <a:pt x="0" y="4"/>
                  </a:lnTo>
                  <a:lnTo>
                    <a:pt x="44" y="10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8" name="Google Shape;258;p12:notes"/>
            <p:cNvSpPr/>
            <p:nvPr/>
          </p:nvSpPr>
          <p:spPr>
            <a:xfrm>
              <a:off x="113" y="4599"/>
              <a:ext cx="59" cy="114"/>
            </a:xfrm>
            <a:custGeom>
              <a:rect b="b" l="l" r="r" t="t"/>
              <a:pathLst>
                <a:path extrusionOk="0" h="114" w="59">
                  <a:moveTo>
                    <a:pt x="51" y="113"/>
                  </a:moveTo>
                  <a:lnTo>
                    <a:pt x="58" y="110"/>
                  </a:lnTo>
                  <a:lnTo>
                    <a:pt x="6" y="0"/>
                  </a:lnTo>
                  <a:lnTo>
                    <a:pt x="0" y="2"/>
                  </a:lnTo>
                  <a:lnTo>
                    <a:pt x="51" y="11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9" name="Google Shape;259;p12:notes"/>
            <p:cNvSpPr/>
            <p:nvPr/>
          </p:nvSpPr>
          <p:spPr>
            <a:xfrm>
              <a:off x="116" y="4599"/>
              <a:ext cx="28" cy="17"/>
            </a:xfrm>
            <a:custGeom>
              <a:rect b="b" l="l" r="r" t="t"/>
              <a:pathLst>
                <a:path extrusionOk="0" h="17" w="28">
                  <a:moveTo>
                    <a:pt x="23" y="16"/>
                  </a:moveTo>
                  <a:lnTo>
                    <a:pt x="27" y="9"/>
                  </a:lnTo>
                  <a:lnTo>
                    <a:pt x="4" y="0"/>
                  </a:lnTo>
                  <a:lnTo>
                    <a:pt x="0" y="6"/>
                  </a:lnTo>
                  <a:lnTo>
                    <a:pt x="23" y="1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0" name="Google Shape;260;p12:notes"/>
            <p:cNvSpPr/>
            <p:nvPr/>
          </p:nvSpPr>
          <p:spPr>
            <a:xfrm>
              <a:off x="223" y="4552"/>
              <a:ext cx="29" cy="19"/>
            </a:xfrm>
            <a:custGeom>
              <a:rect b="b" l="l" r="r" t="t"/>
              <a:pathLst>
                <a:path extrusionOk="0" h="19" w="29">
                  <a:moveTo>
                    <a:pt x="24" y="18"/>
                  </a:moveTo>
                  <a:lnTo>
                    <a:pt x="28" y="11"/>
                  </a:lnTo>
                  <a:lnTo>
                    <a:pt x="4" y="0"/>
                  </a:lnTo>
                  <a:lnTo>
                    <a:pt x="0" y="6"/>
                  </a:lnTo>
                  <a:lnTo>
                    <a:pt x="24"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p:nvPr>
            <p:ph idx="2" type="sldImg"/>
          </p:nvPr>
        </p:nvSpPr>
        <p:spPr>
          <a:xfrm>
            <a:off x="442913" y="168275"/>
            <a:ext cx="5927725" cy="444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13:notes"/>
          <p:cNvSpPr txBox="1"/>
          <p:nvPr>
            <p:ph idx="1" type="body"/>
          </p:nvPr>
        </p:nvSpPr>
        <p:spPr>
          <a:xfrm>
            <a:off x="452438" y="4762500"/>
            <a:ext cx="5940425"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ROUND Function</a:t>
            </a:r>
            <a:endParaRPr/>
          </a:p>
          <a:p>
            <a:pPr indent="0" lvl="1" marL="114300" rtl="0" algn="l">
              <a:spcBef>
                <a:spcPts val="330"/>
              </a:spcBef>
              <a:spcAft>
                <a:spcPts val="0"/>
              </a:spcAft>
              <a:buNone/>
            </a:pPr>
            <a:r>
              <a:rPr lang="en-US"/>
              <a:t>The </a:t>
            </a:r>
            <a:r>
              <a:rPr lang="en-US">
                <a:solidFill>
                  <a:srgbClr val="FC0128"/>
                </a:solidFill>
              </a:rPr>
              <a:t>ROUND </a:t>
            </a:r>
            <a:r>
              <a:rPr lang="en-US"/>
              <a:t>function rounds the column, expression, or value to </a:t>
            </a:r>
            <a:r>
              <a:rPr i="1" lang="en-US"/>
              <a:t>n</a:t>
            </a:r>
            <a:r>
              <a:rPr lang="en-US"/>
              <a:t> decimal places. </a:t>
            </a:r>
            <a:r>
              <a:rPr lang="en-US">
                <a:latin typeface="Times"/>
                <a:ea typeface="Times"/>
                <a:cs typeface="Times"/>
                <a:sym typeface="Times"/>
              </a:rPr>
              <a:t>If the second argument is 0 or is missing, the value is rounded to zero decimal places. If the second argument is 2, the value is rounded to two decimal places. Conversely, if the second argument is -2, the value is rounded to two decimal places to the left.</a:t>
            </a:r>
            <a:endParaRPr/>
          </a:p>
          <a:p>
            <a:pPr indent="0" lvl="1" marL="114300" rtl="0" algn="l">
              <a:spcBef>
                <a:spcPts val="330"/>
              </a:spcBef>
              <a:spcAft>
                <a:spcPts val="0"/>
              </a:spcAft>
              <a:buNone/>
            </a:pPr>
            <a:r>
              <a:rPr lang="en-US"/>
              <a:t>The ROUND function can also be used with date functions. You will see examples later in this lesson.</a:t>
            </a:r>
            <a:endParaRPr/>
          </a:p>
          <a:p>
            <a:pPr indent="0" lvl="1" marL="114300" rtl="0" algn="l">
              <a:spcBef>
                <a:spcPts val="330"/>
              </a:spcBef>
              <a:spcAft>
                <a:spcPts val="0"/>
              </a:spcAft>
              <a:buNone/>
            </a:pPr>
            <a:r>
              <a:rPr lang="en-US"/>
              <a:t>The DUAL is a dummy table. More about this will be covered later.</a:t>
            </a:r>
            <a:endParaRPr b="1"/>
          </a:p>
          <a:p>
            <a:pPr indent="0" lvl="0" marL="0" rtl="0" algn="l">
              <a:spcBef>
                <a:spcPts val="330"/>
              </a:spcBef>
              <a:spcAft>
                <a:spcPts val="0"/>
              </a:spcAft>
              <a:buNone/>
            </a:pPr>
            <a:r>
              <a:t/>
            </a:r>
            <a:endParaRPr>
              <a:latin typeface="Times New Roman"/>
              <a:ea typeface="Times New Roman"/>
              <a:cs typeface="Times New Roman"/>
              <a:sym typeface="Times New Roman"/>
            </a:endParaRPr>
          </a:p>
        </p:txBody>
      </p:sp>
      <p:grpSp>
        <p:nvGrpSpPr>
          <p:cNvPr id="271" name="Google Shape;271;p13:notes"/>
          <p:cNvGrpSpPr/>
          <p:nvPr/>
        </p:nvGrpSpPr>
        <p:grpSpPr>
          <a:xfrm>
            <a:off x="217488" y="6162675"/>
            <a:ext cx="285750" cy="304800"/>
            <a:chOff x="137" y="3882"/>
            <a:chExt cx="180" cy="192"/>
          </a:xfrm>
        </p:grpSpPr>
        <p:sp>
          <p:nvSpPr>
            <p:cNvPr id="272" name="Google Shape;272;p13:notes"/>
            <p:cNvSpPr/>
            <p:nvPr/>
          </p:nvSpPr>
          <p:spPr>
            <a:xfrm>
              <a:off x="137" y="3882"/>
              <a:ext cx="180" cy="184"/>
            </a:xfrm>
            <a:custGeom>
              <a:rect b="b" l="l" r="r" t="t"/>
              <a:pathLst>
                <a:path extrusionOk="0" h="184" w="180">
                  <a:moveTo>
                    <a:pt x="179" y="183"/>
                  </a:moveTo>
                  <a:lnTo>
                    <a:pt x="179" y="0"/>
                  </a:lnTo>
                  <a:lnTo>
                    <a:pt x="0" y="0"/>
                  </a:lnTo>
                  <a:lnTo>
                    <a:pt x="0" y="183"/>
                  </a:lnTo>
                  <a:lnTo>
                    <a:pt x="179"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3" name="Google Shape;273;p13:notes"/>
            <p:cNvSpPr/>
            <p:nvPr/>
          </p:nvSpPr>
          <p:spPr>
            <a:xfrm>
              <a:off x="218" y="4056"/>
              <a:ext cx="27" cy="18"/>
            </a:xfrm>
            <a:custGeom>
              <a:rect b="b" l="l" r="r" t="t"/>
              <a:pathLst>
                <a:path extrusionOk="0" h="18" w="27">
                  <a:moveTo>
                    <a:pt x="26" y="17"/>
                  </a:moveTo>
                  <a:lnTo>
                    <a:pt x="26" y="0"/>
                  </a:lnTo>
                  <a:lnTo>
                    <a:pt x="0" y="0"/>
                  </a:lnTo>
                  <a:lnTo>
                    <a:pt x="0" y="17"/>
                  </a:lnTo>
                  <a:lnTo>
                    <a:pt x="26"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4" name="Google Shape;274;p13:notes"/>
            <p:cNvSpPr/>
            <p:nvPr/>
          </p:nvSpPr>
          <p:spPr>
            <a:xfrm>
              <a:off x="159" y="3935"/>
              <a:ext cx="33" cy="20"/>
            </a:xfrm>
            <a:custGeom>
              <a:rect b="b" l="l" r="r" t="t"/>
              <a:pathLst>
                <a:path extrusionOk="0" h="20" w="33">
                  <a:moveTo>
                    <a:pt x="0" y="0"/>
                  </a:moveTo>
                  <a:lnTo>
                    <a:pt x="26" y="19"/>
                  </a:lnTo>
                  <a:lnTo>
                    <a:pt x="32" y="8"/>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5" name="Google Shape;275;p13:notes"/>
            <p:cNvSpPr/>
            <p:nvPr/>
          </p:nvSpPr>
          <p:spPr>
            <a:xfrm>
              <a:off x="270" y="3935"/>
              <a:ext cx="34" cy="20"/>
            </a:xfrm>
            <a:custGeom>
              <a:rect b="b" l="l" r="r" t="t"/>
              <a:pathLst>
                <a:path extrusionOk="0" h="20" w="34">
                  <a:moveTo>
                    <a:pt x="33" y="0"/>
                  </a:moveTo>
                  <a:lnTo>
                    <a:pt x="6" y="19"/>
                  </a:lnTo>
                  <a:lnTo>
                    <a:pt x="0" y="9"/>
                  </a:lnTo>
                  <a:lnTo>
                    <a:pt x="33"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6" name="Google Shape;276;p13:notes"/>
            <p:cNvSpPr/>
            <p:nvPr/>
          </p:nvSpPr>
          <p:spPr>
            <a:xfrm>
              <a:off x="157" y="3975"/>
              <a:ext cx="33" cy="18"/>
            </a:xfrm>
            <a:custGeom>
              <a:rect b="b" l="l" r="r" t="t"/>
              <a:pathLst>
                <a:path extrusionOk="0" h="18" w="33">
                  <a:moveTo>
                    <a:pt x="0" y="17"/>
                  </a:moveTo>
                  <a:lnTo>
                    <a:pt x="32" y="13"/>
                  </a:lnTo>
                  <a:lnTo>
                    <a:pt x="30" y="0"/>
                  </a:lnTo>
                  <a:lnTo>
                    <a:pt x="0"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7" name="Google Shape;277;p13:notes"/>
            <p:cNvSpPr/>
            <p:nvPr/>
          </p:nvSpPr>
          <p:spPr>
            <a:xfrm>
              <a:off x="273" y="3976"/>
              <a:ext cx="34" cy="18"/>
            </a:xfrm>
            <a:custGeom>
              <a:rect b="b" l="l" r="r" t="t"/>
              <a:pathLst>
                <a:path extrusionOk="0" h="18" w="34">
                  <a:moveTo>
                    <a:pt x="33" y="17"/>
                  </a:moveTo>
                  <a:lnTo>
                    <a:pt x="0" y="14"/>
                  </a:lnTo>
                  <a:lnTo>
                    <a:pt x="2" y="0"/>
                  </a:lnTo>
                  <a:lnTo>
                    <a:pt x="33"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8" name="Google Shape;278;p13:notes"/>
            <p:cNvSpPr/>
            <p:nvPr/>
          </p:nvSpPr>
          <p:spPr>
            <a:xfrm>
              <a:off x="182" y="3898"/>
              <a:ext cx="25" cy="28"/>
            </a:xfrm>
            <a:custGeom>
              <a:rect b="b" l="l" r="r" t="t"/>
              <a:pathLst>
                <a:path extrusionOk="0" h="28" w="25">
                  <a:moveTo>
                    <a:pt x="0" y="0"/>
                  </a:moveTo>
                  <a:lnTo>
                    <a:pt x="14" y="27"/>
                  </a:lnTo>
                  <a:lnTo>
                    <a:pt x="24" y="20"/>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9" name="Google Shape;279;p13:notes"/>
            <p:cNvSpPr/>
            <p:nvPr/>
          </p:nvSpPr>
          <p:spPr>
            <a:xfrm>
              <a:off x="247" y="3900"/>
              <a:ext cx="29" cy="30"/>
            </a:xfrm>
            <a:custGeom>
              <a:rect b="b" l="l" r="r" t="t"/>
              <a:pathLst>
                <a:path extrusionOk="0" h="30" w="29">
                  <a:moveTo>
                    <a:pt x="28" y="0"/>
                  </a:moveTo>
                  <a:lnTo>
                    <a:pt x="11" y="29"/>
                  </a:lnTo>
                  <a:lnTo>
                    <a:pt x="0" y="21"/>
                  </a:lnTo>
                  <a:lnTo>
                    <a:pt x="28"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0" name="Google Shape;280;p13:notes"/>
            <p:cNvSpPr/>
            <p:nvPr/>
          </p:nvSpPr>
          <p:spPr>
            <a:xfrm>
              <a:off x="222" y="3888"/>
              <a:ext cx="17" cy="31"/>
            </a:xfrm>
            <a:custGeom>
              <a:rect b="b" l="l" r="r" t="t"/>
              <a:pathLst>
                <a:path extrusionOk="0" h="31" w="17">
                  <a:moveTo>
                    <a:pt x="7" y="0"/>
                  </a:moveTo>
                  <a:lnTo>
                    <a:pt x="0" y="30"/>
                  </a:lnTo>
                  <a:lnTo>
                    <a:pt x="16" y="29"/>
                  </a:lnTo>
                  <a:lnTo>
                    <a:pt x="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1" name="Google Shape;281;p13:notes"/>
            <p:cNvSpPr/>
            <p:nvPr/>
          </p:nvSpPr>
          <p:spPr>
            <a:xfrm>
              <a:off x="198" y="3934"/>
              <a:ext cx="65" cy="114"/>
            </a:xfrm>
            <a:custGeom>
              <a:rect b="b" l="l" r="r" t="t"/>
              <a:pathLst>
                <a:path extrusionOk="0" h="114" w="65">
                  <a:moveTo>
                    <a:pt x="21" y="113"/>
                  </a:moveTo>
                  <a:lnTo>
                    <a:pt x="21" y="93"/>
                  </a:lnTo>
                  <a:lnTo>
                    <a:pt x="20" y="90"/>
                  </a:lnTo>
                  <a:lnTo>
                    <a:pt x="14" y="82"/>
                  </a:lnTo>
                  <a:lnTo>
                    <a:pt x="8" y="71"/>
                  </a:lnTo>
                  <a:lnTo>
                    <a:pt x="3" y="57"/>
                  </a:lnTo>
                  <a:lnTo>
                    <a:pt x="0" y="41"/>
                  </a:lnTo>
                  <a:lnTo>
                    <a:pt x="0" y="26"/>
                  </a:lnTo>
                  <a:lnTo>
                    <a:pt x="7" y="11"/>
                  </a:lnTo>
                  <a:lnTo>
                    <a:pt x="21" y="0"/>
                  </a:lnTo>
                  <a:lnTo>
                    <a:pt x="41" y="0"/>
                  </a:lnTo>
                  <a:lnTo>
                    <a:pt x="43" y="0"/>
                  </a:lnTo>
                  <a:lnTo>
                    <a:pt x="48" y="4"/>
                  </a:lnTo>
                  <a:lnTo>
                    <a:pt x="54" y="10"/>
                  </a:lnTo>
                  <a:lnTo>
                    <a:pt x="60" y="19"/>
                  </a:lnTo>
                  <a:lnTo>
                    <a:pt x="64" y="31"/>
                  </a:lnTo>
                  <a:lnTo>
                    <a:pt x="63" y="47"/>
                  </a:lnTo>
                  <a:lnTo>
                    <a:pt x="56" y="67"/>
                  </a:lnTo>
                  <a:lnTo>
                    <a:pt x="41" y="90"/>
                  </a:lnTo>
                  <a:lnTo>
                    <a:pt x="41" y="113"/>
                  </a:lnTo>
                  <a:lnTo>
                    <a:pt x="21" y="11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2" name="Google Shape;282;p13:notes"/>
            <p:cNvSpPr/>
            <p:nvPr/>
          </p:nvSpPr>
          <p:spPr>
            <a:xfrm>
              <a:off x="224" y="3955"/>
              <a:ext cx="18" cy="88"/>
            </a:xfrm>
            <a:custGeom>
              <a:rect b="b" l="l" r="r" t="t"/>
              <a:pathLst>
                <a:path extrusionOk="0" h="88" w="18">
                  <a:moveTo>
                    <a:pt x="4" y="0"/>
                  </a:moveTo>
                  <a:lnTo>
                    <a:pt x="7" y="6"/>
                  </a:lnTo>
                  <a:lnTo>
                    <a:pt x="2" y="7"/>
                  </a:lnTo>
                  <a:lnTo>
                    <a:pt x="2" y="78"/>
                  </a:lnTo>
                  <a:lnTo>
                    <a:pt x="0" y="79"/>
                  </a:lnTo>
                  <a:lnTo>
                    <a:pt x="0" y="87"/>
                  </a:lnTo>
                  <a:lnTo>
                    <a:pt x="2" y="87"/>
                  </a:lnTo>
                  <a:lnTo>
                    <a:pt x="4" y="87"/>
                  </a:lnTo>
                  <a:lnTo>
                    <a:pt x="7" y="87"/>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TRUNC Function</a:t>
            </a:r>
            <a:endParaRPr/>
          </a:p>
          <a:p>
            <a:pPr indent="0" lvl="1" marL="114300" rtl="0" algn="l">
              <a:spcBef>
                <a:spcPts val="330"/>
              </a:spcBef>
              <a:spcAft>
                <a:spcPts val="0"/>
              </a:spcAft>
              <a:buNone/>
            </a:pPr>
            <a:r>
              <a:rPr lang="en-US"/>
              <a:t>The </a:t>
            </a:r>
            <a:r>
              <a:rPr lang="en-US">
                <a:solidFill>
                  <a:srgbClr val="FC0128"/>
                </a:solidFill>
              </a:rPr>
              <a:t>TRUNC </a:t>
            </a:r>
            <a:r>
              <a:rPr lang="en-US"/>
              <a:t>function truncates the column, expression, or value to </a:t>
            </a:r>
            <a:r>
              <a:rPr i="1" lang="en-US"/>
              <a:t>n </a:t>
            </a:r>
            <a:r>
              <a:rPr lang="en-US"/>
              <a:t>decimal places.</a:t>
            </a:r>
            <a:endParaRPr/>
          </a:p>
          <a:p>
            <a:pPr indent="0" lvl="1" marL="114300" rtl="0" algn="l">
              <a:spcBef>
                <a:spcPts val="330"/>
              </a:spcBef>
              <a:spcAft>
                <a:spcPts val="0"/>
              </a:spcAft>
              <a:buNone/>
            </a:pPr>
            <a:r>
              <a:rPr lang="en-US"/>
              <a:t>The TRUNC function works with arguments similar to those of the ROUND function. If the second argument is 0 or is missing, the value is truncated to zero decimal places. If the second argument is 2, the value is truncated to two decimal places. Conversely, if the second argument is -2, the value is truncated to two decimal places to the left.</a:t>
            </a:r>
            <a:endParaRPr/>
          </a:p>
          <a:p>
            <a:pPr indent="0" lvl="1" marL="114300" rtl="0" algn="l">
              <a:spcBef>
                <a:spcPts val="330"/>
              </a:spcBef>
              <a:spcAft>
                <a:spcPts val="0"/>
              </a:spcAft>
              <a:buNone/>
            </a:pPr>
            <a:r>
              <a:rPr lang="en-US"/>
              <a:t>Like the ROUND function, the TRUNC function can be used with date functions.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p:txBody>
      </p:sp>
      <p:sp>
        <p:nvSpPr>
          <p:cNvPr id="300" name="Google Shape;300;p14: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Oracle Date Format</a:t>
            </a:r>
            <a:endParaRPr/>
          </a:p>
          <a:p>
            <a:pPr indent="0" lvl="1" marL="114300" rtl="0" algn="l">
              <a:spcBef>
                <a:spcPts val="330"/>
              </a:spcBef>
              <a:spcAft>
                <a:spcPts val="0"/>
              </a:spcAft>
              <a:buNone/>
            </a:pPr>
            <a:r>
              <a:rPr lang="en-US">
                <a:latin typeface="Times"/>
                <a:ea typeface="Times"/>
                <a:cs typeface="Times"/>
                <a:sym typeface="Times"/>
              </a:rPr>
              <a:t>Oracle stores </a:t>
            </a:r>
            <a:r>
              <a:rPr lang="en-US">
                <a:solidFill>
                  <a:srgbClr val="FC0128"/>
                </a:solidFill>
                <a:latin typeface="Times"/>
                <a:ea typeface="Times"/>
                <a:cs typeface="Times"/>
                <a:sym typeface="Times"/>
              </a:rPr>
              <a:t>dates </a:t>
            </a:r>
            <a:r>
              <a:rPr lang="en-US">
                <a:latin typeface="Times"/>
                <a:ea typeface="Times"/>
                <a:cs typeface="Times"/>
                <a:sym typeface="Times"/>
              </a:rPr>
              <a:t>in an internal numeric format, representing the century, year, month, day, hours, minutes, and seconds.</a:t>
            </a:r>
            <a:endParaRPr/>
          </a:p>
          <a:p>
            <a:pPr indent="0" lvl="1" marL="114300" rtl="0" algn="l">
              <a:spcBef>
                <a:spcPts val="330"/>
              </a:spcBef>
              <a:spcAft>
                <a:spcPts val="0"/>
              </a:spcAft>
              <a:buNone/>
            </a:pPr>
            <a:r>
              <a:rPr lang="en-US"/>
              <a:t>The default display and input format for any date is </a:t>
            </a:r>
            <a:r>
              <a:rPr lang="en-US">
                <a:solidFill>
                  <a:srgbClr val="FC0128"/>
                </a:solidFill>
              </a:rPr>
              <a:t>DD-MON-YY.</a:t>
            </a:r>
            <a:r>
              <a:rPr lang="en-US"/>
              <a:t> Valid Oracle dates are between January 1, 4712 B.C., and December 31, 9999 A.D.</a:t>
            </a:r>
            <a:endParaRPr/>
          </a:p>
          <a:p>
            <a:pPr indent="0" lvl="0" marL="0" rtl="0" algn="l">
              <a:spcBef>
                <a:spcPts val="330"/>
              </a:spcBef>
              <a:spcAft>
                <a:spcPts val="0"/>
              </a:spcAft>
              <a:buNone/>
            </a:pPr>
            <a:r>
              <a:rPr lang="en-US"/>
              <a:t>SYSDATE</a:t>
            </a:r>
            <a:endParaRPr/>
          </a:p>
          <a:p>
            <a:pPr indent="0" lvl="1" marL="114300" rtl="0" algn="l">
              <a:spcBef>
                <a:spcPts val="330"/>
              </a:spcBef>
              <a:spcAft>
                <a:spcPts val="0"/>
              </a:spcAft>
              <a:buNone/>
            </a:pPr>
            <a:r>
              <a:rPr lang="en-US">
                <a:solidFill>
                  <a:srgbClr val="FC0128"/>
                </a:solidFill>
              </a:rPr>
              <a:t>SYSDATE </a:t>
            </a:r>
            <a:r>
              <a:rPr lang="en-US"/>
              <a:t>is a date function that returns the current date and time. You can use SYSDATE just as you would use any other column name. For example, you can display the current date by selecting SYSDATE from a table. It is customary to select SYSDATE from a dummy table called DUAL. </a:t>
            </a:r>
            <a:endParaRPr/>
          </a:p>
          <a:p>
            <a:pPr indent="0" lvl="0" marL="0" rtl="0" algn="l">
              <a:spcBef>
                <a:spcPts val="330"/>
              </a:spcBef>
              <a:spcAft>
                <a:spcPts val="0"/>
              </a:spcAft>
              <a:buNone/>
            </a:pPr>
            <a:r>
              <a:rPr lang="en-US"/>
              <a:t>DUAL</a:t>
            </a:r>
            <a:endParaRPr/>
          </a:p>
          <a:p>
            <a:pPr indent="0" lvl="1" marL="114300" rtl="0" algn="l">
              <a:spcBef>
                <a:spcPts val="330"/>
              </a:spcBef>
              <a:spcAft>
                <a:spcPts val="0"/>
              </a:spcAft>
              <a:buNone/>
            </a:pPr>
            <a:r>
              <a:rPr lang="en-US"/>
              <a:t>The DUAL table is owned by the user SYS and can be accessed by all users. It contains one column, DUMMY, and one row with the value X. The DUAL table is useful when you want to return a value once only—for instance, the value of a constant, pseudocolumn, or expression that is not derived from a table with user data.</a:t>
            </a:r>
            <a:endParaRPr/>
          </a:p>
          <a:p>
            <a:pPr indent="0" lvl="0" marL="0" rtl="0" algn="l">
              <a:spcBef>
                <a:spcPts val="330"/>
              </a:spcBef>
              <a:spcAft>
                <a:spcPts val="0"/>
              </a:spcAft>
              <a:buNone/>
            </a:pPr>
            <a:r>
              <a:rPr lang="en-US"/>
              <a:t>Example</a:t>
            </a:r>
            <a:endParaRPr/>
          </a:p>
          <a:p>
            <a:pPr indent="0" lvl="1" marL="114300" rtl="0" algn="l">
              <a:spcBef>
                <a:spcPts val="330"/>
              </a:spcBef>
              <a:spcAft>
                <a:spcPts val="0"/>
              </a:spcAft>
              <a:buNone/>
            </a:pPr>
            <a:r>
              <a:rPr lang="en-US"/>
              <a:t>Display the current date using the DUAL table.</a:t>
            </a:r>
            <a:endParaRPr/>
          </a:p>
        </p:txBody>
      </p:sp>
      <p:sp>
        <p:nvSpPr>
          <p:cNvPr id="318" name="Google Shape;318;p15: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15:notes"/>
          <p:cNvSpPr/>
          <p:nvPr/>
        </p:nvSpPr>
        <p:spPr>
          <a:xfrm>
            <a:off x="608013" y="7929563"/>
            <a:ext cx="5637212" cy="4175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0" name="Google Shape;320;p15:notes"/>
          <p:cNvSpPr/>
          <p:nvPr/>
        </p:nvSpPr>
        <p:spPr>
          <a:xfrm>
            <a:off x="631825" y="7945438"/>
            <a:ext cx="2909888" cy="4254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SQL&gt; SELECT	SYSDATE</a:t>
            </a:r>
            <a:endParaRPr/>
          </a:p>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  2  FROM	DUAL;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6: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6" name="Google Shape;326;p16: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7" name="Google Shape;327;p16: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Arithmetic with Dates</a:t>
            </a:r>
            <a:endParaRPr/>
          </a:p>
          <a:p>
            <a:pPr indent="0" lvl="1" marL="114300" rtl="0" algn="l">
              <a:spcBef>
                <a:spcPts val="330"/>
              </a:spcBef>
              <a:spcAft>
                <a:spcPts val="0"/>
              </a:spcAft>
              <a:buNone/>
            </a:pPr>
            <a:r>
              <a:rPr lang="en-US"/>
              <a:t>Since the database stores dates as numbers, you can perform calculations using arithmetic operators such as addition and subtraction. You can add and subtract number constants as well as dates. </a:t>
            </a:r>
            <a:endParaRPr/>
          </a:p>
          <a:p>
            <a:pPr indent="0" lvl="1" marL="114300" rtl="0" algn="l">
              <a:spcBef>
                <a:spcPts val="330"/>
              </a:spcBef>
              <a:spcAft>
                <a:spcPts val="0"/>
              </a:spcAft>
              <a:buNone/>
            </a:pPr>
            <a:r>
              <a:rPr lang="en-US"/>
              <a:t>You can perform the following operations:</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328" name="Google Shape;328;p16: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graphicFrame>
        <p:nvGraphicFramePr>
          <p:cNvPr id="329" name="Google Shape;329;p16:notes"/>
          <p:cNvGraphicFramePr/>
          <p:nvPr/>
        </p:nvGraphicFramePr>
        <p:xfrm>
          <a:off x="600075" y="5622925"/>
          <a:ext cx="5540375" cy="1119188"/>
        </p:xfrm>
        <a:graphic>
          <a:graphicData uri="http://schemas.openxmlformats.org/presentationml/2006/ole">
            <mc:AlternateContent>
              <mc:Choice Requires="v">
                <p:oleObj r:id="rId2" imgH="1119188" imgW="5540375" progId="Word.Document.6" spid="_x0000_s1">
                  <p:embed/>
                </p:oleObj>
              </mc:Choice>
              <mc:Fallback>
                <p:oleObj r:id="rId3" imgH="1119188" imgW="5540375" progId="Word.Document.6">
                  <p:embed/>
                  <p:pic>
                    <p:nvPicPr>
                      <p:cNvPr id="329" name="Google Shape;329;p16:notes"/>
                      <p:cNvPicPr preferRelativeResize="0"/>
                      <p:nvPr/>
                    </p:nvPicPr>
                    <p:blipFill rotWithShape="1">
                      <a:blip r:embed="rId4">
                        <a:alphaModFix/>
                      </a:blip>
                      <a:srcRect b="0" l="0" r="0" t="0"/>
                      <a:stretch/>
                    </p:blipFill>
                    <p:spPr>
                      <a:xfrm>
                        <a:off x="600075" y="5622925"/>
                        <a:ext cx="5540375" cy="1119188"/>
                      </a:xfrm>
                      <a:prstGeom prst="rect">
                        <a:avLst/>
                      </a:prstGeom>
                      <a:noFill/>
                      <a:ln>
                        <a:noFill/>
                      </a:ln>
                    </p:spPr>
                  </p:pic>
                </p:oleObj>
              </mc:Fallback>
            </mc:AlternateContent>
          </a:graphicData>
        </a:graphic>
      </p:graphicFrame>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17: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Arithmetic with Dates (continued)</a:t>
            </a:r>
            <a:endParaRPr/>
          </a:p>
          <a:p>
            <a:pPr indent="0" lvl="1" marL="114300" rtl="0" algn="l">
              <a:spcBef>
                <a:spcPts val="330"/>
              </a:spcBef>
              <a:spcAft>
                <a:spcPts val="0"/>
              </a:spcAft>
              <a:buNone/>
            </a:pPr>
            <a:r>
              <a:rPr lang="en-US"/>
              <a:t>The example on the slide displays the name and the number of weeks employed for all employees in department 10. It subtracts the current date (SYSDATE) from the date on which the employee was hired and divides the result by 7 to calculate the number of weeks that a worker has been employed.</a:t>
            </a:r>
            <a:endParaRPr/>
          </a:p>
          <a:p>
            <a:pPr indent="0" lvl="1" marL="114300" rtl="0" algn="l">
              <a:spcBef>
                <a:spcPts val="330"/>
              </a:spcBef>
              <a:spcAft>
                <a:spcPts val="0"/>
              </a:spcAft>
              <a:buNone/>
            </a:pPr>
            <a:r>
              <a:rPr b="1" lang="en-US"/>
              <a:t>Note:</a:t>
            </a:r>
            <a:r>
              <a:rPr lang="en-US"/>
              <a:t> SYSDATE is a SQL function that returns the current date and time. Your results may differ from the example.</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If an older date is subtracted from a more current date, the difference is a negative number.</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8: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Date Functions</a:t>
            </a:r>
            <a:endParaRPr/>
          </a:p>
          <a:p>
            <a:pPr indent="0" lvl="1" marL="114300" rtl="0" algn="l">
              <a:spcBef>
                <a:spcPts val="330"/>
              </a:spcBef>
              <a:spcAft>
                <a:spcPts val="0"/>
              </a:spcAft>
              <a:buNone/>
            </a:pPr>
            <a:r>
              <a:rPr lang="en-US"/>
              <a:t>Date functions operate on Oracle dates. All date functions return a value of DATE datatype except MONTHS_BETWEEN, which returns a numeric value.</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MONTHS_BETWEEN(</a:t>
            </a:r>
            <a:r>
              <a:rPr i="1" lang="en-US"/>
              <a:t>date1, date2</a:t>
            </a:r>
            <a:r>
              <a:rPr lang="en-US"/>
              <a:t>)</a:t>
            </a:r>
            <a:r>
              <a:rPr lang="en-US">
                <a:latin typeface="Noto Sans Symbols"/>
                <a:ea typeface="Noto Sans Symbols"/>
                <a:cs typeface="Noto Sans Symbols"/>
                <a:sym typeface="Noto Sans Symbols"/>
              </a:rPr>
              <a:t>: </a:t>
            </a:r>
            <a:r>
              <a:rPr lang="en-US"/>
              <a:t>Finds the number of months between </a:t>
            </a:r>
            <a:r>
              <a:rPr i="1" lang="en-US"/>
              <a:t>date1</a:t>
            </a:r>
            <a:r>
              <a:rPr lang="en-US"/>
              <a:t> and </a:t>
            </a:r>
            <a:r>
              <a:rPr i="1" lang="en-US"/>
              <a:t>date2</a:t>
            </a:r>
            <a:r>
              <a:rPr lang="en-US"/>
              <a:t>. The result can be positive or negative. If </a:t>
            </a:r>
            <a:r>
              <a:rPr i="1" lang="en-US"/>
              <a:t>date1</a:t>
            </a:r>
            <a:r>
              <a:rPr lang="en-US"/>
              <a:t> is later than </a:t>
            </a:r>
            <a:r>
              <a:rPr i="1" lang="en-US"/>
              <a:t>date2</a:t>
            </a:r>
            <a:r>
              <a:rPr lang="en-US"/>
              <a:t>, the result is positive; if </a:t>
            </a:r>
            <a:r>
              <a:rPr i="1" lang="en-US"/>
              <a:t>date1</a:t>
            </a:r>
            <a:r>
              <a:rPr lang="en-US"/>
              <a:t> is earlier than </a:t>
            </a:r>
            <a:r>
              <a:rPr i="1" lang="en-US"/>
              <a:t>date2</a:t>
            </a:r>
            <a:r>
              <a:rPr lang="en-US"/>
              <a:t>, the result is negative. The noninteger part of the result represents a portion of the month.</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ADD_MONTHS(</a:t>
            </a:r>
            <a:r>
              <a:rPr i="1" lang="en-US"/>
              <a:t>date, n</a:t>
            </a:r>
            <a:r>
              <a:rPr lang="en-US"/>
              <a:t>)</a:t>
            </a:r>
            <a:r>
              <a:rPr lang="en-US">
                <a:latin typeface="Noto Sans Symbols"/>
                <a:ea typeface="Noto Sans Symbols"/>
                <a:cs typeface="Noto Sans Symbols"/>
                <a:sym typeface="Noto Sans Symbols"/>
              </a:rPr>
              <a:t>: </a:t>
            </a:r>
            <a:r>
              <a:rPr lang="en-US">
                <a:latin typeface="Times"/>
                <a:ea typeface="Times"/>
                <a:cs typeface="Times"/>
                <a:sym typeface="Times"/>
              </a:rPr>
              <a:t>Adds </a:t>
            </a:r>
            <a:r>
              <a:rPr i="1" lang="en-US">
                <a:latin typeface="Times"/>
                <a:ea typeface="Times"/>
                <a:cs typeface="Times"/>
                <a:sym typeface="Times"/>
              </a:rPr>
              <a:t>n</a:t>
            </a:r>
            <a:r>
              <a:rPr lang="en-US">
                <a:latin typeface="Times"/>
                <a:ea typeface="Times"/>
                <a:cs typeface="Times"/>
                <a:sym typeface="Times"/>
              </a:rPr>
              <a:t> number of calendar months to</a:t>
            </a:r>
            <a:r>
              <a:rPr i="1" lang="en-US">
                <a:latin typeface="Times"/>
                <a:ea typeface="Times"/>
                <a:cs typeface="Times"/>
                <a:sym typeface="Times"/>
              </a:rPr>
              <a:t> date</a:t>
            </a:r>
            <a:r>
              <a:rPr lang="en-US">
                <a:latin typeface="Times"/>
                <a:ea typeface="Times"/>
                <a:cs typeface="Times"/>
                <a:sym typeface="Times"/>
              </a:rPr>
              <a:t>. The value of </a:t>
            </a:r>
            <a:r>
              <a:rPr i="1" lang="en-US">
                <a:latin typeface="Times"/>
                <a:ea typeface="Times"/>
                <a:cs typeface="Times"/>
                <a:sym typeface="Times"/>
              </a:rPr>
              <a:t>n</a:t>
            </a:r>
            <a:r>
              <a:rPr lang="en-US">
                <a:latin typeface="Times"/>
                <a:ea typeface="Times"/>
                <a:cs typeface="Times"/>
                <a:sym typeface="Times"/>
              </a:rPr>
              <a:t> must be an integer and can be negative.</a:t>
            </a:r>
            <a:endParaRPr/>
          </a:p>
          <a:p>
            <a:pPr indent="-211137" lvl="2" marL="439738" rtl="0" algn="l">
              <a:spcBef>
                <a:spcPts val="330"/>
              </a:spcBef>
              <a:spcAft>
                <a:spcPts val="0"/>
              </a:spcAft>
              <a:buClr>
                <a:srgbClr val="FC0128"/>
              </a:buClr>
              <a:buSzPts val="1100"/>
              <a:buFont typeface="Times"/>
              <a:buChar char="•"/>
            </a:pPr>
            <a:r>
              <a:rPr lang="en-US">
                <a:solidFill>
                  <a:srgbClr val="FC0128"/>
                </a:solidFill>
                <a:latin typeface="Times"/>
                <a:ea typeface="Times"/>
                <a:cs typeface="Times"/>
                <a:sym typeface="Times"/>
              </a:rPr>
              <a:t>NEXT_DAY(</a:t>
            </a:r>
            <a:r>
              <a:rPr i="1" lang="en-US">
                <a:latin typeface="Times"/>
                <a:ea typeface="Times"/>
                <a:cs typeface="Times"/>
                <a:sym typeface="Times"/>
              </a:rPr>
              <a:t>date, </a:t>
            </a:r>
            <a:r>
              <a:rPr lang="en-US">
                <a:solidFill>
                  <a:srgbClr val="000000"/>
                </a:solidFill>
                <a:latin typeface="Courier New"/>
                <a:ea typeface="Courier New"/>
                <a:cs typeface="Courier New"/>
                <a:sym typeface="Courier New"/>
              </a:rPr>
              <a:t>'</a:t>
            </a:r>
            <a:r>
              <a:rPr i="1" lang="en-US">
                <a:latin typeface="Times"/>
                <a:ea typeface="Times"/>
                <a:cs typeface="Times"/>
                <a:sym typeface="Times"/>
              </a:rPr>
              <a:t>char</a:t>
            </a:r>
            <a:r>
              <a:rPr lang="en-US">
                <a:solidFill>
                  <a:srgbClr val="000000"/>
                </a:solidFill>
                <a:latin typeface="Courier New"/>
                <a:ea typeface="Courier New"/>
                <a:cs typeface="Courier New"/>
                <a:sym typeface="Courier New"/>
              </a:rPr>
              <a:t>'</a:t>
            </a:r>
            <a:r>
              <a:rPr lang="en-US">
                <a:latin typeface="Times"/>
                <a:ea typeface="Times"/>
                <a:cs typeface="Times"/>
                <a:sym typeface="Times"/>
              </a:rPr>
              <a:t>)</a:t>
            </a:r>
            <a:r>
              <a:rPr lang="en-US">
                <a:latin typeface="Noto Sans Symbols"/>
                <a:ea typeface="Noto Sans Symbols"/>
                <a:cs typeface="Noto Sans Symbols"/>
                <a:sym typeface="Noto Sans Symbols"/>
              </a:rPr>
              <a:t>: </a:t>
            </a:r>
            <a:r>
              <a:rPr lang="en-US">
                <a:latin typeface="Times"/>
                <a:ea typeface="Times"/>
                <a:cs typeface="Times"/>
                <a:sym typeface="Times"/>
              </a:rPr>
              <a:t>Finds the date of the next specified day of the week (</a:t>
            </a:r>
            <a:r>
              <a:rPr lang="en-US">
                <a:solidFill>
                  <a:srgbClr val="000000"/>
                </a:solidFill>
                <a:latin typeface="Courier New"/>
                <a:ea typeface="Courier New"/>
                <a:cs typeface="Courier New"/>
                <a:sym typeface="Courier New"/>
              </a:rPr>
              <a:t>'</a:t>
            </a:r>
            <a:r>
              <a:rPr i="1" lang="en-US">
                <a:latin typeface="Times"/>
                <a:ea typeface="Times"/>
                <a:cs typeface="Times"/>
                <a:sym typeface="Times"/>
              </a:rPr>
              <a:t>char</a:t>
            </a:r>
            <a:r>
              <a:rPr lang="en-US">
                <a:solidFill>
                  <a:srgbClr val="000000"/>
                </a:solidFill>
                <a:latin typeface="Courier New"/>
                <a:ea typeface="Courier New"/>
                <a:cs typeface="Courier New"/>
                <a:sym typeface="Courier New"/>
              </a:rPr>
              <a:t>'</a:t>
            </a:r>
            <a:r>
              <a:rPr lang="en-US">
                <a:latin typeface="Times"/>
                <a:ea typeface="Times"/>
                <a:cs typeface="Times"/>
                <a:sym typeface="Times"/>
              </a:rPr>
              <a:t>) following </a:t>
            </a:r>
            <a:r>
              <a:rPr i="1" lang="en-US">
                <a:latin typeface="Times"/>
                <a:ea typeface="Times"/>
                <a:cs typeface="Times"/>
                <a:sym typeface="Times"/>
              </a:rPr>
              <a:t>date</a:t>
            </a:r>
            <a:r>
              <a:rPr lang="en-US">
                <a:latin typeface="Times"/>
                <a:ea typeface="Times"/>
                <a:cs typeface="Times"/>
                <a:sym typeface="Times"/>
              </a:rPr>
              <a:t>. The value of </a:t>
            </a:r>
            <a:r>
              <a:rPr i="1" lang="en-US">
                <a:latin typeface="Times"/>
                <a:ea typeface="Times"/>
                <a:cs typeface="Times"/>
                <a:sym typeface="Times"/>
              </a:rPr>
              <a:t>char</a:t>
            </a:r>
            <a:r>
              <a:rPr lang="en-US">
                <a:latin typeface="Times"/>
                <a:ea typeface="Times"/>
                <a:cs typeface="Times"/>
                <a:sym typeface="Times"/>
              </a:rPr>
              <a:t> may be a number representing a day or a character string.</a:t>
            </a:r>
            <a:endParaRPr/>
          </a:p>
          <a:p>
            <a:pPr indent="-211137" lvl="2" marL="439738" rtl="0" algn="l">
              <a:spcBef>
                <a:spcPts val="330"/>
              </a:spcBef>
              <a:spcAft>
                <a:spcPts val="0"/>
              </a:spcAft>
              <a:buClr>
                <a:srgbClr val="FC0128"/>
              </a:buClr>
              <a:buSzPts val="1100"/>
              <a:buFont typeface="Times"/>
              <a:buChar char="•"/>
            </a:pPr>
            <a:r>
              <a:rPr lang="en-US">
                <a:solidFill>
                  <a:srgbClr val="FC0128"/>
                </a:solidFill>
                <a:latin typeface="Times"/>
                <a:ea typeface="Times"/>
                <a:cs typeface="Times"/>
                <a:sym typeface="Times"/>
              </a:rPr>
              <a:t>LAST_DAY(</a:t>
            </a:r>
            <a:r>
              <a:rPr i="1" lang="en-US">
                <a:latin typeface="Times"/>
                <a:ea typeface="Times"/>
                <a:cs typeface="Times"/>
                <a:sym typeface="Times"/>
              </a:rPr>
              <a:t>date</a:t>
            </a:r>
            <a:r>
              <a:rPr lang="en-US">
                <a:latin typeface="Times"/>
                <a:ea typeface="Times"/>
                <a:cs typeface="Times"/>
                <a:sym typeface="Times"/>
              </a:rPr>
              <a:t>)</a:t>
            </a:r>
            <a:r>
              <a:rPr lang="en-US">
                <a:latin typeface="Noto Sans Symbols"/>
                <a:ea typeface="Noto Sans Symbols"/>
                <a:cs typeface="Noto Sans Symbols"/>
                <a:sym typeface="Noto Sans Symbols"/>
              </a:rPr>
              <a:t>: </a:t>
            </a:r>
            <a:r>
              <a:rPr lang="en-US">
                <a:latin typeface="Times"/>
                <a:ea typeface="Times"/>
                <a:cs typeface="Times"/>
                <a:sym typeface="Times"/>
              </a:rPr>
              <a:t>Finds the date of the last day of the month that contains </a:t>
            </a:r>
            <a:r>
              <a:rPr i="1" lang="en-US">
                <a:latin typeface="Times"/>
                <a:ea typeface="Times"/>
                <a:cs typeface="Times"/>
                <a:sym typeface="Times"/>
              </a:rPr>
              <a:t>date</a:t>
            </a:r>
            <a:r>
              <a:rPr lang="en-US">
                <a:latin typeface="Times"/>
                <a:ea typeface="Times"/>
                <a:cs typeface="Times"/>
                <a:sym typeface="Times"/>
              </a:rPr>
              <a:t>.</a:t>
            </a:r>
            <a:endParaRPr/>
          </a:p>
          <a:p>
            <a:pPr indent="-211137" lvl="2" marL="439738" rtl="0" algn="l">
              <a:spcBef>
                <a:spcPts val="330"/>
              </a:spcBef>
              <a:spcAft>
                <a:spcPts val="0"/>
              </a:spcAft>
              <a:buClr>
                <a:srgbClr val="FC0128"/>
              </a:buClr>
              <a:buSzPts val="1100"/>
              <a:buFont typeface="Times"/>
              <a:buChar char="•"/>
            </a:pPr>
            <a:r>
              <a:rPr lang="en-US">
                <a:solidFill>
                  <a:srgbClr val="FC0128"/>
                </a:solidFill>
                <a:latin typeface="Times"/>
                <a:ea typeface="Times"/>
                <a:cs typeface="Times"/>
                <a:sym typeface="Times"/>
              </a:rPr>
              <a:t>ROUND(</a:t>
            </a:r>
            <a:r>
              <a:rPr i="1" lang="en-US">
                <a:latin typeface="Times"/>
                <a:ea typeface="Times"/>
                <a:cs typeface="Times"/>
                <a:sym typeface="Times"/>
              </a:rPr>
              <a:t>date</a:t>
            </a:r>
            <a:r>
              <a:rPr lang="en-US">
                <a:latin typeface="Times"/>
                <a:ea typeface="Times"/>
                <a:cs typeface="Times"/>
                <a:sym typeface="Times"/>
              </a:rPr>
              <a:t>[,</a:t>
            </a:r>
            <a:r>
              <a:rPr lang="en-US">
                <a:solidFill>
                  <a:srgbClr val="000000"/>
                </a:solidFill>
                <a:latin typeface="Courier New"/>
                <a:ea typeface="Courier New"/>
                <a:cs typeface="Courier New"/>
                <a:sym typeface="Courier New"/>
              </a:rPr>
              <a:t>'</a:t>
            </a:r>
            <a:r>
              <a:rPr i="1" lang="en-US">
                <a:latin typeface="Times"/>
                <a:ea typeface="Times"/>
                <a:cs typeface="Times"/>
                <a:sym typeface="Times"/>
              </a:rPr>
              <a:t>fmt</a:t>
            </a:r>
            <a:r>
              <a:rPr lang="en-US">
                <a:solidFill>
                  <a:srgbClr val="000000"/>
                </a:solidFill>
                <a:latin typeface="Courier New"/>
                <a:ea typeface="Courier New"/>
                <a:cs typeface="Courier New"/>
                <a:sym typeface="Courier New"/>
              </a:rPr>
              <a:t>'</a:t>
            </a:r>
            <a:r>
              <a:rPr lang="en-US">
                <a:latin typeface="Times"/>
                <a:ea typeface="Times"/>
                <a:cs typeface="Times"/>
                <a:sym typeface="Times"/>
              </a:rPr>
              <a:t>])</a:t>
            </a:r>
            <a:r>
              <a:rPr lang="en-US">
                <a:latin typeface="Noto Sans Symbols"/>
                <a:ea typeface="Noto Sans Symbols"/>
                <a:cs typeface="Noto Sans Symbols"/>
                <a:sym typeface="Noto Sans Symbols"/>
              </a:rPr>
              <a:t>: </a:t>
            </a:r>
            <a:r>
              <a:rPr lang="en-US">
                <a:latin typeface="Times"/>
                <a:ea typeface="Times"/>
                <a:cs typeface="Times"/>
                <a:sym typeface="Times"/>
              </a:rPr>
              <a:t>Returns </a:t>
            </a:r>
            <a:r>
              <a:rPr i="1" lang="en-US">
                <a:latin typeface="Times"/>
                <a:ea typeface="Times"/>
                <a:cs typeface="Times"/>
                <a:sym typeface="Times"/>
              </a:rPr>
              <a:t>date</a:t>
            </a:r>
            <a:r>
              <a:rPr lang="en-US">
                <a:latin typeface="Times"/>
                <a:ea typeface="Times"/>
                <a:cs typeface="Times"/>
                <a:sym typeface="Times"/>
              </a:rPr>
              <a:t> rounded to</a:t>
            </a:r>
            <a:r>
              <a:rPr i="1" lang="en-US">
                <a:latin typeface="Times"/>
                <a:ea typeface="Times"/>
                <a:cs typeface="Times"/>
                <a:sym typeface="Times"/>
              </a:rPr>
              <a:t> </a:t>
            </a:r>
            <a:r>
              <a:rPr lang="en-US">
                <a:latin typeface="Times"/>
                <a:ea typeface="Times"/>
                <a:cs typeface="Times"/>
                <a:sym typeface="Times"/>
              </a:rPr>
              <a:t>the unit specified by the format model </a:t>
            </a:r>
            <a:r>
              <a:rPr i="1" lang="en-US">
                <a:latin typeface="Times"/>
                <a:ea typeface="Times"/>
                <a:cs typeface="Times"/>
                <a:sym typeface="Times"/>
              </a:rPr>
              <a:t>fmt.</a:t>
            </a:r>
            <a:r>
              <a:rPr lang="en-US">
                <a:latin typeface="Times"/>
                <a:ea typeface="Times"/>
                <a:cs typeface="Times"/>
                <a:sym typeface="Times"/>
              </a:rPr>
              <a:t> If the format model </a:t>
            </a:r>
            <a:r>
              <a:rPr i="1" lang="en-US">
                <a:latin typeface="Times"/>
                <a:ea typeface="Times"/>
                <a:cs typeface="Times"/>
                <a:sym typeface="Times"/>
              </a:rPr>
              <a:t>fmt </a:t>
            </a:r>
            <a:r>
              <a:rPr lang="en-US">
                <a:latin typeface="Times"/>
                <a:ea typeface="Times"/>
                <a:cs typeface="Times"/>
                <a:sym typeface="Times"/>
              </a:rPr>
              <a:t>is omitted,</a:t>
            </a:r>
            <a:r>
              <a:rPr i="1" lang="en-US">
                <a:latin typeface="Times"/>
                <a:ea typeface="Times"/>
                <a:cs typeface="Times"/>
                <a:sym typeface="Times"/>
              </a:rPr>
              <a:t> date</a:t>
            </a:r>
            <a:r>
              <a:rPr lang="en-US">
                <a:latin typeface="Times"/>
                <a:ea typeface="Times"/>
                <a:cs typeface="Times"/>
                <a:sym typeface="Times"/>
              </a:rPr>
              <a:t> is rounded to the nearest day.</a:t>
            </a:r>
            <a:endParaRPr/>
          </a:p>
          <a:p>
            <a:pPr indent="-211137" lvl="2" marL="439738" rtl="0" algn="l">
              <a:spcBef>
                <a:spcPts val="330"/>
              </a:spcBef>
              <a:spcAft>
                <a:spcPts val="0"/>
              </a:spcAft>
              <a:buClr>
                <a:srgbClr val="FC0128"/>
              </a:buClr>
              <a:buSzPts val="1100"/>
              <a:buFont typeface="Times"/>
              <a:buChar char="•"/>
            </a:pPr>
            <a:r>
              <a:rPr lang="en-US">
                <a:solidFill>
                  <a:srgbClr val="FC0128"/>
                </a:solidFill>
                <a:latin typeface="Times"/>
                <a:ea typeface="Times"/>
                <a:cs typeface="Times"/>
                <a:sym typeface="Times"/>
              </a:rPr>
              <a:t>TRUNC(</a:t>
            </a:r>
            <a:r>
              <a:rPr i="1" lang="en-US">
                <a:latin typeface="Times"/>
                <a:ea typeface="Times"/>
                <a:cs typeface="Times"/>
                <a:sym typeface="Times"/>
              </a:rPr>
              <a:t>date</a:t>
            </a:r>
            <a:r>
              <a:rPr lang="en-US">
                <a:latin typeface="Times"/>
                <a:ea typeface="Times"/>
                <a:cs typeface="Times"/>
                <a:sym typeface="Times"/>
              </a:rPr>
              <a:t>[, </a:t>
            </a:r>
            <a:r>
              <a:rPr lang="en-US">
                <a:solidFill>
                  <a:srgbClr val="000000"/>
                </a:solidFill>
                <a:latin typeface="Courier New"/>
                <a:ea typeface="Courier New"/>
                <a:cs typeface="Courier New"/>
                <a:sym typeface="Courier New"/>
              </a:rPr>
              <a:t>'</a:t>
            </a:r>
            <a:r>
              <a:rPr i="1" lang="en-US">
                <a:latin typeface="Times"/>
                <a:ea typeface="Times"/>
                <a:cs typeface="Times"/>
                <a:sym typeface="Times"/>
              </a:rPr>
              <a:t>fmt</a:t>
            </a:r>
            <a:r>
              <a:rPr lang="en-US">
                <a:solidFill>
                  <a:srgbClr val="000000"/>
                </a:solidFill>
                <a:latin typeface="Courier New"/>
                <a:ea typeface="Courier New"/>
                <a:cs typeface="Courier New"/>
                <a:sym typeface="Courier New"/>
              </a:rPr>
              <a:t>'</a:t>
            </a:r>
            <a:r>
              <a:rPr lang="en-US">
                <a:latin typeface="Times"/>
                <a:ea typeface="Times"/>
                <a:cs typeface="Times"/>
                <a:sym typeface="Times"/>
              </a:rPr>
              <a:t>])</a:t>
            </a:r>
            <a:r>
              <a:rPr lang="en-US">
                <a:latin typeface="Noto Sans Symbols"/>
                <a:ea typeface="Noto Sans Symbols"/>
                <a:cs typeface="Noto Sans Symbols"/>
                <a:sym typeface="Noto Sans Symbols"/>
              </a:rPr>
              <a:t>: </a:t>
            </a:r>
            <a:r>
              <a:rPr lang="en-US">
                <a:latin typeface="Times"/>
                <a:ea typeface="Times"/>
                <a:cs typeface="Times"/>
                <a:sym typeface="Times"/>
              </a:rPr>
              <a:t>Returns </a:t>
            </a:r>
            <a:r>
              <a:rPr i="1" lang="en-US">
                <a:latin typeface="Times"/>
                <a:ea typeface="Times"/>
                <a:cs typeface="Times"/>
                <a:sym typeface="Times"/>
              </a:rPr>
              <a:t>date</a:t>
            </a:r>
            <a:r>
              <a:rPr lang="en-US">
                <a:latin typeface="Times"/>
                <a:ea typeface="Times"/>
                <a:cs typeface="Times"/>
                <a:sym typeface="Times"/>
              </a:rPr>
              <a:t> with the time portion of the day truncated to the unit specified by the format model </a:t>
            </a:r>
            <a:r>
              <a:rPr i="1" lang="en-US">
                <a:latin typeface="Times"/>
                <a:ea typeface="Times"/>
                <a:cs typeface="Times"/>
                <a:sym typeface="Times"/>
              </a:rPr>
              <a:t>fmt</a:t>
            </a:r>
            <a:r>
              <a:rPr lang="en-US">
                <a:latin typeface="Times"/>
                <a:ea typeface="Times"/>
                <a:cs typeface="Times"/>
                <a:sym typeface="Times"/>
              </a:rPr>
              <a:t>. If the format model </a:t>
            </a:r>
            <a:r>
              <a:rPr i="1" lang="en-US">
                <a:latin typeface="Times"/>
                <a:ea typeface="Times"/>
                <a:cs typeface="Times"/>
                <a:sym typeface="Times"/>
              </a:rPr>
              <a:t>fmt</a:t>
            </a:r>
            <a:r>
              <a:rPr lang="en-US">
                <a:latin typeface="Times"/>
                <a:ea typeface="Times"/>
                <a:cs typeface="Times"/>
                <a:sym typeface="Times"/>
              </a:rPr>
              <a:t> is omitted, </a:t>
            </a:r>
            <a:r>
              <a:rPr i="1" lang="en-US">
                <a:latin typeface="Times"/>
                <a:ea typeface="Times"/>
                <a:cs typeface="Times"/>
                <a:sym typeface="Times"/>
              </a:rPr>
              <a:t>date</a:t>
            </a:r>
            <a:r>
              <a:rPr lang="en-US">
                <a:latin typeface="Times"/>
                <a:ea typeface="Times"/>
                <a:cs typeface="Times"/>
                <a:sym typeface="Times"/>
              </a:rPr>
              <a:t> is truncated to the nearest day.</a:t>
            </a:r>
            <a:endParaRPr/>
          </a:p>
          <a:p>
            <a:pPr indent="0" lvl="0" marL="0" rtl="0" algn="just">
              <a:lnSpc>
                <a:spcPct val="112000"/>
              </a:lnSpc>
              <a:spcBef>
                <a:spcPts val="264"/>
              </a:spcBef>
              <a:spcAft>
                <a:spcPts val="0"/>
              </a:spcAft>
              <a:buNone/>
            </a:pPr>
            <a:r>
              <a:rPr b="0" lang="en-US">
                <a:latin typeface="Times"/>
                <a:ea typeface="Times"/>
                <a:cs typeface="Times"/>
                <a:sym typeface="Times"/>
              </a:rPr>
              <a:t>This list is a subset of the available date functions. The format models are covered later in this lesson. Examples of format models are month and year.</a:t>
            </a:r>
            <a:endParaRPr/>
          </a:p>
        </p:txBody>
      </p:sp>
      <p:sp>
        <p:nvSpPr>
          <p:cNvPr id="347" name="Google Shape;347;p18: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9: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4" name="Google Shape;374;p19: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5" name="Google Shape;375;p19: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Date Functions (continued)</a:t>
            </a:r>
            <a:endParaRPr/>
          </a:p>
          <a:p>
            <a:pPr indent="0" lvl="1" marL="114300" rtl="0" algn="l">
              <a:spcBef>
                <a:spcPts val="330"/>
              </a:spcBef>
              <a:spcAft>
                <a:spcPts val="0"/>
              </a:spcAft>
              <a:buNone/>
            </a:pPr>
            <a:r>
              <a:rPr lang="en-US"/>
              <a:t>For all employees employed for fewer than 200 months, display the employee number, hire date, number of months employed, six-month review date, first Friday after hire date, and last day of the month when hired.</a:t>
            </a:r>
            <a:endParaRPr/>
          </a:p>
          <a:p>
            <a:pPr indent="0" lvl="1" marL="114300" rtl="0" algn="l">
              <a:spcBef>
                <a:spcPts val="715"/>
              </a:spcBef>
              <a:spcAft>
                <a:spcPts val="0"/>
              </a:spcAft>
              <a:buNone/>
            </a:pPr>
            <a:r>
              <a:rPr lang="en-US"/>
              <a:t>   </a:t>
            </a:r>
            <a:r>
              <a:rPr b="1" lang="en-US">
                <a:latin typeface="Courier New"/>
                <a:ea typeface="Courier New"/>
                <a:cs typeface="Courier New"/>
                <a:sym typeface="Courier New"/>
              </a:rPr>
              <a:t>SQL&gt;</a:t>
            </a:r>
            <a:r>
              <a:rPr lang="en-US"/>
              <a:t>  </a:t>
            </a:r>
            <a:r>
              <a:rPr b="1" lang="en-US">
                <a:latin typeface="Courier New"/>
                <a:ea typeface="Courier New"/>
                <a:cs typeface="Courier New"/>
                <a:sym typeface="Courier New"/>
              </a:rPr>
              <a:t>SELECT  	empno, hiredate, </a:t>
            </a:r>
            <a:endParaRPr/>
          </a:p>
          <a:p>
            <a:pPr indent="0" lvl="1" marL="114300" rtl="0" algn="l">
              <a:spcBef>
                <a:spcPts val="0"/>
              </a:spcBef>
              <a:spcAft>
                <a:spcPts val="0"/>
              </a:spcAft>
              <a:buNone/>
            </a:pPr>
            <a:r>
              <a:rPr b="1" lang="en-US">
                <a:latin typeface="Courier New"/>
                <a:ea typeface="Courier New"/>
                <a:cs typeface="Courier New"/>
                <a:sym typeface="Courier New"/>
              </a:rPr>
              <a:t>   2	MONTHS_BETWEEN(SYSDATE, hiredate) TENURE,</a:t>
            </a:r>
            <a:endParaRPr/>
          </a:p>
          <a:p>
            <a:pPr indent="0" lvl="1" marL="114300" rtl="0" algn="l">
              <a:spcBef>
                <a:spcPts val="0"/>
              </a:spcBef>
              <a:spcAft>
                <a:spcPts val="0"/>
              </a:spcAft>
              <a:buNone/>
            </a:pPr>
            <a:r>
              <a:rPr b="1" lang="en-US">
                <a:latin typeface="Courier New"/>
                <a:ea typeface="Courier New"/>
                <a:cs typeface="Courier New"/>
                <a:sym typeface="Courier New"/>
              </a:rPr>
              <a:t>   3	ADD_MONTHS(hiredate, 6) REVIEW,</a:t>
            </a:r>
            <a:endParaRPr/>
          </a:p>
          <a:p>
            <a:pPr indent="0" lvl="1" marL="114300" rtl="0" algn="l">
              <a:spcBef>
                <a:spcPts val="0"/>
              </a:spcBef>
              <a:spcAft>
                <a:spcPts val="0"/>
              </a:spcAft>
              <a:buNone/>
            </a:pPr>
            <a:r>
              <a:rPr b="1" lang="en-US">
                <a:latin typeface="Courier New"/>
                <a:ea typeface="Courier New"/>
                <a:cs typeface="Courier New"/>
                <a:sym typeface="Courier New"/>
              </a:rPr>
              <a:t>   4	NEXT_DAY(hiredate, 'FRIDAY'), LAST_DAY(hiredate)</a:t>
            </a:r>
            <a:endParaRPr/>
          </a:p>
          <a:p>
            <a:pPr indent="0" lvl="1" marL="114300" rtl="0" algn="l">
              <a:spcBef>
                <a:spcPts val="0"/>
              </a:spcBef>
              <a:spcAft>
                <a:spcPts val="0"/>
              </a:spcAft>
              <a:buNone/>
            </a:pPr>
            <a:r>
              <a:rPr b="1" lang="en-US">
                <a:latin typeface="Courier New"/>
                <a:ea typeface="Courier New"/>
                <a:cs typeface="Courier New"/>
                <a:sym typeface="Courier New"/>
              </a:rPr>
              <a:t>   5  FROM	emp</a:t>
            </a:r>
            <a:endParaRPr/>
          </a:p>
          <a:p>
            <a:pPr indent="0" lvl="1" marL="114300" rtl="0" algn="l">
              <a:spcBef>
                <a:spcPts val="0"/>
              </a:spcBef>
              <a:spcAft>
                <a:spcPts val="0"/>
              </a:spcAft>
              <a:buNone/>
            </a:pPr>
            <a:r>
              <a:rPr b="1" lang="en-US">
                <a:latin typeface="Courier New"/>
                <a:ea typeface="Courier New"/>
                <a:cs typeface="Courier New"/>
                <a:sym typeface="Courier New"/>
              </a:rPr>
              <a:t>   6  WHERE	MONTHS_BETWEEN (SYSDATE, hiredate)&lt;200;</a:t>
            </a:r>
            <a:endParaRPr/>
          </a:p>
        </p:txBody>
      </p:sp>
      <p:sp>
        <p:nvSpPr>
          <p:cNvPr id="376" name="Google Shape;376;p19: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19:notes"/>
          <p:cNvSpPr/>
          <p:nvPr/>
        </p:nvSpPr>
        <p:spPr>
          <a:xfrm>
            <a:off x="619125" y="5594350"/>
            <a:ext cx="5637213" cy="11303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378" name="Google Shape;378;p19:notes"/>
          <p:cNvGrpSpPr/>
          <p:nvPr/>
        </p:nvGrpSpPr>
        <p:grpSpPr>
          <a:xfrm>
            <a:off x="269875" y="6800850"/>
            <a:ext cx="5986463" cy="1101725"/>
            <a:chOff x="170" y="4284"/>
            <a:chExt cx="3771" cy="694"/>
          </a:xfrm>
        </p:grpSpPr>
        <p:sp>
          <p:nvSpPr>
            <p:cNvPr id="379" name="Google Shape;379;p19:notes"/>
            <p:cNvSpPr/>
            <p:nvPr/>
          </p:nvSpPr>
          <p:spPr>
            <a:xfrm>
              <a:off x="391" y="4284"/>
              <a:ext cx="3550" cy="68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0" name="Google Shape;380;p19:notes"/>
            <p:cNvSpPr/>
            <p:nvPr/>
          </p:nvSpPr>
          <p:spPr>
            <a:xfrm>
              <a:off x="170" y="4286"/>
              <a:ext cx="3545" cy="692"/>
            </a:xfrm>
            <a:prstGeom prst="rect">
              <a:avLst/>
            </a:prstGeom>
            <a:noFill/>
            <a:ln>
              <a:noFill/>
            </a:ln>
          </p:spPr>
          <p:txBody>
            <a:bodyPr anchorCtr="0" anchor="t" bIns="44450" lIns="90475" spcFirstLastPara="1" rIns="90475" wrap="square" tIns="44450">
              <a:spAutoFit/>
            </a:bodyPr>
            <a:lstStyle/>
            <a:p>
              <a:pPr indent="0" lvl="1" marL="446088"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EMPNO HIREDATE     TENURE REVIEW    NEXT_DAY( LAST_DAY(  --------- --------- --------- --------- --------- ---------</a:t>
              </a:r>
              <a:endParaRPr/>
            </a:p>
            <a:p>
              <a:pPr indent="0" lvl="1" marL="446088"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7839 17-NOV-81 192.24794 17-MAY-82 20-NOV-81 30-NOV-81</a:t>
              </a:r>
              <a:endParaRPr/>
            </a:p>
            <a:p>
              <a:pPr indent="0" lvl="1" marL="446088"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     7698 01-MAY-81 198.76407 01-NOV-81 08-MAY-81 31-MAY-81</a:t>
              </a:r>
              <a:endParaRPr/>
            </a:p>
            <a:p>
              <a:pPr indent="0" lvl="1" marL="446088"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a:t>
              </a:r>
              <a:endParaRPr/>
            </a:p>
            <a:p>
              <a:pPr indent="0" lvl="1" marL="446088" marR="0" rtl="0" algn="l">
                <a:spcBef>
                  <a:spcPts val="0"/>
                </a:spcBef>
                <a:spcAft>
                  <a:spcPts val="0"/>
                </a:spcAft>
                <a:buNone/>
              </a:pPr>
              <a:r>
                <a:rPr b="0" i="0" lang="en-US" sz="1100" u="none" cap="none" strike="noStrike">
                  <a:solidFill>
                    <a:schemeClr val="dk1"/>
                  </a:solidFill>
                  <a:latin typeface="Courier New"/>
                  <a:ea typeface="Courier New"/>
                  <a:cs typeface="Courier New"/>
                  <a:sym typeface="Courier New"/>
                </a:rPr>
                <a:t>11 rows selected.</a:t>
              </a:r>
              <a:endParaRPr/>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 name="Google Shape;58;p2: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 name="Google Shape;59;p2: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Lesson Aim</a:t>
            </a:r>
            <a:endParaRPr/>
          </a:p>
          <a:p>
            <a:pPr indent="0" lvl="1" marL="114300" rtl="0" algn="l">
              <a:spcBef>
                <a:spcPts val="330"/>
              </a:spcBef>
              <a:spcAft>
                <a:spcPts val="0"/>
              </a:spcAft>
              <a:buNone/>
            </a:pPr>
            <a:r>
              <a:rPr lang="en-US"/>
              <a:t>Functions make the basic query block more powerful and are used to manipulate data values. This is the first of two lessons that explore functions. You will focus on single-row character, number, and date functions, as well as those functions that convert data from one type to another—for example, character data to numeric.</a:t>
            </a:r>
            <a:endParaRPr/>
          </a:p>
        </p:txBody>
      </p:sp>
      <p:sp>
        <p:nvSpPr>
          <p:cNvPr id="60" name="Google Shape;60;p2: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0: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20: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The DECODE Function</a:t>
            </a:r>
            <a:endParaRPr/>
          </a:p>
          <a:p>
            <a:pPr indent="0" lvl="1" marL="114300" rtl="0" algn="l">
              <a:spcBef>
                <a:spcPts val="330"/>
              </a:spcBef>
              <a:spcAft>
                <a:spcPts val="0"/>
              </a:spcAft>
              <a:buNone/>
            </a:pPr>
            <a:r>
              <a:rPr lang="en-US"/>
              <a:t>The </a:t>
            </a:r>
            <a:r>
              <a:rPr lang="en-US">
                <a:solidFill>
                  <a:srgbClr val="FC0128"/>
                </a:solidFill>
              </a:rPr>
              <a:t>DECODE </a:t>
            </a:r>
            <a:r>
              <a:rPr lang="en-US"/>
              <a:t>function decodes an expression in a way similar to the IF-THEN-ELSE logic used in various languages. The DECODE function decodes </a:t>
            </a:r>
            <a:r>
              <a:rPr i="1" lang="en-US"/>
              <a:t>expression</a:t>
            </a:r>
            <a:r>
              <a:rPr lang="en-US"/>
              <a:t> after comparing it to each </a:t>
            </a:r>
            <a:r>
              <a:rPr i="1" lang="en-US"/>
              <a:t>search</a:t>
            </a:r>
            <a:r>
              <a:rPr lang="en-US"/>
              <a:t> value. If the expression is the same as </a:t>
            </a:r>
            <a:r>
              <a:rPr i="1" lang="en-US"/>
              <a:t>search</a:t>
            </a:r>
            <a:r>
              <a:rPr lang="en-US"/>
              <a:t>, </a:t>
            </a:r>
            <a:r>
              <a:rPr i="1" lang="en-US"/>
              <a:t>result</a:t>
            </a:r>
            <a:r>
              <a:rPr lang="en-US"/>
              <a:t> is returned. </a:t>
            </a:r>
            <a:endParaRPr/>
          </a:p>
          <a:p>
            <a:pPr indent="0" lvl="1" marL="114300" rtl="0" algn="l">
              <a:spcBef>
                <a:spcPts val="330"/>
              </a:spcBef>
              <a:spcAft>
                <a:spcPts val="0"/>
              </a:spcAft>
              <a:buNone/>
            </a:pPr>
            <a:r>
              <a:rPr lang="en-US"/>
              <a:t>If the default value is omitted, a null value is returned where a search value does not match any of the result values.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1: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2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Using the DECODE Function</a:t>
            </a:r>
            <a:endParaRPr/>
          </a:p>
          <a:p>
            <a:pPr indent="0" lvl="1" marL="114300" rtl="0" algn="l">
              <a:spcBef>
                <a:spcPts val="330"/>
              </a:spcBef>
              <a:spcAft>
                <a:spcPts val="0"/>
              </a:spcAft>
              <a:buNone/>
            </a:pPr>
            <a:r>
              <a:rPr lang="en-US"/>
              <a:t>In the SQL statement above, the value of JOB is decoded. If JOB is ANALYST, the salary increase is 10%; if JOB is CLERK, the salary increase is 15%; if JOB is MANAGER, the salary increase is 20%. For all other job roles, there is no increase in salary. </a:t>
            </a:r>
            <a:endParaRPr/>
          </a:p>
          <a:p>
            <a:pPr indent="0" lvl="1" marL="114300" rtl="0" algn="l">
              <a:spcBef>
                <a:spcPts val="330"/>
              </a:spcBef>
              <a:spcAft>
                <a:spcPts val="0"/>
              </a:spcAft>
              <a:buNone/>
            </a:pPr>
            <a:r>
              <a:rPr lang="en-US"/>
              <a:t>The same statement can be written as an IF-THEN-ELSE statement:</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grpSp>
        <p:nvGrpSpPr>
          <p:cNvPr id="405" name="Google Shape;405;p21:notes"/>
          <p:cNvGrpSpPr/>
          <p:nvPr/>
        </p:nvGrpSpPr>
        <p:grpSpPr>
          <a:xfrm>
            <a:off x="612775" y="5810250"/>
            <a:ext cx="5565775" cy="787400"/>
            <a:chOff x="386" y="3660"/>
            <a:chExt cx="3506" cy="496"/>
          </a:xfrm>
        </p:grpSpPr>
        <p:sp>
          <p:nvSpPr>
            <p:cNvPr id="406" name="Google Shape;406;p21:notes"/>
            <p:cNvSpPr/>
            <p:nvPr/>
          </p:nvSpPr>
          <p:spPr>
            <a:xfrm>
              <a:off x="386" y="3660"/>
              <a:ext cx="3506" cy="49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07" name="Google Shape;407;p21:notes"/>
            <p:cNvSpPr/>
            <p:nvPr/>
          </p:nvSpPr>
          <p:spPr>
            <a:xfrm>
              <a:off x="430" y="3674"/>
              <a:ext cx="2334" cy="48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IF job = 'ANALYST'	THEN  sal = sal*1.1</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IF job = 'CLERK'      THEN  sal = sal*1.15</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IF job = 'MANAGER'	THEN  sal = sal*1.20</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ELSE sal = sal</a:t>
              </a:r>
              <a:endParaRPr/>
            </a:p>
          </p:txBody>
        </p:sp>
      </p:gr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2: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22: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Example</a:t>
            </a:r>
            <a:endParaRPr/>
          </a:p>
          <a:p>
            <a:pPr indent="0" lvl="1" marL="114300" rtl="0" algn="l">
              <a:spcBef>
                <a:spcPts val="330"/>
              </a:spcBef>
              <a:spcAft>
                <a:spcPts val="0"/>
              </a:spcAft>
              <a:buNone/>
            </a:pPr>
            <a:r>
              <a:rPr lang="en-US"/>
              <a:t>The slide shows another example using the DECODE function. In this example, we determine the tax rate for each employee in department 30 based upon the monthly salary. The output is below.</a:t>
            </a:r>
            <a:endParaRPr/>
          </a:p>
          <a:p>
            <a:pPr indent="0" lvl="1" marL="114300" rtl="0" algn="l">
              <a:spcBef>
                <a:spcPts val="330"/>
              </a:spcBef>
              <a:spcAft>
                <a:spcPts val="0"/>
              </a:spcAft>
              <a:buNone/>
            </a:pPr>
            <a:r>
              <a:rPr i="1" lang="en-US"/>
              <a:t>Monthly Salary Range		Rate</a:t>
            </a:r>
            <a:endParaRPr/>
          </a:p>
          <a:p>
            <a:pPr indent="0" lvl="1" marL="114300" rtl="0" algn="l">
              <a:spcBef>
                <a:spcPts val="330"/>
              </a:spcBef>
              <a:spcAft>
                <a:spcPts val="0"/>
              </a:spcAft>
              <a:buNone/>
            </a:pPr>
            <a:r>
              <a:rPr lang="en-US"/>
              <a:t>$       0.00 -    999.99		 0%</a:t>
            </a:r>
            <a:endParaRPr/>
          </a:p>
          <a:p>
            <a:pPr indent="0" lvl="1" marL="114300" rtl="0" algn="l">
              <a:spcBef>
                <a:spcPts val="330"/>
              </a:spcBef>
              <a:spcAft>
                <a:spcPts val="0"/>
              </a:spcAft>
              <a:buNone/>
            </a:pPr>
            <a:r>
              <a:rPr lang="en-US"/>
              <a:t>$1,000.00 - 1,999.99		 9%</a:t>
            </a:r>
            <a:endParaRPr/>
          </a:p>
          <a:p>
            <a:pPr indent="0" lvl="1" marL="114300" rtl="0" algn="l">
              <a:spcBef>
                <a:spcPts val="330"/>
              </a:spcBef>
              <a:spcAft>
                <a:spcPts val="0"/>
              </a:spcAft>
              <a:buNone/>
            </a:pPr>
            <a:r>
              <a:rPr lang="en-US"/>
              <a:t>$2,000.00 - 2,999.99		20%</a:t>
            </a:r>
            <a:endParaRPr/>
          </a:p>
          <a:p>
            <a:pPr indent="0" lvl="1" marL="114300" rtl="0" algn="l">
              <a:spcBef>
                <a:spcPts val="330"/>
              </a:spcBef>
              <a:spcAft>
                <a:spcPts val="0"/>
              </a:spcAft>
              <a:buNone/>
            </a:pPr>
            <a:r>
              <a:rPr lang="en-US"/>
              <a:t>$3,000.00 - 3,999.99		30%</a:t>
            </a:r>
            <a:endParaRPr/>
          </a:p>
          <a:p>
            <a:pPr indent="0" lvl="1" marL="114300" rtl="0" algn="l">
              <a:spcBef>
                <a:spcPts val="330"/>
              </a:spcBef>
              <a:spcAft>
                <a:spcPts val="0"/>
              </a:spcAft>
              <a:buNone/>
            </a:pPr>
            <a:r>
              <a:rPr lang="en-US"/>
              <a:t>$4,000.00 - 4,999.99		40%</a:t>
            </a:r>
            <a:endParaRPr/>
          </a:p>
          <a:p>
            <a:pPr indent="0" lvl="1" marL="114300" rtl="0" algn="l">
              <a:spcBef>
                <a:spcPts val="330"/>
              </a:spcBef>
              <a:spcAft>
                <a:spcPts val="0"/>
              </a:spcAft>
              <a:buNone/>
            </a:pPr>
            <a:r>
              <a:rPr lang="en-US"/>
              <a:t>$5,000.00 - 5,999.99		42%</a:t>
            </a:r>
            <a:endParaRPr/>
          </a:p>
          <a:p>
            <a:pPr indent="0" lvl="1" marL="114300" rtl="0" algn="l">
              <a:spcBef>
                <a:spcPts val="330"/>
              </a:spcBef>
              <a:spcAft>
                <a:spcPts val="0"/>
              </a:spcAft>
              <a:buNone/>
            </a:pPr>
            <a:r>
              <a:rPr lang="en-US"/>
              <a:t>$6,000.00 - 6,999.99		44%</a:t>
            </a:r>
            <a:endParaRPr/>
          </a:p>
          <a:p>
            <a:pPr indent="0" lvl="1" marL="114300" rtl="0" algn="l">
              <a:spcBef>
                <a:spcPts val="330"/>
              </a:spcBef>
              <a:spcAft>
                <a:spcPts val="0"/>
              </a:spcAft>
              <a:buNone/>
            </a:pPr>
            <a:r>
              <a:rPr lang="en-US"/>
              <a:t>$7,000.00 or greater		45%</a:t>
            </a:r>
            <a:endParaRPr/>
          </a:p>
          <a:p>
            <a:pPr indent="0" lvl="1" marL="114300" rtl="0" algn="l">
              <a:spcBef>
                <a:spcPts val="330"/>
              </a:spcBef>
              <a:spcAft>
                <a:spcPts val="0"/>
              </a:spcAft>
              <a:buNone/>
            </a:pPr>
            <a:r>
              <a:rPr lang="en-US">
                <a:latin typeface="Courier New"/>
                <a:ea typeface="Courier New"/>
                <a:cs typeface="Courier New"/>
                <a:sym typeface="Courier New"/>
              </a:rPr>
              <a:t>ENAME            SAL  TAX_RATE </a:t>
            </a:r>
            <a:endParaRPr/>
          </a:p>
          <a:p>
            <a:pPr indent="0" lvl="1" marL="114300" rtl="0" algn="l">
              <a:spcBef>
                <a:spcPts val="0"/>
              </a:spcBef>
              <a:spcAft>
                <a:spcPts val="0"/>
              </a:spcAft>
              <a:buNone/>
            </a:pPr>
            <a:r>
              <a:rPr lang="en-US">
                <a:latin typeface="Courier New"/>
                <a:ea typeface="Courier New"/>
                <a:cs typeface="Courier New"/>
                <a:sym typeface="Courier New"/>
              </a:rPr>
              <a:t>---------- --------- ---------</a:t>
            </a:r>
            <a:endParaRPr/>
          </a:p>
          <a:p>
            <a:pPr indent="0" lvl="1" marL="114300" rtl="0" algn="l">
              <a:spcBef>
                <a:spcPts val="0"/>
              </a:spcBef>
              <a:spcAft>
                <a:spcPts val="0"/>
              </a:spcAft>
              <a:buNone/>
            </a:pPr>
            <a:r>
              <a:rPr lang="en-US">
                <a:latin typeface="Courier New"/>
                <a:ea typeface="Courier New"/>
                <a:cs typeface="Courier New"/>
                <a:sym typeface="Courier New"/>
              </a:rPr>
              <a:t>BLAKE           2850        .2</a:t>
            </a:r>
            <a:endParaRPr/>
          </a:p>
          <a:p>
            <a:pPr indent="0" lvl="1" marL="114300" rtl="0" algn="l">
              <a:spcBef>
                <a:spcPts val="0"/>
              </a:spcBef>
              <a:spcAft>
                <a:spcPts val="0"/>
              </a:spcAft>
              <a:buNone/>
            </a:pPr>
            <a:r>
              <a:rPr lang="en-US">
                <a:latin typeface="Courier New"/>
                <a:ea typeface="Courier New"/>
                <a:cs typeface="Courier New"/>
                <a:sym typeface="Courier New"/>
              </a:rPr>
              <a:t>MARTIN          1250       .09</a:t>
            </a:r>
            <a:endParaRPr/>
          </a:p>
          <a:p>
            <a:pPr indent="0" lvl="1" marL="114300" rtl="0" algn="l">
              <a:spcBef>
                <a:spcPts val="0"/>
              </a:spcBef>
              <a:spcAft>
                <a:spcPts val="0"/>
              </a:spcAft>
              <a:buNone/>
            </a:pPr>
            <a:r>
              <a:rPr lang="en-US">
                <a:latin typeface="Courier New"/>
                <a:ea typeface="Courier New"/>
                <a:cs typeface="Courier New"/>
                <a:sym typeface="Courier New"/>
              </a:rPr>
              <a:t>ALLEN           1600       .09   </a:t>
            </a:r>
            <a:endParaRPr/>
          </a:p>
          <a:p>
            <a:pPr indent="0" lvl="1" marL="114300" rtl="0" algn="l">
              <a:spcBef>
                <a:spcPts val="0"/>
              </a:spcBef>
              <a:spcAft>
                <a:spcPts val="0"/>
              </a:spcAft>
              <a:buNone/>
            </a:pPr>
            <a:r>
              <a:rPr lang="en-US">
                <a:latin typeface="Courier New"/>
                <a:ea typeface="Courier New"/>
                <a:cs typeface="Courier New"/>
                <a:sym typeface="Courier New"/>
              </a:rPr>
              <a:t>TURNER          1500       .09</a:t>
            </a:r>
            <a:endParaRPr/>
          </a:p>
          <a:p>
            <a:pPr indent="0" lvl="1" marL="114300" rtl="0" algn="l">
              <a:spcBef>
                <a:spcPts val="0"/>
              </a:spcBef>
              <a:spcAft>
                <a:spcPts val="0"/>
              </a:spcAft>
              <a:buNone/>
            </a:pPr>
            <a:r>
              <a:rPr lang="en-US">
                <a:latin typeface="Courier New"/>
                <a:ea typeface="Courier New"/>
                <a:cs typeface="Courier New"/>
                <a:sym typeface="Courier New"/>
              </a:rPr>
              <a:t>...</a:t>
            </a:r>
            <a:endParaRPr/>
          </a:p>
          <a:p>
            <a:pPr indent="0" lvl="1" marL="114300" rtl="0" algn="l">
              <a:spcBef>
                <a:spcPts val="0"/>
              </a:spcBef>
              <a:spcAft>
                <a:spcPts val="0"/>
              </a:spcAft>
              <a:buNone/>
            </a:pPr>
            <a:r>
              <a:rPr lang="en-US">
                <a:latin typeface="Courier New"/>
                <a:ea typeface="Courier New"/>
                <a:cs typeface="Courier New"/>
                <a:sym typeface="Courier New"/>
              </a:rPr>
              <a:t>6 rows selected.</a:t>
            </a:r>
            <a:endParaRPr/>
          </a:p>
        </p:txBody>
      </p:sp>
      <p:grpSp>
        <p:nvGrpSpPr>
          <p:cNvPr id="420" name="Google Shape;420;p22:notes"/>
          <p:cNvGrpSpPr/>
          <p:nvPr/>
        </p:nvGrpSpPr>
        <p:grpSpPr>
          <a:xfrm>
            <a:off x="514350" y="7383463"/>
            <a:ext cx="5565775" cy="1323975"/>
            <a:chOff x="324" y="4651"/>
            <a:chExt cx="3506" cy="834"/>
          </a:xfrm>
        </p:grpSpPr>
        <p:sp>
          <p:nvSpPr>
            <p:cNvPr id="421" name="Google Shape;421;p22:notes"/>
            <p:cNvSpPr/>
            <p:nvPr/>
          </p:nvSpPr>
          <p:spPr>
            <a:xfrm>
              <a:off x="324" y="4651"/>
              <a:ext cx="3506" cy="83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2" name="Google Shape;422;p22:notes"/>
            <p:cNvSpPr/>
            <p:nvPr/>
          </p:nvSpPr>
          <p:spPr>
            <a:xfrm>
              <a:off x="368" y="4676"/>
              <a:ext cx="113" cy="27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3: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23: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Nesting Functions</a:t>
            </a:r>
            <a:endParaRPr/>
          </a:p>
          <a:p>
            <a:pPr indent="0" lvl="1" marL="114300" rtl="0" algn="l">
              <a:spcBef>
                <a:spcPts val="330"/>
              </a:spcBef>
              <a:spcAft>
                <a:spcPts val="0"/>
              </a:spcAft>
              <a:buNone/>
            </a:pPr>
            <a:r>
              <a:rPr lang="en-US"/>
              <a:t>Single-row functions can be nested to any depth. </a:t>
            </a:r>
            <a:r>
              <a:rPr lang="en-US">
                <a:solidFill>
                  <a:srgbClr val="FC0128"/>
                </a:solidFill>
              </a:rPr>
              <a:t>Nested functions </a:t>
            </a:r>
            <a:r>
              <a:rPr lang="en-US"/>
              <a:t>are evaluated from the innermost level to the outermost level. Some examples follow to show you the flexibility of these functions.</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 (for Page 3-39)</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l3nest.sql</a:t>
            </a:r>
            <a:endParaRPr/>
          </a:p>
          <a:p>
            <a:pPr indent="0" lvl="1" marL="114300" rtl="0" algn="l">
              <a:spcBef>
                <a:spcPts val="330"/>
              </a:spcBef>
              <a:spcAft>
                <a:spcPts val="0"/>
              </a:spcAft>
              <a:buNone/>
            </a:pPr>
            <a:r>
              <a:rPr lang="en-US">
                <a:solidFill>
                  <a:schemeClr val="accent2"/>
                </a:solidFill>
              </a:rPr>
              <a:t>Purpose: To illustrate nesting of several single row functions.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4:notes"/>
          <p:cNvSpPr/>
          <p:nvPr>
            <p:ph idx="2" type="sldImg"/>
          </p:nvPr>
        </p:nvSpPr>
        <p:spPr>
          <a:xfrm>
            <a:off x="473075" y="195263"/>
            <a:ext cx="5892800" cy="4419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24:notes"/>
          <p:cNvSpPr txBox="1"/>
          <p:nvPr>
            <p:ph idx="1" type="body"/>
          </p:nvPr>
        </p:nvSpPr>
        <p:spPr>
          <a:xfrm>
            <a:off x="444500" y="4722813"/>
            <a:ext cx="5930900" cy="2900362"/>
          </a:xfrm>
          <a:prstGeom prst="rect">
            <a:avLst/>
          </a:prstGeom>
          <a:solidFill>
            <a:schemeClr val="lt1"/>
          </a:solidFill>
          <a:ln>
            <a:noFill/>
          </a:ln>
        </p:spPr>
        <p:txBody>
          <a:bodyPr anchorCtr="0" anchor="t" bIns="42850" lIns="88900" spcFirstLastPara="1" rIns="88900" wrap="square" tIns="42850">
            <a:noAutofit/>
          </a:bodyPr>
          <a:lstStyle/>
          <a:p>
            <a:pPr indent="0" lvl="0" marL="0" rtl="0" algn="l">
              <a:spcBef>
                <a:spcPts val="0"/>
              </a:spcBef>
              <a:spcAft>
                <a:spcPts val="0"/>
              </a:spcAft>
              <a:buNone/>
            </a:pPr>
            <a:r>
              <a:rPr lang="en-US"/>
              <a:t>Practice Overview</a:t>
            </a:r>
            <a:endParaRPr/>
          </a:p>
          <a:p>
            <a:pPr indent="0" lvl="1" marL="114300" rtl="0" algn="l">
              <a:spcBef>
                <a:spcPts val="330"/>
              </a:spcBef>
              <a:spcAft>
                <a:spcPts val="0"/>
              </a:spcAft>
              <a:buNone/>
            </a:pPr>
            <a:r>
              <a:rPr lang="en-US"/>
              <a:t>This practice is designed to give you a variety of exercises using different functions available for character, number, and date data types.</a:t>
            </a:r>
            <a:endParaRPr/>
          </a:p>
          <a:p>
            <a:pPr indent="0" lvl="1" marL="114300" rtl="0" algn="l">
              <a:spcBef>
                <a:spcPts val="330"/>
              </a:spcBef>
              <a:spcAft>
                <a:spcPts val="0"/>
              </a:spcAft>
              <a:buNone/>
            </a:pPr>
            <a:r>
              <a:rPr lang="en-US"/>
              <a:t>Remember that for nested functions, the results are evaluated from the innermost function to the outermost function.</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Practice exercise #6: Be sure to tell the students that their results may differ from the one provided, as SYSDATE is used in the exercise.</a:t>
            </a:r>
            <a:endParaRPr/>
          </a:p>
          <a:p>
            <a:pPr indent="0" lvl="1" marL="114300" rtl="0" algn="l">
              <a:spcBef>
                <a:spcPts val="330"/>
              </a:spcBef>
              <a:spcAft>
                <a:spcPts val="0"/>
              </a:spcAft>
              <a:buNone/>
            </a:pPr>
            <a:r>
              <a:rPr lang="en-US">
                <a:solidFill>
                  <a:schemeClr val="accent2"/>
                </a:solidFill>
              </a:rPr>
              <a:t>Instructor hint for practice exercise #10: The ORDER BY clause in the solution sorts on TO_CHAR(hiredate-1, ‘d’). The format element ‘d’ returns a ‘1’ for Sunday, ‘2’ for Monday, and so forth. The expression ‘hiredate-1’ effectively “shifts” each hiredate to the previous day, so that an employee hired on a Monday appears to have been hired on Sunday. The TO_CHAR function will return a ‘1’ for that employee and the result set will be sorted beginning with those employees hired on Monday.</a:t>
            </a:r>
            <a:endParaRPr/>
          </a:p>
        </p:txBody>
      </p:sp>
      <p:grpSp>
        <p:nvGrpSpPr>
          <p:cNvPr id="445" name="Google Shape;445;p24:notes"/>
          <p:cNvGrpSpPr/>
          <p:nvPr/>
        </p:nvGrpSpPr>
        <p:grpSpPr>
          <a:xfrm>
            <a:off x="166688" y="5381625"/>
            <a:ext cx="282575" cy="303213"/>
            <a:chOff x="105" y="3390"/>
            <a:chExt cx="178" cy="191"/>
          </a:xfrm>
        </p:grpSpPr>
        <p:sp>
          <p:nvSpPr>
            <p:cNvPr id="446" name="Google Shape;446;p24:notes"/>
            <p:cNvSpPr/>
            <p:nvPr/>
          </p:nvSpPr>
          <p:spPr>
            <a:xfrm>
              <a:off x="105" y="3390"/>
              <a:ext cx="178" cy="184"/>
            </a:xfrm>
            <a:custGeom>
              <a:rect b="b" l="l" r="r" t="t"/>
              <a:pathLst>
                <a:path extrusionOk="0" h="184" w="178">
                  <a:moveTo>
                    <a:pt x="177" y="183"/>
                  </a:moveTo>
                  <a:lnTo>
                    <a:pt x="177" y="0"/>
                  </a:lnTo>
                  <a:lnTo>
                    <a:pt x="0" y="0"/>
                  </a:lnTo>
                  <a:lnTo>
                    <a:pt x="0" y="183"/>
                  </a:lnTo>
                  <a:lnTo>
                    <a:pt x="177"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7" name="Google Shape;447;p24:notes"/>
            <p:cNvSpPr/>
            <p:nvPr/>
          </p:nvSpPr>
          <p:spPr>
            <a:xfrm>
              <a:off x="185" y="3564"/>
              <a:ext cx="26" cy="17"/>
            </a:xfrm>
            <a:custGeom>
              <a:rect b="b" l="l" r="r" t="t"/>
              <a:pathLst>
                <a:path extrusionOk="0" h="17" w="26">
                  <a:moveTo>
                    <a:pt x="25" y="16"/>
                  </a:moveTo>
                  <a:lnTo>
                    <a:pt x="25" y="0"/>
                  </a:lnTo>
                  <a:lnTo>
                    <a:pt x="0" y="0"/>
                  </a:lnTo>
                  <a:lnTo>
                    <a:pt x="0" y="16"/>
                  </a:lnTo>
                  <a:lnTo>
                    <a:pt x="25" y="1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8" name="Google Shape;448;p24:notes"/>
            <p:cNvSpPr/>
            <p:nvPr/>
          </p:nvSpPr>
          <p:spPr>
            <a:xfrm>
              <a:off x="126" y="3443"/>
              <a:ext cx="33" cy="21"/>
            </a:xfrm>
            <a:custGeom>
              <a:rect b="b" l="l" r="r" t="t"/>
              <a:pathLst>
                <a:path extrusionOk="0" h="21" w="33">
                  <a:moveTo>
                    <a:pt x="0" y="0"/>
                  </a:moveTo>
                  <a:lnTo>
                    <a:pt x="26" y="20"/>
                  </a:lnTo>
                  <a:lnTo>
                    <a:pt x="32" y="9"/>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9" name="Google Shape;449;p24:notes"/>
            <p:cNvSpPr/>
            <p:nvPr/>
          </p:nvSpPr>
          <p:spPr>
            <a:xfrm>
              <a:off x="237" y="3443"/>
              <a:ext cx="34" cy="21"/>
            </a:xfrm>
            <a:custGeom>
              <a:rect b="b" l="l" r="r" t="t"/>
              <a:pathLst>
                <a:path extrusionOk="0" h="21" w="34">
                  <a:moveTo>
                    <a:pt x="33" y="0"/>
                  </a:moveTo>
                  <a:lnTo>
                    <a:pt x="6" y="20"/>
                  </a:lnTo>
                  <a:lnTo>
                    <a:pt x="0" y="9"/>
                  </a:lnTo>
                  <a:lnTo>
                    <a:pt x="33"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0" name="Google Shape;450;p24:notes"/>
            <p:cNvSpPr/>
            <p:nvPr/>
          </p:nvSpPr>
          <p:spPr>
            <a:xfrm>
              <a:off x="123" y="3482"/>
              <a:ext cx="34" cy="19"/>
            </a:xfrm>
            <a:custGeom>
              <a:rect b="b" l="l" r="r" t="t"/>
              <a:pathLst>
                <a:path extrusionOk="0" h="19" w="34">
                  <a:moveTo>
                    <a:pt x="0" y="18"/>
                  </a:moveTo>
                  <a:lnTo>
                    <a:pt x="33" y="14"/>
                  </a:lnTo>
                  <a:lnTo>
                    <a:pt x="31" y="0"/>
                  </a:lnTo>
                  <a:lnTo>
                    <a:pt x="0"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1" name="Google Shape;451;p24:notes"/>
            <p:cNvSpPr/>
            <p:nvPr/>
          </p:nvSpPr>
          <p:spPr>
            <a:xfrm>
              <a:off x="241" y="3483"/>
              <a:ext cx="33" cy="19"/>
            </a:xfrm>
            <a:custGeom>
              <a:rect b="b" l="l" r="r" t="t"/>
              <a:pathLst>
                <a:path extrusionOk="0" h="19" w="33">
                  <a:moveTo>
                    <a:pt x="32" y="18"/>
                  </a:moveTo>
                  <a:lnTo>
                    <a:pt x="0" y="15"/>
                  </a:lnTo>
                  <a:lnTo>
                    <a:pt x="1" y="0"/>
                  </a:lnTo>
                  <a:lnTo>
                    <a:pt x="32"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2" name="Google Shape;452;p24:notes"/>
            <p:cNvSpPr/>
            <p:nvPr/>
          </p:nvSpPr>
          <p:spPr>
            <a:xfrm>
              <a:off x="149" y="3406"/>
              <a:ext cx="26" cy="29"/>
            </a:xfrm>
            <a:custGeom>
              <a:rect b="b" l="l" r="r" t="t"/>
              <a:pathLst>
                <a:path extrusionOk="0" h="29" w="26">
                  <a:moveTo>
                    <a:pt x="0" y="0"/>
                  </a:moveTo>
                  <a:lnTo>
                    <a:pt x="15" y="28"/>
                  </a:lnTo>
                  <a:lnTo>
                    <a:pt x="25" y="21"/>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3" name="Google Shape;453;p24:notes"/>
            <p:cNvSpPr/>
            <p:nvPr/>
          </p:nvSpPr>
          <p:spPr>
            <a:xfrm>
              <a:off x="214" y="3408"/>
              <a:ext cx="30" cy="31"/>
            </a:xfrm>
            <a:custGeom>
              <a:rect b="b" l="l" r="r" t="t"/>
              <a:pathLst>
                <a:path extrusionOk="0" h="31" w="30">
                  <a:moveTo>
                    <a:pt x="29" y="0"/>
                  </a:moveTo>
                  <a:lnTo>
                    <a:pt x="12" y="30"/>
                  </a:lnTo>
                  <a:lnTo>
                    <a:pt x="0" y="22"/>
                  </a:lnTo>
                  <a:lnTo>
                    <a:pt x="29"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4" name="Google Shape;454;p24:notes"/>
            <p:cNvSpPr/>
            <p:nvPr/>
          </p:nvSpPr>
          <p:spPr>
            <a:xfrm>
              <a:off x="189" y="3397"/>
              <a:ext cx="17" cy="31"/>
            </a:xfrm>
            <a:custGeom>
              <a:rect b="b" l="l" r="r" t="t"/>
              <a:pathLst>
                <a:path extrusionOk="0" h="31" w="17">
                  <a:moveTo>
                    <a:pt x="7" y="0"/>
                  </a:moveTo>
                  <a:lnTo>
                    <a:pt x="0" y="30"/>
                  </a:lnTo>
                  <a:lnTo>
                    <a:pt x="16" y="29"/>
                  </a:lnTo>
                  <a:lnTo>
                    <a:pt x="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5" name="Google Shape;455;p24:notes"/>
            <p:cNvSpPr/>
            <p:nvPr/>
          </p:nvSpPr>
          <p:spPr>
            <a:xfrm>
              <a:off x="163" y="3443"/>
              <a:ext cx="68" cy="115"/>
            </a:xfrm>
            <a:custGeom>
              <a:rect b="b" l="l" r="r" t="t"/>
              <a:pathLst>
                <a:path extrusionOk="0" h="115" w="68">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6" name="Google Shape;456;p24:notes"/>
            <p:cNvSpPr/>
            <p:nvPr/>
          </p:nvSpPr>
          <p:spPr>
            <a:xfrm>
              <a:off x="191" y="3464"/>
              <a:ext cx="17" cy="85"/>
            </a:xfrm>
            <a:custGeom>
              <a:rect b="b" l="l" r="r" t="t"/>
              <a:pathLst>
                <a:path extrusionOk="0" h="85" w="17">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5:notes"/>
          <p:cNvSpPr/>
          <p:nvPr>
            <p:ph idx="2" type="sldImg"/>
          </p:nvPr>
        </p:nvSpPr>
        <p:spPr>
          <a:xfrm>
            <a:off x="473075" y="195263"/>
            <a:ext cx="5892800" cy="4419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25:notes"/>
          <p:cNvSpPr txBox="1"/>
          <p:nvPr>
            <p:ph idx="1" type="body"/>
          </p:nvPr>
        </p:nvSpPr>
        <p:spPr>
          <a:xfrm>
            <a:off x="444500" y="4722813"/>
            <a:ext cx="5930900" cy="2900362"/>
          </a:xfrm>
          <a:prstGeom prst="rect">
            <a:avLst/>
          </a:prstGeom>
          <a:solidFill>
            <a:schemeClr val="lt1"/>
          </a:solidFill>
          <a:ln>
            <a:noFill/>
          </a:ln>
        </p:spPr>
        <p:txBody>
          <a:bodyPr anchorCtr="0" anchor="t" bIns="42850" lIns="88900" spcFirstLastPara="1" rIns="88900" wrap="square" tIns="42850">
            <a:noAutofit/>
          </a:bodyPr>
          <a:lstStyle/>
          <a:p>
            <a:pPr indent="0" lvl="0" marL="0" rtl="0" algn="l">
              <a:spcBef>
                <a:spcPts val="0"/>
              </a:spcBef>
              <a:spcAft>
                <a:spcPts val="0"/>
              </a:spcAft>
              <a:buNone/>
            </a:pPr>
            <a:r>
              <a:rPr lang="en-US"/>
              <a:t>Practice Overview</a:t>
            </a:r>
            <a:endParaRPr/>
          </a:p>
          <a:p>
            <a:pPr indent="0" lvl="1" marL="114300" rtl="0" algn="l">
              <a:spcBef>
                <a:spcPts val="330"/>
              </a:spcBef>
              <a:spcAft>
                <a:spcPts val="0"/>
              </a:spcAft>
              <a:buNone/>
            </a:pPr>
            <a:r>
              <a:rPr lang="en-US"/>
              <a:t>This practice is designed to give you a variety of exercises using different functions available for character, number, and date data types.</a:t>
            </a:r>
            <a:endParaRPr/>
          </a:p>
          <a:p>
            <a:pPr indent="0" lvl="1" marL="114300" rtl="0" algn="l">
              <a:spcBef>
                <a:spcPts val="330"/>
              </a:spcBef>
              <a:spcAft>
                <a:spcPts val="0"/>
              </a:spcAft>
              <a:buNone/>
            </a:pPr>
            <a:r>
              <a:rPr lang="en-US"/>
              <a:t>Remember that for nested functions, the results are evaluated from the innermost function to the outermost function.</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Practice exercise #6: Be sure to tell the students that their results may differ from the one provided, as SYSDATE is used in the exercise.</a:t>
            </a:r>
            <a:endParaRPr/>
          </a:p>
          <a:p>
            <a:pPr indent="0" lvl="1" marL="114300" rtl="0" algn="l">
              <a:spcBef>
                <a:spcPts val="330"/>
              </a:spcBef>
              <a:spcAft>
                <a:spcPts val="0"/>
              </a:spcAft>
              <a:buNone/>
            </a:pPr>
            <a:r>
              <a:rPr lang="en-US">
                <a:solidFill>
                  <a:schemeClr val="accent2"/>
                </a:solidFill>
              </a:rPr>
              <a:t>Instructor hint for practice exercise #10: The ORDER BY clause in the solution sorts on TO_CHAR(hiredate-1, ‘d’). The format element ‘d’ returns a ‘1’ for Sunday, ‘2’ for Monday, and so forth. The expression ‘hiredate-1’ effectively “shifts” each hiredate to the previous day, so that an employee hired on a Monday appears to have been hired on Sunday. The TO_CHAR function will return a ‘1’ for that employee and the result set will be sorted beginning with those employees hired on Monday.</a:t>
            </a:r>
            <a:endParaRPr/>
          </a:p>
        </p:txBody>
      </p:sp>
      <p:grpSp>
        <p:nvGrpSpPr>
          <p:cNvPr id="463" name="Google Shape;463;p25:notes"/>
          <p:cNvGrpSpPr/>
          <p:nvPr/>
        </p:nvGrpSpPr>
        <p:grpSpPr>
          <a:xfrm>
            <a:off x="166688" y="5381625"/>
            <a:ext cx="282575" cy="303213"/>
            <a:chOff x="105" y="3390"/>
            <a:chExt cx="178" cy="191"/>
          </a:xfrm>
        </p:grpSpPr>
        <p:sp>
          <p:nvSpPr>
            <p:cNvPr id="464" name="Google Shape;464;p25:notes"/>
            <p:cNvSpPr/>
            <p:nvPr/>
          </p:nvSpPr>
          <p:spPr>
            <a:xfrm>
              <a:off x="105" y="3390"/>
              <a:ext cx="178" cy="184"/>
            </a:xfrm>
            <a:custGeom>
              <a:rect b="b" l="l" r="r" t="t"/>
              <a:pathLst>
                <a:path extrusionOk="0" h="184" w="178">
                  <a:moveTo>
                    <a:pt x="177" y="183"/>
                  </a:moveTo>
                  <a:lnTo>
                    <a:pt x="177" y="0"/>
                  </a:lnTo>
                  <a:lnTo>
                    <a:pt x="0" y="0"/>
                  </a:lnTo>
                  <a:lnTo>
                    <a:pt x="0" y="183"/>
                  </a:lnTo>
                  <a:lnTo>
                    <a:pt x="177"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5" name="Google Shape;465;p25:notes"/>
            <p:cNvSpPr/>
            <p:nvPr/>
          </p:nvSpPr>
          <p:spPr>
            <a:xfrm>
              <a:off x="185" y="3564"/>
              <a:ext cx="26" cy="17"/>
            </a:xfrm>
            <a:custGeom>
              <a:rect b="b" l="l" r="r" t="t"/>
              <a:pathLst>
                <a:path extrusionOk="0" h="17" w="26">
                  <a:moveTo>
                    <a:pt x="25" y="16"/>
                  </a:moveTo>
                  <a:lnTo>
                    <a:pt x="25" y="0"/>
                  </a:lnTo>
                  <a:lnTo>
                    <a:pt x="0" y="0"/>
                  </a:lnTo>
                  <a:lnTo>
                    <a:pt x="0" y="16"/>
                  </a:lnTo>
                  <a:lnTo>
                    <a:pt x="25" y="1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6" name="Google Shape;466;p25:notes"/>
            <p:cNvSpPr/>
            <p:nvPr/>
          </p:nvSpPr>
          <p:spPr>
            <a:xfrm>
              <a:off x="126" y="3443"/>
              <a:ext cx="33" cy="21"/>
            </a:xfrm>
            <a:custGeom>
              <a:rect b="b" l="l" r="r" t="t"/>
              <a:pathLst>
                <a:path extrusionOk="0" h="21" w="33">
                  <a:moveTo>
                    <a:pt x="0" y="0"/>
                  </a:moveTo>
                  <a:lnTo>
                    <a:pt x="26" y="20"/>
                  </a:lnTo>
                  <a:lnTo>
                    <a:pt x="32" y="9"/>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7" name="Google Shape;467;p25:notes"/>
            <p:cNvSpPr/>
            <p:nvPr/>
          </p:nvSpPr>
          <p:spPr>
            <a:xfrm>
              <a:off x="237" y="3443"/>
              <a:ext cx="34" cy="21"/>
            </a:xfrm>
            <a:custGeom>
              <a:rect b="b" l="l" r="r" t="t"/>
              <a:pathLst>
                <a:path extrusionOk="0" h="21" w="34">
                  <a:moveTo>
                    <a:pt x="33" y="0"/>
                  </a:moveTo>
                  <a:lnTo>
                    <a:pt x="6" y="20"/>
                  </a:lnTo>
                  <a:lnTo>
                    <a:pt x="0" y="9"/>
                  </a:lnTo>
                  <a:lnTo>
                    <a:pt x="33"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8" name="Google Shape;468;p25:notes"/>
            <p:cNvSpPr/>
            <p:nvPr/>
          </p:nvSpPr>
          <p:spPr>
            <a:xfrm>
              <a:off x="123" y="3482"/>
              <a:ext cx="34" cy="19"/>
            </a:xfrm>
            <a:custGeom>
              <a:rect b="b" l="l" r="r" t="t"/>
              <a:pathLst>
                <a:path extrusionOk="0" h="19" w="34">
                  <a:moveTo>
                    <a:pt x="0" y="18"/>
                  </a:moveTo>
                  <a:lnTo>
                    <a:pt x="33" y="14"/>
                  </a:lnTo>
                  <a:lnTo>
                    <a:pt x="31" y="0"/>
                  </a:lnTo>
                  <a:lnTo>
                    <a:pt x="0"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9" name="Google Shape;469;p25:notes"/>
            <p:cNvSpPr/>
            <p:nvPr/>
          </p:nvSpPr>
          <p:spPr>
            <a:xfrm>
              <a:off x="241" y="3483"/>
              <a:ext cx="33" cy="19"/>
            </a:xfrm>
            <a:custGeom>
              <a:rect b="b" l="l" r="r" t="t"/>
              <a:pathLst>
                <a:path extrusionOk="0" h="19" w="33">
                  <a:moveTo>
                    <a:pt x="32" y="18"/>
                  </a:moveTo>
                  <a:lnTo>
                    <a:pt x="0" y="15"/>
                  </a:lnTo>
                  <a:lnTo>
                    <a:pt x="1" y="0"/>
                  </a:lnTo>
                  <a:lnTo>
                    <a:pt x="32"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70" name="Google Shape;470;p25:notes"/>
            <p:cNvSpPr/>
            <p:nvPr/>
          </p:nvSpPr>
          <p:spPr>
            <a:xfrm>
              <a:off x="149" y="3406"/>
              <a:ext cx="26" cy="29"/>
            </a:xfrm>
            <a:custGeom>
              <a:rect b="b" l="l" r="r" t="t"/>
              <a:pathLst>
                <a:path extrusionOk="0" h="29" w="26">
                  <a:moveTo>
                    <a:pt x="0" y="0"/>
                  </a:moveTo>
                  <a:lnTo>
                    <a:pt x="15" y="28"/>
                  </a:lnTo>
                  <a:lnTo>
                    <a:pt x="25" y="21"/>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71" name="Google Shape;471;p25:notes"/>
            <p:cNvSpPr/>
            <p:nvPr/>
          </p:nvSpPr>
          <p:spPr>
            <a:xfrm>
              <a:off x="214" y="3408"/>
              <a:ext cx="30" cy="31"/>
            </a:xfrm>
            <a:custGeom>
              <a:rect b="b" l="l" r="r" t="t"/>
              <a:pathLst>
                <a:path extrusionOk="0" h="31" w="30">
                  <a:moveTo>
                    <a:pt x="29" y="0"/>
                  </a:moveTo>
                  <a:lnTo>
                    <a:pt x="12" y="30"/>
                  </a:lnTo>
                  <a:lnTo>
                    <a:pt x="0" y="22"/>
                  </a:lnTo>
                  <a:lnTo>
                    <a:pt x="29"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72" name="Google Shape;472;p25:notes"/>
            <p:cNvSpPr/>
            <p:nvPr/>
          </p:nvSpPr>
          <p:spPr>
            <a:xfrm>
              <a:off x="189" y="3397"/>
              <a:ext cx="17" cy="31"/>
            </a:xfrm>
            <a:custGeom>
              <a:rect b="b" l="l" r="r" t="t"/>
              <a:pathLst>
                <a:path extrusionOk="0" h="31" w="17">
                  <a:moveTo>
                    <a:pt x="7" y="0"/>
                  </a:moveTo>
                  <a:lnTo>
                    <a:pt x="0" y="30"/>
                  </a:lnTo>
                  <a:lnTo>
                    <a:pt x="16" y="29"/>
                  </a:lnTo>
                  <a:lnTo>
                    <a:pt x="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73" name="Google Shape;473;p25:notes"/>
            <p:cNvSpPr/>
            <p:nvPr/>
          </p:nvSpPr>
          <p:spPr>
            <a:xfrm>
              <a:off x="163" y="3443"/>
              <a:ext cx="68" cy="115"/>
            </a:xfrm>
            <a:custGeom>
              <a:rect b="b" l="l" r="r" t="t"/>
              <a:pathLst>
                <a:path extrusionOk="0" h="115" w="68">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74" name="Google Shape;474;p25:notes"/>
            <p:cNvSpPr/>
            <p:nvPr/>
          </p:nvSpPr>
          <p:spPr>
            <a:xfrm>
              <a:off x="191" y="3464"/>
              <a:ext cx="17" cy="85"/>
            </a:xfrm>
            <a:custGeom>
              <a:rect b="b" l="l" r="r" t="t"/>
              <a:pathLst>
                <a:path extrusionOk="0" h="85" w="17">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6:notes"/>
          <p:cNvSpPr/>
          <p:nvPr>
            <p:ph idx="2" type="sldImg"/>
          </p:nvPr>
        </p:nvSpPr>
        <p:spPr>
          <a:xfrm>
            <a:off x="473075" y="195263"/>
            <a:ext cx="5892800" cy="4419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26:notes"/>
          <p:cNvSpPr txBox="1"/>
          <p:nvPr>
            <p:ph idx="1" type="body"/>
          </p:nvPr>
        </p:nvSpPr>
        <p:spPr>
          <a:xfrm>
            <a:off x="444500" y="4722813"/>
            <a:ext cx="5930900" cy="2900362"/>
          </a:xfrm>
          <a:prstGeom prst="rect">
            <a:avLst/>
          </a:prstGeom>
          <a:solidFill>
            <a:schemeClr val="lt1"/>
          </a:solidFill>
          <a:ln>
            <a:noFill/>
          </a:ln>
        </p:spPr>
        <p:txBody>
          <a:bodyPr anchorCtr="0" anchor="t" bIns="42850" lIns="88900" spcFirstLastPara="1" rIns="88900" wrap="square" tIns="42850">
            <a:noAutofit/>
          </a:bodyPr>
          <a:lstStyle/>
          <a:p>
            <a:pPr indent="0" lvl="0" marL="0" rtl="0" algn="l">
              <a:spcBef>
                <a:spcPts val="0"/>
              </a:spcBef>
              <a:spcAft>
                <a:spcPts val="0"/>
              </a:spcAft>
              <a:buNone/>
            </a:pPr>
            <a:r>
              <a:rPr lang="en-US"/>
              <a:t>Practice Overview</a:t>
            </a:r>
            <a:endParaRPr/>
          </a:p>
          <a:p>
            <a:pPr indent="0" lvl="1" marL="114300" rtl="0" algn="l">
              <a:spcBef>
                <a:spcPts val="330"/>
              </a:spcBef>
              <a:spcAft>
                <a:spcPts val="0"/>
              </a:spcAft>
              <a:buNone/>
            </a:pPr>
            <a:r>
              <a:rPr lang="en-US"/>
              <a:t>This practice is designed to give you a variety of exercises using different functions available for character, number, and date data types.</a:t>
            </a:r>
            <a:endParaRPr/>
          </a:p>
          <a:p>
            <a:pPr indent="0" lvl="1" marL="114300" rtl="0" algn="l">
              <a:spcBef>
                <a:spcPts val="330"/>
              </a:spcBef>
              <a:spcAft>
                <a:spcPts val="0"/>
              </a:spcAft>
              <a:buNone/>
            </a:pPr>
            <a:r>
              <a:rPr lang="en-US"/>
              <a:t>Remember that for nested functions, the results are evaluated from the innermost function to the outermost function.</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Practice exercise #6: Be sure to tell the students that their results may differ from the one provided, as SYSDATE is used in the exercise.</a:t>
            </a:r>
            <a:endParaRPr/>
          </a:p>
          <a:p>
            <a:pPr indent="0" lvl="1" marL="114300" rtl="0" algn="l">
              <a:spcBef>
                <a:spcPts val="330"/>
              </a:spcBef>
              <a:spcAft>
                <a:spcPts val="0"/>
              </a:spcAft>
              <a:buNone/>
            </a:pPr>
            <a:r>
              <a:rPr lang="en-US">
                <a:solidFill>
                  <a:schemeClr val="accent2"/>
                </a:solidFill>
              </a:rPr>
              <a:t>Instructor hint for practice exercise #10: The ORDER BY clause in the solution sorts on TO_CHAR(hiredate-1, ‘d’). The format element ‘d’ returns a ‘1’ for Sunday, ‘2’ for Monday, and so forth. The expression ‘hiredate-1’ effectively “shifts” each hiredate to the previous day, so that an employee hired on a Monday appears to have been hired on Sunday. The TO_CHAR function will return a ‘1’ for that employee and the result set will be sorted beginning with those employees hired on Monday.</a:t>
            </a:r>
            <a:endParaRPr/>
          </a:p>
        </p:txBody>
      </p:sp>
      <p:grpSp>
        <p:nvGrpSpPr>
          <p:cNvPr id="481" name="Google Shape;481;p26:notes"/>
          <p:cNvGrpSpPr/>
          <p:nvPr/>
        </p:nvGrpSpPr>
        <p:grpSpPr>
          <a:xfrm>
            <a:off x="166688" y="5381625"/>
            <a:ext cx="282575" cy="303213"/>
            <a:chOff x="105" y="3390"/>
            <a:chExt cx="178" cy="191"/>
          </a:xfrm>
        </p:grpSpPr>
        <p:sp>
          <p:nvSpPr>
            <p:cNvPr id="482" name="Google Shape;482;p26:notes"/>
            <p:cNvSpPr/>
            <p:nvPr/>
          </p:nvSpPr>
          <p:spPr>
            <a:xfrm>
              <a:off x="105" y="3390"/>
              <a:ext cx="178" cy="184"/>
            </a:xfrm>
            <a:custGeom>
              <a:rect b="b" l="l" r="r" t="t"/>
              <a:pathLst>
                <a:path extrusionOk="0" h="184" w="178">
                  <a:moveTo>
                    <a:pt x="177" y="183"/>
                  </a:moveTo>
                  <a:lnTo>
                    <a:pt x="177" y="0"/>
                  </a:lnTo>
                  <a:lnTo>
                    <a:pt x="0" y="0"/>
                  </a:lnTo>
                  <a:lnTo>
                    <a:pt x="0" y="183"/>
                  </a:lnTo>
                  <a:lnTo>
                    <a:pt x="177"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3" name="Google Shape;483;p26:notes"/>
            <p:cNvSpPr/>
            <p:nvPr/>
          </p:nvSpPr>
          <p:spPr>
            <a:xfrm>
              <a:off x="185" y="3564"/>
              <a:ext cx="26" cy="17"/>
            </a:xfrm>
            <a:custGeom>
              <a:rect b="b" l="l" r="r" t="t"/>
              <a:pathLst>
                <a:path extrusionOk="0" h="17" w="26">
                  <a:moveTo>
                    <a:pt x="25" y="16"/>
                  </a:moveTo>
                  <a:lnTo>
                    <a:pt x="25" y="0"/>
                  </a:lnTo>
                  <a:lnTo>
                    <a:pt x="0" y="0"/>
                  </a:lnTo>
                  <a:lnTo>
                    <a:pt x="0" y="16"/>
                  </a:lnTo>
                  <a:lnTo>
                    <a:pt x="25" y="1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4" name="Google Shape;484;p26:notes"/>
            <p:cNvSpPr/>
            <p:nvPr/>
          </p:nvSpPr>
          <p:spPr>
            <a:xfrm>
              <a:off x="126" y="3443"/>
              <a:ext cx="33" cy="21"/>
            </a:xfrm>
            <a:custGeom>
              <a:rect b="b" l="l" r="r" t="t"/>
              <a:pathLst>
                <a:path extrusionOk="0" h="21" w="33">
                  <a:moveTo>
                    <a:pt x="0" y="0"/>
                  </a:moveTo>
                  <a:lnTo>
                    <a:pt x="26" y="20"/>
                  </a:lnTo>
                  <a:lnTo>
                    <a:pt x="32" y="9"/>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5" name="Google Shape;485;p26:notes"/>
            <p:cNvSpPr/>
            <p:nvPr/>
          </p:nvSpPr>
          <p:spPr>
            <a:xfrm>
              <a:off x="237" y="3443"/>
              <a:ext cx="34" cy="21"/>
            </a:xfrm>
            <a:custGeom>
              <a:rect b="b" l="l" r="r" t="t"/>
              <a:pathLst>
                <a:path extrusionOk="0" h="21" w="34">
                  <a:moveTo>
                    <a:pt x="33" y="0"/>
                  </a:moveTo>
                  <a:lnTo>
                    <a:pt x="6" y="20"/>
                  </a:lnTo>
                  <a:lnTo>
                    <a:pt x="0" y="9"/>
                  </a:lnTo>
                  <a:lnTo>
                    <a:pt x="33"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6" name="Google Shape;486;p26:notes"/>
            <p:cNvSpPr/>
            <p:nvPr/>
          </p:nvSpPr>
          <p:spPr>
            <a:xfrm>
              <a:off x="123" y="3482"/>
              <a:ext cx="34" cy="19"/>
            </a:xfrm>
            <a:custGeom>
              <a:rect b="b" l="l" r="r" t="t"/>
              <a:pathLst>
                <a:path extrusionOk="0" h="19" w="34">
                  <a:moveTo>
                    <a:pt x="0" y="18"/>
                  </a:moveTo>
                  <a:lnTo>
                    <a:pt x="33" y="14"/>
                  </a:lnTo>
                  <a:lnTo>
                    <a:pt x="31" y="0"/>
                  </a:lnTo>
                  <a:lnTo>
                    <a:pt x="0"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7" name="Google Shape;487;p26:notes"/>
            <p:cNvSpPr/>
            <p:nvPr/>
          </p:nvSpPr>
          <p:spPr>
            <a:xfrm>
              <a:off x="241" y="3483"/>
              <a:ext cx="33" cy="19"/>
            </a:xfrm>
            <a:custGeom>
              <a:rect b="b" l="l" r="r" t="t"/>
              <a:pathLst>
                <a:path extrusionOk="0" h="19" w="33">
                  <a:moveTo>
                    <a:pt x="32" y="18"/>
                  </a:moveTo>
                  <a:lnTo>
                    <a:pt x="0" y="15"/>
                  </a:lnTo>
                  <a:lnTo>
                    <a:pt x="1" y="0"/>
                  </a:lnTo>
                  <a:lnTo>
                    <a:pt x="32"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8" name="Google Shape;488;p26:notes"/>
            <p:cNvSpPr/>
            <p:nvPr/>
          </p:nvSpPr>
          <p:spPr>
            <a:xfrm>
              <a:off x="149" y="3406"/>
              <a:ext cx="26" cy="29"/>
            </a:xfrm>
            <a:custGeom>
              <a:rect b="b" l="l" r="r" t="t"/>
              <a:pathLst>
                <a:path extrusionOk="0" h="29" w="26">
                  <a:moveTo>
                    <a:pt x="0" y="0"/>
                  </a:moveTo>
                  <a:lnTo>
                    <a:pt x="15" y="28"/>
                  </a:lnTo>
                  <a:lnTo>
                    <a:pt x="25" y="21"/>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89" name="Google Shape;489;p26:notes"/>
            <p:cNvSpPr/>
            <p:nvPr/>
          </p:nvSpPr>
          <p:spPr>
            <a:xfrm>
              <a:off x="214" y="3408"/>
              <a:ext cx="30" cy="31"/>
            </a:xfrm>
            <a:custGeom>
              <a:rect b="b" l="l" r="r" t="t"/>
              <a:pathLst>
                <a:path extrusionOk="0" h="31" w="30">
                  <a:moveTo>
                    <a:pt x="29" y="0"/>
                  </a:moveTo>
                  <a:lnTo>
                    <a:pt x="12" y="30"/>
                  </a:lnTo>
                  <a:lnTo>
                    <a:pt x="0" y="22"/>
                  </a:lnTo>
                  <a:lnTo>
                    <a:pt x="29"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0" name="Google Shape;490;p26:notes"/>
            <p:cNvSpPr/>
            <p:nvPr/>
          </p:nvSpPr>
          <p:spPr>
            <a:xfrm>
              <a:off x="189" y="3397"/>
              <a:ext cx="17" cy="31"/>
            </a:xfrm>
            <a:custGeom>
              <a:rect b="b" l="l" r="r" t="t"/>
              <a:pathLst>
                <a:path extrusionOk="0" h="31" w="17">
                  <a:moveTo>
                    <a:pt x="7" y="0"/>
                  </a:moveTo>
                  <a:lnTo>
                    <a:pt x="0" y="30"/>
                  </a:lnTo>
                  <a:lnTo>
                    <a:pt x="16" y="29"/>
                  </a:lnTo>
                  <a:lnTo>
                    <a:pt x="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1" name="Google Shape;491;p26:notes"/>
            <p:cNvSpPr/>
            <p:nvPr/>
          </p:nvSpPr>
          <p:spPr>
            <a:xfrm>
              <a:off x="163" y="3443"/>
              <a:ext cx="68" cy="115"/>
            </a:xfrm>
            <a:custGeom>
              <a:rect b="b" l="l" r="r" t="t"/>
              <a:pathLst>
                <a:path extrusionOk="0" h="115" w="68">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2" name="Google Shape;492;p26:notes"/>
            <p:cNvSpPr/>
            <p:nvPr/>
          </p:nvSpPr>
          <p:spPr>
            <a:xfrm>
              <a:off x="191" y="3464"/>
              <a:ext cx="17" cy="85"/>
            </a:xfrm>
            <a:custGeom>
              <a:rect b="b" l="l" r="r" t="t"/>
              <a:pathLst>
                <a:path extrusionOk="0" h="85" w="17">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7: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60"/>
              </a:spcBef>
              <a:spcAft>
                <a:spcPts val="0"/>
              </a:spcAft>
              <a:buNone/>
            </a:pPr>
            <a:r>
              <a:rPr lang="en-US" sz="1200">
                <a:solidFill>
                  <a:schemeClr val="accent2"/>
                </a:solidFill>
              </a:rPr>
              <a:t>Schedule:	Timing	Topic</a:t>
            </a:r>
            <a:endParaRPr/>
          </a:p>
          <a:p>
            <a:pPr indent="0" lvl="1" marL="114300" rtl="0" algn="l">
              <a:spcBef>
                <a:spcPts val="330"/>
              </a:spcBef>
              <a:spcAft>
                <a:spcPts val="0"/>
              </a:spcAft>
              <a:buNone/>
            </a:pPr>
            <a:r>
              <a:rPr lang="en-US">
                <a:solidFill>
                  <a:schemeClr val="accent2"/>
                </a:solidFill>
              </a:rPr>
              <a:t>	40 minutes	Lecture</a:t>
            </a:r>
            <a:endParaRPr/>
          </a:p>
          <a:p>
            <a:pPr indent="0" lvl="1" marL="114300" rtl="0" algn="l">
              <a:spcBef>
                <a:spcPts val="330"/>
              </a:spcBef>
              <a:spcAft>
                <a:spcPts val="0"/>
              </a:spcAft>
              <a:buNone/>
            </a:pPr>
            <a:r>
              <a:rPr lang="en-US">
                <a:solidFill>
                  <a:schemeClr val="accent2"/>
                </a:solidFill>
              </a:rPr>
              <a:t>	50 minutes	Practice</a:t>
            </a:r>
            <a:endParaRPr/>
          </a:p>
          <a:p>
            <a:pPr indent="0" lvl="1" marL="114300" rtl="0" algn="l">
              <a:spcBef>
                <a:spcPts val="330"/>
              </a:spcBef>
              <a:spcAft>
                <a:spcPts val="0"/>
              </a:spcAft>
              <a:buNone/>
            </a:pPr>
            <a:r>
              <a:rPr lang="en-US">
                <a:solidFill>
                  <a:schemeClr val="accent2"/>
                </a:solidFill>
              </a:rPr>
              <a:t>	90 minutes	Total</a:t>
            </a:r>
            <a:endParaRPr/>
          </a:p>
        </p:txBody>
      </p:sp>
      <p:sp>
        <p:nvSpPr>
          <p:cNvPr id="498" name="Google Shape;498;p27: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8:notes"/>
          <p:cNvSpPr/>
          <p:nvPr/>
        </p:nvSpPr>
        <p:spPr>
          <a:xfrm>
            <a:off x="3859213" y="0"/>
            <a:ext cx="2960687"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3" name="Google Shape;503;p28:notes"/>
          <p:cNvSpPr/>
          <p:nvPr/>
        </p:nvSpPr>
        <p:spPr>
          <a:xfrm>
            <a:off x="-3175" y="0"/>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4" name="Google Shape;504;p28: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Lesson Aim</a:t>
            </a:r>
            <a:endParaRPr/>
          </a:p>
          <a:p>
            <a:pPr indent="0" lvl="1" marL="114300" rtl="0" algn="l">
              <a:spcBef>
                <a:spcPts val="330"/>
              </a:spcBef>
              <a:spcAft>
                <a:spcPts val="0"/>
              </a:spcAft>
              <a:buNone/>
            </a:pPr>
            <a:r>
              <a:rPr lang="en-US"/>
              <a:t>This lesson covers how to obtain data from more than one table, using the different methods available.</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505" name="Google Shape;505;p28: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9:notes"/>
          <p:cNvSpPr/>
          <p:nvPr/>
        </p:nvSpPr>
        <p:spPr>
          <a:xfrm>
            <a:off x="3860800" y="-1588"/>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1" name="Google Shape;511;p29:notes"/>
          <p:cNvSpPr/>
          <p:nvPr/>
        </p:nvSpPr>
        <p:spPr>
          <a:xfrm>
            <a:off x="-1588" y="-1588"/>
            <a:ext cx="2954338"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2" name="Google Shape;512;p29: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Data from Multiple Tables</a:t>
            </a:r>
            <a:endParaRPr/>
          </a:p>
          <a:p>
            <a:pPr indent="0" lvl="1" marL="114300" rtl="0" algn="l">
              <a:spcBef>
                <a:spcPts val="330"/>
              </a:spcBef>
              <a:spcAft>
                <a:spcPts val="0"/>
              </a:spcAft>
              <a:buNone/>
            </a:pPr>
            <a:r>
              <a:rPr lang="en-US"/>
              <a:t>Sometimes you need to use data from more than one table. In the slide example, the report displays data from two separate tables.</a:t>
            </a:r>
            <a:endParaRPr/>
          </a:p>
          <a:p>
            <a:pPr indent="-211137" lvl="2" marL="439738" rtl="0" algn="l">
              <a:spcBef>
                <a:spcPts val="330"/>
              </a:spcBef>
              <a:spcAft>
                <a:spcPts val="0"/>
              </a:spcAft>
              <a:buClr>
                <a:schemeClr val="dk1"/>
              </a:buClr>
              <a:buSzPts val="1100"/>
              <a:buFont typeface="Times New Roman"/>
              <a:buChar char="•"/>
            </a:pPr>
            <a:r>
              <a:rPr lang="en-US"/>
              <a:t>EMPNO exists in the EMP table.</a:t>
            </a:r>
            <a:endParaRPr/>
          </a:p>
          <a:p>
            <a:pPr indent="-211137" lvl="2" marL="439738" rtl="0" algn="l">
              <a:spcBef>
                <a:spcPts val="330"/>
              </a:spcBef>
              <a:spcAft>
                <a:spcPts val="0"/>
              </a:spcAft>
              <a:buClr>
                <a:schemeClr val="dk1"/>
              </a:buClr>
              <a:buSzPts val="1100"/>
              <a:buFont typeface="Times New Roman"/>
              <a:buChar char="•"/>
            </a:pPr>
            <a:r>
              <a:rPr lang="en-US"/>
              <a:t>DEPTNO exists in both the EMP and DEPT the tables.</a:t>
            </a:r>
            <a:endParaRPr/>
          </a:p>
          <a:p>
            <a:pPr indent="-211137" lvl="2" marL="439738" rtl="0" algn="l">
              <a:spcBef>
                <a:spcPts val="330"/>
              </a:spcBef>
              <a:spcAft>
                <a:spcPts val="0"/>
              </a:spcAft>
              <a:buClr>
                <a:schemeClr val="dk1"/>
              </a:buClr>
              <a:buSzPts val="1100"/>
              <a:buFont typeface="Times New Roman"/>
              <a:buChar char="•"/>
            </a:pPr>
            <a:r>
              <a:rPr lang="en-US"/>
              <a:t>LOC exists in the DEPT table.</a:t>
            </a:r>
            <a:endParaRPr/>
          </a:p>
          <a:p>
            <a:pPr indent="0" lvl="1" marL="114300" rtl="0" algn="l">
              <a:spcBef>
                <a:spcPts val="330"/>
              </a:spcBef>
              <a:spcAft>
                <a:spcPts val="0"/>
              </a:spcAft>
              <a:buNone/>
            </a:pPr>
            <a:r>
              <a:rPr lang="en-US"/>
              <a:t>To produce the report, you need to link EMP and DEPT tables and access data from both of them.</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In the slide, the DEPTNO column can come from either the EMP or the DEPT table.</a:t>
            </a:r>
            <a:r>
              <a:rPr lang="en-US"/>
              <a:t> </a:t>
            </a:r>
            <a:endParaRPr/>
          </a:p>
        </p:txBody>
      </p:sp>
      <p:sp>
        <p:nvSpPr>
          <p:cNvPr id="513" name="Google Shape;513;p29: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3: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SQL Functions</a:t>
            </a:r>
            <a:endParaRPr/>
          </a:p>
          <a:p>
            <a:pPr indent="0" lvl="1" marL="114300" rtl="0" algn="l">
              <a:spcBef>
                <a:spcPts val="330"/>
              </a:spcBef>
              <a:spcAft>
                <a:spcPts val="0"/>
              </a:spcAft>
              <a:buNone/>
            </a:pPr>
            <a:r>
              <a:rPr lang="en-US"/>
              <a:t>Functions are a very powerful feature of SQL and can be used to do the following:</a:t>
            </a:r>
            <a:endParaRPr/>
          </a:p>
          <a:p>
            <a:pPr indent="-211137" lvl="2" marL="439738" rtl="0" algn="l">
              <a:spcBef>
                <a:spcPts val="330"/>
              </a:spcBef>
              <a:spcAft>
                <a:spcPts val="0"/>
              </a:spcAft>
              <a:buClr>
                <a:schemeClr val="dk1"/>
              </a:buClr>
              <a:buSzPts val="1100"/>
              <a:buFont typeface="Times New Roman"/>
              <a:buChar char="•"/>
            </a:pPr>
            <a:r>
              <a:rPr lang="en-US"/>
              <a:t>Perform calculations on data</a:t>
            </a:r>
            <a:endParaRPr/>
          </a:p>
          <a:p>
            <a:pPr indent="-211137" lvl="2" marL="439738" rtl="0" algn="l">
              <a:spcBef>
                <a:spcPts val="330"/>
              </a:spcBef>
              <a:spcAft>
                <a:spcPts val="0"/>
              </a:spcAft>
              <a:buClr>
                <a:schemeClr val="dk1"/>
              </a:buClr>
              <a:buSzPts val="1100"/>
              <a:buFont typeface="Times New Roman"/>
              <a:buChar char="•"/>
            </a:pPr>
            <a:r>
              <a:rPr lang="en-US"/>
              <a:t>Modify individual data items</a:t>
            </a:r>
            <a:endParaRPr/>
          </a:p>
          <a:p>
            <a:pPr indent="-211137" lvl="2" marL="439738" rtl="0" algn="l">
              <a:spcBef>
                <a:spcPts val="330"/>
              </a:spcBef>
              <a:spcAft>
                <a:spcPts val="0"/>
              </a:spcAft>
              <a:buClr>
                <a:schemeClr val="dk1"/>
              </a:buClr>
              <a:buSzPts val="1100"/>
              <a:buFont typeface="Times New Roman"/>
              <a:buChar char="•"/>
            </a:pPr>
            <a:r>
              <a:rPr lang="en-US"/>
              <a:t>Manipulate output for groups of rows</a:t>
            </a:r>
            <a:endParaRPr/>
          </a:p>
          <a:p>
            <a:pPr indent="-211137" lvl="2" marL="439738" rtl="0" algn="l">
              <a:spcBef>
                <a:spcPts val="330"/>
              </a:spcBef>
              <a:spcAft>
                <a:spcPts val="0"/>
              </a:spcAft>
              <a:buClr>
                <a:schemeClr val="dk1"/>
              </a:buClr>
              <a:buSzPts val="1100"/>
              <a:buFont typeface="Times New Roman"/>
              <a:buChar char="•"/>
            </a:pPr>
            <a:r>
              <a:rPr lang="en-US"/>
              <a:t>Format dates and numbers for display</a:t>
            </a:r>
            <a:endParaRPr/>
          </a:p>
          <a:p>
            <a:pPr indent="-211137" lvl="2" marL="439738" rtl="0" algn="l">
              <a:spcBef>
                <a:spcPts val="330"/>
              </a:spcBef>
              <a:spcAft>
                <a:spcPts val="0"/>
              </a:spcAft>
              <a:buClr>
                <a:schemeClr val="dk1"/>
              </a:buClr>
              <a:buSzPts val="1100"/>
              <a:buFont typeface="Times New Roman"/>
              <a:buChar char="•"/>
            </a:pPr>
            <a:r>
              <a:rPr lang="en-US"/>
              <a:t>Convert column datatypes</a:t>
            </a:r>
            <a:endParaRPr/>
          </a:p>
          <a:p>
            <a:pPr indent="0" lvl="1" marL="114300" rtl="0" algn="l">
              <a:spcBef>
                <a:spcPts val="330"/>
              </a:spcBef>
              <a:spcAft>
                <a:spcPts val="0"/>
              </a:spcAft>
              <a:buNone/>
            </a:pPr>
            <a:r>
              <a:rPr lang="en-US"/>
              <a:t>SQL </a:t>
            </a:r>
            <a:r>
              <a:rPr lang="en-US">
                <a:solidFill>
                  <a:srgbClr val="FC0128"/>
                </a:solidFill>
              </a:rPr>
              <a:t>functions </a:t>
            </a:r>
            <a:r>
              <a:rPr lang="en-US"/>
              <a:t>may accept arguments and always return a value.</a:t>
            </a:r>
            <a:endParaRPr/>
          </a:p>
          <a:p>
            <a:pPr indent="0" lvl="1" marL="114300" rtl="0" algn="l">
              <a:spcBef>
                <a:spcPts val="330"/>
              </a:spcBef>
              <a:spcAft>
                <a:spcPts val="0"/>
              </a:spcAft>
              <a:buNone/>
            </a:pPr>
            <a:r>
              <a:rPr b="1" lang="en-US"/>
              <a:t>Note:</a:t>
            </a:r>
            <a:r>
              <a:rPr lang="en-US"/>
              <a:t> Most of the functions described in this lesson are specific to Oracle’s version of SQL.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This lesson does not discuss all functions in great detail. Present the most common functions without a long explanation.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0:notes"/>
          <p:cNvSpPr/>
          <p:nvPr/>
        </p:nvSpPr>
        <p:spPr>
          <a:xfrm>
            <a:off x="3859213" y="0"/>
            <a:ext cx="2960687"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2" name="Google Shape;532;p30:notes"/>
          <p:cNvSpPr/>
          <p:nvPr/>
        </p:nvSpPr>
        <p:spPr>
          <a:xfrm>
            <a:off x="-3175" y="0"/>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3" name="Google Shape;533;p30:notes"/>
          <p:cNvSpPr txBox="1"/>
          <p:nvPr>
            <p:ph idx="1" type="body"/>
          </p:nvPr>
        </p:nvSpPr>
        <p:spPr>
          <a:xfrm>
            <a:off x="409575" y="47021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Defining Joins</a:t>
            </a:r>
            <a:endParaRPr/>
          </a:p>
          <a:p>
            <a:pPr indent="0" lvl="1" marL="114300" rtl="0" algn="l">
              <a:spcBef>
                <a:spcPts val="330"/>
              </a:spcBef>
              <a:spcAft>
                <a:spcPts val="0"/>
              </a:spcAft>
              <a:buNone/>
            </a:pPr>
            <a:r>
              <a:rPr lang="en-US">
                <a:latin typeface="Times"/>
                <a:ea typeface="Times"/>
                <a:cs typeface="Times"/>
                <a:sym typeface="Times"/>
              </a:rPr>
              <a:t>When data from more than one table in the database is required, a </a:t>
            </a:r>
            <a:r>
              <a:rPr i="1" lang="en-US">
                <a:latin typeface="Times"/>
                <a:ea typeface="Times"/>
                <a:cs typeface="Times"/>
                <a:sym typeface="Times"/>
              </a:rPr>
              <a:t>join</a:t>
            </a:r>
            <a:r>
              <a:rPr lang="en-US">
                <a:latin typeface="Times"/>
                <a:ea typeface="Times"/>
                <a:cs typeface="Times"/>
                <a:sym typeface="Times"/>
              </a:rPr>
              <a:t> condition is used. Rows in one table can be joined to rows in another table according to common values existing in corresponding columns, that is, usually primary and foreign key columns. </a:t>
            </a:r>
            <a:endParaRPr/>
          </a:p>
          <a:p>
            <a:pPr indent="0" lvl="1" marL="114300" rtl="0" algn="l">
              <a:spcBef>
                <a:spcPts val="330"/>
              </a:spcBef>
              <a:spcAft>
                <a:spcPts val="0"/>
              </a:spcAft>
              <a:buNone/>
            </a:pPr>
            <a:r>
              <a:rPr lang="en-US">
                <a:latin typeface="Times"/>
                <a:ea typeface="Times"/>
                <a:cs typeface="Times"/>
                <a:sym typeface="Times"/>
              </a:rPr>
              <a:t>To display data from two or more related tables, write a simple </a:t>
            </a:r>
            <a:r>
              <a:rPr lang="en-US">
                <a:solidFill>
                  <a:srgbClr val="FC0128"/>
                </a:solidFill>
                <a:latin typeface="Times"/>
                <a:ea typeface="Times"/>
                <a:cs typeface="Times"/>
                <a:sym typeface="Times"/>
              </a:rPr>
              <a:t>join </a:t>
            </a:r>
            <a:r>
              <a:rPr lang="en-US">
                <a:latin typeface="Times"/>
                <a:ea typeface="Times"/>
                <a:cs typeface="Times"/>
                <a:sym typeface="Times"/>
              </a:rPr>
              <a:t>condition in the WHERE clause. In the syntax:</a:t>
            </a:r>
            <a:endParaRPr/>
          </a:p>
          <a:p>
            <a:pPr indent="0" lvl="1" marL="114300" rtl="0" algn="l">
              <a:spcBef>
                <a:spcPts val="330"/>
              </a:spcBef>
              <a:spcAft>
                <a:spcPts val="0"/>
              </a:spcAft>
              <a:buNone/>
            </a:pPr>
            <a:r>
              <a:rPr lang="en-US">
                <a:latin typeface="Times"/>
                <a:ea typeface="Times"/>
                <a:cs typeface="Times"/>
                <a:sym typeface="Times"/>
              </a:rPr>
              <a:t>	</a:t>
            </a:r>
            <a:r>
              <a:rPr i="1" lang="en-US">
                <a:latin typeface="Times"/>
                <a:ea typeface="Times"/>
                <a:cs typeface="Times"/>
                <a:sym typeface="Times"/>
              </a:rPr>
              <a:t>table1.column	</a:t>
            </a:r>
            <a:r>
              <a:rPr lang="en-US">
                <a:latin typeface="Times"/>
                <a:ea typeface="Times"/>
                <a:cs typeface="Times"/>
                <a:sym typeface="Times"/>
              </a:rPr>
              <a:t>denotes the table and column from which data is retrieved</a:t>
            </a:r>
            <a:endParaRPr/>
          </a:p>
          <a:p>
            <a:pPr indent="0" lvl="1" marL="114300" rtl="0" algn="l">
              <a:spcBef>
                <a:spcPts val="330"/>
              </a:spcBef>
              <a:spcAft>
                <a:spcPts val="0"/>
              </a:spcAft>
              <a:buNone/>
            </a:pPr>
            <a:r>
              <a:rPr lang="en-US">
                <a:latin typeface="Times"/>
                <a:ea typeface="Times"/>
                <a:cs typeface="Times"/>
                <a:sym typeface="Times"/>
              </a:rPr>
              <a:t>	</a:t>
            </a:r>
            <a:r>
              <a:rPr i="1" lang="en-US">
                <a:latin typeface="Times"/>
                <a:ea typeface="Times"/>
                <a:cs typeface="Times"/>
                <a:sym typeface="Times"/>
              </a:rPr>
              <a:t>table1.column1</a:t>
            </a:r>
            <a:r>
              <a:rPr lang="en-US">
                <a:latin typeface="Times"/>
                <a:ea typeface="Times"/>
                <a:cs typeface="Times"/>
                <a:sym typeface="Times"/>
              </a:rPr>
              <a:t> =	is the condition that joins (or relates) the tables together</a:t>
            </a:r>
            <a:br>
              <a:rPr lang="en-US">
                <a:latin typeface="Times"/>
                <a:ea typeface="Times"/>
                <a:cs typeface="Times"/>
                <a:sym typeface="Times"/>
              </a:rPr>
            </a:br>
            <a:r>
              <a:rPr lang="en-US">
                <a:latin typeface="Times"/>
                <a:ea typeface="Times"/>
                <a:cs typeface="Times"/>
                <a:sym typeface="Times"/>
              </a:rPr>
              <a:t>	</a:t>
            </a:r>
            <a:r>
              <a:rPr i="1" lang="en-US">
                <a:latin typeface="Times"/>
                <a:ea typeface="Times"/>
                <a:cs typeface="Times"/>
                <a:sym typeface="Times"/>
              </a:rPr>
              <a:t>table2.column2	</a:t>
            </a:r>
            <a:endParaRPr/>
          </a:p>
          <a:p>
            <a:pPr indent="0" lvl="0" marL="0" rtl="0" algn="l">
              <a:spcBef>
                <a:spcPts val="330"/>
              </a:spcBef>
              <a:spcAft>
                <a:spcPts val="0"/>
              </a:spcAft>
              <a:buNone/>
            </a:pPr>
            <a:r>
              <a:rPr lang="en-US"/>
              <a:t>Guidelines</a:t>
            </a:r>
            <a:endParaRPr/>
          </a:p>
          <a:p>
            <a:pPr indent="-215900" lvl="2" marL="444500" rtl="0" algn="l">
              <a:spcBef>
                <a:spcPts val="330"/>
              </a:spcBef>
              <a:spcAft>
                <a:spcPts val="0"/>
              </a:spcAft>
              <a:buClr>
                <a:schemeClr val="dk1"/>
              </a:buClr>
              <a:buSzPts val="1100"/>
              <a:buFont typeface="Times New Roman"/>
              <a:buChar char="•"/>
            </a:pPr>
            <a:r>
              <a:rPr lang="en-US"/>
              <a:t>When writing a SELECT statement that joins tables, precede the column name with the table name for clarity and to enhance database access.</a:t>
            </a:r>
            <a:endParaRPr/>
          </a:p>
          <a:p>
            <a:pPr indent="-215900" lvl="2" marL="444500" rtl="0" algn="l">
              <a:spcBef>
                <a:spcPts val="330"/>
              </a:spcBef>
              <a:spcAft>
                <a:spcPts val="0"/>
              </a:spcAft>
              <a:buClr>
                <a:schemeClr val="dk1"/>
              </a:buClr>
              <a:buSzPts val="1100"/>
              <a:buFont typeface="Times New Roman"/>
              <a:buChar char="•"/>
            </a:pPr>
            <a:r>
              <a:rPr lang="en-US"/>
              <a:t>If the same column name appears in more than one table, the column name must be prefixed with the table name.</a:t>
            </a:r>
            <a:endParaRPr/>
          </a:p>
          <a:p>
            <a:pPr indent="-215900" lvl="2" marL="444500" rtl="0" algn="l">
              <a:spcBef>
                <a:spcPts val="330"/>
              </a:spcBef>
              <a:spcAft>
                <a:spcPts val="0"/>
              </a:spcAft>
              <a:buClr>
                <a:schemeClr val="dk1"/>
              </a:buClr>
              <a:buSzPts val="1100"/>
              <a:buFont typeface="Times New Roman"/>
              <a:buChar char="•"/>
            </a:pPr>
            <a:r>
              <a:rPr lang="en-US"/>
              <a:t>To join </a:t>
            </a:r>
            <a:r>
              <a:rPr i="1" lang="en-US"/>
              <a:t>n</a:t>
            </a:r>
            <a:r>
              <a:rPr lang="en-US"/>
              <a:t> tables together, you need a minimum of (</a:t>
            </a:r>
            <a:r>
              <a:rPr i="1" lang="en-US"/>
              <a:t>n-1</a:t>
            </a:r>
            <a:r>
              <a:rPr lang="en-US"/>
              <a:t>) join conditions. Therefore, to join four tables, a minimum of three joins are required. This rule may not apply if your table has a concatenated primary key, in which case more than one column is required to uniquely identify each row.</a:t>
            </a:r>
            <a:endParaRPr/>
          </a:p>
          <a:p>
            <a:pPr indent="0" lvl="0" marL="0" rtl="0" algn="just">
              <a:spcBef>
                <a:spcPts val="33"/>
              </a:spcBef>
              <a:spcAft>
                <a:spcPts val="0"/>
              </a:spcAft>
              <a:buNone/>
            </a:pPr>
            <a:r>
              <a:rPr b="0" lang="en-US">
                <a:latin typeface="Times"/>
                <a:ea typeface="Times"/>
                <a:cs typeface="Times"/>
                <a:sym typeface="Times"/>
              </a:rPr>
              <a:t>For more information, see</a:t>
            </a:r>
            <a:endParaRPr/>
          </a:p>
          <a:p>
            <a:pPr indent="0" lvl="0" marL="0" rtl="0" algn="just">
              <a:spcBef>
                <a:spcPts val="33"/>
              </a:spcBef>
              <a:spcAft>
                <a:spcPts val="0"/>
              </a:spcAft>
              <a:buNone/>
            </a:pPr>
            <a:r>
              <a:rPr b="0" i="1" lang="en-US">
                <a:latin typeface="Times"/>
                <a:ea typeface="Times"/>
                <a:cs typeface="Times"/>
                <a:sym typeface="Times"/>
              </a:rPr>
              <a:t>Oracle Server SQL Reference Manual, </a:t>
            </a:r>
            <a:r>
              <a:rPr b="0" lang="en-US">
                <a:latin typeface="Times"/>
                <a:ea typeface="Times"/>
                <a:cs typeface="Times"/>
                <a:sym typeface="Times"/>
              </a:rPr>
              <a:t>Release 8</a:t>
            </a:r>
            <a:r>
              <a:rPr b="0" i="1" lang="en-US">
                <a:latin typeface="Times"/>
                <a:ea typeface="Times"/>
                <a:cs typeface="Times"/>
                <a:sym typeface="Times"/>
              </a:rPr>
              <a:t>, </a:t>
            </a:r>
            <a:r>
              <a:rPr b="0" lang="en-US">
                <a:latin typeface="Times"/>
                <a:ea typeface="Times"/>
                <a:cs typeface="Times"/>
                <a:sym typeface="Times"/>
              </a:rPr>
              <a:t>“SELECT.”</a:t>
            </a:r>
            <a:endParaRPr/>
          </a:p>
        </p:txBody>
      </p:sp>
      <p:sp>
        <p:nvSpPr>
          <p:cNvPr id="534" name="Google Shape;534;p30: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grpSp>
        <p:nvGrpSpPr>
          <p:cNvPr id="535" name="Google Shape;535;p30:notes"/>
          <p:cNvGrpSpPr/>
          <p:nvPr/>
        </p:nvGrpSpPr>
        <p:grpSpPr>
          <a:xfrm>
            <a:off x="138113" y="8212138"/>
            <a:ext cx="296862" cy="288925"/>
            <a:chOff x="87" y="5173"/>
            <a:chExt cx="187" cy="182"/>
          </a:xfrm>
        </p:grpSpPr>
        <p:sp>
          <p:nvSpPr>
            <p:cNvPr id="536" name="Google Shape;536;p30:notes"/>
            <p:cNvSpPr/>
            <p:nvPr/>
          </p:nvSpPr>
          <p:spPr>
            <a:xfrm>
              <a:off x="87" y="5173"/>
              <a:ext cx="179" cy="177"/>
            </a:xfrm>
            <a:custGeom>
              <a:rect b="b" l="l" r="r" t="t"/>
              <a:pathLst>
                <a:path extrusionOk="0" h="177" w="179">
                  <a:moveTo>
                    <a:pt x="178" y="176"/>
                  </a:moveTo>
                  <a:lnTo>
                    <a:pt x="178" y="0"/>
                  </a:lnTo>
                  <a:lnTo>
                    <a:pt x="0" y="0"/>
                  </a:lnTo>
                  <a:lnTo>
                    <a:pt x="0" y="176"/>
                  </a:lnTo>
                  <a:lnTo>
                    <a:pt x="178" y="176"/>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7" name="Google Shape;537;p30:notes"/>
            <p:cNvSpPr/>
            <p:nvPr/>
          </p:nvSpPr>
          <p:spPr>
            <a:xfrm>
              <a:off x="150" y="5239"/>
              <a:ext cx="69" cy="38"/>
            </a:xfrm>
            <a:custGeom>
              <a:rect b="b" l="l" r="r" t="t"/>
              <a:pathLst>
                <a:path extrusionOk="0" h="38" w="69">
                  <a:moveTo>
                    <a:pt x="68" y="7"/>
                  </a:moveTo>
                  <a:lnTo>
                    <a:pt x="65" y="0"/>
                  </a:lnTo>
                  <a:lnTo>
                    <a:pt x="0" y="29"/>
                  </a:lnTo>
                  <a:lnTo>
                    <a:pt x="3" y="37"/>
                  </a:lnTo>
                  <a:lnTo>
                    <a:pt x="68"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8" name="Google Shape;538;p30:notes"/>
            <p:cNvSpPr/>
            <p:nvPr/>
          </p:nvSpPr>
          <p:spPr>
            <a:xfrm>
              <a:off x="159" y="5255"/>
              <a:ext cx="68" cy="36"/>
            </a:xfrm>
            <a:custGeom>
              <a:rect b="b" l="l" r="r" t="t"/>
              <a:pathLst>
                <a:path extrusionOk="0" h="36" w="68">
                  <a:moveTo>
                    <a:pt x="67" y="6"/>
                  </a:moveTo>
                  <a:lnTo>
                    <a:pt x="64" y="0"/>
                  </a:lnTo>
                  <a:lnTo>
                    <a:pt x="0" y="28"/>
                  </a:lnTo>
                  <a:lnTo>
                    <a:pt x="2" y="35"/>
                  </a:lnTo>
                  <a:lnTo>
                    <a:pt x="67"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9" name="Google Shape;539;p30:notes"/>
            <p:cNvSpPr/>
            <p:nvPr/>
          </p:nvSpPr>
          <p:spPr>
            <a:xfrm>
              <a:off x="164" y="5272"/>
              <a:ext cx="69" cy="34"/>
            </a:xfrm>
            <a:custGeom>
              <a:rect b="b" l="l" r="r" t="t"/>
              <a:pathLst>
                <a:path extrusionOk="0" h="34" w="69">
                  <a:moveTo>
                    <a:pt x="68" y="6"/>
                  </a:moveTo>
                  <a:lnTo>
                    <a:pt x="65" y="0"/>
                  </a:lnTo>
                  <a:lnTo>
                    <a:pt x="0" y="26"/>
                  </a:lnTo>
                  <a:lnTo>
                    <a:pt x="3" y="33"/>
                  </a:lnTo>
                  <a:lnTo>
                    <a:pt x="68"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0" name="Google Shape;540;p30:notes"/>
            <p:cNvSpPr/>
            <p:nvPr/>
          </p:nvSpPr>
          <p:spPr>
            <a:xfrm>
              <a:off x="172" y="5287"/>
              <a:ext cx="72" cy="36"/>
            </a:xfrm>
            <a:custGeom>
              <a:rect b="b" l="l" r="r" t="t"/>
              <a:pathLst>
                <a:path extrusionOk="0" h="36" w="72">
                  <a:moveTo>
                    <a:pt x="71" y="6"/>
                  </a:moveTo>
                  <a:lnTo>
                    <a:pt x="67" y="0"/>
                  </a:lnTo>
                  <a:lnTo>
                    <a:pt x="0" y="28"/>
                  </a:lnTo>
                  <a:lnTo>
                    <a:pt x="3" y="35"/>
                  </a:lnTo>
                  <a:lnTo>
                    <a:pt x="71"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1" name="Google Shape;541;p30:notes"/>
            <p:cNvSpPr/>
            <p:nvPr/>
          </p:nvSpPr>
          <p:spPr>
            <a:xfrm>
              <a:off x="180" y="5303"/>
              <a:ext cx="70" cy="39"/>
            </a:xfrm>
            <a:custGeom>
              <a:rect b="b" l="l" r="r" t="t"/>
              <a:pathLst>
                <a:path extrusionOk="0" h="39" w="70">
                  <a:moveTo>
                    <a:pt x="69" y="7"/>
                  </a:moveTo>
                  <a:lnTo>
                    <a:pt x="65" y="0"/>
                  </a:lnTo>
                  <a:lnTo>
                    <a:pt x="0" y="30"/>
                  </a:lnTo>
                  <a:lnTo>
                    <a:pt x="3" y="38"/>
                  </a:lnTo>
                  <a:lnTo>
                    <a:pt x="69"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2" name="Google Shape;542;p30:notes"/>
            <p:cNvSpPr/>
            <p:nvPr/>
          </p:nvSpPr>
          <p:spPr>
            <a:xfrm>
              <a:off x="110" y="5202"/>
              <a:ext cx="121" cy="58"/>
            </a:xfrm>
            <a:custGeom>
              <a:rect b="b" l="l" r="r" t="t"/>
              <a:pathLst>
                <a:path extrusionOk="0" h="58" w="121">
                  <a:moveTo>
                    <a:pt x="120" y="7"/>
                  </a:moveTo>
                  <a:lnTo>
                    <a:pt x="118" y="0"/>
                  </a:lnTo>
                  <a:lnTo>
                    <a:pt x="0" y="50"/>
                  </a:lnTo>
                  <a:lnTo>
                    <a:pt x="2" y="57"/>
                  </a:lnTo>
                  <a:lnTo>
                    <a:pt x="120"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3" name="Google Shape;543;p30:notes"/>
            <p:cNvSpPr/>
            <p:nvPr/>
          </p:nvSpPr>
          <p:spPr>
            <a:xfrm>
              <a:off x="91" y="5190"/>
              <a:ext cx="123" cy="59"/>
            </a:xfrm>
            <a:custGeom>
              <a:rect b="b" l="l" r="r" t="t"/>
              <a:pathLst>
                <a:path extrusionOk="0" h="59" w="123">
                  <a:moveTo>
                    <a:pt x="122" y="7"/>
                  </a:moveTo>
                  <a:lnTo>
                    <a:pt x="119" y="0"/>
                  </a:lnTo>
                  <a:lnTo>
                    <a:pt x="0" y="51"/>
                  </a:lnTo>
                  <a:lnTo>
                    <a:pt x="2" y="58"/>
                  </a:lnTo>
                  <a:lnTo>
                    <a:pt x="122"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4" name="Google Shape;544;p30:notes"/>
            <p:cNvSpPr/>
            <p:nvPr/>
          </p:nvSpPr>
          <p:spPr>
            <a:xfrm>
              <a:off x="219" y="5204"/>
              <a:ext cx="55" cy="104"/>
            </a:xfrm>
            <a:custGeom>
              <a:rect b="b" l="l" r="r" t="t"/>
              <a:pathLst>
                <a:path extrusionOk="0" h="104" w="55">
                  <a:moveTo>
                    <a:pt x="46" y="103"/>
                  </a:moveTo>
                  <a:lnTo>
                    <a:pt x="54" y="100"/>
                  </a:lnTo>
                  <a:lnTo>
                    <a:pt x="7" y="0"/>
                  </a:lnTo>
                  <a:lnTo>
                    <a:pt x="0" y="2"/>
                  </a:lnTo>
                  <a:lnTo>
                    <a:pt x="46" y="10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5" name="Google Shape;545;p30:notes"/>
            <p:cNvSpPr/>
            <p:nvPr/>
          </p:nvSpPr>
          <p:spPr>
            <a:xfrm>
              <a:off x="110" y="5249"/>
              <a:ext cx="53" cy="106"/>
            </a:xfrm>
            <a:custGeom>
              <a:rect b="b" l="l" r="r" t="t"/>
              <a:pathLst>
                <a:path extrusionOk="0" h="106" w="53">
                  <a:moveTo>
                    <a:pt x="45" y="105"/>
                  </a:moveTo>
                  <a:lnTo>
                    <a:pt x="52" y="101"/>
                  </a:lnTo>
                  <a:lnTo>
                    <a:pt x="6" y="0"/>
                  </a:lnTo>
                  <a:lnTo>
                    <a:pt x="0" y="3"/>
                  </a:lnTo>
                  <a:lnTo>
                    <a:pt x="45" y="105"/>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6" name="Google Shape;546;p30:notes"/>
            <p:cNvSpPr/>
            <p:nvPr/>
          </p:nvSpPr>
          <p:spPr>
            <a:xfrm>
              <a:off x="87" y="5241"/>
              <a:ext cx="60" cy="114"/>
            </a:xfrm>
            <a:custGeom>
              <a:rect b="b" l="l" r="r" t="t"/>
              <a:pathLst>
                <a:path extrusionOk="0" h="114" w="60">
                  <a:moveTo>
                    <a:pt x="51" y="113"/>
                  </a:moveTo>
                  <a:lnTo>
                    <a:pt x="59" y="110"/>
                  </a:lnTo>
                  <a:lnTo>
                    <a:pt x="6" y="0"/>
                  </a:lnTo>
                  <a:lnTo>
                    <a:pt x="0" y="2"/>
                  </a:lnTo>
                  <a:lnTo>
                    <a:pt x="51" y="11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7" name="Google Shape;547;p30:notes"/>
            <p:cNvSpPr/>
            <p:nvPr/>
          </p:nvSpPr>
          <p:spPr>
            <a:xfrm>
              <a:off x="90" y="5241"/>
              <a:ext cx="30" cy="18"/>
            </a:xfrm>
            <a:custGeom>
              <a:rect b="b" l="l" r="r" t="t"/>
              <a:pathLst>
                <a:path extrusionOk="0" h="18" w="30">
                  <a:moveTo>
                    <a:pt x="25" y="17"/>
                  </a:moveTo>
                  <a:lnTo>
                    <a:pt x="29" y="10"/>
                  </a:lnTo>
                  <a:lnTo>
                    <a:pt x="4" y="0"/>
                  </a:lnTo>
                  <a:lnTo>
                    <a:pt x="0" y="6"/>
                  </a:lnTo>
                  <a:lnTo>
                    <a:pt x="25"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8" name="Google Shape;548;p30:notes"/>
            <p:cNvSpPr/>
            <p:nvPr/>
          </p:nvSpPr>
          <p:spPr>
            <a:xfrm>
              <a:off x="200" y="5197"/>
              <a:ext cx="27" cy="18"/>
            </a:xfrm>
            <a:custGeom>
              <a:rect b="b" l="l" r="r" t="t"/>
              <a:pathLst>
                <a:path extrusionOk="0" h="18" w="27">
                  <a:moveTo>
                    <a:pt x="22" y="17"/>
                  </a:moveTo>
                  <a:lnTo>
                    <a:pt x="26" y="10"/>
                  </a:lnTo>
                  <a:lnTo>
                    <a:pt x="4" y="0"/>
                  </a:lnTo>
                  <a:lnTo>
                    <a:pt x="0" y="5"/>
                  </a:lnTo>
                  <a:lnTo>
                    <a:pt x="22"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Cartesian Product</a:t>
            </a:r>
            <a:endParaRPr/>
          </a:p>
          <a:p>
            <a:pPr indent="0" lvl="1" marL="114300" rtl="0" algn="l">
              <a:spcBef>
                <a:spcPts val="330"/>
              </a:spcBef>
              <a:spcAft>
                <a:spcPts val="0"/>
              </a:spcAft>
              <a:buNone/>
            </a:pPr>
            <a:r>
              <a:rPr lang="en-US"/>
              <a:t>When a join condition is invalid or omitted completely, the result is a </a:t>
            </a:r>
            <a:r>
              <a:rPr i="1" lang="en-US"/>
              <a:t>Cartesian product</a:t>
            </a:r>
            <a:r>
              <a:rPr lang="en-US"/>
              <a:t> in which all combinations of rows will be displayed. All rows in the first table are joined to all rows in the second table.</a:t>
            </a:r>
            <a:endParaRPr/>
          </a:p>
          <a:p>
            <a:pPr indent="0" lvl="1" marL="114300" rtl="0" algn="l">
              <a:spcBef>
                <a:spcPts val="330"/>
              </a:spcBef>
              <a:spcAft>
                <a:spcPts val="0"/>
              </a:spcAft>
              <a:buNone/>
            </a:pPr>
            <a:r>
              <a:rPr lang="en-US"/>
              <a:t>A </a:t>
            </a:r>
            <a:r>
              <a:rPr lang="en-US">
                <a:solidFill>
                  <a:srgbClr val="FC0128"/>
                </a:solidFill>
              </a:rPr>
              <a:t>Cartesian product </a:t>
            </a:r>
            <a:r>
              <a:rPr lang="en-US"/>
              <a:t>tends to generate a large number of rows, and its result is rarely useful. You should always include a valid join condition in a WHERE clause, unless you have a specific need to combine all rows from all tables.</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555" name="Google Shape;555;p31: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2:notes"/>
          <p:cNvSpPr/>
          <p:nvPr/>
        </p:nvSpPr>
        <p:spPr>
          <a:xfrm>
            <a:off x="3860800" y="-1588"/>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1" name="Google Shape;561;p32:notes"/>
          <p:cNvSpPr/>
          <p:nvPr/>
        </p:nvSpPr>
        <p:spPr>
          <a:xfrm>
            <a:off x="-1588" y="-1588"/>
            <a:ext cx="2954338"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2" name="Google Shape;562;p32:notes"/>
          <p:cNvSpPr txBox="1"/>
          <p:nvPr>
            <p:ph idx="1" type="body"/>
          </p:nvPr>
        </p:nvSpPr>
        <p:spPr>
          <a:xfrm>
            <a:off x="452438" y="4762500"/>
            <a:ext cx="5980112"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Cartesian Product (continued)</a:t>
            </a:r>
            <a:endParaRPr/>
          </a:p>
          <a:p>
            <a:pPr indent="0" lvl="1" marL="114300" rtl="0" algn="l">
              <a:spcBef>
                <a:spcPts val="330"/>
              </a:spcBef>
              <a:spcAft>
                <a:spcPts val="0"/>
              </a:spcAft>
              <a:buNone/>
            </a:pPr>
            <a:r>
              <a:rPr lang="en-US"/>
              <a:t>A Cartesian product is generated if a join condition is omitted. The example on the slide displays employee name and department name from EMP and DEPT tables. Because no WHERE clause has been specified, all rows (14 rows) from the EMP table are joined with all rows (4 rows) in the DEPT table, thereby generating 56 rows in the output.</a:t>
            </a:r>
            <a:endParaRPr/>
          </a:p>
          <a:p>
            <a:pPr indent="0" lvl="0" marL="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240"/>
              </a:spcBef>
              <a:spcAft>
                <a:spcPts val="0"/>
              </a:spcAft>
              <a:buNone/>
            </a:pPr>
            <a:r>
              <a:t/>
            </a:r>
            <a:endParaRPr sz="800">
              <a:solidFill>
                <a:schemeClr val="accent2"/>
              </a:solidFill>
            </a:endParaRPr>
          </a:p>
          <a:p>
            <a:pPr indent="0" lvl="0" marL="0" rtl="0" algn="l">
              <a:spcBef>
                <a:spcPts val="715"/>
              </a:spcBef>
              <a:spcAft>
                <a:spcPts val="0"/>
              </a:spcAft>
              <a:buNone/>
            </a:pPr>
            <a:r>
              <a:rPr lang="en-US">
                <a:solidFill>
                  <a:schemeClr val="accent2"/>
                </a:solidFill>
              </a:rPr>
              <a:t>Class Management Note</a:t>
            </a:r>
            <a:endParaRPr/>
          </a:p>
          <a:p>
            <a:pPr indent="0" lvl="1" marL="114300" rtl="0" algn="l">
              <a:lnSpc>
                <a:spcPct val="95000"/>
              </a:lnSpc>
              <a:spcBef>
                <a:spcPts val="330"/>
              </a:spcBef>
              <a:spcAft>
                <a:spcPts val="0"/>
              </a:spcAft>
              <a:buNone/>
            </a:pPr>
            <a:r>
              <a:rPr lang="en-US">
                <a:solidFill>
                  <a:schemeClr val="accent2"/>
                </a:solidFill>
              </a:rPr>
              <a:t>Demo: </a:t>
            </a:r>
            <a:r>
              <a:rPr i="1" lang="en-US">
                <a:solidFill>
                  <a:schemeClr val="accent2"/>
                </a:solidFill>
              </a:rPr>
              <a:t>l4cart.sql</a:t>
            </a:r>
            <a:endParaRPr/>
          </a:p>
          <a:p>
            <a:pPr indent="0" lvl="1" marL="114300" rtl="0" algn="l">
              <a:lnSpc>
                <a:spcPct val="95000"/>
              </a:lnSpc>
              <a:spcBef>
                <a:spcPts val="330"/>
              </a:spcBef>
              <a:spcAft>
                <a:spcPts val="0"/>
              </a:spcAft>
              <a:buNone/>
            </a:pPr>
            <a:r>
              <a:rPr lang="en-US">
                <a:solidFill>
                  <a:schemeClr val="accent2"/>
                </a:solidFill>
              </a:rPr>
              <a:t>Purpose: To illustrate executing a Cartesian product.</a:t>
            </a:r>
            <a:r>
              <a:rPr i="1" lang="en-US">
                <a:solidFill>
                  <a:schemeClr val="accent2"/>
                </a:solidFill>
              </a:rPr>
              <a:t> </a:t>
            </a:r>
            <a:endParaRPr/>
          </a:p>
        </p:txBody>
      </p:sp>
      <p:sp>
        <p:nvSpPr>
          <p:cNvPr id="563" name="Google Shape;563;p32:notes"/>
          <p:cNvSpPr/>
          <p:nvPr>
            <p:ph idx="2" type="sldImg"/>
          </p:nvPr>
        </p:nvSpPr>
        <p:spPr>
          <a:xfrm>
            <a:off x="446088" y="173038"/>
            <a:ext cx="5921375" cy="4440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p32:notes"/>
          <p:cNvSpPr/>
          <p:nvPr/>
        </p:nvSpPr>
        <p:spPr>
          <a:xfrm>
            <a:off x="671513" y="5764213"/>
            <a:ext cx="5570537" cy="442912"/>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ename, dname</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emp, dept;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565" name="Google Shape;565;p32:notes"/>
          <p:cNvSpPr/>
          <p:nvPr/>
        </p:nvSpPr>
        <p:spPr>
          <a:xfrm>
            <a:off x="671513" y="6302375"/>
            <a:ext cx="5570537" cy="1552575"/>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ENAME      DNAME</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KING       ACCOUNTING</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BLAKE      ACCOUNTING</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KING       RESEARCH</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BLAKE      RESEARCH</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56 rows selected.</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3:notes"/>
          <p:cNvSpPr/>
          <p:nvPr/>
        </p:nvSpPr>
        <p:spPr>
          <a:xfrm>
            <a:off x="3859213" y="0"/>
            <a:ext cx="2960687"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1" name="Google Shape;581;p33:notes"/>
          <p:cNvSpPr/>
          <p:nvPr/>
        </p:nvSpPr>
        <p:spPr>
          <a:xfrm>
            <a:off x="-3175" y="0"/>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2" name="Google Shape;582;p33: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Types of Joins</a:t>
            </a:r>
            <a:endParaRPr/>
          </a:p>
          <a:p>
            <a:pPr indent="0" lvl="1" marL="114300" rtl="0" algn="l">
              <a:spcBef>
                <a:spcPts val="330"/>
              </a:spcBef>
              <a:spcAft>
                <a:spcPts val="0"/>
              </a:spcAft>
              <a:buNone/>
            </a:pPr>
            <a:r>
              <a:rPr lang="en-US"/>
              <a:t>There are two main types of join conditions:</a:t>
            </a:r>
            <a:endParaRPr/>
          </a:p>
          <a:p>
            <a:pPr indent="-211137" lvl="2" marL="439738" rtl="0" algn="l">
              <a:spcBef>
                <a:spcPts val="330"/>
              </a:spcBef>
              <a:spcAft>
                <a:spcPts val="0"/>
              </a:spcAft>
              <a:buClr>
                <a:schemeClr val="dk1"/>
              </a:buClr>
              <a:buSzPts val="1100"/>
              <a:buFont typeface="Times New Roman"/>
              <a:buChar char="•"/>
            </a:pPr>
            <a:r>
              <a:rPr lang="en-US"/>
              <a:t>Equijoins</a:t>
            </a:r>
            <a:endParaRPr/>
          </a:p>
          <a:p>
            <a:pPr indent="-211137" lvl="2" marL="439738" rtl="0" algn="l">
              <a:spcBef>
                <a:spcPts val="330"/>
              </a:spcBef>
              <a:spcAft>
                <a:spcPts val="0"/>
              </a:spcAft>
              <a:buClr>
                <a:schemeClr val="dk1"/>
              </a:buClr>
              <a:buSzPts val="1100"/>
              <a:buFont typeface="Times New Roman"/>
              <a:buChar char="•"/>
            </a:pPr>
            <a:r>
              <a:rPr lang="en-US"/>
              <a:t>Non-equijoins</a:t>
            </a:r>
            <a:endParaRPr/>
          </a:p>
          <a:p>
            <a:pPr indent="0" lvl="1" marL="114300" rtl="0" algn="l">
              <a:spcBef>
                <a:spcPts val="330"/>
              </a:spcBef>
              <a:spcAft>
                <a:spcPts val="0"/>
              </a:spcAft>
              <a:buNone/>
            </a:pPr>
            <a:r>
              <a:rPr lang="en-US"/>
              <a:t>Additional join methods include the following:</a:t>
            </a:r>
            <a:endParaRPr/>
          </a:p>
          <a:p>
            <a:pPr indent="-211137" lvl="2" marL="439738" rtl="0" algn="l">
              <a:spcBef>
                <a:spcPts val="330"/>
              </a:spcBef>
              <a:spcAft>
                <a:spcPts val="0"/>
              </a:spcAft>
              <a:buClr>
                <a:schemeClr val="dk1"/>
              </a:buClr>
              <a:buSzPts val="1100"/>
              <a:buFont typeface="Times New Roman"/>
              <a:buChar char="•"/>
            </a:pPr>
            <a:r>
              <a:rPr lang="en-US"/>
              <a:t>Outer joins</a:t>
            </a:r>
            <a:endParaRPr/>
          </a:p>
          <a:p>
            <a:pPr indent="-211137" lvl="2" marL="439738" rtl="0" algn="l">
              <a:spcBef>
                <a:spcPts val="330"/>
              </a:spcBef>
              <a:spcAft>
                <a:spcPts val="0"/>
              </a:spcAft>
              <a:buClr>
                <a:schemeClr val="dk1"/>
              </a:buClr>
              <a:buSzPts val="1100"/>
              <a:buFont typeface="Times New Roman"/>
              <a:buChar char="•"/>
            </a:pPr>
            <a:r>
              <a:rPr lang="en-US"/>
              <a:t>Self joins</a:t>
            </a:r>
            <a:endParaRPr/>
          </a:p>
          <a:p>
            <a:pPr indent="-211137" lvl="2" marL="439738" rtl="0" algn="l">
              <a:spcBef>
                <a:spcPts val="330"/>
              </a:spcBef>
              <a:spcAft>
                <a:spcPts val="0"/>
              </a:spcAft>
              <a:buClr>
                <a:schemeClr val="dk1"/>
              </a:buClr>
              <a:buSzPts val="1100"/>
              <a:buFont typeface="Times New Roman"/>
              <a:buChar char="•"/>
            </a:pPr>
            <a:r>
              <a:rPr lang="en-US"/>
              <a:t>Set operators</a:t>
            </a:r>
            <a:endParaRPr/>
          </a:p>
          <a:p>
            <a:pPr indent="0" lvl="1" marL="114300" rtl="0" algn="l">
              <a:spcBef>
                <a:spcPts val="330"/>
              </a:spcBef>
              <a:spcAft>
                <a:spcPts val="0"/>
              </a:spcAft>
              <a:buNone/>
            </a:pPr>
            <a:r>
              <a:rPr b="1" lang="en-US"/>
              <a:t>Note: </a:t>
            </a:r>
            <a:r>
              <a:rPr lang="en-US"/>
              <a:t>Set operators are not covered in this course. They are covered in another SQL course.</a:t>
            </a:r>
            <a:endParaRPr b="1"/>
          </a:p>
          <a:p>
            <a:pPr indent="0" lvl="1" marL="114300" rtl="0" algn="l">
              <a:spcBef>
                <a:spcPts val="330"/>
              </a:spcBef>
              <a:spcAft>
                <a:spcPts val="0"/>
              </a:spcAft>
              <a:buNone/>
            </a:pPr>
            <a:r>
              <a:t/>
            </a:r>
            <a:endParaRPr b="1"/>
          </a:p>
          <a:p>
            <a:pPr indent="0" lvl="1" marL="114300" rtl="0" algn="l">
              <a:spcBef>
                <a:spcPts val="330"/>
              </a:spcBef>
              <a:spcAft>
                <a:spcPts val="0"/>
              </a:spcAft>
              <a:buNone/>
            </a:pPr>
            <a:r>
              <a:t/>
            </a:r>
            <a:endParaRPr b="1"/>
          </a:p>
          <a:p>
            <a:pPr indent="0" lvl="1" marL="114300" rtl="0" algn="l">
              <a:spcBef>
                <a:spcPts val="330"/>
              </a:spcBef>
              <a:spcAft>
                <a:spcPts val="0"/>
              </a:spcAft>
              <a:buNone/>
            </a:pPr>
            <a:r>
              <a:t/>
            </a:r>
            <a:endParaRPr b="1"/>
          </a:p>
          <a:p>
            <a:pPr indent="0" lvl="1" marL="114300" rtl="0" algn="l">
              <a:spcBef>
                <a:spcPts val="330"/>
              </a:spcBef>
              <a:spcAft>
                <a:spcPts val="0"/>
              </a:spcAft>
              <a:buNone/>
            </a:pPr>
            <a:r>
              <a:t/>
            </a:r>
            <a:endParaRPr b="1"/>
          </a:p>
          <a:p>
            <a:pPr indent="0" lvl="1" marL="114300" rtl="0" algn="l">
              <a:spcBef>
                <a:spcPts val="330"/>
              </a:spcBef>
              <a:spcAft>
                <a:spcPts val="0"/>
              </a:spcAft>
              <a:buNone/>
            </a:pPr>
            <a:r>
              <a:t/>
            </a:r>
            <a:endParaRPr b="1"/>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Do not get into details of all the types of joins. Explain each join one by one as is done in the following slides.</a:t>
            </a:r>
            <a:endParaRPr/>
          </a:p>
        </p:txBody>
      </p:sp>
      <p:sp>
        <p:nvSpPr>
          <p:cNvPr id="583" name="Google Shape;583;p33: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4: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Equijoins</a:t>
            </a:r>
            <a:endParaRPr/>
          </a:p>
          <a:p>
            <a:pPr indent="0" lvl="1" marL="114300" rtl="0" algn="l">
              <a:spcBef>
                <a:spcPts val="330"/>
              </a:spcBef>
              <a:spcAft>
                <a:spcPts val="0"/>
              </a:spcAft>
              <a:buNone/>
            </a:pPr>
            <a:r>
              <a:rPr lang="en-US"/>
              <a:t>To determine the name of an employee’s department, you compare the value in the DEPTNO column in the EMP table with the DEPTNO values in the DEPT table. The relationship between the EMP and DEPT tables is an </a:t>
            </a:r>
            <a:r>
              <a:rPr i="1" lang="en-US"/>
              <a:t>equijoin</a:t>
            </a:r>
            <a:r>
              <a:rPr lang="en-US"/>
              <a:t>—that is, values in the DEPTNO column on both tables must be equal. Frequently, this type of join involves primary and foreign key complements.</a:t>
            </a:r>
            <a:endParaRPr/>
          </a:p>
          <a:p>
            <a:pPr indent="0" lvl="1" marL="114300" rtl="0" algn="l">
              <a:spcBef>
                <a:spcPts val="330"/>
              </a:spcBef>
              <a:spcAft>
                <a:spcPts val="0"/>
              </a:spcAft>
              <a:buNone/>
            </a:pPr>
            <a:r>
              <a:rPr b="1" lang="en-US"/>
              <a:t>Note:</a:t>
            </a:r>
            <a:r>
              <a:rPr lang="en-US"/>
              <a:t> </a:t>
            </a:r>
            <a:r>
              <a:rPr lang="en-US">
                <a:solidFill>
                  <a:srgbClr val="FC0128"/>
                </a:solidFill>
              </a:rPr>
              <a:t>Equijoins </a:t>
            </a:r>
            <a:r>
              <a:rPr lang="en-US"/>
              <a:t>are also called </a:t>
            </a:r>
            <a:r>
              <a:rPr i="1" lang="en-US"/>
              <a:t>simple joins</a:t>
            </a:r>
            <a:r>
              <a:rPr lang="en-US"/>
              <a:t> or </a:t>
            </a:r>
            <a:r>
              <a:rPr i="1" lang="en-US"/>
              <a:t>inner joins</a:t>
            </a:r>
            <a:r>
              <a:rPr lang="en-US"/>
              <a:t>.</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endParaRPr/>
          </a:p>
          <a:p>
            <a:pPr indent="0" lvl="1" marL="114300" rtl="0" algn="l">
              <a:spcBef>
                <a:spcPts val="330"/>
              </a:spcBef>
              <a:spcAft>
                <a:spcPts val="0"/>
              </a:spcAft>
              <a:buNone/>
            </a:pPr>
            <a:r>
              <a:t/>
            </a:r>
            <a:endParaRPr>
              <a:solidFill>
                <a:schemeClr val="accent2"/>
              </a:solidFill>
            </a:endParaRPr>
          </a:p>
          <a:p>
            <a:pPr indent="0" lvl="1" marL="114300" rtl="0" algn="l">
              <a:spcBef>
                <a:spcPts val="330"/>
              </a:spcBef>
              <a:spcAft>
                <a:spcPts val="0"/>
              </a:spcAft>
              <a:buNone/>
            </a:pPr>
            <a:r>
              <a:t/>
            </a:r>
            <a:endParaRPr>
              <a:solidFill>
                <a:schemeClr val="accent2"/>
              </a:solidFill>
            </a:endParaRPr>
          </a:p>
          <a:p>
            <a:pPr indent="0" lvl="1" marL="114300" rtl="0" algn="l">
              <a:spcBef>
                <a:spcPts val="330"/>
              </a:spcBef>
              <a:spcAft>
                <a:spcPts val="0"/>
              </a:spcAft>
              <a:buNone/>
            </a:pPr>
            <a:r>
              <a:t/>
            </a:r>
            <a:endParaRPr>
              <a:solidFill>
                <a:schemeClr val="accent2"/>
              </a:solidFill>
            </a:endParaRPr>
          </a:p>
          <a:p>
            <a:pPr indent="0" lvl="1" marL="114300" rtl="0" algn="l">
              <a:spcBef>
                <a:spcPts val="150"/>
              </a:spcBef>
              <a:spcAft>
                <a:spcPts val="0"/>
              </a:spcAft>
              <a:buNone/>
            </a:pPr>
            <a:r>
              <a:t/>
            </a:r>
            <a:endParaRPr sz="500">
              <a:solidFill>
                <a:schemeClr val="accent2"/>
              </a:solidFill>
            </a:endParaRPr>
          </a:p>
          <a:p>
            <a:pPr indent="0" lvl="1" marL="114300" rtl="0" algn="l">
              <a:spcBef>
                <a:spcPts val="330"/>
              </a:spcBef>
              <a:spcAft>
                <a:spcPts val="0"/>
              </a:spcAft>
              <a:buNone/>
            </a:pPr>
            <a:r>
              <a:rPr lang="en-US">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endParaRPr/>
          </a:p>
        </p:txBody>
      </p:sp>
      <p:sp>
        <p:nvSpPr>
          <p:cNvPr id="615" name="Google Shape;615;p34: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graphicFrame>
        <p:nvGraphicFramePr>
          <p:cNvPr id="616" name="Google Shape;616;p34:notes"/>
          <p:cNvGraphicFramePr/>
          <p:nvPr/>
        </p:nvGraphicFramePr>
        <p:xfrm>
          <a:off x="609600" y="7150100"/>
          <a:ext cx="5856288" cy="896938"/>
        </p:xfrm>
        <a:graphic>
          <a:graphicData uri="http://schemas.openxmlformats.org/presentationml/2006/ole">
            <mc:AlternateContent>
              <mc:Choice Requires="v">
                <p:oleObj r:id="rId2" imgH="896938" imgW="5856288" progId="Word.Document.6" spid="_x0000_s1">
                  <p:embed/>
                </p:oleObj>
              </mc:Choice>
              <mc:Fallback>
                <p:oleObj r:id="rId3" imgH="896938" imgW="5856288" progId="Word.Document.6">
                  <p:embed/>
                  <p:pic>
                    <p:nvPicPr>
                      <p:cNvPr id="616" name="Google Shape;616;p34:notes"/>
                      <p:cNvPicPr preferRelativeResize="0"/>
                      <p:nvPr/>
                    </p:nvPicPr>
                    <p:blipFill rotWithShape="1">
                      <a:blip r:embed="rId4">
                        <a:alphaModFix/>
                      </a:blip>
                      <a:srcRect b="0" l="0" r="0" t="0"/>
                      <a:stretch/>
                    </p:blipFill>
                    <p:spPr>
                      <a:xfrm>
                        <a:off x="609600" y="7150100"/>
                        <a:ext cx="5856288" cy="896938"/>
                      </a:xfrm>
                      <a:prstGeom prst="rect">
                        <a:avLst/>
                      </a:prstGeom>
                      <a:noFill/>
                      <a:ln>
                        <a:noFill/>
                      </a:ln>
                    </p:spPr>
                  </p:pic>
                </p:oleObj>
              </mc:Fallback>
            </mc:AlternateContent>
          </a:graphicData>
        </a:graphic>
      </p:graphicFrame>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35:notes"/>
          <p:cNvSpPr/>
          <p:nvPr/>
        </p:nvSpPr>
        <p:spPr>
          <a:xfrm>
            <a:off x="3860800" y="-1588"/>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5" name="Google Shape;635;p35:notes"/>
          <p:cNvSpPr/>
          <p:nvPr/>
        </p:nvSpPr>
        <p:spPr>
          <a:xfrm>
            <a:off x="-1588" y="-1588"/>
            <a:ext cx="2954338"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6" name="Google Shape;636;p35:notes"/>
          <p:cNvSpPr txBox="1"/>
          <p:nvPr>
            <p:ph idx="1" type="body"/>
          </p:nvPr>
        </p:nvSpPr>
        <p:spPr>
          <a:xfrm>
            <a:off x="452438" y="4762500"/>
            <a:ext cx="5311775"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Retrieving Records with Equijoins</a:t>
            </a:r>
            <a:endParaRPr/>
          </a:p>
          <a:p>
            <a:pPr indent="0" lvl="1" marL="114300" rtl="0" algn="l">
              <a:spcBef>
                <a:spcPts val="330"/>
              </a:spcBef>
              <a:spcAft>
                <a:spcPts val="0"/>
              </a:spcAft>
              <a:buNone/>
            </a:pPr>
            <a:r>
              <a:rPr lang="en-US"/>
              <a:t>In the slide example:</a:t>
            </a:r>
            <a:endParaRPr/>
          </a:p>
          <a:p>
            <a:pPr indent="-206375" lvl="2" marL="434975" rtl="0" algn="l">
              <a:spcBef>
                <a:spcPts val="330"/>
              </a:spcBef>
              <a:spcAft>
                <a:spcPts val="0"/>
              </a:spcAft>
              <a:buClr>
                <a:schemeClr val="dk1"/>
              </a:buClr>
              <a:buSzPts val="1100"/>
              <a:buFont typeface="Times New Roman"/>
              <a:buChar char="•"/>
            </a:pPr>
            <a:r>
              <a:rPr lang="en-US"/>
              <a:t>The SELECT clause specifies the column names to retrieve:</a:t>
            </a:r>
            <a:endParaRPr/>
          </a:p>
          <a:p>
            <a:pPr indent="-206375" lvl="3" marL="822325" rtl="0" algn="l">
              <a:spcBef>
                <a:spcPts val="330"/>
              </a:spcBef>
              <a:spcAft>
                <a:spcPts val="0"/>
              </a:spcAft>
              <a:buClr>
                <a:schemeClr val="dk1"/>
              </a:buClr>
              <a:buSzPts val="1100"/>
              <a:buFont typeface="Times New Roman"/>
              <a:buChar char="–"/>
            </a:pPr>
            <a:r>
              <a:rPr lang="en-US"/>
              <a:t>employee name, employee number, and department number, which are columns in the EMP table</a:t>
            </a:r>
            <a:endParaRPr/>
          </a:p>
          <a:p>
            <a:pPr indent="-206375" lvl="3" marL="822325" rtl="0" algn="l">
              <a:spcBef>
                <a:spcPts val="330"/>
              </a:spcBef>
              <a:spcAft>
                <a:spcPts val="0"/>
              </a:spcAft>
              <a:buClr>
                <a:schemeClr val="dk1"/>
              </a:buClr>
              <a:buSzPts val="1100"/>
              <a:buFont typeface="Times New Roman"/>
              <a:buChar char="–"/>
            </a:pPr>
            <a:r>
              <a:rPr lang="en-US"/>
              <a:t>department number, department name, and location, which are columns in the DEPT table</a:t>
            </a:r>
            <a:endParaRPr/>
          </a:p>
          <a:p>
            <a:pPr indent="-206375" lvl="2" marL="434975" rtl="0" algn="l">
              <a:spcBef>
                <a:spcPts val="330"/>
              </a:spcBef>
              <a:spcAft>
                <a:spcPts val="0"/>
              </a:spcAft>
              <a:buClr>
                <a:schemeClr val="dk1"/>
              </a:buClr>
              <a:buSzPts val="1100"/>
              <a:buFont typeface="Times New Roman"/>
              <a:buChar char="•"/>
            </a:pPr>
            <a:r>
              <a:rPr lang="en-US"/>
              <a:t>The FROM clause specifies the two tables that the database must access:</a:t>
            </a:r>
            <a:endParaRPr/>
          </a:p>
          <a:p>
            <a:pPr indent="-206375" lvl="3" marL="822325" rtl="0" algn="l">
              <a:spcBef>
                <a:spcPts val="330"/>
              </a:spcBef>
              <a:spcAft>
                <a:spcPts val="0"/>
              </a:spcAft>
              <a:buClr>
                <a:schemeClr val="dk1"/>
              </a:buClr>
              <a:buSzPts val="1100"/>
              <a:buFont typeface="Times New Roman"/>
              <a:buChar char="–"/>
            </a:pPr>
            <a:r>
              <a:rPr lang="en-US"/>
              <a:t>EMP table</a:t>
            </a:r>
            <a:endParaRPr/>
          </a:p>
          <a:p>
            <a:pPr indent="-206375" lvl="3" marL="822325" rtl="0" algn="l">
              <a:spcBef>
                <a:spcPts val="330"/>
              </a:spcBef>
              <a:spcAft>
                <a:spcPts val="0"/>
              </a:spcAft>
              <a:buClr>
                <a:schemeClr val="dk1"/>
              </a:buClr>
              <a:buSzPts val="1100"/>
              <a:buFont typeface="Times New Roman"/>
              <a:buChar char="–"/>
            </a:pPr>
            <a:r>
              <a:rPr lang="en-US"/>
              <a:t>DEPT table</a:t>
            </a:r>
            <a:endParaRPr/>
          </a:p>
          <a:p>
            <a:pPr indent="-206375" lvl="2" marL="434975" rtl="0" algn="l">
              <a:spcBef>
                <a:spcPts val="330"/>
              </a:spcBef>
              <a:spcAft>
                <a:spcPts val="0"/>
              </a:spcAft>
              <a:buClr>
                <a:schemeClr val="dk1"/>
              </a:buClr>
              <a:buSzPts val="1100"/>
              <a:buFont typeface="Times New Roman"/>
              <a:buChar char="•"/>
            </a:pPr>
            <a:r>
              <a:rPr lang="en-US"/>
              <a:t>The WHERE clause specifies how the tables are to be joined:</a:t>
            </a:r>
            <a:endParaRPr/>
          </a:p>
          <a:p>
            <a:pPr indent="-206375" lvl="3" marL="822325" rtl="0" algn="l">
              <a:spcBef>
                <a:spcPts val="330"/>
              </a:spcBef>
              <a:spcAft>
                <a:spcPts val="0"/>
              </a:spcAft>
              <a:buClr>
                <a:schemeClr val="dk1"/>
              </a:buClr>
              <a:buSzPts val="1100"/>
              <a:buFont typeface="Times New Roman"/>
              <a:buNone/>
            </a:pPr>
            <a:r>
              <a:rPr lang="en-US"/>
              <a:t>EMP.DEPTNO=DEPT.DEPTNO </a:t>
            </a:r>
            <a:endParaRPr/>
          </a:p>
          <a:p>
            <a:pPr indent="0" lvl="1" marL="114300" rtl="0" algn="l">
              <a:spcBef>
                <a:spcPts val="330"/>
              </a:spcBef>
              <a:spcAft>
                <a:spcPts val="0"/>
              </a:spcAft>
              <a:buNone/>
            </a:pPr>
            <a:r>
              <a:rPr lang="en-US"/>
              <a:t>Because the DEPTNO column is common to both tables, it must be prefixed by the table name to avoid ambiguity. </a:t>
            </a:r>
            <a:endParaRPr/>
          </a:p>
        </p:txBody>
      </p:sp>
      <p:sp>
        <p:nvSpPr>
          <p:cNvPr id="637" name="Google Shape;637;p35:notes"/>
          <p:cNvSpPr/>
          <p:nvPr>
            <p:ph idx="2" type="sldImg"/>
          </p:nvPr>
        </p:nvSpPr>
        <p:spPr>
          <a:xfrm>
            <a:off x="446088" y="173038"/>
            <a:ext cx="5921375" cy="4440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6:notes"/>
          <p:cNvSpPr/>
          <p:nvPr/>
        </p:nvSpPr>
        <p:spPr>
          <a:xfrm>
            <a:off x="3859213" y="0"/>
            <a:ext cx="2960687"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9" name="Google Shape;649;p36:notes"/>
          <p:cNvSpPr/>
          <p:nvPr/>
        </p:nvSpPr>
        <p:spPr>
          <a:xfrm>
            <a:off x="-3175" y="0"/>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0" name="Google Shape;650;p36: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just">
              <a:spcBef>
                <a:spcPts val="0"/>
              </a:spcBef>
              <a:spcAft>
                <a:spcPts val="0"/>
              </a:spcAft>
              <a:buNone/>
            </a:pPr>
            <a:r>
              <a:rPr lang="en-US"/>
              <a:t>Qualifying Ambiguous Column Names</a:t>
            </a:r>
            <a:endParaRPr>
              <a:latin typeface="Times"/>
              <a:ea typeface="Times"/>
              <a:cs typeface="Times"/>
              <a:sym typeface="Times"/>
            </a:endParaRPr>
          </a:p>
          <a:p>
            <a:pPr indent="0" lvl="1" marL="114300" rtl="0" algn="l">
              <a:spcBef>
                <a:spcPts val="330"/>
              </a:spcBef>
              <a:spcAft>
                <a:spcPts val="0"/>
              </a:spcAft>
              <a:buNone/>
            </a:pPr>
            <a:r>
              <a:rPr lang="en-US"/>
              <a:t>You need to qualify the names of the columns in the WHERE clause with the table name to avoid ambiguity. Without the table prefixes, the DEPTNO column could be from either the DEPT table or the EMP table. It is necessary to add the table prefix to execute your query.</a:t>
            </a:r>
            <a:endParaRPr/>
          </a:p>
          <a:p>
            <a:pPr indent="0" lvl="1" marL="114300" rtl="0" algn="l">
              <a:spcBef>
                <a:spcPts val="330"/>
              </a:spcBef>
              <a:spcAft>
                <a:spcPts val="0"/>
              </a:spcAft>
              <a:buNone/>
            </a:pPr>
            <a:r>
              <a:rPr lang="en-US"/>
              <a:t>If there are no common column names between the two tables, there is no need to qualify the columns. However, you will gain improved performance by using the table prefix because you tell the Oracle Server exactly where to go to find columns.</a:t>
            </a:r>
            <a:endParaRPr/>
          </a:p>
          <a:p>
            <a:pPr indent="0" lvl="1" marL="114300" rtl="0" algn="l">
              <a:spcBef>
                <a:spcPts val="330"/>
              </a:spcBef>
              <a:spcAft>
                <a:spcPts val="0"/>
              </a:spcAft>
              <a:buNone/>
            </a:pPr>
            <a:r>
              <a:rPr lang="en-US"/>
              <a:t>The requirement to qualify ambiguous column names is also applicable to columns that may be ambiguous in other clauses, such as the SELECT clause or the ORDER BY clause.</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l4loc.sql</a:t>
            </a:r>
            <a:endParaRPr/>
          </a:p>
          <a:p>
            <a:pPr indent="0" lvl="1" marL="114300" rtl="0" algn="l">
              <a:spcBef>
                <a:spcPts val="330"/>
              </a:spcBef>
              <a:spcAft>
                <a:spcPts val="0"/>
              </a:spcAft>
              <a:buNone/>
            </a:pPr>
            <a:r>
              <a:rPr lang="en-US">
                <a:solidFill>
                  <a:schemeClr val="accent2"/>
                </a:solidFill>
              </a:rPr>
              <a:t>Purpose: To illustrate a SELECT clause with no aliases.</a:t>
            </a:r>
            <a:endParaRPr i="1"/>
          </a:p>
          <a:p>
            <a:pPr indent="0" lvl="0" marL="0" rtl="0" algn="l">
              <a:spcBef>
                <a:spcPts val="330"/>
              </a:spcBef>
              <a:spcAft>
                <a:spcPts val="0"/>
              </a:spcAft>
              <a:buNone/>
            </a:pPr>
            <a:r>
              <a:t/>
            </a:r>
            <a:endParaRPr b="0" i="1">
              <a:latin typeface="Times New Roman"/>
              <a:ea typeface="Times New Roman"/>
              <a:cs typeface="Times New Roman"/>
              <a:sym typeface="Times New Roman"/>
            </a:endParaRPr>
          </a:p>
        </p:txBody>
      </p:sp>
      <p:sp>
        <p:nvSpPr>
          <p:cNvPr id="651" name="Google Shape;651;p36: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grpSp>
        <p:nvGrpSpPr>
          <p:cNvPr id="652" name="Google Shape;652;p36:notes"/>
          <p:cNvGrpSpPr/>
          <p:nvPr/>
        </p:nvGrpSpPr>
        <p:grpSpPr>
          <a:xfrm>
            <a:off x="230188" y="6159500"/>
            <a:ext cx="279400" cy="290513"/>
            <a:chOff x="145" y="3880"/>
            <a:chExt cx="176" cy="183"/>
          </a:xfrm>
        </p:grpSpPr>
        <p:sp>
          <p:nvSpPr>
            <p:cNvPr id="653" name="Google Shape;653;p36:notes"/>
            <p:cNvSpPr/>
            <p:nvPr/>
          </p:nvSpPr>
          <p:spPr>
            <a:xfrm>
              <a:off x="145" y="3880"/>
              <a:ext cx="176" cy="183"/>
            </a:xfrm>
            <a:custGeom>
              <a:rect b="b" l="l" r="r" t="t"/>
              <a:pathLst>
                <a:path extrusionOk="0" h="183" w="176">
                  <a:moveTo>
                    <a:pt x="175" y="182"/>
                  </a:moveTo>
                  <a:lnTo>
                    <a:pt x="175" y="0"/>
                  </a:lnTo>
                  <a:lnTo>
                    <a:pt x="0" y="0"/>
                  </a:lnTo>
                  <a:lnTo>
                    <a:pt x="0" y="182"/>
                  </a:lnTo>
                  <a:lnTo>
                    <a:pt x="175" y="182"/>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4" name="Google Shape;654;p36:notes"/>
            <p:cNvSpPr/>
            <p:nvPr/>
          </p:nvSpPr>
          <p:spPr>
            <a:xfrm>
              <a:off x="154" y="3888"/>
              <a:ext cx="162" cy="163"/>
            </a:xfrm>
            <a:custGeom>
              <a:rect b="b" l="l" r="r" t="t"/>
              <a:pathLst>
                <a:path extrusionOk="0" h="163" w="162">
                  <a:moveTo>
                    <a:pt x="82" y="0"/>
                  </a:moveTo>
                  <a:lnTo>
                    <a:pt x="0" y="162"/>
                  </a:lnTo>
                  <a:lnTo>
                    <a:pt x="161" y="162"/>
                  </a:lnTo>
                  <a:lnTo>
                    <a:pt x="82"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5" name="Google Shape;655;p36:notes"/>
            <p:cNvSpPr/>
            <p:nvPr/>
          </p:nvSpPr>
          <p:spPr>
            <a:xfrm>
              <a:off x="171" y="3908"/>
              <a:ext cx="132" cy="133"/>
            </a:xfrm>
            <a:custGeom>
              <a:rect b="b" l="l" r="r" t="t"/>
              <a:pathLst>
                <a:path extrusionOk="0" h="133" w="132">
                  <a:moveTo>
                    <a:pt x="64" y="0"/>
                  </a:moveTo>
                  <a:lnTo>
                    <a:pt x="0" y="132"/>
                  </a:lnTo>
                  <a:lnTo>
                    <a:pt x="131" y="132"/>
                  </a:lnTo>
                  <a:lnTo>
                    <a:pt x="6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6" name="Google Shape;656;p36:notes"/>
            <p:cNvSpPr/>
            <p:nvPr/>
          </p:nvSpPr>
          <p:spPr>
            <a:xfrm>
              <a:off x="228" y="4018"/>
              <a:ext cx="20" cy="19"/>
            </a:xfrm>
            <a:custGeom>
              <a:rect b="b" l="l" r="r" t="t"/>
              <a:pathLst>
                <a:path extrusionOk="0" h="19" w="20">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7" name="Google Shape;657;p36:notes"/>
            <p:cNvSpPr/>
            <p:nvPr/>
          </p:nvSpPr>
          <p:spPr>
            <a:xfrm>
              <a:off x="228" y="3935"/>
              <a:ext cx="19" cy="80"/>
            </a:xfrm>
            <a:custGeom>
              <a:rect b="b" l="l" r="r" t="t"/>
              <a:pathLst>
                <a:path extrusionOk="0" h="80" w="19">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37: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just">
              <a:spcBef>
                <a:spcPts val="0"/>
              </a:spcBef>
              <a:spcAft>
                <a:spcPts val="0"/>
              </a:spcAft>
              <a:buNone/>
            </a:pPr>
            <a:r>
              <a:rPr lang="en-US"/>
              <a:t>Additional Search Conditions</a:t>
            </a:r>
            <a:endParaRPr>
              <a:latin typeface="Times"/>
              <a:ea typeface="Times"/>
              <a:cs typeface="Times"/>
              <a:sym typeface="Times"/>
            </a:endParaRPr>
          </a:p>
          <a:p>
            <a:pPr indent="0" lvl="1" marL="114300" rtl="0" algn="l">
              <a:spcBef>
                <a:spcPts val="330"/>
              </a:spcBef>
              <a:spcAft>
                <a:spcPts val="0"/>
              </a:spcAft>
              <a:buNone/>
            </a:pPr>
            <a:r>
              <a:rPr lang="en-US"/>
              <a:t>In addition to the join, you may have criteria for your WHERE clause. For example, to display employee King’s employee number, name, department number, and department location, you need an additional condition in the WHERE clause.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663" name="Google Shape;663;p37: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4" name="Google Shape;664;p37:notes"/>
          <p:cNvSpPr/>
          <p:nvPr/>
        </p:nvSpPr>
        <p:spPr>
          <a:xfrm>
            <a:off x="619125" y="5575300"/>
            <a:ext cx="5534025" cy="793750"/>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empno, ename, emp.deptno, loc</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emp, dept</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3  WHERE	 emp.deptno = dept.deptno</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4  AND	 INITCAP(ename) = 'King';</a:t>
            </a:r>
            <a:endParaRPr/>
          </a:p>
          <a:p>
            <a:pPr indent="0" lvl="0" marL="0" marR="0" rtl="0" algn="l">
              <a:spcBef>
                <a:spcPts val="0"/>
              </a:spcBef>
              <a:spcAft>
                <a:spcPts val="0"/>
              </a:spcAft>
              <a:buNone/>
            </a:pPr>
            <a:r>
              <a:t/>
            </a:r>
            <a:endParaRPr b="1" sz="11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p:txBody>
      </p:sp>
      <p:sp>
        <p:nvSpPr>
          <p:cNvPr id="665" name="Google Shape;665;p37:notes"/>
          <p:cNvSpPr/>
          <p:nvPr/>
        </p:nvSpPr>
        <p:spPr>
          <a:xfrm>
            <a:off x="619125" y="6486525"/>
            <a:ext cx="5534025" cy="617538"/>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EMPNO ENAME         DEPTNO LOC</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 ---------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7839 KING              10 NEW YORK</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8:notes"/>
          <p:cNvSpPr/>
          <p:nvPr>
            <p:ph idx="2" type="sldImg"/>
          </p:nvPr>
        </p:nvSpPr>
        <p:spPr>
          <a:xfrm>
            <a:off x="446088" y="173038"/>
            <a:ext cx="5921375" cy="4440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8" name="Google Shape;678;p38:notes"/>
          <p:cNvSpPr txBox="1"/>
          <p:nvPr>
            <p:ph idx="1" type="body"/>
          </p:nvPr>
        </p:nvSpPr>
        <p:spPr>
          <a:xfrm>
            <a:off x="452438" y="4762500"/>
            <a:ext cx="5927725"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Table Aliases</a:t>
            </a:r>
            <a:endParaRPr/>
          </a:p>
          <a:p>
            <a:pPr indent="0" lvl="1" marL="114300" rtl="0" algn="l">
              <a:spcBef>
                <a:spcPts val="330"/>
              </a:spcBef>
              <a:spcAft>
                <a:spcPts val="0"/>
              </a:spcAft>
              <a:buNone/>
            </a:pPr>
            <a:r>
              <a:rPr lang="en-US"/>
              <a:t>Qualifying column names with table names can be very time consuming, particularly if table names are lengthy. You can use table </a:t>
            </a:r>
            <a:r>
              <a:rPr i="1" lang="en-US"/>
              <a:t>aliases</a:t>
            </a:r>
            <a:r>
              <a:rPr lang="en-US"/>
              <a:t> instead of table names. Just as a column alias gives a column another name, a </a:t>
            </a:r>
            <a:r>
              <a:rPr lang="en-US">
                <a:solidFill>
                  <a:srgbClr val="FC0128"/>
                </a:solidFill>
              </a:rPr>
              <a:t>table alias </a:t>
            </a:r>
            <a:r>
              <a:rPr lang="en-US"/>
              <a:t>gives a table another name. Table aliases help to keep SQL code smaller, therefore using less memory.</a:t>
            </a:r>
            <a:endParaRPr/>
          </a:p>
          <a:p>
            <a:pPr indent="0" lvl="1" marL="114300" rtl="0" algn="l">
              <a:spcBef>
                <a:spcPts val="330"/>
              </a:spcBef>
              <a:spcAft>
                <a:spcPts val="0"/>
              </a:spcAft>
              <a:buNone/>
            </a:pPr>
            <a:r>
              <a:rPr lang="en-US"/>
              <a:t>Notice how table aliases are identified in the FROM clause in the example. The table name is specified in full, followed by a space and then the table alias. The EMP table has been given an alias of E, whereas the DEPT table has an alias of D.</a:t>
            </a:r>
            <a:endParaRPr/>
          </a:p>
          <a:p>
            <a:pPr indent="0" lvl="0" marL="0" rtl="0" algn="l">
              <a:spcBef>
                <a:spcPts val="330"/>
              </a:spcBef>
              <a:spcAft>
                <a:spcPts val="0"/>
              </a:spcAft>
              <a:buNone/>
            </a:pPr>
            <a:r>
              <a:rPr lang="en-US"/>
              <a:t>Guidelines</a:t>
            </a:r>
            <a:endParaRPr/>
          </a:p>
          <a:p>
            <a:pPr indent="-206375" lvl="2" marL="434975" rtl="0" algn="l">
              <a:spcBef>
                <a:spcPts val="330"/>
              </a:spcBef>
              <a:spcAft>
                <a:spcPts val="0"/>
              </a:spcAft>
              <a:buClr>
                <a:schemeClr val="dk1"/>
              </a:buClr>
              <a:buSzPts val="1100"/>
              <a:buFont typeface="Times New Roman"/>
              <a:buChar char="•"/>
            </a:pPr>
            <a:r>
              <a:rPr lang="en-US"/>
              <a:t>	Table aliases can be up to 30 characters in length, but the shorter they are the better. </a:t>
            </a:r>
            <a:endParaRPr/>
          </a:p>
          <a:p>
            <a:pPr indent="-206375" lvl="2" marL="434975" rtl="0" algn="l">
              <a:spcBef>
                <a:spcPts val="330"/>
              </a:spcBef>
              <a:spcAft>
                <a:spcPts val="0"/>
              </a:spcAft>
              <a:buClr>
                <a:schemeClr val="dk1"/>
              </a:buClr>
              <a:buSzPts val="1100"/>
              <a:buFont typeface="Times New Roman"/>
              <a:buChar char="•"/>
            </a:pPr>
            <a:r>
              <a:rPr lang="en-US"/>
              <a:t>	If a table alias is used for a particular table name in the FROM clause, then that table alias must be substituted for the table name throughout the SELECT statement.</a:t>
            </a:r>
            <a:endParaRPr/>
          </a:p>
          <a:p>
            <a:pPr indent="-206375" lvl="2" marL="434975" rtl="0" algn="l">
              <a:spcBef>
                <a:spcPts val="330"/>
              </a:spcBef>
              <a:spcAft>
                <a:spcPts val="0"/>
              </a:spcAft>
              <a:buClr>
                <a:schemeClr val="dk1"/>
              </a:buClr>
              <a:buSzPts val="1100"/>
              <a:buFont typeface="Times New Roman"/>
              <a:buChar char="•"/>
            </a:pPr>
            <a:r>
              <a:rPr lang="en-US"/>
              <a:t>	Table aliases should be meaningful.</a:t>
            </a:r>
            <a:endParaRPr/>
          </a:p>
          <a:p>
            <a:pPr indent="-206375" lvl="2" marL="434975" rtl="0" algn="l">
              <a:spcBef>
                <a:spcPts val="330"/>
              </a:spcBef>
              <a:spcAft>
                <a:spcPts val="0"/>
              </a:spcAft>
              <a:buClr>
                <a:schemeClr val="dk1"/>
              </a:buClr>
              <a:buSzPts val="1100"/>
              <a:buFont typeface="Times New Roman"/>
              <a:buChar char="•"/>
            </a:pPr>
            <a:r>
              <a:rPr lang="en-US"/>
              <a:t>	The table alias is valid only for the current SELECT statement.</a:t>
            </a:r>
            <a:endParaRPr/>
          </a:p>
          <a:p>
            <a:pPr indent="0" lvl="0" marL="0" rtl="0" algn="l">
              <a:spcBef>
                <a:spcPts val="330"/>
              </a:spcBef>
              <a:spcAft>
                <a:spcPts val="0"/>
              </a:spcAft>
              <a:buClr>
                <a:schemeClr val="dk1"/>
              </a:buClr>
              <a:buSzPts val="1100"/>
              <a:buFont typeface="Arial"/>
              <a:buNone/>
            </a:pPr>
            <a:r>
              <a:t/>
            </a:r>
            <a:endParaRPr b="0">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39: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7" name="Google Shape;697;p39: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Additional Search Conditions</a:t>
            </a:r>
            <a:endParaRPr/>
          </a:p>
          <a:p>
            <a:pPr indent="0" lvl="1" marL="114300" rtl="0" algn="l">
              <a:spcBef>
                <a:spcPts val="330"/>
              </a:spcBef>
              <a:spcAft>
                <a:spcPts val="0"/>
              </a:spcAft>
              <a:buNone/>
            </a:pPr>
            <a:r>
              <a:rPr lang="en-US"/>
              <a:t>Sometimes you may need to join more than two tables. For example, to display the name, the orders placed, the item numbers, the total for each item, and the total for each order for customer TKB SPORT SHOP, you will have to join the CUSTOMER, ORD, and ITEM tables.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p:txBody>
      </p:sp>
      <p:sp>
        <p:nvSpPr>
          <p:cNvPr id="698" name="Google Shape;698;p39:notes"/>
          <p:cNvSpPr/>
          <p:nvPr/>
        </p:nvSpPr>
        <p:spPr>
          <a:xfrm>
            <a:off x="615950" y="5580063"/>
            <a:ext cx="5632450" cy="990600"/>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c.name, o.ordid, i.itemid, i.itemtot, o.total</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customer c, ord o, item i</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3  WHERE	c.custid = o.custid</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4  AND	o.ordid = i.ordid</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5  AND	c.name = 'TKB SPORT SHOP';</a:t>
            </a:r>
            <a:endParaRPr/>
          </a:p>
        </p:txBody>
      </p:sp>
      <p:sp>
        <p:nvSpPr>
          <p:cNvPr id="699" name="Google Shape;699;p39:notes"/>
          <p:cNvSpPr/>
          <p:nvPr/>
        </p:nvSpPr>
        <p:spPr>
          <a:xfrm>
            <a:off x="615950" y="6681788"/>
            <a:ext cx="5632450" cy="938212"/>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NAME             ORDID    ITEMID   ITEMTOT     TOTAL</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 --------- ---------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TKB SPORT SHOP     610         3        58     101.4</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TKB SPORT SHOP     610         1        35     101.4</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TKB SPORT SHOP     610         2       8.4     101.4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9" name="Google Shape;89;p4: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SQL Functions (continued)</a:t>
            </a:r>
            <a:endParaRPr/>
          </a:p>
          <a:p>
            <a:pPr indent="0" lvl="1" marL="114300" rtl="0" algn="l">
              <a:spcBef>
                <a:spcPts val="330"/>
              </a:spcBef>
              <a:spcAft>
                <a:spcPts val="0"/>
              </a:spcAft>
              <a:buNone/>
            </a:pPr>
            <a:r>
              <a:rPr lang="en-US"/>
              <a:t>There are two distinct types of functions:</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Single-row functions</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Multiple-row functions</a:t>
            </a:r>
            <a:endParaRPr/>
          </a:p>
          <a:p>
            <a:pPr indent="0" lvl="1" marL="114300" rtl="0" algn="l">
              <a:spcBef>
                <a:spcPts val="330"/>
              </a:spcBef>
              <a:spcAft>
                <a:spcPts val="0"/>
              </a:spcAft>
              <a:buNone/>
            </a:pPr>
            <a:r>
              <a:rPr b="1" lang="en-US"/>
              <a:t>Single-Row Functions</a:t>
            </a:r>
            <a:endParaRPr/>
          </a:p>
          <a:p>
            <a:pPr indent="0" lvl="1" marL="114300" rtl="0" algn="l">
              <a:spcBef>
                <a:spcPts val="330"/>
              </a:spcBef>
              <a:spcAft>
                <a:spcPts val="0"/>
              </a:spcAft>
              <a:buNone/>
            </a:pPr>
            <a:r>
              <a:rPr lang="en-US"/>
              <a:t>These functions operate on single rows only and return one result per row. There are different types of single-row functions. This lesson covers the following ones:</a:t>
            </a:r>
            <a:endParaRPr/>
          </a:p>
          <a:p>
            <a:pPr indent="-211137" lvl="2" marL="439738" rtl="0" algn="l">
              <a:spcBef>
                <a:spcPts val="330"/>
              </a:spcBef>
              <a:spcAft>
                <a:spcPts val="0"/>
              </a:spcAft>
              <a:buClr>
                <a:schemeClr val="dk1"/>
              </a:buClr>
              <a:buSzPts val="1100"/>
              <a:buFont typeface="Times New Roman"/>
              <a:buChar char="•"/>
            </a:pPr>
            <a:r>
              <a:rPr lang="en-US"/>
              <a:t>Character</a:t>
            </a:r>
            <a:endParaRPr/>
          </a:p>
          <a:p>
            <a:pPr indent="-211137" lvl="2" marL="439738" rtl="0" algn="l">
              <a:spcBef>
                <a:spcPts val="330"/>
              </a:spcBef>
              <a:spcAft>
                <a:spcPts val="0"/>
              </a:spcAft>
              <a:buClr>
                <a:schemeClr val="dk1"/>
              </a:buClr>
              <a:buSzPts val="1100"/>
              <a:buFont typeface="Times New Roman"/>
              <a:buChar char="•"/>
            </a:pPr>
            <a:r>
              <a:rPr lang="en-US"/>
              <a:t>Number</a:t>
            </a:r>
            <a:endParaRPr/>
          </a:p>
          <a:p>
            <a:pPr indent="-211137" lvl="2" marL="439738" rtl="0" algn="l">
              <a:spcBef>
                <a:spcPts val="330"/>
              </a:spcBef>
              <a:spcAft>
                <a:spcPts val="0"/>
              </a:spcAft>
              <a:buClr>
                <a:schemeClr val="dk1"/>
              </a:buClr>
              <a:buSzPts val="1100"/>
              <a:buFont typeface="Times New Roman"/>
              <a:buChar char="•"/>
            </a:pPr>
            <a:r>
              <a:rPr lang="en-US"/>
              <a:t>Date</a:t>
            </a:r>
            <a:endParaRPr/>
          </a:p>
          <a:p>
            <a:pPr indent="-211137" lvl="2" marL="439738" rtl="0" algn="l">
              <a:spcBef>
                <a:spcPts val="330"/>
              </a:spcBef>
              <a:spcAft>
                <a:spcPts val="0"/>
              </a:spcAft>
              <a:buClr>
                <a:schemeClr val="dk1"/>
              </a:buClr>
              <a:buSzPts val="1100"/>
              <a:buFont typeface="Times New Roman"/>
              <a:buChar char="•"/>
            </a:pPr>
            <a:r>
              <a:rPr lang="en-US"/>
              <a:t>Conversion</a:t>
            </a:r>
            <a:endParaRPr/>
          </a:p>
          <a:p>
            <a:pPr indent="0" lvl="1" marL="114300" rtl="0" algn="l">
              <a:spcBef>
                <a:spcPts val="330"/>
              </a:spcBef>
              <a:spcAft>
                <a:spcPts val="0"/>
              </a:spcAft>
              <a:buNone/>
            </a:pPr>
            <a:r>
              <a:rPr b="1" lang="en-US"/>
              <a:t>Multiple-Row Functions</a:t>
            </a:r>
            <a:endParaRPr/>
          </a:p>
          <a:p>
            <a:pPr indent="0" lvl="1" marL="114300" rtl="0" algn="l">
              <a:spcBef>
                <a:spcPts val="330"/>
              </a:spcBef>
              <a:spcAft>
                <a:spcPts val="0"/>
              </a:spcAft>
              <a:buNone/>
            </a:pPr>
            <a:r>
              <a:rPr lang="en-US"/>
              <a:t>These functions manipulate groups of rows to give one result per group of rows. </a:t>
            </a:r>
            <a:endParaRPr/>
          </a:p>
          <a:p>
            <a:pPr indent="0" lvl="1" marL="114300" rtl="0" algn="l">
              <a:spcBef>
                <a:spcPts val="330"/>
              </a:spcBef>
              <a:spcAft>
                <a:spcPts val="0"/>
              </a:spcAft>
              <a:buNone/>
            </a:pPr>
            <a:r>
              <a:rPr lang="en-US"/>
              <a:t>For more information, see </a:t>
            </a:r>
            <a:br>
              <a:rPr lang="en-US"/>
            </a:br>
            <a:r>
              <a:rPr i="1" lang="en-US"/>
              <a:t>Oracle Server SQL Reference, </a:t>
            </a:r>
            <a:r>
              <a:rPr lang="en-US"/>
              <a:t>Release 8, for the complete list of available functions and syntax.</a:t>
            </a:r>
            <a:endParaRPr/>
          </a:p>
          <a:p>
            <a:pPr indent="0" lvl="0" marL="0" rtl="0" algn="l">
              <a:lnSpc>
                <a:spcPct val="112000"/>
              </a:lnSpc>
              <a:spcBef>
                <a:spcPts val="264"/>
              </a:spcBef>
              <a:spcAft>
                <a:spcPts val="0"/>
              </a:spcAft>
              <a:buNone/>
            </a:pPr>
            <a:r>
              <a:t/>
            </a:r>
            <a:endParaRPr b="0">
              <a:latin typeface="Times"/>
              <a:ea typeface="Times"/>
              <a:cs typeface="Times"/>
              <a:sym typeface="Times"/>
            </a:endParaRPr>
          </a:p>
          <a:p>
            <a:pPr indent="0" lvl="0" marL="0" rtl="0" algn="l">
              <a:spcBef>
                <a:spcPts val="330"/>
              </a:spcBef>
              <a:spcAft>
                <a:spcPts val="0"/>
              </a:spcAft>
              <a:buNone/>
            </a:pPr>
            <a:r>
              <a:t/>
            </a:r>
            <a:endParaRPr b="0">
              <a:latin typeface="Times"/>
              <a:ea typeface="Times"/>
              <a:cs typeface="Times"/>
              <a:sym typeface="Times"/>
            </a:endParaRPr>
          </a:p>
        </p:txBody>
      </p:sp>
      <p:sp>
        <p:nvSpPr>
          <p:cNvPr id="90" name="Google Shape;90;p4: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grpSp>
        <p:nvGrpSpPr>
          <p:cNvPr id="91" name="Google Shape;91;p4:notes"/>
          <p:cNvGrpSpPr/>
          <p:nvPr/>
        </p:nvGrpSpPr>
        <p:grpSpPr>
          <a:xfrm>
            <a:off x="163513" y="7645400"/>
            <a:ext cx="295275" cy="290513"/>
            <a:chOff x="103" y="4816"/>
            <a:chExt cx="186" cy="183"/>
          </a:xfrm>
        </p:grpSpPr>
        <p:sp>
          <p:nvSpPr>
            <p:cNvPr id="92" name="Google Shape;92;p4:notes"/>
            <p:cNvSpPr/>
            <p:nvPr/>
          </p:nvSpPr>
          <p:spPr>
            <a:xfrm>
              <a:off x="103" y="4816"/>
              <a:ext cx="178" cy="175"/>
            </a:xfrm>
            <a:custGeom>
              <a:rect b="b" l="l" r="r" t="t"/>
              <a:pathLst>
                <a:path extrusionOk="0" h="175" w="178">
                  <a:moveTo>
                    <a:pt x="177" y="174"/>
                  </a:moveTo>
                  <a:lnTo>
                    <a:pt x="177" y="0"/>
                  </a:lnTo>
                  <a:lnTo>
                    <a:pt x="0" y="0"/>
                  </a:lnTo>
                  <a:lnTo>
                    <a:pt x="0" y="174"/>
                  </a:lnTo>
                  <a:lnTo>
                    <a:pt x="177" y="17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3" name="Google Shape;93;p4:notes"/>
            <p:cNvSpPr/>
            <p:nvPr/>
          </p:nvSpPr>
          <p:spPr>
            <a:xfrm>
              <a:off x="164" y="4882"/>
              <a:ext cx="70" cy="36"/>
            </a:xfrm>
            <a:custGeom>
              <a:rect b="b" l="l" r="r" t="t"/>
              <a:pathLst>
                <a:path extrusionOk="0" h="36" w="70">
                  <a:moveTo>
                    <a:pt x="69" y="6"/>
                  </a:moveTo>
                  <a:lnTo>
                    <a:pt x="65" y="0"/>
                  </a:lnTo>
                  <a:lnTo>
                    <a:pt x="0" y="28"/>
                  </a:lnTo>
                  <a:lnTo>
                    <a:pt x="3" y="35"/>
                  </a:lnTo>
                  <a:lnTo>
                    <a:pt x="69"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4" name="Google Shape;94;p4:notes"/>
            <p:cNvSpPr/>
            <p:nvPr/>
          </p:nvSpPr>
          <p:spPr>
            <a:xfrm>
              <a:off x="173" y="4898"/>
              <a:ext cx="70" cy="35"/>
            </a:xfrm>
            <a:custGeom>
              <a:rect b="b" l="l" r="r" t="t"/>
              <a:pathLst>
                <a:path extrusionOk="0" h="35" w="70">
                  <a:moveTo>
                    <a:pt x="69" y="6"/>
                  </a:moveTo>
                  <a:lnTo>
                    <a:pt x="65" y="0"/>
                  </a:lnTo>
                  <a:lnTo>
                    <a:pt x="0" y="27"/>
                  </a:lnTo>
                  <a:lnTo>
                    <a:pt x="3" y="34"/>
                  </a:lnTo>
                  <a:lnTo>
                    <a:pt x="69"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5" name="Google Shape;95;p4:notes"/>
            <p:cNvSpPr/>
            <p:nvPr/>
          </p:nvSpPr>
          <p:spPr>
            <a:xfrm>
              <a:off x="179" y="4914"/>
              <a:ext cx="68" cy="35"/>
            </a:xfrm>
            <a:custGeom>
              <a:rect b="b" l="l" r="r" t="t"/>
              <a:pathLst>
                <a:path extrusionOk="0" h="35" w="68">
                  <a:moveTo>
                    <a:pt x="67" y="6"/>
                  </a:moveTo>
                  <a:lnTo>
                    <a:pt x="64" y="0"/>
                  </a:lnTo>
                  <a:lnTo>
                    <a:pt x="0" y="27"/>
                  </a:lnTo>
                  <a:lnTo>
                    <a:pt x="2" y="34"/>
                  </a:lnTo>
                  <a:lnTo>
                    <a:pt x="67"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6" name="Google Shape;96;p4:notes"/>
            <p:cNvSpPr/>
            <p:nvPr/>
          </p:nvSpPr>
          <p:spPr>
            <a:xfrm>
              <a:off x="187" y="4929"/>
              <a:ext cx="70" cy="38"/>
            </a:xfrm>
            <a:custGeom>
              <a:rect b="b" l="l" r="r" t="t"/>
              <a:pathLst>
                <a:path extrusionOk="0" h="38" w="70">
                  <a:moveTo>
                    <a:pt x="69" y="7"/>
                  </a:moveTo>
                  <a:lnTo>
                    <a:pt x="65" y="0"/>
                  </a:lnTo>
                  <a:lnTo>
                    <a:pt x="0" y="29"/>
                  </a:lnTo>
                  <a:lnTo>
                    <a:pt x="3" y="37"/>
                  </a:lnTo>
                  <a:lnTo>
                    <a:pt x="69"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7" name="Google Shape;97;p4:notes"/>
            <p:cNvSpPr/>
            <p:nvPr/>
          </p:nvSpPr>
          <p:spPr>
            <a:xfrm>
              <a:off x="196" y="4946"/>
              <a:ext cx="67" cy="36"/>
            </a:xfrm>
            <a:custGeom>
              <a:rect b="b" l="l" r="r" t="t"/>
              <a:pathLst>
                <a:path extrusionOk="0" h="36" w="67">
                  <a:moveTo>
                    <a:pt x="66" y="6"/>
                  </a:moveTo>
                  <a:lnTo>
                    <a:pt x="63" y="0"/>
                  </a:lnTo>
                  <a:lnTo>
                    <a:pt x="0" y="28"/>
                  </a:lnTo>
                  <a:lnTo>
                    <a:pt x="2" y="35"/>
                  </a:lnTo>
                  <a:lnTo>
                    <a:pt x="66"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8" name="Google Shape;98;p4:notes"/>
            <p:cNvSpPr/>
            <p:nvPr/>
          </p:nvSpPr>
          <p:spPr>
            <a:xfrm>
              <a:off x="125" y="4846"/>
              <a:ext cx="121" cy="58"/>
            </a:xfrm>
            <a:custGeom>
              <a:rect b="b" l="l" r="r" t="t"/>
              <a:pathLst>
                <a:path extrusionOk="0" h="58" w="121">
                  <a:moveTo>
                    <a:pt x="120" y="7"/>
                  </a:moveTo>
                  <a:lnTo>
                    <a:pt x="118" y="0"/>
                  </a:lnTo>
                  <a:lnTo>
                    <a:pt x="0" y="50"/>
                  </a:lnTo>
                  <a:lnTo>
                    <a:pt x="2" y="57"/>
                  </a:lnTo>
                  <a:lnTo>
                    <a:pt x="120"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9" name="Google Shape;99;p4:notes"/>
            <p:cNvSpPr/>
            <p:nvPr/>
          </p:nvSpPr>
          <p:spPr>
            <a:xfrm>
              <a:off x="107" y="4833"/>
              <a:ext cx="123" cy="59"/>
            </a:xfrm>
            <a:custGeom>
              <a:rect b="b" l="l" r="r" t="t"/>
              <a:pathLst>
                <a:path extrusionOk="0" h="59" w="123">
                  <a:moveTo>
                    <a:pt x="122" y="7"/>
                  </a:moveTo>
                  <a:lnTo>
                    <a:pt x="119" y="0"/>
                  </a:lnTo>
                  <a:lnTo>
                    <a:pt x="0" y="51"/>
                  </a:lnTo>
                  <a:lnTo>
                    <a:pt x="2" y="58"/>
                  </a:lnTo>
                  <a:lnTo>
                    <a:pt x="122"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0" name="Google Shape;100;p4:notes"/>
            <p:cNvSpPr/>
            <p:nvPr/>
          </p:nvSpPr>
          <p:spPr>
            <a:xfrm>
              <a:off x="234" y="4848"/>
              <a:ext cx="55" cy="103"/>
            </a:xfrm>
            <a:custGeom>
              <a:rect b="b" l="l" r="r" t="t"/>
              <a:pathLst>
                <a:path extrusionOk="0" h="103" w="55">
                  <a:moveTo>
                    <a:pt x="46" y="102"/>
                  </a:moveTo>
                  <a:lnTo>
                    <a:pt x="54" y="99"/>
                  </a:lnTo>
                  <a:lnTo>
                    <a:pt x="7" y="0"/>
                  </a:lnTo>
                  <a:lnTo>
                    <a:pt x="0" y="2"/>
                  </a:lnTo>
                  <a:lnTo>
                    <a:pt x="46" y="102"/>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1" name="Google Shape;101;p4:notes"/>
            <p:cNvSpPr/>
            <p:nvPr/>
          </p:nvSpPr>
          <p:spPr>
            <a:xfrm>
              <a:off x="125" y="4892"/>
              <a:ext cx="52" cy="107"/>
            </a:xfrm>
            <a:custGeom>
              <a:rect b="b" l="l" r="r" t="t"/>
              <a:pathLst>
                <a:path extrusionOk="0" h="107" w="52">
                  <a:moveTo>
                    <a:pt x="44" y="106"/>
                  </a:moveTo>
                  <a:lnTo>
                    <a:pt x="51" y="102"/>
                  </a:lnTo>
                  <a:lnTo>
                    <a:pt x="6" y="0"/>
                  </a:lnTo>
                  <a:lnTo>
                    <a:pt x="0" y="4"/>
                  </a:lnTo>
                  <a:lnTo>
                    <a:pt x="44" y="1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2" name="Google Shape;102;p4:notes"/>
            <p:cNvSpPr/>
            <p:nvPr/>
          </p:nvSpPr>
          <p:spPr>
            <a:xfrm>
              <a:off x="103" y="4884"/>
              <a:ext cx="59" cy="115"/>
            </a:xfrm>
            <a:custGeom>
              <a:rect b="b" l="l" r="r" t="t"/>
              <a:pathLst>
                <a:path extrusionOk="0" h="115" w="59">
                  <a:moveTo>
                    <a:pt x="51" y="114"/>
                  </a:moveTo>
                  <a:lnTo>
                    <a:pt x="58" y="111"/>
                  </a:lnTo>
                  <a:lnTo>
                    <a:pt x="6" y="0"/>
                  </a:lnTo>
                  <a:lnTo>
                    <a:pt x="0" y="2"/>
                  </a:lnTo>
                  <a:lnTo>
                    <a:pt x="51" y="11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3" name="Google Shape;103;p4:notes"/>
            <p:cNvSpPr/>
            <p:nvPr/>
          </p:nvSpPr>
          <p:spPr>
            <a:xfrm>
              <a:off x="106" y="4884"/>
              <a:ext cx="28" cy="18"/>
            </a:xfrm>
            <a:custGeom>
              <a:rect b="b" l="l" r="r" t="t"/>
              <a:pathLst>
                <a:path extrusionOk="0" h="18" w="28">
                  <a:moveTo>
                    <a:pt x="23" y="17"/>
                  </a:moveTo>
                  <a:lnTo>
                    <a:pt x="27" y="10"/>
                  </a:lnTo>
                  <a:lnTo>
                    <a:pt x="4" y="0"/>
                  </a:lnTo>
                  <a:lnTo>
                    <a:pt x="0" y="6"/>
                  </a:lnTo>
                  <a:lnTo>
                    <a:pt x="23"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4" name="Google Shape;104;p4:notes"/>
            <p:cNvSpPr/>
            <p:nvPr/>
          </p:nvSpPr>
          <p:spPr>
            <a:xfrm>
              <a:off x="212" y="4841"/>
              <a:ext cx="31" cy="17"/>
            </a:xfrm>
            <a:custGeom>
              <a:rect b="b" l="l" r="r" t="t"/>
              <a:pathLst>
                <a:path extrusionOk="0" h="17" w="31">
                  <a:moveTo>
                    <a:pt x="26" y="16"/>
                  </a:moveTo>
                  <a:lnTo>
                    <a:pt x="30" y="9"/>
                  </a:lnTo>
                  <a:lnTo>
                    <a:pt x="4" y="0"/>
                  </a:lnTo>
                  <a:lnTo>
                    <a:pt x="0" y="5"/>
                  </a:lnTo>
                  <a:lnTo>
                    <a:pt x="26" y="1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0:notes"/>
          <p:cNvSpPr/>
          <p:nvPr/>
        </p:nvSpPr>
        <p:spPr>
          <a:xfrm>
            <a:off x="3860800" y="-1588"/>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16" name="Google Shape;716;p40:notes"/>
          <p:cNvSpPr/>
          <p:nvPr/>
        </p:nvSpPr>
        <p:spPr>
          <a:xfrm>
            <a:off x="-1588" y="-1588"/>
            <a:ext cx="2954338"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17" name="Google Shape;717;p40:notes"/>
          <p:cNvSpPr txBox="1"/>
          <p:nvPr>
            <p:ph idx="1" type="body"/>
          </p:nvPr>
        </p:nvSpPr>
        <p:spPr>
          <a:xfrm>
            <a:off x="452438" y="4762500"/>
            <a:ext cx="5311775"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Non-Equijoins</a:t>
            </a:r>
            <a:endParaRPr/>
          </a:p>
          <a:p>
            <a:pPr indent="0" lvl="1" marL="114300" rtl="0" algn="l">
              <a:spcBef>
                <a:spcPts val="330"/>
              </a:spcBef>
              <a:spcAft>
                <a:spcPts val="0"/>
              </a:spcAft>
              <a:buNone/>
            </a:pPr>
            <a:r>
              <a:rPr lang="en-US"/>
              <a:t>The relationship between the EMP table and the SALGRADE table is a </a:t>
            </a:r>
            <a:r>
              <a:rPr lang="en-US">
                <a:solidFill>
                  <a:srgbClr val="FC0128"/>
                </a:solidFill>
              </a:rPr>
              <a:t>non-equijoin,</a:t>
            </a:r>
            <a:r>
              <a:rPr lang="en-US"/>
              <a:t> meaning that no column in the EMP table corresponds directly to a column in the SALGRADE table. The relationship between the two tables is that the SAL column in the EMP table is between the LOSAL and HISAL column of the SALGRADE table. The relationship is obtained using an operator other than equal (=). </a:t>
            </a:r>
            <a:endParaRPr/>
          </a:p>
        </p:txBody>
      </p:sp>
      <p:sp>
        <p:nvSpPr>
          <p:cNvPr id="718" name="Google Shape;718;p40:notes"/>
          <p:cNvSpPr/>
          <p:nvPr>
            <p:ph idx="2" type="sldImg"/>
          </p:nvPr>
        </p:nvSpPr>
        <p:spPr>
          <a:xfrm>
            <a:off x="446088" y="173038"/>
            <a:ext cx="5921375" cy="4440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41: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6" name="Google Shape;736;p4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Non-Equijoins (continued)</a:t>
            </a:r>
            <a:endParaRPr/>
          </a:p>
          <a:p>
            <a:pPr indent="0" lvl="1" marL="114300" rtl="0" algn="l">
              <a:spcBef>
                <a:spcPts val="330"/>
              </a:spcBef>
              <a:spcAft>
                <a:spcPts val="0"/>
              </a:spcAft>
              <a:buNone/>
            </a:pPr>
            <a:r>
              <a:rPr lang="en-US"/>
              <a:t>The slide example creates a non-equijoin to evaluate an employee’s salary grade. The salary must be </a:t>
            </a:r>
            <a:r>
              <a:rPr i="1" lang="en-US"/>
              <a:t>between</a:t>
            </a:r>
            <a:r>
              <a:rPr lang="en-US"/>
              <a:t> any pair of the low and high salary ranges. </a:t>
            </a:r>
            <a:endParaRPr/>
          </a:p>
          <a:p>
            <a:pPr indent="0" lvl="1" marL="114300" rtl="0" algn="l">
              <a:spcBef>
                <a:spcPts val="330"/>
              </a:spcBef>
              <a:spcAft>
                <a:spcPts val="0"/>
              </a:spcAft>
              <a:buNone/>
            </a:pPr>
            <a:r>
              <a:rPr lang="en-US">
                <a:solidFill>
                  <a:srgbClr val="000000"/>
                </a:solidFill>
              </a:rPr>
              <a:t>It is important to note that all employees appear exactly once when this query is executed. No employee is repeated in the list. There are two reasons for this:</a:t>
            </a:r>
            <a:endParaRPr/>
          </a:p>
          <a:p>
            <a:pPr indent="-211137" lvl="2" marL="439738" rtl="0" algn="l">
              <a:spcBef>
                <a:spcPts val="330"/>
              </a:spcBef>
              <a:spcAft>
                <a:spcPts val="0"/>
              </a:spcAft>
              <a:buClr>
                <a:srgbClr val="000000"/>
              </a:buClr>
              <a:buSzPts val="1100"/>
              <a:buFont typeface="Times New Roman"/>
              <a:buChar char="•"/>
            </a:pPr>
            <a:r>
              <a:rPr lang="en-US">
                <a:solidFill>
                  <a:srgbClr val="000000"/>
                </a:solidFill>
              </a:rPr>
              <a:t>None of the rows in the salary grade table contain grades that overlap. That is, the salary value for an employee can only lie between the low salary and high salary values of one of the rows in the salary grade table. </a:t>
            </a:r>
            <a:endParaRPr/>
          </a:p>
          <a:p>
            <a:pPr indent="-211137" lvl="2" marL="439738" rtl="0" algn="l">
              <a:spcBef>
                <a:spcPts val="330"/>
              </a:spcBef>
              <a:spcAft>
                <a:spcPts val="0"/>
              </a:spcAft>
              <a:buClr>
                <a:srgbClr val="000000"/>
              </a:buClr>
              <a:buSzPts val="1100"/>
              <a:buFont typeface="Times New Roman"/>
              <a:buChar char="•"/>
            </a:pPr>
            <a:r>
              <a:rPr lang="en-US">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b="1"/>
          </a:p>
          <a:p>
            <a:pPr indent="0" lvl="1" marL="114300" rtl="0" algn="l">
              <a:spcBef>
                <a:spcPts val="330"/>
              </a:spcBef>
              <a:spcAft>
                <a:spcPts val="0"/>
              </a:spcAft>
              <a:buNone/>
            </a:pPr>
            <a:r>
              <a:rPr b="1" lang="en-US"/>
              <a:t>Note:</a:t>
            </a:r>
            <a:r>
              <a:rPr lang="en-US"/>
              <a:t> Other operators such as &lt;= and &gt;= could be used, but BETWEEN is the simplest. Remember to specify the low value first and the high value last when using BETWEEN. Table aliases have been specified for performance reasons, not because of possible ambiguity.</a:t>
            </a:r>
            <a:endParaRPr b="1"/>
          </a:p>
          <a:p>
            <a:pPr indent="0" lvl="0" marL="0" rtl="0" algn="l">
              <a:spcBef>
                <a:spcPts val="33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42: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Returning Records with No Direct Match with Outer Joins</a:t>
            </a:r>
            <a:endParaRPr>
              <a:latin typeface="Times"/>
              <a:ea typeface="Times"/>
              <a:cs typeface="Times"/>
              <a:sym typeface="Times"/>
            </a:endParaRPr>
          </a:p>
          <a:p>
            <a:pPr indent="0" lvl="1" marL="114300" rtl="0" algn="l">
              <a:spcBef>
                <a:spcPts val="330"/>
              </a:spcBef>
              <a:spcAft>
                <a:spcPts val="0"/>
              </a:spcAft>
              <a:buNone/>
            </a:pPr>
            <a:r>
              <a:rPr lang="en-US"/>
              <a:t>If a row does not satisfy a join condition, the row will not appear in the query result. For example, in the equijoin condition of EMP and DEPT tables, department OPERATIONS does not appear because no one works in that department.</a:t>
            </a:r>
            <a:endParaRPr/>
          </a:p>
        </p:txBody>
      </p:sp>
      <p:sp>
        <p:nvSpPr>
          <p:cNvPr id="748" name="Google Shape;748;p42: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9" name="Google Shape;749;p42:notes"/>
          <p:cNvSpPr/>
          <p:nvPr/>
        </p:nvSpPr>
        <p:spPr>
          <a:xfrm>
            <a:off x="615950" y="5575300"/>
            <a:ext cx="5632450" cy="601663"/>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e.ename, e.deptno, d.dname</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emp e, dept d</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3  WHERE  e.deptno = d.deptno;</a:t>
            </a:r>
            <a:endParaRPr/>
          </a:p>
        </p:txBody>
      </p:sp>
      <p:sp>
        <p:nvSpPr>
          <p:cNvPr id="750" name="Google Shape;750;p42:notes"/>
          <p:cNvSpPr/>
          <p:nvPr/>
        </p:nvSpPr>
        <p:spPr>
          <a:xfrm>
            <a:off x="615950" y="6302375"/>
            <a:ext cx="5632450" cy="2085975"/>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ENAME         DEPTNO DNAME</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KING              10 ACCOUNTING</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BLAKE             30 SALES</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CLARK             10 ACCOUNTING</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JONES             20 RESEARCH</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ALLEN             30 SALES</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TURNER            30 SALES</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JAMES             30 SALES</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14 rows selected.</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43: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Returning Records with No Direct Match with Outer Joins</a:t>
            </a:r>
            <a:endParaRPr/>
          </a:p>
          <a:p>
            <a:pPr indent="0" lvl="1" marL="114300" rtl="0" algn="l">
              <a:spcBef>
                <a:spcPts val="330"/>
              </a:spcBef>
              <a:spcAft>
                <a:spcPts val="0"/>
              </a:spcAft>
              <a:buNone/>
            </a:pPr>
            <a:r>
              <a:rPr lang="en-US"/>
              <a:t>The missing row(s) can be returned if an </a:t>
            </a:r>
            <a:r>
              <a:rPr i="1" lang="en-US">
                <a:solidFill>
                  <a:srgbClr val="FC0128"/>
                </a:solidFill>
              </a:rPr>
              <a:t>outer join</a:t>
            </a:r>
            <a:r>
              <a:rPr lang="en-US">
                <a:solidFill>
                  <a:srgbClr val="FC0128"/>
                </a:solidFill>
              </a:rPr>
              <a:t> </a:t>
            </a:r>
            <a:r>
              <a:rPr lang="en-US"/>
              <a:t>operator is used in the join condition. The operator is a plus sign enclosed in parentheses </a:t>
            </a:r>
            <a:r>
              <a:rPr lang="en-US">
                <a:solidFill>
                  <a:srgbClr val="FC0128"/>
                </a:solidFill>
              </a:rPr>
              <a:t>(+),</a:t>
            </a:r>
            <a:r>
              <a:rPr lang="en-US"/>
              <a:t> and it is </a:t>
            </a:r>
            <a:r>
              <a:rPr i="1" lang="en-US"/>
              <a:t>placed on the </a:t>
            </a:r>
            <a:r>
              <a:rPr lang="en-US"/>
              <a:t>“</a:t>
            </a:r>
            <a:r>
              <a:rPr i="1" lang="en-US"/>
              <a:t>side</a:t>
            </a:r>
            <a:r>
              <a:rPr lang="en-US"/>
              <a:t>” </a:t>
            </a:r>
            <a:r>
              <a:rPr i="1" lang="en-US"/>
              <a:t>of the join that is deficient in information</a:t>
            </a:r>
            <a:r>
              <a:rPr lang="en-US"/>
              <a:t>. This operator has the effect of creating one or more null rows, to which one or more rows from the nondeficient table can be joined.</a:t>
            </a:r>
            <a:endParaRPr/>
          </a:p>
          <a:p>
            <a:pPr indent="0" lvl="1" marL="114300" rtl="0" algn="l">
              <a:spcBef>
                <a:spcPts val="330"/>
              </a:spcBef>
              <a:spcAft>
                <a:spcPts val="0"/>
              </a:spcAft>
              <a:buNone/>
            </a:pPr>
            <a:r>
              <a:rPr lang="en-US"/>
              <a:t>In the syntax:</a:t>
            </a:r>
            <a:endParaRPr/>
          </a:p>
          <a:p>
            <a:pPr indent="0" lvl="1" marL="114300" rtl="0" algn="l">
              <a:spcBef>
                <a:spcPts val="220"/>
              </a:spcBef>
              <a:spcAft>
                <a:spcPts val="0"/>
              </a:spcAft>
              <a:buNone/>
            </a:pPr>
            <a:r>
              <a:rPr lang="en-US">
                <a:latin typeface="Times"/>
                <a:ea typeface="Times"/>
                <a:cs typeface="Times"/>
                <a:sym typeface="Times"/>
              </a:rPr>
              <a:t>	</a:t>
            </a:r>
            <a:r>
              <a:rPr i="1" lang="en-US">
                <a:latin typeface="Times"/>
                <a:ea typeface="Times"/>
                <a:cs typeface="Times"/>
                <a:sym typeface="Times"/>
              </a:rPr>
              <a:t>table1.column =</a:t>
            </a:r>
            <a:r>
              <a:rPr lang="en-US">
                <a:latin typeface="Times"/>
                <a:ea typeface="Times"/>
                <a:cs typeface="Times"/>
                <a:sym typeface="Times"/>
              </a:rPr>
              <a:t>		is the condition that joins (or relates) the tables together. 		</a:t>
            </a:r>
            <a:endParaRPr/>
          </a:p>
          <a:p>
            <a:pPr indent="0" lvl="1" marL="114300" rtl="0" algn="l">
              <a:spcBef>
                <a:spcPts val="220"/>
              </a:spcBef>
              <a:spcAft>
                <a:spcPts val="0"/>
              </a:spcAft>
              <a:buNone/>
            </a:pPr>
            <a:r>
              <a:rPr lang="en-US">
                <a:latin typeface="Times"/>
                <a:ea typeface="Times"/>
                <a:cs typeface="Times"/>
                <a:sym typeface="Times"/>
              </a:rPr>
              <a:t>	</a:t>
            </a:r>
            <a:r>
              <a:rPr i="1" lang="en-US">
                <a:latin typeface="Times"/>
                <a:ea typeface="Times"/>
                <a:cs typeface="Times"/>
                <a:sym typeface="Times"/>
              </a:rPr>
              <a:t>table2.column</a:t>
            </a:r>
            <a:r>
              <a:rPr lang="en-US">
                <a:latin typeface="Times"/>
                <a:ea typeface="Times"/>
                <a:cs typeface="Times"/>
                <a:sym typeface="Times"/>
              </a:rPr>
              <a:t> (+)		is the outer join symbol, which can be placed on either side of the</a:t>
            </a:r>
            <a:br>
              <a:rPr lang="en-US">
                <a:latin typeface="Times"/>
                <a:ea typeface="Times"/>
                <a:cs typeface="Times"/>
                <a:sym typeface="Times"/>
              </a:rPr>
            </a:br>
            <a:r>
              <a:rPr lang="en-US">
                <a:latin typeface="Times"/>
                <a:ea typeface="Times"/>
                <a:cs typeface="Times"/>
                <a:sym typeface="Times"/>
              </a:rPr>
              <a:t>					WHERE clause condition, but not on both sides (Place the outer</a:t>
            </a:r>
            <a:br>
              <a:rPr lang="en-US">
                <a:latin typeface="Times"/>
                <a:ea typeface="Times"/>
                <a:cs typeface="Times"/>
                <a:sym typeface="Times"/>
              </a:rPr>
            </a:br>
            <a:r>
              <a:rPr lang="en-US">
                <a:latin typeface="Times"/>
                <a:ea typeface="Times"/>
                <a:cs typeface="Times"/>
                <a:sym typeface="Times"/>
              </a:rPr>
              <a:t>					join symbol following the name of the column in the table without 						the matching rows.)</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l4ejoin.sql</a:t>
            </a:r>
            <a:endParaRPr/>
          </a:p>
          <a:p>
            <a:pPr indent="0" lvl="1" marL="114300" rtl="0" algn="l">
              <a:spcBef>
                <a:spcPts val="330"/>
              </a:spcBef>
              <a:spcAft>
                <a:spcPts val="0"/>
              </a:spcAft>
              <a:buNone/>
            </a:pPr>
            <a:r>
              <a:rPr lang="en-US">
                <a:solidFill>
                  <a:schemeClr val="accent2"/>
                </a:solidFill>
              </a:rPr>
              <a:t>Purpose: To illustrate an equijoin leading to an outer join.</a:t>
            </a:r>
            <a:endParaRPr i="1"/>
          </a:p>
          <a:p>
            <a:pPr indent="0" lvl="0" marL="0" rtl="0" algn="l">
              <a:spcBef>
                <a:spcPts val="330"/>
              </a:spcBef>
              <a:spcAft>
                <a:spcPts val="0"/>
              </a:spcAft>
              <a:buNone/>
            </a:pPr>
            <a:r>
              <a:t/>
            </a:r>
            <a:endParaRPr/>
          </a:p>
          <a:p>
            <a:pPr indent="0" lvl="0" marL="0" rtl="0" algn="l">
              <a:spcBef>
                <a:spcPts val="330"/>
              </a:spcBef>
              <a:spcAft>
                <a:spcPts val="0"/>
              </a:spcAft>
              <a:buNone/>
            </a:pPr>
            <a:r>
              <a:t/>
            </a:r>
            <a:endParaRPr/>
          </a:p>
        </p:txBody>
      </p:sp>
      <p:sp>
        <p:nvSpPr>
          <p:cNvPr id="766" name="Google Shape;766;p43: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44:notes"/>
          <p:cNvSpPr/>
          <p:nvPr/>
        </p:nvSpPr>
        <p:spPr>
          <a:xfrm>
            <a:off x="3859213" y="0"/>
            <a:ext cx="2960687"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74" name="Google Shape;774;p44:notes"/>
          <p:cNvSpPr/>
          <p:nvPr/>
        </p:nvSpPr>
        <p:spPr>
          <a:xfrm>
            <a:off x="-3175" y="0"/>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75" name="Google Shape;775;p44: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Returning Records with No Direct Match with Outer Joins (continued)</a:t>
            </a:r>
            <a:endParaRPr/>
          </a:p>
          <a:p>
            <a:pPr indent="0" lvl="1" marL="114300" rtl="0" algn="l">
              <a:spcBef>
                <a:spcPts val="330"/>
              </a:spcBef>
              <a:spcAft>
                <a:spcPts val="0"/>
              </a:spcAft>
              <a:buNone/>
            </a:pPr>
            <a:r>
              <a:rPr lang="en-US"/>
              <a:t>The slide example displays numbers and names for all the departments. The OPERATIONS department, which does not have any employees, is also displayed.</a:t>
            </a:r>
            <a:endParaRPr/>
          </a:p>
          <a:p>
            <a:pPr indent="0" lvl="0" marL="0" rtl="0" algn="l">
              <a:spcBef>
                <a:spcPts val="330"/>
              </a:spcBef>
              <a:spcAft>
                <a:spcPts val="0"/>
              </a:spcAft>
              <a:buNone/>
            </a:pPr>
            <a:r>
              <a:rPr lang="en-US"/>
              <a:t>Outer Join Restrictions</a:t>
            </a:r>
            <a:endParaRPr/>
          </a:p>
          <a:p>
            <a:pPr indent="-211137" lvl="2" marL="439738" rtl="0" algn="l">
              <a:spcBef>
                <a:spcPts val="330"/>
              </a:spcBef>
              <a:spcAft>
                <a:spcPts val="0"/>
              </a:spcAft>
              <a:buClr>
                <a:schemeClr val="dk1"/>
              </a:buClr>
              <a:buSzPts val="1100"/>
              <a:buFont typeface="Times New Roman"/>
              <a:buChar char="•"/>
            </a:pPr>
            <a:r>
              <a:rPr lang="en-US"/>
              <a:t>The outer join operator can appear on only </a:t>
            </a:r>
            <a:r>
              <a:rPr i="1" lang="en-US"/>
              <a:t>one</a:t>
            </a:r>
            <a:r>
              <a:rPr lang="en-US"/>
              <a:t> side of the expression—the side that has information missing. It returns those rows from one table that have no direct match in the other table.</a:t>
            </a:r>
            <a:endParaRPr/>
          </a:p>
          <a:p>
            <a:pPr indent="-211137" lvl="2" marL="439738" rtl="0" algn="l">
              <a:spcBef>
                <a:spcPts val="330"/>
              </a:spcBef>
              <a:spcAft>
                <a:spcPts val="0"/>
              </a:spcAft>
              <a:buClr>
                <a:schemeClr val="dk1"/>
              </a:buClr>
              <a:buSzPts val="1100"/>
              <a:buFont typeface="Times New Roman"/>
              <a:buChar char="•"/>
            </a:pPr>
            <a:r>
              <a:rPr lang="en-US"/>
              <a:t>A condition involving an outer join cannot use the IN operator or be linked to another condition by the OR operator.</a:t>
            </a:r>
            <a:endParaRPr/>
          </a:p>
          <a:p>
            <a:pPr indent="-211137" lvl="2" marL="439738" rtl="0" algn="l">
              <a:spcBef>
                <a:spcPts val="330"/>
              </a:spcBef>
              <a:spcAft>
                <a:spcPts val="0"/>
              </a:spcAft>
              <a:buClr>
                <a:schemeClr val="dk1"/>
              </a:buClr>
              <a:buSzPts val="1100"/>
              <a:buFont typeface="Times New Roman"/>
              <a:buNone/>
            </a:pPr>
            <a:r>
              <a:t/>
            </a:r>
            <a:endParaRPr/>
          </a:p>
          <a:p>
            <a:pPr indent="-211137" lvl="2" marL="439738" rtl="0" algn="l">
              <a:spcBef>
                <a:spcPts val="330"/>
              </a:spcBef>
              <a:spcAft>
                <a:spcPts val="0"/>
              </a:spcAft>
              <a:buClr>
                <a:schemeClr val="dk1"/>
              </a:buClr>
              <a:buSzPts val="1100"/>
              <a:buFont typeface="Times New Roman"/>
              <a:buNone/>
            </a:pPr>
            <a:r>
              <a:t/>
            </a:r>
            <a:endParaRPr/>
          </a:p>
          <a:p>
            <a:pPr indent="-211137" lvl="2" marL="439738" rtl="0" algn="l">
              <a:spcBef>
                <a:spcPts val="330"/>
              </a:spcBef>
              <a:spcAft>
                <a:spcPts val="0"/>
              </a:spcAft>
              <a:buClr>
                <a:schemeClr val="dk1"/>
              </a:buClr>
              <a:buSzPts val="1100"/>
              <a:buFont typeface="Times New Roman"/>
              <a:buNone/>
            </a:pPr>
            <a:r>
              <a:t/>
            </a:r>
            <a:endParaRPr/>
          </a:p>
          <a:p>
            <a:pPr indent="-211137" lvl="2" marL="439738" rtl="0" algn="l">
              <a:spcBef>
                <a:spcPts val="330"/>
              </a:spcBef>
              <a:spcAft>
                <a:spcPts val="0"/>
              </a:spcAft>
              <a:buClr>
                <a:schemeClr val="dk1"/>
              </a:buClr>
              <a:buSzPts val="1100"/>
              <a:buFont typeface="Times New Roman"/>
              <a:buNone/>
            </a:pPr>
            <a:r>
              <a:t/>
            </a:r>
            <a:endParaRPr/>
          </a:p>
          <a:p>
            <a:pPr indent="-211137" lvl="2" marL="439738" rtl="0" algn="l">
              <a:spcBef>
                <a:spcPts val="330"/>
              </a:spcBef>
              <a:spcAft>
                <a:spcPts val="0"/>
              </a:spcAft>
              <a:buClr>
                <a:schemeClr val="dk1"/>
              </a:buClr>
              <a:buSzPts val="1100"/>
              <a:buFont typeface="Times New Roman"/>
              <a:buNone/>
            </a:pPr>
            <a:r>
              <a:t/>
            </a:r>
            <a:endParaRPr/>
          </a:p>
          <a:p>
            <a:pPr indent="-211137" lvl="2" marL="439738" rtl="0" algn="l">
              <a:spcBef>
                <a:spcPts val="330"/>
              </a:spcBef>
              <a:spcAft>
                <a:spcPts val="0"/>
              </a:spcAft>
              <a:buClr>
                <a:schemeClr val="dk1"/>
              </a:buClr>
              <a:buSzPts val="1100"/>
              <a:buFont typeface="Times New Roman"/>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l4ojoin.sql</a:t>
            </a:r>
            <a:endParaRPr/>
          </a:p>
          <a:p>
            <a:pPr indent="0" lvl="1" marL="114300" rtl="0" algn="l">
              <a:spcBef>
                <a:spcPts val="330"/>
              </a:spcBef>
              <a:spcAft>
                <a:spcPts val="0"/>
              </a:spcAft>
              <a:buNone/>
            </a:pPr>
            <a:r>
              <a:rPr lang="en-US">
                <a:solidFill>
                  <a:schemeClr val="accent2"/>
                </a:solidFill>
              </a:rPr>
              <a:t>Purpose: To illustrate an outer join.</a:t>
            </a:r>
            <a:endParaRPr i="1"/>
          </a:p>
          <a:p>
            <a:pPr indent="0" lvl="0" marL="0" rtl="0" algn="l">
              <a:spcBef>
                <a:spcPts val="330"/>
              </a:spcBef>
              <a:spcAft>
                <a:spcPts val="0"/>
              </a:spcAft>
              <a:buNone/>
            </a:pPr>
            <a:r>
              <a:t/>
            </a:r>
            <a:endParaRPr b="0" i="1">
              <a:latin typeface="Times New Roman"/>
              <a:ea typeface="Times New Roman"/>
              <a:cs typeface="Times New Roman"/>
              <a:sym typeface="Times New Roman"/>
            </a:endParaRPr>
          </a:p>
        </p:txBody>
      </p:sp>
      <p:sp>
        <p:nvSpPr>
          <p:cNvPr id="776" name="Google Shape;776;p44: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45: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788" name="Google Shape;788;p45:notes"/>
          <p:cNvSpPr/>
          <p:nvPr>
            <p:ph idx="2" type="sldImg"/>
          </p:nvPr>
        </p:nvSpPr>
        <p:spPr>
          <a:xfrm>
            <a:off x="473075" y="161925"/>
            <a:ext cx="5867400" cy="4397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46: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Joining a Table to Itself</a:t>
            </a:r>
            <a:endParaRPr/>
          </a:p>
          <a:p>
            <a:pPr indent="0" lvl="1" marL="114300" rtl="0" algn="l">
              <a:spcBef>
                <a:spcPts val="330"/>
              </a:spcBef>
              <a:spcAft>
                <a:spcPts val="0"/>
              </a:spcAft>
              <a:buNone/>
            </a:pPr>
            <a:r>
              <a:rPr lang="en-US"/>
              <a:t>Sometimes you need to join a table to itself. To find the name of each employee’s manager, you need to join the EMP table to itself, or perform a </a:t>
            </a:r>
            <a:r>
              <a:rPr lang="en-US">
                <a:solidFill>
                  <a:srgbClr val="FC0128"/>
                </a:solidFill>
              </a:rPr>
              <a:t>self join.</a:t>
            </a:r>
            <a:r>
              <a:rPr lang="en-US"/>
              <a:t> For example, to find the name of Blake’s manager, you need to:</a:t>
            </a:r>
            <a:endParaRPr/>
          </a:p>
          <a:p>
            <a:pPr indent="-211137" lvl="2" marL="439738" rtl="0" algn="l">
              <a:spcBef>
                <a:spcPts val="330"/>
              </a:spcBef>
              <a:spcAft>
                <a:spcPts val="0"/>
              </a:spcAft>
              <a:buClr>
                <a:schemeClr val="dk1"/>
              </a:buClr>
              <a:buSzPts val="1100"/>
              <a:buFont typeface="Times New Roman"/>
              <a:buChar char="•"/>
            </a:pPr>
            <a:r>
              <a:rPr lang="en-US"/>
              <a:t>Find Blake in the EMP table by looking at the ENAME column.</a:t>
            </a:r>
            <a:endParaRPr/>
          </a:p>
          <a:p>
            <a:pPr indent="-211137" lvl="2" marL="439738" rtl="0" algn="l">
              <a:spcBef>
                <a:spcPts val="330"/>
              </a:spcBef>
              <a:spcAft>
                <a:spcPts val="0"/>
              </a:spcAft>
              <a:buClr>
                <a:schemeClr val="dk1"/>
              </a:buClr>
              <a:buSzPts val="1100"/>
              <a:buFont typeface="Times New Roman"/>
              <a:buChar char="•"/>
            </a:pPr>
            <a:r>
              <a:rPr lang="en-US"/>
              <a:t>Find the manager number for Blake by looking at the MGR column. Blake’s manager number is 7839.</a:t>
            </a:r>
            <a:endParaRPr/>
          </a:p>
          <a:p>
            <a:pPr indent="-211137" lvl="2" marL="439738" rtl="0" algn="l">
              <a:spcBef>
                <a:spcPts val="330"/>
              </a:spcBef>
              <a:spcAft>
                <a:spcPts val="0"/>
              </a:spcAft>
              <a:buClr>
                <a:schemeClr val="dk1"/>
              </a:buClr>
              <a:buSzPts val="1100"/>
              <a:buFont typeface="Times New Roman"/>
              <a:buChar char="•"/>
            </a:pPr>
            <a:r>
              <a:rPr lang="en-US"/>
              <a:t>Find the name of the manager with EMPNO 7839 by looking at the ENAME column. King’s employee number is 7839, so King is Blake’s manager.</a:t>
            </a:r>
            <a:endParaRPr/>
          </a:p>
          <a:p>
            <a:pPr indent="0" lvl="1" marL="114300" rtl="0" algn="l">
              <a:spcBef>
                <a:spcPts val="330"/>
              </a:spcBef>
              <a:spcAft>
                <a:spcPts val="0"/>
              </a:spcAft>
              <a:buNone/>
            </a:pPr>
            <a:r>
              <a:rPr lang="en-US"/>
              <a:t>In this process, you look in the table twice. The first time you look in the table to find Blake in the ENAME column and MGR value of 7839. The second time you look in the EMPNO column to find 7839 and the ENAME column to find King.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Show the data from the EMP table and point out how each manager is also an employee.</a:t>
            </a:r>
            <a:endParaRPr/>
          </a:p>
        </p:txBody>
      </p:sp>
      <p:sp>
        <p:nvSpPr>
          <p:cNvPr id="794" name="Google Shape;794;p46: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47:notes"/>
          <p:cNvSpPr/>
          <p:nvPr/>
        </p:nvSpPr>
        <p:spPr>
          <a:xfrm>
            <a:off x="3860800" y="-1588"/>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10" name="Google Shape;810;p47:notes"/>
          <p:cNvSpPr/>
          <p:nvPr/>
        </p:nvSpPr>
        <p:spPr>
          <a:xfrm>
            <a:off x="-1588" y="-1588"/>
            <a:ext cx="2954338"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11" name="Google Shape;811;p47:notes"/>
          <p:cNvSpPr txBox="1"/>
          <p:nvPr>
            <p:ph idx="1" type="body"/>
          </p:nvPr>
        </p:nvSpPr>
        <p:spPr>
          <a:xfrm>
            <a:off x="452438" y="4762500"/>
            <a:ext cx="5951537"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Joining a Table to Itself (continued)</a:t>
            </a:r>
            <a:endParaRPr/>
          </a:p>
          <a:p>
            <a:pPr indent="0" lvl="1" marL="114300" rtl="0" algn="l">
              <a:spcBef>
                <a:spcPts val="330"/>
              </a:spcBef>
              <a:spcAft>
                <a:spcPts val="0"/>
              </a:spcAft>
              <a:buNone/>
            </a:pPr>
            <a:r>
              <a:rPr lang="en-US"/>
              <a:t>The slide example joins the EMP table to itself. To simulate two tables in the FROM clause, there are two aliases, namely WORKER and MANAGER, for the same table, EMP. </a:t>
            </a:r>
            <a:endParaRPr/>
          </a:p>
          <a:p>
            <a:pPr indent="0" lvl="1" marL="114300" rtl="0" algn="l">
              <a:spcBef>
                <a:spcPts val="330"/>
              </a:spcBef>
              <a:spcAft>
                <a:spcPts val="0"/>
              </a:spcAft>
              <a:buNone/>
            </a:pPr>
            <a:r>
              <a:rPr lang="en-US"/>
              <a:t>In this example, the WHERE clause contains the join that means “where a worker’s manager number matches the employee number for the manager.”</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Point out the following to the students:</a:t>
            </a:r>
            <a:endParaRPr/>
          </a:p>
          <a:p>
            <a:pPr indent="-206375" lvl="2" marL="434975" rtl="0" algn="l">
              <a:spcBef>
                <a:spcPts val="330"/>
              </a:spcBef>
              <a:spcAft>
                <a:spcPts val="0"/>
              </a:spcAft>
              <a:buClr>
                <a:schemeClr val="accent2"/>
              </a:buClr>
              <a:buSzPts val="1100"/>
              <a:buFont typeface="Times New Roman"/>
              <a:buChar char="•"/>
            </a:pPr>
            <a:r>
              <a:rPr lang="en-US">
                <a:solidFill>
                  <a:schemeClr val="accent2"/>
                </a:solidFill>
              </a:rPr>
              <a:t>The column heading in the result of the query on the slide seems meaningless. A meaningful column alias should have been used instead.</a:t>
            </a:r>
            <a:endParaRPr/>
          </a:p>
          <a:p>
            <a:pPr indent="-206375" lvl="2" marL="434975" rtl="0" algn="l">
              <a:spcBef>
                <a:spcPts val="330"/>
              </a:spcBef>
              <a:spcAft>
                <a:spcPts val="0"/>
              </a:spcAft>
              <a:buClr>
                <a:schemeClr val="accent2"/>
              </a:buClr>
              <a:buSzPts val="1100"/>
              <a:buFont typeface="Times New Roman"/>
              <a:buChar char="•"/>
            </a:pPr>
            <a:r>
              <a:rPr lang="en-US">
                <a:solidFill>
                  <a:schemeClr val="accent2"/>
                </a:solidFill>
              </a:rPr>
              <a:t>There are only 13 rows in the output, but there are 14 rows in the EMP table. This occurs because employee King, who is the president, does not have a manager.</a:t>
            </a:r>
            <a:r>
              <a:rPr lang="en-US"/>
              <a:t> </a:t>
            </a:r>
            <a:endParaRPr/>
          </a:p>
        </p:txBody>
      </p:sp>
      <p:sp>
        <p:nvSpPr>
          <p:cNvPr id="812" name="Google Shape;812;p47:notes"/>
          <p:cNvSpPr/>
          <p:nvPr>
            <p:ph idx="2" type="sldImg"/>
          </p:nvPr>
        </p:nvSpPr>
        <p:spPr>
          <a:xfrm>
            <a:off x="446088" y="184150"/>
            <a:ext cx="5921375" cy="44402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48: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1" name="Google Shape;821;p48:notes"/>
          <p:cNvSpPr txBox="1"/>
          <p:nvPr>
            <p:ph idx="1" type="body"/>
          </p:nvPr>
        </p:nvSpPr>
        <p:spPr>
          <a:xfrm>
            <a:off x="409575" y="4765675"/>
            <a:ext cx="6018213"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Summary</a:t>
            </a:r>
            <a:endParaRPr/>
          </a:p>
          <a:p>
            <a:pPr indent="0" lvl="1" marL="114300" rtl="0" algn="l">
              <a:spcBef>
                <a:spcPts val="330"/>
              </a:spcBef>
              <a:spcAft>
                <a:spcPts val="0"/>
              </a:spcAft>
              <a:buNone/>
            </a:pPr>
            <a:r>
              <a:rPr lang="en-US"/>
              <a:t>There are multiple ways to join tables. The common thread, though, is that you want to link them through a condition in the WHERE clause. The method you choose will be based on the required result and the data structures that you are using.</a:t>
            </a:r>
            <a:endParaRPr/>
          </a:p>
          <a:p>
            <a:pPr indent="0" lvl="0" marL="0" rtl="0" algn="just">
              <a:spcBef>
                <a:spcPts val="330"/>
              </a:spcBef>
              <a:spcAft>
                <a:spcPts val="0"/>
              </a:spcAft>
              <a:buNone/>
            </a:pPr>
            <a:r>
              <a:t/>
            </a:r>
            <a:endParaRPr>
              <a:latin typeface="Times"/>
              <a:ea typeface="Times"/>
              <a:cs typeface="Times"/>
              <a:sym typeface="Times"/>
            </a:endParaRPr>
          </a:p>
          <a:p>
            <a:pPr indent="0" lvl="0" marL="0" rtl="0" algn="just">
              <a:spcBef>
                <a:spcPts val="7557"/>
              </a:spcBef>
              <a:spcAft>
                <a:spcPts val="0"/>
              </a:spcAft>
              <a:buNone/>
            </a:pPr>
            <a:r>
              <a:t/>
            </a:r>
            <a:endParaRPr>
              <a:latin typeface="Times"/>
              <a:ea typeface="Times"/>
              <a:cs typeface="Times"/>
              <a:sym typeface="Times"/>
            </a:endParaRPr>
          </a:p>
          <a:p>
            <a:pPr indent="0" lvl="0" marL="0" rtl="0" algn="just">
              <a:spcBef>
                <a:spcPts val="7557"/>
              </a:spcBef>
              <a:spcAft>
                <a:spcPts val="0"/>
              </a:spcAft>
              <a:buNone/>
            </a:pPr>
            <a:r>
              <a:t/>
            </a:r>
            <a:endParaRPr>
              <a:latin typeface="Times"/>
              <a:ea typeface="Times"/>
              <a:cs typeface="Times"/>
              <a:sym typeface="Times"/>
            </a:endParaRPr>
          </a:p>
          <a:p>
            <a:pPr indent="0" lvl="0" marL="0" rtl="0" algn="just">
              <a:spcBef>
                <a:spcPts val="7557"/>
              </a:spcBef>
              <a:spcAft>
                <a:spcPts val="0"/>
              </a:spcAft>
              <a:buNone/>
            </a:pPr>
            <a:r>
              <a:rPr lang="en-US">
                <a:latin typeface="Times New Roman"/>
                <a:ea typeface="Times New Roman"/>
                <a:cs typeface="Times New Roman"/>
                <a:sym typeface="Times New Roman"/>
              </a:rPr>
              <a:t>Types of Joins</a:t>
            </a:r>
            <a:endParaRPr>
              <a:latin typeface="Times"/>
              <a:ea typeface="Times"/>
              <a:cs typeface="Times"/>
              <a:sym typeface="Times"/>
            </a:endParaRPr>
          </a:p>
          <a:p>
            <a:pPr indent="-211137" lvl="2" marL="439738" rtl="0" algn="l">
              <a:spcBef>
                <a:spcPts val="7557"/>
              </a:spcBef>
              <a:spcAft>
                <a:spcPts val="0"/>
              </a:spcAft>
              <a:buClr>
                <a:schemeClr val="dk1"/>
              </a:buClr>
              <a:buSzPts val="1100"/>
              <a:buFont typeface="Times New Roman"/>
              <a:buChar char="•"/>
            </a:pPr>
            <a:r>
              <a:rPr lang="en-US"/>
              <a:t>Equijoin</a:t>
            </a:r>
            <a:endParaRPr/>
          </a:p>
          <a:p>
            <a:pPr indent="-211137" lvl="2" marL="439738" rtl="0" algn="l">
              <a:spcBef>
                <a:spcPts val="330"/>
              </a:spcBef>
              <a:spcAft>
                <a:spcPts val="0"/>
              </a:spcAft>
              <a:buClr>
                <a:schemeClr val="dk1"/>
              </a:buClr>
              <a:buSzPts val="1100"/>
              <a:buFont typeface="Times New Roman"/>
              <a:buChar char="•"/>
            </a:pPr>
            <a:r>
              <a:rPr lang="en-US"/>
              <a:t>Non-equijoin</a:t>
            </a:r>
            <a:endParaRPr/>
          </a:p>
          <a:p>
            <a:pPr indent="-211137" lvl="2" marL="439738" rtl="0" algn="l">
              <a:spcBef>
                <a:spcPts val="330"/>
              </a:spcBef>
              <a:spcAft>
                <a:spcPts val="0"/>
              </a:spcAft>
              <a:buClr>
                <a:schemeClr val="dk1"/>
              </a:buClr>
              <a:buSzPts val="1100"/>
              <a:buFont typeface="Times New Roman"/>
              <a:buChar char="•"/>
            </a:pPr>
            <a:r>
              <a:rPr lang="en-US"/>
              <a:t>Outer join</a:t>
            </a:r>
            <a:endParaRPr/>
          </a:p>
          <a:p>
            <a:pPr indent="-211137" lvl="2" marL="439738" rtl="0" algn="l">
              <a:spcBef>
                <a:spcPts val="330"/>
              </a:spcBef>
              <a:spcAft>
                <a:spcPts val="0"/>
              </a:spcAft>
              <a:buClr>
                <a:schemeClr val="dk1"/>
              </a:buClr>
              <a:buSzPts val="1100"/>
              <a:buFont typeface="Times New Roman"/>
              <a:buChar char="•"/>
            </a:pPr>
            <a:r>
              <a:rPr lang="en-US"/>
              <a:t>Self join</a:t>
            </a:r>
            <a:endParaRPr/>
          </a:p>
          <a:p>
            <a:pPr indent="0" lvl="0" marL="0" rtl="0" algn="just">
              <a:spcBef>
                <a:spcPts val="330"/>
              </a:spcBef>
              <a:spcAft>
                <a:spcPts val="0"/>
              </a:spcAft>
              <a:buNone/>
            </a:pPr>
            <a:r>
              <a:rPr lang="en-US">
                <a:latin typeface="Times New Roman"/>
                <a:ea typeface="Times New Roman"/>
                <a:cs typeface="Times New Roman"/>
                <a:sym typeface="Times New Roman"/>
              </a:rPr>
              <a:t>Cartesian Products</a:t>
            </a:r>
            <a:endParaRPr>
              <a:latin typeface="Times"/>
              <a:ea typeface="Times"/>
              <a:cs typeface="Times"/>
              <a:sym typeface="Times"/>
            </a:endParaRPr>
          </a:p>
          <a:p>
            <a:pPr indent="0" lvl="0" marL="0" rtl="0" algn="just">
              <a:spcBef>
                <a:spcPts val="7557"/>
              </a:spcBef>
              <a:spcAft>
                <a:spcPts val="0"/>
              </a:spcAft>
              <a:buNone/>
            </a:pPr>
            <a:r>
              <a:rPr b="0" lang="en-US">
                <a:latin typeface="Times"/>
                <a:ea typeface="Times"/>
                <a:cs typeface="Times"/>
                <a:sym typeface="Times"/>
              </a:rPr>
              <a:t>Omission of the WHERE clause will result in a Cartesian product, in which all combinations of rows will be displayed. </a:t>
            </a:r>
            <a:endParaRPr/>
          </a:p>
          <a:p>
            <a:pPr indent="0" lvl="0" marL="0" rtl="0" algn="just">
              <a:spcBef>
                <a:spcPts val="7557"/>
              </a:spcBef>
              <a:spcAft>
                <a:spcPts val="0"/>
              </a:spcAft>
              <a:buNone/>
            </a:pPr>
            <a:r>
              <a:rPr lang="en-US">
                <a:latin typeface="Times New Roman"/>
                <a:ea typeface="Times New Roman"/>
                <a:cs typeface="Times New Roman"/>
                <a:sym typeface="Times New Roman"/>
              </a:rPr>
              <a:t>Table Aliases</a:t>
            </a:r>
            <a:endParaRPr>
              <a:latin typeface="Times"/>
              <a:ea typeface="Times"/>
              <a:cs typeface="Times"/>
              <a:sym typeface="Times"/>
            </a:endParaRPr>
          </a:p>
          <a:p>
            <a:pPr indent="-211137" lvl="2" marL="439738" rtl="0" algn="l">
              <a:spcBef>
                <a:spcPts val="7557"/>
              </a:spcBef>
              <a:spcAft>
                <a:spcPts val="0"/>
              </a:spcAft>
              <a:buClr>
                <a:schemeClr val="dk1"/>
              </a:buClr>
              <a:buSzPts val="1100"/>
              <a:buFont typeface="Times New Roman"/>
              <a:buChar char="•"/>
            </a:pPr>
            <a:r>
              <a:rPr lang="en-US"/>
              <a:t>Table aliases speed up database access.</a:t>
            </a:r>
            <a:endParaRPr/>
          </a:p>
          <a:p>
            <a:pPr indent="-211137" lvl="2" marL="439738" rtl="0" algn="l">
              <a:spcBef>
                <a:spcPts val="330"/>
              </a:spcBef>
              <a:spcAft>
                <a:spcPts val="0"/>
              </a:spcAft>
              <a:buClr>
                <a:schemeClr val="dk1"/>
              </a:buClr>
              <a:buSzPts val="1100"/>
              <a:buFont typeface="Times New Roman"/>
              <a:buChar char="•"/>
            </a:pPr>
            <a:r>
              <a:rPr lang="en-US"/>
              <a:t>Table aliases can help to keep SQL code smaller, therefore conserving memory.</a:t>
            </a:r>
            <a:endParaRPr/>
          </a:p>
          <a:p>
            <a:pPr indent="0" lvl="0" marL="0" rtl="0" algn="l">
              <a:spcBef>
                <a:spcPts val="330"/>
              </a:spcBef>
              <a:spcAft>
                <a:spcPts val="0"/>
              </a:spcAft>
              <a:buClr>
                <a:schemeClr val="dk1"/>
              </a:buClr>
              <a:buSzPts val="1100"/>
              <a:buFont typeface="Arial"/>
              <a:buNone/>
            </a:pPr>
            <a:r>
              <a:t/>
            </a:r>
            <a:endParaRPr b="0">
              <a:latin typeface="Times New Roman"/>
              <a:ea typeface="Times New Roman"/>
              <a:cs typeface="Times New Roman"/>
              <a:sym typeface="Times New Roman"/>
            </a:endParaRPr>
          </a:p>
        </p:txBody>
      </p:sp>
      <p:sp>
        <p:nvSpPr>
          <p:cNvPr id="822" name="Google Shape;822;p48:notes"/>
          <p:cNvSpPr/>
          <p:nvPr/>
        </p:nvSpPr>
        <p:spPr>
          <a:xfrm>
            <a:off x="615950" y="5576888"/>
            <a:ext cx="5632450" cy="609600"/>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SELECT	</a:t>
            </a:r>
            <a:r>
              <a:rPr i="1" lang="en-US" sz="1100">
                <a:solidFill>
                  <a:schemeClr val="dk1"/>
                </a:solidFill>
                <a:latin typeface="Courier New"/>
                <a:ea typeface="Courier New"/>
                <a:cs typeface="Courier New"/>
                <a:sym typeface="Courier New"/>
              </a:rPr>
              <a:t>table1.column, table2.column</a:t>
            </a:r>
            <a:endParaRPr sz="11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FROM	</a:t>
            </a:r>
            <a:r>
              <a:rPr i="1" lang="en-US" sz="1100">
                <a:solidFill>
                  <a:schemeClr val="dk1"/>
                </a:solidFill>
                <a:latin typeface="Courier New"/>
                <a:ea typeface="Courier New"/>
                <a:cs typeface="Courier New"/>
                <a:sym typeface="Courier New"/>
              </a:rPr>
              <a:t>table1, table2</a:t>
            </a:r>
            <a:endParaRPr sz="11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WHERE	</a:t>
            </a:r>
            <a:r>
              <a:rPr i="1" lang="en-US" sz="1100">
                <a:solidFill>
                  <a:schemeClr val="dk1"/>
                </a:solidFill>
                <a:latin typeface="Courier New"/>
                <a:ea typeface="Courier New"/>
                <a:cs typeface="Courier New"/>
                <a:sym typeface="Courier New"/>
              </a:rPr>
              <a:t>table1.column1 </a:t>
            </a:r>
            <a:r>
              <a:rPr lang="en-US" sz="1100">
                <a:solidFill>
                  <a:schemeClr val="dk1"/>
                </a:solidFill>
                <a:latin typeface="Courier New"/>
                <a:ea typeface="Courier New"/>
                <a:cs typeface="Courier New"/>
                <a:sym typeface="Courier New"/>
              </a:rPr>
              <a:t>=</a:t>
            </a:r>
            <a:r>
              <a:rPr i="1" lang="en-US" sz="1100">
                <a:solidFill>
                  <a:schemeClr val="dk1"/>
                </a:solidFill>
                <a:latin typeface="Courier New"/>
                <a:ea typeface="Courier New"/>
                <a:cs typeface="Courier New"/>
                <a:sym typeface="Courier New"/>
              </a:rPr>
              <a:t> table2.column2</a:t>
            </a:r>
            <a:r>
              <a:rPr lang="en-US" sz="1100">
                <a:solidFill>
                  <a:schemeClr val="dk1"/>
                </a:solidFill>
                <a:latin typeface="Courier New"/>
                <a:ea typeface="Courier New"/>
                <a:cs typeface="Courier New"/>
                <a:sym typeface="Courier New"/>
              </a:rPr>
              <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49:notes"/>
          <p:cNvSpPr/>
          <p:nvPr>
            <p:ph idx="2" type="sldImg"/>
          </p:nvPr>
        </p:nvSpPr>
        <p:spPr>
          <a:xfrm>
            <a:off x="473075" y="198438"/>
            <a:ext cx="5889625" cy="4416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5" name="Google Shape;855;p49:notes"/>
          <p:cNvSpPr txBox="1"/>
          <p:nvPr>
            <p:ph idx="1" type="body"/>
          </p:nvPr>
        </p:nvSpPr>
        <p:spPr>
          <a:xfrm>
            <a:off x="444500" y="4711700"/>
            <a:ext cx="5932488" cy="3371850"/>
          </a:xfrm>
          <a:prstGeom prst="rect">
            <a:avLst/>
          </a:prstGeom>
          <a:noFill/>
          <a:ln>
            <a:noFill/>
          </a:ln>
        </p:spPr>
        <p:txBody>
          <a:bodyPr anchorCtr="0" anchor="t" bIns="42850" lIns="85725" spcFirstLastPara="1" rIns="85725" wrap="square" tIns="42850">
            <a:noAutofit/>
          </a:bodyPr>
          <a:lstStyle/>
          <a:p>
            <a:pPr indent="0" lvl="0" marL="0" rtl="0" algn="l">
              <a:spcBef>
                <a:spcPts val="0"/>
              </a:spcBef>
              <a:spcAft>
                <a:spcPts val="0"/>
              </a:spcAft>
              <a:buNone/>
            </a:pPr>
            <a:r>
              <a:rPr lang="en-US"/>
              <a:t>Practice Overview</a:t>
            </a:r>
            <a:endParaRPr/>
          </a:p>
          <a:p>
            <a:pPr indent="0" lvl="1" marL="114300" rtl="0" algn="l">
              <a:spcBef>
                <a:spcPts val="330"/>
              </a:spcBef>
              <a:spcAft>
                <a:spcPts val="0"/>
              </a:spcAft>
              <a:buNone/>
            </a:pPr>
            <a:r>
              <a:rPr lang="en-US"/>
              <a:t>This practice is intended to give you practical experience in extracting data from more than one table. You will be required to join and restrict rows in the WHERE clause.</a:t>
            </a:r>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lnSpc>
                <a:spcPct val="95000"/>
              </a:lnSpc>
              <a:spcBef>
                <a:spcPts val="0"/>
              </a:spcBef>
              <a:spcAft>
                <a:spcPts val="0"/>
              </a:spcAft>
              <a:buNone/>
            </a:pPr>
            <a:r>
              <a:rPr lang="en-US"/>
              <a:t>Single-Row Functions</a:t>
            </a:r>
            <a:endParaRPr/>
          </a:p>
          <a:p>
            <a:pPr indent="0" lvl="1" marL="114300" rtl="0" algn="l">
              <a:lnSpc>
                <a:spcPct val="95000"/>
              </a:lnSpc>
              <a:spcBef>
                <a:spcPts val="330"/>
              </a:spcBef>
              <a:spcAft>
                <a:spcPts val="0"/>
              </a:spcAft>
              <a:buNone/>
            </a:pPr>
            <a:r>
              <a:rPr lang="en-US">
                <a:solidFill>
                  <a:srgbClr val="FC0128"/>
                </a:solidFill>
              </a:rPr>
              <a:t>Single-row functions </a:t>
            </a:r>
            <a:r>
              <a:rPr lang="en-US"/>
              <a:t>are used to manipulate data items. They accept one or more arguments and return one value for each row returned by the query. An argument can be one of the following:</a:t>
            </a:r>
            <a:endParaRPr/>
          </a:p>
          <a:p>
            <a:pPr indent="-211137" lvl="2" marL="439738" rtl="0" algn="l">
              <a:lnSpc>
                <a:spcPct val="95000"/>
              </a:lnSpc>
              <a:spcBef>
                <a:spcPts val="330"/>
              </a:spcBef>
              <a:spcAft>
                <a:spcPts val="0"/>
              </a:spcAft>
              <a:buClr>
                <a:schemeClr val="dk1"/>
              </a:buClr>
              <a:buSzPts val="1100"/>
              <a:buFont typeface="Times New Roman"/>
              <a:buChar char="•"/>
            </a:pPr>
            <a:r>
              <a:rPr lang="en-US"/>
              <a:t>User-supplied constant</a:t>
            </a:r>
            <a:endParaRPr/>
          </a:p>
          <a:p>
            <a:pPr indent="-211137" lvl="2" marL="439738" rtl="0" algn="l">
              <a:lnSpc>
                <a:spcPct val="95000"/>
              </a:lnSpc>
              <a:spcBef>
                <a:spcPts val="330"/>
              </a:spcBef>
              <a:spcAft>
                <a:spcPts val="0"/>
              </a:spcAft>
              <a:buClr>
                <a:schemeClr val="dk1"/>
              </a:buClr>
              <a:buSzPts val="1100"/>
              <a:buFont typeface="Times New Roman"/>
              <a:buChar char="•"/>
            </a:pPr>
            <a:r>
              <a:rPr lang="en-US"/>
              <a:t>Variable value </a:t>
            </a:r>
            <a:endParaRPr/>
          </a:p>
          <a:p>
            <a:pPr indent="-211137" lvl="2" marL="439738" rtl="0" algn="l">
              <a:lnSpc>
                <a:spcPct val="95000"/>
              </a:lnSpc>
              <a:spcBef>
                <a:spcPts val="330"/>
              </a:spcBef>
              <a:spcAft>
                <a:spcPts val="0"/>
              </a:spcAft>
              <a:buClr>
                <a:schemeClr val="dk1"/>
              </a:buClr>
              <a:buSzPts val="1100"/>
              <a:buFont typeface="Times New Roman"/>
              <a:buChar char="•"/>
            </a:pPr>
            <a:r>
              <a:rPr lang="en-US"/>
              <a:t>Column name</a:t>
            </a:r>
            <a:endParaRPr/>
          </a:p>
          <a:p>
            <a:pPr indent="-211137" lvl="2" marL="439738" rtl="0" algn="l">
              <a:lnSpc>
                <a:spcPct val="95000"/>
              </a:lnSpc>
              <a:spcBef>
                <a:spcPts val="330"/>
              </a:spcBef>
              <a:spcAft>
                <a:spcPts val="0"/>
              </a:spcAft>
              <a:buClr>
                <a:schemeClr val="dk1"/>
              </a:buClr>
              <a:buSzPts val="1100"/>
              <a:buFont typeface="Times New Roman"/>
              <a:buChar char="•"/>
            </a:pPr>
            <a:r>
              <a:rPr lang="en-US"/>
              <a:t>Expression</a:t>
            </a:r>
            <a:endParaRPr/>
          </a:p>
          <a:p>
            <a:pPr indent="0" lvl="1" marL="114300" rtl="0" algn="l">
              <a:spcBef>
                <a:spcPts val="330"/>
              </a:spcBef>
              <a:spcAft>
                <a:spcPts val="0"/>
              </a:spcAft>
              <a:buNone/>
            </a:pPr>
            <a:r>
              <a:rPr lang="en-US"/>
              <a:t>Features of single-row functions:</a:t>
            </a:r>
            <a:endParaRPr/>
          </a:p>
          <a:p>
            <a:pPr indent="-211137" lvl="2" marL="439738" rtl="0" algn="l">
              <a:lnSpc>
                <a:spcPct val="95000"/>
              </a:lnSpc>
              <a:spcBef>
                <a:spcPts val="330"/>
              </a:spcBef>
              <a:spcAft>
                <a:spcPts val="0"/>
              </a:spcAft>
              <a:buClr>
                <a:schemeClr val="dk1"/>
              </a:buClr>
              <a:buSzPts val="1100"/>
              <a:buFont typeface="Times New Roman"/>
              <a:buChar char="•"/>
            </a:pPr>
            <a:r>
              <a:rPr lang="en-US"/>
              <a:t>Act on each row returned in the query</a:t>
            </a:r>
            <a:endParaRPr/>
          </a:p>
          <a:p>
            <a:pPr indent="-211137" lvl="2" marL="439738" rtl="0" algn="l">
              <a:lnSpc>
                <a:spcPct val="95000"/>
              </a:lnSpc>
              <a:spcBef>
                <a:spcPts val="330"/>
              </a:spcBef>
              <a:spcAft>
                <a:spcPts val="0"/>
              </a:spcAft>
              <a:buClr>
                <a:schemeClr val="dk1"/>
              </a:buClr>
              <a:buSzPts val="1100"/>
              <a:buFont typeface="Times New Roman"/>
              <a:buChar char="•"/>
            </a:pPr>
            <a:r>
              <a:rPr lang="en-US"/>
              <a:t>Return one result per row</a:t>
            </a:r>
            <a:endParaRPr/>
          </a:p>
          <a:p>
            <a:pPr indent="-211137" lvl="2" marL="439738" rtl="0" algn="l">
              <a:lnSpc>
                <a:spcPct val="95000"/>
              </a:lnSpc>
              <a:spcBef>
                <a:spcPts val="330"/>
              </a:spcBef>
              <a:spcAft>
                <a:spcPts val="0"/>
              </a:spcAft>
              <a:buClr>
                <a:schemeClr val="dk1"/>
              </a:buClr>
              <a:buSzPts val="1100"/>
              <a:buFont typeface="Times New Roman"/>
              <a:buChar char="•"/>
            </a:pPr>
            <a:r>
              <a:rPr lang="en-US"/>
              <a:t>May return a data value of a different type than that referenced</a:t>
            </a:r>
            <a:endParaRPr/>
          </a:p>
          <a:p>
            <a:pPr indent="-211137" lvl="2" marL="439738" rtl="0" algn="l">
              <a:lnSpc>
                <a:spcPct val="95000"/>
              </a:lnSpc>
              <a:spcBef>
                <a:spcPts val="330"/>
              </a:spcBef>
              <a:spcAft>
                <a:spcPts val="0"/>
              </a:spcAft>
              <a:buClr>
                <a:schemeClr val="dk1"/>
              </a:buClr>
              <a:buSzPts val="1100"/>
              <a:buFont typeface="Times New Roman"/>
              <a:buChar char="•"/>
            </a:pPr>
            <a:r>
              <a:rPr lang="en-US"/>
              <a:t>May expect one or more arguments</a:t>
            </a:r>
            <a:endParaRPr/>
          </a:p>
          <a:p>
            <a:pPr indent="-211137" lvl="2" marL="439738" rtl="0" algn="l">
              <a:lnSpc>
                <a:spcPct val="95000"/>
              </a:lnSpc>
              <a:spcBef>
                <a:spcPts val="330"/>
              </a:spcBef>
              <a:spcAft>
                <a:spcPts val="0"/>
              </a:spcAft>
              <a:buClr>
                <a:schemeClr val="dk1"/>
              </a:buClr>
              <a:buSzPts val="1100"/>
              <a:buFont typeface="Times New Roman"/>
              <a:buChar char="•"/>
            </a:pPr>
            <a:r>
              <a:rPr lang="en-US"/>
              <a:t>Can be used in SELECT, WHERE, and ORDER BY clauses; can be nested</a:t>
            </a:r>
            <a:endParaRPr/>
          </a:p>
          <a:p>
            <a:pPr indent="0" lvl="1" marL="114300" rtl="0" algn="l">
              <a:lnSpc>
                <a:spcPct val="95000"/>
              </a:lnSpc>
              <a:spcBef>
                <a:spcPts val="330"/>
              </a:spcBef>
              <a:spcAft>
                <a:spcPts val="0"/>
              </a:spcAft>
              <a:buNone/>
            </a:pPr>
            <a:r>
              <a:rPr lang="en-US"/>
              <a:t>In the syntax:</a:t>
            </a:r>
            <a:endParaRPr/>
          </a:p>
          <a:p>
            <a:pPr indent="0" lvl="0" marL="0" rtl="0" algn="just">
              <a:lnSpc>
                <a:spcPct val="95000"/>
              </a:lnSpc>
              <a:spcBef>
                <a:spcPts val="330"/>
              </a:spcBef>
              <a:spcAft>
                <a:spcPts val="0"/>
              </a:spcAft>
              <a:buNone/>
            </a:pPr>
            <a:r>
              <a:rPr b="0" i="1" lang="en-US">
                <a:latin typeface="Times"/>
                <a:ea typeface="Times"/>
                <a:cs typeface="Times"/>
                <a:sym typeface="Times"/>
              </a:rPr>
              <a:t>	function_name</a:t>
            </a:r>
            <a:r>
              <a:rPr b="0" lang="en-US">
                <a:latin typeface="Times"/>
                <a:ea typeface="Times"/>
                <a:cs typeface="Times"/>
                <a:sym typeface="Times"/>
              </a:rPr>
              <a:t>	is the name of the function</a:t>
            </a:r>
            <a:endParaRPr/>
          </a:p>
          <a:p>
            <a:pPr indent="0" lvl="0" marL="0" rtl="0" algn="just">
              <a:lnSpc>
                <a:spcPct val="95000"/>
              </a:lnSpc>
              <a:spcBef>
                <a:spcPts val="330"/>
              </a:spcBef>
              <a:spcAft>
                <a:spcPts val="0"/>
              </a:spcAft>
              <a:buNone/>
            </a:pPr>
            <a:r>
              <a:rPr b="0" i="1" lang="en-US">
                <a:latin typeface="Times"/>
                <a:ea typeface="Times"/>
                <a:cs typeface="Times"/>
                <a:sym typeface="Times"/>
              </a:rPr>
              <a:t>	column		</a:t>
            </a:r>
            <a:r>
              <a:rPr b="0" lang="en-US">
                <a:latin typeface="Times"/>
                <a:ea typeface="Times"/>
                <a:cs typeface="Times"/>
                <a:sym typeface="Times"/>
              </a:rPr>
              <a:t>is any named database column</a:t>
            </a:r>
            <a:endParaRPr b="0" i="1">
              <a:latin typeface="Times"/>
              <a:ea typeface="Times"/>
              <a:cs typeface="Times"/>
              <a:sym typeface="Times"/>
            </a:endParaRPr>
          </a:p>
          <a:p>
            <a:pPr indent="0" lvl="0" marL="0" rtl="0" algn="just">
              <a:lnSpc>
                <a:spcPct val="95000"/>
              </a:lnSpc>
              <a:spcBef>
                <a:spcPts val="330"/>
              </a:spcBef>
              <a:spcAft>
                <a:spcPts val="0"/>
              </a:spcAft>
              <a:buNone/>
            </a:pPr>
            <a:r>
              <a:rPr b="0" i="1" lang="en-US">
                <a:latin typeface="Times"/>
                <a:ea typeface="Times"/>
                <a:cs typeface="Times"/>
                <a:sym typeface="Times"/>
              </a:rPr>
              <a:t>	expression		</a:t>
            </a:r>
            <a:r>
              <a:rPr b="0" lang="en-US">
                <a:latin typeface="Times"/>
                <a:ea typeface="Times"/>
                <a:cs typeface="Times"/>
                <a:sym typeface="Times"/>
              </a:rPr>
              <a:t>is any character string or calculated expression</a:t>
            </a:r>
            <a:endParaRPr/>
          </a:p>
          <a:p>
            <a:pPr indent="0" lvl="0" marL="0" rtl="0" algn="just">
              <a:lnSpc>
                <a:spcPct val="95000"/>
              </a:lnSpc>
              <a:spcBef>
                <a:spcPts val="330"/>
              </a:spcBef>
              <a:spcAft>
                <a:spcPts val="0"/>
              </a:spcAft>
              <a:buNone/>
            </a:pPr>
            <a:r>
              <a:rPr b="0" i="1" lang="en-US">
                <a:latin typeface="Times"/>
                <a:ea typeface="Times"/>
                <a:cs typeface="Times"/>
                <a:sym typeface="Times"/>
              </a:rPr>
              <a:t>	arg1, arg2		</a:t>
            </a:r>
            <a:r>
              <a:rPr b="0" lang="en-US">
                <a:latin typeface="Times"/>
                <a:ea typeface="Times"/>
                <a:cs typeface="Times"/>
                <a:sym typeface="Times"/>
              </a:rPr>
              <a:t>is any argument to be used by the function</a:t>
            </a:r>
            <a:endParaRPr/>
          </a:p>
        </p:txBody>
      </p:sp>
      <p:sp>
        <p:nvSpPr>
          <p:cNvPr id="122" name="Google Shape;122;p5: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50: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60"/>
              </a:spcBef>
              <a:spcAft>
                <a:spcPts val="0"/>
              </a:spcAft>
              <a:buNone/>
            </a:pPr>
            <a:r>
              <a:rPr lang="en-US" sz="1200">
                <a:solidFill>
                  <a:schemeClr val="accent2"/>
                </a:solidFill>
              </a:rPr>
              <a:t>Schedule:	Timing	Topic</a:t>
            </a:r>
            <a:endParaRPr/>
          </a:p>
          <a:p>
            <a:pPr indent="0" lvl="1" marL="114300" rtl="0" algn="l">
              <a:spcBef>
                <a:spcPts val="330"/>
              </a:spcBef>
              <a:spcAft>
                <a:spcPts val="0"/>
              </a:spcAft>
              <a:buNone/>
            </a:pPr>
            <a:r>
              <a:rPr lang="en-US">
                <a:solidFill>
                  <a:schemeClr val="accent2"/>
                </a:solidFill>
              </a:rPr>
              <a:t>	40 minutes	Lecture</a:t>
            </a:r>
            <a:endParaRPr/>
          </a:p>
          <a:p>
            <a:pPr indent="0" lvl="1" marL="114300" rtl="0" algn="l">
              <a:spcBef>
                <a:spcPts val="330"/>
              </a:spcBef>
              <a:spcAft>
                <a:spcPts val="0"/>
              </a:spcAft>
              <a:buNone/>
            </a:pPr>
            <a:r>
              <a:rPr lang="en-US">
                <a:solidFill>
                  <a:schemeClr val="accent2"/>
                </a:solidFill>
              </a:rPr>
              <a:t>	50 minutes	Practice</a:t>
            </a:r>
            <a:endParaRPr/>
          </a:p>
          <a:p>
            <a:pPr indent="0" lvl="1" marL="114300" rtl="0" algn="l">
              <a:spcBef>
                <a:spcPts val="330"/>
              </a:spcBef>
              <a:spcAft>
                <a:spcPts val="0"/>
              </a:spcAft>
              <a:buNone/>
            </a:pPr>
            <a:r>
              <a:rPr lang="en-US">
                <a:solidFill>
                  <a:schemeClr val="accent2"/>
                </a:solidFill>
              </a:rPr>
              <a:t>	90 minutes	Total</a:t>
            </a:r>
            <a:endParaRPr/>
          </a:p>
        </p:txBody>
      </p:sp>
      <p:sp>
        <p:nvSpPr>
          <p:cNvPr id="861" name="Google Shape;861;p50: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51:notes"/>
          <p:cNvSpPr/>
          <p:nvPr/>
        </p:nvSpPr>
        <p:spPr>
          <a:xfrm>
            <a:off x="3859213" y="0"/>
            <a:ext cx="2960687"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66" name="Google Shape;866;p51:notes"/>
          <p:cNvSpPr/>
          <p:nvPr/>
        </p:nvSpPr>
        <p:spPr>
          <a:xfrm>
            <a:off x="-3175" y="0"/>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67" name="Google Shape;867;p5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Lesson Aim</a:t>
            </a:r>
            <a:endParaRPr/>
          </a:p>
          <a:p>
            <a:pPr indent="0" lvl="1" marL="114300" rtl="0" algn="l">
              <a:spcBef>
                <a:spcPts val="330"/>
              </a:spcBef>
              <a:spcAft>
                <a:spcPts val="0"/>
              </a:spcAft>
              <a:buNone/>
            </a:pPr>
            <a:r>
              <a:rPr lang="en-US"/>
              <a:t>This lesson covers how to obtain data from more than one table, using the different methods available.</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868" name="Google Shape;868;p51: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52:notes"/>
          <p:cNvSpPr/>
          <p:nvPr/>
        </p:nvSpPr>
        <p:spPr>
          <a:xfrm>
            <a:off x="3860800" y="-1588"/>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4" name="Google Shape;874;p52:notes"/>
          <p:cNvSpPr/>
          <p:nvPr/>
        </p:nvSpPr>
        <p:spPr>
          <a:xfrm>
            <a:off x="-1588" y="-1588"/>
            <a:ext cx="2954338"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5" name="Google Shape;875;p52: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Data from Multiple Tables</a:t>
            </a:r>
            <a:endParaRPr/>
          </a:p>
          <a:p>
            <a:pPr indent="0" lvl="1" marL="114300" rtl="0" algn="l">
              <a:spcBef>
                <a:spcPts val="330"/>
              </a:spcBef>
              <a:spcAft>
                <a:spcPts val="0"/>
              </a:spcAft>
              <a:buNone/>
            </a:pPr>
            <a:r>
              <a:rPr lang="en-US"/>
              <a:t>Sometimes you need to use data from more than one table. In the slide example, the report displays data from two separate tables.</a:t>
            </a:r>
            <a:endParaRPr/>
          </a:p>
          <a:p>
            <a:pPr indent="-211137" lvl="2" marL="439738" rtl="0" algn="l">
              <a:spcBef>
                <a:spcPts val="330"/>
              </a:spcBef>
              <a:spcAft>
                <a:spcPts val="0"/>
              </a:spcAft>
              <a:buClr>
                <a:schemeClr val="dk1"/>
              </a:buClr>
              <a:buSzPts val="1100"/>
              <a:buFont typeface="Times New Roman"/>
              <a:buChar char="•"/>
            </a:pPr>
            <a:r>
              <a:rPr lang="en-US"/>
              <a:t>EMPNO exists in the EMP table.</a:t>
            </a:r>
            <a:endParaRPr/>
          </a:p>
          <a:p>
            <a:pPr indent="-211137" lvl="2" marL="439738" rtl="0" algn="l">
              <a:spcBef>
                <a:spcPts val="330"/>
              </a:spcBef>
              <a:spcAft>
                <a:spcPts val="0"/>
              </a:spcAft>
              <a:buClr>
                <a:schemeClr val="dk1"/>
              </a:buClr>
              <a:buSzPts val="1100"/>
              <a:buFont typeface="Times New Roman"/>
              <a:buChar char="•"/>
            </a:pPr>
            <a:r>
              <a:rPr lang="en-US"/>
              <a:t>DEPTNO exists in both the EMP and DEPT the tables.</a:t>
            </a:r>
            <a:endParaRPr/>
          </a:p>
          <a:p>
            <a:pPr indent="-211137" lvl="2" marL="439738" rtl="0" algn="l">
              <a:spcBef>
                <a:spcPts val="330"/>
              </a:spcBef>
              <a:spcAft>
                <a:spcPts val="0"/>
              </a:spcAft>
              <a:buClr>
                <a:schemeClr val="dk1"/>
              </a:buClr>
              <a:buSzPts val="1100"/>
              <a:buFont typeface="Times New Roman"/>
              <a:buChar char="•"/>
            </a:pPr>
            <a:r>
              <a:rPr lang="en-US"/>
              <a:t>LOC exists in the DEPT table.</a:t>
            </a:r>
            <a:endParaRPr/>
          </a:p>
          <a:p>
            <a:pPr indent="0" lvl="1" marL="114300" rtl="0" algn="l">
              <a:spcBef>
                <a:spcPts val="330"/>
              </a:spcBef>
              <a:spcAft>
                <a:spcPts val="0"/>
              </a:spcAft>
              <a:buNone/>
            </a:pPr>
            <a:r>
              <a:rPr lang="en-US"/>
              <a:t>To produce the report, you need to link EMP and DEPT tables and access data from both of them.</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In the slide, the DEPTNO column can come from either the EMP or the DEPT table.</a:t>
            </a:r>
            <a:r>
              <a:rPr lang="en-US"/>
              <a:t> </a:t>
            </a:r>
            <a:endParaRPr/>
          </a:p>
        </p:txBody>
      </p:sp>
      <p:sp>
        <p:nvSpPr>
          <p:cNvPr id="876" name="Google Shape;876;p52: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53:notes"/>
          <p:cNvSpPr/>
          <p:nvPr/>
        </p:nvSpPr>
        <p:spPr>
          <a:xfrm>
            <a:off x="3859213" y="0"/>
            <a:ext cx="2960687"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95" name="Google Shape;895;p53:notes"/>
          <p:cNvSpPr/>
          <p:nvPr/>
        </p:nvSpPr>
        <p:spPr>
          <a:xfrm>
            <a:off x="-3175" y="0"/>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96" name="Google Shape;896;p53:notes"/>
          <p:cNvSpPr txBox="1"/>
          <p:nvPr>
            <p:ph idx="1" type="body"/>
          </p:nvPr>
        </p:nvSpPr>
        <p:spPr>
          <a:xfrm>
            <a:off x="409575" y="47021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Defining Joins</a:t>
            </a:r>
            <a:endParaRPr/>
          </a:p>
          <a:p>
            <a:pPr indent="0" lvl="1" marL="114300" rtl="0" algn="l">
              <a:spcBef>
                <a:spcPts val="330"/>
              </a:spcBef>
              <a:spcAft>
                <a:spcPts val="0"/>
              </a:spcAft>
              <a:buNone/>
            </a:pPr>
            <a:r>
              <a:rPr lang="en-US">
                <a:latin typeface="Times"/>
                <a:ea typeface="Times"/>
                <a:cs typeface="Times"/>
                <a:sym typeface="Times"/>
              </a:rPr>
              <a:t>When data from more than one table in the database is required, a </a:t>
            </a:r>
            <a:r>
              <a:rPr i="1" lang="en-US">
                <a:latin typeface="Times"/>
                <a:ea typeface="Times"/>
                <a:cs typeface="Times"/>
                <a:sym typeface="Times"/>
              </a:rPr>
              <a:t>join</a:t>
            </a:r>
            <a:r>
              <a:rPr lang="en-US">
                <a:latin typeface="Times"/>
                <a:ea typeface="Times"/>
                <a:cs typeface="Times"/>
                <a:sym typeface="Times"/>
              </a:rPr>
              <a:t> condition is used. Rows in one table can be joined to rows in another table according to common values existing in corresponding columns, that is, usually primary and foreign key columns. </a:t>
            </a:r>
            <a:endParaRPr/>
          </a:p>
          <a:p>
            <a:pPr indent="0" lvl="1" marL="114300" rtl="0" algn="l">
              <a:spcBef>
                <a:spcPts val="330"/>
              </a:spcBef>
              <a:spcAft>
                <a:spcPts val="0"/>
              </a:spcAft>
              <a:buNone/>
            </a:pPr>
            <a:r>
              <a:rPr lang="en-US">
                <a:latin typeface="Times"/>
                <a:ea typeface="Times"/>
                <a:cs typeface="Times"/>
                <a:sym typeface="Times"/>
              </a:rPr>
              <a:t>To display data from two or more related tables, write a simple </a:t>
            </a:r>
            <a:r>
              <a:rPr lang="en-US">
                <a:solidFill>
                  <a:srgbClr val="FC0128"/>
                </a:solidFill>
                <a:latin typeface="Times"/>
                <a:ea typeface="Times"/>
                <a:cs typeface="Times"/>
                <a:sym typeface="Times"/>
              </a:rPr>
              <a:t>join </a:t>
            </a:r>
            <a:r>
              <a:rPr lang="en-US">
                <a:latin typeface="Times"/>
                <a:ea typeface="Times"/>
                <a:cs typeface="Times"/>
                <a:sym typeface="Times"/>
              </a:rPr>
              <a:t>condition in the WHERE clause. In the syntax:</a:t>
            </a:r>
            <a:endParaRPr/>
          </a:p>
          <a:p>
            <a:pPr indent="0" lvl="1" marL="114300" rtl="0" algn="l">
              <a:spcBef>
                <a:spcPts val="330"/>
              </a:spcBef>
              <a:spcAft>
                <a:spcPts val="0"/>
              </a:spcAft>
              <a:buNone/>
            </a:pPr>
            <a:r>
              <a:rPr lang="en-US">
                <a:latin typeface="Times"/>
                <a:ea typeface="Times"/>
                <a:cs typeface="Times"/>
                <a:sym typeface="Times"/>
              </a:rPr>
              <a:t>	</a:t>
            </a:r>
            <a:r>
              <a:rPr i="1" lang="en-US">
                <a:latin typeface="Times"/>
                <a:ea typeface="Times"/>
                <a:cs typeface="Times"/>
                <a:sym typeface="Times"/>
              </a:rPr>
              <a:t>table1.column	</a:t>
            </a:r>
            <a:r>
              <a:rPr lang="en-US">
                <a:latin typeface="Times"/>
                <a:ea typeface="Times"/>
                <a:cs typeface="Times"/>
                <a:sym typeface="Times"/>
              </a:rPr>
              <a:t>denotes the table and column from which data is retrieved</a:t>
            </a:r>
            <a:endParaRPr/>
          </a:p>
          <a:p>
            <a:pPr indent="0" lvl="1" marL="114300" rtl="0" algn="l">
              <a:spcBef>
                <a:spcPts val="330"/>
              </a:spcBef>
              <a:spcAft>
                <a:spcPts val="0"/>
              </a:spcAft>
              <a:buNone/>
            </a:pPr>
            <a:r>
              <a:rPr lang="en-US">
                <a:latin typeface="Times"/>
                <a:ea typeface="Times"/>
                <a:cs typeface="Times"/>
                <a:sym typeface="Times"/>
              </a:rPr>
              <a:t>	</a:t>
            </a:r>
            <a:r>
              <a:rPr i="1" lang="en-US">
                <a:latin typeface="Times"/>
                <a:ea typeface="Times"/>
                <a:cs typeface="Times"/>
                <a:sym typeface="Times"/>
              </a:rPr>
              <a:t>table1.column1</a:t>
            </a:r>
            <a:r>
              <a:rPr lang="en-US">
                <a:latin typeface="Times"/>
                <a:ea typeface="Times"/>
                <a:cs typeface="Times"/>
                <a:sym typeface="Times"/>
              </a:rPr>
              <a:t> =	is the condition that joins (or relates) the tables together</a:t>
            </a:r>
            <a:br>
              <a:rPr lang="en-US">
                <a:latin typeface="Times"/>
                <a:ea typeface="Times"/>
                <a:cs typeface="Times"/>
                <a:sym typeface="Times"/>
              </a:rPr>
            </a:br>
            <a:r>
              <a:rPr lang="en-US">
                <a:latin typeface="Times"/>
                <a:ea typeface="Times"/>
                <a:cs typeface="Times"/>
                <a:sym typeface="Times"/>
              </a:rPr>
              <a:t>	</a:t>
            </a:r>
            <a:r>
              <a:rPr i="1" lang="en-US">
                <a:latin typeface="Times"/>
                <a:ea typeface="Times"/>
                <a:cs typeface="Times"/>
                <a:sym typeface="Times"/>
              </a:rPr>
              <a:t>table2.column2	</a:t>
            </a:r>
            <a:endParaRPr/>
          </a:p>
          <a:p>
            <a:pPr indent="0" lvl="0" marL="0" rtl="0" algn="l">
              <a:spcBef>
                <a:spcPts val="330"/>
              </a:spcBef>
              <a:spcAft>
                <a:spcPts val="0"/>
              </a:spcAft>
              <a:buNone/>
            </a:pPr>
            <a:r>
              <a:rPr lang="en-US"/>
              <a:t>Guidelines</a:t>
            </a:r>
            <a:endParaRPr/>
          </a:p>
          <a:p>
            <a:pPr indent="-215900" lvl="2" marL="444500" rtl="0" algn="l">
              <a:spcBef>
                <a:spcPts val="330"/>
              </a:spcBef>
              <a:spcAft>
                <a:spcPts val="0"/>
              </a:spcAft>
              <a:buClr>
                <a:schemeClr val="dk1"/>
              </a:buClr>
              <a:buSzPts val="1100"/>
              <a:buFont typeface="Times New Roman"/>
              <a:buChar char="•"/>
            </a:pPr>
            <a:r>
              <a:rPr lang="en-US"/>
              <a:t>When writing a SELECT statement that joins tables, precede the column name with the table name for clarity and to enhance database access.</a:t>
            </a:r>
            <a:endParaRPr/>
          </a:p>
          <a:p>
            <a:pPr indent="-215900" lvl="2" marL="444500" rtl="0" algn="l">
              <a:spcBef>
                <a:spcPts val="330"/>
              </a:spcBef>
              <a:spcAft>
                <a:spcPts val="0"/>
              </a:spcAft>
              <a:buClr>
                <a:schemeClr val="dk1"/>
              </a:buClr>
              <a:buSzPts val="1100"/>
              <a:buFont typeface="Times New Roman"/>
              <a:buChar char="•"/>
            </a:pPr>
            <a:r>
              <a:rPr lang="en-US"/>
              <a:t>If the same column name appears in more than one table, the column name must be prefixed with the table name.</a:t>
            </a:r>
            <a:endParaRPr/>
          </a:p>
          <a:p>
            <a:pPr indent="-215900" lvl="2" marL="444500" rtl="0" algn="l">
              <a:spcBef>
                <a:spcPts val="330"/>
              </a:spcBef>
              <a:spcAft>
                <a:spcPts val="0"/>
              </a:spcAft>
              <a:buClr>
                <a:schemeClr val="dk1"/>
              </a:buClr>
              <a:buSzPts val="1100"/>
              <a:buFont typeface="Times New Roman"/>
              <a:buChar char="•"/>
            </a:pPr>
            <a:r>
              <a:rPr lang="en-US"/>
              <a:t>To join </a:t>
            </a:r>
            <a:r>
              <a:rPr i="1" lang="en-US"/>
              <a:t>n</a:t>
            </a:r>
            <a:r>
              <a:rPr lang="en-US"/>
              <a:t> tables together, you need a minimum of (</a:t>
            </a:r>
            <a:r>
              <a:rPr i="1" lang="en-US"/>
              <a:t>n-1</a:t>
            </a:r>
            <a:r>
              <a:rPr lang="en-US"/>
              <a:t>) join conditions. Therefore, to join four tables, a minimum of three joins are required. This rule may not apply if your table has a concatenated primary key, in which case more than one column is required to uniquely identify each row.</a:t>
            </a:r>
            <a:endParaRPr/>
          </a:p>
          <a:p>
            <a:pPr indent="0" lvl="0" marL="0" rtl="0" algn="just">
              <a:spcBef>
                <a:spcPts val="33"/>
              </a:spcBef>
              <a:spcAft>
                <a:spcPts val="0"/>
              </a:spcAft>
              <a:buNone/>
            </a:pPr>
            <a:r>
              <a:rPr b="0" lang="en-US">
                <a:latin typeface="Times"/>
                <a:ea typeface="Times"/>
                <a:cs typeface="Times"/>
                <a:sym typeface="Times"/>
              </a:rPr>
              <a:t>For more information, see</a:t>
            </a:r>
            <a:endParaRPr/>
          </a:p>
          <a:p>
            <a:pPr indent="0" lvl="0" marL="0" rtl="0" algn="just">
              <a:spcBef>
                <a:spcPts val="33"/>
              </a:spcBef>
              <a:spcAft>
                <a:spcPts val="0"/>
              </a:spcAft>
              <a:buNone/>
            </a:pPr>
            <a:r>
              <a:rPr b="0" i="1" lang="en-US">
                <a:latin typeface="Times"/>
                <a:ea typeface="Times"/>
                <a:cs typeface="Times"/>
                <a:sym typeface="Times"/>
              </a:rPr>
              <a:t>Oracle Server SQL Reference Manual, </a:t>
            </a:r>
            <a:r>
              <a:rPr b="0" lang="en-US">
                <a:latin typeface="Times"/>
                <a:ea typeface="Times"/>
                <a:cs typeface="Times"/>
                <a:sym typeface="Times"/>
              </a:rPr>
              <a:t>Release 8</a:t>
            </a:r>
            <a:r>
              <a:rPr b="0" i="1" lang="en-US">
                <a:latin typeface="Times"/>
                <a:ea typeface="Times"/>
                <a:cs typeface="Times"/>
                <a:sym typeface="Times"/>
              </a:rPr>
              <a:t>, </a:t>
            </a:r>
            <a:r>
              <a:rPr b="0" lang="en-US">
                <a:latin typeface="Times"/>
                <a:ea typeface="Times"/>
                <a:cs typeface="Times"/>
                <a:sym typeface="Times"/>
              </a:rPr>
              <a:t>“SELECT.”</a:t>
            </a:r>
            <a:endParaRPr/>
          </a:p>
        </p:txBody>
      </p:sp>
      <p:sp>
        <p:nvSpPr>
          <p:cNvPr id="897" name="Google Shape;897;p53: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grpSp>
        <p:nvGrpSpPr>
          <p:cNvPr id="898" name="Google Shape;898;p53:notes"/>
          <p:cNvGrpSpPr/>
          <p:nvPr/>
        </p:nvGrpSpPr>
        <p:grpSpPr>
          <a:xfrm>
            <a:off x="138113" y="8212138"/>
            <a:ext cx="296862" cy="288925"/>
            <a:chOff x="87" y="5173"/>
            <a:chExt cx="187" cy="182"/>
          </a:xfrm>
        </p:grpSpPr>
        <p:sp>
          <p:nvSpPr>
            <p:cNvPr id="899" name="Google Shape;899;p53:notes"/>
            <p:cNvSpPr/>
            <p:nvPr/>
          </p:nvSpPr>
          <p:spPr>
            <a:xfrm>
              <a:off x="87" y="5173"/>
              <a:ext cx="179" cy="177"/>
            </a:xfrm>
            <a:custGeom>
              <a:rect b="b" l="l" r="r" t="t"/>
              <a:pathLst>
                <a:path extrusionOk="0" h="177" w="179">
                  <a:moveTo>
                    <a:pt x="178" y="176"/>
                  </a:moveTo>
                  <a:lnTo>
                    <a:pt x="178" y="0"/>
                  </a:lnTo>
                  <a:lnTo>
                    <a:pt x="0" y="0"/>
                  </a:lnTo>
                  <a:lnTo>
                    <a:pt x="0" y="176"/>
                  </a:lnTo>
                  <a:lnTo>
                    <a:pt x="178" y="176"/>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0" name="Google Shape;900;p53:notes"/>
            <p:cNvSpPr/>
            <p:nvPr/>
          </p:nvSpPr>
          <p:spPr>
            <a:xfrm>
              <a:off x="150" y="5239"/>
              <a:ext cx="69" cy="38"/>
            </a:xfrm>
            <a:custGeom>
              <a:rect b="b" l="l" r="r" t="t"/>
              <a:pathLst>
                <a:path extrusionOk="0" h="38" w="69">
                  <a:moveTo>
                    <a:pt x="68" y="7"/>
                  </a:moveTo>
                  <a:lnTo>
                    <a:pt x="65" y="0"/>
                  </a:lnTo>
                  <a:lnTo>
                    <a:pt x="0" y="29"/>
                  </a:lnTo>
                  <a:lnTo>
                    <a:pt x="3" y="37"/>
                  </a:lnTo>
                  <a:lnTo>
                    <a:pt x="68"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1" name="Google Shape;901;p53:notes"/>
            <p:cNvSpPr/>
            <p:nvPr/>
          </p:nvSpPr>
          <p:spPr>
            <a:xfrm>
              <a:off x="159" y="5255"/>
              <a:ext cx="68" cy="36"/>
            </a:xfrm>
            <a:custGeom>
              <a:rect b="b" l="l" r="r" t="t"/>
              <a:pathLst>
                <a:path extrusionOk="0" h="36" w="68">
                  <a:moveTo>
                    <a:pt x="67" y="6"/>
                  </a:moveTo>
                  <a:lnTo>
                    <a:pt x="64" y="0"/>
                  </a:lnTo>
                  <a:lnTo>
                    <a:pt x="0" y="28"/>
                  </a:lnTo>
                  <a:lnTo>
                    <a:pt x="2" y="35"/>
                  </a:lnTo>
                  <a:lnTo>
                    <a:pt x="67"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2" name="Google Shape;902;p53:notes"/>
            <p:cNvSpPr/>
            <p:nvPr/>
          </p:nvSpPr>
          <p:spPr>
            <a:xfrm>
              <a:off x="164" y="5272"/>
              <a:ext cx="69" cy="34"/>
            </a:xfrm>
            <a:custGeom>
              <a:rect b="b" l="l" r="r" t="t"/>
              <a:pathLst>
                <a:path extrusionOk="0" h="34" w="69">
                  <a:moveTo>
                    <a:pt x="68" y="6"/>
                  </a:moveTo>
                  <a:lnTo>
                    <a:pt x="65" y="0"/>
                  </a:lnTo>
                  <a:lnTo>
                    <a:pt x="0" y="26"/>
                  </a:lnTo>
                  <a:lnTo>
                    <a:pt x="3" y="33"/>
                  </a:lnTo>
                  <a:lnTo>
                    <a:pt x="68"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3" name="Google Shape;903;p53:notes"/>
            <p:cNvSpPr/>
            <p:nvPr/>
          </p:nvSpPr>
          <p:spPr>
            <a:xfrm>
              <a:off x="172" y="5287"/>
              <a:ext cx="72" cy="36"/>
            </a:xfrm>
            <a:custGeom>
              <a:rect b="b" l="l" r="r" t="t"/>
              <a:pathLst>
                <a:path extrusionOk="0" h="36" w="72">
                  <a:moveTo>
                    <a:pt x="71" y="6"/>
                  </a:moveTo>
                  <a:lnTo>
                    <a:pt x="67" y="0"/>
                  </a:lnTo>
                  <a:lnTo>
                    <a:pt x="0" y="28"/>
                  </a:lnTo>
                  <a:lnTo>
                    <a:pt x="3" y="35"/>
                  </a:lnTo>
                  <a:lnTo>
                    <a:pt x="71"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4" name="Google Shape;904;p53:notes"/>
            <p:cNvSpPr/>
            <p:nvPr/>
          </p:nvSpPr>
          <p:spPr>
            <a:xfrm>
              <a:off x="180" y="5303"/>
              <a:ext cx="70" cy="39"/>
            </a:xfrm>
            <a:custGeom>
              <a:rect b="b" l="l" r="r" t="t"/>
              <a:pathLst>
                <a:path extrusionOk="0" h="39" w="70">
                  <a:moveTo>
                    <a:pt x="69" y="7"/>
                  </a:moveTo>
                  <a:lnTo>
                    <a:pt x="65" y="0"/>
                  </a:lnTo>
                  <a:lnTo>
                    <a:pt x="0" y="30"/>
                  </a:lnTo>
                  <a:lnTo>
                    <a:pt x="3" y="38"/>
                  </a:lnTo>
                  <a:lnTo>
                    <a:pt x="69"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5" name="Google Shape;905;p53:notes"/>
            <p:cNvSpPr/>
            <p:nvPr/>
          </p:nvSpPr>
          <p:spPr>
            <a:xfrm>
              <a:off x="110" y="5202"/>
              <a:ext cx="121" cy="58"/>
            </a:xfrm>
            <a:custGeom>
              <a:rect b="b" l="l" r="r" t="t"/>
              <a:pathLst>
                <a:path extrusionOk="0" h="58" w="121">
                  <a:moveTo>
                    <a:pt x="120" y="7"/>
                  </a:moveTo>
                  <a:lnTo>
                    <a:pt x="118" y="0"/>
                  </a:lnTo>
                  <a:lnTo>
                    <a:pt x="0" y="50"/>
                  </a:lnTo>
                  <a:lnTo>
                    <a:pt x="2" y="57"/>
                  </a:lnTo>
                  <a:lnTo>
                    <a:pt x="120"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6" name="Google Shape;906;p53:notes"/>
            <p:cNvSpPr/>
            <p:nvPr/>
          </p:nvSpPr>
          <p:spPr>
            <a:xfrm>
              <a:off x="91" y="5190"/>
              <a:ext cx="123" cy="59"/>
            </a:xfrm>
            <a:custGeom>
              <a:rect b="b" l="l" r="r" t="t"/>
              <a:pathLst>
                <a:path extrusionOk="0" h="59" w="123">
                  <a:moveTo>
                    <a:pt x="122" y="7"/>
                  </a:moveTo>
                  <a:lnTo>
                    <a:pt x="119" y="0"/>
                  </a:lnTo>
                  <a:lnTo>
                    <a:pt x="0" y="51"/>
                  </a:lnTo>
                  <a:lnTo>
                    <a:pt x="2" y="58"/>
                  </a:lnTo>
                  <a:lnTo>
                    <a:pt x="122"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7" name="Google Shape;907;p53:notes"/>
            <p:cNvSpPr/>
            <p:nvPr/>
          </p:nvSpPr>
          <p:spPr>
            <a:xfrm>
              <a:off x="219" y="5204"/>
              <a:ext cx="55" cy="104"/>
            </a:xfrm>
            <a:custGeom>
              <a:rect b="b" l="l" r="r" t="t"/>
              <a:pathLst>
                <a:path extrusionOk="0" h="104" w="55">
                  <a:moveTo>
                    <a:pt x="46" y="103"/>
                  </a:moveTo>
                  <a:lnTo>
                    <a:pt x="54" y="100"/>
                  </a:lnTo>
                  <a:lnTo>
                    <a:pt x="7" y="0"/>
                  </a:lnTo>
                  <a:lnTo>
                    <a:pt x="0" y="2"/>
                  </a:lnTo>
                  <a:lnTo>
                    <a:pt x="46" y="10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8" name="Google Shape;908;p53:notes"/>
            <p:cNvSpPr/>
            <p:nvPr/>
          </p:nvSpPr>
          <p:spPr>
            <a:xfrm>
              <a:off x="110" y="5249"/>
              <a:ext cx="53" cy="106"/>
            </a:xfrm>
            <a:custGeom>
              <a:rect b="b" l="l" r="r" t="t"/>
              <a:pathLst>
                <a:path extrusionOk="0" h="106" w="53">
                  <a:moveTo>
                    <a:pt x="45" y="105"/>
                  </a:moveTo>
                  <a:lnTo>
                    <a:pt x="52" y="101"/>
                  </a:lnTo>
                  <a:lnTo>
                    <a:pt x="6" y="0"/>
                  </a:lnTo>
                  <a:lnTo>
                    <a:pt x="0" y="3"/>
                  </a:lnTo>
                  <a:lnTo>
                    <a:pt x="45" y="105"/>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09" name="Google Shape;909;p53:notes"/>
            <p:cNvSpPr/>
            <p:nvPr/>
          </p:nvSpPr>
          <p:spPr>
            <a:xfrm>
              <a:off x="87" y="5241"/>
              <a:ext cx="60" cy="114"/>
            </a:xfrm>
            <a:custGeom>
              <a:rect b="b" l="l" r="r" t="t"/>
              <a:pathLst>
                <a:path extrusionOk="0" h="114" w="60">
                  <a:moveTo>
                    <a:pt x="51" y="113"/>
                  </a:moveTo>
                  <a:lnTo>
                    <a:pt x="59" y="110"/>
                  </a:lnTo>
                  <a:lnTo>
                    <a:pt x="6" y="0"/>
                  </a:lnTo>
                  <a:lnTo>
                    <a:pt x="0" y="2"/>
                  </a:lnTo>
                  <a:lnTo>
                    <a:pt x="51" y="11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10" name="Google Shape;910;p53:notes"/>
            <p:cNvSpPr/>
            <p:nvPr/>
          </p:nvSpPr>
          <p:spPr>
            <a:xfrm>
              <a:off x="90" y="5241"/>
              <a:ext cx="30" cy="18"/>
            </a:xfrm>
            <a:custGeom>
              <a:rect b="b" l="l" r="r" t="t"/>
              <a:pathLst>
                <a:path extrusionOk="0" h="18" w="30">
                  <a:moveTo>
                    <a:pt x="25" y="17"/>
                  </a:moveTo>
                  <a:lnTo>
                    <a:pt x="29" y="10"/>
                  </a:lnTo>
                  <a:lnTo>
                    <a:pt x="4" y="0"/>
                  </a:lnTo>
                  <a:lnTo>
                    <a:pt x="0" y="6"/>
                  </a:lnTo>
                  <a:lnTo>
                    <a:pt x="25"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11" name="Google Shape;911;p53:notes"/>
            <p:cNvSpPr/>
            <p:nvPr/>
          </p:nvSpPr>
          <p:spPr>
            <a:xfrm>
              <a:off x="200" y="5197"/>
              <a:ext cx="27" cy="18"/>
            </a:xfrm>
            <a:custGeom>
              <a:rect b="b" l="l" r="r" t="t"/>
              <a:pathLst>
                <a:path extrusionOk="0" h="18" w="27">
                  <a:moveTo>
                    <a:pt x="22" y="17"/>
                  </a:moveTo>
                  <a:lnTo>
                    <a:pt x="26" y="10"/>
                  </a:lnTo>
                  <a:lnTo>
                    <a:pt x="4" y="0"/>
                  </a:lnTo>
                  <a:lnTo>
                    <a:pt x="0" y="5"/>
                  </a:lnTo>
                  <a:lnTo>
                    <a:pt x="22"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54: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Cartesian Product</a:t>
            </a:r>
            <a:endParaRPr/>
          </a:p>
          <a:p>
            <a:pPr indent="0" lvl="1" marL="114300" rtl="0" algn="l">
              <a:spcBef>
                <a:spcPts val="330"/>
              </a:spcBef>
              <a:spcAft>
                <a:spcPts val="0"/>
              </a:spcAft>
              <a:buNone/>
            </a:pPr>
            <a:r>
              <a:rPr lang="en-US"/>
              <a:t>When a join condition is invalid or omitted completely, the result is a </a:t>
            </a:r>
            <a:r>
              <a:rPr i="1" lang="en-US"/>
              <a:t>Cartesian product</a:t>
            </a:r>
            <a:r>
              <a:rPr lang="en-US"/>
              <a:t> in which all combinations of rows will be displayed. All rows in the first table are joined to all rows in the second table.</a:t>
            </a:r>
            <a:endParaRPr/>
          </a:p>
          <a:p>
            <a:pPr indent="0" lvl="1" marL="114300" rtl="0" algn="l">
              <a:spcBef>
                <a:spcPts val="330"/>
              </a:spcBef>
              <a:spcAft>
                <a:spcPts val="0"/>
              </a:spcAft>
              <a:buNone/>
            </a:pPr>
            <a:r>
              <a:rPr lang="en-US"/>
              <a:t>A </a:t>
            </a:r>
            <a:r>
              <a:rPr lang="en-US">
                <a:solidFill>
                  <a:srgbClr val="FC0128"/>
                </a:solidFill>
              </a:rPr>
              <a:t>Cartesian product </a:t>
            </a:r>
            <a:r>
              <a:rPr lang="en-US"/>
              <a:t>tends to generate a large number of rows, and its result is rarely useful. You should always include a valid join condition in a WHERE clause, unless you have a specific need to combine all rows from all tables.</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918" name="Google Shape;918;p54: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55:notes"/>
          <p:cNvSpPr/>
          <p:nvPr/>
        </p:nvSpPr>
        <p:spPr>
          <a:xfrm>
            <a:off x="3860800" y="-1588"/>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24" name="Google Shape;924;p55:notes"/>
          <p:cNvSpPr/>
          <p:nvPr/>
        </p:nvSpPr>
        <p:spPr>
          <a:xfrm>
            <a:off x="-1588" y="-1588"/>
            <a:ext cx="2954338"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25" name="Google Shape;925;p55:notes"/>
          <p:cNvSpPr txBox="1"/>
          <p:nvPr>
            <p:ph idx="1" type="body"/>
          </p:nvPr>
        </p:nvSpPr>
        <p:spPr>
          <a:xfrm>
            <a:off x="452438" y="4762500"/>
            <a:ext cx="5980112"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Cartesian Product (continued)</a:t>
            </a:r>
            <a:endParaRPr/>
          </a:p>
          <a:p>
            <a:pPr indent="0" lvl="1" marL="114300" rtl="0" algn="l">
              <a:spcBef>
                <a:spcPts val="330"/>
              </a:spcBef>
              <a:spcAft>
                <a:spcPts val="0"/>
              </a:spcAft>
              <a:buNone/>
            </a:pPr>
            <a:r>
              <a:rPr lang="en-US"/>
              <a:t>A Cartesian product is generated if a join condition is omitted. The example on the slide displays employee name and department name from EMP and DEPT tables. Because no WHERE clause has been specified, all rows (14 rows) from the EMP table are joined with all rows (4 rows) in the DEPT table, thereby generating 56 rows in the output.</a:t>
            </a:r>
            <a:endParaRPr/>
          </a:p>
          <a:p>
            <a:pPr indent="0" lvl="0" marL="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240"/>
              </a:spcBef>
              <a:spcAft>
                <a:spcPts val="0"/>
              </a:spcAft>
              <a:buNone/>
            </a:pPr>
            <a:r>
              <a:t/>
            </a:r>
            <a:endParaRPr sz="800">
              <a:solidFill>
                <a:schemeClr val="accent2"/>
              </a:solidFill>
            </a:endParaRPr>
          </a:p>
          <a:p>
            <a:pPr indent="0" lvl="0" marL="0" rtl="0" algn="l">
              <a:spcBef>
                <a:spcPts val="715"/>
              </a:spcBef>
              <a:spcAft>
                <a:spcPts val="0"/>
              </a:spcAft>
              <a:buNone/>
            </a:pPr>
            <a:r>
              <a:rPr lang="en-US">
                <a:solidFill>
                  <a:schemeClr val="accent2"/>
                </a:solidFill>
              </a:rPr>
              <a:t>Class Management Note</a:t>
            </a:r>
            <a:endParaRPr/>
          </a:p>
          <a:p>
            <a:pPr indent="0" lvl="1" marL="114300" rtl="0" algn="l">
              <a:lnSpc>
                <a:spcPct val="95000"/>
              </a:lnSpc>
              <a:spcBef>
                <a:spcPts val="330"/>
              </a:spcBef>
              <a:spcAft>
                <a:spcPts val="0"/>
              </a:spcAft>
              <a:buNone/>
            </a:pPr>
            <a:r>
              <a:rPr lang="en-US">
                <a:solidFill>
                  <a:schemeClr val="accent2"/>
                </a:solidFill>
              </a:rPr>
              <a:t>Demo: </a:t>
            </a:r>
            <a:r>
              <a:rPr i="1" lang="en-US">
                <a:solidFill>
                  <a:schemeClr val="accent2"/>
                </a:solidFill>
              </a:rPr>
              <a:t>l4cart.sql</a:t>
            </a:r>
            <a:endParaRPr/>
          </a:p>
          <a:p>
            <a:pPr indent="0" lvl="1" marL="114300" rtl="0" algn="l">
              <a:lnSpc>
                <a:spcPct val="95000"/>
              </a:lnSpc>
              <a:spcBef>
                <a:spcPts val="330"/>
              </a:spcBef>
              <a:spcAft>
                <a:spcPts val="0"/>
              </a:spcAft>
              <a:buNone/>
            </a:pPr>
            <a:r>
              <a:rPr lang="en-US">
                <a:solidFill>
                  <a:schemeClr val="accent2"/>
                </a:solidFill>
              </a:rPr>
              <a:t>Purpose: To illustrate executing a Cartesian product.</a:t>
            </a:r>
            <a:r>
              <a:rPr i="1" lang="en-US">
                <a:solidFill>
                  <a:schemeClr val="accent2"/>
                </a:solidFill>
              </a:rPr>
              <a:t> </a:t>
            </a:r>
            <a:endParaRPr/>
          </a:p>
        </p:txBody>
      </p:sp>
      <p:sp>
        <p:nvSpPr>
          <p:cNvPr id="926" name="Google Shape;926;p55:notes"/>
          <p:cNvSpPr/>
          <p:nvPr>
            <p:ph idx="2" type="sldImg"/>
          </p:nvPr>
        </p:nvSpPr>
        <p:spPr>
          <a:xfrm>
            <a:off x="446088" y="173038"/>
            <a:ext cx="5921375" cy="4440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7" name="Google Shape;927;p55:notes"/>
          <p:cNvSpPr/>
          <p:nvPr/>
        </p:nvSpPr>
        <p:spPr>
          <a:xfrm>
            <a:off x="671513" y="5764213"/>
            <a:ext cx="5570537" cy="442912"/>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ename, dname</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emp, dept;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928" name="Google Shape;928;p55:notes"/>
          <p:cNvSpPr/>
          <p:nvPr/>
        </p:nvSpPr>
        <p:spPr>
          <a:xfrm>
            <a:off x="671513" y="6302375"/>
            <a:ext cx="5570537" cy="1552575"/>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ENAME      DNAME</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KING       ACCOUNTING</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BLAKE      ACCOUNTING</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KING       RESEARCH</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BLAKE      RESEARCH</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56 rows selected.</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56:notes"/>
          <p:cNvSpPr/>
          <p:nvPr/>
        </p:nvSpPr>
        <p:spPr>
          <a:xfrm>
            <a:off x="3859213" y="0"/>
            <a:ext cx="2960687"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44" name="Google Shape;944;p56:notes"/>
          <p:cNvSpPr/>
          <p:nvPr/>
        </p:nvSpPr>
        <p:spPr>
          <a:xfrm>
            <a:off x="-3175" y="0"/>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45" name="Google Shape;945;p56: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Types of Joins</a:t>
            </a:r>
            <a:endParaRPr/>
          </a:p>
          <a:p>
            <a:pPr indent="0" lvl="1" marL="114300" rtl="0" algn="l">
              <a:spcBef>
                <a:spcPts val="330"/>
              </a:spcBef>
              <a:spcAft>
                <a:spcPts val="0"/>
              </a:spcAft>
              <a:buNone/>
            </a:pPr>
            <a:r>
              <a:rPr lang="en-US"/>
              <a:t>There are two main types of join conditions:</a:t>
            </a:r>
            <a:endParaRPr/>
          </a:p>
          <a:p>
            <a:pPr indent="-211137" lvl="2" marL="439738" rtl="0" algn="l">
              <a:spcBef>
                <a:spcPts val="330"/>
              </a:spcBef>
              <a:spcAft>
                <a:spcPts val="0"/>
              </a:spcAft>
              <a:buClr>
                <a:schemeClr val="dk1"/>
              </a:buClr>
              <a:buSzPts val="1100"/>
              <a:buFont typeface="Times New Roman"/>
              <a:buChar char="•"/>
            </a:pPr>
            <a:r>
              <a:rPr lang="en-US"/>
              <a:t>Equijoins</a:t>
            </a:r>
            <a:endParaRPr/>
          </a:p>
          <a:p>
            <a:pPr indent="-211137" lvl="2" marL="439738" rtl="0" algn="l">
              <a:spcBef>
                <a:spcPts val="330"/>
              </a:spcBef>
              <a:spcAft>
                <a:spcPts val="0"/>
              </a:spcAft>
              <a:buClr>
                <a:schemeClr val="dk1"/>
              </a:buClr>
              <a:buSzPts val="1100"/>
              <a:buFont typeface="Times New Roman"/>
              <a:buChar char="•"/>
            </a:pPr>
            <a:r>
              <a:rPr lang="en-US"/>
              <a:t>Non-equijoins</a:t>
            </a:r>
            <a:endParaRPr/>
          </a:p>
          <a:p>
            <a:pPr indent="0" lvl="1" marL="114300" rtl="0" algn="l">
              <a:spcBef>
                <a:spcPts val="330"/>
              </a:spcBef>
              <a:spcAft>
                <a:spcPts val="0"/>
              </a:spcAft>
              <a:buNone/>
            </a:pPr>
            <a:r>
              <a:rPr lang="en-US"/>
              <a:t>Additional join methods include the following:</a:t>
            </a:r>
            <a:endParaRPr/>
          </a:p>
          <a:p>
            <a:pPr indent="-211137" lvl="2" marL="439738" rtl="0" algn="l">
              <a:spcBef>
                <a:spcPts val="330"/>
              </a:spcBef>
              <a:spcAft>
                <a:spcPts val="0"/>
              </a:spcAft>
              <a:buClr>
                <a:schemeClr val="dk1"/>
              </a:buClr>
              <a:buSzPts val="1100"/>
              <a:buFont typeface="Times New Roman"/>
              <a:buChar char="•"/>
            </a:pPr>
            <a:r>
              <a:rPr lang="en-US"/>
              <a:t>Outer joins</a:t>
            </a:r>
            <a:endParaRPr/>
          </a:p>
          <a:p>
            <a:pPr indent="-211137" lvl="2" marL="439738" rtl="0" algn="l">
              <a:spcBef>
                <a:spcPts val="330"/>
              </a:spcBef>
              <a:spcAft>
                <a:spcPts val="0"/>
              </a:spcAft>
              <a:buClr>
                <a:schemeClr val="dk1"/>
              </a:buClr>
              <a:buSzPts val="1100"/>
              <a:buFont typeface="Times New Roman"/>
              <a:buChar char="•"/>
            </a:pPr>
            <a:r>
              <a:rPr lang="en-US"/>
              <a:t>Self joins</a:t>
            </a:r>
            <a:endParaRPr/>
          </a:p>
          <a:p>
            <a:pPr indent="-211137" lvl="2" marL="439738" rtl="0" algn="l">
              <a:spcBef>
                <a:spcPts val="330"/>
              </a:spcBef>
              <a:spcAft>
                <a:spcPts val="0"/>
              </a:spcAft>
              <a:buClr>
                <a:schemeClr val="dk1"/>
              </a:buClr>
              <a:buSzPts val="1100"/>
              <a:buFont typeface="Times New Roman"/>
              <a:buChar char="•"/>
            </a:pPr>
            <a:r>
              <a:rPr lang="en-US"/>
              <a:t>Set operators</a:t>
            </a:r>
            <a:endParaRPr/>
          </a:p>
          <a:p>
            <a:pPr indent="0" lvl="1" marL="114300" rtl="0" algn="l">
              <a:spcBef>
                <a:spcPts val="330"/>
              </a:spcBef>
              <a:spcAft>
                <a:spcPts val="0"/>
              </a:spcAft>
              <a:buNone/>
            </a:pPr>
            <a:r>
              <a:rPr b="1" lang="en-US"/>
              <a:t>Note: </a:t>
            </a:r>
            <a:r>
              <a:rPr lang="en-US"/>
              <a:t>Set operators are not covered in this course. They are covered in another SQL course.</a:t>
            </a:r>
            <a:endParaRPr b="1"/>
          </a:p>
          <a:p>
            <a:pPr indent="0" lvl="1" marL="114300" rtl="0" algn="l">
              <a:spcBef>
                <a:spcPts val="330"/>
              </a:spcBef>
              <a:spcAft>
                <a:spcPts val="0"/>
              </a:spcAft>
              <a:buNone/>
            </a:pPr>
            <a:r>
              <a:t/>
            </a:r>
            <a:endParaRPr b="1"/>
          </a:p>
          <a:p>
            <a:pPr indent="0" lvl="1" marL="114300" rtl="0" algn="l">
              <a:spcBef>
                <a:spcPts val="330"/>
              </a:spcBef>
              <a:spcAft>
                <a:spcPts val="0"/>
              </a:spcAft>
              <a:buNone/>
            </a:pPr>
            <a:r>
              <a:t/>
            </a:r>
            <a:endParaRPr b="1"/>
          </a:p>
          <a:p>
            <a:pPr indent="0" lvl="1" marL="114300" rtl="0" algn="l">
              <a:spcBef>
                <a:spcPts val="330"/>
              </a:spcBef>
              <a:spcAft>
                <a:spcPts val="0"/>
              </a:spcAft>
              <a:buNone/>
            </a:pPr>
            <a:r>
              <a:t/>
            </a:r>
            <a:endParaRPr b="1"/>
          </a:p>
          <a:p>
            <a:pPr indent="0" lvl="1" marL="114300" rtl="0" algn="l">
              <a:spcBef>
                <a:spcPts val="330"/>
              </a:spcBef>
              <a:spcAft>
                <a:spcPts val="0"/>
              </a:spcAft>
              <a:buNone/>
            </a:pPr>
            <a:r>
              <a:t/>
            </a:r>
            <a:endParaRPr b="1"/>
          </a:p>
          <a:p>
            <a:pPr indent="0" lvl="1" marL="114300" rtl="0" algn="l">
              <a:spcBef>
                <a:spcPts val="330"/>
              </a:spcBef>
              <a:spcAft>
                <a:spcPts val="0"/>
              </a:spcAft>
              <a:buNone/>
            </a:pPr>
            <a:r>
              <a:t/>
            </a:r>
            <a:endParaRPr b="1"/>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Do not get into details of all the types of joins. Explain each join one by one as is done in the following slides.</a:t>
            </a:r>
            <a:endParaRPr/>
          </a:p>
        </p:txBody>
      </p:sp>
      <p:sp>
        <p:nvSpPr>
          <p:cNvPr id="946" name="Google Shape;946;p56: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57: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Equijoins</a:t>
            </a:r>
            <a:endParaRPr/>
          </a:p>
          <a:p>
            <a:pPr indent="0" lvl="1" marL="114300" rtl="0" algn="l">
              <a:spcBef>
                <a:spcPts val="330"/>
              </a:spcBef>
              <a:spcAft>
                <a:spcPts val="0"/>
              </a:spcAft>
              <a:buNone/>
            </a:pPr>
            <a:r>
              <a:rPr lang="en-US"/>
              <a:t>To determine the name of an employee’s department, you compare the value in the DEPTNO column in the EMP table with the DEPTNO values in the DEPT table. The relationship between the EMP and DEPT tables is an </a:t>
            </a:r>
            <a:r>
              <a:rPr i="1" lang="en-US"/>
              <a:t>equijoin</a:t>
            </a:r>
            <a:r>
              <a:rPr lang="en-US"/>
              <a:t>—that is, values in the DEPTNO column on both tables must be equal. Frequently, this type of join involves primary and foreign key complements.</a:t>
            </a:r>
            <a:endParaRPr/>
          </a:p>
          <a:p>
            <a:pPr indent="0" lvl="1" marL="114300" rtl="0" algn="l">
              <a:spcBef>
                <a:spcPts val="330"/>
              </a:spcBef>
              <a:spcAft>
                <a:spcPts val="0"/>
              </a:spcAft>
              <a:buNone/>
            </a:pPr>
            <a:r>
              <a:rPr b="1" lang="en-US"/>
              <a:t>Note:</a:t>
            </a:r>
            <a:r>
              <a:rPr lang="en-US"/>
              <a:t> </a:t>
            </a:r>
            <a:r>
              <a:rPr lang="en-US">
                <a:solidFill>
                  <a:srgbClr val="FC0128"/>
                </a:solidFill>
              </a:rPr>
              <a:t>Equijoins </a:t>
            </a:r>
            <a:r>
              <a:rPr lang="en-US"/>
              <a:t>are also called </a:t>
            </a:r>
            <a:r>
              <a:rPr i="1" lang="en-US"/>
              <a:t>simple joins</a:t>
            </a:r>
            <a:r>
              <a:rPr lang="en-US"/>
              <a:t> or </a:t>
            </a:r>
            <a:r>
              <a:rPr i="1" lang="en-US"/>
              <a:t>inner joins</a:t>
            </a:r>
            <a:r>
              <a:rPr lang="en-US"/>
              <a:t>.</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endParaRPr/>
          </a:p>
          <a:p>
            <a:pPr indent="0" lvl="1" marL="114300" rtl="0" algn="l">
              <a:spcBef>
                <a:spcPts val="330"/>
              </a:spcBef>
              <a:spcAft>
                <a:spcPts val="0"/>
              </a:spcAft>
              <a:buNone/>
            </a:pPr>
            <a:r>
              <a:t/>
            </a:r>
            <a:endParaRPr>
              <a:solidFill>
                <a:schemeClr val="accent2"/>
              </a:solidFill>
            </a:endParaRPr>
          </a:p>
          <a:p>
            <a:pPr indent="0" lvl="1" marL="114300" rtl="0" algn="l">
              <a:spcBef>
                <a:spcPts val="330"/>
              </a:spcBef>
              <a:spcAft>
                <a:spcPts val="0"/>
              </a:spcAft>
              <a:buNone/>
            </a:pPr>
            <a:r>
              <a:t/>
            </a:r>
            <a:endParaRPr>
              <a:solidFill>
                <a:schemeClr val="accent2"/>
              </a:solidFill>
            </a:endParaRPr>
          </a:p>
          <a:p>
            <a:pPr indent="0" lvl="1" marL="114300" rtl="0" algn="l">
              <a:spcBef>
                <a:spcPts val="330"/>
              </a:spcBef>
              <a:spcAft>
                <a:spcPts val="0"/>
              </a:spcAft>
              <a:buNone/>
            </a:pPr>
            <a:r>
              <a:t/>
            </a:r>
            <a:endParaRPr>
              <a:solidFill>
                <a:schemeClr val="accent2"/>
              </a:solidFill>
            </a:endParaRPr>
          </a:p>
          <a:p>
            <a:pPr indent="0" lvl="1" marL="114300" rtl="0" algn="l">
              <a:spcBef>
                <a:spcPts val="150"/>
              </a:spcBef>
              <a:spcAft>
                <a:spcPts val="0"/>
              </a:spcAft>
              <a:buNone/>
            </a:pPr>
            <a:r>
              <a:t/>
            </a:r>
            <a:endParaRPr sz="500">
              <a:solidFill>
                <a:schemeClr val="accent2"/>
              </a:solidFill>
            </a:endParaRPr>
          </a:p>
          <a:p>
            <a:pPr indent="0" lvl="1" marL="114300" rtl="0" algn="l">
              <a:spcBef>
                <a:spcPts val="330"/>
              </a:spcBef>
              <a:spcAft>
                <a:spcPts val="0"/>
              </a:spcAft>
              <a:buNone/>
            </a:pPr>
            <a:r>
              <a:rPr lang="en-US">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endParaRPr/>
          </a:p>
        </p:txBody>
      </p:sp>
      <p:sp>
        <p:nvSpPr>
          <p:cNvPr id="978" name="Google Shape;978;p57: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graphicFrame>
        <p:nvGraphicFramePr>
          <p:cNvPr id="979" name="Google Shape;979;p57:notes"/>
          <p:cNvGraphicFramePr/>
          <p:nvPr/>
        </p:nvGraphicFramePr>
        <p:xfrm>
          <a:off x="609600" y="7150100"/>
          <a:ext cx="5856288" cy="896938"/>
        </p:xfrm>
        <a:graphic>
          <a:graphicData uri="http://schemas.openxmlformats.org/presentationml/2006/ole">
            <mc:AlternateContent>
              <mc:Choice Requires="v">
                <p:oleObj r:id="rId2" imgH="896938" imgW="5856288" progId="Word.Document.6" spid="_x0000_s1">
                  <p:embed/>
                </p:oleObj>
              </mc:Choice>
              <mc:Fallback>
                <p:oleObj r:id="rId3" imgH="896938" imgW="5856288" progId="Word.Document.6">
                  <p:embed/>
                  <p:pic>
                    <p:nvPicPr>
                      <p:cNvPr id="979" name="Google Shape;979;p57:notes"/>
                      <p:cNvPicPr preferRelativeResize="0"/>
                      <p:nvPr/>
                    </p:nvPicPr>
                    <p:blipFill rotWithShape="1">
                      <a:blip r:embed="rId4">
                        <a:alphaModFix/>
                      </a:blip>
                      <a:srcRect b="0" l="0" r="0" t="0"/>
                      <a:stretch/>
                    </p:blipFill>
                    <p:spPr>
                      <a:xfrm>
                        <a:off x="609600" y="7150100"/>
                        <a:ext cx="5856288" cy="896938"/>
                      </a:xfrm>
                      <a:prstGeom prst="rect">
                        <a:avLst/>
                      </a:prstGeom>
                      <a:noFill/>
                      <a:ln>
                        <a:noFill/>
                      </a:ln>
                    </p:spPr>
                  </p:pic>
                </p:oleObj>
              </mc:Fallback>
            </mc:AlternateContent>
          </a:graphicData>
        </a:graphic>
      </p:graphicFrame>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58:notes"/>
          <p:cNvSpPr/>
          <p:nvPr/>
        </p:nvSpPr>
        <p:spPr>
          <a:xfrm>
            <a:off x="3860800" y="-1588"/>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98" name="Google Shape;998;p58:notes"/>
          <p:cNvSpPr/>
          <p:nvPr/>
        </p:nvSpPr>
        <p:spPr>
          <a:xfrm>
            <a:off x="-1588" y="-1588"/>
            <a:ext cx="2954338"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99" name="Google Shape;999;p58:notes"/>
          <p:cNvSpPr txBox="1"/>
          <p:nvPr>
            <p:ph idx="1" type="body"/>
          </p:nvPr>
        </p:nvSpPr>
        <p:spPr>
          <a:xfrm>
            <a:off x="452438" y="4762500"/>
            <a:ext cx="5311775"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Retrieving Records with Equijoins</a:t>
            </a:r>
            <a:endParaRPr/>
          </a:p>
          <a:p>
            <a:pPr indent="0" lvl="1" marL="114300" rtl="0" algn="l">
              <a:spcBef>
                <a:spcPts val="330"/>
              </a:spcBef>
              <a:spcAft>
                <a:spcPts val="0"/>
              </a:spcAft>
              <a:buNone/>
            </a:pPr>
            <a:r>
              <a:rPr lang="en-US"/>
              <a:t>In the slide example:</a:t>
            </a:r>
            <a:endParaRPr/>
          </a:p>
          <a:p>
            <a:pPr indent="-206375" lvl="2" marL="434975" rtl="0" algn="l">
              <a:spcBef>
                <a:spcPts val="330"/>
              </a:spcBef>
              <a:spcAft>
                <a:spcPts val="0"/>
              </a:spcAft>
              <a:buClr>
                <a:schemeClr val="dk1"/>
              </a:buClr>
              <a:buSzPts val="1100"/>
              <a:buFont typeface="Times New Roman"/>
              <a:buChar char="•"/>
            </a:pPr>
            <a:r>
              <a:rPr lang="en-US"/>
              <a:t>The SELECT clause specifies the column names to retrieve:</a:t>
            </a:r>
            <a:endParaRPr/>
          </a:p>
          <a:p>
            <a:pPr indent="-206375" lvl="3" marL="822325" rtl="0" algn="l">
              <a:spcBef>
                <a:spcPts val="330"/>
              </a:spcBef>
              <a:spcAft>
                <a:spcPts val="0"/>
              </a:spcAft>
              <a:buClr>
                <a:schemeClr val="dk1"/>
              </a:buClr>
              <a:buSzPts val="1100"/>
              <a:buFont typeface="Times New Roman"/>
              <a:buChar char="–"/>
            </a:pPr>
            <a:r>
              <a:rPr lang="en-US"/>
              <a:t>employee name, employee number, and department number, which are columns in the EMP table</a:t>
            </a:r>
            <a:endParaRPr/>
          </a:p>
          <a:p>
            <a:pPr indent="-206375" lvl="3" marL="822325" rtl="0" algn="l">
              <a:spcBef>
                <a:spcPts val="330"/>
              </a:spcBef>
              <a:spcAft>
                <a:spcPts val="0"/>
              </a:spcAft>
              <a:buClr>
                <a:schemeClr val="dk1"/>
              </a:buClr>
              <a:buSzPts val="1100"/>
              <a:buFont typeface="Times New Roman"/>
              <a:buChar char="–"/>
            </a:pPr>
            <a:r>
              <a:rPr lang="en-US"/>
              <a:t>department number, department name, and location, which are columns in the DEPT table</a:t>
            </a:r>
            <a:endParaRPr/>
          </a:p>
          <a:p>
            <a:pPr indent="-206375" lvl="2" marL="434975" rtl="0" algn="l">
              <a:spcBef>
                <a:spcPts val="330"/>
              </a:spcBef>
              <a:spcAft>
                <a:spcPts val="0"/>
              </a:spcAft>
              <a:buClr>
                <a:schemeClr val="dk1"/>
              </a:buClr>
              <a:buSzPts val="1100"/>
              <a:buFont typeface="Times New Roman"/>
              <a:buChar char="•"/>
            </a:pPr>
            <a:r>
              <a:rPr lang="en-US"/>
              <a:t>The FROM clause specifies the two tables that the database must access:</a:t>
            </a:r>
            <a:endParaRPr/>
          </a:p>
          <a:p>
            <a:pPr indent="-206375" lvl="3" marL="822325" rtl="0" algn="l">
              <a:spcBef>
                <a:spcPts val="330"/>
              </a:spcBef>
              <a:spcAft>
                <a:spcPts val="0"/>
              </a:spcAft>
              <a:buClr>
                <a:schemeClr val="dk1"/>
              </a:buClr>
              <a:buSzPts val="1100"/>
              <a:buFont typeface="Times New Roman"/>
              <a:buChar char="–"/>
            </a:pPr>
            <a:r>
              <a:rPr lang="en-US"/>
              <a:t>EMP table</a:t>
            </a:r>
            <a:endParaRPr/>
          </a:p>
          <a:p>
            <a:pPr indent="-206375" lvl="3" marL="822325" rtl="0" algn="l">
              <a:spcBef>
                <a:spcPts val="330"/>
              </a:spcBef>
              <a:spcAft>
                <a:spcPts val="0"/>
              </a:spcAft>
              <a:buClr>
                <a:schemeClr val="dk1"/>
              </a:buClr>
              <a:buSzPts val="1100"/>
              <a:buFont typeface="Times New Roman"/>
              <a:buChar char="–"/>
            </a:pPr>
            <a:r>
              <a:rPr lang="en-US"/>
              <a:t>DEPT table</a:t>
            </a:r>
            <a:endParaRPr/>
          </a:p>
          <a:p>
            <a:pPr indent="-206375" lvl="2" marL="434975" rtl="0" algn="l">
              <a:spcBef>
                <a:spcPts val="330"/>
              </a:spcBef>
              <a:spcAft>
                <a:spcPts val="0"/>
              </a:spcAft>
              <a:buClr>
                <a:schemeClr val="dk1"/>
              </a:buClr>
              <a:buSzPts val="1100"/>
              <a:buFont typeface="Times New Roman"/>
              <a:buChar char="•"/>
            </a:pPr>
            <a:r>
              <a:rPr lang="en-US"/>
              <a:t>The WHERE clause specifies how the tables are to be joined:</a:t>
            </a:r>
            <a:endParaRPr/>
          </a:p>
          <a:p>
            <a:pPr indent="-206375" lvl="3" marL="822325" rtl="0" algn="l">
              <a:spcBef>
                <a:spcPts val="330"/>
              </a:spcBef>
              <a:spcAft>
                <a:spcPts val="0"/>
              </a:spcAft>
              <a:buClr>
                <a:schemeClr val="dk1"/>
              </a:buClr>
              <a:buSzPts val="1100"/>
              <a:buFont typeface="Times New Roman"/>
              <a:buNone/>
            </a:pPr>
            <a:r>
              <a:rPr lang="en-US"/>
              <a:t>EMP.DEPTNO=DEPT.DEPTNO </a:t>
            </a:r>
            <a:endParaRPr/>
          </a:p>
          <a:p>
            <a:pPr indent="0" lvl="1" marL="114300" rtl="0" algn="l">
              <a:spcBef>
                <a:spcPts val="330"/>
              </a:spcBef>
              <a:spcAft>
                <a:spcPts val="0"/>
              </a:spcAft>
              <a:buNone/>
            </a:pPr>
            <a:r>
              <a:rPr lang="en-US"/>
              <a:t>Because the DEPTNO column is common to both tables, it must be prefixed by the table name to avoid ambiguity. </a:t>
            </a:r>
            <a:endParaRPr/>
          </a:p>
        </p:txBody>
      </p:sp>
      <p:sp>
        <p:nvSpPr>
          <p:cNvPr id="1000" name="Google Shape;1000;p58:notes"/>
          <p:cNvSpPr/>
          <p:nvPr>
            <p:ph idx="2" type="sldImg"/>
          </p:nvPr>
        </p:nvSpPr>
        <p:spPr>
          <a:xfrm>
            <a:off x="446088" y="173038"/>
            <a:ext cx="5921375" cy="4440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59:notes"/>
          <p:cNvSpPr/>
          <p:nvPr/>
        </p:nvSpPr>
        <p:spPr>
          <a:xfrm>
            <a:off x="3859213" y="0"/>
            <a:ext cx="2960687"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12" name="Google Shape;1012;p59:notes"/>
          <p:cNvSpPr/>
          <p:nvPr/>
        </p:nvSpPr>
        <p:spPr>
          <a:xfrm>
            <a:off x="-3175" y="0"/>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13" name="Google Shape;1013;p59: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just">
              <a:spcBef>
                <a:spcPts val="0"/>
              </a:spcBef>
              <a:spcAft>
                <a:spcPts val="0"/>
              </a:spcAft>
              <a:buNone/>
            </a:pPr>
            <a:r>
              <a:rPr lang="en-US"/>
              <a:t>Qualifying Ambiguous Column Names</a:t>
            </a:r>
            <a:endParaRPr>
              <a:latin typeface="Times"/>
              <a:ea typeface="Times"/>
              <a:cs typeface="Times"/>
              <a:sym typeface="Times"/>
            </a:endParaRPr>
          </a:p>
          <a:p>
            <a:pPr indent="0" lvl="1" marL="114300" rtl="0" algn="l">
              <a:spcBef>
                <a:spcPts val="330"/>
              </a:spcBef>
              <a:spcAft>
                <a:spcPts val="0"/>
              </a:spcAft>
              <a:buNone/>
            </a:pPr>
            <a:r>
              <a:rPr lang="en-US"/>
              <a:t>You need to qualify the names of the columns in the WHERE clause with the table name to avoid ambiguity. Without the table prefixes, the DEPTNO column could be from either the DEPT table or the EMP table. It is necessary to add the table prefix to execute your query.</a:t>
            </a:r>
            <a:endParaRPr/>
          </a:p>
          <a:p>
            <a:pPr indent="0" lvl="1" marL="114300" rtl="0" algn="l">
              <a:spcBef>
                <a:spcPts val="330"/>
              </a:spcBef>
              <a:spcAft>
                <a:spcPts val="0"/>
              </a:spcAft>
              <a:buNone/>
            </a:pPr>
            <a:r>
              <a:rPr lang="en-US"/>
              <a:t>If there are no common column names between the two tables, there is no need to qualify the columns. However, you will gain improved performance by using the table prefix because you tell the Oracle Server exactly where to go to find columns.</a:t>
            </a:r>
            <a:endParaRPr/>
          </a:p>
          <a:p>
            <a:pPr indent="0" lvl="1" marL="114300" rtl="0" algn="l">
              <a:spcBef>
                <a:spcPts val="330"/>
              </a:spcBef>
              <a:spcAft>
                <a:spcPts val="0"/>
              </a:spcAft>
              <a:buNone/>
            </a:pPr>
            <a:r>
              <a:rPr lang="en-US"/>
              <a:t>The requirement to qualify ambiguous column names is also applicable to columns that may be ambiguous in other clauses, such as the SELECT clause or the ORDER BY clause.</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l4loc.sql</a:t>
            </a:r>
            <a:endParaRPr/>
          </a:p>
          <a:p>
            <a:pPr indent="0" lvl="1" marL="114300" rtl="0" algn="l">
              <a:spcBef>
                <a:spcPts val="330"/>
              </a:spcBef>
              <a:spcAft>
                <a:spcPts val="0"/>
              </a:spcAft>
              <a:buNone/>
            </a:pPr>
            <a:r>
              <a:rPr lang="en-US">
                <a:solidFill>
                  <a:schemeClr val="accent2"/>
                </a:solidFill>
              </a:rPr>
              <a:t>Purpose: To illustrate a SELECT clause with no aliases.</a:t>
            </a:r>
            <a:endParaRPr i="1"/>
          </a:p>
          <a:p>
            <a:pPr indent="0" lvl="0" marL="0" rtl="0" algn="l">
              <a:spcBef>
                <a:spcPts val="330"/>
              </a:spcBef>
              <a:spcAft>
                <a:spcPts val="0"/>
              </a:spcAft>
              <a:buNone/>
            </a:pPr>
            <a:r>
              <a:t/>
            </a:r>
            <a:endParaRPr b="0" i="1">
              <a:latin typeface="Times New Roman"/>
              <a:ea typeface="Times New Roman"/>
              <a:cs typeface="Times New Roman"/>
              <a:sym typeface="Times New Roman"/>
            </a:endParaRPr>
          </a:p>
        </p:txBody>
      </p:sp>
      <p:sp>
        <p:nvSpPr>
          <p:cNvPr id="1014" name="Google Shape;1014;p59: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grpSp>
        <p:nvGrpSpPr>
          <p:cNvPr id="1015" name="Google Shape;1015;p59:notes"/>
          <p:cNvGrpSpPr/>
          <p:nvPr/>
        </p:nvGrpSpPr>
        <p:grpSpPr>
          <a:xfrm>
            <a:off x="230188" y="6159500"/>
            <a:ext cx="279400" cy="290513"/>
            <a:chOff x="145" y="3880"/>
            <a:chExt cx="176" cy="183"/>
          </a:xfrm>
        </p:grpSpPr>
        <p:sp>
          <p:nvSpPr>
            <p:cNvPr id="1016" name="Google Shape;1016;p59:notes"/>
            <p:cNvSpPr/>
            <p:nvPr/>
          </p:nvSpPr>
          <p:spPr>
            <a:xfrm>
              <a:off x="145" y="3880"/>
              <a:ext cx="176" cy="183"/>
            </a:xfrm>
            <a:custGeom>
              <a:rect b="b" l="l" r="r" t="t"/>
              <a:pathLst>
                <a:path extrusionOk="0" h="183" w="176">
                  <a:moveTo>
                    <a:pt x="175" y="182"/>
                  </a:moveTo>
                  <a:lnTo>
                    <a:pt x="175" y="0"/>
                  </a:lnTo>
                  <a:lnTo>
                    <a:pt x="0" y="0"/>
                  </a:lnTo>
                  <a:lnTo>
                    <a:pt x="0" y="182"/>
                  </a:lnTo>
                  <a:lnTo>
                    <a:pt x="175" y="182"/>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17" name="Google Shape;1017;p59:notes"/>
            <p:cNvSpPr/>
            <p:nvPr/>
          </p:nvSpPr>
          <p:spPr>
            <a:xfrm>
              <a:off x="154" y="3888"/>
              <a:ext cx="162" cy="163"/>
            </a:xfrm>
            <a:custGeom>
              <a:rect b="b" l="l" r="r" t="t"/>
              <a:pathLst>
                <a:path extrusionOk="0" h="163" w="162">
                  <a:moveTo>
                    <a:pt x="82" y="0"/>
                  </a:moveTo>
                  <a:lnTo>
                    <a:pt x="0" y="162"/>
                  </a:lnTo>
                  <a:lnTo>
                    <a:pt x="161" y="162"/>
                  </a:lnTo>
                  <a:lnTo>
                    <a:pt x="82"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18" name="Google Shape;1018;p59:notes"/>
            <p:cNvSpPr/>
            <p:nvPr/>
          </p:nvSpPr>
          <p:spPr>
            <a:xfrm>
              <a:off x="171" y="3908"/>
              <a:ext cx="132" cy="133"/>
            </a:xfrm>
            <a:custGeom>
              <a:rect b="b" l="l" r="r" t="t"/>
              <a:pathLst>
                <a:path extrusionOk="0" h="133" w="132">
                  <a:moveTo>
                    <a:pt x="64" y="0"/>
                  </a:moveTo>
                  <a:lnTo>
                    <a:pt x="0" y="132"/>
                  </a:lnTo>
                  <a:lnTo>
                    <a:pt x="131" y="132"/>
                  </a:lnTo>
                  <a:lnTo>
                    <a:pt x="6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19" name="Google Shape;1019;p59:notes"/>
            <p:cNvSpPr/>
            <p:nvPr/>
          </p:nvSpPr>
          <p:spPr>
            <a:xfrm>
              <a:off x="228" y="4018"/>
              <a:ext cx="20" cy="19"/>
            </a:xfrm>
            <a:custGeom>
              <a:rect b="b" l="l" r="r" t="t"/>
              <a:pathLst>
                <a:path extrusionOk="0" h="19" w="20">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20" name="Google Shape;1020;p59:notes"/>
            <p:cNvSpPr/>
            <p:nvPr/>
          </p:nvSpPr>
          <p:spPr>
            <a:xfrm>
              <a:off x="228" y="3935"/>
              <a:ext cx="19" cy="80"/>
            </a:xfrm>
            <a:custGeom>
              <a:rect b="b" l="l" r="r" t="t"/>
              <a:pathLst>
                <a:path extrusionOk="0" h="80" w="19">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6: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Single-Row Functions (continued)</a:t>
            </a:r>
            <a:endParaRPr/>
          </a:p>
          <a:p>
            <a:pPr indent="0" lvl="1" marL="114300" rtl="0" algn="l">
              <a:spcBef>
                <a:spcPts val="330"/>
              </a:spcBef>
              <a:spcAft>
                <a:spcPts val="0"/>
              </a:spcAft>
              <a:buNone/>
            </a:pPr>
            <a:r>
              <a:rPr lang="en-US"/>
              <a:t>This lesson covers the following single-row functions:</a:t>
            </a:r>
            <a:endParaRPr/>
          </a:p>
          <a:p>
            <a:pPr indent="-211137" lvl="2" marL="439738" rtl="0" algn="l">
              <a:spcBef>
                <a:spcPts val="330"/>
              </a:spcBef>
              <a:spcAft>
                <a:spcPts val="0"/>
              </a:spcAft>
              <a:buClr>
                <a:schemeClr val="dk1"/>
              </a:buClr>
              <a:buSzPts val="1100"/>
              <a:buFont typeface="Times New Roman"/>
              <a:buChar char="•"/>
            </a:pPr>
            <a:r>
              <a:rPr lang="en-US"/>
              <a:t>Character functions</a:t>
            </a:r>
            <a:r>
              <a:rPr lang="en-US">
                <a:latin typeface="Noto Sans Symbols"/>
                <a:ea typeface="Noto Sans Symbols"/>
                <a:cs typeface="Noto Sans Symbols"/>
                <a:sym typeface="Noto Sans Symbols"/>
              </a:rPr>
              <a:t>: Α</a:t>
            </a:r>
            <a:r>
              <a:rPr lang="en-US"/>
              <a:t>ccept character input and can return both character and number values</a:t>
            </a:r>
            <a:endParaRPr/>
          </a:p>
          <a:p>
            <a:pPr indent="-211137" lvl="2" marL="439738" rtl="0" algn="l">
              <a:spcBef>
                <a:spcPts val="330"/>
              </a:spcBef>
              <a:spcAft>
                <a:spcPts val="0"/>
              </a:spcAft>
              <a:buClr>
                <a:schemeClr val="dk1"/>
              </a:buClr>
              <a:buSzPts val="1100"/>
              <a:buFont typeface="Times New Roman"/>
              <a:buChar char="•"/>
            </a:pPr>
            <a:r>
              <a:rPr lang="en-US"/>
              <a:t>Number functions</a:t>
            </a:r>
            <a:r>
              <a:rPr lang="en-US">
                <a:latin typeface="Noto Sans Symbols"/>
                <a:ea typeface="Noto Sans Symbols"/>
                <a:cs typeface="Noto Sans Symbols"/>
                <a:sym typeface="Noto Sans Symbols"/>
              </a:rPr>
              <a:t>: </a:t>
            </a:r>
            <a:r>
              <a:rPr lang="en-US"/>
              <a:t>Accept numeric input and return numeric values</a:t>
            </a:r>
            <a:endParaRPr/>
          </a:p>
          <a:p>
            <a:pPr indent="-211137" lvl="2" marL="439738" rtl="0" algn="l">
              <a:spcBef>
                <a:spcPts val="330"/>
              </a:spcBef>
              <a:spcAft>
                <a:spcPts val="0"/>
              </a:spcAft>
              <a:buClr>
                <a:schemeClr val="dk1"/>
              </a:buClr>
              <a:buSzPts val="1100"/>
              <a:buFont typeface="Times New Roman"/>
              <a:buChar char="•"/>
            </a:pPr>
            <a:r>
              <a:rPr lang="en-US"/>
              <a:t>Date functions</a:t>
            </a:r>
            <a:r>
              <a:rPr lang="en-US">
                <a:latin typeface="Noto Sans Symbols"/>
                <a:ea typeface="Noto Sans Symbols"/>
                <a:cs typeface="Noto Sans Symbols"/>
                <a:sym typeface="Noto Sans Symbols"/>
              </a:rPr>
              <a:t>: </a:t>
            </a:r>
            <a:r>
              <a:rPr lang="en-US"/>
              <a:t>Operate on values of the date datatype (All date functions return a value of date datatype except the MONTHS_BETWEEN function, which returns a number.)</a:t>
            </a:r>
            <a:endParaRPr/>
          </a:p>
          <a:p>
            <a:pPr indent="-211137" lvl="2" marL="439738" rtl="0" algn="l">
              <a:spcBef>
                <a:spcPts val="330"/>
              </a:spcBef>
              <a:spcAft>
                <a:spcPts val="0"/>
              </a:spcAft>
              <a:buClr>
                <a:schemeClr val="dk1"/>
              </a:buClr>
              <a:buSzPts val="1100"/>
              <a:buFont typeface="Times New Roman"/>
              <a:buChar char="•"/>
            </a:pPr>
            <a:r>
              <a:rPr lang="en-US"/>
              <a:t>Conversion functions</a:t>
            </a:r>
            <a:r>
              <a:rPr lang="en-US">
                <a:latin typeface="Noto Sans Symbols"/>
                <a:ea typeface="Noto Sans Symbols"/>
                <a:cs typeface="Noto Sans Symbols"/>
                <a:sym typeface="Noto Sans Symbols"/>
              </a:rPr>
              <a:t>: </a:t>
            </a:r>
            <a:r>
              <a:rPr lang="en-US"/>
              <a:t>Convert a value from one datatype to another</a:t>
            </a:r>
            <a:endParaRPr/>
          </a:p>
          <a:p>
            <a:pPr indent="-211137" lvl="2" marL="439738" rtl="0" algn="l">
              <a:spcBef>
                <a:spcPts val="330"/>
              </a:spcBef>
              <a:spcAft>
                <a:spcPts val="0"/>
              </a:spcAft>
              <a:buClr>
                <a:schemeClr val="dk1"/>
              </a:buClr>
              <a:buSzPts val="1100"/>
              <a:buFont typeface="Times New Roman"/>
              <a:buChar char="•"/>
            </a:pPr>
            <a:r>
              <a:rPr lang="en-US"/>
              <a:t>General functions:</a:t>
            </a:r>
            <a:endParaRPr/>
          </a:p>
          <a:p>
            <a:pPr indent="-212725" lvl="3" marL="831850" rtl="0" algn="l">
              <a:spcBef>
                <a:spcPts val="330"/>
              </a:spcBef>
              <a:spcAft>
                <a:spcPts val="0"/>
              </a:spcAft>
              <a:buClr>
                <a:schemeClr val="dk1"/>
              </a:buClr>
              <a:buSzPts val="1100"/>
              <a:buFont typeface="Times New Roman"/>
              <a:buChar char="–"/>
            </a:pPr>
            <a:r>
              <a:rPr lang="en-US"/>
              <a:t>NVL function</a:t>
            </a:r>
            <a:endParaRPr/>
          </a:p>
          <a:p>
            <a:pPr indent="-212725" lvl="3" marL="831850" rtl="0" algn="l">
              <a:spcBef>
                <a:spcPts val="330"/>
              </a:spcBef>
              <a:spcAft>
                <a:spcPts val="0"/>
              </a:spcAft>
              <a:buClr>
                <a:schemeClr val="dk1"/>
              </a:buClr>
              <a:buSzPts val="1100"/>
              <a:buFont typeface="Times New Roman"/>
              <a:buChar char="–"/>
            </a:pPr>
            <a:r>
              <a:rPr lang="en-US"/>
              <a:t>DECODE function</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60: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just">
              <a:spcBef>
                <a:spcPts val="0"/>
              </a:spcBef>
              <a:spcAft>
                <a:spcPts val="0"/>
              </a:spcAft>
              <a:buNone/>
            </a:pPr>
            <a:r>
              <a:rPr lang="en-US"/>
              <a:t>Additional Search Conditions</a:t>
            </a:r>
            <a:endParaRPr>
              <a:latin typeface="Times"/>
              <a:ea typeface="Times"/>
              <a:cs typeface="Times"/>
              <a:sym typeface="Times"/>
            </a:endParaRPr>
          </a:p>
          <a:p>
            <a:pPr indent="0" lvl="1" marL="114300" rtl="0" algn="l">
              <a:spcBef>
                <a:spcPts val="330"/>
              </a:spcBef>
              <a:spcAft>
                <a:spcPts val="0"/>
              </a:spcAft>
              <a:buNone/>
            </a:pPr>
            <a:r>
              <a:rPr lang="en-US"/>
              <a:t>In addition to the join, you may have criteria for your WHERE clause. For example, to display employee King’s employee number, name, department number, and department location, you need an additional condition in the WHERE clause.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1026" name="Google Shape;1026;p60: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7" name="Google Shape;1027;p60:notes"/>
          <p:cNvSpPr/>
          <p:nvPr/>
        </p:nvSpPr>
        <p:spPr>
          <a:xfrm>
            <a:off x="619125" y="5575300"/>
            <a:ext cx="5534025" cy="793750"/>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empno, ename, emp.deptno, loc</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emp, dept</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3  WHERE	 emp.deptno = dept.deptno</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4  AND	 INITCAP(ename) = 'King';</a:t>
            </a:r>
            <a:endParaRPr/>
          </a:p>
          <a:p>
            <a:pPr indent="0" lvl="0" marL="0" marR="0" rtl="0" algn="l">
              <a:spcBef>
                <a:spcPts val="0"/>
              </a:spcBef>
              <a:spcAft>
                <a:spcPts val="0"/>
              </a:spcAft>
              <a:buNone/>
            </a:pPr>
            <a:r>
              <a:t/>
            </a:r>
            <a:endParaRPr b="1" sz="11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p:txBody>
      </p:sp>
      <p:sp>
        <p:nvSpPr>
          <p:cNvPr id="1028" name="Google Shape;1028;p60:notes"/>
          <p:cNvSpPr/>
          <p:nvPr/>
        </p:nvSpPr>
        <p:spPr>
          <a:xfrm>
            <a:off x="619125" y="6486525"/>
            <a:ext cx="5534025" cy="617538"/>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EMPNO ENAME         DEPTNO LOC</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 ---------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7839 KING              10 NEW YORK</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61:notes"/>
          <p:cNvSpPr/>
          <p:nvPr>
            <p:ph idx="2" type="sldImg"/>
          </p:nvPr>
        </p:nvSpPr>
        <p:spPr>
          <a:xfrm>
            <a:off x="446088" y="173038"/>
            <a:ext cx="5921375" cy="4440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1" name="Google Shape;1041;p61:notes"/>
          <p:cNvSpPr txBox="1"/>
          <p:nvPr>
            <p:ph idx="1" type="body"/>
          </p:nvPr>
        </p:nvSpPr>
        <p:spPr>
          <a:xfrm>
            <a:off x="452438" y="4762500"/>
            <a:ext cx="5927725"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Table Aliases</a:t>
            </a:r>
            <a:endParaRPr/>
          </a:p>
          <a:p>
            <a:pPr indent="0" lvl="1" marL="114300" rtl="0" algn="l">
              <a:spcBef>
                <a:spcPts val="330"/>
              </a:spcBef>
              <a:spcAft>
                <a:spcPts val="0"/>
              </a:spcAft>
              <a:buNone/>
            </a:pPr>
            <a:r>
              <a:rPr lang="en-US"/>
              <a:t>Qualifying column names with table names can be very time consuming, particularly if table names are lengthy. You can use table </a:t>
            </a:r>
            <a:r>
              <a:rPr i="1" lang="en-US"/>
              <a:t>aliases</a:t>
            </a:r>
            <a:r>
              <a:rPr lang="en-US"/>
              <a:t> instead of table names. Just as a column alias gives a column another name, a </a:t>
            </a:r>
            <a:r>
              <a:rPr lang="en-US">
                <a:solidFill>
                  <a:srgbClr val="FC0128"/>
                </a:solidFill>
              </a:rPr>
              <a:t>table alias </a:t>
            </a:r>
            <a:r>
              <a:rPr lang="en-US"/>
              <a:t>gives a table another name. Table aliases help to keep SQL code smaller, therefore using less memory.</a:t>
            </a:r>
            <a:endParaRPr/>
          </a:p>
          <a:p>
            <a:pPr indent="0" lvl="1" marL="114300" rtl="0" algn="l">
              <a:spcBef>
                <a:spcPts val="330"/>
              </a:spcBef>
              <a:spcAft>
                <a:spcPts val="0"/>
              </a:spcAft>
              <a:buNone/>
            </a:pPr>
            <a:r>
              <a:rPr lang="en-US"/>
              <a:t>Notice how table aliases are identified in the FROM clause in the example. The table name is specified in full, followed by a space and then the table alias. The EMP table has been given an alias of E, whereas the DEPT table has an alias of D.</a:t>
            </a:r>
            <a:endParaRPr/>
          </a:p>
          <a:p>
            <a:pPr indent="0" lvl="0" marL="0" rtl="0" algn="l">
              <a:spcBef>
                <a:spcPts val="330"/>
              </a:spcBef>
              <a:spcAft>
                <a:spcPts val="0"/>
              </a:spcAft>
              <a:buNone/>
            </a:pPr>
            <a:r>
              <a:rPr lang="en-US"/>
              <a:t>Guidelines</a:t>
            </a:r>
            <a:endParaRPr/>
          </a:p>
          <a:p>
            <a:pPr indent="-206375" lvl="2" marL="434975" rtl="0" algn="l">
              <a:spcBef>
                <a:spcPts val="330"/>
              </a:spcBef>
              <a:spcAft>
                <a:spcPts val="0"/>
              </a:spcAft>
              <a:buClr>
                <a:schemeClr val="dk1"/>
              </a:buClr>
              <a:buSzPts val="1100"/>
              <a:buFont typeface="Times New Roman"/>
              <a:buChar char="•"/>
            </a:pPr>
            <a:r>
              <a:rPr lang="en-US"/>
              <a:t>	Table aliases can be up to 30 characters in length, but the shorter they are the better. </a:t>
            </a:r>
            <a:endParaRPr/>
          </a:p>
          <a:p>
            <a:pPr indent="-206375" lvl="2" marL="434975" rtl="0" algn="l">
              <a:spcBef>
                <a:spcPts val="330"/>
              </a:spcBef>
              <a:spcAft>
                <a:spcPts val="0"/>
              </a:spcAft>
              <a:buClr>
                <a:schemeClr val="dk1"/>
              </a:buClr>
              <a:buSzPts val="1100"/>
              <a:buFont typeface="Times New Roman"/>
              <a:buChar char="•"/>
            </a:pPr>
            <a:r>
              <a:rPr lang="en-US"/>
              <a:t>	If a table alias is used for a particular table name in the FROM clause, then that table alias must be substituted for the table name throughout the SELECT statement.</a:t>
            </a:r>
            <a:endParaRPr/>
          </a:p>
          <a:p>
            <a:pPr indent="-206375" lvl="2" marL="434975" rtl="0" algn="l">
              <a:spcBef>
                <a:spcPts val="330"/>
              </a:spcBef>
              <a:spcAft>
                <a:spcPts val="0"/>
              </a:spcAft>
              <a:buClr>
                <a:schemeClr val="dk1"/>
              </a:buClr>
              <a:buSzPts val="1100"/>
              <a:buFont typeface="Times New Roman"/>
              <a:buChar char="•"/>
            </a:pPr>
            <a:r>
              <a:rPr lang="en-US"/>
              <a:t>	Table aliases should be meaningful.</a:t>
            </a:r>
            <a:endParaRPr/>
          </a:p>
          <a:p>
            <a:pPr indent="-206375" lvl="2" marL="434975" rtl="0" algn="l">
              <a:spcBef>
                <a:spcPts val="330"/>
              </a:spcBef>
              <a:spcAft>
                <a:spcPts val="0"/>
              </a:spcAft>
              <a:buClr>
                <a:schemeClr val="dk1"/>
              </a:buClr>
              <a:buSzPts val="1100"/>
              <a:buFont typeface="Times New Roman"/>
              <a:buChar char="•"/>
            </a:pPr>
            <a:r>
              <a:rPr lang="en-US"/>
              <a:t>	The table alias is valid only for the current SELECT statement.</a:t>
            </a:r>
            <a:endParaRPr/>
          </a:p>
          <a:p>
            <a:pPr indent="0" lvl="0" marL="0" rtl="0" algn="l">
              <a:spcBef>
                <a:spcPts val="330"/>
              </a:spcBef>
              <a:spcAft>
                <a:spcPts val="0"/>
              </a:spcAft>
              <a:buClr>
                <a:schemeClr val="dk1"/>
              </a:buClr>
              <a:buSzPts val="1100"/>
              <a:buFont typeface="Arial"/>
              <a:buNone/>
            </a:pPr>
            <a:r>
              <a:t/>
            </a:r>
            <a:endParaRPr b="0">
              <a:latin typeface="Times New Roman"/>
              <a:ea typeface="Times New Roman"/>
              <a:cs typeface="Times New Roman"/>
              <a:sym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62: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0" name="Google Shape;1060;p62: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Additional Search Conditions</a:t>
            </a:r>
            <a:endParaRPr/>
          </a:p>
          <a:p>
            <a:pPr indent="0" lvl="1" marL="114300" rtl="0" algn="l">
              <a:spcBef>
                <a:spcPts val="330"/>
              </a:spcBef>
              <a:spcAft>
                <a:spcPts val="0"/>
              </a:spcAft>
              <a:buNone/>
            </a:pPr>
            <a:r>
              <a:rPr lang="en-US"/>
              <a:t>Sometimes you may need to join more than two tables. For example, to display the name, the orders placed, the item numbers, the total for each item, and the total for each order for customer TKB SPORT SHOP, you will have to join the CUSTOMER, ORD, and ITEM tables.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p:txBody>
      </p:sp>
      <p:sp>
        <p:nvSpPr>
          <p:cNvPr id="1061" name="Google Shape;1061;p62:notes"/>
          <p:cNvSpPr/>
          <p:nvPr/>
        </p:nvSpPr>
        <p:spPr>
          <a:xfrm>
            <a:off x="615950" y="5580063"/>
            <a:ext cx="5632450" cy="990600"/>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c.name, o.ordid, i.itemid, i.itemtot, o.total</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customer c, ord o, item i</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3  WHERE	c.custid = o.custid</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4  AND	o.ordid = i.ordid</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5  AND	c.name = 'TKB SPORT SHOP';</a:t>
            </a:r>
            <a:endParaRPr/>
          </a:p>
        </p:txBody>
      </p:sp>
      <p:sp>
        <p:nvSpPr>
          <p:cNvPr id="1062" name="Google Shape;1062;p62:notes"/>
          <p:cNvSpPr/>
          <p:nvPr/>
        </p:nvSpPr>
        <p:spPr>
          <a:xfrm>
            <a:off x="615950" y="6681788"/>
            <a:ext cx="5632450" cy="938212"/>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NAME             ORDID    ITEMID   ITEMTOT     TOTAL</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 --------- ---------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TKB SPORT SHOP     610         3        58     101.4</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TKB SPORT SHOP     610         1        35     101.4</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TKB SPORT SHOP     610         2       8.4     101.4</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63:notes"/>
          <p:cNvSpPr/>
          <p:nvPr/>
        </p:nvSpPr>
        <p:spPr>
          <a:xfrm>
            <a:off x="3860800" y="-1588"/>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79" name="Google Shape;1079;p63:notes"/>
          <p:cNvSpPr/>
          <p:nvPr/>
        </p:nvSpPr>
        <p:spPr>
          <a:xfrm>
            <a:off x="-1588" y="-1588"/>
            <a:ext cx="2954338"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80" name="Google Shape;1080;p63:notes"/>
          <p:cNvSpPr txBox="1"/>
          <p:nvPr>
            <p:ph idx="1" type="body"/>
          </p:nvPr>
        </p:nvSpPr>
        <p:spPr>
          <a:xfrm>
            <a:off x="452438" y="4762500"/>
            <a:ext cx="5311775"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Non-Equijoins</a:t>
            </a:r>
            <a:endParaRPr/>
          </a:p>
          <a:p>
            <a:pPr indent="0" lvl="1" marL="114300" rtl="0" algn="l">
              <a:spcBef>
                <a:spcPts val="330"/>
              </a:spcBef>
              <a:spcAft>
                <a:spcPts val="0"/>
              </a:spcAft>
              <a:buNone/>
            </a:pPr>
            <a:r>
              <a:rPr lang="en-US"/>
              <a:t>The relationship between the EMP table and the SALGRADE table is a </a:t>
            </a:r>
            <a:r>
              <a:rPr lang="en-US">
                <a:solidFill>
                  <a:srgbClr val="FC0128"/>
                </a:solidFill>
              </a:rPr>
              <a:t>non-equijoin,</a:t>
            </a:r>
            <a:r>
              <a:rPr lang="en-US"/>
              <a:t> meaning that no column in the EMP table corresponds directly to a column in the SALGRADE table. The relationship between the two tables is that the SAL column in the EMP table is between the LOSAL and HISAL column of the SALGRADE table. The relationship is obtained using an operator other than equal (=). </a:t>
            </a:r>
            <a:endParaRPr/>
          </a:p>
        </p:txBody>
      </p:sp>
      <p:sp>
        <p:nvSpPr>
          <p:cNvPr id="1081" name="Google Shape;1081;p63:notes"/>
          <p:cNvSpPr/>
          <p:nvPr>
            <p:ph idx="2" type="sldImg"/>
          </p:nvPr>
        </p:nvSpPr>
        <p:spPr>
          <a:xfrm>
            <a:off x="446088" y="173038"/>
            <a:ext cx="5921375" cy="4440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64: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9" name="Google Shape;1099;p64: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Non-Equijoins (continued)</a:t>
            </a:r>
            <a:endParaRPr/>
          </a:p>
          <a:p>
            <a:pPr indent="0" lvl="1" marL="114300" rtl="0" algn="l">
              <a:spcBef>
                <a:spcPts val="330"/>
              </a:spcBef>
              <a:spcAft>
                <a:spcPts val="0"/>
              </a:spcAft>
              <a:buNone/>
            </a:pPr>
            <a:r>
              <a:rPr lang="en-US"/>
              <a:t>The slide example creates a non-equijoin to evaluate an employee’s salary grade. The salary must be </a:t>
            </a:r>
            <a:r>
              <a:rPr i="1" lang="en-US"/>
              <a:t>between</a:t>
            </a:r>
            <a:r>
              <a:rPr lang="en-US"/>
              <a:t> any pair of the low and high salary ranges. </a:t>
            </a:r>
            <a:endParaRPr/>
          </a:p>
          <a:p>
            <a:pPr indent="0" lvl="1" marL="114300" rtl="0" algn="l">
              <a:spcBef>
                <a:spcPts val="330"/>
              </a:spcBef>
              <a:spcAft>
                <a:spcPts val="0"/>
              </a:spcAft>
              <a:buNone/>
            </a:pPr>
            <a:r>
              <a:rPr lang="en-US">
                <a:solidFill>
                  <a:srgbClr val="000000"/>
                </a:solidFill>
              </a:rPr>
              <a:t>It is important to note that all employees appear exactly once when this query is executed. No employee is repeated in the list. There are two reasons for this:</a:t>
            </a:r>
            <a:endParaRPr/>
          </a:p>
          <a:p>
            <a:pPr indent="-211137" lvl="2" marL="439738" rtl="0" algn="l">
              <a:spcBef>
                <a:spcPts val="330"/>
              </a:spcBef>
              <a:spcAft>
                <a:spcPts val="0"/>
              </a:spcAft>
              <a:buClr>
                <a:srgbClr val="000000"/>
              </a:buClr>
              <a:buSzPts val="1100"/>
              <a:buFont typeface="Times New Roman"/>
              <a:buChar char="•"/>
            </a:pPr>
            <a:r>
              <a:rPr lang="en-US">
                <a:solidFill>
                  <a:srgbClr val="000000"/>
                </a:solidFill>
              </a:rPr>
              <a:t>None of the rows in the salary grade table contain grades that overlap. That is, the salary value for an employee can only lie between the low salary and high salary values of one of the rows in the salary grade table. </a:t>
            </a:r>
            <a:endParaRPr/>
          </a:p>
          <a:p>
            <a:pPr indent="-211137" lvl="2" marL="439738" rtl="0" algn="l">
              <a:spcBef>
                <a:spcPts val="330"/>
              </a:spcBef>
              <a:spcAft>
                <a:spcPts val="0"/>
              </a:spcAft>
              <a:buClr>
                <a:srgbClr val="000000"/>
              </a:buClr>
              <a:buSzPts val="1100"/>
              <a:buFont typeface="Times New Roman"/>
              <a:buChar char="•"/>
            </a:pPr>
            <a:r>
              <a:rPr lang="en-US">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b="1"/>
          </a:p>
          <a:p>
            <a:pPr indent="0" lvl="1" marL="114300" rtl="0" algn="l">
              <a:spcBef>
                <a:spcPts val="330"/>
              </a:spcBef>
              <a:spcAft>
                <a:spcPts val="0"/>
              </a:spcAft>
              <a:buNone/>
            </a:pPr>
            <a:r>
              <a:rPr b="1" lang="en-US"/>
              <a:t>Note:</a:t>
            </a:r>
            <a:r>
              <a:rPr lang="en-US"/>
              <a:t> Other operators such as &lt;= and &gt;= could be used, but BETWEEN is the simplest. Remember to specify the low value first and the high value last when using BETWEEN. Table aliases have been specified for performance reasons, not because of possible ambiguity.</a:t>
            </a:r>
            <a:endParaRPr b="1"/>
          </a:p>
          <a:p>
            <a:pPr indent="0" lvl="0" marL="0" rtl="0" algn="l">
              <a:spcBef>
                <a:spcPts val="33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65: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Returning Records with No Direct Match with Outer Joins</a:t>
            </a:r>
            <a:endParaRPr>
              <a:latin typeface="Times"/>
              <a:ea typeface="Times"/>
              <a:cs typeface="Times"/>
              <a:sym typeface="Times"/>
            </a:endParaRPr>
          </a:p>
          <a:p>
            <a:pPr indent="0" lvl="1" marL="114300" rtl="0" algn="l">
              <a:spcBef>
                <a:spcPts val="330"/>
              </a:spcBef>
              <a:spcAft>
                <a:spcPts val="0"/>
              </a:spcAft>
              <a:buNone/>
            </a:pPr>
            <a:r>
              <a:rPr lang="en-US"/>
              <a:t>If a row does not satisfy a join condition, the row will not appear in the query result. For example, in the equijoin condition of EMP and DEPT tables, department OPERATIONS does not appear because no one works in that department.</a:t>
            </a:r>
            <a:endParaRPr/>
          </a:p>
        </p:txBody>
      </p:sp>
      <p:sp>
        <p:nvSpPr>
          <p:cNvPr id="1111" name="Google Shape;1111;p65: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2" name="Google Shape;1112;p65:notes"/>
          <p:cNvSpPr/>
          <p:nvPr/>
        </p:nvSpPr>
        <p:spPr>
          <a:xfrm>
            <a:off x="615950" y="5575300"/>
            <a:ext cx="5632450" cy="601663"/>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e.ename, e.deptno, d.dname</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emp e, dept d</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3  WHERE  e.deptno = d.deptno;</a:t>
            </a:r>
            <a:endParaRPr/>
          </a:p>
        </p:txBody>
      </p:sp>
      <p:sp>
        <p:nvSpPr>
          <p:cNvPr id="1113" name="Google Shape;1113;p65:notes"/>
          <p:cNvSpPr/>
          <p:nvPr/>
        </p:nvSpPr>
        <p:spPr>
          <a:xfrm>
            <a:off x="615950" y="6302375"/>
            <a:ext cx="5632450" cy="2085975"/>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ENAME         DEPTNO DNAME</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KING              10 ACCOUNTING</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BLAKE             30 SALES</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CLARK             10 ACCOUNTING</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JONES             20 RESEARCH</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ALLEN             30 SALES</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TURNER            30 SALES</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JAMES             30 SALES</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14 rows selected.</a:t>
            </a:r>
            <a:endParaRPr/>
          </a:p>
          <a:p>
            <a:pPr indent="0" lvl="0" marL="0" marR="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66: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Returning Records with No Direct Match with Outer Joins</a:t>
            </a:r>
            <a:endParaRPr/>
          </a:p>
          <a:p>
            <a:pPr indent="0" lvl="1" marL="114300" rtl="0" algn="l">
              <a:spcBef>
                <a:spcPts val="330"/>
              </a:spcBef>
              <a:spcAft>
                <a:spcPts val="0"/>
              </a:spcAft>
              <a:buNone/>
            </a:pPr>
            <a:r>
              <a:rPr lang="en-US"/>
              <a:t>The missing row(s) can be returned if an </a:t>
            </a:r>
            <a:r>
              <a:rPr i="1" lang="en-US">
                <a:solidFill>
                  <a:srgbClr val="FC0128"/>
                </a:solidFill>
              </a:rPr>
              <a:t>outer join</a:t>
            </a:r>
            <a:r>
              <a:rPr lang="en-US">
                <a:solidFill>
                  <a:srgbClr val="FC0128"/>
                </a:solidFill>
              </a:rPr>
              <a:t> </a:t>
            </a:r>
            <a:r>
              <a:rPr lang="en-US"/>
              <a:t>operator is used in the join condition. The operator is a plus sign enclosed in parentheses </a:t>
            </a:r>
            <a:r>
              <a:rPr lang="en-US">
                <a:solidFill>
                  <a:srgbClr val="FC0128"/>
                </a:solidFill>
              </a:rPr>
              <a:t>(+),</a:t>
            </a:r>
            <a:r>
              <a:rPr lang="en-US"/>
              <a:t> and it is </a:t>
            </a:r>
            <a:r>
              <a:rPr i="1" lang="en-US"/>
              <a:t>placed on the </a:t>
            </a:r>
            <a:r>
              <a:rPr lang="en-US"/>
              <a:t>“</a:t>
            </a:r>
            <a:r>
              <a:rPr i="1" lang="en-US"/>
              <a:t>side</a:t>
            </a:r>
            <a:r>
              <a:rPr lang="en-US"/>
              <a:t>” </a:t>
            </a:r>
            <a:r>
              <a:rPr i="1" lang="en-US"/>
              <a:t>of the join that is deficient in information</a:t>
            </a:r>
            <a:r>
              <a:rPr lang="en-US"/>
              <a:t>. This operator has the effect of creating one or more null rows, to which one or more rows from the nondeficient table can be joined.</a:t>
            </a:r>
            <a:endParaRPr/>
          </a:p>
          <a:p>
            <a:pPr indent="0" lvl="1" marL="114300" rtl="0" algn="l">
              <a:spcBef>
                <a:spcPts val="330"/>
              </a:spcBef>
              <a:spcAft>
                <a:spcPts val="0"/>
              </a:spcAft>
              <a:buNone/>
            </a:pPr>
            <a:r>
              <a:rPr lang="en-US"/>
              <a:t>In the syntax:</a:t>
            </a:r>
            <a:endParaRPr/>
          </a:p>
          <a:p>
            <a:pPr indent="0" lvl="1" marL="114300" rtl="0" algn="l">
              <a:spcBef>
                <a:spcPts val="220"/>
              </a:spcBef>
              <a:spcAft>
                <a:spcPts val="0"/>
              </a:spcAft>
              <a:buNone/>
            </a:pPr>
            <a:r>
              <a:rPr lang="en-US">
                <a:latin typeface="Times"/>
                <a:ea typeface="Times"/>
                <a:cs typeface="Times"/>
                <a:sym typeface="Times"/>
              </a:rPr>
              <a:t>	</a:t>
            </a:r>
            <a:r>
              <a:rPr i="1" lang="en-US">
                <a:latin typeface="Times"/>
                <a:ea typeface="Times"/>
                <a:cs typeface="Times"/>
                <a:sym typeface="Times"/>
              </a:rPr>
              <a:t>table1.column =</a:t>
            </a:r>
            <a:r>
              <a:rPr lang="en-US">
                <a:latin typeface="Times"/>
                <a:ea typeface="Times"/>
                <a:cs typeface="Times"/>
                <a:sym typeface="Times"/>
              </a:rPr>
              <a:t>		is the condition that joins (or relates) the tables together. 		</a:t>
            </a:r>
            <a:endParaRPr/>
          </a:p>
          <a:p>
            <a:pPr indent="0" lvl="1" marL="114300" rtl="0" algn="l">
              <a:spcBef>
                <a:spcPts val="220"/>
              </a:spcBef>
              <a:spcAft>
                <a:spcPts val="0"/>
              </a:spcAft>
              <a:buNone/>
            </a:pPr>
            <a:r>
              <a:rPr lang="en-US">
                <a:latin typeface="Times"/>
                <a:ea typeface="Times"/>
                <a:cs typeface="Times"/>
                <a:sym typeface="Times"/>
              </a:rPr>
              <a:t>	</a:t>
            </a:r>
            <a:r>
              <a:rPr i="1" lang="en-US">
                <a:latin typeface="Times"/>
                <a:ea typeface="Times"/>
                <a:cs typeface="Times"/>
                <a:sym typeface="Times"/>
              </a:rPr>
              <a:t>table2.column</a:t>
            </a:r>
            <a:r>
              <a:rPr lang="en-US">
                <a:latin typeface="Times"/>
                <a:ea typeface="Times"/>
                <a:cs typeface="Times"/>
                <a:sym typeface="Times"/>
              </a:rPr>
              <a:t> (+)		is the outer join symbol, which can be placed on either side of the</a:t>
            </a:r>
            <a:br>
              <a:rPr lang="en-US">
                <a:latin typeface="Times"/>
                <a:ea typeface="Times"/>
                <a:cs typeface="Times"/>
                <a:sym typeface="Times"/>
              </a:rPr>
            </a:br>
            <a:r>
              <a:rPr lang="en-US">
                <a:latin typeface="Times"/>
                <a:ea typeface="Times"/>
                <a:cs typeface="Times"/>
                <a:sym typeface="Times"/>
              </a:rPr>
              <a:t>					WHERE clause condition, but not on both sides (Place the outer</a:t>
            </a:r>
            <a:br>
              <a:rPr lang="en-US">
                <a:latin typeface="Times"/>
                <a:ea typeface="Times"/>
                <a:cs typeface="Times"/>
                <a:sym typeface="Times"/>
              </a:rPr>
            </a:br>
            <a:r>
              <a:rPr lang="en-US">
                <a:latin typeface="Times"/>
                <a:ea typeface="Times"/>
                <a:cs typeface="Times"/>
                <a:sym typeface="Times"/>
              </a:rPr>
              <a:t>					join symbol following the name of the column in the table without 						the matching rows.)</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l4ejoin.sql</a:t>
            </a:r>
            <a:endParaRPr/>
          </a:p>
          <a:p>
            <a:pPr indent="0" lvl="1" marL="114300" rtl="0" algn="l">
              <a:spcBef>
                <a:spcPts val="330"/>
              </a:spcBef>
              <a:spcAft>
                <a:spcPts val="0"/>
              </a:spcAft>
              <a:buNone/>
            </a:pPr>
            <a:r>
              <a:rPr lang="en-US">
                <a:solidFill>
                  <a:schemeClr val="accent2"/>
                </a:solidFill>
              </a:rPr>
              <a:t>Purpose: To illustrate an equijoin leading to an outer join.</a:t>
            </a:r>
            <a:endParaRPr i="1"/>
          </a:p>
          <a:p>
            <a:pPr indent="0" lvl="0" marL="0" rtl="0" algn="l">
              <a:spcBef>
                <a:spcPts val="330"/>
              </a:spcBef>
              <a:spcAft>
                <a:spcPts val="0"/>
              </a:spcAft>
              <a:buNone/>
            </a:pPr>
            <a:r>
              <a:t/>
            </a:r>
            <a:endParaRPr/>
          </a:p>
          <a:p>
            <a:pPr indent="0" lvl="0" marL="0" rtl="0" algn="l">
              <a:spcBef>
                <a:spcPts val="330"/>
              </a:spcBef>
              <a:spcAft>
                <a:spcPts val="0"/>
              </a:spcAft>
              <a:buNone/>
            </a:pPr>
            <a:r>
              <a:t/>
            </a:r>
            <a:endParaRPr/>
          </a:p>
        </p:txBody>
      </p:sp>
      <p:sp>
        <p:nvSpPr>
          <p:cNvPr id="1129" name="Google Shape;1129;p66: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67:notes"/>
          <p:cNvSpPr/>
          <p:nvPr/>
        </p:nvSpPr>
        <p:spPr>
          <a:xfrm>
            <a:off x="3859213" y="0"/>
            <a:ext cx="2960687"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37" name="Google Shape;1137;p67:notes"/>
          <p:cNvSpPr/>
          <p:nvPr/>
        </p:nvSpPr>
        <p:spPr>
          <a:xfrm>
            <a:off x="-3175" y="0"/>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38" name="Google Shape;1138;p67: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Returning Records with No Direct Match with Outer Joins (continued)</a:t>
            </a:r>
            <a:endParaRPr/>
          </a:p>
          <a:p>
            <a:pPr indent="0" lvl="1" marL="114300" rtl="0" algn="l">
              <a:spcBef>
                <a:spcPts val="330"/>
              </a:spcBef>
              <a:spcAft>
                <a:spcPts val="0"/>
              </a:spcAft>
              <a:buNone/>
            </a:pPr>
            <a:r>
              <a:rPr lang="en-US"/>
              <a:t>The slide example displays numbers and names for all the departments. The OPERATIONS department, which does not have any employees, is also displayed.</a:t>
            </a:r>
            <a:endParaRPr/>
          </a:p>
          <a:p>
            <a:pPr indent="0" lvl="0" marL="0" rtl="0" algn="l">
              <a:spcBef>
                <a:spcPts val="330"/>
              </a:spcBef>
              <a:spcAft>
                <a:spcPts val="0"/>
              </a:spcAft>
              <a:buNone/>
            </a:pPr>
            <a:r>
              <a:rPr lang="en-US"/>
              <a:t>Outer Join Restrictions</a:t>
            </a:r>
            <a:endParaRPr/>
          </a:p>
          <a:p>
            <a:pPr indent="-211137" lvl="2" marL="439738" rtl="0" algn="l">
              <a:spcBef>
                <a:spcPts val="330"/>
              </a:spcBef>
              <a:spcAft>
                <a:spcPts val="0"/>
              </a:spcAft>
              <a:buClr>
                <a:schemeClr val="dk1"/>
              </a:buClr>
              <a:buSzPts val="1100"/>
              <a:buFont typeface="Times New Roman"/>
              <a:buChar char="•"/>
            </a:pPr>
            <a:r>
              <a:rPr lang="en-US"/>
              <a:t>The outer join operator can appear on only </a:t>
            </a:r>
            <a:r>
              <a:rPr i="1" lang="en-US"/>
              <a:t>one</a:t>
            </a:r>
            <a:r>
              <a:rPr lang="en-US"/>
              <a:t> side of the expression—the side that has information missing. It returns those rows from one table that have no direct match in the other table.</a:t>
            </a:r>
            <a:endParaRPr/>
          </a:p>
          <a:p>
            <a:pPr indent="-211137" lvl="2" marL="439738" rtl="0" algn="l">
              <a:spcBef>
                <a:spcPts val="330"/>
              </a:spcBef>
              <a:spcAft>
                <a:spcPts val="0"/>
              </a:spcAft>
              <a:buClr>
                <a:schemeClr val="dk1"/>
              </a:buClr>
              <a:buSzPts val="1100"/>
              <a:buFont typeface="Times New Roman"/>
              <a:buChar char="•"/>
            </a:pPr>
            <a:r>
              <a:rPr lang="en-US"/>
              <a:t>A condition involving an outer join cannot use the IN operator or be linked to another condition by the OR operator.</a:t>
            </a:r>
            <a:endParaRPr/>
          </a:p>
          <a:p>
            <a:pPr indent="-211137" lvl="2" marL="439738" rtl="0" algn="l">
              <a:spcBef>
                <a:spcPts val="330"/>
              </a:spcBef>
              <a:spcAft>
                <a:spcPts val="0"/>
              </a:spcAft>
              <a:buClr>
                <a:schemeClr val="dk1"/>
              </a:buClr>
              <a:buSzPts val="1100"/>
              <a:buFont typeface="Times New Roman"/>
              <a:buNone/>
            </a:pPr>
            <a:r>
              <a:t/>
            </a:r>
            <a:endParaRPr/>
          </a:p>
          <a:p>
            <a:pPr indent="-211137" lvl="2" marL="439738" rtl="0" algn="l">
              <a:spcBef>
                <a:spcPts val="330"/>
              </a:spcBef>
              <a:spcAft>
                <a:spcPts val="0"/>
              </a:spcAft>
              <a:buClr>
                <a:schemeClr val="dk1"/>
              </a:buClr>
              <a:buSzPts val="1100"/>
              <a:buFont typeface="Times New Roman"/>
              <a:buNone/>
            </a:pPr>
            <a:r>
              <a:t/>
            </a:r>
            <a:endParaRPr/>
          </a:p>
          <a:p>
            <a:pPr indent="-211137" lvl="2" marL="439738" rtl="0" algn="l">
              <a:spcBef>
                <a:spcPts val="330"/>
              </a:spcBef>
              <a:spcAft>
                <a:spcPts val="0"/>
              </a:spcAft>
              <a:buClr>
                <a:schemeClr val="dk1"/>
              </a:buClr>
              <a:buSzPts val="1100"/>
              <a:buFont typeface="Times New Roman"/>
              <a:buNone/>
            </a:pPr>
            <a:r>
              <a:t/>
            </a:r>
            <a:endParaRPr/>
          </a:p>
          <a:p>
            <a:pPr indent="-211137" lvl="2" marL="439738" rtl="0" algn="l">
              <a:spcBef>
                <a:spcPts val="330"/>
              </a:spcBef>
              <a:spcAft>
                <a:spcPts val="0"/>
              </a:spcAft>
              <a:buClr>
                <a:schemeClr val="dk1"/>
              </a:buClr>
              <a:buSzPts val="1100"/>
              <a:buFont typeface="Times New Roman"/>
              <a:buNone/>
            </a:pPr>
            <a:r>
              <a:t/>
            </a:r>
            <a:endParaRPr/>
          </a:p>
          <a:p>
            <a:pPr indent="-211137" lvl="2" marL="439738" rtl="0" algn="l">
              <a:spcBef>
                <a:spcPts val="330"/>
              </a:spcBef>
              <a:spcAft>
                <a:spcPts val="0"/>
              </a:spcAft>
              <a:buClr>
                <a:schemeClr val="dk1"/>
              </a:buClr>
              <a:buSzPts val="1100"/>
              <a:buFont typeface="Times New Roman"/>
              <a:buNone/>
            </a:pPr>
            <a:r>
              <a:t/>
            </a:r>
            <a:endParaRPr/>
          </a:p>
          <a:p>
            <a:pPr indent="-211137" lvl="2" marL="439738" rtl="0" algn="l">
              <a:spcBef>
                <a:spcPts val="330"/>
              </a:spcBef>
              <a:spcAft>
                <a:spcPts val="0"/>
              </a:spcAft>
              <a:buClr>
                <a:schemeClr val="dk1"/>
              </a:buClr>
              <a:buSzPts val="1100"/>
              <a:buFont typeface="Times New Roman"/>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l4ojoin.sql</a:t>
            </a:r>
            <a:endParaRPr/>
          </a:p>
          <a:p>
            <a:pPr indent="0" lvl="1" marL="114300" rtl="0" algn="l">
              <a:spcBef>
                <a:spcPts val="330"/>
              </a:spcBef>
              <a:spcAft>
                <a:spcPts val="0"/>
              </a:spcAft>
              <a:buNone/>
            </a:pPr>
            <a:r>
              <a:rPr lang="en-US">
                <a:solidFill>
                  <a:schemeClr val="accent2"/>
                </a:solidFill>
              </a:rPr>
              <a:t>Purpose: To illustrate an outer join.</a:t>
            </a:r>
            <a:endParaRPr i="1"/>
          </a:p>
          <a:p>
            <a:pPr indent="0" lvl="0" marL="0" rtl="0" algn="l">
              <a:spcBef>
                <a:spcPts val="330"/>
              </a:spcBef>
              <a:spcAft>
                <a:spcPts val="0"/>
              </a:spcAft>
              <a:buNone/>
            </a:pPr>
            <a:r>
              <a:t/>
            </a:r>
            <a:endParaRPr b="0" i="1">
              <a:latin typeface="Times New Roman"/>
              <a:ea typeface="Times New Roman"/>
              <a:cs typeface="Times New Roman"/>
              <a:sym typeface="Times New Roman"/>
            </a:endParaRPr>
          </a:p>
        </p:txBody>
      </p:sp>
      <p:sp>
        <p:nvSpPr>
          <p:cNvPr id="1139" name="Google Shape;1139;p67: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68: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1151" name="Google Shape;1151;p68:notes"/>
          <p:cNvSpPr/>
          <p:nvPr>
            <p:ph idx="2" type="sldImg"/>
          </p:nvPr>
        </p:nvSpPr>
        <p:spPr>
          <a:xfrm>
            <a:off x="473075" y="161925"/>
            <a:ext cx="5867400" cy="4397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69: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Joining a Table to Itself</a:t>
            </a:r>
            <a:endParaRPr/>
          </a:p>
          <a:p>
            <a:pPr indent="0" lvl="1" marL="114300" rtl="0" algn="l">
              <a:spcBef>
                <a:spcPts val="330"/>
              </a:spcBef>
              <a:spcAft>
                <a:spcPts val="0"/>
              </a:spcAft>
              <a:buNone/>
            </a:pPr>
            <a:r>
              <a:rPr lang="en-US"/>
              <a:t>Sometimes you need to join a table to itself. To find the name of each employee’s manager, you need to join the EMP table to itself, or perform a </a:t>
            </a:r>
            <a:r>
              <a:rPr lang="en-US">
                <a:solidFill>
                  <a:srgbClr val="FC0128"/>
                </a:solidFill>
              </a:rPr>
              <a:t>self join.</a:t>
            </a:r>
            <a:r>
              <a:rPr lang="en-US"/>
              <a:t> For example, to find the name of Blake’s manager, you need to:</a:t>
            </a:r>
            <a:endParaRPr/>
          </a:p>
          <a:p>
            <a:pPr indent="-211137" lvl="2" marL="439738" rtl="0" algn="l">
              <a:spcBef>
                <a:spcPts val="330"/>
              </a:spcBef>
              <a:spcAft>
                <a:spcPts val="0"/>
              </a:spcAft>
              <a:buClr>
                <a:schemeClr val="dk1"/>
              </a:buClr>
              <a:buSzPts val="1100"/>
              <a:buFont typeface="Times New Roman"/>
              <a:buChar char="•"/>
            </a:pPr>
            <a:r>
              <a:rPr lang="en-US"/>
              <a:t>Find Blake in the EMP table by looking at the ENAME column.</a:t>
            </a:r>
            <a:endParaRPr/>
          </a:p>
          <a:p>
            <a:pPr indent="-211137" lvl="2" marL="439738" rtl="0" algn="l">
              <a:spcBef>
                <a:spcPts val="330"/>
              </a:spcBef>
              <a:spcAft>
                <a:spcPts val="0"/>
              </a:spcAft>
              <a:buClr>
                <a:schemeClr val="dk1"/>
              </a:buClr>
              <a:buSzPts val="1100"/>
              <a:buFont typeface="Times New Roman"/>
              <a:buChar char="•"/>
            </a:pPr>
            <a:r>
              <a:rPr lang="en-US"/>
              <a:t>Find the manager number for Blake by looking at the MGR column. Blake’s manager number is 7839.</a:t>
            </a:r>
            <a:endParaRPr/>
          </a:p>
          <a:p>
            <a:pPr indent="-211137" lvl="2" marL="439738" rtl="0" algn="l">
              <a:spcBef>
                <a:spcPts val="330"/>
              </a:spcBef>
              <a:spcAft>
                <a:spcPts val="0"/>
              </a:spcAft>
              <a:buClr>
                <a:schemeClr val="dk1"/>
              </a:buClr>
              <a:buSzPts val="1100"/>
              <a:buFont typeface="Times New Roman"/>
              <a:buChar char="•"/>
            </a:pPr>
            <a:r>
              <a:rPr lang="en-US"/>
              <a:t>Find the name of the manager with EMPNO 7839 by looking at the ENAME column. King’s employee number is 7839, so King is Blake’s manager.</a:t>
            </a:r>
            <a:endParaRPr/>
          </a:p>
          <a:p>
            <a:pPr indent="0" lvl="1" marL="114300" rtl="0" algn="l">
              <a:spcBef>
                <a:spcPts val="330"/>
              </a:spcBef>
              <a:spcAft>
                <a:spcPts val="0"/>
              </a:spcAft>
              <a:buNone/>
            </a:pPr>
            <a:r>
              <a:rPr lang="en-US"/>
              <a:t>In this process, you look in the table twice. The first time you look in the table to find Blake in the ENAME column and MGR value of 7839. The second time you look in the EMPNO column to find 7839 and the ENAME column to find King.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Show the data from the EMP table and point out how each manager is also an employee.</a:t>
            </a:r>
            <a:endParaRPr/>
          </a:p>
        </p:txBody>
      </p:sp>
      <p:sp>
        <p:nvSpPr>
          <p:cNvPr id="1157" name="Google Shape;1157;p69: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nvSpPr>
        <p:spPr>
          <a:xfrm>
            <a:off x="368300" y="4621213"/>
            <a:ext cx="5794375" cy="3748087"/>
          </a:xfrm>
          <a:prstGeom prst="rect">
            <a:avLst/>
          </a:prstGeom>
          <a:noFill/>
          <a:ln>
            <a:noFill/>
          </a:ln>
        </p:spPr>
        <p:txBody>
          <a:bodyPr anchorCtr="0" anchor="t" bIns="44450" lIns="90475" spcFirstLastPara="1" rIns="90475" wrap="square" tIns="44450">
            <a:noAutofit/>
          </a:bodyPr>
          <a:lstStyle/>
          <a:p>
            <a:pPr indent="0" lvl="0" marL="0" marR="0" rtl="0" algn="l">
              <a:lnSpc>
                <a:spcPct val="95000"/>
              </a:lnSpc>
              <a:spcBef>
                <a:spcPts val="0"/>
              </a:spcBef>
              <a:spcAft>
                <a:spcPts val="0"/>
              </a:spcAft>
              <a:buNone/>
            </a:pPr>
            <a:r>
              <a:rPr b="1" lang="en-US" sz="1100">
                <a:solidFill>
                  <a:schemeClr val="dk1"/>
                </a:solidFill>
                <a:latin typeface="Arial"/>
                <a:ea typeface="Arial"/>
                <a:cs typeface="Arial"/>
                <a:sym typeface="Arial"/>
              </a:rPr>
              <a:t>Character Functions</a:t>
            </a:r>
            <a:endParaRPr/>
          </a:p>
          <a:p>
            <a:pPr indent="0" lvl="1" marL="114300" marR="0" rtl="0" algn="l">
              <a:lnSpc>
                <a:spcPct val="95000"/>
              </a:lnSpc>
              <a:spcBef>
                <a:spcPts val="330"/>
              </a:spcBef>
              <a:spcAft>
                <a:spcPts val="0"/>
              </a:spcAft>
              <a:buNone/>
            </a:pPr>
            <a:r>
              <a:rPr b="0" i="0" lang="en-US" sz="1100" u="none" cap="none" strike="noStrike">
                <a:solidFill>
                  <a:schemeClr val="dk1"/>
                </a:solidFill>
                <a:latin typeface="Times New Roman"/>
                <a:ea typeface="Times New Roman"/>
                <a:cs typeface="Times New Roman"/>
                <a:sym typeface="Times New Roman"/>
              </a:rPr>
              <a:t>Single-row </a:t>
            </a:r>
            <a:r>
              <a:rPr b="0" i="0" lang="en-US" sz="1100" u="none" cap="none" strike="noStrike">
                <a:solidFill>
                  <a:srgbClr val="FC0128"/>
                </a:solidFill>
                <a:latin typeface="Times New Roman"/>
                <a:ea typeface="Times New Roman"/>
                <a:cs typeface="Times New Roman"/>
                <a:sym typeface="Times New Roman"/>
              </a:rPr>
              <a:t>character functions </a:t>
            </a:r>
            <a:r>
              <a:rPr b="0" i="0" lang="en-US" sz="1100" u="none" cap="none" strike="noStrike">
                <a:solidFill>
                  <a:schemeClr val="dk1"/>
                </a:solidFill>
                <a:latin typeface="Times New Roman"/>
                <a:ea typeface="Times New Roman"/>
                <a:cs typeface="Times New Roman"/>
                <a:sym typeface="Times New Roman"/>
              </a:rPr>
              <a:t>accept character data as input and can return both character and number values. Character functions can be divided into the following:</a:t>
            </a:r>
            <a:endParaRPr/>
          </a:p>
          <a:p>
            <a:pPr indent="-211137" lvl="2" marL="439738" marR="0" rtl="0" algn="l">
              <a:lnSpc>
                <a:spcPct val="95000"/>
              </a:lnSpc>
              <a:spcBef>
                <a:spcPts val="33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Case conversion functions</a:t>
            </a:r>
            <a:endParaRPr/>
          </a:p>
          <a:p>
            <a:pPr indent="-211137" lvl="2" marL="439738" marR="0" rtl="0" algn="l">
              <a:lnSpc>
                <a:spcPct val="95000"/>
              </a:lnSpc>
              <a:spcBef>
                <a:spcPts val="33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Character manipulation functions </a:t>
            </a:r>
            <a:endParaRPr/>
          </a:p>
          <a:p>
            <a:pPr indent="0" lvl="1" marL="114300" marR="0" rtl="0" algn="l">
              <a:lnSpc>
                <a:spcPct val="95000"/>
              </a:lnSpc>
              <a:spcBef>
                <a:spcPts val="33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r>
              <a:t/>
            </a:r>
            <a:endParaRPr b="1"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r>
              <a:t/>
            </a:r>
            <a:endParaRPr b="1"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r>
              <a:t/>
            </a:r>
            <a:endParaRPr b="1" i="0" sz="11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60"/>
              </a:spcBef>
              <a:spcAft>
                <a:spcPts val="0"/>
              </a:spcAft>
              <a:buNone/>
            </a:pPr>
            <a:r>
              <a:t/>
            </a:r>
            <a:endParaRPr b="1" i="0" sz="200" u="none" cap="none" strike="noStrike">
              <a:solidFill>
                <a:schemeClr val="dk1"/>
              </a:solidFill>
              <a:latin typeface="Times New Roman"/>
              <a:ea typeface="Times New Roman"/>
              <a:cs typeface="Times New Roman"/>
              <a:sym typeface="Times New Roman"/>
            </a:endParaRPr>
          </a:p>
          <a:p>
            <a:pPr indent="0" lvl="1" marL="114300" marR="0" rtl="0" algn="l">
              <a:lnSpc>
                <a:spcPct val="95000"/>
              </a:lnSpc>
              <a:spcBef>
                <a:spcPts val="330"/>
              </a:spcBef>
              <a:spcAft>
                <a:spcPts val="0"/>
              </a:spcAft>
              <a:buNone/>
            </a:pPr>
            <a:br>
              <a:rPr b="1" i="0" lang="en-US" sz="1100" u="none" cap="none" strike="noStrike">
                <a:solidFill>
                  <a:schemeClr val="dk1"/>
                </a:solidFill>
                <a:latin typeface="Times New Roman"/>
                <a:ea typeface="Times New Roman"/>
                <a:cs typeface="Times New Roman"/>
                <a:sym typeface="Times New Roman"/>
              </a:rPr>
            </a:br>
            <a:r>
              <a:rPr b="1" i="0" lang="en-US" sz="1100" u="none" cap="none" strike="noStrike">
                <a:solidFill>
                  <a:schemeClr val="dk1"/>
                </a:solidFill>
                <a:latin typeface="Times New Roman"/>
                <a:ea typeface="Times New Roman"/>
                <a:cs typeface="Times New Roman"/>
                <a:sym typeface="Times New Roman"/>
              </a:rPr>
              <a:t>Note: </a:t>
            </a:r>
            <a:r>
              <a:rPr b="0" i="0" lang="en-US" sz="1100" u="none" cap="none" strike="noStrike">
                <a:solidFill>
                  <a:schemeClr val="dk1"/>
                </a:solidFill>
                <a:latin typeface="Times New Roman"/>
                <a:ea typeface="Times New Roman"/>
                <a:cs typeface="Times New Roman"/>
                <a:sym typeface="Times New Roman"/>
              </a:rPr>
              <a:t>This list is a subset of the available character functions.</a:t>
            </a:r>
            <a:endParaRPr/>
          </a:p>
          <a:p>
            <a:pPr indent="0" lvl="1" marL="114300" marR="0" rtl="0" algn="l">
              <a:lnSpc>
                <a:spcPct val="95000"/>
              </a:lnSpc>
              <a:spcBef>
                <a:spcPts val="330"/>
              </a:spcBef>
              <a:spcAft>
                <a:spcPts val="0"/>
              </a:spcAft>
              <a:buNone/>
            </a:pPr>
            <a:r>
              <a:rPr b="0" i="0" lang="en-US" sz="1100" u="none" cap="none" strike="noStrike">
                <a:solidFill>
                  <a:schemeClr val="dk1"/>
                </a:solidFill>
                <a:latin typeface="Times New Roman"/>
                <a:ea typeface="Times New Roman"/>
                <a:cs typeface="Times New Roman"/>
                <a:sym typeface="Times New Roman"/>
              </a:rPr>
              <a:t>For more information, see </a:t>
            </a:r>
            <a:br>
              <a:rPr b="0" i="0" lang="en-US" sz="1100" u="none" cap="none" strike="noStrike">
                <a:solidFill>
                  <a:schemeClr val="dk1"/>
                </a:solidFill>
                <a:latin typeface="Times New Roman"/>
                <a:ea typeface="Times New Roman"/>
                <a:cs typeface="Times New Roman"/>
                <a:sym typeface="Times New Roman"/>
              </a:rPr>
            </a:br>
            <a:r>
              <a:rPr b="0" i="1" lang="en-US" sz="1100" u="none" cap="none" strike="noStrike">
                <a:solidFill>
                  <a:schemeClr val="dk1"/>
                </a:solidFill>
                <a:latin typeface="Times New Roman"/>
                <a:ea typeface="Times New Roman"/>
                <a:cs typeface="Times New Roman"/>
                <a:sym typeface="Times New Roman"/>
              </a:rPr>
              <a:t>Oracle Server SQL Reference, </a:t>
            </a:r>
            <a:r>
              <a:rPr b="0" i="0" lang="en-US" sz="1100" u="none" cap="none" strike="noStrike">
                <a:solidFill>
                  <a:schemeClr val="dk1"/>
                </a:solidFill>
                <a:latin typeface="Times New Roman"/>
                <a:ea typeface="Times New Roman"/>
                <a:cs typeface="Times New Roman"/>
                <a:sym typeface="Times New Roman"/>
              </a:rPr>
              <a:t>Release 8, “Character Functions.”</a:t>
            </a:r>
            <a:endParaRPr/>
          </a:p>
          <a:p>
            <a:pPr indent="0" lvl="0" marL="0" marR="0" rtl="0" algn="l">
              <a:spcBef>
                <a:spcPts val="330"/>
              </a:spcBef>
              <a:spcAft>
                <a:spcPts val="0"/>
              </a:spcAft>
              <a:buNone/>
            </a:pPr>
            <a:r>
              <a:t/>
            </a:r>
            <a:endParaRPr sz="1100">
              <a:solidFill>
                <a:schemeClr val="dk1"/>
              </a:solidFill>
              <a:latin typeface="Times New Roman"/>
              <a:ea typeface="Times New Roman"/>
              <a:cs typeface="Times New Roman"/>
              <a:sym typeface="Times New Roman"/>
            </a:endParaRPr>
          </a:p>
        </p:txBody>
      </p:sp>
      <p:sp>
        <p:nvSpPr>
          <p:cNvPr id="145" name="Google Shape;145;p7: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6" name="Google Shape;146;p7: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aphicFrame>
        <p:nvGraphicFramePr>
          <p:cNvPr id="147" name="Google Shape;147;p7:notes"/>
          <p:cNvGraphicFramePr/>
          <p:nvPr/>
        </p:nvGraphicFramePr>
        <p:xfrm>
          <a:off x="503238" y="5661025"/>
          <a:ext cx="5972175" cy="2624138"/>
        </p:xfrm>
        <a:graphic>
          <a:graphicData uri="http://schemas.openxmlformats.org/presentationml/2006/ole">
            <mc:AlternateContent>
              <mc:Choice Requires="v">
                <p:oleObj r:id="rId2" imgH="2624138" imgW="5972175" progId="Word.Document.6" spid="_x0000_s1">
                  <p:embed/>
                </p:oleObj>
              </mc:Choice>
              <mc:Fallback>
                <p:oleObj r:id="rId3" imgH="2624138" imgW="5972175" progId="Word.Document.6">
                  <p:embed/>
                  <p:pic>
                    <p:nvPicPr>
                      <p:cNvPr id="147" name="Google Shape;147;p7:notes"/>
                      <p:cNvPicPr preferRelativeResize="0"/>
                      <p:nvPr/>
                    </p:nvPicPr>
                    <p:blipFill rotWithShape="1">
                      <a:blip r:embed="rId4">
                        <a:alphaModFix/>
                      </a:blip>
                      <a:srcRect b="0" l="0" r="0" t="0"/>
                      <a:stretch/>
                    </p:blipFill>
                    <p:spPr>
                      <a:xfrm>
                        <a:off x="503238" y="5661025"/>
                        <a:ext cx="5972175" cy="2624138"/>
                      </a:xfrm>
                      <a:prstGeom prst="rect">
                        <a:avLst/>
                      </a:prstGeom>
                      <a:noFill/>
                      <a:ln>
                        <a:noFill/>
                      </a:ln>
                    </p:spPr>
                  </p:pic>
                </p:oleObj>
              </mc:Fallback>
            </mc:AlternateContent>
          </a:graphicData>
        </a:graphic>
      </p:graphicFrame>
      <p:sp>
        <p:nvSpPr>
          <p:cNvPr id="148" name="Google Shape;148;p7: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7:notes"/>
          <p:cNvSpPr/>
          <p:nvPr/>
        </p:nvSpPr>
        <p:spPr>
          <a:xfrm>
            <a:off x="515938" y="4627563"/>
            <a:ext cx="179387" cy="43338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50" name="Google Shape;150;p7:notes"/>
          <p:cNvGrpSpPr/>
          <p:nvPr/>
        </p:nvGrpSpPr>
        <p:grpSpPr>
          <a:xfrm>
            <a:off x="169863" y="8407400"/>
            <a:ext cx="295275" cy="290513"/>
            <a:chOff x="107" y="5296"/>
            <a:chExt cx="186" cy="183"/>
          </a:xfrm>
        </p:grpSpPr>
        <p:sp>
          <p:nvSpPr>
            <p:cNvPr id="151" name="Google Shape;151;p7:notes"/>
            <p:cNvSpPr/>
            <p:nvPr/>
          </p:nvSpPr>
          <p:spPr>
            <a:xfrm>
              <a:off x="107" y="5296"/>
              <a:ext cx="178" cy="177"/>
            </a:xfrm>
            <a:custGeom>
              <a:rect b="b" l="l" r="r" t="t"/>
              <a:pathLst>
                <a:path extrusionOk="0" h="177" w="178">
                  <a:moveTo>
                    <a:pt x="177" y="176"/>
                  </a:moveTo>
                  <a:lnTo>
                    <a:pt x="177" y="0"/>
                  </a:lnTo>
                  <a:lnTo>
                    <a:pt x="0" y="0"/>
                  </a:lnTo>
                  <a:lnTo>
                    <a:pt x="0" y="176"/>
                  </a:lnTo>
                  <a:lnTo>
                    <a:pt x="177" y="176"/>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52" name="Google Shape;152;p7:notes"/>
            <p:cNvSpPr/>
            <p:nvPr/>
          </p:nvSpPr>
          <p:spPr>
            <a:xfrm>
              <a:off x="169" y="5361"/>
              <a:ext cx="69" cy="39"/>
            </a:xfrm>
            <a:custGeom>
              <a:rect b="b" l="l" r="r" t="t"/>
              <a:pathLst>
                <a:path extrusionOk="0" h="39" w="69">
                  <a:moveTo>
                    <a:pt x="68" y="7"/>
                  </a:moveTo>
                  <a:lnTo>
                    <a:pt x="65" y="0"/>
                  </a:lnTo>
                  <a:lnTo>
                    <a:pt x="0" y="30"/>
                  </a:lnTo>
                  <a:lnTo>
                    <a:pt x="3" y="38"/>
                  </a:lnTo>
                  <a:lnTo>
                    <a:pt x="68"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53" name="Google Shape;153;p7:notes"/>
            <p:cNvSpPr/>
            <p:nvPr/>
          </p:nvSpPr>
          <p:spPr>
            <a:xfrm>
              <a:off x="177" y="5378"/>
              <a:ext cx="69" cy="36"/>
            </a:xfrm>
            <a:custGeom>
              <a:rect b="b" l="l" r="r" t="t"/>
              <a:pathLst>
                <a:path extrusionOk="0" h="36" w="69">
                  <a:moveTo>
                    <a:pt x="68" y="6"/>
                  </a:moveTo>
                  <a:lnTo>
                    <a:pt x="65" y="0"/>
                  </a:lnTo>
                  <a:lnTo>
                    <a:pt x="0" y="28"/>
                  </a:lnTo>
                  <a:lnTo>
                    <a:pt x="3" y="35"/>
                  </a:lnTo>
                  <a:lnTo>
                    <a:pt x="68"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54" name="Google Shape;154;p7:notes"/>
            <p:cNvSpPr/>
            <p:nvPr/>
          </p:nvSpPr>
          <p:spPr>
            <a:xfrm>
              <a:off x="183" y="5394"/>
              <a:ext cx="69" cy="34"/>
            </a:xfrm>
            <a:custGeom>
              <a:rect b="b" l="l" r="r" t="t"/>
              <a:pathLst>
                <a:path extrusionOk="0" h="34" w="69">
                  <a:moveTo>
                    <a:pt x="68" y="6"/>
                  </a:moveTo>
                  <a:lnTo>
                    <a:pt x="65" y="0"/>
                  </a:lnTo>
                  <a:lnTo>
                    <a:pt x="0" y="26"/>
                  </a:lnTo>
                  <a:lnTo>
                    <a:pt x="3" y="33"/>
                  </a:lnTo>
                  <a:lnTo>
                    <a:pt x="68"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55" name="Google Shape;155;p7:notes"/>
            <p:cNvSpPr/>
            <p:nvPr/>
          </p:nvSpPr>
          <p:spPr>
            <a:xfrm>
              <a:off x="191" y="5411"/>
              <a:ext cx="70" cy="35"/>
            </a:xfrm>
            <a:custGeom>
              <a:rect b="b" l="l" r="r" t="t"/>
              <a:pathLst>
                <a:path extrusionOk="0" h="35" w="70">
                  <a:moveTo>
                    <a:pt x="69" y="6"/>
                  </a:moveTo>
                  <a:lnTo>
                    <a:pt x="65" y="0"/>
                  </a:lnTo>
                  <a:lnTo>
                    <a:pt x="0" y="27"/>
                  </a:lnTo>
                  <a:lnTo>
                    <a:pt x="3" y="34"/>
                  </a:lnTo>
                  <a:lnTo>
                    <a:pt x="69"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56" name="Google Shape;156;p7:notes"/>
            <p:cNvSpPr/>
            <p:nvPr/>
          </p:nvSpPr>
          <p:spPr>
            <a:xfrm>
              <a:off x="200" y="5425"/>
              <a:ext cx="68" cy="40"/>
            </a:xfrm>
            <a:custGeom>
              <a:rect b="b" l="l" r="r" t="t"/>
              <a:pathLst>
                <a:path extrusionOk="0" h="40" w="68">
                  <a:moveTo>
                    <a:pt x="67" y="7"/>
                  </a:moveTo>
                  <a:lnTo>
                    <a:pt x="64" y="0"/>
                  </a:lnTo>
                  <a:lnTo>
                    <a:pt x="0" y="31"/>
                  </a:lnTo>
                  <a:lnTo>
                    <a:pt x="2" y="39"/>
                  </a:lnTo>
                  <a:lnTo>
                    <a:pt x="67"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57" name="Google Shape;157;p7:notes"/>
            <p:cNvSpPr/>
            <p:nvPr/>
          </p:nvSpPr>
          <p:spPr>
            <a:xfrm>
              <a:off x="129" y="5325"/>
              <a:ext cx="121" cy="58"/>
            </a:xfrm>
            <a:custGeom>
              <a:rect b="b" l="l" r="r" t="t"/>
              <a:pathLst>
                <a:path extrusionOk="0" h="58" w="121">
                  <a:moveTo>
                    <a:pt x="120" y="7"/>
                  </a:moveTo>
                  <a:lnTo>
                    <a:pt x="118" y="0"/>
                  </a:lnTo>
                  <a:lnTo>
                    <a:pt x="0" y="50"/>
                  </a:lnTo>
                  <a:lnTo>
                    <a:pt x="2" y="57"/>
                  </a:lnTo>
                  <a:lnTo>
                    <a:pt x="120"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58" name="Google Shape;158;p7:notes"/>
            <p:cNvSpPr/>
            <p:nvPr/>
          </p:nvSpPr>
          <p:spPr>
            <a:xfrm>
              <a:off x="111" y="5313"/>
              <a:ext cx="123" cy="59"/>
            </a:xfrm>
            <a:custGeom>
              <a:rect b="b" l="l" r="r" t="t"/>
              <a:pathLst>
                <a:path extrusionOk="0" h="59" w="123">
                  <a:moveTo>
                    <a:pt x="122" y="7"/>
                  </a:moveTo>
                  <a:lnTo>
                    <a:pt x="119" y="0"/>
                  </a:lnTo>
                  <a:lnTo>
                    <a:pt x="0" y="51"/>
                  </a:lnTo>
                  <a:lnTo>
                    <a:pt x="2" y="58"/>
                  </a:lnTo>
                  <a:lnTo>
                    <a:pt x="122"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59" name="Google Shape;159;p7:notes"/>
            <p:cNvSpPr/>
            <p:nvPr/>
          </p:nvSpPr>
          <p:spPr>
            <a:xfrm>
              <a:off x="238" y="5327"/>
              <a:ext cx="55" cy="104"/>
            </a:xfrm>
            <a:custGeom>
              <a:rect b="b" l="l" r="r" t="t"/>
              <a:pathLst>
                <a:path extrusionOk="0" h="104" w="55">
                  <a:moveTo>
                    <a:pt x="46" y="103"/>
                  </a:moveTo>
                  <a:lnTo>
                    <a:pt x="54" y="100"/>
                  </a:lnTo>
                  <a:lnTo>
                    <a:pt x="7" y="0"/>
                  </a:lnTo>
                  <a:lnTo>
                    <a:pt x="0" y="2"/>
                  </a:lnTo>
                  <a:lnTo>
                    <a:pt x="46" y="10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0" name="Google Shape;160;p7:notes"/>
            <p:cNvSpPr/>
            <p:nvPr/>
          </p:nvSpPr>
          <p:spPr>
            <a:xfrm>
              <a:off x="129" y="5372"/>
              <a:ext cx="52" cy="107"/>
            </a:xfrm>
            <a:custGeom>
              <a:rect b="b" l="l" r="r" t="t"/>
              <a:pathLst>
                <a:path extrusionOk="0" h="107" w="52">
                  <a:moveTo>
                    <a:pt x="44" y="106"/>
                  </a:moveTo>
                  <a:lnTo>
                    <a:pt x="51" y="102"/>
                  </a:lnTo>
                  <a:lnTo>
                    <a:pt x="6" y="0"/>
                  </a:lnTo>
                  <a:lnTo>
                    <a:pt x="0" y="4"/>
                  </a:lnTo>
                  <a:lnTo>
                    <a:pt x="44" y="1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1" name="Google Shape;161;p7:notes"/>
            <p:cNvSpPr/>
            <p:nvPr/>
          </p:nvSpPr>
          <p:spPr>
            <a:xfrm>
              <a:off x="107" y="5363"/>
              <a:ext cx="58" cy="116"/>
            </a:xfrm>
            <a:custGeom>
              <a:rect b="b" l="l" r="r" t="t"/>
              <a:pathLst>
                <a:path extrusionOk="0" h="116" w="58">
                  <a:moveTo>
                    <a:pt x="50" y="115"/>
                  </a:moveTo>
                  <a:lnTo>
                    <a:pt x="57" y="112"/>
                  </a:lnTo>
                  <a:lnTo>
                    <a:pt x="5" y="0"/>
                  </a:lnTo>
                  <a:lnTo>
                    <a:pt x="0" y="2"/>
                  </a:lnTo>
                  <a:lnTo>
                    <a:pt x="50" y="115"/>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2" name="Google Shape;162;p7:notes"/>
            <p:cNvSpPr/>
            <p:nvPr/>
          </p:nvSpPr>
          <p:spPr>
            <a:xfrm>
              <a:off x="110" y="5363"/>
              <a:ext cx="28" cy="19"/>
            </a:xfrm>
            <a:custGeom>
              <a:rect b="b" l="l" r="r" t="t"/>
              <a:pathLst>
                <a:path extrusionOk="0" h="19" w="28">
                  <a:moveTo>
                    <a:pt x="23" y="18"/>
                  </a:moveTo>
                  <a:lnTo>
                    <a:pt x="27" y="11"/>
                  </a:lnTo>
                  <a:lnTo>
                    <a:pt x="4" y="0"/>
                  </a:lnTo>
                  <a:lnTo>
                    <a:pt x="0" y="7"/>
                  </a:lnTo>
                  <a:lnTo>
                    <a:pt x="23"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3" name="Google Shape;163;p7:notes"/>
            <p:cNvSpPr/>
            <p:nvPr/>
          </p:nvSpPr>
          <p:spPr>
            <a:xfrm>
              <a:off x="217" y="5320"/>
              <a:ext cx="29" cy="19"/>
            </a:xfrm>
            <a:custGeom>
              <a:rect b="b" l="l" r="r" t="t"/>
              <a:pathLst>
                <a:path extrusionOk="0" h="19" w="29">
                  <a:moveTo>
                    <a:pt x="24" y="18"/>
                  </a:moveTo>
                  <a:lnTo>
                    <a:pt x="28" y="11"/>
                  </a:lnTo>
                  <a:lnTo>
                    <a:pt x="4" y="0"/>
                  </a:lnTo>
                  <a:lnTo>
                    <a:pt x="0" y="6"/>
                  </a:lnTo>
                  <a:lnTo>
                    <a:pt x="24"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164" name="Google Shape;164;p7: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70:notes"/>
          <p:cNvSpPr/>
          <p:nvPr/>
        </p:nvSpPr>
        <p:spPr>
          <a:xfrm>
            <a:off x="3860800" y="-1588"/>
            <a:ext cx="2957513"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73" name="Google Shape;1173;p70:notes"/>
          <p:cNvSpPr/>
          <p:nvPr/>
        </p:nvSpPr>
        <p:spPr>
          <a:xfrm>
            <a:off x="-1588" y="-1588"/>
            <a:ext cx="2954338"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74" name="Google Shape;1174;p70:notes"/>
          <p:cNvSpPr txBox="1"/>
          <p:nvPr>
            <p:ph idx="1" type="body"/>
          </p:nvPr>
        </p:nvSpPr>
        <p:spPr>
          <a:xfrm>
            <a:off x="452438" y="4762500"/>
            <a:ext cx="5951537" cy="37957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Joining a Table to Itself (continued)</a:t>
            </a:r>
            <a:endParaRPr/>
          </a:p>
          <a:p>
            <a:pPr indent="0" lvl="1" marL="114300" rtl="0" algn="l">
              <a:spcBef>
                <a:spcPts val="330"/>
              </a:spcBef>
              <a:spcAft>
                <a:spcPts val="0"/>
              </a:spcAft>
              <a:buNone/>
            </a:pPr>
            <a:r>
              <a:rPr lang="en-US"/>
              <a:t>The slide example joins the EMP table to itself. To simulate two tables in the FROM clause, there are two aliases, namely WORKER and MANAGER, for the same table, EMP. </a:t>
            </a:r>
            <a:endParaRPr/>
          </a:p>
          <a:p>
            <a:pPr indent="0" lvl="1" marL="114300" rtl="0" algn="l">
              <a:spcBef>
                <a:spcPts val="330"/>
              </a:spcBef>
              <a:spcAft>
                <a:spcPts val="0"/>
              </a:spcAft>
              <a:buNone/>
            </a:pPr>
            <a:r>
              <a:rPr lang="en-US"/>
              <a:t>In this example, the WHERE clause contains the join that means “where a worker’s manager number matches the employee number for the manager.”</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Point out the following to the students:</a:t>
            </a:r>
            <a:endParaRPr/>
          </a:p>
          <a:p>
            <a:pPr indent="-206375" lvl="2" marL="434975" rtl="0" algn="l">
              <a:spcBef>
                <a:spcPts val="330"/>
              </a:spcBef>
              <a:spcAft>
                <a:spcPts val="0"/>
              </a:spcAft>
              <a:buClr>
                <a:schemeClr val="accent2"/>
              </a:buClr>
              <a:buSzPts val="1100"/>
              <a:buFont typeface="Times New Roman"/>
              <a:buChar char="•"/>
            </a:pPr>
            <a:r>
              <a:rPr lang="en-US">
                <a:solidFill>
                  <a:schemeClr val="accent2"/>
                </a:solidFill>
              </a:rPr>
              <a:t>The column heading in the result of the query on the slide seems meaningless. A meaningful column alias should have been used instead.</a:t>
            </a:r>
            <a:endParaRPr/>
          </a:p>
          <a:p>
            <a:pPr indent="-206375" lvl="2" marL="434975" rtl="0" algn="l">
              <a:spcBef>
                <a:spcPts val="330"/>
              </a:spcBef>
              <a:spcAft>
                <a:spcPts val="0"/>
              </a:spcAft>
              <a:buClr>
                <a:schemeClr val="accent2"/>
              </a:buClr>
              <a:buSzPts val="1100"/>
              <a:buFont typeface="Times New Roman"/>
              <a:buChar char="•"/>
            </a:pPr>
            <a:r>
              <a:rPr lang="en-US">
                <a:solidFill>
                  <a:schemeClr val="accent2"/>
                </a:solidFill>
              </a:rPr>
              <a:t>There are only 13 rows in the output, but there are 14 rows in the EMP table. This occurs because employee King, who is the president, does not have a manager.</a:t>
            </a:r>
            <a:r>
              <a:rPr lang="en-US"/>
              <a:t> </a:t>
            </a:r>
            <a:endParaRPr/>
          </a:p>
        </p:txBody>
      </p:sp>
      <p:sp>
        <p:nvSpPr>
          <p:cNvPr id="1175" name="Google Shape;1175;p70:notes"/>
          <p:cNvSpPr/>
          <p:nvPr>
            <p:ph idx="2" type="sldImg"/>
          </p:nvPr>
        </p:nvSpPr>
        <p:spPr>
          <a:xfrm>
            <a:off x="446088" y="184150"/>
            <a:ext cx="5921375" cy="44402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71: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4" name="Google Shape;1184;p71:notes"/>
          <p:cNvSpPr txBox="1"/>
          <p:nvPr>
            <p:ph idx="1" type="body"/>
          </p:nvPr>
        </p:nvSpPr>
        <p:spPr>
          <a:xfrm>
            <a:off x="409575" y="4765675"/>
            <a:ext cx="6018213"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Summary</a:t>
            </a:r>
            <a:endParaRPr/>
          </a:p>
          <a:p>
            <a:pPr indent="0" lvl="1" marL="114300" rtl="0" algn="l">
              <a:spcBef>
                <a:spcPts val="330"/>
              </a:spcBef>
              <a:spcAft>
                <a:spcPts val="0"/>
              </a:spcAft>
              <a:buNone/>
            </a:pPr>
            <a:r>
              <a:rPr lang="en-US"/>
              <a:t>There are multiple ways to join tables. The common thread, though, is that you want to link them through a condition in the WHERE clause. The method you choose will be based on the required result and the data structures that you are using.</a:t>
            </a:r>
            <a:endParaRPr/>
          </a:p>
          <a:p>
            <a:pPr indent="0" lvl="0" marL="0" rtl="0" algn="just">
              <a:spcBef>
                <a:spcPts val="330"/>
              </a:spcBef>
              <a:spcAft>
                <a:spcPts val="0"/>
              </a:spcAft>
              <a:buNone/>
            </a:pPr>
            <a:r>
              <a:t/>
            </a:r>
            <a:endParaRPr>
              <a:latin typeface="Times"/>
              <a:ea typeface="Times"/>
              <a:cs typeface="Times"/>
              <a:sym typeface="Times"/>
            </a:endParaRPr>
          </a:p>
          <a:p>
            <a:pPr indent="0" lvl="0" marL="0" rtl="0" algn="just">
              <a:spcBef>
                <a:spcPts val="7557"/>
              </a:spcBef>
              <a:spcAft>
                <a:spcPts val="0"/>
              </a:spcAft>
              <a:buNone/>
            </a:pPr>
            <a:r>
              <a:t/>
            </a:r>
            <a:endParaRPr>
              <a:latin typeface="Times"/>
              <a:ea typeface="Times"/>
              <a:cs typeface="Times"/>
              <a:sym typeface="Times"/>
            </a:endParaRPr>
          </a:p>
          <a:p>
            <a:pPr indent="0" lvl="0" marL="0" rtl="0" algn="just">
              <a:spcBef>
                <a:spcPts val="7557"/>
              </a:spcBef>
              <a:spcAft>
                <a:spcPts val="0"/>
              </a:spcAft>
              <a:buNone/>
            </a:pPr>
            <a:r>
              <a:t/>
            </a:r>
            <a:endParaRPr>
              <a:latin typeface="Times"/>
              <a:ea typeface="Times"/>
              <a:cs typeface="Times"/>
              <a:sym typeface="Times"/>
            </a:endParaRPr>
          </a:p>
          <a:p>
            <a:pPr indent="0" lvl="0" marL="0" rtl="0" algn="just">
              <a:spcBef>
                <a:spcPts val="7557"/>
              </a:spcBef>
              <a:spcAft>
                <a:spcPts val="0"/>
              </a:spcAft>
              <a:buNone/>
            </a:pPr>
            <a:r>
              <a:rPr lang="en-US">
                <a:latin typeface="Times New Roman"/>
                <a:ea typeface="Times New Roman"/>
                <a:cs typeface="Times New Roman"/>
                <a:sym typeface="Times New Roman"/>
              </a:rPr>
              <a:t>Types of Joins</a:t>
            </a:r>
            <a:endParaRPr>
              <a:latin typeface="Times"/>
              <a:ea typeface="Times"/>
              <a:cs typeface="Times"/>
              <a:sym typeface="Times"/>
            </a:endParaRPr>
          </a:p>
          <a:p>
            <a:pPr indent="-211137" lvl="2" marL="439738" rtl="0" algn="l">
              <a:spcBef>
                <a:spcPts val="7557"/>
              </a:spcBef>
              <a:spcAft>
                <a:spcPts val="0"/>
              </a:spcAft>
              <a:buClr>
                <a:schemeClr val="dk1"/>
              </a:buClr>
              <a:buSzPts val="1100"/>
              <a:buFont typeface="Times New Roman"/>
              <a:buChar char="•"/>
            </a:pPr>
            <a:r>
              <a:rPr lang="en-US"/>
              <a:t>Equijoin</a:t>
            </a:r>
            <a:endParaRPr/>
          </a:p>
          <a:p>
            <a:pPr indent="-211137" lvl="2" marL="439738" rtl="0" algn="l">
              <a:spcBef>
                <a:spcPts val="330"/>
              </a:spcBef>
              <a:spcAft>
                <a:spcPts val="0"/>
              </a:spcAft>
              <a:buClr>
                <a:schemeClr val="dk1"/>
              </a:buClr>
              <a:buSzPts val="1100"/>
              <a:buFont typeface="Times New Roman"/>
              <a:buChar char="•"/>
            </a:pPr>
            <a:r>
              <a:rPr lang="en-US"/>
              <a:t>Non-equijoin</a:t>
            </a:r>
            <a:endParaRPr/>
          </a:p>
          <a:p>
            <a:pPr indent="-211137" lvl="2" marL="439738" rtl="0" algn="l">
              <a:spcBef>
                <a:spcPts val="330"/>
              </a:spcBef>
              <a:spcAft>
                <a:spcPts val="0"/>
              </a:spcAft>
              <a:buClr>
                <a:schemeClr val="dk1"/>
              </a:buClr>
              <a:buSzPts val="1100"/>
              <a:buFont typeface="Times New Roman"/>
              <a:buChar char="•"/>
            </a:pPr>
            <a:r>
              <a:rPr lang="en-US"/>
              <a:t>Outer join</a:t>
            </a:r>
            <a:endParaRPr/>
          </a:p>
          <a:p>
            <a:pPr indent="-211137" lvl="2" marL="439738" rtl="0" algn="l">
              <a:spcBef>
                <a:spcPts val="330"/>
              </a:spcBef>
              <a:spcAft>
                <a:spcPts val="0"/>
              </a:spcAft>
              <a:buClr>
                <a:schemeClr val="dk1"/>
              </a:buClr>
              <a:buSzPts val="1100"/>
              <a:buFont typeface="Times New Roman"/>
              <a:buChar char="•"/>
            </a:pPr>
            <a:r>
              <a:rPr lang="en-US"/>
              <a:t>Self join</a:t>
            </a:r>
            <a:endParaRPr/>
          </a:p>
          <a:p>
            <a:pPr indent="0" lvl="0" marL="0" rtl="0" algn="just">
              <a:spcBef>
                <a:spcPts val="330"/>
              </a:spcBef>
              <a:spcAft>
                <a:spcPts val="0"/>
              </a:spcAft>
              <a:buNone/>
            </a:pPr>
            <a:r>
              <a:rPr lang="en-US">
                <a:latin typeface="Times New Roman"/>
                <a:ea typeface="Times New Roman"/>
                <a:cs typeface="Times New Roman"/>
                <a:sym typeface="Times New Roman"/>
              </a:rPr>
              <a:t>Cartesian Products</a:t>
            </a:r>
            <a:endParaRPr>
              <a:latin typeface="Times"/>
              <a:ea typeface="Times"/>
              <a:cs typeface="Times"/>
              <a:sym typeface="Times"/>
            </a:endParaRPr>
          </a:p>
          <a:p>
            <a:pPr indent="0" lvl="0" marL="0" rtl="0" algn="just">
              <a:spcBef>
                <a:spcPts val="7557"/>
              </a:spcBef>
              <a:spcAft>
                <a:spcPts val="0"/>
              </a:spcAft>
              <a:buNone/>
            </a:pPr>
            <a:r>
              <a:rPr b="0" lang="en-US">
                <a:latin typeface="Times"/>
                <a:ea typeface="Times"/>
                <a:cs typeface="Times"/>
                <a:sym typeface="Times"/>
              </a:rPr>
              <a:t>Omission of the WHERE clause will result in a Cartesian product, in which all combinations of rows will be displayed. </a:t>
            </a:r>
            <a:endParaRPr/>
          </a:p>
          <a:p>
            <a:pPr indent="0" lvl="0" marL="0" rtl="0" algn="just">
              <a:spcBef>
                <a:spcPts val="7557"/>
              </a:spcBef>
              <a:spcAft>
                <a:spcPts val="0"/>
              </a:spcAft>
              <a:buNone/>
            </a:pPr>
            <a:r>
              <a:rPr lang="en-US">
                <a:latin typeface="Times New Roman"/>
                <a:ea typeface="Times New Roman"/>
                <a:cs typeface="Times New Roman"/>
                <a:sym typeface="Times New Roman"/>
              </a:rPr>
              <a:t>Table Aliases</a:t>
            </a:r>
            <a:endParaRPr>
              <a:latin typeface="Times"/>
              <a:ea typeface="Times"/>
              <a:cs typeface="Times"/>
              <a:sym typeface="Times"/>
            </a:endParaRPr>
          </a:p>
          <a:p>
            <a:pPr indent="-211137" lvl="2" marL="439738" rtl="0" algn="l">
              <a:spcBef>
                <a:spcPts val="7557"/>
              </a:spcBef>
              <a:spcAft>
                <a:spcPts val="0"/>
              </a:spcAft>
              <a:buClr>
                <a:schemeClr val="dk1"/>
              </a:buClr>
              <a:buSzPts val="1100"/>
              <a:buFont typeface="Times New Roman"/>
              <a:buChar char="•"/>
            </a:pPr>
            <a:r>
              <a:rPr lang="en-US"/>
              <a:t>Table aliases speed up database access.</a:t>
            </a:r>
            <a:endParaRPr/>
          </a:p>
          <a:p>
            <a:pPr indent="-211137" lvl="2" marL="439738" rtl="0" algn="l">
              <a:spcBef>
                <a:spcPts val="330"/>
              </a:spcBef>
              <a:spcAft>
                <a:spcPts val="0"/>
              </a:spcAft>
              <a:buClr>
                <a:schemeClr val="dk1"/>
              </a:buClr>
              <a:buSzPts val="1100"/>
              <a:buFont typeface="Times New Roman"/>
              <a:buChar char="•"/>
            </a:pPr>
            <a:r>
              <a:rPr lang="en-US"/>
              <a:t>Table aliases can help to keep SQL code smaller, therefore conserving memory.</a:t>
            </a:r>
            <a:endParaRPr/>
          </a:p>
          <a:p>
            <a:pPr indent="0" lvl="0" marL="0" rtl="0" algn="l">
              <a:spcBef>
                <a:spcPts val="330"/>
              </a:spcBef>
              <a:spcAft>
                <a:spcPts val="0"/>
              </a:spcAft>
              <a:buClr>
                <a:schemeClr val="dk1"/>
              </a:buClr>
              <a:buSzPts val="1100"/>
              <a:buFont typeface="Arial"/>
              <a:buNone/>
            </a:pPr>
            <a:r>
              <a:t/>
            </a:r>
            <a:endParaRPr b="0">
              <a:latin typeface="Times New Roman"/>
              <a:ea typeface="Times New Roman"/>
              <a:cs typeface="Times New Roman"/>
              <a:sym typeface="Times New Roman"/>
            </a:endParaRPr>
          </a:p>
        </p:txBody>
      </p:sp>
      <p:sp>
        <p:nvSpPr>
          <p:cNvPr id="1185" name="Google Shape;1185;p71:notes"/>
          <p:cNvSpPr/>
          <p:nvPr/>
        </p:nvSpPr>
        <p:spPr>
          <a:xfrm>
            <a:off x="615950" y="5576888"/>
            <a:ext cx="5632450" cy="609600"/>
          </a:xfrm>
          <a:prstGeom prst="rect">
            <a:avLst/>
          </a:prstGeom>
          <a:noFill/>
          <a:ln cap="flat" cmpd="sng" w="12700">
            <a:solidFill>
              <a:schemeClr val="dk1"/>
            </a:solidFill>
            <a:prstDash val="solid"/>
            <a:miter lim="800000"/>
            <a:headEnd len="sm" w="sm" type="none"/>
            <a:tailEnd len="sm" w="sm" type="none"/>
          </a:ln>
        </p:spPr>
        <p:txBody>
          <a:bodyPr anchorCtr="0" anchor="t" bIns="47625" lIns="93650" spcFirstLastPara="1" rIns="93650"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SELECT	</a:t>
            </a:r>
            <a:r>
              <a:rPr i="1" lang="en-US" sz="1100">
                <a:solidFill>
                  <a:schemeClr val="dk1"/>
                </a:solidFill>
                <a:latin typeface="Courier New"/>
                <a:ea typeface="Courier New"/>
                <a:cs typeface="Courier New"/>
                <a:sym typeface="Courier New"/>
              </a:rPr>
              <a:t>table1.column, table2.column</a:t>
            </a:r>
            <a:endParaRPr sz="11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FROM	</a:t>
            </a:r>
            <a:r>
              <a:rPr i="1" lang="en-US" sz="1100">
                <a:solidFill>
                  <a:schemeClr val="dk1"/>
                </a:solidFill>
                <a:latin typeface="Courier New"/>
                <a:ea typeface="Courier New"/>
                <a:cs typeface="Courier New"/>
                <a:sym typeface="Courier New"/>
              </a:rPr>
              <a:t>table1, table2</a:t>
            </a:r>
            <a:endParaRPr sz="11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WHERE	</a:t>
            </a:r>
            <a:r>
              <a:rPr i="1" lang="en-US" sz="1100">
                <a:solidFill>
                  <a:schemeClr val="dk1"/>
                </a:solidFill>
                <a:latin typeface="Courier New"/>
                <a:ea typeface="Courier New"/>
                <a:cs typeface="Courier New"/>
                <a:sym typeface="Courier New"/>
              </a:rPr>
              <a:t>table1.column1 </a:t>
            </a:r>
            <a:r>
              <a:rPr lang="en-US" sz="1100">
                <a:solidFill>
                  <a:schemeClr val="dk1"/>
                </a:solidFill>
                <a:latin typeface="Courier New"/>
                <a:ea typeface="Courier New"/>
                <a:cs typeface="Courier New"/>
                <a:sym typeface="Courier New"/>
              </a:rPr>
              <a:t>=</a:t>
            </a:r>
            <a:r>
              <a:rPr i="1" lang="en-US" sz="1100">
                <a:solidFill>
                  <a:schemeClr val="dk1"/>
                </a:solidFill>
                <a:latin typeface="Courier New"/>
                <a:ea typeface="Courier New"/>
                <a:cs typeface="Courier New"/>
                <a:sym typeface="Courier New"/>
              </a:rPr>
              <a:t> table2.column2</a:t>
            </a:r>
            <a:r>
              <a:rPr lang="en-US" sz="1100">
                <a:solidFill>
                  <a:schemeClr val="dk1"/>
                </a:solidFill>
                <a:latin typeface="Courier New"/>
                <a:ea typeface="Courier New"/>
                <a:cs typeface="Courier New"/>
                <a:sym typeface="Courier New"/>
              </a:rPr>
              <a:t>;</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72:notes"/>
          <p:cNvSpPr/>
          <p:nvPr>
            <p:ph idx="2" type="sldImg"/>
          </p:nvPr>
        </p:nvSpPr>
        <p:spPr>
          <a:xfrm>
            <a:off x="473075" y="198438"/>
            <a:ext cx="5889625" cy="4416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8" name="Google Shape;1218;p72:notes"/>
          <p:cNvSpPr txBox="1"/>
          <p:nvPr>
            <p:ph idx="1" type="body"/>
          </p:nvPr>
        </p:nvSpPr>
        <p:spPr>
          <a:xfrm>
            <a:off x="444500" y="4711700"/>
            <a:ext cx="5932488" cy="3371850"/>
          </a:xfrm>
          <a:prstGeom prst="rect">
            <a:avLst/>
          </a:prstGeom>
          <a:noFill/>
          <a:ln>
            <a:noFill/>
          </a:ln>
        </p:spPr>
        <p:txBody>
          <a:bodyPr anchorCtr="0" anchor="t" bIns="42850" lIns="85725" spcFirstLastPara="1" rIns="85725" wrap="square" tIns="42850">
            <a:noAutofit/>
          </a:bodyPr>
          <a:lstStyle/>
          <a:p>
            <a:pPr indent="0" lvl="0" marL="0" rtl="0" algn="l">
              <a:spcBef>
                <a:spcPts val="0"/>
              </a:spcBef>
              <a:spcAft>
                <a:spcPts val="0"/>
              </a:spcAft>
              <a:buNone/>
            </a:pPr>
            <a:r>
              <a:rPr lang="en-US"/>
              <a:t>Practice Overview</a:t>
            </a:r>
            <a:endParaRPr/>
          </a:p>
          <a:p>
            <a:pPr indent="0" lvl="1" marL="114300" rtl="0" algn="l">
              <a:spcBef>
                <a:spcPts val="330"/>
              </a:spcBef>
              <a:spcAft>
                <a:spcPts val="0"/>
              </a:spcAft>
              <a:buNone/>
            </a:pPr>
            <a:r>
              <a:rPr lang="en-US"/>
              <a:t>This practice is intended to give you practical experience in extracting data from more than one table. You will be required to join and restrict rows in the WHERE clause.</a:t>
            </a:r>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a:p>
            <a:pPr indent="0" lvl="0" marL="0" rtl="0" algn="l">
              <a:spcBef>
                <a:spcPts val="360"/>
              </a:spcBef>
              <a:spcAft>
                <a:spcPts val="0"/>
              </a:spcAft>
              <a:buNone/>
            </a:pPr>
            <a:r>
              <a:t/>
            </a:r>
            <a:endParaRPr sz="1200">
              <a:solidFill>
                <a:schemeClr val="accent2"/>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Case Conversion Functions</a:t>
            </a:r>
            <a:endParaRPr/>
          </a:p>
          <a:p>
            <a:pPr indent="0" lvl="1" marL="114300" rtl="0" algn="l">
              <a:spcBef>
                <a:spcPts val="330"/>
              </a:spcBef>
              <a:spcAft>
                <a:spcPts val="0"/>
              </a:spcAft>
              <a:buNone/>
            </a:pPr>
            <a:r>
              <a:rPr lang="en-US"/>
              <a:t>LOWER, UPPER, and INITCAP are the three case conversion functions.</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LOWER</a:t>
            </a:r>
            <a:r>
              <a:rPr lang="en-US">
                <a:solidFill>
                  <a:srgbClr val="FC0128"/>
                </a:solidFill>
                <a:latin typeface="Noto Sans Symbols"/>
                <a:ea typeface="Noto Sans Symbols"/>
                <a:cs typeface="Noto Sans Symbols"/>
                <a:sym typeface="Noto Sans Symbols"/>
              </a:rPr>
              <a:t>:</a:t>
            </a:r>
            <a:r>
              <a:rPr lang="en-US">
                <a:latin typeface="Noto Sans Symbols"/>
                <a:ea typeface="Noto Sans Symbols"/>
                <a:cs typeface="Noto Sans Symbols"/>
                <a:sym typeface="Noto Sans Symbols"/>
              </a:rPr>
              <a:t> </a:t>
            </a:r>
            <a:r>
              <a:rPr lang="en-US"/>
              <a:t>Converts mixed case or uppercase character string to lowercase</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UPPER</a:t>
            </a:r>
            <a:r>
              <a:rPr lang="en-US">
                <a:solidFill>
                  <a:srgbClr val="FC0128"/>
                </a:solidFill>
                <a:latin typeface="Noto Sans Symbols"/>
                <a:ea typeface="Noto Sans Symbols"/>
                <a:cs typeface="Noto Sans Symbols"/>
                <a:sym typeface="Noto Sans Symbols"/>
              </a:rPr>
              <a:t>:</a:t>
            </a:r>
            <a:r>
              <a:rPr lang="en-US">
                <a:latin typeface="Noto Sans Symbols"/>
                <a:ea typeface="Noto Sans Symbols"/>
                <a:cs typeface="Noto Sans Symbols"/>
                <a:sym typeface="Noto Sans Symbols"/>
              </a:rPr>
              <a:t> </a:t>
            </a:r>
            <a:r>
              <a:rPr lang="en-US"/>
              <a:t>Converts mixed case or lowercase character string to uppercase</a:t>
            </a:r>
            <a:endParaRPr/>
          </a:p>
          <a:p>
            <a:pPr indent="-211137" lvl="2" marL="439738" rtl="0" algn="l">
              <a:spcBef>
                <a:spcPts val="330"/>
              </a:spcBef>
              <a:spcAft>
                <a:spcPts val="0"/>
              </a:spcAft>
              <a:buClr>
                <a:srgbClr val="FC0128"/>
              </a:buClr>
              <a:buSzPts val="1100"/>
              <a:buFont typeface="Times New Roman"/>
              <a:buChar char="•"/>
            </a:pPr>
            <a:r>
              <a:rPr lang="en-US">
                <a:solidFill>
                  <a:srgbClr val="FC0128"/>
                </a:solidFill>
              </a:rPr>
              <a:t>INITCAP</a:t>
            </a:r>
            <a:r>
              <a:rPr lang="en-US">
                <a:solidFill>
                  <a:srgbClr val="FC0128"/>
                </a:solidFill>
                <a:latin typeface="Noto Sans Symbols"/>
                <a:ea typeface="Noto Sans Symbols"/>
                <a:cs typeface="Noto Sans Symbols"/>
                <a:sym typeface="Noto Sans Symbols"/>
              </a:rPr>
              <a:t>:</a:t>
            </a:r>
            <a:r>
              <a:rPr lang="en-US">
                <a:latin typeface="Noto Sans Symbols"/>
                <a:ea typeface="Noto Sans Symbols"/>
                <a:cs typeface="Noto Sans Symbols"/>
                <a:sym typeface="Noto Sans Symbols"/>
              </a:rPr>
              <a:t> </a:t>
            </a:r>
            <a:r>
              <a:rPr lang="en-US"/>
              <a:t>Converts first letter of each word to uppercase and remaining letters to lowercase</a:t>
            </a:r>
            <a:endParaRPr/>
          </a:p>
          <a:p>
            <a:pPr indent="0" lvl="1" marL="114300" rtl="0" algn="l">
              <a:spcBef>
                <a:spcPts val="330"/>
              </a:spcBef>
              <a:spcAft>
                <a:spcPts val="0"/>
              </a:spcAft>
              <a:buNone/>
            </a:pPr>
            <a:r>
              <a:t/>
            </a:r>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330"/>
              </a:spcBef>
              <a:spcAft>
                <a:spcPts val="0"/>
              </a:spcAft>
              <a:buNone/>
            </a:pPr>
            <a:r>
              <a:t/>
            </a:r>
            <a:endParaRPr/>
          </a:p>
          <a:p>
            <a:pPr indent="0" lvl="0" marL="0" rtl="0" algn="l">
              <a:spcBef>
                <a:spcPts val="150"/>
              </a:spcBef>
              <a:spcAft>
                <a:spcPts val="0"/>
              </a:spcAft>
              <a:buNone/>
            </a:pPr>
            <a:r>
              <a:t/>
            </a:r>
            <a:endParaRPr sz="500"/>
          </a:p>
          <a:p>
            <a:pPr indent="0" lvl="0" marL="0" rtl="0" algn="l">
              <a:spcBef>
                <a:spcPts val="715"/>
              </a:spcBef>
              <a:spcAft>
                <a:spcPts val="0"/>
              </a:spcAft>
              <a:buNone/>
            </a:pPr>
            <a:r>
              <a:rPr lang="en-US"/>
              <a:t>    	</a:t>
            </a:r>
            <a:r>
              <a:rPr b="0" lang="en-US">
                <a:latin typeface="Courier New"/>
                <a:ea typeface="Courier New"/>
                <a:cs typeface="Courier New"/>
                <a:sym typeface="Courier New"/>
              </a:rPr>
              <a:t>EMPLOYEE DETAILS</a:t>
            </a:r>
            <a:endParaRPr/>
          </a:p>
          <a:p>
            <a:pPr indent="0" lvl="0" marL="0" rtl="0" algn="l">
              <a:spcBef>
                <a:spcPts val="0"/>
              </a:spcBef>
              <a:spcAft>
                <a:spcPts val="0"/>
              </a:spcAft>
              <a:buNone/>
            </a:pPr>
            <a:r>
              <a:rPr b="0" lang="en-US">
                <a:latin typeface="Courier New"/>
                <a:ea typeface="Courier New"/>
                <a:cs typeface="Courier New"/>
                <a:sym typeface="Courier New"/>
              </a:rPr>
              <a:t>  	-----------------------------------------</a:t>
            </a:r>
            <a:endParaRPr/>
          </a:p>
          <a:p>
            <a:pPr indent="0" lvl="0" marL="0" rtl="0" algn="l">
              <a:spcBef>
                <a:spcPts val="0"/>
              </a:spcBef>
              <a:spcAft>
                <a:spcPts val="0"/>
              </a:spcAft>
              <a:buNone/>
            </a:pPr>
            <a:r>
              <a:rPr b="0" lang="en-US">
                <a:latin typeface="Courier New"/>
                <a:ea typeface="Courier New"/>
                <a:cs typeface="Courier New"/>
                <a:sym typeface="Courier New"/>
              </a:rPr>
              <a:t>  	The job title for King is president</a:t>
            </a:r>
            <a:endParaRPr/>
          </a:p>
          <a:p>
            <a:pPr indent="0" lvl="0" marL="0" rtl="0" algn="l">
              <a:spcBef>
                <a:spcPts val="0"/>
              </a:spcBef>
              <a:spcAft>
                <a:spcPts val="0"/>
              </a:spcAft>
              <a:buNone/>
            </a:pPr>
            <a:r>
              <a:rPr b="0" lang="en-US">
                <a:latin typeface="Courier New"/>
                <a:ea typeface="Courier New"/>
                <a:cs typeface="Courier New"/>
                <a:sym typeface="Courier New"/>
              </a:rPr>
              <a:t>  	The job title for Blake is manager</a:t>
            </a:r>
            <a:endParaRPr/>
          </a:p>
          <a:p>
            <a:pPr indent="0" lvl="0" marL="0" rtl="0" algn="l">
              <a:spcBef>
                <a:spcPts val="0"/>
              </a:spcBef>
              <a:spcAft>
                <a:spcPts val="0"/>
              </a:spcAft>
              <a:buNone/>
            </a:pPr>
            <a:r>
              <a:rPr b="0" lang="en-US">
                <a:latin typeface="Courier New"/>
                <a:ea typeface="Courier New"/>
                <a:cs typeface="Courier New"/>
                <a:sym typeface="Courier New"/>
              </a:rPr>
              <a:t>  	The job title for Clark is manager</a:t>
            </a:r>
            <a:endParaRPr/>
          </a:p>
          <a:p>
            <a:pPr indent="0" lvl="0" marL="0" rtl="0" algn="l">
              <a:spcBef>
                <a:spcPts val="0"/>
              </a:spcBef>
              <a:spcAft>
                <a:spcPts val="0"/>
              </a:spcAft>
              <a:buNone/>
            </a:pPr>
            <a:r>
              <a:rPr b="0" lang="en-US">
                <a:latin typeface="Courier New"/>
                <a:ea typeface="Courier New"/>
                <a:cs typeface="Courier New"/>
                <a:sym typeface="Courier New"/>
              </a:rPr>
              <a:t>  	...</a:t>
            </a:r>
            <a:endParaRPr/>
          </a:p>
          <a:p>
            <a:pPr indent="0" lvl="0" marL="0" rtl="0" algn="l">
              <a:spcBef>
                <a:spcPts val="0"/>
              </a:spcBef>
              <a:spcAft>
                <a:spcPts val="0"/>
              </a:spcAft>
              <a:buNone/>
            </a:pPr>
            <a:r>
              <a:rPr b="0" lang="en-US">
                <a:latin typeface="Courier New"/>
                <a:ea typeface="Courier New"/>
                <a:cs typeface="Courier New"/>
                <a:sym typeface="Courier New"/>
              </a:rPr>
              <a:t>  	14 rows selected.</a:t>
            </a:r>
            <a:endParaRPr/>
          </a:p>
        </p:txBody>
      </p:sp>
      <p:sp>
        <p:nvSpPr>
          <p:cNvPr id="176" name="Google Shape;176;p8: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8:notes"/>
          <p:cNvSpPr/>
          <p:nvPr/>
        </p:nvSpPr>
        <p:spPr>
          <a:xfrm>
            <a:off x="625475" y="6645275"/>
            <a:ext cx="5641975" cy="121443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78" name="Google Shape;178;p8:notes"/>
          <p:cNvGrpSpPr/>
          <p:nvPr/>
        </p:nvGrpSpPr>
        <p:grpSpPr>
          <a:xfrm>
            <a:off x="620713" y="5897563"/>
            <a:ext cx="5683250" cy="655637"/>
            <a:chOff x="391" y="3715"/>
            <a:chExt cx="3580" cy="413"/>
          </a:xfrm>
        </p:grpSpPr>
        <p:sp>
          <p:nvSpPr>
            <p:cNvPr id="179" name="Google Shape;179;p8:notes"/>
            <p:cNvSpPr/>
            <p:nvPr/>
          </p:nvSpPr>
          <p:spPr>
            <a:xfrm>
              <a:off x="391" y="3715"/>
              <a:ext cx="3550" cy="4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80" name="Google Shape;180;p8:notes"/>
            <p:cNvSpPr/>
            <p:nvPr/>
          </p:nvSpPr>
          <p:spPr>
            <a:xfrm>
              <a:off x="410" y="3738"/>
              <a:ext cx="3561" cy="376"/>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SQL&gt;	SELECT	'The job title for '||INITCAP(ename)||' is '</a:t>
              </a:r>
              <a:endParaRPr/>
            </a:p>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  2 			||LOWER(job) AS "EMPLOYEE DETAILS"</a:t>
              </a:r>
              <a:endParaRPr/>
            </a:p>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  3	FROM	emp;</a:t>
              </a:r>
              <a:endParaRPr/>
            </a:p>
          </p:txBody>
        </p:sp>
      </p:gr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1" name="Google Shape;191;p9: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2" name="Google Shape;192;p9: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Case Conversion Functions (continued)</a:t>
            </a:r>
            <a:endParaRPr/>
          </a:p>
          <a:p>
            <a:pPr indent="0" lvl="1" marL="114300" rtl="0" algn="l">
              <a:spcBef>
                <a:spcPts val="330"/>
              </a:spcBef>
              <a:spcAft>
                <a:spcPts val="0"/>
              </a:spcAft>
              <a:buNone/>
            </a:pPr>
            <a:r>
              <a:rPr lang="en-US"/>
              <a:t>The slide example displays the employee number, name, and department number of employee BLAKE. </a:t>
            </a:r>
            <a:endParaRPr/>
          </a:p>
          <a:p>
            <a:pPr indent="0" lvl="1" marL="114300" rtl="0" algn="l">
              <a:spcBef>
                <a:spcPts val="330"/>
              </a:spcBef>
              <a:spcAft>
                <a:spcPts val="0"/>
              </a:spcAft>
              <a:buNone/>
            </a:pPr>
            <a:r>
              <a:rPr lang="en-US"/>
              <a:t>The WHERE clause of the first SQL statement specifies the employee name as </a:t>
            </a:r>
            <a:r>
              <a:rPr lang="en-US">
                <a:latin typeface="Courier New"/>
                <a:ea typeface="Courier New"/>
                <a:cs typeface="Courier New"/>
                <a:sym typeface="Courier New"/>
              </a:rPr>
              <a:t>'</a:t>
            </a:r>
            <a:r>
              <a:rPr lang="en-US"/>
              <a:t>blake.</a:t>
            </a:r>
            <a:r>
              <a:rPr lang="en-US">
                <a:latin typeface="Courier New"/>
                <a:ea typeface="Courier New"/>
                <a:cs typeface="Courier New"/>
                <a:sym typeface="Courier New"/>
              </a:rPr>
              <a:t>'</a:t>
            </a:r>
            <a:r>
              <a:rPr lang="en-US"/>
              <a:t> Since all the data in the EMP table is stored in uppercase, the name </a:t>
            </a:r>
            <a:r>
              <a:rPr lang="en-US">
                <a:latin typeface="Courier New"/>
                <a:ea typeface="Courier New"/>
                <a:cs typeface="Courier New"/>
                <a:sym typeface="Courier New"/>
              </a:rPr>
              <a:t>'</a:t>
            </a:r>
            <a:r>
              <a:rPr lang="en-US"/>
              <a:t>blake</a:t>
            </a:r>
            <a:r>
              <a:rPr lang="en-US">
                <a:latin typeface="Courier New"/>
                <a:ea typeface="Courier New"/>
                <a:cs typeface="Courier New"/>
                <a:sym typeface="Courier New"/>
              </a:rPr>
              <a:t>'</a:t>
            </a:r>
            <a:r>
              <a:rPr lang="en-US"/>
              <a:t> does not find a match in the EMP table and as a result no rows are selected.</a:t>
            </a:r>
            <a:endParaRPr/>
          </a:p>
          <a:p>
            <a:pPr indent="0" lvl="1" marL="114300" rtl="0" algn="l">
              <a:spcBef>
                <a:spcPts val="330"/>
              </a:spcBef>
              <a:spcAft>
                <a:spcPts val="0"/>
              </a:spcAft>
              <a:buNone/>
            </a:pPr>
            <a:r>
              <a:rPr lang="en-US"/>
              <a:t>The WHERE clause of the second SQL statement specifies that the employee name in the EMP table be converted to lowercase and then be compared to </a:t>
            </a:r>
            <a:r>
              <a:rPr lang="en-US">
                <a:latin typeface="Courier New"/>
                <a:ea typeface="Courier New"/>
                <a:cs typeface="Courier New"/>
                <a:sym typeface="Courier New"/>
              </a:rPr>
              <a:t>'</a:t>
            </a:r>
            <a:r>
              <a:rPr lang="en-US"/>
              <a:t>blake.</a:t>
            </a:r>
            <a:r>
              <a:rPr lang="en-US">
                <a:latin typeface="Courier New"/>
                <a:ea typeface="Courier New"/>
                <a:cs typeface="Courier New"/>
                <a:sym typeface="Courier New"/>
              </a:rPr>
              <a:t>'</a:t>
            </a:r>
            <a:r>
              <a:rPr lang="en-US"/>
              <a:t> Since both the names are in lowercase now, a match is found and one row is selected. The WHERE clause can be rewritten in the following manner to produce the same result: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rPr lang="en-US"/>
              <a:t>The name in the output appears as it was stored in the database. To display the name with the first letter capitalized, use the INITCAP function in the SELECT statement.</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193" name="Google Shape;193;p9:notes"/>
          <p:cNvSpPr/>
          <p:nvPr>
            <p:ph idx="2" type="sldImg"/>
          </p:nvPr>
        </p:nvSpPr>
        <p:spPr>
          <a:xfrm>
            <a:off x="474663" y="161925"/>
            <a:ext cx="5864225" cy="4397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9:notes"/>
          <p:cNvSpPr/>
          <p:nvPr/>
        </p:nvSpPr>
        <p:spPr>
          <a:xfrm>
            <a:off x="596900" y="6734175"/>
            <a:ext cx="5634038" cy="32543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5" name="Google Shape;195;p9:notes"/>
          <p:cNvSpPr/>
          <p:nvPr/>
        </p:nvSpPr>
        <p:spPr>
          <a:xfrm>
            <a:off x="623888" y="6773863"/>
            <a:ext cx="2200275" cy="254000"/>
          </a:xfrm>
          <a:prstGeom prst="rect">
            <a:avLst/>
          </a:prstGeom>
          <a:noFill/>
          <a:ln>
            <a:noFill/>
          </a:ln>
        </p:spPr>
        <p:txBody>
          <a:bodyPr anchorCtr="0" anchor="t" bIns="42850" lIns="88900" spcFirstLastPara="1" rIns="88900" wrap="square" tIns="42850">
            <a:sp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WHERE	ename = 'BLAKE'</a:t>
            </a:r>
            <a:endParaRPr/>
          </a:p>
        </p:txBody>
      </p:sp>
      <p:grpSp>
        <p:nvGrpSpPr>
          <p:cNvPr id="196" name="Google Shape;196;p9:notes"/>
          <p:cNvGrpSpPr/>
          <p:nvPr/>
        </p:nvGrpSpPr>
        <p:grpSpPr>
          <a:xfrm>
            <a:off x="598488" y="7554913"/>
            <a:ext cx="5634037" cy="617537"/>
            <a:chOff x="377" y="4759"/>
            <a:chExt cx="3549" cy="389"/>
          </a:xfrm>
        </p:grpSpPr>
        <p:sp>
          <p:nvSpPr>
            <p:cNvPr id="197" name="Google Shape;197;p9:notes"/>
            <p:cNvSpPr/>
            <p:nvPr/>
          </p:nvSpPr>
          <p:spPr>
            <a:xfrm>
              <a:off x="377" y="4759"/>
              <a:ext cx="3549" cy="37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98" name="Google Shape;198;p9:notes"/>
            <p:cNvSpPr/>
            <p:nvPr/>
          </p:nvSpPr>
          <p:spPr>
            <a:xfrm>
              <a:off x="407" y="4774"/>
              <a:ext cx="2405" cy="374"/>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SQL&gt; SELECT   	empno, INITCAP(ename), deptno</a:t>
              </a:r>
              <a:endParaRPr/>
            </a:p>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100">
                  <a:solidFill>
                    <a:srgbClr val="000000"/>
                  </a:solidFill>
                  <a:latin typeface="Courier New"/>
                  <a:ea typeface="Courier New"/>
                  <a:cs typeface="Courier New"/>
                  <a:sym typeface="Courier New"/>
                </a:rPr>
                <a:t>  3  WHERE    	LOWER(ename) = </a:t>
              </a:r>
              <a:r>
                <a:rPr b="1" lang="en-US" sz="1100">
                  <a:solidFill>
                    <a:schemeClr val="dk1"/>
                  </a:solidFill>
                  <a:latin typeface="Courier New"/>
                  <a:ea typeface="Courier New"/>
                  <a:cs typeface="Courier New"/>
                  <a:sym typeface="Courier New"/>
                </a:rPr>
                <a:t>'</a:t>
              </a:r>
              <a:r>
                <a:rPr b="1" lang="en-US" sz="1100">
                  <a:solidFill>
                    <a:srgbClr val="000000"/>
                  </a:solidFill>
                  <a:latin typeface="Courier New"/>
                  <a:ea typeface="Courier New"/>
                  <a:cs typeface="Courier New"/>
                  <a:sym typeface="Courier New"/>
                </a:rPr>
                <a:t>blake</a:t>
              </a:r>
              <a:r>
                <a:rPr b="1" lang="en-US" sz="1100">
                  <a:solidFill>
                    <a:schemeClr val="dk1"/>
                  </a:solidFill>
                  <a:latin typeface="Courier New"/>
                  <a:ea typeface="Courier New"/>
                  <a:cs typeface="Courier New"/>
                  <a:sym typeface="Courier New"/>
                </a:rPr>
                <a:t>'</a:t>
              </a:r>
              <a:r>
                <a:rPr b="1" lang="en-US" sz="1100">
                  <a:solidFill>
                    <a:srgbClr val="000000"/>
                  </a:solidFill>
                  <a:latin typeface="Courier New"/>
                  <a:ea typeface="Courier New"/>
                  <a:cs typeface="Courier New"/>
                  <a:sym typeface="Courier New"/>
                </a:rPr>
                <a:t>;</a:t>
              </a:r>
              <a:endParaRPr/>
            </a:p>
          </p:txBody>
        </p:sp>
      </p:gr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4"/>
          <p:cNvSpPr txBox="1"/>
          <p:nvPr>
            <p:ph type="ctrTitle"/>
          </p:nvPr>
        </p:nvSpPr>
        <p:spPr>
          <a:xfrm>
            <a:off x="685800" y="2130425"/>
            <a:ext cx="7772400" cy="1470025"/>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74"/>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lvl1pPr lvl="0" algn="ctr">
              <a:spcBef>
                <a:spcPts val="640"/>
              </a:spcBef>
              <a:spcAft>
                <a:spcPts val="0"/>
              </a:spcAft>
              <a:buClr>
                <a:schemeClr val="lt1"/>
              </a:buClr>
              <a:buSzPts val="3200"/>
              <a:buFont typeface="Times New Roman"/>
              <a:buNone/>
              <a:defRPr/>
            </a:lvl1pPr>
            <a:lvl2pPr lvl="1" algn="ctr">
              <a:spcBef>
                <a:spcPts val="560"/>
              </a:spcBef>
              <a:spcAft>
                <a:spcPts val="0"/>
              </a:spcAft>
              <a:buClr>
                <a:schemeClr val="lt1"/>
              </a:buClr>
              <a:buSzPts val="2800"/>
              <a:buFont typeface="Times New Roman"/>
              <a:buNone/>
              <a:defRPr/>
            </a:lvl2pPr>
            <a:lvl3pPr lvl="2" algn="ctr">
              <a:spcBef>
                <a:spcPts val="480"/>
              </a:spcBef>
              <a:spcAft>
                <a:spcPts val="0"/>
              </a:spcAft>
              <a:buClr>
                <a:schemeClr val="lt1"/>
              </a:buClr>
              <a:buSzPts val="2400"/>
              <a:buFont typeface="Times New Roman"/>
              <a:buNone/>
              <a:defRPr/>
            </a:lvl3pPr>
            <a:lvl4pPr lvl="3" algn="ctr">
              <a:spcBef>
                <a:spcPts val="400"/>
              </a:spcBef>
              <a:spcAft>
                <a:spcPts val="0"/>
              </a:spcAft>
              <a:buClr>
                <a:schemeClr val="lt1"/>
              </a:buClr>
              <a:buSzPts val="2000"/>
              <a:buFont typeface="Times New Roman"/>
              <a:buNone/>
              <a:defRPr/>
            </a:lvl4pPr>
            <a:lvl5pPr lvl="4" algn="ctr">
              <a:spcBef>
                <a:spcPts val="400"/>
              </a:spcBef>
              <a:spcAft>
                <a:spcPts val="0"/>
              </a:spcAft>
              <a:buClr>
                <a:schemeClr val="lt1"/>
              </a:buClr>
              <a:buSzPts val="2000"/>
              <a:buFont typeface="Times New Roman"/>
              <a:buNone/>
              <a:defRPr/>
            </a:lvl5pPr>
            <a:lvl6pPr lvl="5" algn="ctr">
              <a:spcBef>
                <a:spcPts val="400"/>
              </a:spcBef>
              <a:spcAft>
                <a:spcPts val="0"/>
              </a:spcAft>
              <a:buClr>
                <a:schemeClr val="lt1"/>
              </a:buClr>
              <a:buSzPts val="2000"/>
              <a:buFont typeface="Times New Roman"/>
              <a:buNone/>
              <a:defRPr/>
            </a:lvl6pPr>
            <a:lvl7pPr lvl="6" algn="ctr">
              <a:spcBef>
                <a:spcPts val="400"/>
              </a:spcBef>
              <a:spcAft>
                <a:spcPts val="0"/>
              </a:spcAft>
              <a:buClr>
                <a:schemeClr val="lt1"/>
              </a:buClr>
              <a:buSzPts val="2000"/>
              <a:buFont typeface="Times New Roman"/>
              <a:buNone/>
              <a:defRPr/>
            </a:lvl7pPr>
            <a:lvl8pPr lvl="7" algn="ctr">
              <a:spcBef>
                <a:spcPts val="400"/>
              </a:spcBef>
              <a:spcAft>
                <a:spcPts val="0"/>
              </a:spcAft>
              <a:buClr>
                <a:schemeClr val="lt1"/>
              </a:buClr>
              <a:buSzPts val="2000"/>
              <a:buFont typeface="Times New Roman"/>
              <a:buNone/>
              <a:defRPr/>
            </a:lvl8pPr>
            <a:lvl9pPr lvl="8" algn="ctr">
              <a:spcBef>
                <a:spcPts val="400"/>
              </a:spcBef>
              <a:spcAft>
                <a:spcPts val="0"/>
              </a:spcAft>
              <a:buClr>
                <a:schemeClr val="lt1"/>
              </a:buClr>
              <a:buSzPts val="2000"/>
              <a:buFont typeface="Times New Roman"/>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83"/>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3"/>
          <p:cNvSpPr txBox="1"/>
          <p:nvPr>
            <p:ph idx="1" type="body"/>
          </p:nvPr>
        </p:nvSpPr>
        <p:spPr>
          <a:xfrm rot="5400000">
            <a:off x="2514600" y="-152400"/>
            <a:ext cx="4114800" cy="77724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84"/>
          <p:cNvSpPr txBox="1"/>
          <p:nvPr>
            <p:ph type="title"/>
          </p:nvPr>
        </p:nvSpPr>
        <p:spPr>
          <a:xfrm rot="5400000">
            <a:off x="4743450" y="2076450"/>
            <a:ext cx="5486400" cy="19431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84"/>
          <p:cNvSpPr txBox="1"/>
          <p:nvPr>
            <p:ph idx="1" type="body"/>
          </p:nvPr>
        </p:nvSpPr>
        <p:spPr>
          <a:xfrm rot="5400000">
            <a:off x="781050" y="209550"/>
            <a:ext cx="5486400" cy="56769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75"/>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75"/>
          <p:cNvSpPr txBox="1"/>
          <p:nvPr>
            <p:ph idx="1" type="body"/>
          </p:nvPr>
        </p:nvSpPr>
        <p:spPr>
          <a:xfrm>
            <a:off x="685800" y="1676400"/>
            <a:ext cx="7772400" cy="41148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76"/>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7"/>
          <p:cNvSpPr txBox="1"/>
          <p:nvPr>
            <p:ph type="title"/>
          </p:nvPr>
        </p:nvSpPr>
        <p:spPr>
          <a:xfrm>
            <a:off x="722313" y="4406900"/>
            <a:ext cx="7772400" cy="1362075"/>
          </a:xfrm>
          <a:prstGeom prst="rect">
            <a:avLst/>
          </a:prstGeom>
          <a:noFill/>
          <a:ln>
            <a:noFill/>
          </a:ln>
        </p:spPr>
        <p:txBody>
          <a:bodyPr anchorCtr="0" anchor="t" bIns="44450" lIns="90475" spcFirstLastPara="1" rIns="90475" wrap="square" tIns="444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77"/>
          <p:cNvSpPr txBox="1"/>
          <p:nvPr>
            <p:ph idx="1" type="body"/>
          </p:nvPr>
        </p:nvSpPr>
        <p:spPr>
          <a:xfrm>
            <a:off x="722313" y="2906713"/>
            <a:ext cx="7772400" cy="1500187"/>
          </a:xfrm>
          <a:prstGeom prst="rect">
            <a:avLst/>
          </a:prstGeom>
          <a:noFill/>
          <a:ln>
            <a:noFill/>
          </a:ln>
        </p:spPr>
        <p:txBody>
          <a:bodyPr anchorCtr="0" anchor="b" bIns="44450" lIns="90475" spcFirstLastPara="1" rIns="90475" wrap="square" tIns="44450">
            <a:noAutofit/>
          </a:bodyPr>
          <a:lstStyle>
            <a:lvl1pPr indent="-228600" lvl="0" marL="457200" algn="l">
              <a:spcBef>
                <a:spcPts val="400"/>
              </a:spcBef>
              <a:spcAft>
                <a:spcPts val="0"/>
              </a:spcAft>
              <a:buClr>
                <a:schemeClr val="lt1"/>
              </a:buClr>
              <a:buSzPts val="2000"/>
              <a:buFont typeface="Times New Roman"/>
              <a:buNone/>
              <a:defRPr sz="2000"/>
            </a:lvl1pPr>
            <a:lvl2pPr indent="-228600" lvl="1" marL="914400" algn="l">
              <a:spcBef>
                <a:spcPts val="360"/>
              </a:spcBef>
              <a:spcAft>
                <a:spcPts val="0"/>
              </a:spcAft>
              <a:buClr>
                <a:schemeClr val="lt1"/>
              </a:buClr>
              <a:buSzPts val="1800"/>
              <a:buFont typeface="Times New Roman"/>
              <a:buNone/>
              <a:defRPr sz="1800"/>
            </a:lvl2pPr>
            <a:lvl3pPr indent="-228600" lvl="2" marL="1371600" algn="l">
              <a:spcBef>
                <a:spcPts val="320"/>
              </a:spcBef>
              <a:spcAft>
                <a:spcPts val="0"/>
              </a:spcAft>
              <a:buClr>
                <a:schemeClr val="lt1"/>
              </a:buClr>
              <a:buSzPts val="1600"/>
              <a:buFont typeface="Times New Roman"/>
              <a:buNone/>
              <a:defRPr sz="1600"/>
            </a:lvl3pPr>
            <a:lvl4pPr indent="-228600" lvl="3" marL="1828800" algn="l">
              <a:spcBef>
                <a:spcPts val="280"/>
              </a:spcBef>
              <a:spcAft>
                <a:spcPts val="0"/>
              </a:spcAft>
              <a:buClr>
                <a:schemeClr val="lt1"/>
              </a:buClr>
              <a:buSzPts val="1400"/>
              <a:buFont typeface="Times New Roman"/>
              <a:buNone/>
              <a:defRPr sz="1400"/>
            </a:lvl4pPr>
            <a:lvl5pPr indent="-228600" lvl="4" marL="2286000" algn="l">
              <a:spcBef>
                <a:spcPts val="280"/>
              </a:spcBef>
              <a:spcAft>
                <a:spcPts val="0"/>
              </a:spcAft>
              <a:buClr>
                <a:schemeClr val="lt1"/>
              </a:buClr>
              <a:buSzPts val="1400"/>
              <a:buFont typeface="Times New Roman"/>
              <a:buNone/>
              <a:defRPr sz="1400"/>
            </a:lvl5pPr>
            <a:lvl6pPr indent="-228600" lvl="5" marL="2743200" algn="l">
              <a:spcBef>
                <a:spcPts val="280"/>
              </a:spcBef>
              <a:spcAft>
                <a:spcPts val="0"/>
              </a:spcAft>
              <a:buClr>
                <a:schemeClr val="lt1"/>
              </a:buClr>
              <a:buSzPts val="1400"/>
              <a:buFont typeface="Times New Roman"/>
              <a:buNone/>
              <a:defRPr sz="1400"/>
            </a:lvl6pPr>
            <a:lvl7pPr indent="-228600" lvl="6" marL="3200400" algn="l">
              <a:spcBef>
                <a:spcPts val="280"/>
              </a:spcBef>
              <a:spcAft>
                <a:spcPts val="0"/>
              </a:spcAft>
              <a:buClr>
                <a:schemeClr val="lt1"/>
              </a:buClr>
              <a:buSzPts val="1400"/>
              <a:buFont typeface="Times New Roman"/>
              <a:buNone/>
              <a:defRPr sz="1400"/>
            </a:lvl7pPr>
            <a:lvl8pPr indent="-228600" lvl="7" marL="3657600" algn="l">
              <a:spcBef>
                <a:spcPts val="280"/>
              </a:spcBef>
              <a:spcAft>
                <a:spcPts val="0"/>
              </a:spcAft>
              <a:buClr>
                <a:schemeClr val="lt1"/>
              </a:buClr>
              <a:buSzPts val="1400"/>
              <a:buFont typeface="Times New Roman"/>
              <a:buNone/>
              <a:defRPr sz="1400"/>
            </a:lvl8pPr>
            <a:lvl9pPr indent="-228600" lvl="8" marL="4114800" algn="l">
              <a:spcBef>
                <a:spcPts val="280"/>
              </a:spcBef>
              <a:spcAft>
                <a:spcPts val="0"/>
              </a:spcAft>
              <a:buClr>
                <a:schemeClr val="lt1"/>
              </a:buClr>
              <a:buSzPts val="1400"/>
              <a:buFont typeface="Times New Roman"/>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78"/>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78"/>
          <p:cNvSpPr txBox="1"/>
          <p:nvPr>
            <p:ph idx="1" type="body"/>
          </p:nvPr>
        </p:nvSpPr>
        <p:spPr>
          <a:xfrm>
            <a:off x="685800" y="1676400"/>
            <a:ext cx="3810000" cy="4114800"/>
          </a:xfrm>
          <a:prstGeom prst="rect">
            <a:avLst/>
          </a:prstGeom>
          <a:noFill/>
          <a:ln>
            <a:noFill/>
          </a:ln>
        </p:spPr>
        <p:txBody>
          <a:bodyPr anchorCtr="0" anchor="t" bIns="44450" lIns="90475" spcFirstLastPara="1" rIns="90475" wrap="square" tIns="44450">
            <a:noAutofit/>
          </a:bodyPr>
          <a:lstStyle>
            <a:lvl1pPr indent="-406400" lvl="0" marL="457200" algn="l">
              <a:spcBef>
                <a:spcPts val="560"/>
              </a:spcBef>
              <a:spcAft>
                <a:spcPts val="0"/>
              </a:spcAft>
              <a:buClr>
                <a:schemeClr val="lt1"/>
              </a:buClr>
              <a:buSzPts val="2800"/>
              <a:buFont typeface="Times New Roman"/>
              <a:buChar char="•"/>
              <a:defRPr sz="2800"/>
            </a:lvl1pPr>
            <a:lvl2pPr indent="-381000" lvl="1" marL="914400" algn="l">
              <a:spcBef>
                <a:spcPts val="480"/>
              </a:spcBef>
              <a:spcAft>
                <a:spcPts val="0"/>
              </a:spcAft>
              <a:buClr>
                <a:schemeClr val="lt1"/>
              </a:buClr>
              <a:buSzPts val="2400"/>
              <a:buFont typeface="Times New Roman"/>
              <a:buChar char="–"/>
              <a:defRPr sz="2400"/>
            </a:lvl2pPr>
            <a:lvl3pPr indent="-355600" lvl="2" marL="1371600" algn="l">
              <a:spcBef>
                <a:spcPts val="400"/>
              </a:spcBef>
              <a:spcAft>
                <a:spcPts val="0"/>
              </a:spcAft>
              <a:buClr>
                <a:schemeClr val="lt1"/>
              </a:buClr>
              <a:buSzPts val="2000"/>
              <a:buFont typeface="Times New Roman"/>
              <a:buChar char="•"/>
              <a:defRPr sz="2000"/>
            </a:lvl3pPr>
            <a:lvl4pPr indent="-342900" lvl="3" marL="1828800" algn="l">
              <a:spcBef>
                <a:spcPts val="360"/>
              </a:spcBef>
              <a:spcAft>
                <a:spcPts val="0"/>
              </a:spcAft>
              <a:buClr>
                <a:schemeClr val="lt1"/>
              </a:buClr>
              <a:buSzPts val="1800"/>
              <a:buFont typeface="Times New Roman"/>
              <a:buChar char="–"/>
              <a:defRPr sz="1800"/>
            </a:lvl4pPr>
            <a:lvl5pPr indent="-342900" lvl="4" marL="2286000" algn="l">
              <a:spcBef>
                <a:spcPts val="360"/>
              </a:spcBef>
              <a:spcAft>
                <a:spcPts val="0"/>
              </a:spcAft>
              <a:buClr>
                <a:schemeClr val="lt1"/>
              </a:buClr>
              <a:buSzPts val="1800"/>
              <a:buFont typeface="Times New Roman"/>
              <a:buChar char="»"/>
              <a:defRPr sz="1800"/>
            </a:lvl5pPr>
            <a:lvl6pPr indent="-342900" lvl="5" marL="2743200" algn="l">
              <a:spcBef>
                <a:spcPts val="360"/>
              </a:spcBef>
              <a:spcAft>
                <a:spcPts val="0"/>
              </a:spcAft>
              <a:buClr>
                <a:schemeClr val="lt1"/>
              </a:buClr>
              <a:buSzPts val="1800"/>
              <a:buFont typeface="Times New Roman"/>
              <a:buChar char="»"/>
              <a:defRPr sz="1800"/>
            </a:lvl6pPr>
            <a:lvl7pPr indent="-342900" lvl="6" marL="3200400" algn="l">
              <a:spcBef>
                <a:spcPts val="360"/>
              </a:spcBef>
              <a:spcAft>
                <a:spcPts val="0"/>
              </a:spcAft>
              <a:buClr>
                <a:schemeClr val="lt1"/>
              </a:buClr>
              <a:buSzPts val="1800"/>
              <a:buFont typeface="Times New Roman"/>
              <a:buChar char="»"/>
              <a:defRPr sz="1800"/>
            </a:lvl7pPr>
            <a:lvl8pPr indent="-342900" lvl="7" marL="3657600" algn="l">
              <a:spcBef>
                <a:spcPts val="360"/>
              </a:spcBef>
              <a:spcAft>
                <a:spcPts val="0"/>
              </a:spcAft>
              <a:buClr>
                <a:schemeClr val="lt1"/>
              </a:buClr>
              <a:buSzPts val="1800"/>
              <a:buFont typeface="Times New Roman"/>
              <a:buChar char="»"/>
              <a:defRPr sz="1800"/>
            </a:lvl8pPr>
            <a:lvl9pPr indent="-342900" lvl="8" marL="4114800" algn="l">
              <a:spcBef>
                <a:spcPts val="360"/>
              </a:spcBef>
              <a:spcAft>
                <a:spcPts val="0"/>
              </a:spcAft>
              <a:buClr>
                <a:schemeClr val="lt1"/>
              </a:buClr>
              <a:buSzPts val="1800"/>
              <a:buFont typeface="Times New Roman"/>
              <a:buChar char="»"/>
              <a:defRPr sz="1800"/>
            </a:lvl9pPr>
          </a:lstStyle>
          <a:p/>
        </p:txBody>
      </p:sp>
      <p:sp>
        <p:nvSpPr>
          <p:cNvPr id="29" name="Google Shape;29;p78"/>
          <p:cNvSpPr txBox="1"/>
          <p:nvPr>
            <p:ph idx="2" type="body"/>
          </p:nvPr>
        </p:nvSpPr>
        <p:spPr>
          <a:xfrm>
            <a:off x="4648200" y="1676400"/>
            <a:ext cx="3810000" cy="4114800"/>
          </a:xfrm>
          <a:prstGeom prst="rect">
            <a:avLst/>
          </a:prstGeom>
          <a:noFill/>
          <a:ln>
            <a:noFill/>
          </a:ln>
        </p:spPr>
        <p:txBody>
          <a:bodyPr anchorCtr="0" anchor="t" bIns="44450" lIns="90475" spcFirstLastPara="1" rIns="90475" wrap="square" tIns="44450">
            <a:noAutofit/>
          </a:bodyPr>
          <a:lstStyle>
            <a:lvl1pPr indent="-406400" lvl="0" marL="457200" algn="l">
              <a:spcBef>
                <a:spcPts val="560"/>
              </a:spcBef>
              <a:spcAft>
                <a:spcPts val="0"/>
              </a:spcAft>
              <a:buClr>
                <a:schemeClr val="lt1"/>
              </a:buClr>
              <a:buSzPts val="2800"/>
              <a:buFont typeface="Times New Roman"/>
              <a:buChar char="•"/>
              <a:defRPr sz="2800"/>
            </a:lvl1pPr>
            <a:lvl2pPr indent="-381000" lvl="1" marL="914400" algn="l">
              <a:spcBef>
                <a:spcPts val="480"/>
              </a:spcBef>
              <a:spcAft>
                <a:spcPts val="0"/>
              </a:spcAft>
              <a:buClr>
                <a:schemeClr val="lt1"/>
              </a:buClr>
              <a:buSzPts val="2400"/>
              <a:buFont typeface="Times New Roman"/>
              <a:buChar char="–"/>
              <a:defRPr sz="2400"/>
            </a:lvl2pPr>
            <a:lvl3pPr indent="-355600" lvl="2" marL="1371600" algn="l">
              <a:spcBef>
                <a:spcPts val="400"/>
              </a:spcBef>
              <a:spcAft>
                <a:spcPts val="0"/>
              </a:spcAft>
              <a:buClr>
                <a:schemeClr val="lt1"/>
              </a:buClr>
              <a:buSzPts val="2000"/>
              <a:buFont typeface="Times New Roman"/>
              <a:buChar char="•"/>
              <a:defRPr sz="2000"/>
            </a:lvl3pPr>
            <a:lvl4pPr indent="-342900" lvl="3" marL="1828800" algn="l">
              <a:spcBef>
                <a:spcPts val="360"/>
              </a:spcBef>
              <a:spcAft>
                <a:spcPts val="0"/>
              </a:spcAft>
              <a:buClr>
                <a:schemeClr val="lt1"/>
              </a:buClr>
              <a:buSzPts val="1800"/>
              <a:buFont typeface="Times New Roman"/>
              <a:buChar char="–"/>
              <a:defRPr sz="1800"/>
            </a:lvl4pPr>
            <a:lvl5pPr indent="-342900" lvl="4" marL="2286000" algn="l">
              <a:spcBef>
                <a:spcPts val="360"/>
              </a:spcBef>
              <a:spcAft>
                <a:spcPts val="0"/>
              </a:spcAft>
              <a:buClr>
                <a:schemeClr val="lt1"/>
              </a:buClr>
              <a:buSzPts val="1800"/>
              <a:buFont typeface="Times New Roman"/>
              <a:buChar char="»"/>
              <a:defRPr sz="1800"/>
            </a:lvl5pPr>
            <a:lvl6pPr indent="-342900" lvl="5" marL="2743200" algn="l">
              <a:spcBef>
                <a:spcPts val="360"/>
              </a:spcBef>
              <a:spcAft>
                <a:spcPts val="0"/>
              </a:spcAft>
              <a:buClr>
                <a:schemeClr val="lt1"/>
              </a:buClr>
              <a:buSzPts val="1800"/>
              <a:buFont typeface="Times New Roman"/>
              <a:buChar char="»"/>
              <a:defRPr sz="1800"/>
            </a:lvl6pPr>
            <a:lvl7pPr indent="-342900" lvl="6" marL="3200400" algn="l">
              <a:spcBef>
                <a:spcPts val="360"/>
              </a:spcBef>
              <a:spcAft>
                <a:spcPts val="0"/>
              </a:spcAft>
              <a:buClr>
                <a:schemeClr val="lt1"/>
              </a:buClr>
              <a:buSzPts val="1800"/>
              <a:buFont typeface="Times New Roman"/>
              <a:buChar char="»"/>
              <a:defRPr sz="1800"/>
            </a:lvl7pPr>
            <a:lvl8pPr indent="-342900" lvl="7" marL="3657600" algn="l">
              <a:spcBef>
                <a:spcPts val="360"/>
              </a:spcBef>
              <a:spcAft>
                <a:spcPts val="0"/>
              </a:spcAft>
              <a:buClr>
                <a:schemeClr val="lt1"/>
              </a:buClr>
              <a:buSzPts val="1800"/>
              <a:buFont typeface="Times New Roman"/>
              <a:buChar char="»"/>
              <a:defRPr sz="1800"/>
            </a:lvl8pPr>
            <a:lvl9pPr indent="-342900" lvl="8" marL="4114800" algn="l">
              <a:spcBef>
                <a:spcPts val="360"/>
              </a:spcBef>
              <a:spcAft>
                <a:spcPts val="0"/>
              </a:spcAft>
              <a:buClr>
                <a:schemeClr val="lt1"/>
              </a:buClr>
              <a:buSzPts val="1800"/>
              <a:buFont typeface="Times New Roman"/>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79"/>
          <p:cNvSpPr txBox="1"/>
          <p:nvPr>
            <p:ph type="title"/>
          </p:nvPr>
        </p:nvSpPr>
        <p:spPr>
          <a:xfrm>
            <a:off x="457200" y="274638"/>
            <a:ext cx="82296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79"/>
          <p:cNvSpPr txBox="1"/>
          <p:nvPr>
            <p:ph idx="1" type="body"/>
          </p:nvPr>
        </p:nvSpPr>
        <p:spPr>
          <a:xfrm>
            <a:off x="457200" y="1535113"/>
            <a:ext cx="4040188" cy="63976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Clr>
                <a:schemeClr val="lt1"/>
              </a:buClr>
              <a:buSzPts val="2400"/>
              <a:buFont typeface="Times New Roman"/>
              <a:buNone/>
              <a:defRPr b="1" sz="2400"/>
            </a:lvl1pPr>
            <a:lvl2pPr indent="-228600" lvl="1" marL="914400" algn="l">
              <a:spcBef>
                <a:spcPts val="400"/>
              </a:spcBef>
              <a:spcAft>
                <a:spcPts val="0"/>
              </a:spcAft>
              <a:buClr>
                <a:schemeClr val="lt1"/>
              </a:buClr>
              <a:buSzPts val="2000"/>
              <a:buFont typeface="Times New Roman"/>
              <a:buNone/>
              <a:defRPr b="1" sz="2000"/>
            </a:lvl2pPr>
            <a:lvl3pPr indent="-228600" lvl="2" marL="1371600" algn="l">
              <a:spcBef>
                <a:spcPts val="360"/>
              </a:spcBef>
              <a:spcAft>
                <a:spcPts val="0"/>
              </a:spcAft>
              <a:buClr>
                <a:schemeClr val="lt1"/>
              </a:buClr>
              <a:buSzPts val="1800"/>
              <a:buFont typeface="Times New Roman"/>
              <a:buNone/>
              <a:defRPr b="1" sz="1800"/>
            </a:lvl3pPr>
            <a:lvl4pPr indent="-228600" lvl="3" marL="1828800" algn="l">
              <a:spcBef>
                <a:spcPts val="320"/>
              </a:spcBef>
              <a:spcAft>
                <a:spcPts val="0"/>
              </a:spcAft>
              <a:buClr>
                <a:schemeClr val="lt1"/>
              </a:buClr>
              <a:buSzPts val="1600"/>
              <a:buFont typeface="Times New Roman"/>
              <a:buNone/>
              <a:defRPr b="1" sz="1600"/>
            </a:lvl4pPr>
            <a:lvl5pPr indent="-228600" lvl="4" marL="2286000" algn="l">
              <a:spcBef>
                <a:spcPts val="320"/>
              </a:spcBef>
              <a:spcAft>
                <a:spcPts val="0"/>
              </a:spcAft>
              <a:buClr>
                <a:schemeClr val="lt1"/>
              </a:buClr>
              <a:buSzPts val="1600"/>
              <a:buFont typeface="Times New Roman"/>
              <a:buNone/>
              <a:defRPr b="1" sz="1600"/>
            </a:lvl5pPr>
            <a:lvl6pPr indent="-228600" lvl="5" marL="2743200" algn="l">
              <a:spcBef>
                <a:spcPts val="320"/>
              </a:spcBef>
              <a:spcAft>
                <a:spcPts val="0"/>
              </a:spcAft>
              <a:buClr>
                <a:schemeClr val="lt1"/>
              </a:buClr>
              <a:buSzPts val="1600"/>
              <a:buFont typeface="Times New Roman"/>
              <a:buNone/>
              <a:defRPr b="1" sz="1600"/>
            </a:lvl6pPr>
            <a:lvl7pPr indent="-228600" lvl="6" marL="3200400" algn="l">
              <a:spcBef>
                <a:spcPts val="320"/>
              </a:spcBef>
              <a:spcAft>
                <a:spcPts val="0"/>
              </a:spcAft>
              <a:buClr>
                <a:schemeClr val="lt1"/>
              </a:buClr>
              <a:buSzPts val="1600"/>
              <a:buFont typeface="Times New Roman"/>
              <a:buNone/>
              <a:defRPr b="1" sz="1600"/>
            </a:lvl7pPr>
            <a:lvl8pPr indent="-228600" lvl="7" marL="3657600" algn="l">
              <a:spcBef>
                <a:spcPts val="320"/>
              </a:spcBef>
              <a:spcAft>
                <a:spcPts val="0"/>
              </a:spcAft>
              <a:buClr>
                <a:schemeClr val="lt1"/>
              </a:buClr>
              <a:buSzPts val="1600"/>
              <a:buFont typeface="Times New Roman"/>
              <a:buNone/>
              <a:defRPr b="1" sz="1600"/>
            </a:lvl8pPr>
            <a:lvl9pPr indent="-228600" lvl="8" marL="4114800" algn="l">
              <a:spcBef>
                <a:spcPts val="320"/>
              </a:spcBef>
              <a:spcAft>
                <a:spcPts val="0"/>
              </a:spcAft>
              <a:buClr>
                <a:schemeClr val="lt1"/>
              </a:buClr>
              <a:buSzPts val="1600"/>
              <a:buFont typeface="Times New Roman"/>
              <a:buNone/>
              <a:defRPr b="1" sz="1600"/>
            </a:lvl9pPr>
          </a:lstStyle>
          <a:p/>
        </p:txBody>
      </p:sp>
      <p:sp>
        <p:nvSpPr>
          <p:cNvPr id="33" name="Google Shape;33;p79"/>
          <p:cNvSpPr txBox="1"/>
          <p:nvPr>
            <p:ph idx="2" type="body"/>
          </p:nvPr>
        </p:nvSpPr>
        <p:spPr>
          <a:xfrm>
            <a:off x="457200" y="2174875"/>
            <a:ext cx="4040188" cy="3951288"/>
          </a:xfrm>
          <a:prstGeom prst="rect">
            <a:avLst/>
          </a:prstGeom>
          <a:noFill/>
          <a:ln>
            <a:noFill/>
          </a:ln>
        </p:spPr>
        <p:txBody>
          <a:bodyPr anchorCtr="0" anchor="t" bIns="44450" lIns="90475" spcFirstLastPara="1" rIns="90475" wrap="square" tIns="44450">
            <a:noAutofit/>
          </a:bodyPr>
          <a:lstStyle>
            <a:lvl1pPr indent="-381000" lvl="0" marL="457200" algn="l">
              <a:spcBef>
                <a:spcPts val="480"/>
              </a:spcBef>
              <a:spcAft>
                <a:spcPts val="0"/>
              </a:spcAft>
              <a:buClr>
                <a:schemeClr val="lt1"/>
              </a:buClr>
              <a:buSzPts val="2400"/>
              <a:buFont typeface="Times New Roman"/>
              <a:buChar char="•"/>
              <a:defRPr sz="2400"/>
            </a:lvl1pPr>
            <a:lvl2pPr indent="-355600" lvl="1" marL="914400" algn="l">
              <a:spcBef>
                <a:spcPts val="400"/>
              </a:spcBef>
              <a:spcAft>
                <a:spcPts val="0"/>
              </a:spcAft>
              <a:buClr>
                <a:schemeClr val="lt1"/>
              </a:buClr>
              <a:buSzPts val="2000"/>
              <a:buFont typeface="Times New Roman"/>
              <a:buChar char="–"/>
              <a:defRPr sz="2000"/>
            </a:lvl2pPr>
            <a:lvl3pPr indent="-342900" lvl="2" marL="1371600" algn="l">
              <a:spcBef>
                <a:spcPts val="360"/>
              </a:spcBef>
              <a:spcAft>
                <a:spcPts val="0"/>
              </a:spcAft>
              <a:buClr>
                <a:schemeClr val="lt1"/>
              </a:buClr>
              <a:buSzPts val="1800"/>
              <a:buFont typeface="Times New Roman"/>
              <a:buChar char="•"/>
              <a:defRPr sz="1800"/>
            </a:lvl3pPr>
            <a:lvl4pPr indent="-330200" lvl="3" marL="1828800" algn="l">
              <a:spcBef>
                <a:spcPts val="320"/>
              </a:spcBef>
              <a:spcAft>
                <a:spcPts val="0"/>
              </a:spcAft>
              <a:buClr>
                <a:schemeClr val="lt1"/>
              </a:buClr>
              <a:buSzPts val="1600"/>
              <a:buFont typeface="Times New Roman"/>
              <a:buChar char="–"/>
              <a:defRPr sz="1600"/>
            </a:lvl4pPr>
            <a:lvl5pPr indent="-330200" lvl="4" marL="2286000" algn="l">
              <a:spcBef>
                <a:spcPts val="320"/>
              </a:spcBef>
              <a:spcAft>
                <a:spcPts val="0"/>
              </a:spcAft>
              <a:buClr>
                <a:schemeClr val="lt1"/>
              </a:buClr>
              <a:buSzPts val="1600"/>
              <a:buFont typeface="Times New Roman"/>
              <a:buChar char="»"/>
              <a:defRPr sz="1600"/>
            </a:lvl5pPr>
            <a:lvl6pPr indent="-330200" lvl="5" marL="2743200" algn="l">
              <a:spcBef>
                <a:spcPts val="320"/>
              </a:spcBef>
              <a:spcAft>
                <a:spcPts val="0"/>
              </a:spcAft>
              <a:buClr>
                <a:schemeClr val="lt1"/>
              </a:buClr>
              <a:buSzPts val="1600"/>
              <a:buFont typeface="Times New Roman"/>
              <a:buChar char="»"/>
              <a:defRPr sz="1600"/>
            </a:lvl6pPr>
            <a:lvl7pPr indent="-330200" lvl="6" marL="3200400" algn="l">
              <a:spcBef>
                <a:spcPts val="320"/>
              </a:spcBef>
              <a:spcAft>
                <a:spcPts val="0"/>
              </a:spcAft>
              <a:buClr>
                <a:schemeClr val="lt1"/>
              </a:buClr>
              <a:buSzPts val="1600"/>
              <a:buFont typeface="Times New Roman"/>
              <a:buChar char="»"/>
              <a:defRPr sz="1600"/>
            </a:lvl7pPr>
            <a:lvl8pPr indent="-330200" lvl="7" marL="3657600" algn="l">
              <a:spcBef>
                <a:spcPts val="320"/>
              </a:spcBef>
              <a:spcAft>
                <a:spcPts val="0"/>
              </a:spcAft>
              <a:buClr>
                <a:schemeClr val="lt1"/>
              </a:buClr>
              <a:buSzPts val="1600"/>
              <a:buFont typeface="Times New Roman"/>
              <a:buChar char="»"/>
              <a:defRPr sz="1600"/>
            </a:lvl8pPr>
            <a:lvl9pPr indent="-330200" lvl="8" marL="4114800" algn="l">
              <a:spcBef>
                <a:spcPts val="320"/>
              </a:spcBef>
              <a:spcAft>
                <a:spcPts val="0"/>
              </a:spcAft>
              <a:buClr>
                <a:schemeClr val="lt1"/>
              </a:buClr>
              <a:buSzPts val="1600"/>
              <a:buFont typeface="Times New Roman"/>
              <a:buChar char="»"/>
              <a:defRPr sz="1600"/>
            </a:lvl9pPr>
          </a:lstStyle>
          <a:p/>
        </p:txBody>
      </p:sp>
      <p:sp>
        <p:nvSpPr>
          <p:cNvPr id="34" name="Google Shape;34;p79"/>
          <p:cNvSpPr txBox="1"/>
          <p:nvPr>
            <p:ph idx="3" type="body"/>
          </p:nvPr>
        </p:nvSpPr>
        <p:spPr>
          <a:xfrm>
            <a:off x="4645025" y="1535113"/>
            <a:ext cx="4041775" cy="63976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Clr>
                <a:schemeClr val="lt1"/>
              </a:buClr>
              <a:buSzPts val="2400"/>
              <a:buFont typeface="Times New Roman"/>
              <a:buNone/>
              <a:defRPr b="1" sz="2400"/>
            </a:lvl1pPr>
            <a:lvl2pPr indent="-228600" lvl="1" marL="914400" algn="l">
              <a:spcBef>
                <a:spcPts val="400"/>
              </a:spcBef>
              <a:spcAft>
                <a:spcPts val="0"/>
              </a:spcAft>
              <a:buClr>
                <a:schemeClr val="lt1"/>
              </a:buClr>
              <a:buSzPts val="2000"/>
              <a:buFont typeface="Times New Roman"/>
              <a:buNone/>
              <a:defRPr b="1" sz="2000"/>
            </a:lvl2pPr>
            <a:lvl3pPr indent="-228600" lvl="2" marL="1371600" algn="l">
              <a:spcBef>
                <a:spcPts val="360"/>
              </a:spcBef>
              <a:spcAft>
                <a:spcPts val="0"/>
              </a:spcAft>
              <a:buClr>
                <a:schemeClr val="lt1"/>
              </a:buClr>
              <a:buSzPts val="1800"/>
              <a:buFont typeface="Times New Roman"/>
              <a:buNone/>
              <a:defRPr b="1" sz="1800"/>
            </a:lvl3pPr>
            <a:lvl4pPr indent="-228600" lvl="3" marL="1828800" algn="l">
              <a:spcBef>
                <a:spcPts val="320"/>
              </a:spcBef>
              <a:spcAft>
                <a:spcPts val="0"/>
              </a:spcAft>
              <a:buClr>
                <a:schemeClr val="lt1"/>
              </a:buClr>
              <a:buSzPts val="1600"/>
              <a:buFont typeface="Times New Roman"/>
              <a:buNone/>
              <a:defRPr b="1" sz="1600"/>
            </a:lvl4pPr>
            <a:lvl5pPr indent="-228600" lvl="4" marL="2286000" algn="l">
              <a:spcBef>
                <a:spcPts val="320"/>
              </a:spcBef>
              <a:spcAft>
                <a:spcPts val="0"/>
              </a:spcAft>
              <a:buClr>
                <a:schemeClr val="lt1"/>
              </a:buClr>
              <a:buSzPts val="1600"/>
              <a:buFont typeface="Times New Roman"/>
              <a:buNone/>
              <a:defRPr b="1" sz="1600"/>
            </a:lvl5pPr>
            <a:lvl6pPr indent="-228600" lvl="5" marL="2743200" algn="l">
              <a:spcBef>
                <a:spcPts val="320"/>
              </a:spcBef>
              <a:spcAft>
                <a:spcPts val="0"/>
              </a:spcAft>
              <a:buClr>
                <a:schemeClr val="lt1"/>
              </a:buClr>
              <a:buSzPts val="1600"/>
              <a:buFont typeface="Times New Roman"/>
              <a:buNone/>
              <a:defRPr b="1" sz="1600"/>
            </a:lvl6pPr>
            <a:lvl7pPr indent="-228600" lvl="6" marL="3200400" algn="l">
              <a:spcBef>
                <a:spcPts val="320"/>
              </a:spcBef>
              <a:spcAft>
                <a:spcPts val="0"/>
              </a:spcAft>
              <a:buClr>
                <a:schemeClr val="lt1"/>
              </a:buClr>
              <a:buSzPts val="1600"/>
              <a:buFont typeface="Times New Roman"/>
              <a:buNone/>
              <a:defRPr b="1" sz="1600"/>
            </a:lvl7pPr>
            <a:lvl8pPr indent="-228600" lvl="7" marL="3657600" algn="l">
              <a:spcBef>
                <a:spcPts val="320"/>
              </a:spcBef>
              <a:spcAft>
                <a:spcPts val="0"/>
              </a:spcAft>
              <a:buClr>
                <a:schemeClr val="lt1"/>
              </a:buClr>
              <a:buSzPts val="1600"/>
              <a:buFont typeface="Times New Roman"/>
              <a:buNone/>
              <a:defRPr b="1" sz="1600"/>
            </a:lvl8pPr>
            <a:lvl9pPr indent="-228600" lvl="8" marL="4114800" algn="l">
              <a:spcBef>
                <a:spcPts val="320"/>
              </a:spcBef>
              <a:spcAft>
                <a:spcPts val="0"/>
              </a:spcAft>
              <a:buClr>
                <a:schemeClr val="lt1"/>
              </a:buClr>
              <a:buSzPts val="1600"/>
              <a:buFont typeface="Times New Roman"/>
              <a:buNone/>
              <a:defRPr b="1" sz="1600"/>
            </a:lvl9pPr>
          </a:lstStyle>
          <a:p/>
        </p:txBody>
      </p:sp>
      <p:sp>
        <p:nvSpPr>
          <p:cNvPr id="35" name="Google Shape;35;p79"/>
          <p:cNvSpPr txBox="1"/>
          <p:nvPr>
            <p:ph idx="4" type="body"/>
          </p:nvPr>
        </p:nvSpPr>
        <p:spPr>
          <a:xfrm>
            <a:off x="4645025" y="2174875"/>
            <a:ext cx="4041775" cy="3951288"/>
          </a:xfrm>
          <a:prstGeom prst="rect">
            <a:avLst/>
          </a:prstGeom>
          <a:noFill/>
          <a:ln>
            <a:noFill/>
          </a:ln>
        </p:spPr>
        <p:txBody>
          <a:bodyPr anchorCtr="0" anchor="t" bIns="44450" lIns="90475" spcFirstLastPara="1" rIns="90475" wrap="square" tIns="44450">
            <a:noAutofit/>
          </a:bodyPr>
          <a:lstStyle>
            <a:lvl1pPr indent="-381000" lvl="0" marL="457200" algn="l">
              <a:spcBef>
                <a:spcPts val="480"/>
              </a:spcBef>
              <a:spcAft>
                <a:spcPts val="0"/>
              </a:spcAft>
              <a:buClr>
                <a:schemeClr val="lt1"/>
              </a:buClr>
              <a:buSzPts val="2400"/>
              <a:buFont typeface="Times New Roman"/>
              <a:buChar char="•"/>
              <a:defRPr sz="2400"/>
            </a:lvl1pPr>
            <a:lvl2pPr indent="-355600" lvl="1" marL="914400" algn="l">
              <a:spcBef>
                <a:spcPts val="400"/>
              </a:spcBef>
              <a:spcAft>
                <a:spcPts val="0"/>
              </a:spcAft>
              <a:buClr>
                <a:schemeClr val="lt1"/>
              </a:buClr>
              <a:buSzPts val="2000"/>
              <a:buFont typeface="Times New Roman"/>
              <a:buChar char="–"/>
              <a:defRPr sz="2000"/>
            </a:lvl2pPr>
            <a:lvl3pPr indent="-342900" lvl="2" marL="1371600" algn="l">
              <a:spcBef>
                <a:spcPts val="360"/>
              </a:spcBef>
              <a:spcAft>
                <a:spcPts val="0"/>
              </a:spcAft>
              <a:buClr>
                <a:schemeClr val="lt1"/>
              </a:buClr>
              <a:buSzPts val="1800"/>
              <a:buFont typeface="Times New Roman"/>
              <a:buChar char="•"/>
              <a:defRPr sz="1800"/>
            </a:lvl3pPr>
            <a:lvl4pPr indent="-330200" lvl="3" marL="1828800" algn="l">
              <a:spcBef>
                <a:spcPts val="320"/>
              </a:spcBef>
              <a:spcAft>
                <a:spcPts val="0"/>
              </a:spcAft>
              <a:buClr>
                <a:schemeClr val="lt1"/>
              </a:buClr>
              <a:buSzPts val="1600"/>
              <a:buFont typeface="Times New Roman"/>
              <a:buChar char="–"/>
              <a:defRPr sz="1600"/>
            </a:lvl4pPr>
            <a:lvl5pPr indent="-330200" lvl="4" marL="2286000" algn="l">
              <a:spcBef>
                <a:spcPts val="320"/>
              </a:spcBef>
              <a:spcAft>
                <a:spcPts val="0"/>
              </a:spcAft>
              <a:buClr>
                <a:schemeClr val="lt1"/>
              </a:buClr>
              <a:buSzPts val="1600"/>
              <a:buFont typeface="Times New Roman"/>
              <a:buChar char="»"/>
              <a:defRPr sz="1600"/>
            </a:lvl5pPr>
            <a:lvl6pPr indent="-330200" lvl="5" marL="2743200" algn="l">
              <a:spcBef>
                <a:spcPts val="320"/>
              </a:spcBef>
              <a:spcAft>
                <a:spcPts val="0"/>
              </a:spcAft>
              <a:buClr>
                <a:schemeClr val="lt1"/>
              </a:buClr>
              <a:buSzPts val="1600"/>
              <a:buFont typeface="Times New Roman"/>
              <a:buChar char="»"/>
              <a:defRPr sz="1600"/>
            </a:lvl6pPr>
            <a:lvl7pPr indent="-330200" lvl="6" marL="3200400" algn="l">
              <a:spcBef>
                <a:spcPts val="320"/>
              </a:spcBef>
              <a:spcAft>
                <a:spcPts val="0"/>
              </a:spcAft>
              <a:buClr>
                <a:schemeClr val="lt1"/>
              </a:buClr>
              <a:buSzPts val="1600"/>
              <a:buFont typeface="Times New Roman"/>
              <a:buChar char="»"/>
              <a:defRPr sz="1600"/>
            </a:lvl7pPr>
            <a:lvl8pPr indent="-330200" lvl="7" marL="3657600" algn="l">
              <a:spcBef>
                <a:spcPts val="320"/>
              </a:spcBef>
              <a:spcAft>
                <a:spcPts val="0"/>
              </a:spcAft>
              <a:buClr>
                <a:schemeClr val="lt1"/>
              </a:buClr>
              <a:buSzPts val="1600"/>
              <a:buFont typeface="Times New Roman"/>
              <a:buChar char="»"/>
              <a:defRPr sz="1600"/>
            </a:lvl8pPr>
            <a:lvl9pPr indent="-330200" lvl="8" marL="4114800" algn="l">
              <a:spcBef>
                <a:spcPts val="320"/>
              </a:spcBef>
              <a:spcAft>
                <a:spcPts val="0"/>
              </a:spcAft>
              <a:buClr>
                <a:schemeClr val="lt1"/>
              </a:buClr>
              <a:buSzPts val="1600"/>
              <a:buFont typeface="Times New Roman"/>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 name="Shape 37"/>
        <p:cNvGrpSpPr/>
        <p:nvPr/>
      </p:nvGrpSpPr>
      <p:grpSpPr>
        <a:xfrm>
          <a:off x="0" y="0"/>
          <a:ext cx="0" cy="0"/>
          <a:chOff x="0" y="0"/>
          <a:chExt cx="0" cy="0"/>
        </a:xfrm>
      </p:grpSpPr>
      <p:sp>
        <p:nvSpPr>
          <p:cNvPr id="38" name="Google Shape;38;p81"/>
          <p:cNvSpPr txBox="1"/>
          <p:nvPr>
            <p:ph type="title"/>
          </p:nvPr>
        </p:nvSpPr>
        <p:spPr>
          <a:xfrm>
            <a:off x="457200" y="273050"/>
            <a:ext cx="3008313" cy="1162050"/>
          </a:xfrm>
          <a:prstGeom prst="rect">
            <a:avLst/>
          </a:prstGeom>
          <a:noFill/>
          <a:ln>
            <a:noFill/>
          </a:ln>
        </p:spPr>
        <p:txBody>
          <a:bodyPr anchorCtr="0" anchor="b" bIns="44450" lIns="90475" spcFirstLastPara="1" rIns="90475" wrap="square" tIns="444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81"/>
          <p:cNvSpPr txBox="1"/>
          <p:nvPr>
            <p:ph idx="1" type="body"/>
          </p:nvPr>
        </p:nvSpPr>
        <p:spPr>
          <a:xfrm>
            <a:off x="3575050" y="273050"/>
            <a:ext cx="5111750" cy="5853113"/>
          </a:xfrm>
          <a:prstGeom prst="rect">
            <a:avLst/>
          </a:prstGeom>
          <a:noFill/>
          <a:ln>
            <a:noFill/>
          </a:ln>
        </p:spPr>
        <p:txBody>
          <a:bodyPr anchorCtr="0" anchor="t" bIns="44450" lIns="90475" spcFirstLastPara="1" rIns="90475" wrap="square" tIns="44450">
            <a:noAutofit/>
          </a:bodyPr>
          <a:lstStyle>
            <a:lvl1pPr indent="-431800" lvl="0" marL="457200" algn="l">
              <a:spcBef>
                <a:spcPts val="640"/>
              </a:spcBef>
              <a:spcAft>
                <a:spcPts val="0"/>
              </a:spcAft>
              <a:buClr>
                <a:schemeClr val="lt1"/>
              </a:buClr>
              <a:buSzPts val="3200"/>
              <a:buFont typeface="Times New Roman"/>
              <a:buChar char="•"/>
              <a:defRPr sz="3200"/>
            </a:lvl1pPr>
            <a:lvl2pPr indent="-406400" lvl="1" marL="914400" algn="l">
              <a:spcBef>
                <a:spcPts val="560"/>
              </a:spcBef>
              <a:spcAft>
                <a:spcPts val="0"/>
              </a:spcAft>
              <a:buClr>
                <a:schemeClr val="lt1"/>
              </a:buClr>
              <a:buSzPts val="2800"/>
              <a:buFont typeface="Times New Roman"/>
              <a:buChar char="–"/>
              <a:defRPr sz="2800"/>
            </a:lvl2pPr>
            <a:lvl3pPr indent="-381000" lvl="2" marL="1371600" algn="l">
              <a:spcBef>
                <a:spcPts val="480"/>
              </a:spcBef>
              <a:spcAft>
                <a:spcPts val="0"/>
              </a:spcAft>
              <a:buClr>
                <a:schemeClr val="lt1"/>
              </a:buClr>
              <a:buSzPts val="2400"/>
              <a:buFont typeface="Times New Roman"/>
              <a:buChar char="•"/>
              <a:defRPr sz="2400"/>
            </a:lvl3pPr>
            <a:lvl4pPr indent="-355600" lvl="3" marL="1828800" algn="l">
              <a:spcBef>
                <a:spcPts val="400"/>
              </a:spcBef>
              <a:spcAft>
                <a:spcPts val="0"/>
              </a:spcAft>
              <a:buClr>
                <a:schemeClr val="lt1"/>
              </a:buClr>
              <a:buSzPts val="2000"/>
              <a:buFont typeface="Times New Roman"/>
              <a:buChar char="–"/>
              <a:defRPr sz="2000"/>
            </a:lvl4pPr>
            <a:lvl5pPr indent="-355600" lvl="4" marL="2286000" algn="l">
              <a:spcBef>
                <a:spcPts val="400"/>
              </a:spcBef>
              <a:spcAft>
                <a:spcPts val="0"/>
              </a:spcAft>
              <a:buClr>
                <a:schemeClr val="lt1"/>
              </a:buClr>
              <a:buSzPts val="2000"/>
              <a:buFont typeface="Times New Roman"/>
              <a:buChar char="»"/>
              <a:defRPr sz="2000"/>
            </a:lvl5pPr>
            <a:lvl6pPr indent="-355600" lvl="5" marL="2743200" algn="l">
              <a:spcBef>
                <a:spcPts val="400"/>
              </a:spcBef>
              <a:spcAft>
                <a:spcPts val="0"/>
              </a:spcAft>
              <a:buClr>
                <a:schemeClr val="lt1"/>
              </a:buClr>
              <a:buSzPts val="2000"/>
              <a:buFont typeface="Times New Roman"/>
              <a:buChar char="»"/>
              <a:defRPr sz="2000"/>
            </a:lvl6pPr>
            <a:lvl7pPr indent="-355600" lvl="6" marL="3200400" algn="l">
              <a:spcBef>
                <a:spcPts val="400"/>
              </a:spcBef>
              <a:spcAft>
                <a:spcPts val="0"/>
              </a:spcAft>
              <a:buClr>
                <a:schemeClr val="lt1"/>
              </a:buClr>
              <a:buSzPts val="2000"/>
              <a:buFont typeface="Times New Roman"/>
              <a:buChar char="»"/>
              <a:defRPr sz="2000"/>
            </a:lvl7pPr>
            <a:lvl8pPr indent="-355600" lvl="7" marL="3657600" algn="l">
              <a:spcBef>
                <a:spcPts val="400"/>
              </a:spcBef>
              <a:spcAft>
                <a:spcPts val="0"/>
              </a:spcAft>
              <a:buClr>
                <a:schemeClr val="lt1"/>
              </a:buClr>
              <a:buSzPts val="2000"/>
              <a:buFont typeface="Times New Roman"/>
              <a:buChar char="»"/>
              <a:defRPr sz="2000"/>
            </a:lvl8pPr>
            <a:lvl9pPr indent="-355600" lvl="8" marL="4114800" algn="l">
              <a:spcBef>
                <a:spcPts val="400"/>
              </a:spcBef>
              <a:spcAft>
                <a:spcPts val="0"/>
              </a:spcAft>
              <a:buClr>
                <a:schemeClr val="lt1"/>
              </a:buClr>
              <a:buSzPts val="2000"/>
              <a:buFont typeface="Times New Roman"/>
              <a:buChar char="»"/>
              <a:defRPr sz="2000"/>
            </a:lvl9pPr>
          </a:lstStyle>
          <a:p/>
        </p:txBody>
      </p:sp>
      <p:sp>
        <p:nvSpPr>
          <p:cNvPr id="40" name="Google Shape;40;p81"/>
          <p:cNvSpPr txBox="1"/>
          <p:nvPr>
            <p:ph idx="2" type="body"/>
          </p:nvPr>
        </p:nvSpPr>
        <p:spPr>
          <a:xfrm>
            <a:off x="457200" y="1435100"/>
            <a:ext cx="3008313" cy="4691063"/>
          </a:xfrm>
          <a:prstGeom prst="rect">
            <a:avLst/>
          </a:prstGeom>
          <a:noFill/>
          <a:ln>
            <a:noFill/>
          </a:ln>
        </p:spPr>
        <p:txBody>
          <a:bodyPr anchorCtr="0" anchor="t" bIns="44450" lIns="90475" spcFirstLastPara="1" rIns="90475" wrap="square" tIns="44450">
            <a:noAutofit/>
          </a:bodyPr>
          <a:lstStyle>
            <a:lvl1pPr indent="-228600" lvl="0" marL="457200" algn="l">
              <a:spcBef>
                <a:spcPts val="280"/>
              </a:spcBef>
              <a:spcAft>
                <a:spcPts val="0"/>
              </a:spcAft>
              <a:buClr>
                <a:schemeClr val="lt1"/>
              </a:buClr>
              <a:buSzPts val="1400"/>
              <a:buFont typeface="Times New Roman"/>
              <a:buNone/>
              <a:defRPr sz="1400"/>
            </a:lvl1pPr>
            <a:lvl2pPr indent="-228600" lvl="1" marL="914400" algn="l">
              <a:spcBef>
                <a:spcPts val="240"/>
              </a:spcBef>
              <a:spcAft>
                <a:spcPts val="0"/>
              </a:spcAft>
              <a:buClr>
                <a:schemeClr val="lt1"/>
              </a:buClr>
              <a:buSzPts val="1200"/>
              <a:buFont typeface="Times New Roman"/>
              <a:buNone/>
              <a:defRPr sz="1200"/>
            </a:lvl2pPr>
            <a:lvl3pPr indent="-228600" lvl="2" marL="1371600" algn="l">
              <a:spcBef>
                <a:spcPts val="200"/>
              </a:spcBef>
              <a:spcAft>
                <a:spcPts val="0"/>
              </a:spcAft>
              <a:buClr>
                <a:schemeClr val="lt1"/>
              </a:buClr>
              <a:buSzPts val="1000"/>
              <a:buFont typeface="Times New Roman"/>
              <a:buNone/>
              <a:defRPr sz="1000"/>
            </a:lvl3pPr>
            <a:lvl4pPr indent="-228600" lvl="3" marL="1828800" algn="l">
              <a:spcBef>
                <a:spcPts val="180"/>
              </a:spcBef>
              <a:spcAft>
                <a:spcPts val="0"/>
              </a:spcAft>
              <a:buClr>
                <a:schemeClr val="lt1"/>
              </a:buClr>
              <a:buSzPts val="900"/>
              <a:buFont typeface="Times New Roman"/>
              <a:buNone/>
              <a:defRPr sz="900"/>
            </a:lvl4pPr>
            <a:lvl5pPr indent="-228600" lvl="4" marL="2286000" algn="l">
              <a:spcBef>
                <a:spcPts val="180"/>
              </a:spcBef>
              <a:spcAft>
                <a:spcPts val="0"/>
              </a:spcAft>
              <a:buClr>
                <a:schemeClr val="lt1"/>
              </a:buClr>
              <a:buSzPts val="900"/>
              <a:buFont typeface="Times New Roman"/>
              <a:buNone/>
              <a:defRPr sz="900"/>
            </a:lvl5pPr>
            <a:lvl6pPr indent="-228600" lvl="5" marL="2743200" algn="l">
              <a:spcBef>
                <a:spcPts val="180"/>
              </a:spcBef>
              <a:spcAft>
                <a:spcPts val="0"/>
              </a:spcAft>
              <a:buClr>
                <a:schemeClr val="lt1"/>
              </a:buClr>
              <a:buSzPts val="900"/>
              <a:buFont typeface="Times New Roman"/>
              <a:buNone/>
              <a:defRPr sz="900"/>
            </a:lvl6pPr>
            <a:lvl7pPr indent="-228600" lvl="6" marL="3200400" algn="l">
              <a:spcBef>
                <a:spcPts val="180"/>
              </a:spcBef>
              <a:spcAft>
                <a:spcPts val="0"/>
              </a:spcAft>
              <a:buClr>
                <a:schemeClr val="lt1"/>
              </a:buClr>
              <a:buSzPts val="900"/>
              <a:buFont typeface="Times New Roman"/>
              <a:buNone/>
              <a:defRPr sz="900"/>
            </a:lvl7pPr>
            <a:lvl8pPr indent="-228600" lvl="7" marL="3657600" algn="l">
              <a:spcBef>
                <a:spcPts val="180"/>
              </a:spcBef>
              <a:spcAft>
                <a:spcPts val="0"/>
              </a:spcAft>
              <a:buClr>
                <a:schemeClr val="lt1"/>
              </a:buClr>
              <a:buSzPts val="900"/>
              <a:buFont typeface="Times New Roman"/>
              <a:buNone/>
              <a:defRPr sz="900"/>
            </a:lvl8pPr>
            <a:lvl9pPr indent="-228600" lvl="8" marL="4114800" algn="l">
              <a:spcBef>
                <a:spcPts val="180"/>
              </a:spcBef>
              <a:spcAft>
                <a:spcPts val="0"/>
              </a:spcAft>
              <a:buClr>
                <a:schemeClr val="lt1"/>
              </a:buClr>
              <a:buSzPts val="900"/>
              <a:buFont typeface="Times New Roman"/>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82"/>
          <p:cNvSpPr txBox="1"/>
          <p:nvPr>
            <p:ph type="title"/>
          </p:nvPr>
        </p:nvSpPr>
        <p:spPr>
          <a:xfrm>
            <a:off x="1792288" y="4800600"/>
            <a:ext cx="5486400" cy="566738"/>
          </a:xfrm>
          <a:prstGeom prst="rect">
            <a:avLst/>
          </a:prstGeom>
          <a:noFill/>
          <a:ln>
            <a:noFill/>
          </a:ln>
        </p:spPr>
        <p:txBody>
          <a:bodyPr anchorCtr="0" anchor="b" bIns="44450" lIns="90475" spcFirstLastPara="1" rIns="90475" wrap="square" tIns="444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82"/>
          <p:cNvSpPr/>
          <p:nvPr>
            <p:ph idx="2" type="pic"/>
          </p:nvPr>
        </p:nvSpPr>
        <p:spPr>
          <a:xfrm>
            <a:off x="1792288" y="612775"/>
            <a:ext cx="5486400" cy="4114800"/>
          </a:xfrm>
          <a:prstGeom prst="rect">
            <a:avLst/>
          </a:prstGeom>
          <a:noFill/>
          <a:ln>
            <a:noFill/>
          </a:ln>
        </p:spPr>
      </p:sp>
      <p:sp>
        <p:nvSpPr>
          <p:cNvPr id="44" name="Google Shape;44;p82"/>
          <p:cNvSpPr txBox="1"/>
          <p:nvPr>
            <p:ph idx="1" type="body"/>
          </p:nvPr>
        </p:nvSpPr>
        <p:spPr>
          <a:xfrm>
            <a:off x="1792288" y="5367338"/>
            <a:ext cx="5486400" cy="804862"/>
          </a:xfrm>
          <a:prstGeom prst="rect">
            <a:avLst/>
          </a:prstGeom>
          <a:noFill/>
          <a:ln>
            <a:noFill/>
          </a:ln>
        </p:spPr>
        <p:txBody>
          <a:bodyPr anchorCtr="0" anchor="t" bIns="44450" lIns="90475" spcFirstLastPara="1" rIns="90475" wrap="square" tIns="44450">
            <a:noAutofit/>
          </a:bodyPr>
          <a:lstStyle>
            <a:lvl1pPr indent="-228600" lvl="0" marL="457200" algn="l">
              <a:spcBef>
                <a:spcPts val="280"/>
              </a:spcBef>
              <a:spcAft>
                <a:spcPts val="0"/>
              </a:spcAft>
              <a:buClr>
                <a:schemeClr val="lt1"/>
              </a:buClr>
              <a:buSzPts val="1400"/>
              <a:buFont typeface="Times New Roman"/>
              <a:buNone/>
              <a:defRPr sz="1400"/>
            </a:lvl1pPr>
            <a:lvl2pPr indent="-228600" lvl="1" marL="914400" algn="l">
              <a:spcBef>
                <a:spcPts val="240"/>
              </a:spcBef>
              <a:spcAft>
                <a:spcPts val="0"/>
              </a:spcAft>
              <a:buClr>
                <a:schemeClr val="lt1"/>
              </a:buClr>
              <a:buSzPts val="1200"/>
              <a:buFont typeface="Times New Roman"/>
              <a:buNone/>
              <a:defRPr sz="1200"/>
            </a:lvl2pPr>
            <a:lvl3pPr indent="-228600" lvl="2" marL="1371600" algn="l">
              <a:spcBef>
                <a:spcPts val="200"/>
              </a:spcBef>
              <a:spcAft>
                <a:spcPts val="0"/>
              </a:spcAft>
              <a:buClr>
                <a:schemeClr val="lt1"/>
              </a:buClr>
              <a:buSzPts val="1000"/>
              <a:buFont typeface="Times New Roman"/>
              <a:buNone/>
              <a:defRPr sz="1000"/>
            </a:lvl3pPr>
            <a:lvl4pPr indent="-228600" lvl="3" marL="1828800" algn="l">
              <a:spcBef>
                <a:spcPts val="180"/>
              </a:spcBef>
              <a:spcAft>
                <a:spcPts val="0"/>
              </a:spcAft>
              <a:buClr>
                <a:schemeClr val="lt1"/>
              </a:buClr>
              <a:buSzPts val="900"/>
              <a:buFont typeface="Times New Roman"/>
              <a:buNone/>
              <a:defRPr sz="900"/>
            </a:lvl4pPr>
            <a:lvl5pPr indent="-228600" lvl="4" marL="2286000" algn="l">
              <a:spcBef>
                <a:spcPts val="180"/>
              </a:spcBef>
              <a:spcAft>
                <a:spcPts val="0"/>
              </a:spcAft>
              <a:buClr>
                <a:schemeClr val="lt1"/>
              </a:buClr>
              <a:buSzPts val="900"/>
              <a:buFont typeface="Times New Roman"/>
              <a:buNone/>
              <a:defRPr sz="900"/>
            </a:lvl5pPr>
            <a:lvl6pPr indent="-228600" lvl="5" marL="2743200" algn="l">
              <a:spcBef>
                <a:spcPts val="180"/>
              </a:spcBef>
              <a:spcAft>
                <a:spcPts val="0"/>
              </a:spcAft>
              <a:buClr>
                <a:schemeClr val="lt1"/>
              </a:buClr>
              <a:buSzPts val="900"/>
              <a:buFont typeface="Times New Roman"/>
              <a:buNone/>
              <a:defRPr sz="900"/>
            </a:lvl6pPr>
            <a:lvl7pPr indent="-228600" lvl="6" marL="3200400" algn="l">
              <a:spcBef>
                <a:spcPts val="180"/>
              </a:spcBef>
              <a:spcAft>
                <a:spcPts val="0"/>
              </a:spcAft>
              <a:buClr>
                <a:schemeClr val="lt1"/>
              </a:buClr>
              <a:buSzPts val="900"/>
              <a:buFont typeface="Times New Roman"/>
              <a:buNone/>
              <a:defRPr sz="900"/>
            </a:lvl7pPr>
            <a:lvl8pPr indent="-228600" lvl="7" marL="3657600" algn="l">
              <a:spcBef>
                <a:spcPts val="180"/>
              </a:spcBef>
              <a:spcAft>
                <a:spcPts val="0"/>
              </a:spcAft>
              <a:buClr>
                <a:schemeClr val="lt1"/>
              </a:buClr>
              <a:buSzPts val="900"/>
              <a:buFont typeface="Times New Roman"/>
              <a:buNone/>
              <a:defRPr sz="900"/>
            </a:lvl8pPr>
            <a:lvl9pPr indent="-228600" lvl="8" marL="4114800" algn="l">
              <a:spcBef>
                <a:spcPts val="180"/>
              </a:spcBef>
              <a:spcAft>
                <a:spcPts val="0"/>
              </a:spcAft>
              <a:buClr>
                <a:schemeClr val="lt1"/>
              </a:buClr>
              <a:buSzPts val="900"/>
              <a:buFont typeface="Times New Roman"/>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 name="Shape 6"/>
        <p:cNvGrpSpPr/>
        <p:nvPr/>
      </p:nvGrpSpPr>
      <p:grpSpPr>
        <a:xfrm>
          <a:off x="0" y="0"/>
          <a:ext cx="0" cy="0"/>
          <a:chOff x="0" y="0"/>
          <a:chExt cx="0" cy="0"/>
        </a:xfrm>
      </p:grpSpPr>
      <p:sp>
        <p:nvSpPr>
          <p:cNvPr id="7" name="Google Shape;7;p73"/>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lvl1pPr lvl="0"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1" i="1" sz="4400" u="none" cap="none" strike="noStrike">
                <a:solidFill>
                  <a:schemeClr val="lt2"/>
                </a:solidFill>
                <a:latin typeface="Times New Roman"/>
                <a:ea typeface="Times New Roman"/>
                <a:cs typeface="Times New Roman"/>
                <a:sym typeface="Times New Roman"/>
              </a:defRPr>
            </a:lvl9pPr>
          </a:lstStyle>
          <a:p/>
        </p:txBody>
      </p:sp>
      <p:sp>
        <p:nvSpPr>
          <p:cNvPr id="8" name="Google Shape;8;p73"/>
          <p:cNvSpPr txBox="1"/>
          <p:nvPr>
            <p:ph idx="1" type="body"/>
          </p:nvPr>
        </p:nvSpPr>
        <p:spPr>
          <a:xfrm>
            <a:off x="685800" y="1676400"/>
            <a:ext cx="7772400" cy="4114800"/>
          </a:xfrm>
          <a:prstGeom prst="rect">
            <a:avLst/>
          </a:prstGeom>
          <a:noFill/>
          <a:ln>
            <a:noFill/>
          </a:ln>
        </p:spPr>
        <p:txBody>
          <a:bodyPr anchorCtr="0" anchor="t" bIns="44450" lIns="90475" spcFirstLastPara="1" rIns="90475" wrap="square" tIns="44450">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9" name="Google Shape;9;p73"/>
          <p:cNvSpPr/>
          <p:nvPr/>
        </p:nvSpPr>
        <p:spPr>
          <a:xfrm>
            <a:off x="228600" y="2286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 name="Google Shape;10;p73"/>
          <p:cNvSpPr/>
          <p:nvPr/>
        </p:nvSpPr>
        <p:spPr>
          <a:xfrm>
            <a:off x="228600" y="6858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 name="Google Shape;11;p73"/>
          <p:cNvSpPr/>
          <p:nvPr/>
        </p:nvSpPr>
        <p:spPr>
          <a:xfrm>
            <a:off x="228600" y="11430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 name="Google Shape;12;p73"/>
          <p:cNvSpPr/>
          <p:nvPr/>
        </p:nvSpPr>
        <p:spPr>
          <a:xfrm>
            <a:off x="8610600" y="54102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 name="Google Shape;13;p73"/>
          <p:cNvSpPr/>
          <p:nvPr/>
        </p:nvSpPr>
        <p:spPr>
          <a:xfrm>
            <a:off x="8610600" y="58674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 name="Google Shape;14;p73"/>
          <p:cNvSpPr/>
          <p:nvPr/>
        </p:nvSpPr>
        <p:spPr>
          <a:xfrm>
            <a:off x="8610600" y="6324600"/>
            <a:ext cx="381000" cy="381000"/>
          </a:xfrm>
          <a:prstGeom prst="cube">
            <a:avLst>
              <a:gd fmla="val 24981" name="adj"/>
            </a:avLst>
          </a:prstGeom>
          <a:gradFill>
            <a:gsLst>
              <a:gs pos="0">
                <a:srgbClr val="FFFF99"/>
              </a:gs>
              <a:gs pos="50000">
                <a:srgbClr val="B9B96F"/>
              </a:gs>
              <a:gs pos="100000">
                <a:srgbClr val="FFFF99"/>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vmlDrawing" Target="../drawings/vmlDrawing4.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vmlDrawing" Target="../drawings/vmlDrawing5.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1.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685800" y="22860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sz="4800"/>
              <a:t>Single-Row Functions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p:nvPr/>
        </p:nvSpPr>
        <p:spPr>
          <a:xfrm>
            <a:off x="812800" y="2916238"/>
            <a:ext cx="4349750" cy="2370137"/>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2400">
                <a:solidFill>
                  <a:srgbClr val="000000"/>
                </a:solidFill>
                <a:latin typeface="Arial"/>
                <a:ea typeface="Arial"/>
                <a:cs typeface="Arial"/>
                <a:sym typeface="Arial"/>
              </a:rPr>
              <a:t>CONCAT(</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Good</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 </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String</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SUBSTR(</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String</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,1,3)</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LENGTH(</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String</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INSTR(</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String</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 </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r</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LPAD(sal,10,</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a:t>
            </a:r>
            <a:endParaRPr/>
          </a:p>
        </p:txBody>
      </p:sp>
      <p:sp>
        <p:nvSpPr>
          <p:cNvPr id="213" name="Google Shape;213;p10"/>
          <p:cNvSpPr/>
          <p:nvPr/>
        </p:nvSpPr>
        <p:spPr>
          <a:xfrm>
            <a:off x="5041900" y="2914650"/>
            <a:ext cx="3195638" cy="2370138"/>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2400">
                <a:solidFill>
                  <a:srgbClr val="000000"/>
                </a:solidFill>
                <a:latin typeface="Arial"/>
                <a:ea typeface="Arial"/>
                <a:cs typeface="Arial"/>
                <a:sym typeface="Arial"/>
              </a:rPr>
              <a:t>GoodString</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Str</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6</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3</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******5000</a:t>
            </a:r>
            <a:endParaRPr/>
          </a:p>
        </p:txBody>
      </p:sp>
      <p:sp>
        <p:nvSpPr>
          <p:cNvPr id="214" name="Google Shape;214;p10"/>
          <p:cNvSpPr/>
          <p:nvPr/>
        </p:nvSpPr>
        <p:spPr>
          <a:xfrm>
            <a:off x="812800" y="2430463"/>
            <a:ext cx="4243388" cy="465137"/>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95000"/>
              </a:lnSpc>
              <a:spcBef>
                <a:spcPts val="0"/>
              </a:spcBef>
              <a:spcAft>
                <a:spcPts val="0"/>
              </a:spcAft>
              <a:buNone/>
            </a:pPr>
            <a:r>
              <a:rPr b="1" lang="en-US" sz="2400">
                <a:solidFill>
                  <a:srgbClr val="000000"/>
                </a:solidFill>
                <a:latin typeface="Arial"/>
                <a:ea typeface="Arial"/>
                <a:cs typeface="Arial"/>
                <a:sym typeface="Arial"/>
              </a:rPr>
              <a:t>Function</a:t>
            </a:r>
            <a:endParaRPr/>
          </a:p>
        </p:txBody>
      </p:sp>
      <p:sp>
        <p:nvSpPr>
          <p:cNvPr id="215" name="Google Shape;215;p10"/>
          <p:cNvSpPr/>
          <p:nvPr/>
        </p:nvSpPr>
        <p:spPr>
          <a:xfrm>
            <a:off x="5041900" y="2430463"/>
            <a:ext cx="3195638" cy="465137"/>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95000"/>
              </a:lnSpc>
              <a:spcBef>
                <a:spcPts val="0"/>
              </a:spcBef>
              <a:spcAft>
                <a:spcPts val="0"/>
              </a:spcAft>
              <a:buNone/>
            </a:pPr>
            <a:r>
              <a:rPr b="1" lang="en-US" sz="2400">
                <a:solidFill>
                  <a:srgbClr val="000000"/>
                </a:solidFill>
                <a:latin typeface="Arial"/>
                <a:ea typeface="Arial"/>
                <a:cs typeface="Arial"/>
                <a:sym typeface="Arial"/>
              </a:rPr>
              <a:t>Result</a:t>
            </a:r>
            <a:endParaRPr/>
          </a:p>
        </p:txBody>
      </p:sp>
      <p:sp>
        <p:nvSpPr>
          <p:cNvPr id="216" name="Google Shape;216;p10"/>
          <p:cNvSpPr/>
          <p:nvPr/>
        </p:nvSpPr>
        <p:spPr>
          <a:xfrm>
            <a:off x="5461000" y="2408238"/>
            <a:ext cx="211138" cy="225425"/>
          </a:xfrm>
          <a:custGeom>
            <a:rect b="b" l="l" r="r" t="t"/>
            <a:pathLst>
              <a:path extrusionOk="0" fill="none" h="21600" w="21600">
                <a:moveTo>
                  <a:pt x="21600" y="21600"/>
                </a:moveTo>
                <a:cubicBezTo>
                  <a:pt x="9670" y="21600"/>
                  <a:pt x="0" y="11929"/>
                  <a:pt x="0" y="0"/>
                </a:cubicBezTo>
              </a:path>
              <a:path extrusionOk="0" h="21600" w="21600">
                <a:moveTo>
                  <a:pt x="21600" y="21600"/>
                </a:moveTo>
                <a:cubicBezTo>
                  <a:pt x="9670" y="21600"/>
                  <a:pt x="0" y="11929"/>
                  <a:pt x="0" y="0"/>
                </a:cubicBezTo>
                <a:lnTo>
                  <a:pt x="21600" y="0"/>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7" name="Google Shape;217;p10"/>
          <p:cNvSpPr txBox="1"/>
          <p:nvPr>
            <p:ph type="title"/>
          </p:nvPr>
        </p:nvSpPr>
        <p:spPr>
          <a:xfrm>
            <a:off x="693738" y="549275"/>
            <a:ext cx="7783512" cy="88106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Character Manipulation Functions</a:t>
            </a:r>
            <a:endParaRPr/>
          </a:p>
        </p:txBody>
      </p:sp>
      <p:sp>
        <p:nvSpPr>
          <p:cNvPr id="218" name="Google Shape;218;p10"/>
          <p:cNvSpPr txBox="1"/>
          <p:nvPr>
            <p:ph idx="1" type="body"/>
          </p:nvPr>
        </p:nvSpPr>
        <p:spPr>
          <a:xfrm>
            <a:off x="693738" y="1814513"/>
            <a:ext cx="8281987" cy="579437"/>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Manipulate character strings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p:nvPr/>
        </p:nvSpPr>
        <p:spPr>
          <a:xfrm>
            <a:off x="963613" y="3735388"/>
            <a:ext cx="7710487" cy="146367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228" name="Google Shape;228;p11"/>
          <p:cNvSpPr/>
          <p:nvPr/>
        </p:nvSpPr>
        <p:spPr>
          <a:xfrm>
            <a:off x="963613" y="2168525"/>
            <a:ext cx="7691437" cy="13303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29" name="Google Shape;229;p11"/>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Character Manipulation Functions</a:t>
            </a:r>
            <a:endParaRPr/>
          </a:p>
        </p:txBody>
      </p:sp>
      <p:grpSp>
        <p:nvGrpSpPr>
          <p:cNvPr id="230" name="Google Shape;230;p11"/>
          <p:cNvGrpSpPr/>
          <p:nvPr/>
        </p:nvGrpSpPr>
        <p:grpSpPr>
          <a:xfrm>
            <a:off x="2374900" y="2192338"/>
            <a:ext cx="3860800" cy="2976562"/>
            <a:chOff x="1496" y="1381"/>
            <a:chExt cx="2432" cy="1875"/>
          </a:xfrm>
        </p:grpSpPr>
        <p:sp>
          <p:nvSpPr>
            <p:cNvPr id="231" name="Google Shape;231;p11"/>
            <p:cNvSpPr/>
            <p:nvPr/>
          </p:nvSpPr>
          <p:spPr>
            <a:xfrm>
              <a:off x="2256" y="1381"/>
              <a:ext cx="1672" cy="224"/>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2" name="Google Shape;232;p11"/>
            <p:cNvSpPr/>
            <p:nvPr/>
          </p:nvSpPr>
          <p:spPr>
            <a:xfrm>
              <a:off x="1496" y="2377"/>
              <a:ext cx="1519" cy="87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33" name="Google Shape;233;p11"/>
          <p:cNvGrpSpPr/>
          <p:nvPr/>
        </p:nvGrpSpPr>
        <p:grpSpPr>
          <a:xfrm>
            <a:off x="4838700" y="2190750"/>
            <a:ext cx="3479800" cy="2978150"/>
            <a:chOff x="3048" y="1380"/>
            <a:chExt cx="2192" cy="1876"/>
          </a:xfrm>
        </p:grpSpPr>
        <p:sp>
          <p:nvSpPr>
            <p:cNvPr id="234" name="Google Shape;234;p11"/>
            <p:cNvSpPr/>
            <p:nvPr/>
          </p:nvSpPr>
          <p:spPr>
            <a:xfrm>
              <a:off x="4048" y="1380"/>
              <a:ext cx="1192" cy="226"/>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5" name="Google Shape;235;p11"/>
            <p:cNvSpPr/>
            <p:nvPr/>
          </p:nvSpPr>
          <p:spPr>
            <a:xfrm>
              <a:off x="3048" y="2376"/>
              <a:ext cx="1040" cy="880"/>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36" name="Google Shape;236;p11"/>
          <p:cNvGrpSpPr/>
          <p:nvPr/>
        </p:nvGrpSpPr>
        <p:grpSpPr>
          <a:xfrm>
            <a:off x="2654300" y="2587625"/>
            <a:ext cx="5918200" cy="2581275"/>
            <a:chOff x="1672" y="1630"/>
            <a:chExt cx="3728" cy="1626"/>
          </a:xfrm>
        </p:grpSpPr>
        <p:sp>
          <p:nvSpPr>
            <p:cNvPr id="237" name="Google Shape;237;p11"/>
            <p:cNvSpPr/>
            <p:nvPr/>
          </p:nvSpPr>
          <p:spPr>
            <a:xfrm>
              <a:off x="1672" y="1630"/>
              <a:ext cx="1512" cy="180"/>
            </a:xfrm>
            <a:prstGeom prst="rect">
              <a:avLst/>
            </a:prstGeom>
            <a:solidFill>
              <a:srgbClr val="0066CC">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8" name="Google Shape;238;p11"/>
            <p:cNvSpPr/>
            <p:nvPr/>
          </p:nvSpPr>
          <p:spPr>
            <a:xfrm>
              <a:off x="4120" y="2376"/>
              <a:ext cx="1280" cy="880"/>
            </a:xfrm>
            <a:prstGeom prst="rect">
              <a:avLst/>
            </a:prstGeom>
            <a:solidFill>
              <a:srgbClr val="0066CC">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239" name="Google Shape;239;p11"/>
          <p:cNvSpPr/>
          <p:nvPr/>
        </p:nvSpPr>
        <p:spPr>
          <a:xfrm>
            <a:off x="950913" y="2155825"/>
            <a:ext cx="7315200" cy="1355725"/>
          </a:xfrm>
          <a:prstGeom prst="rect">
            <a:avLst/>
          </a:prstGeom>
          <a:noFill/>
          <a:ln>
            <a:noFill/>
          </a:ln>
        </p:spPr>
        <p:txBody>
          <a:bodyPr anchorCtr="0" anchor="ctr" bIns="46025" lIns="92075" spcFirstLastPara="1" rIns="92075" wrap="square" tIns="46025">
            <a:noAutofit/>
          </a:bodyPr>
          <a:lstStyle/>
          <a:p>
            <a:pPr indent="0" lvl="0" marL="0" marR="0" rtl="0" algn="l">
              <a:lnSpc>
                <a:spcPct val="110000"/>
              </a:lnSpc>
              <a:spcBef>
                <a:spcPts val="0"/>
              </a:spcBef>
              <a:spcAft>
                <a:spcPts val="0"/>
              </a:spcAft>
              <a:buNone/>
            </a:pPr>
            <a:r>
              <a:rPr b="1" lang="en-US" sz="1800">
                <a:solidFill>
                  <a:srgbClr val="000000"/>
                </a:solidFill>
                <a:latin typeface="Courier New"/>
                <a:ea typeface="Courier New"/>
                <a:cs typeface="Courier New"/>
                <a:sym typeface="Courier New"/>
              </a:rPr>
              <a:t>SQL&gt; SELECT ename, CONCAT (ename, job), LENGTH(ename),</a:t>
            </a:r>
            <a:endParaRPr/>
          </a:p>
          <a:p>
            <a:pPr indent="0" lvl="0" marL="0" marR="0" rtl="0" algn="l">
              <a:lnSpc>
                <a:spcPct val="110000"/>
              </a:lnSpc>
              <a:spcBef>
                <a:spcPts val="0"/>
              </a:spcBef>
              <a:spcAft>
                <a:spcPts val="0"/>
              </a:spcAft>
              <a:buNone/>
            </a:pPr>
            <a:r>
              <a:rPr b="1" lang="en-US" sz="1800">
                <a:solidFill>
                  <a:srgbClr val="000000"/>
                </a:solidFill>
                <a:latin typeface="Courier New"/>
                <a:ea typeface="Courier New"/>
                <a:cs typeface="Courier New"/>
                <a:sym typeface="Courier New"/>
              </a:rPr>
              <a:t>   2 	INSTR(ename, 'A')</a:t>
            </a:r>
            <a:endParaRPr/>
          </a:p>
          <a:p>
            <a:pPr indent="0" lvl="0" marL="0" marR="0" rtl="0" algn="l">
              <a:lnSpc>
                <a:spcPct val="110000"/>
              </a:lnSpc>
              <a:spcBef>
                <a:spcPts val="0"/>
              </a:spcBef>
              <a:spcAft>
                <a:spcPts val="0"/>
              </a:spcAft>
              <a:buNone/>
            </a:pPr>
            <a:r>
              <a:rPr b="1" lang="en-US" sz="1800">
                <a:solidFill>
                  <a:srgbClr val="000000"/>
                </a:solidFill>
                <a:latin typeface="Courier New"/>
                <a:ea typeface="Courier New"/>
                <a:cs typeface="Courier New"/>
                <a:sym typeface="Courier New"/>
              </a:rPr>
              <a:t>   3 FROM   emp</a:t>
            </a:r>
            <a:endParaRPr/>
          </a:p>
          <a:p>
            <a:pPr indent="0" lvl="0" marL="0" marR="0" rtl="0" algn="l">
              <a:lnSpc>
                <a:spcPct val="110000"/>
              </a:lnSpc>
              <a:spcBef>
                <a:spcPts val="0"/>
              </a:spcBef>
              <a:spcAft>
                <a:spcPts val="0"/>
              </a:spcAft>
              <a:buNone/>
            </a:pPr>
            <a:r>
              <a:rPr b="1" lang="en-US" sz="1800">
                <a:solidFill>
                  <a:srgbClr val="000000"/>
                </a:solidFill>
                <a:latin typeface="Courier New"/>
                <a:ea typeface="Courier New"/>
                <a:cs typeface="Courier New"/>
                <a:sym typeface="Courier New"/>
              </a:rPr>
              <a:t>   4 WHERE</a:t>
            </a:r>
            <a:endParaRPr/>
          </a:p>
        </p:txBody>
      </p:sp>
      <p:sp>
        <p:nvSpPr>
          <p:cNvPr id="240" name="Google Shape;240;p11"/>
          <p:cNvSpPr/>
          <p:nvPr/>
        </p:nvSpPr>
        <p:spPr>
          <a:xfrm>
            <a:off x="2654300" y="3125788"/>
            <a:ext cx="3454400" cy="288925"/>
          </a:xfrm>
          <a:prstGeom prst="rect">
            <a:avLst/>
          </a:prstGeom>
          <a:solidFill>
            <a:srgbClr val="CC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1" name="Google Shape;241;p11"/>
          <p:cNvSpPr/>
          <p:nvPr/>
        </p:nvSpPr>
        <p:spPr>
          <a:xfrm>
            <a:off x="2597150" y="3048000"/>
            <a:ext cx="3751263" cy="422275"/>
          </a:xfrm>
          <a:prstGeom prst="rect">
            <a:avLst/>
          </a:prstGeom>
          <a:noFill/>
          <a:ln>
            <a:noFill/>
          </a:ln>
        </p:spPr>
        <p:txBody>
          <a:bodyPr anchorCtr="0" anchor="t" bIns="46025" lIns="92075" spcFirstLastPara="1" rIns="92075" wrap="square" tIns="46025">
            <a:sp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SUBSTR(job,1,5) = 'SALES';</a:t>
            </a:r>
            <a:endParaRPr/>
          </a:p>
        </p:txBody>
      </p:sp>
      <p:sp>
        <p:nvSpPr>
          <p:cNvPr id="242" name="Google Shape;242;p11"/>
          <p:cNvSpPr/>
          <p:nvPr/>
        </p:nvSpPr>
        <p:spPr>
          <a:xfrm>
            <a:off x="1014413" y="3692525"/>
            <a:ext cx="7653337" cy="155892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600">
                <a:solidFill>
                  <a:srgbClr val="000000"/>
                </a:solidFill>
                <a:latin typeface="Courier New"/>
                <a:ea typeface="Courier New"/>
                <a:cs typeface="Courier New"/>
                <a:sym typeface="Courier New"/>
              </a:rPr>
              <a:t>ENAME      CONCAT(ENAME,JOB)   LENGTH(ENAME) INSTR(ENAME,'A')</a:t>
            </a:r>
            <a:endParaRPr/>
          </a:p>
          <a:p>
            <a:pPr indent="0" lvl="0" marL="0" marR="0" rtl="0" algn="l">
              <a:spcBef>
                <a:spcPts val="0"/>
              </a:spcBef>
              <a:spcAft>
                <a:spcPts val="0"/>
              </a:spcAft>
              <a:buNone/>
            </a:pPr>
            <a:r>
              <a:rPr b="1" lang="en-US" sz="1600">
                <a:solidFill>
                  <a:srgbClr val="000000"/>
                </a:solidFill>
                <a:latin typeface="Courier New"/>
                <a:ea typeface="Courier New"/>
                <a:cs typeface="Courier New"/>
                <a:sym typeface="Courier New"/>
              </a:rPr>
              <a:t>---------- ------------------- ------------- ----------------</a:t>
            </a:r>
            <a:endParaRPr/>
          </a:p>
          <a:p>
            <a:pPr indent="0" lvl="0" marL="0" marR="0" rtl="0" algn="l">
              <a:spcBef>
                <a:spcPts val="0"/>
              </a:spcBef>
              <a:spcAft>
                <a:spcPts val="0"/>
              </a:spcAft>
              <a:buNone/>
            </a:pPr>
            <a:r>
              <a:rPr b="1" lang="en-US" sz="1600">
                <a:solidFill>
                  <a:srgbClr val="000000"/>
                </a:solidFill>
                <a:latin typeface="Courier New"/>
                <a:ea typeface="Courier New"/>
                <a:cs typeface="Courier New"/>
                <a:sym typeface="Courier New"/>
              </a:rPr>
              <a:t>MARTIN     MARTINSALESMAN                  6                2</a:t>
            </a:r>
            <a:endParaRPr/>
          </a:p>
          <a:p>
            <a:pPr indent="0" lvl="0" marL="0" marR="0" rtl="0" algn="l">
              <a:spcBef>
                <a:spcPts val="0"/>
              </a:spcBef>
              <a:spcAft>
                <a:spcPts val="0"/>
              </a:spcAft>
              <a:buNone/>
            </a:pPr>
            <a:r>
              <a:rPr b="1" lang="en-US" sz="1600">
                <a:solidFill>
                  <a:srgbClr val="000000"/>
                </a:solidFill>
                <a:latin typeface="Courier New"/>
                <a:ea typeface="Courier New"/>
                <a:cs typeface="Courier New"/>
                <a:sym typeface="Courier New"/>
              </a:rPr>
              <a:t>ALLEN      ALLENSALESMAN                   5                1</a:t>
            </a:r>
            <a:endParaRPr/>
          </a:p>
          <a:p>
            <a:pPr indent="0" lvl="0" marL="0" marR="0" rtl="0" algn="l">
              <a:spcBef>
                <a:spcPts val="0"/>
              </a:spcBef>
              <a:spcAft>
                <a:spcPts val="0"/>
              </a:spcAft>
              <a:buNone/>
            </a:pPr>
            <a:r>
              <a:rPr b="1" lang="en-US" sz="1600">
                <a:solidFill>
                  <a:srgbClr val="000000"/>
                </a:solidFill>
                <a:latin typeface="Courier New"/>
                <a:ea typeface="Courier New"/>
                <a:cs typeface="Courier New"/>
                <a:sym typeface="Courier New"/>
              </a:rPr>
              <a:t>TURNER     TURNERSALESMAN                  6                0</a:t>
            </a:r>
            <a:endParaRPr/>
          </a:p>
          <a:p>
            <a:pPr indent="0" lvl="0" marL="0" marR="0" rtl="0" algn="l">
              <a:spcBef>
                <a:spcPts val="0"/>
              </a:spcBef>
              <a:spcAft>
                <a:spcPts val="0"/>
              </a:spcAft>
              <a:buNone/>
            </a:pPr>
            <a:r>
              <a:rPr b="1" lang="en-US" sz="1600">
                <a:solidFill>
                  <a:srgbClr val="000000"/>
                </a:solidFill>
                <a:latin typeface="Courier New"/>
                <a:ea typeface="Courier New"/>
                <a:cs typeface="Courier New"/>
                <a:sym typeface="Courier New"/>
              </a:rPr>
              <a:t>WARD       WARDSALESMAN                    4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2"/>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Number Functions</a:t>
            </a:r>
            <a:endParaRPr/>
          </a:p>
        </p:txBody>
      </p:sp>
      <p:sp>
        <p:nvSpPr>
          <p:cNvPr id="263" name="Google Shape;263;p12"/>
          <p:cNvSpPr txBox="1"/>
          <p:nvPr>
            <p:ph idx="1" type="body"/>
          </p:nvPr>
        </p:nvSpPr>
        <p:spPr>
          <a:xfrm>
            <a:off x="304800" y="1419225"/>
            <a:ext cx="8375650" cy="30734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ROUND:Rounds value to specified decimal</a:t>
            </a:r>
            <a:endParaRPr/>
          </a:p>
          <a:p>
            <a:pPr indent="-228600" lvl="2" marL="1143000" rtl="0" algn="l">
              <a:spcBef>
                <a:spcPts val="480"/>
              </a:spcBef>
              <a:spcAft>
                <a:spcPts val="0"/>
              </a:spcAft>
              <a:buClr>
                <a:schemeClr val="lt1"/>
              </a:buClr>
              <a:buSzPts val="2400"/>
              <a:buFont typeface="Times New Roman"/>
              <a:buNone/>
            </a:pPr>
            <a:r>
              <a:rPr lang="en-US"/>
              <a:t>ROUND(45.926, 2)			   45.93</a:t>
            </a:r>
            <a:endParaRPr/>
          </a:p>
          <a:p>
            <a:pPr indent="-285750" lvl="1" marL="742950" rtl="0" algn="l">
              <a:spcBef>
                <a:spcPts val="560"/>
              </a:spcBef>
              <a:spcAft>
                <a:spcPts val="0"/>
              </a:spcAft>
              <a:buClr>
                <a:schemeClr val="lt1"/>
              </a:buClr>
              <a:buSzPts val="2800"/>
              <a:buFont typeface="Times New Roman"/>
              <a:buChar char="–"/>
            </a:pPr>
            <a:r>
              <a:rPr lang="en-US"/>
              <a:t>TRUNC:Truncates value to specified 	decimal</a:t>
            </a:r>
            <a:endParaRPr/>
          </a:p>
          <a:p>
            <a:pPr indent="-228600" lvl="2" marL="1143000" rtl="0" algn="l">
              <a:spcBef>
                <a:spcPts val="480"/>
              </a:spcBef>
              <a:spcAft>
                <a:spcPts val="0"/>
              </a:spcAft>
              <a:buClr>
                <a:schemeClr val="lt1"/>
              </a:buClr>
              <a:buSzPts val="2400"/>
              <a:buFont typeface="Times New Roman"/>
              <a:buNone/>
            </a:pPr>
            <a:r>
              <a:rPr lang="en-US"/>
              <a:t>TRUNC(45.926, 2)			   45.92</a:t>
            </a:r>
            <a:endParaRPr/>
          </a:p>
          <a:p>
            <a:pPr indent="-285750" lvl="1" marL="742950" rtl="0" algn="l">
              <a:lnSpc>
                <a:spcPct val="150000"/>
              </a:lnSpc>
              <a:spcBef>
                <a:spcPts val="560"/>
              </a:spcBef>
              <a:spcAft>
                <a:spcPts val="0"/>
              </a:spcAft>
              <a:buClr>
                <a:schemeClr val="lt1"/>
              </a:buClr>
              <a:buSzPts val="2800"/>
              <a:buFont typeface="Times New Roman"/>
              <a:buChar char="–"/>
            </a:pPr>
            <a:r>
              <a:rPr lang="en-US"/>
              <a:t>MOD:			Returns remainder of division</a:t>
            </a:r>
            <a:endParaRPr/>
          </a:p>
          <a:p>
            <a:pPr indent="-228600" lvl="2" marL="1143000" rtl="0" algn="l">
              <a:spcBef>
                <a:spcPts val="480"/>
              </a:spcBef>
              <a:spcAft>
                <a:spcPts val="0"/>
              </a:spcAft>
              <a:buClr>
                <a:schemeClr val="lt1"/>
              </a:buClr>
              <a:buSzPts val="2400"/>
              <a:buFont typeface="Times New Roman"/>
              <a:buNone/>
            </a:pPr>
            <a:r>
              <a:rPr lang="en-US"/>
              <a:t>MOD(1600, 300)			   100</a:t>
            </a:r>
            <a:endParaRPr/>
          </a:p>
        </p:txBody>
      </p:sp>
      <p:sp>
        <p:nvSpPr>
          <p:cNvPr id="264" name="Google Shape;264;p12"/>
          <p:cNvSpPr/>
          <p:nvPr/>
        </p:nvSpPr>
        <p:spPr>
          <a:xfrm>
            <a:off x="5461000" y="2813050"/>
            <a:ext cx="211138" cy="225425"/>
          </a:xfrm>
          <a:custGeom>
            <a:rect b="b" l="l" r="r" t="t"/>
            <a:pathLst>
              <a:path extrusionOk="0" fill="none" h="21600" w="21600">
                <a:moveTo>
                  <a:pt x="21600" y="21600"/>
                </a:moveTo>
                <a:cubicBezTo>
                  <a:pt x="9670" y="21600"/>
                  <a:pt x="0" y="11929"/>
                  <a:pt x="0" y="0"/>
                </a:cubicBezTo>
              </a:path>
              <a:path extrusionOk="0" h="21600" w="21600">
                <a:moveTo>
                  <a:pt x="21600" y="21600"/>
                </a:moveTo>
                <a:cubicBezTo>
                  <a:pt x="9670" y="21600"/>
                  <a:pt x="0" y="11929"/>
                  <a:pt x="0" y="0"/>
                </a:cubicBezTo>
                <a:lnTo>
                  <a:pt x="21600" y="0"/>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265" name="Google Shape;265;p12"/>
          <p:cNvCxnSpPr/>
          <p:nvPr/>
        </p:nvCxnSpPr>
        <p:spPr>
          <a:xfrm>
            <a:off x="4343400" y="2133600"/>
            <a:ext cx="1185863"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cxnSp>
        <p:nvCxnSpPr>
          <p:cNvPr id="266" name="Google Shape;266;p12"/>
          <p:cNvCxnSpPr/>
          <p:nvPr/>
        </p:nvCxnSpPr>
        <p:spPr>
          <a:xfrm>
            <a:off x="4267200" y="3124200"/>
            <a:ext cx="1185863"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cxnSp>
        <p:nvCxnSpPr>
          <p:cNvPr id="267" name="Google Shape;267;p12"/>
          <p:cNvCxnSpPr/>
          <p:nvPr/>
        </p:nvCxnSpPr>
        <p:spPr>
          <a:xfrm>
            <a:off x="4191000" y="4343400"/>
            <a:ext cx="1185863"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3"/>
          <p:cNvSpPr/>
          <p:nvPr/>
        </p:nvSpPr>
        <p:spPr>
          <a:xfrm>
            <a:off x="963613" y="3540125"/>
            <a:ext cx="7283450" cy="86042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285" name="Google Shape;285;p13"/>
          <p:cNvSpPr/>
          <p:nvPr/>
        </p:nvSpPr>
        <p:spPr>
          <a:xfrm>
            <a:off x="963613" y="1990725"/>
            <a:ext cx="7289800" cy="890588"/>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6" name="Google Shape;286;p13"/>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ROUND Function</a:t>
            </a:r>
            <a:endParaRPr/>
          </a:p>
        </p:txBody>
      </p:sp>
      <p:grpSp>
        <p:nvGrpSpPr>
          <p:cNvPr id="287" name="Google Shape;287;p13"/>
          <p:cNvGrpSpPr/>
          <p:nvPr/>
        </p:nvGrpSpPr>
        <p:grpSpPr>
          <a:xfrm>
            <a:off x="950913" y="2009775"/>
            <a:ext cx="3811587" cy="2359025"/>
            <a:chOff x="599" y="1266"/>
            <a:chExt cx="2401" cy="1486"/>
          </a:xfrm>
        </p:grpSpPr>
        <p:sp>
          <p:nvSpPr>
            <p:cNvPr id="288" name="Google Shape;288;p13"/>
            <p:cNvSpPr/>
            <p:nvPr/>
          </p:nvSpPr>
          <p:spPr>
            <a:xfrm>
              <a:off x="599" y="2256"/>
              <a:ext cx="1364" cy="496"/>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9" name="Google Shape;289;p13"/>
            <p:cNvSpPr/>
            <p:nvPr/>
          </p:nvSpPr>
          <p:spPr>
            <a:xfrm>
              <a:off x="1660" y="1266"/>
              <a:ext cx="1340" cy="173"/>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90" name="Google Shape;290;p13"/>
          <p:cNvGrpSpPr/>
          <p:nvPr/>
        </p:nvGrpSpPr>
        <p:grpSpPr>
          <a:xfrm>
            <a:off x="3205163" y="2009775"/>
            <a:ext cx="3894137" cy="2359025"/>
            <a:chOff x="2019" y="1266"/>
            <a:chExt cx="2453" cy="1486"/>
          </a:xfrm>
        </p:grpSpPr>
        <p:sp>
          <p:nvSpPr>
            <p:cNvPr id="291" name="Google Shape;291;p13"/>
            <p:cNvSpPr/>
            <p:nvPr/>
          </p:nvSpPr>
          <p:spPr>
            <a:xfrm>
              <a:off x="2019" y="2256"/>
              <a:ext cx="1314" cy="496"/>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92" name="Google Shape;292;p13"/>
            <p:cNvSpPr/>
            <p:nvPr/>
          </p:nvSpPr>
          <p:spPr>
            <a:xfrm>
              <a:off x="3144" y="1266"/>
              <a:ext cx="1328" cy="173"/>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293" name="Google Shape;293;p13"/>
          <p:cNvGrpSpPr/>
          <p:nvPr/>
        </p:nvGrpSpPr>
        <p:grpSpPr>
          <a:xfrm>
            <a:off x="2613025" y="2308225"/>
            <a:ext cx="5133975" cy="2060575"/>
            <a:chOff x="1646" y="1454"/>
            <a:chExt cx="3234" cy="1298"/>
          </a:xfrm>
        </p:grpSpPr>
        <p:sp>
          <p:nvSpPr>
            <p:cNvPr id="294" name="Google Shape;294;p13"/>
            <p:cNvSpPr/>
            <p:nvPr/>
          </p:nvSpPr>
          <p:spPr>
            <a:xfrm>
              <a:off x="3390" y="2256"/>
              <a:ext cx="1490" cy="496"/>
            </a:xfrm>
            <a:prstGeom prst="rect">
              <a:avLst/>
            </a:prstGeom>
            <a:solidFill>
              <a:srgbClr val="0066CC">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95" name="Google Shape;295;p13"/>
            <p:cNvSpPr/>
            <p:nvPr/>
          </p:nvSpPr>
          <p:spPr>
            <a:xfrm>
              <a:off x="1646" y="1454"/>
              <a:ext cx="1440" cy="188"/>
            </a:xfrm>
            <a:prstGeom prst="rect">
              <a:avLst/>
            </a:prstGeom>
            <a:solidFill>
              <a:srgbClr val="0066CC">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296" name="Google Shape;296;p13"/>
          <p:cNvSpPr/>
          <p:nvPr/>
        </p:nvSpPr>
        <p:spPr>
          <a:xfrm>
            <a:off x="950913" y="1660525"/>
            <a:ext cx="7315200" cy="15811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ROUND(45.923,2), ROUND(45.923,0),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ROUND(45.923,-1)</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FROM   DUAL;</a:t>
            </a:r>
            <a:endParaRPr/>
          </a:p>
        </p:txBody>
      </p:sp>
      <p:sp>
        <p:nvSpPr>
          <p:cNvPr id="297" name="Google Shape;297;p13"/>
          <p:cNvSpPr/>
          <p:nvPr/>
        </p:nvSpPr>
        <p:spPr>
          <a:xfrm>
            <a:off x="976313" y="3552825"/>
            <a:ext cx="7258050" cy="8350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ROUND(45.923,2) ROUND(45.923,0) ROUND(45.923,-1)</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45.92             46                50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4"/>
          <p:cNvSpPr/>
          <p:nvPr/>
        </p:nvSpPr>
        <p:spPr>
          <a:xfrm>
            <a:off x="954088" y="2146300"/>
            <a:ext cx="7289800" cy="1074738"/>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03" name="Google Shape;303;p14"/>
          <p:cNvSpPr/>
          <p:nvPr/>
        </p:nvSpPr>
        <p:spPr>
          <a:xfrm>
            <a:off x="949325" y="3786188"/>
            <a:ext cx="7315200" cy="86042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grpSp>
        <p:nvGrpSpPr>
          <p:cNvPr id="304" name="Google Shape;304;p14"/>
          <p:cNvGrpSpPr/>
          <p:nvPr/>
        </p:nvGrpSpPr>
        <p:grpSpPr>
          <a:xfrm>
            <a:off x="950913" y="2193925"/>
            <a:ext cx="3811587" cy="2457450"/>
            <a:chOff x="599" y="1382"/>
            <a:chExt cx="2401" cy="1548"/>
          </a:xfrm>
        </p:grpSpPr>
        <p:sp>
          <p:nvSpPr>
            <p:cNvPr id="305" name="Google Shape;305;p14"/>
            <p:cNvSpPr/>
            <p:nvPr/>
          </p:nvSpPr>
          <p:spPr>
            <a:xfrm>
              <a:off x="599" y="2378"/>
              <a:ext cx="1393" cy="55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06" name="Google Shape;306;p14"/>
            <p:cNvSpPr/>
            <p:nvPr/>
          </p:nvSpPr>
          <p:spPr>
            <a:xfrm>
              <a:off x="1660" y="1382"/>
              <a:ext cx="1340" cy="226"/>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307" name="Google Shape;307;p14"/>
          <p:cNvGrpSpPr/>
          <p:nvPr/>
        </p:nvGrpSpPr>
        <p:grpSpPr>
          <a:xfrm>
            <a:off x="3219450" y="2193925"/>
            <a:ext cx="3638550" cy="2457450"/>
            <a:chOff x="2028" y="1382"/>
            <a:chExt cx="2292" cy="1548"/>
          </a:xfrm>
        </p:grpSpPr>
        <p:sp>
          <p:nvSpPr>
            <p:cNvPr id="308" name="Google Shape;308;p14"/>
            <p:cNvSpPr/>
            <p:nvPr/>
          </p:nvSpPr>
          <p:spPr>
            <a:xfrm>
              <a:off x="2028" y="2378"/>
              <a:ext cx="1188" cy="552"/>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09" name="Google Shape;309;p14"/>
            <p:cNvSpPr/>
            <p:nvPr/>
          </p:nvSpPr>
          <p:spPr>
            <a:xfrm>
              <a:off x="3132" y="1382"/>
              <a:ext cx="1188" cy="226"/>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310" name="Google Shape;310;p14"/>
          <p:cNvGrpSpPr/>
          <p:nvPr/>
        </p:nvGrpSpPr>
        <p:grpSpPr>
          <a:xfrm>
            <a:off x="2628900" y="2571750"/>
            <a:ext cx="4781550" cy="2079625"/>
            <a:chOff x="1656" y="1620"/>
            <a:chExt cx="3012" cy="1310"/>
          </a:xfrm>
        </p:grpSpPr>
        <p:sp>
          <p:nvSpPr>
            <p:cNvPr id="311" name="Google Shape;311;p14"/>
            <p:cNvSpPr/>
            <p:nvPr/>
          </p:nvSpPr>
          <p:spPr>
            <a:xfrm>
              <a:off x="3244" y="2378"/>
              <a:ext cx="1424" cy="552"/>
            </a:xfrm>
            <a:prstGeom prst="rect">
              <a:avLst/>
            </a:prstGeom>
            <a:solidFill>
              <a:srgbClr val="0066CC">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12" name="Google Shape;312;p14"/>
            <p:cNvSpPr/>
            <p:nvPr/>
          </p:nvSpPr>
          <p:spPr>
            <a:xfrm>
              <a:off x="1656" y="1620"/>
              <a:ext cx="1424" cy="180"/>
            </a:xfrm>
            <a:prstGeom prst="rect">
              <a:avLst/>
            </a:prstGeom>
            <a:solidFill>
              <a:srgbClr val="0066CC">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313" name="Google Shape;313;p14"/>
          <p:cNvSpPr/>
          <p:nvPr/>
        </p:nvSpPr>
        <p:spPr>
          <a:xfrm>
            <a:off x="950913" y="1908175"/>
            <a:ext cx="7315200" cy="15811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TRUNC(45.923,2), TRUNC(45.923),</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TRUNC(45.923,-1)</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FROM   DUAL;</a:t>
            </a:r>
            <a:endParaRPr/>
          </a:p>
        </p:txBody>
      </p:sp>
      <p:sp>
        <p:nvSpPr>
          <p:cNvPr id="314" name="Google Shape;314;p14"/>
          <p:cNvSpPr/>
          <p:nvPr/>
        </p:nvSpPr>
        <p:spPr>
          <a:xfrm>
            <a:off x="950913" y="3790950"/>
            <a:ext cx="7289800" cy="8350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TRUNC(45.923,2) TRUNC(45.923) TRUNC(45.923,-1)</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45.92            45              40</a:t>
            </a:r>
            <a:endParaRPr/>
          </a:p>
        </p:txBody>
      </p:sp>
      <p:sp>
        <p:nvSpPr>
          <p:cNvPr id="315" name="Google Shape;315;p14"/>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TRUNC Function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5"/>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Working with Dates</a:t>
            </a:r>
            <a:endParaRPr/>
          </a:p>
        </p:txBody>
      </p:sp>
      <p:sp>
        <p:nvSpPr>
          <p:cNvPr id="323" name="Google Shape;323;p15"/>
          <p:cNvSpPr txBox="1"/>
          <p:nvPr>
            <p:ph idx="1" type="body"/>
          </p:nvPr>
        </p:nvSpPr>
        <p:spPr>
          <a:xfrm>
            <a:off x="784225" y="1490663"/>
            <a:ext cx="7385050" cy="285065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Oracle stores dates in an internal numeric format: century, year, month, day, hours, minutes, seconds.</a:t>
            </a:r>
            <a:endParaRPr/>
          </a:p>
          <a:p>
            <a:pPr indent="-285750" lvl="1" marL="742950" rtl="0" algn="l">
              <a:spcBef>
                <a:spcPts val="560"/>
              </a:spcBef>
              <a:spcAft>
                <a:spcPts val="0"/>
              </a:spcAft>
              <a:buClr>
                <a:schemeClr val="lt1"/>
              </a:buClr>
              <a:buSzPts val="2800"/>
              <a:buFont typeface="Times New Roman"/>
              <a:buChar char="–"/>
            </a:pPr>
            <a:r>
              <a:rPr lang="en-US"/>
              <a:t>The default date format is DD-MON-YY.</a:t>
            </a:r>
            <a:endParaRPr/>
          </a:p>
          <a:p>
            <a:pPr indent="-285750" lvl="1" marL="742950" rtl="0" algn="l">
              <a:spcBef>
                <a:spcPts val="560"/>
              </a:spcBef>
              <a:spcAft>
                <a:spcPts val="0"/>
              </a:spcAft>
              <a:buClr>
                <a:schemeClr val="lt1"/>
              </a:buClr>
              <a:buSzPts val="2800"/>
              <a:buFont typeface="Times New Roman"/>
              <a:buChar char="–"/>
            </a:pPr>
            <a:r>
              <a:rPr lang="en-US"/>
              <a:t>SYSDATE is a function returning date and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6"/>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Arithmetic with Dates</a:t>
            </a:r>
            <a:endParaRPr/>
          </a:p>
        </p:txBody>
      </p:sp>
      <p:sp>
        <p:nvSpPr>
          <p:cNvPr id="332" name="Google Shape;332;p16"/>
          <p:cNvSpPr txBox="1"/>
          <p:nvPr>
            <p:ph idx="1" type="body"/>
          </p:nvPr>
        </p:nvSpPr>
        <p:spPr>
          <a:xfrm>
            <a:off x="860425" y="1795463"/>
            <a:ext cx="7385050" cy="3851275"/>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Add or subtract a number to or from a date for a resultant </a:t>
            </a:r>
            <a:r>
              <a:rPr i="1" lang="en-US">
                <a:solidFill>
                  <a:srgbClr val="FFCC00"/>
                </a:solidFill>
              </a:rPr>
              <a:t>date</a:t>
            </a:r>
            <a:r>
              <a:rPr lang="en-US"/>
              <a:t> value.</a:t>
            </a:r>
            <a:endParaRPr/>
          </a:p>
          <a:p>
            <a:pPr indent="-107950" lvl="1" marL="742950" rtl="0" algn="l">
              <a:spcBef>
                <a:spcPts val="560"/>
              </a:spcBef>
              <a:spcAft>
                <a:spcPts val="0"/>
              </a:spcAft>
              <a:buClr>
                <a:schemeClr val="lt1"/>
              </a:buClr>
              <a:buSzPts val="2800"/>
              <a:buFont typeface="Times New Roman"/>
              <a:buNone/>
            </a:pPr>
            <a:r>
              <a:t/>
            </a:r>
            <a:endParaRPr/>
          </a:p>
          <a:p>
            <a:pPr indent="-285750" lvl="1" marL="742950" rtl="0" algn="l">
              <a:spcBef>
                <a:spcPts val="560"/>
              </a:spcBef>
              <a:spcAft>
                <a:spcPts val="0"/>
              </a:spcAft>
              <a:buClr>
                <a:schemeClr val="lt1"/>
              </a:buClr>
              <a:buSzPts val="2800"/>
              <a:buFont typeface="Times New Roman"/>
              <a:buChar char="–"/>
            </a:pPr>
            <a:r>
              <a:rPr lang="en-US"/>
              <a:t>Subtract two dates to find the </a:t>
            </a:r>
            <a:r>
              <a:rPr i="1" lang="en-US">
                <a:solidFill>
                  <a:srgbClr val="FFCC00"/>
                </a:solidFill>
              </a:rPr>
              <a:t>number</a:t>
            </a:r>
            <a:r>
              <a:rPr i="1" lang="en-US"/>
              <a:t> </a:t>
            </a:r>
            <a:r>
              <a:rPr lang="en-US"/>
              <a:t>of days between those dates.</a:t>
            </a:r>
            <a:endParaRPr/>
          </a:p>
          <a:p>
            <a:pPr indent="-107950" lvl="1" marL="742950" rtl="0" algn="l">
              <a:spcBef>
                <a:spcPts val="560"/>
              </a:spcBef>
              <a:spcAft>
                <a:spcPts val="0"/>
              </a:spcAft>
              <a:buClr>
                <a:schemeClr val="lt1"/>
              </a:buClr>
              <a:buSzPts val="2800"/>
              <a:buFont typeface="Times New Roman"/>
              <a:buNone/>
            </a:pPr>
            <a:r>
              <a:t/>
            </a:r>
            <a:endParaRPr/>
          </a:p>
          <a:p>
            <a:pPr indent="-285750" lvl="1" marL="742950" rtl="0" algn="l">
              <a:spcBef>
                <a:spcPts val="560"/>
              </a:spcBef>
              <a:spcAft>
                <a:spcPts val="0"/>
              </a:spcAft>
              <a:buClr>
                <a:schemeClr val="lt1"/>
              </a:buClr>
              <a:buSzPts val="2800"/>
              <a:buFont typeface="Times New Roman"/>
              <a:buChar char="–"/>
            </a:pPr>
            <a:r>
              <a:rPr lang="en-US"/>
              <a:t>Add </a:t>
            </a:r>
            <a:r>
              <a:rPr i="1" lang="en-US">
                <a:solidFill>
                  <a:srgbClr val="FFCC00"/>
                </a:solidFill>
              </a:rPr>
              <a:t>hours</a:t>
            </a:r>
            <a:r>
              <a:rPr lang="en-US"/>
              <a:t> to a date by dividing the number of hours by 24.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7"/>
          <p:cNvSpPr/>
          <p:nvPr/>
        </p:nvSpPr>
        <p:spPr>
          <a:xfrm>
            <a:off x="949325" y="2405063"/>
            <a:ext cx="7289800" cy="915987"/>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8" name="Google Shape;338;p17"/>
          <p:cNvSpPr/>
          <p:nvPr/>
        </p:nvSpPr>
        <p:spPr>
          <a:xfrm>
            <a:off x="949325" y="3903663"/>
            <a:ext cx="7291388" cy="135572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39" name="Google Shape;339;p17"/>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Arithmetic Operators</a:t>
            </a:r>
            <a:br>
              <a:rPr lang="en-US"/>
            </a:br>
            <a:r>
              <a:rPr lang="en-US"/>
              <a:t>with Dates</a:t>
            </a:r>
            <a:endParaRPr/>
          </a:p>
        </p:txBody>
      </p:sp>
      <p:grpSp>
        <p:nvGrpSpPr>
          <p:cNvPr id="340" name="Google Shape;340;p17"/>
          <p:cNvGrpSpPr/>
          <p:nvPr/>
        </p:nvGrpSpPr>
        <p:grpSpPr>
          <a:xfrm>
            <a:off x="2400300" y="2441575"/>
            <a:ext cx="4076700" cy="2759075"/>
            <a:chOff x="1512" y="1538"/>
            <a:chExt cx="2568" cy="1738"/>
          </a:xfrm>
        </p:grpSpPr>
        <p:sp>
          <p:nvSpPr>
            <p:cNvPr id="341" name="Google Shape;341;p17"/>
            <p:cNvSpPr/>
            <p:nvPr/>
          </p:nvSpPr>
          <p:spPr>
            <a:xfrm>
              <a:off x="2292" y="1538"/>
              <a:ext cx="1788" cy="214"/>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2" name="Google Shape;342;p17"/>
            <p:cNvSpPr/>
            <p:nvPr/>
          </p:nvSpPr>
          <p:spPr>
            <a:xfrm>
              <a:off x="1512" y="2474"/>
              <a:ext cx="996" cy="80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343" name="Google Shape;343;p17"/>
          <p:cNvSpPr/>
          <p:nvPr/>
        </p:nvSpPr>
        <p:spPr>
          <a:xfrm>
            <a:off x="949325" y="2155825"/>
            <a:ext cx="7315200" cy="14366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 (SYSDATE-hiredate)/7 WEEKS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WHERE  deptno = 10;</a:t>
            </a:r>
            <a:endParaRPr/>
          </a:p>
        </p:txBody>
      </p:sp>
      <p:sp>
        <p:nvSpPr>
          <p:cNvPr id="344" name="Google Shape;344;p17"/>
          <p:cNvSpPr/>
          <p:nvPr/>
        </p:nvSpPr>
        <p:spPr>
          <a:xfrm>
            <a:off x="950913" y="3908425"/>
            <a:ext cx="7289800" cy="13303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ENAME          WEEKS</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KING       830.93709</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CLARK      853.93709</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MILLER     821.36566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8"/>
          <p:cNvSpPr/>
          <p:nvPr/>
        </p:nvSpPr>
        <p:spPr>
          <a:xfrm>
            <a:off x="1458913" y="1206500"/>
            <a:ext cx="2814637" cy="4340225"/>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50" name="Google Shape;350;p18"/>
          <p:cNvSpPr/>
          <p:nvPr/>
        </p:nvSpPr>
        <p:spPr>
          <a:xfrm>
            <a:off x="4276725" y="1206500"/>
            <a:ext cx="3614738" cy="4340225"/>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51" name="Google Shape;351;p18"/>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Date Functions</a:t>
            </a:r>
            <a:endParaRPr/>
          </a:p>
        </p:txBody>
      </p:sp>
      <p:sp>
        <p:nvSpPr>
          <p:cNvPr id="352" name="Google Shape;352;p18"/>
          <p:cNvSpPr/>
          <p:nvPr/>
        </p:nvSpPr>
        <p:spPr>
          <a:xfrm>
            <a:off x="4305300" y="1828800"/>
            <a:ext cx="3617913" cy="641350"/>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Number of months</a:t>
            </a:r>
            <a:br>
              <a:rPr b="1" lang="en-US" sz="2000">
                <a:solidFill>
                  <a:srgbClr val="000000"/>
                </a:solidFill>
                <a:latin typeface="Arial"/>
                <a:ea typeface="Arial"/>
                <a:cs typeface="Arial"/>
                <a:sym typeface="Arial"/>
              </a:rPr>
            </a:br>
            <a:r>
              <a:rPr b="1" lang="en-US" sz="2000">
                <a:solidFill>
                  <a:srgbClr val="000000"/>
                </a:solidFill>
                <a:latin typeface="Arial"/>
                <a:ea typeface="Arial"/>
                <a:cs typeface="Arial"/>
                <a:sym typeface="Arial"/>
              </a:rPr>
              <a:t>between two dates</a:t>
            </a:r>
            <a:endParaRPr/>
          </a:p>
        </p:txBody>
      </p:sp>
      <p:sp>
        <p:nvSpPr>
          <p:cNvPr id="353" name="Google Shape;353;p18"/>
          <p:cNvSpPr/>
          <p:nvPr/>
        </p:nvSpPr>
        <p:spPr>
          <a:xfrm>
            <a:off x="1446213" y="1828800"/>
            <a:ext cx="3621087" cy="366713"/>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MONTHS_BETWEEN</a:t>
            </a:r>
            <a:endParaRPr/>
          </a:p>
        </p:txBody>
      </p:sp>
      <p:sp>
        <p:nvSpPr>
          <p:cNvPr id="354" name="Google Shape;354;p18"/>
          <p:cNvSpPr/>
          <p:nvPr/>
        </p:nvSpPr>
        <p:spPr>
          <a:xfrm>
            <a:off x="1446213" y="2606675"/>
            <a:ext cx="3621087" cy="366713"/>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ADD_MONTHS</a:t>
            </a:r>
            <a:endParaRPr/>
          </a:p>
        </p:txBody>
      </p:sp>
      <p:sp>
        <p:nvSpPr>
          <p:cNvPr id="355" name="Google Shape;355;p18"/>
          <p:cNvSpPr/>
          <p:nvPr/>
        </p:nvSpPr>
        <p:spPr>
          <a:xfrm>
            <a:off x="1446213" y="3298825"/>
            <a:ext cx="3621087" cy="366713"/>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NEXT_DAY	</a:t>
            </a:r>
            <a:endParaRPr/>
          </a:p>
        </p:txBody>
      </p:sp>
      <p:sp>
        <p:nvSpPr>
          <p:cNvPr id="356" name="Google Shape;356;p18"/>
          <p:cNvSpPr/>
          <p:nvPr/>
        </p:nvSpPr>
        <p:spPr>
          <a:xfrm>
            <a:off x="1446213" y="4097338"/>
            <a:ext cx="3621087" cy="366712"/>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LAST_DAY</a:t>
            </a:r>
            <a:endParaRPr/>
          </a:p>
        </p:txBody>
      </p:sp>
      <p:sp>
        <p:nvSpPr>
          <p:cNvPr id="357" name="Google Shape;357;p18"/>
          <p:cNvSpPr/>
          <p:nvPr/>
        </p:nvSpPr>
        <p:spPr>
          <a:xfrm>
            <a:off x="1446213" y="4581525"/>
            <a:ext cx="3621087" cy="366713"/>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ROUND	</a:t>
            </a:r>
            <a:endParaRPr/>
          </a:p>
        </p:txBody>
      </p:sp>
      <p:sp>
        <p:nvSpPr>
          <p:cNvPr id="358" name="Google Shape;358;p18"/>
          <p:cNvSpPr/>
          <p:nvPr/>
        </p:nvSpPr>
        <p:spPr>
          <a:xfrm>
            <a:off x="1446213" y="5091113"/>
            <a:ext cx="3621087" cy="366712"/>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TRUNC 	</a:t>
            </a:r>
            <a:endParaRPr/>
          </a:p>
        </p:txBody>
      </p:sp>
      <p:sp>
        <p:nvSpPr>
          <p:cNvPr id="359" name="Google Shape;359;p18"/>
          <p:cNvSpPr/>
          <p:nvPr/>
        </p:nvSpPr>
        <p:spPr>
          <a:xfrm>
            <a:off x="4305300" y="2606675"/>
            <a:ext cx="3617913" cy="641350"/>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Add calendar months to date</a:t>
            </a:r>
            <a:endParaRPr/>
          </a:p>
        </p:txBody>
      </p:sp>
      <p:sp>
        <p:nvSpPr>
          <p:cNvPr id="360" name="Google Shape;360;p18"/>
          <p:cNvSpPr/>
          <p:nvPr/>
        </p:nvSpPr>
        <p:spPr>
          <a:xfrm>
            <a:off x="4305300" y="3298825"/>
            <a:ext cx="3617913" cy="641350"/>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Next day of the date specified</a:t>
            </a:r>
            <a:endParaRPr/>
          </a:p>
        </p:txBody>
      </p:sp>
      <p:sp>
        <p:nvSpPr>
          <p:cNvPr id="361" name="Google Shape;361;p18"/>
          <p:cNvSpPr/>
          <p:nvPr/>
        </p:nvSpPr>
        <p:spPr>
          <a:xfrm>
            <a:off x="4305300" y="4097338"/>
            <a:ext cx="3617913" cy="366712"/>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Last day of the month</a:t>
            </a:r>
            <a:endParaRPr/>
          </a:p>
        </p:txBody>
      </p:sp>
      <p:sp>
        <p:nvSpPr>
          <p:cNvPr id="362" name="Google Shape;362;p18"/>
          <p:cNvSpPr/>
          <p:nvPr/>
        </p:nvSpPr>
        <p:spPr>
          <a:xfrm>
            <a:off x="4305300" y="4581525"/>
            <a:ext cx="3617913" cy="366713"/>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Round date 	</a:t>
            </a:r>
            <a:endParaRPr/>
          </a:p>
        </p:txBody>
      </p:sp>
      <p:sp>
        <p:nvSpPr>
          <p:cNvPr id="363" name="Google Shape;363;p18"/>
          <p:cNvSpPr/>
          <p:nvPr/>
        </p:nvSpPr>
        <p:spPr>
          <a:xfrm>
            <a:off x="4305300" y="5091113"/>
            <a:ext cx="3617913" cy="366712"/>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Truncate date</a:t>
            </a:r>
            <a:endParaRPr/>
          </a:p>
        </p:txBody>
      </p:sp>
      <p:cxnSp>
        <p:nvCxnSpPr>
          <p:cNvPr id="364" name="Google Shape;364;p18"/>
          <p:cNvCxnSpPr/>
          <p:nvPr/>
        </p:nvCxnSpPr>
        <p:spPr>
          <a:xfrm>
            <a:off x="1466850" y="2479675"/>
            <a:ext cx="6437313" cy="0"/>
          </a:xfrm>
          <a:prstGeom prst="straightConnector1">
            <a:avLst/>
          </a:prstGeom>
          <a:noFill/>
          <a:ln cap="flat" cmpd="sng" w="25400">
            <a:solidFill>
              <a:srgbClr val="000000"/>
            </a:solidFill>
            <a:prstDash val="solid"/>
            <a:round/>
            <a:headEnd len="sm" w="sm" type="none"/>
            <a:tailEnd len="sm" w="sm" type="none"/>
          </a:ln>
        </p:spPr>
      </p:cxnSp>
      <p:cxnSp>
        <p:nvCxnSpPr>
          <p:cNvPr id="365" name="Google Shape;365;p18"/>
          <p:cNvCxnSpPr/>
          <p:nvPr/>
        </p:nvCxnSpPr>
        <p:spPr>
          <a:xfrm>
            <a:off x="1466850" y="3184525"/>
            <a:ext cx="6437313" cy="0"/>
          </a:xfrm>
          <a:prstGeom prst="straightConnector1">
            <a:avLst/>
          </a:prstGeom>
          <a:noFill/>
          <a:ln cap="flat" cmpd="sng" w="25400">
            <a:solidFill>
              <a:srgbClr val="000000"/>
            </a:solidFill>
            <a:prstDash val="solid"/>
            <a:round/>
            <a:headEnd len="sm" w="sm" type="none"/>
            <a:tailEnd len="sm" w="sm" type="none"/>
          </a:ln>
        </p:spPr>
      </p:cxnSp>
      <p:cxnSp>
        <p:nvCxnSpPr>
          <p:cNvPr id="366" name="Google Shape;366;p18"/>
          <p:cNvCxnSpPr/>
          <p:nvPr/>
        </p:nvCxnSpPr>
        <p:spPr>
          <a:xfrm>
            <a:off x="1466850" y="3927475"/>
            <a:ext cx="6437313" cy="0"/>
          </a:xfrm>
          <a:prstGeom prst="straightConnector1">
            <a:avLst/>
          </a:prstGeom>
          <a:noFill/>
          <a:ln cap="flat" cmpd="sng" w="25400">
            <a:solidFill>
              <a:srgbClr val="000000"/>
            </a:solidFill>
            <a:prstDash val="solid"/>
            <a:round/>
            <a:headEnd len="sm" w="sm" type="none"/>
            <a:tailEnd len="sm" w="sm" type="none"/>
          </a:ln>
        </p:spPr>
      </p:cxnSp>
      <p:cxnSp>
        <p:nvCxnSpPr>
          <p:cNvPr id="367" name="Google Shape;367;p18"/>
          <p:cNvCxnSpPr/>
          <p:nvPr/>
        </p:nvCxnSpPr>
        <p:spPr>
          <a:xfrm>
            <a:off x="1466850" y="4460875"/>
            <a:ext cx="6437313" cy="0"/>
          </a:xfrm>
          <a:prstGeom prst="straightConnector1">
            <a:avLst/>
          </a:prstGeom>
          <a:noFill/>
          <a:ln cap="flat" cmpd="sng" w="25400">
            <a:solidFill>
              <a:srgbClr val="000000"/>
            </a:solidFill>
            <a:prstDash val="solid"/>
            <a:round/>
            <a:headEnd len="sm" w="sm" type="none"/>
            <a:tailEnd len="sm" w="sm" type="none"/>
          </a:ln>
        </p:spPr>
      </p:cxnSp>
      <p:cxnSp>
        <p:nvCxnSpPr>
          <p:cNvPr id="368" name="Google Shape;368;p18"/>
          <p:cNvCxnSpPr/>
          <p:nvPr/>
        </p:nvCxnSpPr>
        <p:spPr>
          <a:xfrm>
            <a:off x="1466850" y="5011738"/>
            <a:ext cx="6437313" cy="0"/>
          </a:xfrm>
          <a:prstGeom prst="straightConnector1">
            <a:avLst/>
          </a:prstGeom>
          <a:noFill/>
          <a:ln cap="flat" cmpd="sng" w="25400">
            <a:solidFill>
              <a:srgbClr val="000000"/>
            </a:solidFill>
            <a:prstDash val="solid"/>
            <a:round/>
            <a:headEnd len="sm" w="sm" type="none"/>
            <a:tailEnd len="sm" w="sm" type="none"/>
          </a:ln>
        </p:spPr>
      </p:cxnSp>
      <p:cxnSp>
        <p:nvCxnSpPr>
          <p:cNvPr id="369" name="Google Shape;369;p18"/>
          <p:cNvCxnSpPr/>
          <p:nvPr/>
        </p:nvCxnSpPr>
        <p:spPr>
          <a:xfrm>
            <a:off x="1466850" y="1774825"/>
            <a:ext cx="6437313" cy="0"/>
          </a:xfrm>
          <a:prstGeom prst="straightConnector1">
            <a:avLst/>
          </a:prstGeom>
          <a:noFill/>
          <a:ln cap="flat" cmpd="sng" w="50800">
            <a:solidFill>
              <a:srgbClr val="000000"/>
            </a:solidFill>
            <a:prstDash val="solid"/>
            <a:round/>
            <a:headEnd len="sm" w="sm" type="none"/>
            <a:tailEnd len="sm" w="sm" type="none"/>
          </a:ln>
        </p:spPr>
      </p:cxnSp>
      <p:sp>
        <p:nvSpPr>
          <p:cNvPr id="370" name="Google Shape;370;p18"/>
          <p:cNvSpPr/>
          <p:nvPr/>
        </p:nvSpPr>
        <p:spPr>
          <a:xfrm>
            <a:off x="1446213" y="1295400"/>
            <a:ext cx="3621087" cy="366713"/>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Function</a:t>
            </a:r>
            <a:endParaRPr/>
          </a:p>
        </p:txBody>
      </p:sp>
      <p:sp>
        <p:nvSpPr>
          <p:cNvPr id="371" name="Google Shape;371;p18"/>
          <p:cNvSpPr/>
          <p:nvPr/>
        </p:nvSpPr>
        <p:spPr>
          <a:xfrm>
            <a:off x="4322763" y="1295400"/>
            <a:ext cx="3621087" cy="366713"/>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000">
                <a:solidFill>
                  <a:srgbClr val="000000"/>
                </a:solidFill>
                <a:latin typeface="Arial"/>
                <a:ea typeface="Arial"/>
                <a:cs typeface="Arial"/>
                <a:sym typeface="Arial"/>
              </a:rPr>
              <a:t>Description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9"/>
          <p:cNvSpPr/>
          <p:nvPr/>
        </p:nvSpPr>
        <p:spPr>
          <a:xfrm>
            <a:off x="950913" y="1601788"/>
            <a:ext cx="7826375" cy="420687"/>
          </a:xfrm>
          <a:prstGeom prst="rect">
            <a:avLst/>
          </a:prstGeom>
          <a:noFill/>
          <a:ln>
            <a:noFill/>
          </a:ln>
        </p:spPr>
        <p:txBody>
          <a:bodyPr anchorCtr="0" anchor="t" bIns="46025" lIns="92075" spcFirstLastPara="1" rIns="92075" wrap="square" tIns="46025">
            <a:spAutoFit/>
          </a:bodyPr>
          <a:lstStyle/>
          <a:p>
            <a:pPr indent="-285750" lvl="0" marL="285750" marR="0" rtl="0" algn="l">
              <a:lnSpc>
                <a:spcPct val="90000"/>
              </a:lnSpc>
              <a:spcBef>
                <a:spcPts val="0"/>
              </a:spcBef>
              <a:spcAft>
                <a:spcPts val="0"/>
              </a:spcAft>
              <a:buClr>
                <a:srgbClr val="FFCC00"/>
              </a:buClr>
              <a:buSzPts val="2400"/>
              <a:buFont typeface="Arial"/>
              <a:buChar char="•"/>
            </a:pPr>
            <a:r>
              <a:rPr b="1" lang="en-US" sz="2400">
                <a:solidFill>
                  <a:srgbClr val="FFFFCC"/>
                </a:solidFill>
                <a:latin typeface="Arial"/>
                <a:ea typeface="Arial"/>
                <a:cs typeface="Arial"/>
                <a:sym typeface="Arial"/>
              </a:rPr>
              <a:t>MONTHS_BETWEEN ('01-SEP-95','11-JAN-94')</a:t>
            </a:r>
            <a:endParaRPr/>
          </a:p>
        </p:txBody>
      </p:sp>
      <p:sp>
        <p:nvSpPr>
          <p:cNvPr id="383" name="Google Shape;383;p19"/>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Date Functions</a:t>
            </a:r>
            <a:endParaRPr/>
          </a:p>
        </p:txBody>
      </p:sp>
      <p:sp>
        <p:nvSpPr>
          <p:cNvPr id="384" name="Google Shape;384;p19"/>
          <p:cNvSpPr/>
          <p:nvPr/>
        </p:nvSpPr>
        <p:spPr>
          <a:xfrm>
            <a:off x="950913" y="2730500"/>
            <a:ext cx="7754937" cy="457200"/>
          </a:xfrm>
          <a:prstGeom prst="rect">
            <a:avLst/>
          </a:prstGeom>
          <a:noFill/>
          <a:ln>
            <a:noFill/>
          </a:ln>
        </p:spPr>
        <p:txBody>
          <a:bodyPr anchorCtr="0" anchor="t" bIns="46025" lIns="92075" spcFirstLastPara="1" rIns="92075" wrap="square" tIns="46025">
            <a:spAutoFit/>
          </a:bodyPr>
          <a:lstStyle/>
          <a:p>
            <a:pPr indent="-285750" lvl="0" marL="285750" marR="0" rtl="0" algn="l">
              <a:spcBef>
                <a:spcPts val="0"/>
              </a:spcBef>
              <a:spcAft>
                <a:spcPts val="0"/>
              </a:spcAft>
              <a:buClr>
                <a:srgbClr val="FFCC00"/>
              </a:buClr>
              <a:buSzPts val="2400"/>
              <a:buFont typeface="Arial"/>
              <a:buChar char="•"/>
            </a:pPr>
            <a:r>
              <a:rPr b="1" lang="en-US" sz="2400">
                <a:solidFill>
                  <a:srgbClr val="FFFFCC"/>
                </a:solidFill>
                <a:latin typeface="Arial"/>
                <a:ea typeface="Arial"/>
                <a:cs typeface="Arial"/>
                <a:sym typeface="Arial"/>
              </a:rPr>
              <a:t>ADD_MONTHS ('11-JAN-94',6)</a:t>
            </a:r>
            <a:endParaRPr/>
          </a:p>
        </p:txBody>
      </p:sp>
      <p:sp>
        <p:nvSpPr>
          <p:cNvPr id="385" name="Google Shape;385;p19"/>
          <p:cNvSpPr/>
          <p:nvPr/>
        </p:nvSpPr>
        <p:spPr>
          <a:xfrm>
            <a:off x="931863" y="3929063"/>
            <a:ext cx="7916862" cy="457200"/>
          </a:xfrm>
          <a:prstGeom prst="rect">
            <a:avLst/>
          </a:prstGeom>
          <a:noFill/>
          <a:ln>
            <a:noFill/>
          </a:ln>
        </p:spPr>
        <p:txBody>
          <a:bodyPr anchorCtr="0" anchor="t" bIns="46025" lIns="92075" spcFirstLastPara="1" rIns="92075" wrap="square" tIns="46025">
            <a:spAutoFit/>
          </a:bodyPr>
          <a:lstStyle/>
          <a:p>
            <a:pPr indent="-285750" lvl="0" marL="285750" marR="0" rtl="0" algn="l">
              <a:spcBef>
                <a:spcPts val="0"/>
              </a:spcBef>
              <a:spcAft>
                <a:spcPts val="0"/>
              </a:spcAft>
              <a:buClr>
                <a:srgbClr val="FFCC00"/>
              </a:buClr>
              <a:buSzPts val="2400"/>
              <a:buFont typeface="Arial"/>
              <a:buChar char="•"/>
            </a:pPr>
            <a:r>
              <a:rPr b="1" lang="en-US" sz="2400">
                <a:solidFill>
                  <a:srgbClr val="FFFFCC"/>
                </a:solidFill>
                <a:latin typeface="Arial"/>
                <a:ea typeface="Arial"/>
                <a:cs typeface="Arial"/>
                <a:sym typeface="Arial"/>
              </a:rPr>
              <a:t>NEXT_DAY ('01-SEP-95','FRIDAY') </a:t>
            </a:r>
            <a:endParaRPr/>
          </a:p>
        </p:txBody>
      </p:sp>
      <p:sp>
        <p:nvSpPr>
          <p:cNvPr id="386" name="Google Shape;386;p19"/>
          <p:cNvSpPr/>
          <p:nvPr/>
        </p:nvSpPr>
        <p:spPr>
          <a:xfrm>
            <a:off x="950913" y="5311775"/>
            <a:ext cx="6764337" cy="457200"/>
          </a:xfrm>
          <a:prstGeom prst="rect">
            <a:avLst/>
          </a:prstGeom>
          <a:noFill/>
          <a:ln>
            <a:noFill/>
          </a:ln>
        </p:spPr>
        <p:txBody>
          <a:bodyPr anchorCtr="0" anchor="t" bIns="46025" lIns="92075" spcFirstLastPara="1" rIns="92075" wrap="square" tIns="46025">
            <a:spAutoFit/>
          </a:bodyPr>
          <a:lstStyle/>
          <a:p>
            <a:pPr indent="-285750" lvl="0" marL="285750" marR="0" rtl="0" algn="l">
              <a:spcBef>
                <a:spcPts val="0"/>
              </a:spcBef>
              <a:spcAft>
                <a:spcPts val="0"/>
              </a:spcAft>
              <a:buClr>
                <a:srgbClr val="FFCC00"/>
              </a:buClr>
              <a:buSzPts val="2400"/>
              <a:buFont typeface="Arial"/>
              <a:buChar char="•"/>
            </a:pPr>
            <a:r>
              <a:rPr b="1" lang="en-US" sz="2400">
                <a:solidFill>
                  <a:srgbClr val="FFFFCC"/>
                </a:solidFill>
                <a:latin typeface="Arial"/>
                <a:ea typeface="Arial"/>
                <a:cs typeface="Arial"/>
                <a:sym typeface="Arial"/>
              </a:rPr>
              <a:t>LAST_DAY('01-SEP-95')</a:t>
            </a:r>
            <a:endParaRPr/>
          </a:p>
        </p:txBody>
      </p:sp>
      <p:cxnSp>
        <p:nvCxnSpPr>
          <p:cNvPr id="387" name="Google Shape;387;p19"/>
          <p:cNvCxnSpPr/>
          <p:nvPr/>
        </p:nvCxnSpPr>
        <p:spPr>
          <a:xfrm>
            <a:off x="4972050" y="2235200"/>
            <a:ext cx="1028700"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sp>
        <p:nvSpPr>
          <p:cNvPr id="388" name="Google Shape;388;p19"/>
          <p:cNvSpPr/>
          <p:nvPr/>
        </p:nvSpPr>
        <p:spPr>
          <a:xfrm>
            <a:off x="6267450" y="2032000"/>
            <a:ext cx="2324100"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19.6774194</a:t>
            </a:r>
            <a:endParaRPr/>
          </a:p>
        </p:txBody>
      </p:sp>
      <p:sp>
        <p:nvSpPr>
          <p:cNvPr id="389" name="Google Shape;389;p19"/>
          <p:cNvSpPr/>
          <p:nvPr/>
        </p:nvSpPr>
        <p:spPr>
          <a:xfrm>
            <a:off x="6819900" y="2730500"/>
            <a:ext cx="2324100"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'11-JUL-94'</a:t>
            </a:r>
            <a:endParaRPr/>
          </a:p>
        </p:txBody>
      </p:sp>
      <p:sp>
        <p:nvSpPr>
          <p:cNvPr id="390" name="Google Shape;390;p19"/>
          <p:cNvSpPr/>
          <p:nvPr/>
        </p:nvSpPr>
        <p:spPr>
          <a:xfrm>
            <a:off x="6819900" y="4024313"/>
            <a:ext cx="2324100"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'08-SEP-95'</a:t>
            </a:r>
            <a:endParaRPr/>
          </a:p>
        </p:txBody>
      </p:sp>
      <p:sp>
        <p:nvSpPr>
          <p:cNvPr id="391" name="Google Shape;391;p19"/>
          <p:cNvSpPr/>
          <p:nvPr/>
        </p:nvSpPr>
        <p:spPr>
          <a:xfrm>
            <a:off x="6819900" y="5311775"/>
            <a:ext cx="2324100"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'30-SEP-95'</a:t>
            </a:r>
            <a:endParaRPr/>
          </a:p>
        </p:txBody>
      </p:sp>
      <p:cxnSp>
        <p:nvCxnSpPr>
          <p:cNvPr id="392" name="Google Shape;392;p19"/>
          <p:cNvCxnSpPr/>
          <p:nvPr/>
        </p:nvCxnSpPr>
        <p:spPr>
          <a:xfrm>
            <a:off x="6324600" y="4216400"/>
            <a:ext cx="495300"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cxnSp>
        <p:nvCxnSpPr>
          <p:cNvPr id="393" name="Google Shape;393;p19"/>
          <p:cNvCxnSpPr/>
          <p:nvPr/>
        </p:nvCxnSpPr>
        <p:spPr>
          <a:xfrm>
            <a:off x="6324600" y="2940050"/>
            <a:ext cx="495300"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cxnSp>
        <p:nvCxnSpPr>
          <p:cNvPr id="394" name="Google Shape;394;p19"/>
          <p:cNvCxnSpPr/>
          <p:nvPr/>
        </p:nvCxnSpPr>
        <p:spPr>
          <a:xfrm>
            <a:off x="6324600" y="5530850"/>
            <a:ext cx="495300"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Objectives</a:t>
            </a:r>
            <a:endParaRPr/>
          </a:p>
        </p:txBody>
      </p:sp>
      <p:sp>
        <p:nvSpPr>
          <p:cNvPr id="63" name="Google Shape;63;p2"/>
          <p:cNvSpPr txBox="1"/>
          <p:nvPr>
            <p:ph idx="1" type="body"/>
          </p:nvPr>
        </p:nvSpPr>
        <p:spPr>
          <a:xfrm>
            <a:off x="860425" y="1814513"/>
            <a:ext cx="7385050" cy="3459162"/>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After completing this lesson, you should be able to do the following:</a:t>
            </a:r>
            <a:endParaRPr/>
          </a:p>
          <a:p>
            <a:pPr indent="-285750" lvl="1" marL="742950" rtl="0" algn="l">
              <a:spcBef>
                <a:spcPts val="560"/>
              </a:spcBef>
              <a:spcAft>
                <a:spcPts val="0"/>
              </a:spcAft>
              <a:buClr>
                <a:schemeClr val="lt1"/>
              </a:buClr>
              <a:buSzPts val="2800"/>
              <a:buFont typeface="Times New Roman"/>
              <a:buChar char="–"/>
            </a:pPr>
            <a:r>
              <a:rPr lang="en-US"/>
              <a:t>Describe various types of functions available in SQL</a:t>
            </a:r>
            <a:endParaRPr/>
          </a:p>
          <a:p>
            <a:pPr indent="-285750" lvl="1" marL="742950" rtl="0" algn="l">
              <a:spcBef>
                <a:spcPts val="560"/>
              </a:spcBef>
              <a:spcAft>
                <a:spcPts val="0"/>
              </a:spcAft>
              <a:buClr>
                <a:schemeClr val="lt1"/>
              </a:buClr>
              <a:buSzPts val="2800"/>
              <a:buFont typeface="Times New Roman"/>
              <a:buChar char="–"/>
            </a:pPr>
            <a:r>
              <a:rPr lang="en-US"/>
              <a:t>Use character, number, and date functions in SELECT statements</a:t>
            </a:r>
            <a:endParaRPr/>
          </a:p>
          <a:p>
            <a:pPr indent="-285750" lvl="1" marL="742950" rtl="0" algn="l">
              <a:spcBef>
                <a:spcPts val="560"/>
              </a:spcBef>
              <a:spcAft>
                <a:spcPts val="0"/>
              </a:spcAft>
              <a:buClr>
                <a:schemeClr val="lt1"/>
              </a:buClr>
              <a:buSzPts val="2800"/>
              <a:buFont typeface="Times New Roman"/>
              <a:buChar char="–"/>
            </a:pPr>
            <a:r>
              <a:rPr lang="en-US"/>
              <a:t>Describe the use of conversion functions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0"/>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DECODE Function</a:t>
            </a:r>
            <a:endParaRPr/>
          </a:p>
        </p:txBody>
      </p:sp>
      <p:sp>
        <p:nvSpPr>
          <p:cNvPr id="400" name="Google Shape;400;p20"/>
          <p:cNvSpPr txBox="1"/>
          <p:nvPr>
            <p:ph idx="1" type="body"/>
          </p:nvPr>
        </p:nvSpPr>
        <p:spPr>
          <a:xfrm>
            <a:off x="685800" y="1676400"/>
            <a:ext cx="7772400" cy="155416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Facilitates conditional inquiries by doing the work of a </a:t>
            </a:r>
            <a:r>
              <a:rPr lang="en-US">
                <a:solidFill>
                  <a:srgbClr val="FF3300"/>
                </a:solidFill>
              </a:rPr>
              <a:t>CASE</a:t>
            </a:r>
            <a:r>
              <a:rPr lang="en-US"/>
              <a:t> or </a:t>
            </a:r>
            <a:r>
              <a:rPr lang="en-US">
                <a:solidFill>
                  <a:srgbClr val="FF3300"/>
                </a:solidFill>
              </a:rPr>
              <a:t>IF-THEN-ELSE</a:t>
            </a:r>
            <a:r>
              <a:rPr lang="en-US"/>
              <a:t> statement</a:t>
            </a:r>
            <a:endParaRPr/>
          </a:p>
        </p:txBody>
      </p:sp>
      <p:sp>
        <p:nvSpPr>
          <p:cNvPr id="401" name="Google Shape;401;p20"/>
          <p:cNvSpPr/>
          <p:nvPr/>
        </p:nvSpPr>
        <p:spPr>
          <a:xfrm>
            <a:off x="949325" y="3289300"/>
            <a:ext cx="7267575" cy="106045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lnSpc>
                <a:spcPct val="105000"/>
              </a:lnSpc>
              <a:spcBef>
                <a:spcPts val="0"/>
              </a:spcBef>
              <a:spcAft>
                <a:spcPts val="0"/>
              </a:spcAft>
              <a:buNone/>
            </a:pPr>
            <a:r>
              <a:rPr b="1" lang="en-US" sz="1800">
                <a:solidFill>
                  <a:srgbClr val="000000"/>
                </a:solidFill>
                <a:latin typeface="Courier New"/>
                <a:ea typeface="Courier New"/>
                <a:cs typeface="Courier New"/>
                <a:sym typeface="Courier New"/>
              </a:rPr>
              <a:t>DECODE(</a:t>
            </a:r>
            <a:r>
              <a:rPr b="1" i="1" lang="en-US" sz="1800">
                <a:solidFill>
                  <a:srgbClr val="000000"/>
                </a:solidFill>
                <a:latin typeface="Courier New"/>
                <a:ea typeface="Courier New"/>
                <a:cs typeface="Courier New"/>
                <a:sym typeface="Courier New"/>
              </a:rPr>
              <a:t>col/expression, search1, result1 </a:t>
            </a:r>
            <a:endParaRPr/>
          </a:p>
          <a:p>
            <a:pPr indent="0" lvl="0" marL="0" marR="0" rtl="0" algn="l">
              <a:lnSpc>
                <a:spcPct val="105000"/>
              </a:lnSpc>
              <a:spcBef>
                <a:spcPts val="0"/>
              </a:spcBef>
              <a:spcAft>
                <a:spcPts val="0"/>
              </a:spcAft>
              <a:buNone/>
            </a:pPr>
            <a:r>
              <a:rPr b="1" i="1" lang="en-US" sz="1800">
                <a:solidFill>
                  <a:srgbClr val="000000"/>
                </a:solidFill>
                <a:latin typeface="Courier New"/>
                <a:ea typeface="Courier New"/>
                <a:cs typeface="Courier New"/>
                <a:sym typeface="Courier New"/>
              </a:rPr>
              <a:t>      			   </a:t>
            </a:r>
            <a:r>
              <a:rPr b="1" lang="en-US" sz="1800">
                <a:solidFill>
                  <a:srgbClr val="000000"/>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 search2, result2,...,</a:t>
            </a:r>
            <a:r>
              <a:rPr b="1" lang="en-US" sz="1800">
                <a:solidFill>
                  <a:srgbClr val="000000"/>
                </a:solidFill>
                <a:latin typeface="Courier New"/>
                <a:ea typeface="Courier New"/>
                <a:cs typeface="Courier New"/>
                <a:sym typeface="Courier New"/>
              </a:rPr>
              <a:t>]</a:t>
            </a:r>
            <a:endParaRPr/>
          </a:p>
          <a:p>
            <a:pPr indent="0" lvl="0" marL="0" marR="0" rtl="0" algn="l">
              <a:lnSpc>
                <a:spcPct val="105000"/>
              </a:lnSpc>
              <a:spcBef>
                <a:spcPts val="0"/>
              </a:spcBef>
              <a:spcAft>
                <a:spcPts val="0"/>
              </a:spcAft>
              <a:buNone/>
            </a:pPr>
            <a:r>
              <a:rPr b="1" i="1" lang="en-US" sz="1800">
                <a:solidFill>
                  <a:srgbClr val="000000"/>
                </a:solidFill>
                <a:latin typeface="Courier New"/>
                <a:ea typeface="Courier New"/>
                <a:cs typeface="Courier New"/>
                <a:sym typeface="Courier New"/>
              </a:rPr>
              <a:t>      			   </a:t>
            </a:r>
            <a:r>
              <a:rPr b="1" lang="en-US" sz="1800">
                <a:solidFill>
                  <a:srgbClr val="000000"/>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 default</a:t>
            </a:r>
            <a:r>
              <a:rPr b="1" lang="en-US" sz="1800">
                <a:solidFill>
                  <a:srgbClr val="000000"/>
                </a:solidFill>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1"/>
          <p:cNvSpPr/>
          <p:nvPr/>
        </p:nvSpPr>
        <p:spPr>
          <a:xfrm>
            <a:off x="949325" y="1778000"/>
            <a:ext cx="7292975" cy="2119313"/>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0" name="Google Shape;410;p21"/>
          <p:cNvSpPr/>
          <p:nvPr/>
        </p:nvSpPr>
        <p:spPr>
          <a:xfrm>
            <a:off x="954088" y="4076700"/>
            <a:ext cx="7291387" cy="185102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11" name="Google Shape;411;p21"/>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DECODE Function</a:t>
            </a:r>
            <a:endParaRPr/>
          </a:p>
        </p:txBody>
      </p:sp>
      <p:grpSp>
        <p:nvGrpSpPr>
          <p:cNvPr id="412" name="Google Shape;412;p21"/>
          <p:cNvGrpSpPr/>
          <p:nvPr/>
        </p:nvGrpSpPr>
        <p:grpSpPr>
          <a:xfrm>
            <a:off x="2608263" y="2111375"/>
            <a:ext cx="4638675" cy="3365500"/>
            <a:chOff x="1643" y="1330"/>
            <a:chExt cx="2922" cy="2120"/>
          </a:xfrm>
        </p:grpSpPr>
        <p:sp>
          <p:nvSpPr>
            <p:cNvPr id="413" name="Google Shape;413;p21"/>
            <p:cNvSpPr/>
            <p:nvPr/>
          </p:nvSpPr>
          <p:spPr>
            <a:xfrm>
              <a:off x="1643" y="1330"/>
              <a:ext cx="2922" cy="86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4" name="Google Shape;414;p21"/>
            <p:cNvSpPr/>
            <p:nvPr/>
          </p:nvSpPr>
          <p:spPr>
            <a:xfrm>
              <a:off x="2370" y="2581"/>
              <a:ext cx="1327" cy="86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15" name="Google Shape;415;p21"/>
          <p:cNvSpPr/>
          <p:nvPr/>
        </p:nvSpPr>
        <p:spPr>
          <a:xfrm>
            <a:off x="931863" y="1736725"/>
            <a:ext cx="7318375" cy="2144713"/>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job, 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DECODE(job, 'ANALYST',  SAL*1.1,</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'CLERK',   SAL*1.15,</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                     'MANAGER', SAL*1.20,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5                                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6                REVISED_SALARY</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7  FROM   emp;</a:t>
            </a:r>
            <a:endParaRPr/>
          </a:p>
        </p:txBody>
      </p:sp>
      <p:sp>
        <p:nvSpPr>
          <p:cNvPr id="416" name="Google Shape;416;p21"/>
          <p:cNvSpPr/>
          <p:nvPr/>
        </p:nvSpPr>
        <p:spPr>
          <a:xfrm>
            <a:off x="958850" y="4060825"/>
            <a:ext cx="7265988" cy="182562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JOB             SAL REVISED_SALARY</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PRESIDENT      5000           5000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MANAGER        2850           3420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MANAGER        2450           2940</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2"/>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the DECODE Function</a:t>
            </a:r>
            <a:endParaRPr/>
          </a:p>
        </p:txBody>
      </p:sp>
      <p:sp>
        <p:nvSpPr>
          <p:cNvPr id="425" name="Google Shape;425;p22"/>
          <p:cNvSpPr/>
          <p:nvPr/>
        </p:nvSpPr>
        <p:spPr>
          <a:xfrm>
            <a:off x="949325" y="2289175"/>
            <a:ext cx="7292975" cy="37846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6" name="Google Shape;426;p22"/>
          <p:cNvSpPr/>
          <p:nvPr/>
        </p:nvSpPr>
        <p:spPr>
          <a:xfrm>
            <a:off x="931863" y="2328863"/>
            <a:ext cx="7318375" cy="379253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 sal,</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DECODE(TRUNC(sal/1000, 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3                          0, 0.00,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			         1, 0.09,</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5                          2, 0.20,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6                          3, 0.30,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7                          4, 0.40,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8                          5, 0.42,</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9                          6, 0.44,</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10                             0.45)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11  FROM    emp</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12  WHERE   deptno = 30;</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27" name="Google Shape;427;p22"/>
          <p:cNvSpPr txBox="1"/>
          <p:nvPr>
            <p:ph idx="1" type="body"/>
          </p:nvPr>
        </p:nvSpPr>
        <p:spPr>
          <a:xfrm>
            <a:off x="773113" y="1276350"/>
            <a:ext cx="7385050" cy="10668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Display the applicable tax rate for each employee in department 30.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3"/>
          <p:cNvSpPr/>
          <p:nvPr/>
        </p:nvSpPr>
        <p:spPr>
          <a:xfrm>
            <a:off x="1512888" y="4381500"/>
            <a:ext cx="5634037" cy="1543050"/>
          </a:xfrm>
          <a:custGeom>
            <a:rect b="b" l="l" r="r" t="t"/>
            <a:pathLst>
              <a:path extrusionOk="0" h="972" w="3549">
                <a:moveTo>
                  <a:pt x="0" y="0"/>
                </a:moveTo>
                <a:lnTo>
                  <a:pt x="0" y="971"/>
                </a:lnTo>
                <a:lnTo>
                  <a:pt x="3548" y="971"/>
                </a:lnTo>
                <a:lnTo>
                  <a:pt x="3548" y="0"/>
                </a:lnTo>
              </a:path>
            </a:pathLst>
          </a:custGeom>
          <a:noFill/>
          <a:ln cap="rnd" cmpd="sng" w="50800">
            <a:solidFill>
              <a:srgbClr val="FFCC00"/>
            </a:solidFill>
            <a:prstDash val="solid"/>
            <a:round/>
            <a:headEnd len="med" w="med" type="stealth"/>
            <a:tailEnd len="med" w="med" type="stealth"/>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3" name="Google Shape;433;p23"/>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Nesting Functions</a:t>
            </a:r>
            <a:endParaRPr/>
          </a:p>
        </p:txBody>
      </p:sp>
      <p:sp>
        <p:nvSpPr>
          <p:cNvPr id="434" name="Google Shape;434;p23"/>
          <p:cNvSpPr txBox="1"/>
          <p:nvPr>
            <p:ph idx="1" type="body"/>
          </p:nvPr>
        </p:nvSpPr>
        <p:spPr>
          <a:xfrm>
            <a:off x="685800" y="1676400"/>
            <a:ext cx="7772400" cy="145891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Single-row functions can be nested to any level.</a:t>
            </a:r>
            <a:endParaRPr/>
          </a:p>
          <a:p>
            <a:pPr indent="-285750" lvl="1" marL="742950" rtl="0" algn="l">
              <a:spcBef>
                <a:spcPts val="560"/>
              </a:spcBef>
              <a:spcAft>
                <a:spcPts val="0"/>
              </a:spcAft>
              <a:buClr>
                <a:schemeClr val="lt1"/>
              </a:buClr>
              <a:buSzPts val="2800"/>
              <a:buFont typeface="Times New Roman"/>
              <a:buChar char="–"/>
            </a:pPr>
            <a:r>
              <a:rPr lang="en-US"/>
              <a:t>Nested functions are evaluated from deepest level to the least-deep level.</a:t>
            </a:r>
            <a:endParaRPr/>
          </a:p>
        </p:txBody>
      </p:sp>
      <p:sp>
        <p:nvSpPr>
          <p:cNvPr id="435" name="Google Shape;435;p23"/>
          <p:cNvSpPr/>
          <p:nvPr/>
        </p:nvSpPr>
        <p:spPr>
          <a:xfrm>
            <a:off x="942975" y="3681413"/>
            <a:ext cx="7300913" cy="681037"/>
          </a:xfrm>
          <a:prstGeom prst="rect">
            <a:avLst/>
          </a:prstGeom>
          <a:gradFill>
            <a:gsLst>
              <a:gs pos="0">
                <a:srgbClr val="0066CC"/>
              </a:gs>
              <a:gs pos="100000">
                <a:srgbClr val="0061C2"/>
              </a:gs>
            </a:gsLst>
            <a:lin ang="2700000" scaled="0"/>
          </a:gra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6" name="Google Shape;436;p23"/>
          <p:cNvSpPr/>
          <p:nvPr/>
        </p:nvSpPr>
        <p:spPr>
          <a:xfrm>
            <a:off x="1239838" y="3849688"/>
            <a:ext cx="6584950" cy="371475"/>
          </a:xfrm>
          <a:prstGeom prst="rect">
            <a:avLst/>
          </a:prstGeom>
          <a:noFill/>
          <a:ln>
            <a:noFill/>
          </a:ln>
        </p:spPr>
        <p:txBody>
          <a:bodyPr anchorCtr="0" anchor="t" bIns="46025" lIns="92075" spcFirstLastPara="1" rIns="92075" wrap="square" tIns="46025">
            <a:spAutoFit/>
          </a:bodyPr>
          <a:lstStyle/>
          <a:p>
            <a:pPr indent="0" lvl="0" marL="0" marR="0" rtl="0" algn="l">
              <a:lnSpc>
                <a:spcPct val="78571"/>
              </a:lnSpc>
              <a:spcBef>
                <a:spcPts val="0"/>
              </a:spcBef>
              <a:spcAft>
                <a:spcPts val="0"/>
              </a:spcAft>
              <a:buNone/>
            </a:pPr>
            <a:r>
              <a:rPr b="1" lang="en-US" sz="2800">
                <a:solidFill>
                  <a:srgbClr val="FFCC00"/>
                </a:solidFill>
                <a:latin typeface="Courier New"/>
                <a:ea typeface="Courier New"/>
                <a:cs typeface="Courier New"/>
                <a:sym typeface="Courier New"/>
              </a:rPr>
              <a:t>F3</a:t>
            </a:r>
            <a:r>
              <a:rPr b="1" lang="en-US" sz="2800">
                <a:solidFill>
                  <a:srgbClr val="8CF4EA"/>
                </a:solidFill>
                <a:latin typeface="Courier New"/>
                <a:ea typeface="Courier New"/>
                <a:cs typeface="Courier New"/>
                <a:sym typeface="Courier New"/>
              </a:rPr>
              <a:t>(F2</a:t>
            </a:r>
            <a:r>
              <a:rPr b="1" lang="en-US" sz="2800">
                <a:solidFill>
                  <a:srgbClr val="FFFFFF"/>
                </a:solidFill>
                <a:latin typeface="Courier New"/>
                <a:ea typeface="Courier New"/>
                <a:cs typeface="Courier New"/>
                <a:sym typeface="Courier New"/>
              </a:rPr>
              <a:t>(F1(col,arg1)</a:t>
            </a:r>
            <a:r>
              <a:rPr b="1" lang="en-US" sz="2800">
                <a:solidFill>
                  <a:srgbClr val="8CF4EA"/>
                </a:solidFill>
                <a:latin typeface="Courier New"/>
                <a:ea typeface="Courier New"/>
                <a:cs typeface="Courier New"/>
                <a:sym typeface="Courier New"/>
              </a:rPr>
              <a:t>,arg2)</a:t>
            </a:r>
            <a:r>
              <a:rPr b="1" lang="en-US" sz="2800">
                <a:solidFill>
                  <a:srgbClr val="FAFD00"/>
                </a:solidFill>
                <a:latin typeface="Courier New"/>
                <a:ea typeface="Courier New"/>
                <a:cs typeface="Courier New"/>
                <a:sym typeface="Courier New"/>
              </a:rPr>
              <a:t>,</a:t>
            </a:r>
            <a:r>
              <a:rPr b="1" lang="en-US" sz="2800">
                <a:solidFill>
                  <a:srgbClr val="FFCC00"/>
                </a:solidFill>
                <a:latin typeface="Courier New"/>
                <a:ea typeface="Courier New"/>
                <a:cs typeface="Courier New"/>
                <a:sym typeface="Courier New"/>
              </a:rPr>
              <a:t>arg3)</a:t>
            </a:r>
            <a:endParaRPr/>
          </a:p>
        </p:txBody>
      </p:sp>
      <p:sp>
        <p:nvSpPr>
          <p:cNvPr id="437" name="Google Shape;437;p23"/>
          <p:cNvSpPr/>
          <p:nvPr/>
        </p:nvSpPr>
        <p:spPr>
          <a:xfrm>
            <a:off x="2724150" y="4524375"/>
            <a:ext cx="22145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Helvetica Neue"/>
                <a:ea typeface="Helvetica Neue"/>
                <a:cs typeface="Helvetica Neue"/>
                <a:sym typeface="Helvetica Neue"/>
              </a:rPr>
              <a:t>Step 1 = Result 1</a:t>
            </a:r>
            <a:endParaRPr/>
          </a:p>
        </p:txBody>
      </p:sp>
      <p:sp>
        <p:nvSpPr>
          <p:cNvPr id="438" name="Google Shape;438;p23"/>
          <p:cNvSpPr/>
          <p:nvPr/>
        </p:nvSpPr>
        <p:spPr>
          <a:xfrm>
            <a:off x="2724150" y="5000625"/>
            <a:ext cx="22145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2"/>
                </a:solidFill>
                <a:latin typeface="Helvetica Neue"/>
                <a:ea typeface="Helvetica Neue"/>
                <a:cs typeface="Helvetica Neue"/>
                <a:sym typeface="Helvetica Neue"/>
              </a:rPr>
              <a:t>Step 2 = Result 2</a:t>
            </a:r>
            <a:endParaRPr/>
          </a:p>
        </p:txBody>
      </p:sp>
      <p:sp>
        <p:nvSpPr>
          <p:cNvPr id="439" name="Google Shape;439;p23"/>
          <p:cNvSpPr/>
          <p:nvPr/>
        </p:nvSpPr>
        <p:spPr>
          <a:xfrm>
            <a:off x="2724150" y="5492750"/>
            <a:ext cx="22145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CC00"/>
                </a:solidFill>
                <a:latin typeface="Helvetica Neue"/>
                <a:ea typeface="Helvetica Neue"/>
                <a:cs typeface="Helvetica Neue"/>
                <a:sym typeface="Helvetica Neue"/>
              </a:rPr>
              <a:t>Step 3 = Result 3</a:t>
            </a:r>
            <a:endParaRPr/>
          </a:p>
        </p:txBody>
      </p:sp>
      <p:sp>
        <p:nvSpPr>
          <p:cNvPr id="440" name="Google Shape;440;p23"/>
          <p:cNvSpPr/>
          <p:nvPr/>
        </p:nvSpPr>
        <p:spPr>
          <a:xfrm>
            <a:off x="2120900" y="4360863"/>
            <a:ext cx="3810000" cy="1055687"/>
          </a:xfrm>
          <a:custGeom>
            <a:rect b="b" l="l" r="r" t="t"/>
            <a:pathLst>
              <a:path extrusionOk="0" h="665" w="2400">
                <a:moveTo>
                  <a:pt x="0" y="0"/>
                </a:moveTo>
                <a:lnTo>
                  <a:pt x="0" y="664"/>
                </a:lnTo>
                <a:lnTo>
                  <a:pt x="2399" y="664"/>
                </a:lnTo>
                <a:lnTo>
                  <a:pt x="2399" y="0"/>
                </a:lnTo>
              </a:path>
            </a:pathLst>
          </a:custGeom>
          <a:noFill/>
          <a:ln cap="rnd" cmpd="sng" w="50800">
            <a:solidFill>
              <a:schemeClr val="hlink"/>
            </a:solidFill>
            <a:prstDash val="solid"/>
            <a:round/>
            <a:headEnd len="med" w="med" type="stealth"/>
            <a:tailEnd len="med" w="med" type="stealth"/>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1" name="Google Shape;441;p23"/>
          <p:cNvSpPr/>
          <p:nvPr/>
        </p:nvSpPr>
        <p:spPr>
          <a:xfrm>
            <a:off x="2586038" y="4379913"/>
            <a:ext cx="2473325" cy="569912"/>
          </a:xfrm>
          <a:custGeom>
            <a:rect b="b" l="l" r="r" t="t"/>
            <a:pathLst>
              <a:path extrusionOk="0" h="359" w="1558">
                <a:moveTo>
                  <a:pt x="0" y="0"/>
                </a:moveTo>
                <a:lnTo>
                  <a:pt x="0" y="358"/>
                </a:lnTo>
                <a:lnTo>
                  <a:pt x="1557" y="358"/>
                </a:lnTo>
                <a:lnTo>
                  <a:pt x="1557" y="0"/>
                </a:lnTo>
              </a:path>
            </a:pathLst>
          </a:custGeom>
          <a:noFill/>
          <a:ln cap="rnd" cmpd="sng" w="50800">
            <a:solidFill>
              <a:schemeClr val="accent1"/>
            </a:solidFill>
            <a:prstDash val="solid"/>
            <a:round/>
            <a:headEnd len="med" w="med" type="stealth"/>
            <a:tailEnd len="med" w="med" type="stealth"/>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4"/>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Practice  Questions</a:t>
            </a:r>
            <a:endParaRPr/>
          </a:p>
        </p:txBody>
      </p:sp>
      <p:sp>
        <p:nvSpPr>
          <p:cNvPr id="459" name="Google Shape;459;p24"/>
          <p:cNvSpPr txBox="1"/>
          <p:nvPr>
            <p:ph idx="1" type="body"/>
          </p:nvPr>
        </p:nvSpPr>
        <p:spPr>
          <a:xfrm>
            <a:off x="684213" y="1676400"/>
            <a:ext cx="7772400" cy="947738"/>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lt1"/>
              </a:buClr>
              <a:buSzPts val="3200"/>
              <a:buFont typeface="Times New Roman"/>
              <a:buChar char="•"/>
            </a:pPr>
            <a:r>
              <a:rPr lang="en-US"/>
              <a:t>Print the following</a:t>
            </a:r>
            <a:endParaRPr/>
          </a:p>
          <a:p>
            <a:pPr indent="-342900" lvl="0" marL="342900" rtl="0" algn="l">
              <a:lnSpc>
                <a:spcPct val="90000"/>
              </a:lnSpc>
              <a:spcBef>
                <a:spcPts val="640"/>
              </a:spcBef>
              <a:spcAft>
                <a:spcPts val="0"/>
              </a:spcAft>
              <a:buClr>
                <a:schemeClr val="lt1"/>
              </a:buClr>
              <a:buSzPts val="3200"/>
              <a:buFont typeface="Times New Roman"/>
              <a:buChar char="•"/>
            </a:pPr>
            <a:r>
              <a:rPr lang="en-US"/>
              <a:t>&lt;employee name&gt; earns &lt;salary&gt; monthly but wants &lt;3 times salary&gt; label the column dream salaries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5"/>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Practice  Questions</a:t>
            </a:r>
            <a:endParaRPr/>
          </a:p>
        </p:txBody>
      </p:sp>
      <p:sp>
        <p:nvSpPr>
          <p:cNvPr id="477" name="Google Shape;477;p25"/>
          <p:cNvSpPr txBox="1"/>
          <p:nvPr>
            <p:ph idx="1" type="body"/>
          </p:nvPr>
        </p:nvSpPr>
        <p:spPr>
          <a:xfrm>
            <a:off x="684213" y="1676400"/>
            <a:ext cx="7772400" cy="947738"/>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lt1"/>
              </a:buClr>
              <a:buSzPts val="3200"/>
              <a:buFont typeface="Times New Roman"/>
              <a:buChar char="•"/>
            </a:pPr>
            <a:r>
              <a:rPr lang="en-US"/>
              <a:t>Display the employee name, with the first letter capitalized and all other letter lowercase and the length of their name for all the employees whose name started with A, F or 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6"/>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Practice  Questions</a:t>
            </a:r>
            <a:endParaRPr/>
          </a:p>
        </p:txBody>
      </p:sp>
      <p:sp>
        <p:nvSpPr>
          <p:cNvPr id="495" name="Google Shape;495;p26"/>
          <p:cNvSpPr txBox="1"/>
          <p:nvPr>
            <p:ph idx="1" type="body"/>
          </p:nvPr>
        </p:nvSpPr>
        <p:spPr>
          <a:xfrm>
            <a:off x="684213" y="1676400"/>
            <a:ext cx="7772400" cy="947738"/>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lt1"/>
              </a:buClr>
              <a:buSzPts val="3200"/>
              <a:buFont typeface="Times New Roman"/>
              <a:buChar char="•"/>
            </a:pPr>
            <a:r>
              <a:rPr lang="en-US"/>
              <a:t>Display the employee name and commission in percentage. If the employee does not earn commission display No commission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7"/>
          <p:cNvSpPr txBox="1"/>
          <p:nvPr>
            <p:ph type="ctrTitle"/>
          </p:nvPr>
        </p:nvSpPr>
        <p:spPr>
          <a:xfrm>
            <a:off x="685800" y="22860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sz="4800"/>
              <a:t>Displaying Data </a:t>
            </a:r>
            <a:br>
              <a:rPr lang="en-US" sz="4800"/>
            </a:br>
            <a:r>
              <a:rPr lang="en-US" sz="4800"/>
              <a:t>from Multiple Tables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8"/>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Objectives</a:t>
            </a:r>
            <a:endParaRPr/>
          </a:p>
        </p:txBody>
      </p:sp>
      <p:sp>
        <p:nvSpPr>
          <p:cNvPr id="508" name="Google Shape;508;p28"/>
          <p:cNvSpPr txBox="1"/>
          <p:nvPr>
            <p:ph idx="1" type="body"/>
          </p:nvPr>
        </p:nvSpPr>
        <p:spPr>
          <a:xfrm>
            <a:off x="860425" y="1795463"/>
            <a:ext cx="7385050" cy="38862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After completing this lesson, you should be able to do the following:</a:t>
            </a:r>
            <a:endParaRPr/>
          </a:p>
          <a:p>
            <a:pPr indent="-285750" lvl="1" marL="742950" rtl="0" algn="l">
              <a:spcBef>
                <a:spcPts val="560"/>
              </a:spcBef>
              <a:spcAft>
                <a:spcPts val="0"/>
              </a:spcAft>
              <a:buClr>
                <a:schemeClr val="lt1"/>
              </a:buClr>
              <a:buSzPts val="2800"/>
              <a:buFont typeface="Times New Roman"/>
              <a:buChar char="–"/>
            </a:pPr>
            <a:r>
              <a:rPr lang="en-US"/>
              <a:t>Write SELECT statements to access data from more than one table using equality and nonequality joins</a:t>
            </a:r>
            <a:endParaRPr/>
          </a:p>
          <a:p>
            <a:pPr indent="-285750" lvl="1" marL="742950" rtl="0" algn="l">
              <a:spcBef>
                <a:spcPts val="560"/>
              </a:spcBef>
              <a:spcAft>
                <a:spcPts val="0"/>
              </a:spcAft>
              <a:buClr>
                <a:schemeClr val="lt1"/>
              </a:buClr>
              <a:buSzPts val="2800"/>
              <a:buFont typeface="Times New Roman"/>
              <a:buChar char="–"/>
            </a:pPr>
            <a:r>
              <a:rPr lang="en-US"/>
              <a:t>View data that generally does not meet a join condition by using outer joins</a:t>
            </a:r>
            <a:endParaRPr/>
          </a:p>
          <a:p>
            <a:pPr indent="-285750" lvl="1" marL="742950" rtl="0" algn="l">
              <a:spcBef>
                <a:spcPts val="560"/>
              </a:spcBef>
              <a:spcAft>
                <a:spcPts val="0"/>
              </a:spcAft>
              <a:buClr>
                <a:schemeClr val="lt1"/>
              </a:buClr>
              <a:buSzPts val="2800"/>
              <a:buFont typeface="Times New Roman"/>
              <a:buChar char="–"/>
            </a:pPr>
            <a:r>
              <a:rPr lang="en-US"/>
              <a:t>Join a table to itself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9"/>
          <p:cNvSpPr/>
          <p:nvPr/>
        </p:nvSpPr>
        <p:spPr>
          <a:xfrm>
            <a:off x="831850" y="1444625"/>
            <a:ext cx="3505200" cy="16795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516" name="Google Shape;516;p29"/>
          <p:cNvSpPr/>
          <p:nvPr/>
        </p:nvSpPr>
        <p:spPr>
          <a:xfrm>
            <a:off x="4506913" y="1450975"/>
            <a:ext cx="3862387" cy="16795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517" name="Google Shape;517;p29"/>
          <p:cNvSpPr/>
          <p:nvPr/>
        </p:nvSpPr>
        <p:spPr>
          <a:xfrm>
            <a:off x="2357438" y="3708400"/>
            <a:ext cx="4113212" cy="2451100"/>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EMPNO 	DEPTNO 	LOC</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 -------- </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7839      	10 NEW YORK</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7698 	    	30 CHICAGO</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7782  	10 NEW YORK</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7566  	20 DALLAS</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7654 	    	30 CHICAGO</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7499  	30 CHICAGO</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
        <p:nvSpPr>
          <p:cNvPr id="518" name="Google Shape;518;p29"/>
          <p:cNvSpPr txBox="1"/>
          <p:nvPr>
            <p:ph type="title"/>
          </p:nvPr>
        </p:nvSpPr>
        <p:spPr>
          <a:xfrm>
            <a:off x="0" y="511175"/>
            <a:ext cx="9142413" cy="881063"/>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sz="4300"/>
              <a:t>Obtaining Data from Multiple Tables</a:t>
            </a:r>
            <a:endParaRPr/>
          </a:p>
        </p:txBody>
      </p:sp>
      <p:sp>
        <p:nvSpPr>
          <p:cNvPr id="519" name="Google Shape;519;p29"/>
          <p:cNvSpPr/>
          <p:nvPr/>
        </p:nvSpPr>
        <p:spPr>
          <a:xfrm>
            <a:off x="742950" y="1087438"/>
            <a:ext cx="8048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EMP </a:t>
            </a:r>
            <a:endParaRPr/>
          </a:p>
        </p:txBody>
      </p:sp>
      <p:sp>
        <p:nvSpPr>
          <p:cNvPr id="520" name="Google Shape;520;p29"/>
          <p:cNvSpPr/>
          <p:nvPr/>
        </p:nvSpPr>
        <p:spPr>
          <a:xfrm>
            <a:off x="4419600" y="1087438"/>
            <a:ext cx="9318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DEPT </a:t>
            </a:r>
            <a:endParaRPr/>
          </a:p>
        </p:txBody>
      </p:sp>
      <p:grpSp>
        <p:nvGrpSpPr>
          <p:cNvPr id="521" name="Google Shape;521;p29"/>
          <p:cNvGrpSpPr/>
          <p:nvPr/>
        </p:nvGrpSpPr>
        <p:grpSpPr>
          <a:xfrm>
            <a:off x="895350" y="1504950"/>
            <a:ext cx="7313613" cy="1573213"/>
            <a:chOff x="564" y="948"/>
            <a:chExt cx="4607" cy="991"/>
          </a:xfrm>
        </p:grpSpPr>
        <p:sp>
          <p:nvSpPr>
            <p:cNvPr id="522" name="Google Shape;522;p29"/>
            <p:cNvSpPr/>
            <p:nvPr/>
          </p:nvSpPr>
          <p:spPr>
            <a:xfrm>
              <a:off x="564" y="948"/>
              <a:ext cx="562" cy="99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23" name="Google Shape;523;p29"/>
            <p:cNvSpPr/>
            <p:nvPr/>
          </p:nvSpPr>
          <p:spPr>
            <a:xfrm>
              <a:off x="2110" y="948"/>
              <a:ext cx="562" cy="99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24" name="Google Shape;524;p29"/>
            <p:cNvSpPr/>
            <p:nvPr/>
          </p:nvSpPr>
          <p:spPr>
            <a:xfrm>
              <a:off x="4419" y="948"/>
              <a:ext cx="752" cy="99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525" name="Google Shape;525;p29"/>
          <p:cNvGrpSpPr/>
          <p:nvPr/>
        </p:nvGrpSpPr>
        <p:grpSpPr>
          <a:xfrm>
            <a:off x="3937000" y="3213100"/>
            <a:ext cx="966788" cy="473075"/>
            <a:chOff x="2480" y="2024"/>
            <a:chExt cx="609" cy="298"/>
          </a:xfrm>
        </p:grpSpPr>
        <p:cxnSp>
          <p:nvCxnSpPr>
            <p:cNvPr id="526" name="Google Shape;526;p29"/>
            <p:cNvCxnSpPr/>
            <p:nvPr/>
          </p:nvCxnSpPr>
          <p:spPr>
            <a:xfrm rot="10800000">
              <a:off x="2480" y="2024"/>
              <a:ext cx="0" cy="298"/>
            </a:xfrm>
            <a:prstGeom prst="straightConnector1">
              <a:avLst/>
            </a:prstGeom>
            <a:noFill/>
            <a:ln cap="flat" cmpd="sng" w="50800">
              <a:solidFill>
                <a:srgbClr val="FFCC00"/>
              </a:solidFill>
              <a:prstDash val="solid"/>
              <a:round/>
              <a:headEnd len="med" w="med" type="stealth"/>
              <a:tailEnd len="sm" w="sm" type="none"/>
            </a:ln>
            <a:effectLst>
              <a:outerShdw rotWithShape="0" algn="ctr" dir="2700000" dist="53882">
                <a:srgbClr val="000000">
                  <a:alpha val="49803"/>
                </a:srgbClr>
              </a:outerShdw>
            </a:effectLst>
          </p:spPr>
        </p:cxnSp>
        <p:cxnSp>
          <p:nvCxnSpPr>
            <p:cNvPr id="527" name="Google Shape;527;p29"/>
            <p:cNvCxnSpPr/>
            <p:nvPr/>
          </p:nvCxnSpPr>
          <p:spPr>
            <a:xfrm rot="10800000">
              <a:off x="3089" y="2024"/>
              <a:ext cx="0" cy="298"/>
            </a:xfrm>
            <a:prstGeom prst="straightConnector1">
              <a:avLst/>
            </a:prstGeom>
            <a:noFill/>
            <a:ln cap="flat" cmpd="sng" w="50800">
              <a:solidFill>
                <a:srgbClr val="FFCC00"/>
              </a:solidFill>
              <a:prstDash val="solid"/>
              <a:round/>
              <a:headEnd len="med" w="med" type="stealth"/>
              <a:tailEnd len="sm" w="sm" type="none"/>
            </a:ln>
            <a:effectLst>
              <a:outerShdw rotWithShape="0" algn="ctr" dir="2700000" dist="53882">
                <a:srgbClr val="000000">
                  <a:alpha val="49803"/>
                </a:srgbClr>
              </a:outerShdw>
            </a:effectLst>
          </p:spPr>
        </p:cxnSp>
      </p:grpSp>
      <p:sp>
        <p:nvSpPr>
          <p:cNvPr id="528" name="Google Shape;528;p29"/>
          <p:cNvSpPr/>
          <p:nvPr/>
        </p:nvSpPr>
        <p:spPr>
          <a:xfrm>
            <a:off x="844550" y="1476375"/>
            <a:ext cx="3479800" cy="16541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EMPNO	ENAME	...	DEPTNO</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	...	------</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7839	KING	...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7934	MILLER	...	    10</a:t>
            </a:r>
            <a:endParaRPr/>
          </a:p>
        </p:txBody>
      </p:sp>
      <p:sp>
        <p:nvSpPr>
          <p:cNvPr id="529" name="Google Shape;529;p29"/>
          <p:cNvSpPr/>
          <p:nvPr/>
        </p:nvSpPr>
        <p:spPr>
          <a:xfrm>
            <a:off x="4519613" y="1482725"/>
            <a:ext cx="3836987" cy="16541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DEPTNO DNAME     	LOC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40	OPERATIONS	BOSTON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SQL Functions</a:t>
            </a:r>
            <a:endParaRPr/>
          </a:p>
        </p:txBody>
      </p:sp>
      <p:sp>
        <p:nvSpPr>
          <p:cNvPr id="69" name="Google Shape;69;p3"/>
          <p:cNvSpPr/>
          <p:nvPr/>
        </p:nvSpPr>
        <p:spPr>
          <a:xfrm>
            <a:off x="3444875" y="2014538"/>
            <a:ext cx="2311400" cy="931862"/>
          </a:xfrm>
          <a:prstGeom prst="rect">
            <a:avLst/>
          </a:prstGeom>
          <a:gradFill>
            <a:gsLst>
              <a:gs pos="0">
                <a:srgbClr val="FF6633"/>
              </a:gs>
              <a:gs pos="100000">
                <a:srgbClr val="F26130"/>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Function</a:t>
            </a:r>
            <a:endParaRPr/>
          </a:p>
        </p:txBody>
      </p:sp>
      <p:grpSp>
        <p:nvGrpSpPr>
          <p:cNvPr id="70" name="Google Shape;70;p3"/>
          <p:cNvGrpSpPr/>
          <p:nvPr/>
        </p:nvGrpSpPr>
        <p:grpSpPr>
          <a:xfrm>
            <a:off x="762000" y="2085975"/>
            <a:ext cx="2595563" cy="3163888"/>
            <a:chOff x="480" y="1314"/>
            <a:chExt cx="1635" cy="1993"/>
          </a:xfrm>
        </p:grpSpPr>
        <p:sp>
          <p:nvSpPr>
            <p:cNvPr id="71" name="Google Shape;71;p3"/>
            <p:cNvSpPr/>
            <p:nvPr/>
          </p:nvSpPr>
          <p:spPr>
            <a:xfrm>
              <a:off x="480" y="1314"/>
              <a:ext cx="585" cy="28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Input</a:t>
              </a:r>
              <a:endParaRPr/>
            </a:p>
          </p:txBody>
        </p:sp>
        <p:sp>
          <p:nvSpPr>
            <p:cNvPr id="72" name="Google Shape;72;p3"/>
            <p:cNvSpPr/>
            <p:nvPr/>
          </p:nvSpPr>
          <p:spPr>
            <a:xfrm>
              <a:off x="1176" y="1374"/>
              <a:ext cx="939" cy="559"/>
            </a:xfrm>
            <a:custGeom>
              <a:rect b="b" l="l" r="r" t="t"/>
              <a:pathLst>
                <a:path extrusionOk="0" h="559" w="939">
                  <a:moveTo>
                    <a:pt x="0" y="558"/>
                  </a:moveTo>
                  <a:lnTo>
                    <a:pt x="0" y="0"/>
                  </a:lnTo>
                  <a:lnTo>
                    <a:pt x="938" y="0"/>
                  </a:lnTo>
                </a:path>
              </a:pathLst>
            </a:custGeom>
            <a:noFill/>
            <a:ln cap="rnd" cmpd="sng" w="50800">
              <a:solidFill>
                <a:srgbClr val="FFCC00"/>
              </a:solidFill>
              <a:prstDash val="solid"/>
              <a:round/>
              <a:headEnd len="sm" w="sm" type="none"/>
              <a:tailEnd len="med" w="med" type="stealth"/>
            </a:ln>
            <a:effectLst>
              <a:outerShdw rotWithShape="0" algn="ctr" dir="2700000" dist="53882">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3" name="Google Shape;73;p3"/>
            <p:cNvSpPr/>
            <p:nvPr/>
          </p:nvSpPr>
          <p:spPr>
            <a:xfrm>
              <a:off x="1704" y="1704"/>
              <a:ext cx="411" cy="1309"/>
            </a:xfrm>
            <a:custGeom>
              <a:rect b="b" l="l" r="r" t="t"/>
              <a:pathLst>
                <a:path extrusionOk="0" h="1309" w="411">
                  <a:moveTo>
                    <a:pt x="0" y="1308"/>
                  </a:moveTo>
                  <a:lnTo>
                    <a:pt x="0" y="0"/>
                  </a:lnTo>
                  <a:lnTo>
                    <a:pt x="410" y="0"/>
                  </a:lnTo>
                </a:path>
              </a:pathLst>
            </a:custGeom>
            <a:noFill/>
            <a:ln cap="rnd" cmpd="sng" w="50800">
              <a:solidFill>
                <a:srgbClr val="FFCC00"/>
              </a:solidFill>
              <a:prstDash val="solid"/>
              <a:round/>
              <a:headEnd len="sm" w="sm" type="none"/>
              <a:tailEnd len="med" w="med" type="stealth"/>
            </a:ln>
            <a:effectLst>
              <a:outerShdw rotWithShape="0" algn="ctr" dir="2700000" dist="53882">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4" name="Google Shape;74;p3"/>
            <p:cNvSpPr/>
            <p:nvPr/>
          </p:nvSpPr>
          <p:spPr>
            <a:xfrm>
              <a:off x="1440" y="1536"/>
              <a:ext cx="675" cy="745"/>
            </a:xfrm>
            <a:custGeom>
              <a:rect b="b" l="l" r="r" t="t"/>
              <a:pathLst>
                <a:path extrusionOk="0" h="745" w="675">
                  <a:moveTo>
                    <a:pt x="0" y="744"/>
                  </a:moveTo>
                  <a:lnTo>
                    <a:pt x="0" y="0"/>
                  </a:lnTo>
                  <a:lnTo>
                    <a:pt x="674" y="0"/>
                  </a:lnTo>
                </a:path>
              </a:pathLst>
            </a:custGeom>
            <a:noFill/>
            <a:ln cap="rnd" cmpd="sng" w="50800">
              <a:solidFill>
                <a:srgbClr val="FFCC00"/>
              </a:solidFill>
              <a:prstDash val="solid"/>
              <a:round/>
              <a:headEnd len="sm" w="sm" type="none"/>
              <a:tailEnd len="med" w="med" type="stealth"/>
            </a:ln>
            <a:effectLst>
              <a:outerShdw rotWithShape="0" algn="ctr" dir="2700000" dist="53882">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5" name="Google Shape;75;p3"/>
            <p:cNvSpPr/>
            <p:nvPr/>
          </p:nvSpPr>
          <p:spPr>
            <a:xfrm>
              <a:off x="774" y="1833"/>
              <a:ext cx="561" cy="332"/>
            </a:xfrm>
            <a:prstGeom prst="rect">
              <a:avLst/>
            </a:prstGeom>
            <a:gradFill>
              <a:gsLst>
                <a:gs pos="0">
                  <a:srgbClr val="336600"/>
                </a:gs>
                <a:gs pos="100000">
                  <a:srgbClr val="306100"/>
                </a:gs>
              </a:gsLst>
              <a:lin ang="2700000" scaled="0"/>
            </a:gradFill>
            <a:ln cap="flat" cmpd="sng" w="12700">
              <a:solidFill>
                <a:srgbClr val="000000"/>
              </a:solidFill>
              <a:prstDash val="solid"/>
              <a:miter lim="800000"/>
              <a:headEnd len="sm" w="sm" type="none"/>
              <a:tailEnd len="sm" w="sm" type="none"/>
            </a:ln>
          </p:spPr>
          <p:txBody>
            <a:bodyPr anchorCtr="0" anchor="ctr" bIns="61900" lIns="122225" spcFirstLastPara="1" rIns="122225" wrap="square" tIns="61900">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arg 1</a:t>
              </a:r>
              <a:endParaRPr/>
            </a:p>
          </p:txBody>
        </p:sp>
        <p:sp>
          <p:nvSpPr>
            <p:cNvPr id="76" name="Google Shape;76;p3"/>
            <p:cNvSpPr/>
            <p:nvPr/>
          </p:nvSpPr>
          <p:spPr>
            <a:xfrm>
              <a:off x="1067" y="2236"/>
              <a:ext cx="560" cy="331"/>
            </a:xfrm>
            <a:prstGeom prst="rect">
              <a:avLst/>
            </a:prstGeom>
            <a:gradFill>
              <a:gsLst>
                <a:gs pos="0">
                  <a:srgbClr val="336600"/>
                </a:gs>
                <a:gs pos="100000">
                  <a:srgbClr val="306100"/>
                </a:gs>
              </a:gsLst>
              <a:lin ang="2700000" scaled="0"/>
            </a:gradFill>
            <a:ln cap="flat" cmpd="sng" w="12700">
              <a:solidFill>
                <a:srgbClr val="000000"/>
              </a:solidFill>
              <a:prstDash val="solid"/>
              <a:miter lim="800000"/>
              <a:headEnd len="sm" w="sm" type="none"/>
              <a:tailEnd len="sm" w="sm" type="none"/>
            </a:ln>
          </p:spPr>
          <p:txBody>
            <a:bodyPr anchorCtr="0" anchor="ctr" bIns="61900" lIns="122225" spcFirstLastPara="1" rIns="122225" wrap="square" tIns="61900">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arg 2</a:t>
              </a:r>
              <a:endParaRPr/>
            </a:p>
          </p:txBody>
        </p:sp>
        <p:sp>
          <p:nvSpPr>
            <p:cNvPr id="77" name="Google Shape;77;p3"/>
            <p:cNvSpPr/>
            <p:nvPr/>
          </p:nvSpPr>
          <p:spPr>
            <a:xfrm>
              <a:off x="1395" y="2976"/>
              <a:ext cx="561" cy="331"/>
            </a:xfrm>
            <a:prstGeom prst="rect">
              <a:avLst/>
            </a:prstGeom>
            <a:gradFill>
              <a:gsLst>
                <a:gs pos="0">
                  <a:srgbClr val="336600"/>
                </a:gs>
                <a:gs pos="100000">
                  <a:srgbClr val="306100"/>
                </a:gs>
              </a:gsLst>
              <a:lin ang="2700000" scaled="0"/>
            </a:gradFill>
            <a:ln cap="flat" cmpd="sng" w="12700">
              <a:solidFill>
                <a:srgbClr val="000000"/>
              </a:solidFill>
              <a:prstDash val="solid"/>
              <a:miter lim="800000"/>
              <a:headEnd len="sm" w="sm" type="none"/>
              <a:tailEnd len="sm" w="sm" type="none"/>
            </a:ln>
          </p:spPr>
          <p:txBody>
            <a:bodyPr anchorCtr="0" anchor="ctr" bIns="61900" lIns="122225" spcFirstLastPara="1" rIns="122225" wrap="square" tIns="61900">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arg </a:t>
              </a:r>
              <a:r>
                <a:rPr b="1" i="1" lang="en-US" sz="2400">
                  <a:solidFill>
                    <a:srgbClr val="FFFFCC"/>
                  </a:solidFill>
                  <a:latin typeface="Arial"/>
                  <a:ea typeface="Arial"/>
                  <a:cs typeface="Arial"/>
                  <a:sym typeface="Arial"/>
                </a:rPr>
                <a:t>n</a:t>
              </a:r>
              <a:endParaRPr/>
            </a:p>
          </p:txBody>
        </p:sp>
        <p:grpSp>
          <p:nvGrpSpPr>
            <p:cNvPr id="78" name="Google Shape;78;p3"/>
            <p:cNvGrpSpPr/>
            <p:nvPr/>
          </p:nvGrpSpPr>
          <p:grpSpPr>
            <a:xfrm>
              <a:off x="1323" y="2642"/>
              <a:ext cx="254" cy="267"/>
              <a:chOff x="1323" y="2642"/>
              <a:chExt cx="254" cy="267"/>
            </a:xfrm>
          </p:grpSpPr>
          <p:sp>
            <p:nvSpPr>
              <p:cNvPr id="79" name="Google Shape;79;p3"/>
              <p:cNvSpPr/>
              <p:nvPr/>
            </p:nvSpPr>
            <p:spPr>
              <a:xfrm>
                <a:off x="1323" y="2642"/>
                <a:ext cx="62" cy="74"/>
              </a:xfrm>
              <a:prstGeom prst="rect">
                <a:avLst/>
              </a:prstGeom>
              <a:gradFill>
                <a:gsLst>
                  <a:gs pos="0">
                    <a:srgbClr val="336600"/>
                  </a:gs>
                  <a:gs pos="100000">
                    <a:srgbClr val="306100"/>
                  </a:gs>
                </a:gsLst>
                <a:lin ang="2700000" scaled="0"/>
              </a:gra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0" name="Google Shape;80;p3"/>
              <p:cNvSpPr/>
              <p:nvPr/>
            </p:nvSpPr>
            <p:spPr>
              <a:xfrm>
                <a:off x="1417" y="2737"/>
                <a:ext cx="63" cy="75"/>
              </a:xfrm>
              <a:prstGeom prst="rect">
                <a:avLst/>
              </a:prstGeom>
              <a:gradFill>
                <a:gsLst>
                  <a:gs pos="0">
                    <a:srgbClr val="336600"/>
                  </a:gs>
                  <a:gs pos="100000">
                    <a:srgbClr val="306100"/>
                  </a:gs>
                </a:gsLst>
                <a:lin ang="2700000" scaled="0"/>
              </a:gra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1" name="Google Shape;81;p3"/>
              <p:cNvSpPr/>
              <p:nvPr/>
            </p:nvSpPr>
            <p:spPr>
              <a:xfrm>
                <a:off x="1514" y="2834"/>
                <a:ext cx="63" cy="75"/>
              </a:xfrm>
              <a:prstGeom prst="rect">
                <a:avLst/>
              </a:prstGeom>
              <a:gradFill>
                <a:gsLst>
                  <a:gs pos="0">
                    <a:srgbClr val="336600"/>
                  </a:gs>
                  <a:gs pos="100000">
                    <a:srgbClr val="306100"/>
                  </a:gs>
                </a:gsLst>
                <a:lin ang="2700000" scaled="0"/>
              </a:gra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sp>
        <p:nvSpPr>
          <p:cNvPr id="82" name="Google Shape;82;p3"/>
          <p:cNvSpPr/>
          <p:nvPr/>
        </p:nvSpPr>
        <p:spPr>
          <a:xfrm>
            <a:off x="3295650" y="2971800"/>
            <a:ext cx="2609850" cy="822325"/>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Function performs action</a:t>
            </a:r>
            <a:endParaRPr/>
          </a:p>
        </p:txBody>
      </p:sp>
      <p:grpSp>
        <p:nvGrpSpPr>
          <p:cNvPr id="83" name="Google Shape;83;p3"/>
          <p:cNvGrpSpPr/>
          <p:nvPr/>
        </p:nvGrpSpPr>
        <p:grpSpPr>
          <a:xfrm>
            <a:off x="5810250" y="2085975"/>
            <a:ext cx="2549525" cy="2555875"/>
            <a:chOff x="3660" y="1314"/>
            <a:chExt cx="1606" cy="1610"/>
          </a:xfrm>
        </p:grpSpPr>
        <p:sp>
          <p:nvSpPr>
            <p:cNvPr id="84" name="Google Shape;84;p3"/>
            <p:cNvSpPr/>
            <p:nvPr/>
          </p:nvSpPr>
          <p:spPr>
            <a:xfrm>
              <a:off x="3660" y="1524"/>
              <a:ext cx="781" cy="795"/>
            </a:xfrm>
            <a:custGeom>
              <a:rect b="b" l="l" r="r" t="t"/>
              <a:pathLst>
                <a:path extrusionOk="0" h="795" w="781">
                  <a:moveTo>
                    <a:pt x="0" y="0"/>
                  </a:moveTo>
                  <a:lnTo>
                    <a:pt x="780" y="0"/>
                  </a:lnTo>
                  <a:lnTo>
                    <a:pt x="780" y="794"/>
                  </a:lnTo>
                </a:path>
              </a:pathLst>
            </a:custGeom>
            <a:noFill/>
            <a:ln cap="rnd" cmpd="sng" w="50800">
              <a:solidFill>
                <a:srgbClr val="FFCC00"/>
              </a:solidFill>
              <a:prstDash val="solid"/>
              <a:round/>
              <a:headEnd len="sm" w="sm" type="none"/>
              <a:tailEnd len="med" w="med" type="stealth"/>
            </a:ln>
            <a:effectLst>
              <a:outerShdw rotWithShape="0" algn="ctr" dir="2700000" dist="53882">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5" name="Google Shape;85;p3"/>
            <p:cNvSpPr/>
            <p:nvPr/>
          </p:nvSpPr>
          <p:spPr>
            <a:xfrm>
              <a:off x="4521" y="1314"/>
              <a:ext cx="745" cy="28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Output</a:t>
              </a:r>
              <a:endParaRPr/>
            </a:p>
          </p:txBody>
        </p:sp>
        <p:sp>
          <p:nvSpPr>
            <p:cNvPr id="86" name="Google Shape;86;p3"/>
            <p:cNvSpPr/>
            <p:nvPr/>
          </p:nvSpPr>
          <p:spPr>
            <a:xfrm>
              <a:off x="3904" y="2350"/>
              <a:ext cx="1096" cy="574"/>
            </a:xfrm>
            <a:prstGeom prst="rect">
              <a:avLst/>
            </a:prstGeom>
            <a:gradFill>
              <a:gsLst>
                <a:gs pos="0">
                  <a:srgbClr val="FF9900"/>
                </a:gs>
                <a:gs pos="100000">
                  <a:srgbClr val="F29100"/>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Result</a:t>
              </a:r>
              <a:endParaRPr/>
            </a:p>
            <a:p>
              <a:pPr indent="0" lvl="0" marL="0" marR="0" rtl="0" algn="ctr">
                <a:spcBef>
                  <a:spcPts val="0"/>
                </a:spcBef>
                <a:spcAft>
                  <a:spcPts val="0"/>
                </a:spcAft>
                <a:buNone/>
              </a:pPr>
              <a:r>
                <a:rPr b="1" lang="en-US" sz="2400">
                  <a:solidFill>
                    <a:srgbClr val="FFFFCC"/>
                  </a:solidFill>
                  <a:latin typeface="Arial"/>
                  <a:ea typeface="Arial"/>
                  <a:cs typeface="Arial"/>
                  <a:sym typeface="Arial"/>
                </a:rPr>
                <a:t>value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0"/>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What Is a Join?</a:t>
            </a:r>
            <a:endParaRPr/>
          </a:p>
        </p:txBody>
      </p:sp>
      <p:sp>
        <p:nvSpPr>
          <p:cNvPr id="551" name="Google Shape;551;p30"/>
          <p:cNvSpPr txBox="1"/>
          <p:nvPr>
            <p:ph idx="1" type="body"/>
          </p:nvPr>
        </p:nvSpPr>
        <p:spPr>
          <a:xfrm>
            <a:off x="898525" y="1328738"/>
            <a:ext cx="7385050" cy="5126037"/>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Use a join to query data from more than one table.</a:t>
            </a:r>
            <a:endParaRPr/>
          </a:p>
          <a:p>
            <a:pPr indent="-139700" lvl="0" marL="342900" rtl="0" algn="l">
              <a:spcBef>
                <a:spcPts val="640"/>
              </a:spcBef>
              <a:spcAft>
                <a:spcPts val="0"/>
              </a:spcAft>
              <a:buClr>
                <a:schemeClr val="lt1"/>
              </a:buClr>
              <a:buSzPts val="3200"/>
              <a:buFont typeface="Times New Roman"/>
              <a:buNone/>
            </a:pPr>
            <a:r>
              <a:t/>
            </a:r>
            <a:endParaRPr/>
          </a:p>
          <a:p>
            <a:pPr indent="-139700" lvl="0" marL="342900" rtl="0" algn="l">
              <a:spcBef>
                <a:spcPts val="640"/>
              </a:spcBef>
              <a:spcAft>
                <a:spcPts val="0"/>
              </a:spcAft>
              <a:buClr>
                <a:schemeClr val="lt1"/>
              </a:buClr>
              <a:buSzPts val="3200"/>
              <a:buFont typeface="Times New Roman"/>
              <a:buNone/>
            </a:pPr>
            <a:r>
              <a:t/>
            </a:r>
            <a:endParaRPr/>
          </a:p>
          <a:p>
            <a:pPr indent="-139700" lvl="0" marL="342900" rtl="0" algn="l">
              <a:spcBef>
                <a:spcPts val="640"/>
              </a:spcBef>
              <a:spcAft>
                <a:spcPts val="0"/>
              </a:spcAft>
              <a:buClr>
                <a:schemeClr val="lt1"/>
              </a:buClr>
              <a:buSzPts val="3200"/>
              <a:buFont typeface="Times New Roman"/>
              <a:buNone/>
            </a:pPr>
            <a:r>
              <a:t/>
            </a:r>
            <a:endParaRPr/>
          </a:p>
          <a:p>
            <a:pPr indent="-285750" lvl="1" marL="742950" rtl="0" algn="l">
              <a:spcBef>
                <a:spcPts val="560"/>
              </a:spcBef>
              <a:spcAft>
                <a:spcPts val="0"/>
              </a:spcAft>
              <a:buClr>
                <a:schemeClr val="lt1"/>
              </a:buClr>
              <a:buSzPts val="2800"/>
              <a:buFont typeface="Times New Roman"/>
              <a:buChar char="–"/>
            </a:pPr>
            <a:r>
              <a:rPr lang="en-US"/>
              <a:t>Write the join condition in the WHERE clause.</a:t>
            </a:r>
            <a:endParaRPr/>
          </a:p>
          <a:p>
            <a:pPr indent="-285750" lvl="1" marL="742950" rtl="0" algn="l">
              <a:spcBef>
                <a:spcPts val="560"/>
              </a:spcBef>
              <a:spcAft>
                <a:spcPts val="0"/>
              </a:spcAft>
              <a:buClr>
                <a:schemeClr val="lt1"/>
              </a:buClr>
              <a:buSzPts val="2800"/>
              <a:buFont typeface="Times New Roman"/>
              <a:buChar char="–"/>
            </a:pPr>
            <a:r>
              <a:rPr lang="en-US"/>
              <a:t>Prefix the column name with the table name when the same column name appears in more than one table.</a:t>
            </a:r>
            <a:endParaRPr/>
          </a:p>
        </p:txBody>
      </p:sp>
      <p:sp>
        <p:nvSpPr>
          <p:cNvPr id="552" name="Google Shape;552;p30"/>
          <p:cNvSpPr/>
          <p:nvPr/>
        </p:nvSpPr>
        <p:spPr>
          <a:xfrm>
            <a:off x="1030288" y="2397125"/>
            <a:ext cx="7091362" cy="118745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table1.column, table2.column</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table1, table2</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table1.column1 </a:t>
            </a:r>
            <a:r>
              <a:rPr b="1" lang="en-US" sz="1800">
                <a:solidFill>
                  <a:srgbClr val="000000"/>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 table2.column2</a:t>
            </a:r>
            <a:r>
              <a:rPr b="1" lang="en-US" sz="1800">
                <a:solidFill>
                  <a:srgbClr val="000000"/>
                </a:solidFill>
                <a:latin typeface="Courier New"/>
                <a:ea typeface="Courier New"/>
                <a:cs typeface="Courier New"/>
                <a:sym typeface="Courier New"/>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1"/>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Cartesian Product</a:t>
            </a:r>
            <a:endParaRPr/>
          </a:p>
        </p:txBody>
      </p:sp>
      <p:sp>
        <p:nvSpPr>
          <p:cNvPr id="558" name="Google Shape;558;p31"/>
          <p:cNvSpPr txBox="1"/>
          <p:nvPr>
            <p:ph idx="1" type="body"/>
          </p:nvPr>
        </p:nvSpPr>
        <p:spPr>
          <a:xfrm>
            <a:off x="860425" y="1795463"/>
            <a:ext cx="7385050" cy="356552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A Cartesian product is formed when:</a:t>
            </a:r>
            <a:endParaRPr/>
          </a:p>
          <a:p>
            <a:pPr indent="-228600" lvl="2" marL="1143000" rtl="0" algn="l">
              <a:spcBef>
                <a:spcPts val="480"/>
              </a:spcBef>
              <a:spcAft>
                <a:spcPts val="0"/>
              </a:spcAft>
              <a:buClr>
                <a:schemeClr val="lt1"/>
              </a:buClr>
              <a:buSzPts val="2400"/>
              <a:buFont typeface="Times New Roman"/>
              <a:buChar char="•"/>
            </a:pPr>
            <a:r>
              <a:rPr lang="en-US"/>
              <a:t>A join condition is omitted</a:t>
            </a:r>
            <a:endParaRPr/>
          </a:p>
          <a:p>
            <a:pPr indent="-228600" lvl="2" marL="1143000" rtl="0" algn="l">
              <a:spcBef>
                <a:spcPts val="480"/>
              </a:spcBef>
              <a:spcAft>
                <a:spcPts val="0"/>
              </a:spcAft>
              <a:buClr>
                <a:schemeClr val="lt1"/>
              </a:buClr>
              <a:buSzPts val="2400"/>
              <a:buFont typeface="Times New Roman"/>
              <a:buChar char="•"/>
            </a:pPr>
            <a:r>
              <a:rPr lang="en-US"/>
              <a:t>A join condition is invalid</a:t>
            </a:r>
            <a:endParaRPr/>
          </a:p>
          <a:p>
            <a:pPr indent="-228600" lvl="2" marL="1143000" rtl="0" algn="l">
              <a:spcBef>
                <a:spcPts val="480"/>
              </a:spcBef>
              <a:spcAft>
                <a:spcPts val="0"/>
              </a:spcAft>
              <a:buClr>
                <a:schemeClr val="lt1"/>
              </a:buClr>
              <a:buSzPts val="2400"/>
              <a:buFont typeface="Times New Roman"/>
              <a:buChar char="•"/>
            </a:pPr>
            <a:r>
              <a:rPr lang="en-US"/>
              <a:t>All rows in the first table are joined to all rows in the second table</a:t>
            </a:r>
            <a:endParaRPr/>
          </a:p>
          <a:p>
            <a:pPr indent="-285750" lvl="1" marL="742950" rtl="0" algn="l">
              <a:spcBef>
                <a:spcPts val="560"/>
              </a:spcBef>
              <a:spcAft>
                <a:spcPts val="0"/>
              </a:spcAft>
              <a:buClr>
                <a:schemeClr val="lt1"/>
              </a:buClr>
              <a:buSzPts val="2800"/>
              <a:buFont typeface="Times New Roman"/>
              <a:buChar char="–"/>
            </a:pPr>
            <a:r>
              <a:rPr lang="en-US"/>
              <a:t>To avoid a Cartesian product, always include a valid join condition in a WHERE clause.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2"/>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Generating a Cartesian Product</a:t>
            </a:r>
            <a:endParaRPr/>
          </a:p>
        </p:txBody>
      </p:sp>
      <p:sp>
        <p:nvSpPr>
          <p:cNvPr id="568" name="Google Shape;568;p32"/>
          <p:cNvSpPr/>
          <p:nvPr/>
        </p:nvSpPr>
        <p:spPr>
          <a:xfrm>
            <a:off x="3081338" y="3686175"/>
            <a:ext cx="2849562" cy="24606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ENAME    	DNAME</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KING		ACCOUNTING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BLAKE	  	ACCOUNTING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KING		RESEARCH</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BLAKE	  	RESEARCH</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56 rows selected.</a:t>
            </a:r>
            <a:endParaRPr/>
          </a:p>
        </p:txBody>
      </p:sp>
      <p:sp>
        <p:nvSpPr>
          <p:cNvPr id="569" name="Google Shape;569;p32"/>
          <p:cNvSpPr/>
          <p:nvPr/>
        </p:nvSpPr>
        <p:spPr>
          <a:xfrm>
            <a:off x="757238" y="1058863"/>
            <a:ext cx="199072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 (14 rows) </a:t>
            </a:r>
            <a:endParaRPr/>
          </a:p>
        </p:txBody>
      </p:sp>
      <p:sp>
        <p:nvSpPr>
          <p:cNvPr id="570" name="Google Shape;570;p32"/>
          <p:cNvSpPr/>
          <p:nvPr/>
        </p:nvSpPr>
        <p:spPr>
          <a:xfrm>
            <a:off x="4433888" y="1058863"/>
            <a:ext cx="1976437"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DEPT (4 rows) </a:t>
            </a:r>
            <a:endParaRPr/>
          </a:p>
        </p:txBody>
      </p:sp>
      <p:sp>
        <p:nvSpPr>
          <p:cNvPr id="571" name="Google Shape;571;p32"/>
          <p:cNvSpPr/>
          <p:nvPr/>
        </p:nvSpPr>
        <p:spPr>
          <a:xfrm>
            <a:off x="831850" y="1463675"/>
            <a:ext cx="3505200" cy="16795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EMPNO	ENAME	...	DEPTNO</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	...	------</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7839	KING	...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7934	MILLER	...	    10</a:t>
            </a:r>
            <a:endParaRPr/>
          </a:p>
        </p:txBody>
      </p:sp>
      <p:sp>
        <p:nvSpPr>
          <p:cNvPr id="572" name="Google Shape;572;p32"/>
          <p:cNvSpPr/>
          <p:nvPr/>
        </p:nvSpPr>
        <p:spPr>
          <a:xfrm>
            <a:off x="4506913" y="1470025"/>
            <a:ext cx="3862387" cy="16795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DEPTNO DNAME     	LOC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40	OPERATIONS	BOSTON</a:t>
            </a:r>
            <a:endParaRPr/>
          </a:p>
        </p:txBody>
      </p:sp>
      <p:grpSp>
        <p:nvGrpSpPr>
          <p:cNvPr id="573" name="Google Shape;573;p32"/>
          <p:cNvGrpSpPr/>
          <p:nvPr/>
        </p:nvGrpSpPr>
        <p:grpSpPr>
          <a:xfrm>
            <a:off x="3937000" y="3213100"/>
            <a:ext cx="966788" cy="473075"/>
            <a:chOff x="2480" y="2024"/>
            <a:chExt cx="609" cy="298"/>
          </a:xfrm>
        </p:grpSpPr>
        <p:cxnSp>
          <p:nvCxnSpPr>
            <p:cNvPr id="574" name="Google Shape;574;p32"/>
            <p:cNvCxnSpPr/>
            <p:nvPr/>
          </p:nvCxnSpPr>
          <p:spPr>
            <a:xfrm rot="10800000">
              <a:off x="2480" y="2024"/>
              <a:ext cx="0" cy="298"/>
            </a:xfrm>
            <a:prstGeom prst="straightConnector1">
              <a:avLst/>
            </a:prstGeom>
            <a:noFill/>
            <a:ln cap="flat" cmpd="sng" w="50800">
              <a:solidFill>
                <a:srgbClr val="FFCC00"/>
              </a:solidFill>
              <a:prstDash val="solid"/>
              <a:round/>
              <a:headEnd len="med" w="med" type="stealth"/>
              <a:tailEnd len="sm" w="sm" type="none"/>
            </a:ln>
            <a:effectLst>
              <a:outerShdw rotWithShape="0" algn="ctr" dir="2700000" dist="53882">
                <a:srgbClr val="000000">
                  <a:alpha val="49803"/>
                </a:srgbClr>
              </a:outerShdw>
            </a:effectLst>
          </p:spPr>
        </p:cxnSp>
        <p:cxnSp>
          <p:nvCxnSpPr>
            <p:cNvPr id="575" name="Google Shape;575;p32"/>
            <p:cNvCxnSpPr/>
            <p:nvPr/>
          </p:nvCxnSpPr>
          <p:spPr>
            <a:xfrm rot="10800000">
              <a:off x="3089" y="2024"/>
              <a:ext cx="0" cy="298"/>
            </a:xfrm>
            <a:prstGeom prst="straightConnector1">
              <a:avLst/>
            </a:prstGeom>
            <a:noFill/>
            <a:ln cap="flat" cmpd="sng" w="50800">
              <a:solidFill>
                <a:srgbClr val="FFCC00"/>
              </a:solidFill>
              <a:prstDash val="solid"/>
              <a:round/>
              <a:headEnd len="med" w="med" type="stealth"/>
              <a:tailEnd len="sm" w="sm" type="none"/>
            </a:ln>
            <a:effectLst>
              <a:outerShdw rotWithShape="0" algn="ctr" dir="2700000" dist="53882">
                <a:srgbClr val="000000">
                  <a:alpha val="49803"/>
                </a:srgbClr>
              </a:outerShdw>
            </a:effectLst>
          </p:spPr>
        </p:cxnSp>
      </p:grpSp>
      <p:grpSp>
        <p:nvGrpSpPr>
          <p:cNvPr id="576" name="Google Shape;576;p32"/>
          <p:cNvGrpSpPr/>
          <p:nvPr/>
        </p:nvGrpSpPr>
        <p:grpSpPr>
          <a:xfrm>
            <a:off x="415925" y="4406900"/>
            <a:ext cx="2611438" cy="1096963"/>
            <a:chOff x="262" y="2776"/>
            <a:chExt cx="1645" cy="691"/>
          </a:xfrm>
        </p:grpSpPr>
        <p:sp>
          <p:nvSpPr>
            <p:cNvPr id="577" name="Google Shape;577;p32"/>
            <p:cNvSpPr/>
            <p:nvPr/>
          </p:nvSpPr>
          <p:spPr>
            <a:xfrm>
              <a:off x="262" y="2776"/>
              <a:ext cx="1350" cy="691"/>
            </a:xfrm>
            <a:prstGeom prst="rect">
              <a:avLst/>
            </a:prstGeom>
            <a:noFill/>
            <a:ln>
              <a:noFill/>
            </a:ln>
          </p:spPr>
          <p:txBody>
            <a:bodyPr anchorCtr="0" anchor="t" bIns="46025" lIns="92075" spcFirstLastPara="1" rIns="92075" wrap="square" tIns="46025">
              <a:spAutoFit/>
            </a:bodyPr>
            <a:lstStyle/>
            <a:p>
              <a:pPr indent="0" lvl="0" marL="0" marR="0" rtl="0" algn="r">
                <a:lnSpc>
                  <a:spcPct val="110000"/>
                </a:lnSpc>
                <a:spcBef>
                  <a:spcPts val="0"/>
                </a:spcBef>
                <a:spcAft>
                  <a:spcPts val="0"/>
                </a:spcAft>
                <a:buNone/>
              </a:pPr>
              <a:r>
                <a:rPr b="1" lang="en-US" sz="2000">
                  <a:solidFill>
                    <a:srgbClr val="FFFFCC"/>
                  </a:solidFill>
                  <a:latin typeface="Arial"/>
                  <a:ea typeface="Arial"/>
                  <a:cs typeface="Arial"/>
                  <a:sym typeface="Arial"/>
                </a:rPr>
                <a:t>“Cartesian</a:t>
              </a:r>
              <a:br>
                <a:rPr b="1" lang="en-US" sz="2000">
                  <a:solidFill>
                    <a:srgbClr val="FFFFCC"/>
                  </a:solidFill>
                  <a:latin typeface="Arial"/>
                  <a:ea typeface="Arial"/>
                  <a:cs typeface="Arial"/>
                  <a:sym typeface="Arial"/>
                </a:rPr>
              </a:br>
              <a:r>
                <a:rPr b="1" lang="en-US" sz="2000">
                  <a:solidFill>
                    <a:srgbClr val="FFFFCC"/>
                  </a:solidFill>
                  <a:latin typeface="Arial"/>
                  <a:ea typeface="Arial"/>
                  <a:cs typeface="Arial"/>
                  <a:sym typeface="Arial"/>
                </a:rPr>
                <a:t>product: </a:t>
              </a:r>
              <a:br>
                <a:rPr b="1" lang="en-US" sz="2000">
                  <a:solidFill>
                    <a:srgbClr val="FFFFCC"/>
                  </a:solidFill>
                  <a:latin typeface="Arial"/>
                  <a:ea typeface="Arial"/>
                  <a:cs typeface="Arial"/>
                  <a:sym typeface="Arial"/>
                </a:rPr>
              </a:br>
              <a:r>
                <a:rPr b="1" lang="en-US" sz="2000">
                  <a:solidFill>
                    <a:srgbClr val="FFFFCC"/>
                  </a:solidFill>
                  <a:latin typeface="Arial"/>
                  <a:ea typeface="Arial"/>
                  <a:cs typeface="Arial"/>
                  <a:sym typeface="Arial"/>
                </a:rPr>
                <a:t>14*4=56 rows”</a:t>
              </a:r>
              <a:endParaRPr/>
            </a:p>
          </p:txBody>
        </p:sp>
        <p:cxnSp>
          <p:nvCxnSpPr>
            <p:cNvPr id="578" name="Google Shape;578;p32"/>
            <p:cNvCxnSpPr/>
            <p:nvPr/>
          </p:nvCxnSpPr>
          <p:spPr>
            <a:xfrm rot="10800000">
              <a:off x="1609" y="3133"/>
              <a:ext cx="298" cy="0"/>
            </a:xfrm>
            <a:prstGeom prst="straightConnector1">
              <a:avLst/>
            </a:prstGeom>
            <a:noFill/>
            <a:ln cap="flat" cmpd="sng" w="50800">
              <a:solidFill>
                <a:srgbClr val="FFCC00"/>
              </a:solidFill>
              <a:prstDash val="solid"/>
              <a:round/>
              <a:headEnd len="med" w="med" type="stealth"/>
              <a:tailEnd len="sm" w="sm" type="none"/>
            </a:ln>
            <a:effectLst>
              <a:outerShdw rotWithShape="0" algn="ctr" dir="2700000" dist="53882">
                <a:srgbClr val="000000">
                  <a:alpha val="49803"/>
                </a:srgbClr>
              </a:outerShdw>
            </a:effectLst>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576"/>
                                        </p:tgtEl>
                                        <p:attrNameLst>
                                          <p:attrName>style.visibility</p:attrName>
                                        </p:attrNameLst>
                                      </p:cBhvr>
                                      <p:to>
                                        <p:strVal val="visible"/>
                                      </p:to>
                                    </p:set>
                                    <p:anim calcmode="lin" valueType="num">
                                      <p:cBhvr additive="base">
                                        <p:cTn dur="500"/>
                                        <p:tgtEl>
                                          <p:spTgt spid="5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3"/>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Types of Joins</a:t>
            </a:r>
            <a:endParaRPr/>
          </a:p>
        </p:txBody>
      </p:sp>
      <p:sp>
        <p:nvSpPr>
          <p:cNvPr id="586" name="Google Shape;586;p33"/>
          <p:cNvSpPr/>
          <p:nvPr/>
        </p:nvSpPr>
        <p:spPr>
          <a:xfrm>
            <a:off x="581025" y="1917700"/>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Equijoin</a:t>
            </a:r>
            <a:endParaRPr/>
          </a:p>
        </p:txBody>
      </p:sp>
      <p:grpSp>
        <p:nvGrpSpPr>
          <p:cNvPr id="587" name="Google Shape;587;p33"/>
          <p:cNvGrpSpPr/>
          <p:nvPr/>
        </p:nvGrpSpPr>
        <p:grpSpPr>
          <a:xfrm>
            <a:off x="2781300" y="2590800"/>
            <a:ext cx="1701800" cy="639763"/>
            <a:chOff x="1752" y="1632"/>
            <a:chExt cx="1072" cy="403"/>
          </a:xfrm>
        </p:grpSpPr>
        <p:sp>
          <p:nvSpPr>
            <p:cNvPr id="588" name="Google Shape;588;p33"/>
            <p:cNvSpPr/>
            <p:nvPr/>
          </p:nvSpPr>
          <p:spPr>
            <a:xfrm>
              <a:off x="1752" y="1632"/>
              <a:ext cx="490" cy="403"/>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89" name="Google Shape;589;p33"/>
            <p:cNvSpPr/>
            <p:nvPr/>
          </p:nvSpPr>
          <p:spPr>
            <a:xfrm>
              <a:off x="2334" y="1632"/>
              <a:ext cx="490" cy="403"/>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90" name="Google Shape;590;p33"/>
            <p:cNvSpPr/>
            <p:nvPr/>
          </p:nvSpPr>
          <p:spPr>
            <a:xfrm>
              <a:off x="1947" y="1794"/>
              <a:ext cx="87" cy="87"/>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591" name="Google Shape;591;p33"/>
            <p:cNvCxnSpPr/>
            <p:nvPr/>
          </p:nvCxnSpPr>
          <p:spPr>
            <a:xfrm>
              <a:off x="2078" y="1838"/>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sp>
          <p:nvSpPr>
            <p:cNvPr id="592" name="Google Shape;592;p33"/>
            <p:cNvSpPr/>
            <p:nvPr/>
          </p:nvSpPr>
          <p:spPr>
            <a:xfrm>
              <a:off x="2520" y="1794"/>
              <a:ext cx="87" cy="87"/>
            </a:xfrm>
            <a:prstGeom prst="rect">
              <a:avLst/>
            </a:prstGeom>
            <a:solidFill>
              <a:srgbClr val="0099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593" name="Google Shape;593;p33"/>
          <p:cNvGrpSpPr/>
          <p:nvPr/>
        </p:nvGrpSpPr>
        <p:grpSpPr>
          <a:xfrm>
            <a:off x="620713" y="2590800"/>
            <a:ext cx="1701800" cy="638175"/>
            <a:chOff x="391" y="1632"/>
            <a:chExt cx="1072" cy="402"/>
          </a:xfrm>
        </p:grpSpPr>
        <p:sp>
          <p:nvSpPr>
            <p:cNvPr id="594" name="Google Shape;594;p33"/>
            <p:cNvSpPr/>
            <p:nvPr/>
          </p:nvSpPr>
          <p:spPr>
            <a:xfrm>
              <a:off x="391" y="1632"/>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95" name="Google Shape;595;p33"/>
            <p:cNvSpPr/>
            <p:nvPr/>
          </p:nvSpPr>
          <p:spPr>
            <a:xfrm>
              <a:off x="973" y="1632"/>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96" name="Google Shape;596;p33"/>
            <p:cNvSpPr/>
            <p:nvPr/>
          </p:nvSpPr>
          <p:spPr>
            <a:xfrm>
              <a:off x="586" y="1800"/>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97" name="Google Shape;597;p33"/>
            <p:cNvSpPr/>
            <p:nvPr/>
          </p:nvSpPr>
          <p:spPr>
            <a:xfrm>
              <a:off x="1159" y="1800"/>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598" name="Google Shape;598;p33"/>
            <p:cNvCxnSpPr/>
            <p:nvPr/>
          </p:nvCxnSpPr>
          <p:spPr>
            <a:xfrm>
              <a:off x="717" y="1842"/>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grpSp>
        <p:nvGrpSpPr>
          <p:cNvPr id="599" name="Google Shape;599;p33"/>
          <p:cNvGrpSpPr/>
          <p:nvPr/>
        </p:nvGrpSpPr>
        <p:grpSpPr>
          <a:xfrm>
            <a:off x="4976813" y="2590800"/>
            <a:ext cx="1701800" cy="638175"/>
            <a:chOff x="3135" y="1632"/>
            <a:chExt cx="1072" cy="402"/>
          </a:xfrm>
        </p:grpSpPr>
        <p:sp>
          <p:nvSpPr>
            <p:cNvPr id="600" name="Google Shape;600;p33"/>
            <p:cNvSpPr/>
            <p:nvPr/>
          </p:nvSpPr>
          <p:spPr>
            <a:xfrm>
              <a:off x="3135" y="1632"/>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01" name="Google Shape;601;p33"/>
            <p:cNvSpPr/>
            <p:nvPr/>
          </p:nvSpPr>
          <p:spPr>
            <a:xfrm>
              <a:off x="3717" y="1632"/>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02" name="Google Shape;602;p33"/>
            <p:cNvSpPr/>
            <p:nvPr/>
          </p:nvSpPr>
          <p:spPr>
            <a:xfrm>
              <a:off x="3325" y="1785"/>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03" name="Google Shape;603;p33"/>
            <p:cNvSpPr/>
            <p:nvPr/>
          </p:nvSpPr>
          <p:spPr>
            <a:xfrm>
              <a:off x="3912" y="1785"/>
              <a:ext cx="88" cy="88"/>
            </a:xfrm>
            <a:prstGeom prst="ellipse">
              <a:avLst/>
            </a:prstGeom>
            <a:gradFill>
              <a:gsLst>
                <a:gs pos="0">
                  <a:srgbClr val="0030C2"/>
                </a:gs>
                <a:gs pos="50000">
                  <a:srgbClr val="0033CC"/>
                </a:gs>
                <a:gs pos="100000">
                  <a:srgbClr val="0030C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604" name="Google Shape;604;p33"/>
            <p:cNvCxnSpPr/>
            <p:nvPr/>
          </p:nvCxnSpPr>
          <p:spPr>
            <a:xfrm>
              <a:off x="3461" y="1832"/>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grpSp>
        <p:nvGrpSpPr>
          <p:cNvPr id="605" name="Google Shape;605;p33"/>
          <p:cNvGrpSpPr/>
          <p:nvPr/>
        </p:nvGrpSpPr>
        <p:grpSpPr>
          <a:xfrm>
            <a:off x="7107238" y="2590800"/>
            <a:ext cx="1200150" cy="638175"/>
            <a:chOff x="4477" y="1632"/>
            <a:chExt cx="756" cy="402"/>
          </a:xfrm>
        </p:grpSpPr>
        <p:sp>
          <p:nvSpPr>
            <p:cNvPr id="606" name="Google Shape;606;p33"/>
            <p:cNvSpPr/>
            <p:nvPr/>
          </p:nvSpPr>
          <p:spPr>
            <a:xfrm>
              <a:off x="4477" y="1632"/>
              <a:ext cx="756"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07" name="Google Shape;607;p33"/>
            <p:cNvSpPr/>
            <p:nvPr/>
          </p:nvSpPr>
          <p:spPr>
            <a:xfrm>
              <a:off x="5104" y="1785"/>
              <a:ext cx="87" cy="87"/>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08" name="Google Shape;608;p33"/>
            <p:cNvSpPr/>
            <p:nvPr/>
          </p:nvSpPr>
          <p:spPr>
            <a:xfrm>
              <a:off x="4515" y="1783"/>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609" name="Google Shape;609;p33"/>
            <p:cNvCxnSpPr/>
            <p:nvPr/>
          </p:nvCxnSpPr>
          <p:spPr>
            <a:xfrm>
              <a:off x="4651" y="1830"/>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sp>
        <p:nvSpPr>
          <p:cNvPr id="610" name="Google Shape;610;p33"/>
          <p:cNvSpPr/>
          <p:nvPr/>
        </p:nvSpPr>
        <p:spPr>
          <a:xfrm>
            <a:off x="2300288" y="1917700"/>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Non-equijoin</a:t>
            </a:r>
            <a:endParaRPr/>
          </a:p>
        </p:txBody>
      </p:sp>
      <p:sp>
        <p:nvSpPr>
          <p:cNvPr id="611" name="Google Shape;611;p33"/>
          <p:cNvSpPr/>
          <p:nvPr/>
        </p:nvSpPr>
        <p:spPr>
          <a:xfrm>
            <a:off x="4768850" y="1917700"/>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Outer join</a:t>
            </a:r>
            <a:endParaRPr/>
          </a:p>
        </p:txBody>
      </p:sp>
      <p:sp>
        <p:nvSpPr>
          <p:cNvPr id="612" name="Google Shape;612;p33"/>
          <p:cNvSpPr/>
          <p:nvPr/>
        </p:nvSpPr>
        <p:spPr>
          <a:xfrm>
            <a:off x="6769100" y="1917700"/>
            <a:ext cx="1862138"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Self join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4"/>
          <p:cNvSpPr/>
          <p:nvPr/>
        </p:nvSpPr>
        <p:spPr>
          <a:xfrm>
            <a:off x="865188" y="1625600"/>
            <a:ext cx="3384550" cy="40227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19" name="Google Shape;619;p34"/>
          <p:cNvSpPr/>
          <p:nvPr/>
        </p:nvSpPr>
        <p:spPr>
          <a:xfrm>
            <a:off x="4449763" y="1636713"/>
            <a:ext cx="3978275" cy="40227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20" name="Google Shape;620;p34"/>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What Is an Equijoin?</a:t>
            </a:r>
            <a:endParaRPr/>
          </a:p>
        </p:txBody>
      </p:sp>
      <p:sp>
        <p:nvSpPr>
          <p:cNvPr id="621" name="Google Shape;621;p34"/>
          <p:cNvSpPr/>
          <p:nvPr/>
        </p:nvSpPr>
        <p:spPr>
          <a:xfrm>
            <a:off x="766763" y="1230313"/>
            <a:ext cx="80486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 </a:t>
            </a:r>
            <a:endParaRPr/>
          </a:p>
        </p:txBody>
      </p:sp>
      <p:sp>
        <p:nvSpPr>
          <p:cNvPr id="622" name="Google Shape;622;p34"/>
          <p:cNvSpPr/>
          <p:nvPr/>
        </p:nvSpPr>
        <p:spPr>
          <a:xfrm>
            <a:off x="4386263" y="1254125"/>
            <a:ext cx="93186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DEPT </a:t>
            </a:r>
            <a:endParaRPr/>
          </a:p>
        </p:txBody>
      </p:sp>
      <p:grpSp>
        <p:nvGrpSpPr>
          <p:cNvPr id="623" name="Google Shape;623;p34"/>
          <p:cNvGrpSpPr/>
          <p:nvPr/>
        </p:nvGrpSpPr>
        <p:grpSpPr>
          <a:xfrm>
            <a:off x="2960688" y="1682750"/>
            <a:ext cx="2601912" cy="3405188"/>
            <a:chOff x="1865" y="1060"/>
            <a:chExt cx="1639" cy="2145"/>
          </a:xfrm>
        </p:grpSpPr>
        <p:sp>
          <p:nvSpPr>
            <p:cNvPr id="624" name="Google Shape;624;p34"/>
            <p:cNvSpPr/>
            <p:nvPr/>
          </p:nvSpPr>
          <p:spPr>
            <a:xfrm>
              <a:off x="1865" y="1060"/>
              <a:ext cx="684" cy="214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25" name="Google Shape;625;p34"/>
            <p:cNvSpPr/>
            <p:nvPr/>
          </p:nvSpPr>
          <p:spPr>
            <a:xfrm>
              <a:off x="2820" y="1060"/>
              <a:ext cx="684" cy="214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626" name="Google Shape;626;p34"/>
          <p:cNvSpPr/>
          <p:nvPr/>
        </p:nvSpPr>
        <p:spPr>
          <a:xfrm>
            <a:off x="877888" y="1619250"/>
            <a:ext cx="3359150" cy="399732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EMPNO ENAME    DEPTNO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7782 CLARK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7566 JONES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7654 MARTIN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7499 ALLEN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7844 TURNER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7900 JAMES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7521 WARD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7902 FORD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7369 SMITH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
        <p:nvSpPr>
          <p:cNvPr id="627" name="Google Shape;627;p34"/>
          <p:cNvSpPr/>
          <p:nvPr/>
        </p:nvSpPr>
        <p:spPr>
          <a:xfrm>
            <a:off x="4462463" y="1630363"/>
            <a:ext cx="3952875" cy="399732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DEPTNO DNAME      LOC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grpSp>
        <p:nvGrpSpPr>
          <p:cNvPr id="628" name="Google Shape;628;p34"/>
          <p:cNvGrpSpPr/>
          <p:nvPr/>
        </p:nvGrpSpPr>
        <p:grpSpPr>
          <a:xfrm>
            <a:off x="2751138" y="5133975"/>
            <a:ext cx="3333750" cy="1089025"/>
            <a:chOff x="1733" y="3234"/>
            <a:chExt cx="2100" cy="686"/>
          </a:xfrm>
        </p:grpSpPr>
        <p:sp>
          <p:nvSpPr>
            <p:cNvPr id="629" name="Google Shape;629;p34"/>
            <p:cNvSpPr/>
            <p:nvPr/>
          </p:nvSpPr>
          <p:spPr>
            <a:xfrm>
              <a:off x="1733" y="3651"/>
              <a:ext cx="1014" cy="269"/>
            </a:xfrm>
            <a:prstGeom prst="rect">
              <a:avLst/>
            </a:prstGeom>
            <a:noFill/>
            <a:ln>
              <a:noFill/>
            </a:ln>
          </p:spPr>
          <p:txBody>
            <a:bodyPr anchorCtr="0" anchor="t" bIns="46025" lIns="92075" spcFirstLastPara="1" rIns="92075" wrap="square" tIns="46025">
              <a:spAutoFit/>
            </a:bodyPr>
            <a:lstStyle/>
            <a:p>
              <a:pPr indent="0" lvl="0" marL="0" marR="0" rtl="0" algn="ctr">
                <a:lnSpc>
                  <a:spcPct val="110000"/>
                </a:lnSpc>
                <a:spcBef>
                  <a:spcPts val="0"/>
                </a:spcBef>
                <a:spcAft>
                  <a:spcPts val="0"/>
                </a:spcAft>
                <a:buNone/>
              </a:pPr>
              <a:r>
                <a:rPr b="1" lang="en-US" sz="2000">
                  <a:solidFill>
                    <a:srgbClr val="FFFFCC"/>
                  </a:solidFill>
                  <a:latin typeface="Arial"/>
                  <a:ea typeface="Arial"/>
                  <a:cs typeface="Arial"/>
                  <a:sym typeface="Arial"/>
                </a:rPr>
                <a:t>Foreign key</a:t>
              </a:r>
              <a:endParaRPr/>
            </a:p>
          </p:txBody>
        </p:sp>
        <p:cxnSp>
          <p:nvCxnSpPr>
            <p:cNvPr id="630" name="Google Shape;630;p34"/>
            <p:cNvCxnSpPr/>
            <p:nvPr/>
          </p:nvCxnSpPr>
          <p:spPr>
            <a:xfrm rot="10800000">
              <a:off x="2230" y="3234"/>
              <a:ext cx="2" cy="414"/>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alpha val="49803"/>
                </a:srgbClr>
              </a:outerShdw>
            </a:effectLst>
          </p:spPr>
        </p:cxnSp>
        <p:sp>
          <p:nvSpPr>
            <p:cNvPr id="631" name="Google Shape;631;p34"/>
            <p:cNvSpPr/>
            <p:nvPr/>
          </p:nvSpPr>
          <p:spPr>
            <a:xfrm>
              <a:off x="2810" y="3651"/>
              <a:ext cx="1023" cy="269"/>
            </a:xfrm>
            <a:prstGeom prst="rect">
              <a:avLst/>
            </a:prstGeom>
            <a:noFill/>
            <a:ln>
              <a:noFill/>
            </a:ln>
          </p:spPr>
          <p:txBody>
            <a:bodyPr anchorCtr="0" anchor="t" bIns="46025" lIns="92075" spcFirstLastPara="1" rIns="92075" wrap="square" tIns="46025">
              <a:spAutoFit/>
            </a:bodyPr>
            <a:lstStyle/>
            <a:p>
              <a:pPr indent="0" lvl="0" marL="0" marR="0" rtl="0" algn="ctr">
                <a:lnSpc>
                  <a:spcPct val="110000"/>
                </a:lnSpc>
                <a:spcBef>
                  <a:spcPts val="0"/>
                </a:spcBef>
                <a:spcAft>
                  <a:spcPts val="0"/>
                </a:spcAft>
                <a:buNone/>
              </a:pPr>
              <a:r>
                <a:rPr b="1" lang="en-US" sz="2000">
                  <a:solidFill>
                    <a:srgbClr val="FFFFCC"/>
                  </a:solidFill>
                  <a:latin typeface="Arial"/>
                  <a:ea typeface="Arial"/>
                  <a:cs typeface="Arial"/>
                  <a:sym typeface="Arial"/>
                </a:rPr>
                <a:t>Primary key</a:t>
              </a:r>
              <a:endParaRPr/>
            </a:p>
          </p:txBody>
        </p:sp>
        <p:cxnSp>
          <p:nvCxnSpPr>
            <p:cNvPr id="632" name="Google Shape;632;p34"/>
            <p:cNvCxnSpPr/>
            <p:nvPr/>
          </p:nvCxnSpPr>
          <p:spPr>
            <a:xfrm rot="10800000">
              <a:off x="3298" y="3234"/>
              <a:ext cx="2" cy="414"/>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alpha val="49803"/>
                </a:srgbClr>
              </a:outerShdw>
            </a:effectLst>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500"/>
                                        <p:tgtEl>
                                          <p:spTgt spid="623"/>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628"/>
                                        </p:tgtEl>
                                        <p:attrNameLst>
                                          <p:attrName>style.visibility</p:attrName>
                                        </p:attrNameLst>
                                      </p:cBhvr>
                                      <p:to>
                                        <p:strVal val="visible"/>
                                      </p:to>
                                    </p:set>
                                    <p:anim calcmode="lin" valueType="num">
                                      <p:cBhvr additive="base">
                                        <p:cTn dur="500"/>
                                        <p:tgtEl>
                                          <p:spTgt spid="62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5"/>
          <p:cNvSpPr/>
          <p:nvPr/>
        </p:nvSpPr>
        <p:spPr>
          <a:xfrm>
            <a:off x="889000" y="1851025"/>
            <a:ext cx="7289800" cy="12795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640" name="Google Shape;640;p35"/>
          <p:cNvSpPr/>
          <p:nvPr/>
        </p:nvSpPr>
        <p:spPr>
          <a:xfrm>
            <a:off x="887413" y="3494088"/>
            <a:ext cx="7304087" cy="231457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41" name="Google Shape;641;p35"/>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Retrieving Records </a:t>
            </a:r>
            <a:br>
              <a:rPr lang="en-US"/>
            </a:br>
            <a:r>
              <a:rPr lang="en-US"/>
              <a:t>with Equijoins</a:t>
            </a:r>
            <a:endParaRPr/>
          </a:p>
        </p:txBody>
      </p:sp>
      <p:grpSp>
        <p:nvGrpSpPr>
          <p:cNvPr id="642" name="Google Shape;642;p35"/>
          <p:cNvGrpSpPr/>
          <p:nvPr/>
        </p:nvGrpSpPr>
        <p:grpSpPr>
          <a:xfrm>
            <a:off x="2762250" y="2786063"/>
            <a:ext cx="3162300" cy="2446337"/>
            <a:chOff x="1740" y="1755"/>
            <a:chExt cx="1992" cy="1541"/>
          </a:xfrm>
        </p:grpSpPr>
        <p:sp>
          <p:nvSpPr>
            <p:cNvPr id="643" name="Google Shape;643;p35"/>
            <p:cNvSpPr/>
            <p:nvPr/>
          </p:nvSpPr>
          <p:spPr>
            <a:xfrm>
              <a:off x="1740" y="1755"/>
              <a:ext cx="1992" cy="177"/>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44" name="Google Shape;644;p35"/>
            <p:cNvSpPr/>
            <p:nvPr/>
          </p:nvSpPr>
          <p:spPr>
            <a:xfrm>
              <a:off x="1740" y="2245"/>
              <a:ext cx="1225" cy="105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645" name="Google Shape;645;p35"/>
          <p:cNvSpPr/>
          <p:nvPr/>
        </p:nvSpPr>
        <p:spPr>
          <a:xfrm>
            <a:off x="895350" y="1838325"/>
            <a:ext cx="7315200" cy="13049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emp.empno, emp.ename, emp.deptno,</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2		dept.deptno, dept.loc</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FROM   	emp, dept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  WHERE  	emp.deptno=dept.deptno;</a:t>
            </a:r>
            <a:endParaRPr/>
          </a:p>
        </p:txBody>
      </p:sp>
      <p:sp>
        <p:nvSpPr>
          <p:cNvPr id="646" name="Google Shape;646;p35"/>
          <p:cNvSpPr/>
          <p:nvPr/>
        </p:nvSpPr>
        <p:spPr>
          <a:xfrm>
            <a:off x="919163" y="3506788"/>
            <a:ext cx="7278687" cy="22891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EMPNO ENAME 	DEPTNO DEPTNO LOC</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7839 KING	    	10     10 NEW YORK</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7698 BLAKE  	    	30     30 CHICAGO</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7782 CLARK	    	10     10 NEW YORK</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7566 JONES      	20     20 DALLAS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6"/>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Qualifying Ambiguous </a:t>
            </a:r>
            <a:br>
              <a:rPr lang="en-US"/>
            </a:br>
            <a:r>
              <a:rPr lang="en-US"/>
              <a:t>Column Names</a:t>
            </a:r>
            <a:endParaRPr/>
          </a:p>
        </p:txBody>
      </p:sp>
      <p:sp>
        <p:nvSpPr>
          <p:cNvPr id="660" name="Google Shape;660;p36"/>
          <p:cNvSpPr txBox="1"/>
          <p:nvPr>
            <p:ph idx="1" type="body"/>
          </p:nvPr>
        </p:nvSpPr>
        <p:spPr>
          <a:xfrm>
            <a:off x="860425" y="1795463"/>
            <a:ext cx="7385050" cy="3252787"/>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Use table prefixes to qualify column names that are in multiple tables.</a:t>
            </a:r>
            <a:endParaRPr/>
          </a:p>
          <a:p>
            <a:pPr indent="-285750" lvl="1" marL="742950" rtl="0" algn="l">
              <a:spcBef>
                <a:spcPts val="560"/>
              </a:spcBef>
              <a:spcAft>
                <a:spcPts val="0"/>
              </a:spcAft>
              <a:buClr>
                <a:schemeClr val="lt1"/>
              </a:buClr>
              <a:buSzPts val="2800"/>
              <a:buFont typeface="Times New Roman"/>
              <a:buChar char="–"/>
            </a:pPr>
            <a:r>
              <a:rPr lang="en-US"/>
              <a:t>Improve performance by using table prefixes.</a:t>
            </a:r>
            <a:endParaRPr/>
          </a:p>
          <a:p>
            <a:pPr indent="-285750" lvl="1" marL="742950" rtl="0" algn="l">
              <a:spcBef>
                <a:spcPts val="560"/>
              </a:spcBef>
              <a:spcAft>
                <a:spcPts val="0"/>
              </a:spcAft>
              <a:buClr>
                <a:schemeClr val="lt1"/>
              </a:buClr>
              <a:buSzPts val="2800"/>
              <a:buFont typeface="Times New Roman"/>
              <a:buChar char="–"/>
            </a:pPr>
            <a:r>
              <a:rPr lang="en-US"/>
              <a:t>Distinguish columns that have identical names but reside in different tables by using column aliases.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7"/>
          <p:cNvSpPr/>
          <p:nvPr/>
        </p:nvSpPr>
        <p:spPr>
          <a:xfrm>
            <a:off x="927100" y="2082800"/>
            <a:ext cx="3384550" cy="40227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68" name="Google Shape;668;p37"/>
          <p:cNvSpPr/>
          <p:nvPr/>
        </p:nvSpPr>
        <p:spPr>
          <a:xfrm>
            <a:off x="4511675" y="2082800"/>
            <a:ext cx="3836988" cy="40227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69" name="Google Shape;669;p37"/>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Additional Search Conditions</a:t>
            </a:r>
            <a:br>
              <a:rPr lang="en-US"/>
            </a:br>
            <a:r>
              <a:rPr lang="en-US"/>
              <a:t>Using the AND Operator </a:t>
            </a:r>
            <a:endParaRPr/>
          </a:p>
        </p:txBody>
      </p:sp>
      <p:sp>
        <p:nvSpPr>
          <p:cNvPr id="670" name="Google Shape;670;p37"/>
          <p:cNvSpPr/>
          <p:nvPr/>
        </p:nvSpPr>
        <p:spPr>
          <a:xfrm>
            <a:off x="871538" y="1725613"/>
            <a:ext cx="80486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 </a:t>
            </a:r>
            <a:endParaRPr/>
          </a:p>
        </p:txBody>
      </p:sp>
      <p:sp>
        <p:nvSpPr>
          <p:cNvPr id="671" name="Google Shape;671;p37"/>
          <p:cNvSpPr/>
          <p:nvPr/>
        </p:nvSpPr>
        <p:spPr>
          <a:xfrm>
            <a:off x="4419600" y="1725613"/>
            <a:ext cx="9318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DEPT </a:t>
            </a:r>
            <a:endParaRPr/>
          </a:p>
        </p:txBody>
      </p:sp>
      <p:sp>
        <p:nvSpPr>
          <p:cNvPr id="672" name="Google Shape;672;p37"/>
          <p:cNvSpPr/>
          <p:nvPr/>
        </p:nvSpPr>
        <p:spPr>
          <a:xfrm>
            <a:off x="3033713" y="2159000"/>
            <a:ext cx="2462212" cy="340518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73" name="Google Shape;673;p37"/>
          <p:cNvSpPr/>
          <p:nvPr/>
        </p:nvSpPr>
        <p:spPr>
          <a:xfrm>
            <a:off x="1035050" y="2638425"/>
            <a:ext cx="7216775" cy="314325"/>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74" name="Google Shape;674;p37"/>
          <p:cNvSpPr/>
          <p:nvPr/>
        </p:nvSpPr>
        <p:spPr>
          <a:xfrm>
            <a:off x="939800" y="2114550"/>
            <a:ext cx="3359150" cy="399732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EMPNO ENAME    DEPTNO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7782 CLARK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7566 JONES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7654 MARTIN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7499 ALLEN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7844 TURNER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7900 JAMES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7521 WARD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7902 FORD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7369 SMITH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
        <p:nvSpPr>
          <p:cNvPr id="675" name="Google Shape;675;p37"/>
          <p:cNvSpPr/>
          <p:nvPr/>
        </p:nvSpPr>
        <p:spPr>
          <a:xfrm>
            <a:off x="4524375" y="2114550"/>
            <a:ext cx="3811588" cy="399732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DEPTNO DNAME     	LOC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8"/>
          <p:cNvSpPr/>
          <p:nvPr/>
        </p:nvSpPr>
        <p:spPr>
          <a:xfrm>
            <a:off x="906463" y="1982788"/>
            <a:ext cx="7316787" cy="1357312"/>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81" name="Google Shape;681;p38"/>
          <p:cNvSpPr/>
          <p:nvPr/>
        </p:nvSpPr>
        <p:spPr>
          <a:xfrm>
            <a:off x="909638" y="3833813"/>
            <a:ext cx="7294562" cy="1370012"/>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682" name="Google Shape;682;p38"/>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Table Aliases</a:t>
            </a:r>
            <a:endParaRPr/>
          </a:p>
        </p:txBody>
      </p:sp>
      <p:sp>
        <p:nvSpPr>
          <p:cNvPr id="683" name="Google Shape;683;p38"/>
          <p:cNvSpPr txBox="1"/>
          <p:nvPr>
            <p:ph idx="1" type="body"/>
          </p:nvPr>
        </p:nvSpPr>
        <p:spPr>
          <a:xfrm>
            <a:off x="936625" y="1300163"/>
            <a:ext cx="7385050" cy="10668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Simplify queries by using table aliases.</a:t>
            </a:r>
            <a:endParaRPr/>
          </a:p>
        </p:txBody>
      </p:sp>
      <p:grpSp>
        <p:nvGrpSpPr>
          <p:cNvPr id="684" name="Google Shape;684;p38"/>
          <p:cNvGrpSpPr/>
          <p:nvPr/>
        </p:nvGrpSpPr>
        <p:grpSpPr>
          <a:xfrm>
            <a:off x="2581275" y="2371725"/>
            <a:ext cx="2395538" cy="2813050"/>
            <a:chOff x="1626" y="1494"/>
            <a:chExt cx="1509" cy="1772"/>
          </a:xfrm>
        </p:grpSpPr>
        <p:sp>
          <p:nvSpPr>
            <p:cNvPr id="685" name="Google Shape;685;p38"/>
            <p:cNvSpPr/>
            <p:nvPr/>
          </p:nvSpPr>
          <p:spPr>
            <a:xfrm>
              <a:off x="1647" y="2660"/>
              <a:ext cx="129"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6" name="Google Shape;686;p38"/>
            <p:cNvSpPr/>
            <p:nvPr/>
          </p:nvSpPr>
          <p:spPr>
            <a:xfrm>
              <a:off x="2511" y="2660"/>
              <a:ext cx="129"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7" name="Google Shape;687;p38"/>
            <p:cNvSpPr/>
            <p:nvPr/>
          </p:nvSpPr>
          <p:spPr>
            <a:xfrm>
              <a:off x="2262" y="2876"/>
              <a:ext cx="552"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8" name="Google Shape;688;p38"/>
            <p:cNvSpPr/>
            <p:nvPr/>
          </p:nvSpPr>
          <p:spPr>
            <a:xfrm>
              <a:off x="2442" y="3086"/>
              <a:ext cx="114"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9" name="Google Shape;689;p38"/>
            <p:cNvSpPr/>
            <p:nvPr/>
          </p:nvSpPr>
          <p:spPr>
            <a:xfrm>
              <a:off x="1626" y="1494"/>
              <a:ext cx="384"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90" name="Google Shape;690;p38"/>
            <p:cNvSpPr/>
            <p:nvPr/>
          </p:nvSpPr>
          <p:spPr>
            <a:xfrm>
              <a:off x="2751" y="1494"/>
              <a:ext cx="384"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91" name="Google Shape;691;p38"/>
            <p:cNvSpPr/>
            <p:nvPr/>
          </p:nvSpPr>
          <p:spPr>
            <a:xfrm>
              <a:off x="2082" y="1707"/>
              <a:ext cx="384"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92" name="Google Shape;692;p38"/>
            <p:cNvSpPr/>
            <p:nvPr/>
          </p:nvSpPr>
          <p:spPr>
            <a:xfrm>
              <a:off x="2619" y="1908"/>
              <a:ext cx="366"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693" name="Google Shape;693;p38"/>
          <p:cNvSpPr/>
          <p:nvPr/>
        </p:nvSpPr>
        <p:spPr>
          <a:xfrm>
            <a:off x="887413" y="1970088"/>
            <a:ext cx="7342187" cy="1382712"/>
          </a:xfrm>
          <a:prstGeom prst="rect">
            <a:avLst/>
          </a:prstGeom>
          <a:noFill/>
          <a:ln>
            <a:noFill/>
          </a:ln>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SQL&gt; SELECT emp.empno, emp.ename, emp.deptno,  </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2	   dept.deptno, dept.loc</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3  FROM   emp, dept</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4  WHERE  emp.deptno=dept.deptno;</a:t>
            </a:r>
            <a:endParaRPr/>
          </a:p>
        </p:txBody>
      </p:sp>
      <p:sp>
        <p:nvSpPr>
          <p:cNvPr id="694" name="Google Shape;694;p38"/>
          <p:cNvSpPr/>
          <p:nvPr/>
        </p:nvSpPr>
        <p:spPr>
          <a:xfrm>
            <a:off x="890588" y="3821113"/>
            <a:ext cx="7319962" cy="1395412"/>
          </a:xfrm>
          <a:prstGeom prst="rect">
            <a:avLst/>
          </a:prstGeom>
          <a:noFill/>
          <a:ln>
            <a:noFill/>
          </a:ln>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SQL&gt; SELECT e.empno, e.ename, e.deptno,   </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2         d.deptno, d.loc</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3  FROM   emp e, dept d</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4  WHERE  e.deptno=d.deptno;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9"/>
          <p:cNvSpPr txBox="1"/>
          <p:nvPr>
            <p:ph type="title"/>
          </p:nvPr>
        </p:nvSpPr>
        <p:spPr>
          <a:xfrm>
            <a:off x="685800" y="304800"/>
            <a:ext cx="8297863"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Joining More Than Two Tables</a:t>
            </a:r>
            <a:endParaRPr/>
          </a:p>
        </p:txBody>
      </p:sp>
      <p:sp>
        <p:nvSpPr>
          <p:cNvPr id="702" name="Google Shape;702;p39"/>
          <p:cNvSpPr/>
          <p:nvPr/>
        </p:nvSpPr>
        <p:spPr>
          <a:xfrm>
            <a:off x="908050" y="1630363"/>
            <a:ext cx="3117850" cy="29813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NAME	CUSTID</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JOCKSPORTS	   100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TKB SPORT SHOP	   101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VOLLYRITE	   102</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JUST TENNIS	   103</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K+T SPORTS	   105</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SHAPE UP	   106</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WOMENS SPORTS     107</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9 rows selected.</a:t>
            </a:r>
            <a:endParaRPr/>
          </a:p>
        </p:txBody>
      </p:sp>
      <p:sp>
        <p:nvSpPr>
          <p:cNvPr id="703" name="Google Shape;703;p39"/>
          <p:cNvSpPr/>
          <p:nvPr/>
        </p:nvSpPr>
        <p:spPr>
          <a:xfrm>
            <a:off x="819150" y="1254125"/>
            <a:ext cx="1708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CUSTOMER </a:t>
            </a:r>
            <a:endParaRPr/>
          </a:p>
        </p:txBody>
      </p:sp>
      <p:grpSp>
        <p:nvGrpSpPr>
          <p:cNvPr id="704" name="Google Shape;704;p39"/>
          <p:cNvGrpSpPr/>
          <p:nvPr/>
        </p:nvGrpSpPr>
        <p:grpSpPr>
          <a:xfrm>
            <a:off x="4286250" y="1254125"/>
            <a:ext cx="2940050" cy="3357563"/>
            <a:chOff x="2700" y="790"/>
            <a:chExt cx="1852" cy="2115"/>
          </a:xfrm>
        </p:grpSpPr>
        <p:sp>
          <p:nvSpPr>
            <p:cNvPr id="705" name="Google Shape;705;p39"/>
            <p:cNvSpPr/>
            <p:nvPr/>
          </p:nvSpPr>
          <p:spPr>
            <a:xfrm>
              <a:off x="2751" y="1027"/>
              <a:ext cx="1801" cy="1878"/>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CUSTID   ORDID</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101     610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102     611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104     612</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106     601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102     602</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106     604</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106     605</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21 rows selected.</a:t>
              </a:r>
              <a:endParaRPr/>
            </a:p>
          </p:txBody>
        </p:sp>
        <p:sp>
          <p:nvSpPr>
            <p:cNvPr id="706" name="Google Shape;706;p39"/>
            <p:cNvSpPr/>
            <p:nvPr/>
          </p:nvSpPr>
          <p:spPr>
            <a:xfrm>
              <a:off x="2700" y="790"/>
              <a:ext cx="51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ORD </a:t>
              </a:r>
              <a:endParaRPr/>
            </a:p>
          </p:txBody>
        </p:sp>
      </p:grpSp>
      <p:sp>
        <p:nvSpPr>
          <p:cNvPr id="707" name="Google Shape;707;p39"/>
          <p:cNvSpPr/>
          <p:nvPr/>
        </p:nvSpPr>
        <p:spPr>
          <a:xfrm>
            <a:off x="3009900" y="1643063"/>
            <a:ext cx="2457450" cy="2624137"/>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708" name="Google Shape;708;p39"/>
          <p:cNvGrpSpPr/>
          <p:nvPr/>
        </p:nvGrpSpPr>
        <p:grpSpPr>
          <a:xfrm>
            <a:off x="5608638" y="3192463"/>
            <a:ext cx="2774950" cy="2838450"/>
            <a:chOff x="3533" y="2011"/>
            <a:chExt cx="1748" cy="1788"/>
          </a:xfrm>
        </p:grpSpPr>
        <p:sp>
          <p:nvSpPr>
            <p:cNvPr id="709" name="Google Shape;709;p39"/>
            <p:cNvSpPr/>
            <p:nvPr/>
          </p:nvSpPr>
          <p:spPr>
            <a:xfrm>
              <a:off x="3533" y="2249"/>
              <a:ext cx="1645" cy="1550"/>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ORDID  ITEMID</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610       3</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611       1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612       1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601       1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602       1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64 rows selected.     </a:t>
              </a:r>
              <a:endParaRPr/>
            </a:p>
          </p:txBody>
        </p:sp>
        <p:sp>
          <p:nvSpPr>
            <p:cNvPr id="710" name="Google Shape;710;p39"/>
            <p:cNvSpPr/>
            <p:nvPr/>
          </p:nvSpPr>
          <p:spPr>
            <a:xfrm>
              <a:off x="4738" y="2011"/>
              <a:ext cx="543"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ITEM </a:t>
              </a:r>
              <a:endParaRPr/>
            </a:p>
          </p:txBody>
        </p:sp>
      </p:grpSp>
      <p:grpSp>
        <p:nvGrpSpPr>
          <p:cNvPr id="711" name="Google Shape;711;p39"/>
          <p:cNvGrpSpPr/>
          <p:nvPr/>
        </p:nvGrpSpPr>
        <p:grpSpPr>
          <a:xfrm>
            <a:off x="5775325" y="1643063"/>
            <a:ext cx="965200" cy="4051300"/>
            <a:chOff x="3638" y="1035"/>
            <a:chExt cx="608" cy="2552"/>
          </a:xfrm>
        </p:grpSpPr>
        <p:sp>
          <p:nvSpPr>
            <p:cNvPr id="712" name="Google Shape;712;p39"/>
            <p:cNvSpPr/>
            <p:nvPr/>
          </p:nvSpPr>
          <p:spPr>
            <a:xfrm>
              <a:off x="3647" y="1035"/>
              <a:ext cx="576" cy="1198"/>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13" name="Google Shape;713;p39"/>
            <p:cNvSpPr/>
            <p:nvPr/>
          </p:nvSpPr>
          <p:spPr>
            <a:xfrm>
              <a:off x="3638" y="2262"/>
              <a:ext cx="608" cy="1325"/>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500"/>
                                        <p:tgtEl>
                                          <p:spTgt spid="7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500"/>
                                        <p:tgtEl>
                                          <p:spTgt spid="7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500"/>
                                        <p:tgtEl>
                                          <p:spTgt spid="7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500"/>
                                        <p:tgtEl>
                                          <p:spTgt spid="7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cxnSp>
        <p:nvCxnSpPr>
          <p:cNvPr id="106" name="Google Shape;106;p4"/>
          <p:cNvCxnSpPr/>
          <p:nvPr/>
        </p:nvCxnSpPr>
        <p:spPr>
          <a:xfrm rot="10800000">
            <a:off x="4572000" y="2936875"/>
            <a:ext cx="0" cy="644525"/>
          </a:xfrm>
          <a:prstGeom prst="straightConnector1">
            <a:avLst/>
          </a:prstGeom>
          <a:noFill/>
          <a:ln cap="flat" cmpd="sng" w="50800">
            <a:solidFill>
              <a:srgbClr val="FFCC00"/>
            </a:solidFill>
            <a:prstDash val="solid"/>
            <a:round/>
            <a:headEnd len="sm" w="sm" type="none"/>
            <a:tailEnd len="sm" w="sm" type="none"/>
          </a:ln>
          <a:effectLst>
            <a:outerShdw rotWithShape="0" algn="ctr" dir="2700000" dist="53882">
              <a:srgbClr val="000000"/>
            </a:outerShdw>
          </a:effectLst>
        </p:spPr>
      </p:cxnSp>
      <p:sp>
        <p:nvSpPr>
          <p:cNvPr id="107" name="Google Shape;107;p4"/>
          <p:cNvSpPr/>
          <p:nvPr/>
        </p:nvSpPr>
        <p:spPr>
          <a:xfrm>
            <a:off x="2266950" y="3562350"/>
            <a:ext cx="4706938" cy="534988"/>
          </a:xfrm>
          <a:custGeom>
            <a:rect b="b" l="l" r="r" t="t"/>
            <a:pathLst>
              <a:path extrusionOk="0" h="337" w="2965">
                <a:moveTo>
                  <a:pt x="0" y="316"/>
                </a:moveTo>
                <a:lnTo>
                  <a:pt x="0" y="0"/>
                </a:lnTo>
                <a:lnTo>
                  <a:pt x="2964" y="0"/>
                </a:lnTo>
                <a:lnTo>
                  <a:pt x="2964" y="148"/>
                </a:lnTo>
                <a:lnTo>
                  <a:pt x="2964" y="336"/>
                </a:lnTo>
              </a:path>
            </a:pathLst>
          </a:custGeom>
          <a:noFill/>
          <a:ln cap="rnd" cmpd="sng" w="50800">
            <a:solidFill>
              <a:srgbClr val="FFCC00"/>
            </a:solidFill>
            <a:prstDash val="solid"/>
            <a:round/>
            <a:headEnd len="sm" w="sm" type="none"/>
            <a:tailEnd len="sm" w="sm" type="none"/>
          </a:ln>
          <a:effectLst>
            <a:outerShdw rotWithShape="0" algn="ctr" dir="2700000" dist="53882">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8" name="Google Shape;108;p4"/>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Two Types of SQL Functions</a:t>
            </a:r>
            <a:endParaRPr/>
          </a:p>
        </p:txBody>
      </p:sp>
      <p:sp>
        <p:nvSpPr>
          <p:cNvPr id="109" name="Google Shape;109;p4"/>
          <p:cNvSpPr/>
          <p:nvPr/>
        </p:nvSpPr>
        <p:spPr>
          <a:xfrm>
            <a:off x="3416300" y="2014538"/>
            <a:ext cx="2311400" cy="931862"/>
          </a:xfrm>
          <a:prstGeom prst="rect">
            <a:avLst/>
          </a:prstGeom>
          <a:gradFill>
            <a:gsLst>
              <a:gs pos="0">
                <a:srgbClr val="FF6633"/>
              </a:gs>
              <a:gs pos="100000">
                <a:srgbClr val="F26130"/>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Functions</a:t>
            </a:r>
            <a:endParaRPr/>
          </a:p>
        </p:txBody>
      </p:sp>
      <p:sp>
        <p:nvSpPr>
          <p:cNvPr id="110" name="Google Shape;110;p4"/>
          <p:cNvSpPr/>
          <p:nvPr/>
        </p:nvSpPr>
        <p:spPr>
          <a:xfrm>
            <a:off x="1195388" y="4071938"/>
            <a:ext cx="2284412" cy="920750"/>
          </a:xfrm>
          <a:prstGeom prst="rect">
            <a:avLst/>
          </a:prstGeom>
          <a:gradFill>
            <a:gsLst>
              <a:gs pos="0">
                <a:srgbClr val="008080"/>
              </a:gs>
              <a:gs pos="100000">
                <a:srgbClr val="007979"/>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Single-row </a:t>
            </a:r>
            <a:endParaRPr/>
          </a:p>
          <a:p>
            <a:pPr indent="0" lvl="0" marL="0" marR="0" rtl="0" algn="ctr">
              <a:spcBef>
                <a:spcPts val="0"/>
              </a:spcBef>
              <a:spcAft>
                <a:spcPts val="0"/>
              </a:spcAft>
              <a:buNone/>
            </a:pPr>
            <a:r>
              <a:rPr b="1" lang="en-US" sz="2400">
                <a:solidFill>
                  <a:srgbClr val="FFFFCC"/>
                </a:solidFill>
                <a:latin typeface="Arial"/>
                <a:ea typeface="Arial"/>
                <a:cs typeface="Arial"/>
                <a:sym typeface="Arial"/>
              </a:rPr>
              <a:t>functions</a:t>
            </a:r>
            <a:endParaRPr/>
          </a:p>
        </p:txBody>
      </p:sp>
      <p:sp>
        <p:nvSpPr>
          <p:cNvPr id="111" name="Google Shape;111;p4"/>
          <p:cNvSpPr/>
          <p:nvPr/>
        </p:nvSpPr>
        <p:spPr>
          <a:xfrm>
            <a:off x="5749925" y="4057650"/>
            <a:ext cx="2263775" cy="950913"/>
          </a:xfrm>
          <a:prstGeom prst="rect">
            <a:avLst/>
          </a:prstGeom>
          <a:gradFill>
            <a:gsLst>
              <a:gs pos="0">
                <a:srgbClr val="008080"/>
              </a:gs>
              <a:gs pos="100000">
                <a:srgbClr val="007979"/>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Multiple-row</a:t>
            </a:r>
            <a:endParaRPr/>
          </a:p>
          <a:p>
            <a:pPr indent="0" lvl="0" marL="0" marR="0" rtl="0" algn="ctr">
              <a:spcBef>
                <a:spcPts val="0"/>
              </a:spcBef>
              <a:spcAft>
                <a:spcPts val="0"/>
              </a:spcAft>
              <a:buNone/>
            </a:pPr>
            <a:r>
              <a:rPr b="1" lang="en-US" sz="2400">
                <a:solidFill>
                  <a:srgbClr val="FFFFCC"/>
                </a:solidFill>
                <a:latin typeface="Arial"/>
                <a:ea typeface="Arial"/>
                <a:cs typeface="Arial"/>
                <a:sym typeface="Arial"/>
              </a:rPr>
              <a:t>functions</a:t>
            </a:r>
            <a:endParaRPr/>
          </a:p>
        </p:txBody>
      </p:sp>
      <p:grpSp>
        <p:nvGrpSpPr>
          <p:cNvPr id="112" name="Google Shape;112;p4"/>
          <p:cNvGrpSpPr/>
          <p:nvPr/>
        </p:nvGrpSpPr>
        <p:grpSpPr>
          <a:xfrm>
            <a:off x="533400" y="4532313"/>
            <a:ext cx="3581400" cy="0"/>
            <a:chOff x="336" y="2855"/>
            <a:chExt cx="2256" cy="0"/>
          </a:xfrm>
        </p:grpSpPr>
        <p:cxnSp>
          <p:nvCxnSpPr>
            <p:cNvPr id="113" name="Google Shape;113;p4"/>
            <p:cNvCxnSpPr/>
            <p:nvPr/>
          </p:nvCxnSpPr>
          <p:spPr>
            <a:xfrm>
              <a:off x="336" y="2855"/>
              <a:ext cx="384"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cxnSp>
          <p:nvCxnSpPr>
            <p:cNvPr id="114" name="Google Shape;114;p4"/>
            <p:cNvCxnSpPr/>
            <p:nvPr/>
          </p:nvCxnSpPr>
          <p:spPr>
            <a:xfrm>
              <a:off x="2208" y="2855"/>
              <a:ext cx="384"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grpSp>
      <p:grpSp>
        <p:nvGrpSpPr>
          <p:cNvPr id="115" name="Google Shape;115;p4"/>
          <p:cNvGrpSpPr/>
          <p:nvPr/>
        </p:nvGrpSpPr>
        <p:grpSpPr>
          <a:xfrm>
            <a:off x="5124450" y="4227513"/>
            <a:ext cx="3524250" cy="552450"/>
            <a:chOff x="3228" y="2663"/>
            <a:chExt cx="2220" cy="348"/>
          </a:xfrm>
        </p:grpSpPr>
        <p:cxnSp>
          <p:nvCxnSpPr>
            <p:cNvPr id="116" name="Google Shape;116;p4"/>
            <p:cNvCxnSpPr/>
            <p:nvPr/>
          </p:nvCxnSpPr>
          <p:spPr>
            <a:xfrm>
              <a:off x="3228" y="2855"/>
              <a:ext cx="384"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cxnSp>
          <p:nvCxnSpPr>
            <p:cNvPr id="117" name="Google Shape;117;p4"/>
            <p:cNvCxnSpPr/>
            <p:nvPr/>
          </p:nvCxnSpPr>
          <p:spPr>
            <a:xfrm>
              <a:off x="5064" y="2855"/>
              <a:ext cx="384"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cxnSp>
          <p:nvCxnSpPr>
            <p:cNvPr id="118" name="Google Shape;118;p4"/>
            <p:cNvCxnSpPr/>
            <p:nvPr/>
          </p:nvCxnSpPr>
          <p:spPr>
            <a:xfrm>
              <a:off x="3228" y="2663"/>
              <a:ext cx="384"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cxnSp>
          <p:nvCxnSpPr>
            <p:cNvPr id="119" name="Google Shape;119;p4"/>
            <p:cNvCxnSpPr/>
            <p:nvPr/>
          </p:nvCxnSpPr>
          <p:spPr>
            <a:xfrm>
              <a:off x="3228" y="3011"/>
              <a:ext cx="384"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outerShdw>
            </a:effectLst>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0"/>
          <p:cNvSpPr/>
          <p:nvPr/>
        </p:nvSpPr>
        <p:spPr>
          <a:xfrm>
            <a:off x="1190625" y="1733550"/>
            <a:ext cx="3263900" cy="32416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21" name="Google Shape;721;p40"/>
          <p:cNvSpPr/>
          <p:nvPr/>
        </p:nvSpPr>
        <p:spPr>
          <a:xfrm>
            <a:off x="5187950" y="1733550"/>
            <a:ext cx="2847975" cy="19399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22" name="Google Shape;722;p40"/>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Non-Equijoins</a:t>
            </a:r>
            <a:endParaRPr/>
          </a:p>
        </p:txBody>
      </p:sp>
      <p:sp>
        <p:nvSpPr>
          <p:cNvPr id="723" name="Google Shape;723;p40"/>
          <p:cNvSpPr/>
          <p:nvPr/>
        </p:nvSpPr>
        <p:spPr>
          <a:xfrm>
            <a:off x="1157288" y="1325563"/>
            <a:ext cx="73501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a:t>
            </a:r>
            <a:endParaRPr/>
          </a:p>
        </p:txBody>
      </p:sp>
      <p:sp>
        <p:nvSpPr>
          <p:cNvPr id="724" name="Google Shape;724;p40"/>
          <p:cNvSpPr/>
          <p:nvPr/>
        </p:nvSpPr>
        <p:spPr>
          <a:xfrm>
            <a:off x="5124450" y="1325563"/>
            <a:ext cx="160972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SALGRADE</a:t>
            </a:r>
            <a:endParaRPr/>
          </a:p>
        </p:txBody>
      </p:sp>
      <p:grpSp>
        <p:nvGrpSpPr>
          <p:cNvPr id="725" name="Google Shape;725;p40"/>
          <p:cNvGrpSpPr/>
          <p:nvPr/>
        </p:nvGrpSpPr>
        <p:grpSpPr>
          <a:xfrm>
            <a:off x="3422650" y="1773238"/>
            <a:ext cx="4395788" cy="2738437"/>
            <a:chOff x="2156" y="1117"/>
            <a:chExt cx="2769" cy="1725"/>
          </a:xfrm>
        </p:grpSpPr>
        <p:sp>
          <p:nvSpPr>
            <p:cNvPr id="726" name="Google Shape;726;p40"/>
            <p:cNvSpPr/>
            <p:nvPr/>
          </p:nvSpPr>
          <p:spPr>
            <a:xfrm>
              <a:off x="2156" y="1117"/>
              <a:ext cx="542" cy="172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27" name="Google Shape;727;p40"/>
            <p:cNvSpPr/>
            <p:nvPr/>
          </p:nvSpPr>
          <p:spPr>
            <a:xfrm>
              <a:off x="3792" y="1117"/>
              <a:ext cx="542" cy="117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28" name="Google Shape;728;p40"/>
            <p:cNvSpPr/>
            <p:nvPr/>
          </p:nvSpPr>
          <p:spPr>
            <a:xfrm>
              <a:off x="4383" y="1117"/>
              <a:ext cx="542" cy="117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729" name="Google Shape;729;p40"/>
          <p:cNvGrpSpPr/>
          <p:nvPr/>
        </p:nvGrpSpPr>
        <p:grpSpPr>
          <a:xfrm>
            <a:off x="4225925" y="4195763"/>
            <a:ext cx="4154488" cy="1766887"/>
            <a:chOff x="2662" y="2643"/>
            <a:chExt cx="2617" cy="1113"/>
          </a:xfrm>
        </p:grpSpPr>
        <p:sp>
          <p:nvSpPr>
            <p:cNvPr id="730" name="Google Shape;730;p40"/>
            <p:cNvSpPr/>
            <p:nvPr/>
          </p:nvSpPr>
          <p:spPr>
            <a:xfrm>
              <a:off x="3287" y="2643"/>
              <a:ext cx="1992" cy="1113"/>
            </a:xfrm>
            <a:prstGeom prst="rect">
              <a:avLst/>
            </a:prstGeom>
            <a:noFill/>
            <a:ln>
              <a:noFill/>
            </a:ln>
          </p:spPr>
          <p:txBody>
            <a:bodyPr anchorCtr="0" anchor="t" bIns="46025" lIns="92075" spcFirstLastPara="1" rIns="92075" wrap="square" tIns="46025">
              <a:spAutoFit/>
            </a:bodyPr>
            <a:lstStyle/>
            <a:p>
              <a:pPr indent="0" lvl="0" marL="0" marR="0" rtl="0" algn="l">
                <a:lnSpc>
                  <a:spcPct val="110000"/>
                </a:lnSpc>
                <a:spcBef>
                  <a:spcPts val="0"/>
                </a:spcBef>
                <a:spcAft>
                  <a:spcPts val="0"/>
                </a:spcAft>
                <a:buNone/>
              </a:pPr>
              <a:r>
                <a:rPr b="1" lang="en-US" sz="2000">
                  <a:solidFill>
                    <a:srgbClr val="FFFFCC"/>
                  </a:solidFill>
                  <a:latin typeface="Arial"/>
                  <a:ea typeface="Arial"/>
                  <a:cs typeface="Arial"/>
                  <a:sym typeface="Arial"/>
                </a:rPr>
                <a:t>“salary in the EMP </a:t>
              </a:r>
              <a:endParaRPr/>
            </a:p>
            <a:p>
              <a:pPr indent="0" lvl="0" marL="0" marR="0" rtl="0" algn="l">
                <a:lnSpc>
                  <a:spcPct val="110000"/>
                </a:lnSpc>
                <a:spcBef>
                  <a:spcPts val="0"/>
                </a:spcBef>
                <a:spcAft>
                  <a:spcPts val="0"/>
                </a:spcAft>
                <a:buNone/>
              </a:pPr>
              <a:r>
                <a:rPr b="1" lang="en-US" sz="2000">
                  <a:solidFill>
                    <a:srgbClr val="FFFFCC"/>
                  </a:solidFill>
                  <a:latin typeface="Arial"/>
                  <a:ea typeface="Arial"/>
                  <a:cs typeface="Arial"/>
                  <a:sym typeface="Arial"/>
                </a:rPr>
                <a:t>table is between </a:t>
              </a:r>
              <a:endParaRPr/>
            </a:p>
            <a:p>
              <a:pPr indent="0" lvl="0" marL="0" marR="0" rtl="0" algn="l">
                <a:lnSpc>
                  <a:spcPct val="110000"/>
                </a:lnSpc>
                <a:spcBef>
                  <a:spcPts val="0"/>
                </a:spcBef>
                <a:spcAft>
                  <a:spcPts val="0"/>
                </a:spcAft>
                <a:buNone/>
              </a:pPr>
              <a:r>
                <a:rPr b="1" lang="en-US" sz="2000">
                  <a:solidFill>
                    <a:srgbClr val="FFFFCC"/>
                  </a:solidFill>
                  <a:latin typeface="Arial"/>
                  <a:ea typeface="Arial"/>
                  <a:cs typeface="Arial"/>
                  <a:sym typeface="Arial"/>
                </a:rPr>
                <a:t>low salary and high </a:t>
              </a:r>
              <a:endParaRPr/>
            </a:p>
            <a:p>
              <a:pPr indent="0" lvl="0" marL="0" marR="0" rtl="0" algn="l">
                <a:lnSpc>
                  <a:spcPct val="110000"/>
                </a:lnSpc>
                <a:spcBef>
                  <a:spcPts val="0"/>
                </a:spcBef>
                <a:spcAft>
                  <a:spcPts val="0"/>
                </a:spcAft>
                <a:buNone/>
              </a:pPr>
              <a:r>
                <a:rPr b="1" lang="en-US" sz="2000">
                  <a:solidFill>
                    <a:srgbClr val="FFFFCC"/>
                  </a:solidFill>
                  <a:latin typeface="Arial"/>
                  <a:ea typeface="Arial"/>
                  <a:cs typeface="Arial"/>
                  <a:sym typeface="Arial"/>
                </a:rPr>
                <a:t>salary in the SALGRADE</a:t>
              </a:r>
              <a:endParaRPr/>
            </a:p>
            <a:p>
              <a:pPr indent="0" lvl="0" marL="0" marR="0" rtl="0" algn="l">
                <a:lnSpc>
                  <a:spcPct val="110000"/>
                </a:lnSpc>
                <a:spcBef>
                  <a:spcPts val="0"/>
                </a:spcBef>
                <a:spcAft>
                  <a:spcPts val="0"/>
                </a:spcAft>
                <a:buNone/>
              </a:pPr>
              <a:r>
                <a:rPr b="1" lang="en-US" sz="2000">
                  <a:solidFill>
                    <a:srgbClr val="FFFFCC"/>
                  </a:solidFill>
                  <a:latin typeface="Arial"/>
                  <a:ea typeface="Arial"/>
                  <a:cs typeface="Arial"/>
                  <a:sym typeface="Arial"/>
                </a:rPr>
                <a:t>table”</a:t>
              </a:r>
              <a:endParaRPr/>
            </a:p>
          </p:txBody>
        </p:sp>
        <p:cxnSp>
          <p:nvCxnSpPr>
            <p:cNvPr id="731" name="Google Shape;731;p40"/>
            <p:cNvCxnSpPr/>
            <p:nvPr/>
          </p:nvCxnSpPr>
          <p:spPr>
            <a:xfrm rot="10800000">
              <a:off x="2662" y="2778"/>
              <a:ext cx="591"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alpha val="49803"/>
                </a:srgbClr>
              </a:outerShdw>
            </a:effectLst>
          </p:spPr>
        </p:cxnSp>
      </p:grpSp>
      <p:sp>
        <p:nvSpPr>
          <p:cNvPr id="732" name="Google Shape;732;p40"/>
          <p:cNvSpPr/>
          <p:nvPr/>
        </p:nvSpPr>
        <p:spPr>
          <a:xfrm>
            <a:off x="1203325" y="1733550"/>
            <a:ext cx="3238500" cy="32162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EMPNO ENAME      SAL</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      5000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2850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7782 CLARK     2450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7566 JONES     2975</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7654 MARTIN    1250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7499 ALLEN     1600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7844 TURNER    1500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7900 JAMES      950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
        <p:nvSpPr>
          <p:cNvPr id="733" name="Google Shape;733;p40"/>
          <p:cNvSpPr/>
          <p:nvPr/>
        </p:nvSpPr>
        <p:spPr>
          <a:xfrm>
            <a:off x="5200650" y="1733550"/>
            <a:ext cx="2822575" cy="191452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GRADE 	LOSAL  HISAL</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       700	1200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2      1201	1400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3      1401	2000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4	2001	3000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5      3001	9999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500"/>
                                        <p:tgtEl>
                                          <p:spTgt spid="725"/>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729"/>
                                        </p:tgtEl>
                                        <p:attrNameLst>
                                          <p:attrName>style.visibility</p:attrName>
                                        </p:attrNameLst>
                                      </p:cBhvr>
                                      <p:to>
                                        <p:strVal val="visible"/>
                                      </p:to>
                                    </p:set>
                                    <p:anim calcmode="lin" valueType="num">
                                      <p:cBhvr additive="base">
                                        <p:cTn dur="500"/>
                                        <p:tgtEl>
                                          <p:spTgt spid="7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1"/>
          <p:cNvSpPr/>
          <p:nvPr/>
        </p:nvSpPr>
        <p:spPr>
          <a:xfrm>
            <a:off x="895350" y="1838325"/>
            <a:ext cx="7264400" cy="1463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39" name="Google Shape;739;p41"/>
          <p:cNvSpPr/>
          <p:nvPr/>
        </p:nvSpPr>
        <p:spPr>
          <a:xfrm>
            <a:off x="911225" y="3763963"/>
            <a:ext cx="7270750" cy="2039937"/>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40" name="Google Shape;740;p41"/>
          <p:cNvSpPr txBox="1"/>
          <p:nvPr>
            <p:ph type="title"/>
          </p:nvPr>
        </p:nvSpPr>
        <p:spPr>
          <a:xfrm>
            <a:off x="1524000" y="381000"/>
            <a:ext cx="7451725"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Retrieving Records </a:t>
            </a:r>
            <a:br>
              <a:rPr lang="en-US"/>
            </a:br>
            <a:r>
              <a:rPr lang="en-US"/>
              <a:t>with Non-Equijoins</a:t>
            </a:r>
            <a:endParaRPr/>
          </a:p>
        </p:txBody>
      </p:sp>
      <p:grpSp>
        <p:nvGrpSpPr>
          <p:cNvPr id="741" name="Google Shape;741;p41"/>
          <p:cNvGrpSpPr/>
          <p:nvPr/>
        </p:nvGrpSpPr>
        <p:grpSpPr>
          <a:xfrm>
            <a:off x="1765300" y="2593975"/>
            <a:ext cx="4025900" cy="2663825"/>
            <a:chOff x="1112" y="1634"/>
            <a:chExt cx="2536" cy="1678"/>
          </a:xfrm>
        </p:grpSpPr>
        <p:sp>
          <p:nvSpPr>
            <p:cNvPr id="742" name="Google Shape;742;p41"/>
            <p:cNvSpPr/>
            <p:nvPr/>
          </p:nvSpPr>
          <p:spPr>
            <a:xfrm>
              <a:off x="1112" y="1634"/>
              <a:ext cx="2536" cy="41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43" name="Google Shape;743;p41"/>
            <p:cNvSpPr/>
            <p:nvPr/>
          </p:nvSpPr>
          <p:spPr>
            <a:xfrm>
              <a:off x="1544" y="2390"/>
              <a:ext cx="856" cy="92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744" name="Google Shape;744;p41"/>
          <p:cNvSpPr/>
          <p:nvPr/>
        </p:nvSpPr>
        <p:spPr>
          <a:xfrm>
            <a:off x="923925" y="3776663"/>
            <a:ext cx="7245350" cy="201453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ENAME            SAL     GRADE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JAMES            950         1</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SMITH            800         1</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ADAMS           1100         1</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
        <p:nvSpPr>
          <p:cNvPr id="745" name="Google Shape;745;p41"/>
          <p:cNvSpPr/>
          <p:nvPr/>
        </p:nvSpPr>
        <p:spPr>
          <a:xfrm>
            <a:off x="882650" y="1825625"/>
            <a:ext cx="7289800" cy="1489075"/>
          </a:xfrm>
          <a:prstGeom prst="rect">
            <a:avLst/>
          </a:prstGeom>
          <a:noFill/>
          <a:ln>
            <a:noFill/>
          </a:ln>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SQL&gt; 	SELECT 	e.ename, e.sal, s.grade</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2	FROM	emp e, salgrade s</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3	WHERE 	e.sal</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4	BETWEEN 	s.losal AND s.hisal;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2"/>
          <p:cNvSpPr/>
          <p:nvPr/>
        </p:nvSpPr>
        <p:spPr>
          <a:xfrm>
            <a:off x="2063750" y="1720850"/>
            <a:ext cx="1955800" cy="22002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53" name="Google Shape;753;p42"/>
          <p:cNvSpPr/>
          <p:nvPr/>
        </p:nvSpPr>
        <p:spPr>
          <a:xfrm>
            <a:off x="4576763" y="1714500"/>
            <a:ext cx="2586037" cy="22002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54" name="Google Shape;754;p42"/>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Outer Joins</a:t>
            </a:r>
            <a:endParaRPr/>
          </a:p>
        </p:txBody>
      </p:sp>
      <p:sp>
        <p:nvSpPr>
          <p:cNvPr id="755" name="Google Shape;755;p42"/>
          <p:cNvSpPr/>
          <p:nvPr/>
        </p:nvSpPr>
        <p:spPr>
          <a:xfrm>
            <a:off x="1962150" y="1344613"/>
            <a:ext cx="8048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EMP </a:t>
            </a:r>
            <a:endParaRPr/>
          </a:p>
        </p:txBody>
      </p:sp>
      <p:sp>
        <p:nvSpPr>
          <p:cNvPr id="756" name="Google Shape;756;p42"/>
          <p:cNvSpPr/>
          <p:nvPr/>
        </p:nvSpPr>
        <p:spPr>
          <a:xfrm>
            <a:off x="4476750" y="1349375"/>
            <a:ext cx="9318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DEPT </a:t>
            </a:r>
            <a:endParaRPr/>
          </a:p>
        </p:txBody>
      </p:sp>
      <p:sp>
        <p:nvSpPr>
          <p:cNvPr id="757" name="Google Shape;757;p42"/>
          <p:cNvSpPr/>
          <p:nvPr/>
        </p:nvSpPr>
        <p:spPr>
          <a:xfrm>
            <a:off x="2971800" y="1733550"/>
            <a:ext cx="2552700" cy="2176463"/>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58" name="Google Shape;758;p42"/>
          <p:cNvSpPr/>
          <p:nvPr/>
        </p:nvSpPr>
        <p:spPr>
          <a:xfrm>
            <a:off x="2066925" y="3600450"/>
            <a:ext cx="5067300" cy="314325"/>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759" name="Google Shape;759;p42"/>
          <p:cNvGrpSpPr/>
          <p:nvPr/>
        </p:nvGrpSpPr>
        <p:grpSpPr>
          <a:xfrm>
            <a:off x="2343150" y="3790950"/>
            <a:ext cx="5448300" cy="1447800"/>
            <a:chOff x="1476" y="2388"/>
            <a:chExt cx="3432" cy="912"/>
          </a:xfrm>
        </p:grpSpPr>
        <p:sp>
          <p:nvSpPr>
            <p:cNvPr id="760" name="Google Shape;760;p42"/>
            <p:cNvSpPr/>
            <p:nvPr/>
          </p:nvSpPr>
          <p:spPr>
            <a:xfrm>
              <a:off x="1973" y="2782"/>
              <a:ext cx="2935" cy="5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No employee in the</a:t>
              </a:r>
              <a:br>
                <a:rPr b="1" lang="en-US" sz="2400">
                  <a:solidFill>
                    <a:srgbClr val="FFFFCC"/>
                  </a:solidFill>
                  <a:latin typeface="Arial"/>
                  <a:ea typeface="Arial"/>
                  <a:cs typeface="Arial"/>
                  <a:sym typeface="Arial"/>
                </a:rPr>
              </a:br>
              <a:r>
                <a:rPr b="1" lang="en-US" sz="2400">
                  <a:solidFill>
                    <a:srgbClr val="FFFFCC"/>
                  </a:solidFill>
                  <a:latin typeface="Arial"/>
                  <a:ea typeface="Arial"/>
                  <a:cs typeface="Arial"/>
                  <a:sym typeface="Arial"/>
                </a:rPr>
                <a:t>OPERATIONS department</a:t>
              </a:r>
              <a:endParaRPr/>
            </a:p>
          </p:txBody>
        </p:sp>
        <p:sp>
          <p:nvSpPr>
            <p:cNvPr id="761" name="Google Shape;761;p42"/>
            <p:cNvSpPr/>
            <p:nvPr/>
          </p:nvSpPr>
          <p:spPr>
            <a:xfrm>
              <a:off x="1476" y="2388"/>
              <a:ext cx="458" cy="529"/>
            </a:xfrm>
            <a:custGeom>
              <a:rect b="b" l="l" r="r" t="t"/>
              <a:pathLst>
                <a:path extrusionOk="0" h="529" w="458">
                  <a:moveTo>
                    <a:pt x="457" y="528"/>
                  </a:moveTo>
                  <a:lnTo>
                    <a:pt x="0" y="528"/>
                  </a:lnTo>
                  <a:lnTo>
                    <a:pt x="0" y="480"/>
                  </a:lnTo>
                  <a:lnTo>
                    <a:pt x="0" y="408"/>
                  </a:lnTo>
                  <a:lnTo>
                    <a:pt x="0" y="0"/>
                  </a:lnTo>
                </a:path>
              </a:pathLst>
            </a:custGeom>
            <a:noFill/>
            <a:ln cap="rnd" cmpd="sng" w="50800">
              <a:solidFill>
                <a:srgbClr val="FFCC00"/>
              </a:solidFill>
              <a:prstDash val="solid"/>
              <a:round/>
              <a:headEnd len="sm" w="sm" type="none"/>
              <a:tailEnd len="med" w="med" type="stealth"/>
            </a:ln>
            <a:effectLst>
              <a:outerShdw rotWithShape="0" algn="ctr" dir="2700000" dist="53882">
                <a:srgbClr val="000000">
                  <a:alpha val="4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762" name="Google Shape;762;p42"/>
          <p:cNvSpPr/>
          <p:nvPr/>
        </p:nvSpPr>
        <p:spPr>
          <a:xfrm>
            <a:off x="2038350" y="1720850"/>
            <a:ext cx="1981200" cy="21748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ENAME	DEPTNO</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KING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BLAKE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CLARK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JONES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63" name="Google Shape;763;p42"/>
          <p:cNvSpPr/>
          <p:nvPr/>
        </p:nvSpPr>
        <p:spPr>
          <a:xfrm>
            <a:off x="4576763" y="1739900"/>
            <a:ext cx="2560637" cy="21748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DEPTNO DNAME</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10 	ACCOUNTING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30 	SALES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10 	ACCOUNTING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20	RESEARCH</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40	OPERATIONS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500"/>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759"/>
                                        </p:tgtEl>
                                        <p:attrNameLst>
                                          <p:attrName>style.visibility</p:attrName>
                                        </p:attrNameLst>
                                      </p:cBhvr>
                                      <p:to>
                                        <p:strVal val="visible"/>
                                      </p:to>
                                    </p:set>
                                    <p:anim calcmode="lin" valueType="num">
                                      <p:cBhvr additive="base">
                                        <p:cTn dur="500"/>
                                        <p:tgtEl>
                                          <p:spTgt spid="7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43"/>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Outer Joins</a:t>
            </a:r>
            <a:endParaRPr/>
          </a:p>
        </p:txBody>
      </p:sp>
      <p:sp>
        <p:nvSpPr>
          <p:cNvPr id="769" name="Google Shape;769;p43"/>
          <p:cNvSpPr txBox="1"/>
          <p:nvPr>
            <p:ph idx="1" type="body"/>
          </p:nvPr>
        </p:nvSpPr>
        <p:spPr>
          <a:xfrm>
            <a:off x="860425" y="1295400"/>
            <a:ext cx="7385050" cy="4008438"/>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You use an outer join to also see rows that do not usually meet the join condition.</a:t>
            </a:r>
            <a:endParaRPr/>
          </a:p>
          <a:p>
            <a:pPr indent="-285750" lvl="1" marL="742950" rtl="0" algn="l">
              <a:spcBef>
                <a:spcPts val="560"/>
              </a:spcBef>
              <a:spcAft>
                <a:spcPts val="0"/>
              </a:spcAft>
              <a:buClr>
                <a:schemeClr val="lt1"/>
              </a:buClr>
              <a:buSzPts val="2800"/>
              <a:buFont typeface="Times New Roman"/>
              <a:buChar char="–"/>
            </a:pPr>
            <a:r>
              <a:rPr lang="en-US"/>
              <a:t>Outer join operator is the plus sign </a:t>
            </a:r>
            <a:r>
              <a:rPr lang="en-US">
                <a:solidFill>
                  <a:srgbClr val="FF0033"/>
                </a:solidFill>
              </a:rPr>
              <a:t>(+)</a:t>
            </a:r>
            <a:r>
              <a:rPr lang="en-US"/>
              <a:t>.</a:t>
            </a:r>
            <a:endParaRPr/>
          </a:p>
          <a:p>
            <a:pPr indent="-285750" lvl="1" marL="742950" rtl="0" algn="l">
              <a:spcBef>
                <a:spcPts val="560"/>
              </a:spcBef>
              <a:spcAft>
                <a:spcPts val="0"/>
              </a:spcAft>
              <a:buClr>
                <a:schemeClr val="lt1"/>
              </a:buClr>
              <a:buSzPts val="2800"/>
              <a:buFont typeface="Times New Roman"/>
              <a:buNone/>
            </a:pPr>
            <a:r>
              <a:t/>
            </a:r>
            <a:endParaRPr/>
          </a:p>
          <a:p>
            <a:pPr indent="-285750" lvl="1" marL="742950" rtl="0" algn="l">
              <a:spcBef>
                <a:spcPts val="560"/>
              </a:spcBef>
              <a:spcAft>
                <a:spcPts val="0"/>
              </a:spcAft>
              <a:buClr>
                <a:schemeClr val="lt1"/>
              </a:buClr>
              <a:buSzPts val="2800"/>
              <a:buFont typeface="Times New Roman"/>
              <a:buNone/>
            </a:pPr>
            <a:r>
              <a:t/>
            </a:r>
            <a:endParaRPr/>
          </a:p>
          <a:p>
            <a:pPr indent="-285750" lvl="1" marL="742950" rtl="0" algn="l">
              <a:spcBef>
                <a:spcPts val="560"/>
              </a:spcBef>
              <a:spcAft>
                <a:spcPts val="0"/>
              </a:spcAft>
              <a:buClr>
                <a:schemeClr val="lt1"/>
              </a:buClr>
              <a:buSzPts val="2800"/>
              <a:buFont typeface="Times New Roman"/>
              <a:buNone/>
            </a:pPr>
            <a:r>
              <a:t/>
            </a:r>
            <a:endParaRPr/>
          </a:p>
          <a:p>
            <a:pPr indent="-139700" lvl="0" marL="342900" rtl="0" algn="l">
              <a:spcBef>
                <a:spcPts val="640"/>
              </a:spcBef>
              <a:spcAft>
                <a:spcPts val="0"/>
              </a:spcAft>
              <a:buClr>
                <a:schemeClr val="lt1"/>
              </a:buClr>
              <a:buSzPts val="3200"/>
              <a:buFont typeface="Times New Roman"/>
              <a:buNone/>
            </a:pPr>
            <a:r>
              <a:t/>
            </a:r>
            <a:endParaRPr>
              <a:solidFill>
                <a:srgbClr val="F8F8D3"/>
              </a:solidFill>
            </a:endParaRPr>
          </a:p>
        </p:txBody>
      </p:sp>
      <p:sp>
        <p:nvSpPr>
          <p:cNvPr id="770" name="Google Shape;770;p43"/>
          <p:cNvSpPr/>
          <p:nvPr/>
        </p:nvSpPr>
        <p:spPr>
          <a:xfrm>
            <a:off x="908050" y="3152775"/>
            <a:ext cx="7270750" cy="1082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table1.column, table2.column</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table1, table2</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table1.column</a:t>
            </a:r>
            <a:r>
              <a:rPr b="1" i="1" lang="en-US" sz="1800">
                <a:solidFill>
                  <a:srgbClr val="FF0033"/>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 </a:t>
            </a:r>
            <a:r>
              <a:rPr b="1" lang="en-US" sz="1800">
                <a:solidFill>
                  <a:srgbClr val="000000"/>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 table2.column</a:t>
            </a:r>
            <a:r>
              <a:rPr b="1" lang="en-US" sz="1800">
                <a:solidFill>
                  <a:srgbClr val="000000"/>
                </a:solidFill>
                <a:latin typeface="Courier New"/>
                <a:ea typeface="Courier New"/>
                <a:cs typeface="Courier New"/>
                <a:sym typeface="Courier New"/>
              </a:rPr>
              <a:t>;</a:t>
            </a:r>
            <a:endParaRPr/>
          </a:p>
        </p:txBody>
      </p:sp>
      <p:sp>
        <p:nvSpPr>
          <p:cNvPr id="771" name="Google Shape;771;p43"/>
          <p:cNvSpPr/>
          <p:nvPr/>
        </p:nvSpPr>
        <p:spPr>
          <a:xfrm>
            <a:off x="920750" y="4524375"/>
            <a:ext cx="7270750" cy="1082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table1.column, table2.column</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table1, table2</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table1.column </a:t>
            </a:r>
            <a:r>
              <a:rPr b="1" lang="en-US" sz="1800">
                <a:solidFill>
                  <a:srgbClr val="000000"/>
                </a:solidFill>
                <a:latin typeface="Courier New"/>
                <a:ea typeface="Courier New"/>
                <a:cs typeface="Courier New"/>
                <a:sym typeface="Courier New"/>
              </a:rPr>
              <a:t>= </a:t>
            </a:r>
            <a:r>
              <a:rPr b="1" i="1" lang="en-US" sz="1800">
                <a:solidFill>
                  <a:srgbClr val="000000"/>
                </a:solidFill>
                <a:latin typeface="Courier New"/>
                <a:ea typeface="Courier New"/>
                <a:cs typeface="Courier New"/>
                <a:sym typeface="Courier New"/>
              </a:rPr>
              <a:t>table2.column</a:t>
            </a:r>
            <a:r>
              <a:rPr b="1" i="1" lang="en-US" sz="1800">
                <a:solidFill>
                  <a:srgbClr val="FF0033"/>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500"/>
                                        <p:tgtEl>
                                          <p:spTgt spid="7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4"/>
          <p:cNvSpPr/>
          <p:nvPr/>
        </p:nvSpPr>
        <p:spPr>
          <a:xfrm>
            <a:off x="889000" y="1411288"/>
            <a:ext cx="7366000" cy="14128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79" name="Google Shape;779;p44"/>
          <p:cNvSpPr/>
          <p:nvPr/>
        </p:nvSpPr>
        <p:spPr>
          <a:xfrm>
            <a:off x="895350" y="3324225"/>
            <a:ext cx="7359650" cy="2039938"/>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80" name="Google Shape;780;p44"/>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Outer Joins</a:t>
            </a:r>
            <a:endParaRPr/>
          </a:p>
        </p:txBody>
      </p:sp>
      <p:grpSp>
        <p:nvGrpSpPr>
          <p:cNvPr id="781" name="Google Shape;781;p44"/>
          <p:cNvGrpSpPr/>
          <p:nvPr/>
        </p:nvGrpSpPr>
        <p:grpSpPr>
          <a:xfrm>
            <a:off x="1604963" y="2155825"/>
            <a:ext cx="4357687" cy="2873375"/>
            <a:chOff x="1011" y="1358"/>
            <a:chExt cx="2745" cy="1810"/>
          </a:xfrm>
        </p:grpSpPr>
        <p:sp>
          <p:nvSpPr>
            <p:cNvPr id="782" name="Google Shape;782;p44"/>
            <p:cNvSpPr/>
            <p:nvPr/>
          </p:nvSpPr>
          <p:spPr>
            <a:xfrm>
              <a:off x="1011" y="1358"/>
              <a:ext cx="2745" cy="17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83" name="Google Shape;783;p44"/>
            <p:cNvSpPr/>
            <p:nvPr/>
          </p:nvSpPr>
          <p:spPr>
            <a:xfrm>
              <a:off x="2151" y="2964"/>
              <a:ext cx="1209" cy="204"/>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784" name="Google Shape;784;p44"/>
          <p:cNvSpPr/>
          <p:nvPr/>
        </p:nvSpPr>
        <p:spPr>
          <a:xfrm>
            <a:off x="895350" y="1398588"/>
            <a:ext cx="7391400" cy="1438275"/>
          </a:xfrm>
          <a:prstGeom prst="rect">
            <a:avLst/>
          </a:prstGeom>
          <a:noFill/>
          <a:ln>
            <a:noFill/>
          </a:ln>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SQL&gt; SELECT	e.ename, d.deptno, d.dname</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2  FROM	emp e, dept d</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3  WHERE	e.deptno(+) = d.deptno</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4  ORDER BY	e.deptno;</a:t>
            </a:r>
            <a:endParaRPr/>
          </a:p>
        </p:txBody>
      </p:sp>
      <p:sp>
        <p:nvSpPr>
          <p:cNvPr id="785" name="Google Shape;785;p44"/>
          <p:cNvSpPr/>
          <p:nvPr/>
        </p:nvSpPr>
        <p:spPr>
          <a:xfrm>
            <a:off x="927100" y="3336925"/>
            <a:ext cx="7334250" cy="201453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ENAME         DEPTNO DNAME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KING              10 ACCOUNTING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CLARK             10 ACCOUNTING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40 OPERATIONS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15 rows selected.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500"/>
                                        <p:tgtEl>
                                          <p:spTgt spid="7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5"/>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Left Outer Join</a:t>
            </a:r>
            <a:endParaRPr/>
          </a:p>
        </p:txBody>
      </p:sp>
      <p:sp>
        <p:nvSpPr>
          <p:cNvPr id="791" name="Google Shape;791;p45"/>
          <p:cNvSpPr txBox="1"/>
          <p:nvPr>
            <p:ph idx="1" type="body"/>
          </p:nvPr>
        </p:nvSpPr>
        <p:spPr>
          <a:xfrm>
            <a:off x="1455738" y="1981200"/>
            <a:ext cx="7688262" cy="41148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lt1"/>
              </a:buClr>
              <a:buSzPts val="3200"/>
              <a:buFont typeface="Times New Roman"/>
              <a:buChar char="•"/>
            </a:pPr>
            <a:r>
              <a:rPr lang="en-US"/>
              <a:t>SELECT d.department_id, e.last_name </a:t>
            </a:r>
            <a:endParaRPr/>
          </a:p>
          <a:p>
            <a:pPr indent="0" lvl="0" marL="0" rtl="0" algn="l">
              <a:spcBef>
                <a:spcPts val="640"/>
              </a:spcBef>
              <a:spcAft>
                <a:spcPts val="0"/>
              </a:spcAft>
              <a:buClr>
                <a:schemeClr val="lt1"/>
              </a:buClr>
              <a:buSzPts val="3200"/>
              <a:buFont typeface="Times New Roman"/>
              <a:buNone/>
            </a:pPr>
            <a:r>
              <a:rPr lang="en-US"/>
              <a:t>FROM </a:t>
            </a:r>
            <a:endParaRPr/>
          </a:p>
          <a:p>
            <a:pPr indent="0" lvl="0" marL="0" rtl="0" algn="ctr">
              <a:spcBef>
                <a:spcPts val="640"/>
              </a:spcBef>
              <a:spcAft>
                <a:spcPts val="0"/>
              </a:spcAft>
              <a:buClr>
                <a:schemeClr val="lt1"/>
              </a:buClr>
              <a:buSzPts val="3200"/>
              <a:buFont typeface="Times New Roman"/>
              <a:buNone/>
            </a:pPr>
            <a:r>
              <a:rPr lang="en-US"/>
              <a:t>departments d </a:t>
            </a:r>
            <a:endParaRPr/>
          </a:p>
          <a:p>
            <a:pPr indent="0" lvl="0" marL="0" rtl="0" algn="ctr">
              <a:spcBef>
                <a:spcPts val="640"/>
              </a:spcBef>
              <a:spcAft>
                <a:spcPts val="0"/>
              </a:spcAft>
              <a:buClr>
                <a:schemeClr val="lt1"/>
              </a:buClr>
              <a:buSzPts val="3200"/>
              <a:buFont typeface="Times New Roman"/>
              <a:buNone/>
            </a:pPr>
            <a:r>
              <a:rPr lang="en-US"/>
              <a:t>LEFT OUTER JOIN </a:t>
            </a:r>
            <a:endParaRPr/>
          </a:p>
          <a:p>
            <a:pPr indent="0" lvl="0" marL="0" rtl="0" algn="ctr">
              <a:spcBef>
                <a:spcPts val="640"/>
              </a:spcBef>
              <a:spcAft>
                <a:spcPts val="0"/>
              </a:spcAft>
              <a:buClr>
                <a:schemeClr val="lt1"/>
              </a:buClr>
              <a:buSzPts val="3200"/>
              <a:buFont typeface="Times New Roman"/>
              <a:buNone/>
            </a:pPr>
            <a:r>
              <a:rPr lang="en-US"/>
              <a:t>employees e </a:t>
            </a:r>
            <a:endParaRPr/>
          </a:p>
          <a:p>
            <a:pPr indent="0" lvl="0" marL="0" rtl="0" algn="ctr">
              <a:spcBef>
                <a:spcPts val="640"/>
              </a:spcBef>
              <a:spcAft>
                <a:spcPts val="0"/>
              </a:spcAft>
              <a:buClr>
                <a:schemeClr val="lt1"/>
              </a:buClr>
              <a:buSzPts val="3200"/>
              <a:buFont typeface="Times New Roman"/>
              <a:buNone/>
            </a:pPr>
            <a:r>
              <a:rPr lang="en-US"/>
              <a:t>ON </a:t>
            </a:r>
            <a:endParaRPr/>
          </a:p>
          <a:p>
            <a:pPr indent="0" lvl="0" marL="0" rtl="0" algn="ctr">
              <a:spcBef>
                <a:spcPts val="640"/>
              </a:spcBef>
              <a:spcAft>
                <a:spcPts val="0"/>
              </a:spcAft>
              <a:buClr>
                <a:schemeClr val="lt1"/>
              </a:buClr>
              <a:buSzPts val="3200"/>
              <a:buFont typeface="Times New Roman"/>
              <a:buNone/>
            </a:pPr>
            <a:r>
              <a:rPr lang="en-US"/>
              <a:t>d.department_id = e.department_id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46"/>
          <p:cNvSpPr/>
          <p:nvPr/>
        </p:nvSpPr>
        <p:spPr>
          <a:xfrm>
            <a:off x="1654175" y="1820863"/>
            <a:ext cx="2660650" cy="22002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97" name="Google Shape;797;p46"/>
          <p:cNvSpPr/>
          <p:nvPr/>
        </p:nvSpPr>
        <p:spPr>
          <a:xfrm>
            <a:off x="4911725" y="1820863"/>
            <a:ext cx="2241550" cy="22002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798" name="Google Shape;798;p46"/>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Self Joins</a:t>
            </a:r>
            <a:endParaRPr/>
          </a:p>
        </p:txBody>
      </p:sp>
      <p:sp>
        <p:nvSpPr>
          <p:cNvPr id="799" name="Google Shape;799;p46"/>
          <p:cNvSpPr/>
          <p:nvPr/>
        </p:nvSpPr>
        <p:spPr>
          <a:xfrm>
            <a:off x="1576388" y="1417638"/>
            <a:ext cx="213201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 (WORKER)</a:t>
            </a:r>
            <a:endParaRPr/>
          </a:p>
        </p:txBody>
      </p:sp>
      <p:sp>
        <p:nvSpPr>
          <p:cNvPr id="800" name="Google Shape;800;p46"/>
          <p:cNvSpPr/>
          <p:nvPr/>
        </p:nvSpPr>
        <p:spPr>
          <a:xfrm>
            <a:off x="4846638" y="1417638"/>
            <a:ext cx="228600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 (MANAGER)</a:t>
            </a:r>
            <a:endParaRPr/>
          </a:p>
        </p:txBody>
      </p:sp>
      <p:sp>
        <p:nvSpPr>
          <p:cNvPr id="801" name="Google Shape;801;p46"/>
          <p:cNvSpPr/>
          <p:nvPr/>
        </p:nvSpPr>
        <p:spPr>
          <a:xfrm>
            <a:off x="3479800" y="1836738"/>
            <a:ext cx="2286000" cy="217646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802" name="Google Shape;802;p46"/>
          <p:cNvGrpSpPr/>
          <p:nvPr/>
        </p:nvGrpSpPr>
        <p:grpSpPr>
          <a:xfrm>
            <a:off x="1336675" y="4019550"/>
            <a:ext cx="6686550" cy="1776413"/>
            <a:chOff x="842" y="2532"/>
            <a:chExt cx="4212" cy="1119"/>
          </a:xfrm>
        </p:grpSpPr>
        <p:sp>
          <p:nvSpPr>
            <p:cNvPr id="803" name="Google Shape;803;p46"/>
            <p:cNvSpPr/>
            <p:nvPr/>
          </p:nvSpPr>
          <p:spPr>
            <a:xfrm>
              <a:off x="842" y="3209"/>
              <a:ext cx="4212" cy="442"/>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lang="en-US" sz="2000">
                  <a:solidFill>
                    <a:srgbClr val="FFFFCC"/>
                  </a:solidFill>
                  <a:latin typeface="Arial"/>
                  <a:ea typeface="Arial"/>
                  <a:cs typeface="Arial"/>
                  <a:sym typeface="Arial"/>
                </a:rPr>
                <a:t>“MGR in the WORKER table is equal to EMPNO in the MANAGER table”</a:t>
              </a:r>
              <a:endParaRPr/>
            </a:p>
          </p:txBody>
        </p:sp>
        <p:sp>
          <p:nvSpPr>
            <p:cNvPr id="804" name="Google Shape;804;p46"/>
            <p:cNvSpPr/>
            <p:nvPr/>
          </p:nvSpPr>
          <p:spPr>
            <a:xfrm>
              <a:off x="2454" y="2532"/>
              <a:ext cx="946" cy="378"/>
            </a:xfrm>
            <a:custGeom>
              <a:rect b="b" l="l" r="r" t="t"/>
              <a:pathLst>
                <a:path extrusionOk="0" h="378" w="946">
                  <a:moveTo>
                    <a:pt x="0" y="9"/>
                  </a:moveTo>
                  <a:lnTo>
                    <a:pt x="0" y="377"/>
                  </a:lnTo>
                  <a:lnTo>
                    <a:pt x="945" y="377"/>
                  </a:lnTo>
                  <a:lnTo>
                    <a:pt x="945" y="0"/>
                  </a:lnTo>
                </a:path>
              </a:pathLst>
            </a:custGeom>
            <a:noFill/>
            <a:ln cap="rnd" cmpd="sng" w="50800">
              <a:solidFill>
                <a:srgbClr val="FFCC00"/>
              </a:solidFill>
              <a:prstDash val="solid"/>
              <a:round/>
              <a:headEnd len="med" w="med" type="stealth"/>
              <a:tailEnd len="med" w="med" type="stealth"/>
            </a:ln>
            <a:effectLst>
              <a:outerShdw rotWithShape="0" algn="ctr" dir="2700000" dist="53882">
                <a:srgbClr val="000000">
                  <a:alpha val="4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805" name="Google Shape;805;p46"/>
            <p:cNvCxnSpPr/>
            <p:nvPr/>
          </p:nvCxnSpPr>
          <p:spPr>
            <a:xfrm>
              <a:off x="2945" y="2905"/>
              <a:ext cx="0" cy="272"/>
            </a:xfrm>
            <a:prstGeom prst="straightConnector1">
              <a:avLst/>
            </a:prstGeom>
            <a:noFill/>
            <a:ln cap="flat" cmpd="sng" w="50800">
              <a:solidFill>
                <a:srgbClr val="FFCC00"/>
              </a:solidFill>
              <a:prstDash val="solid"/>
              <a:round/>
              <a:headEnd len="sm" w="sm" type="none"/>
              <a:tailEnd len="sm" w="sm" type="none"/>
            </a:ln>
            <a:effectLst>
              <a:outerShdw rotWithShape="0" algn="ctr" dir="2700000" dist="53882">
                <a:srgbClr val="000000">
                  <a:alpha val="49803"/>
                </a:srgbClr>
              </a:outerShdw>
            </a:effectLst>
          </p:spPr>
        </p:cxnSp>
      </p:grpSp>
      <p:sp>
        <p:nvSpPr>
          <p:cNvPr id="806" name="Google Shape;806;p46"/>
          <p:cNvSpPr/>
          <p:nvPr/>
        </p:nvSpPr>
        <p:spPr>
          <a:xfrm>
            <a:off x="1666875" y="1833563"/>
            <a:ext cx="2635250" cy="21748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EMPNO	ENAME	 MGR</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	----</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7839	KING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7839</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7782	CLARK	7839</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7566	JONES	7839</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7654	MARTIN	7698</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7499	ALLEN	7698</a:t>
            </a:r>
            <a:endParaRPr/>
          </a:p>
        </p:txBody>
      </p:sp>
      <p:sp>
        <p:nvSpPr>
          <p:cNvPr id="807" name="Google Shape;807;p46"/>
          <p:cNvSpPr/>
          <p:nvPr/>
        </p:nvSpPr>
        <p:spPr>
          <a:xfrm>
            <a:off x="4924425" y="1833563"/>
            <a:ext cx="2216150" cy="21748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EMPNO	ENAME</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a:t>
            </a:r>
            <a:br>
              <a:rPr b="1" lang="en-US" sz="1800">
                <a:solidFill>
                  <a:srgbClr val="000000"/>
                </a:solidFill>
                <a:latin typeface="Courier New"/>
                <a:ea typeface="Courier New"/>
                <a:cs typeface="Courier New"/>
                <a:sym typeface="Courier New"/>
              </a:rPr>
            </a:b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500"/>
                                        <p:tgtEl>
                                          <p:spTgt spid="801"/>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802"/>
                                        </p:tgtEl>
                                        <p:attrNameLst>
                                          <p:attrName>style.visibility</p:attrName>
                                        </p:attrNameLst>
                                      </p:cBhvr>
                                      <p:to>
                                        <p:strVal val="visible"/>
                                      </p:to>
                                    </p:set>
                                    <p:anim calcmode="lin" valueType="num">
                                      <p:cBhvr additive="base">
                                        <p:cTn dur="500"/>
                                        <p:tgtEl>
                                          <p:spTgt spid="8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7"/>
          <p:cNvSpPr/>
          <p:nvPr/>
        </p:nvSpPr>
        <p:spPr>
          <a:xfrm>
            <a:off x="822325" y="1584325"/>
            <a:ext cx="7618413" cy="1082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815" name="Google Shape;815;p47"/>
          <p:cNvSpPr txBox="1"/>
          <p:nvPr>
            <p:ph type="title"/>
          </p:nvPr>
        </p:nvSpPr>
        <p:spPr>
          <a:xfrm>
            <a:off x="579438" y="530225"/>
            <a:ext cx="8031162" cy="881063"/>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Joining a Table to Itself</a:t>
            </a:r>
            <a:endParaRPr/>
          </a:p>
        </p:txBody>
      </p:sp>
      <p:sp>
        <p:nvSpPr>
          <p:cNvPr id="816" name="Google Shape;816;p47"/>
          <p:cNvSpPr/>
          <p:nvPr/>
        </p:nvSpPr>
        <p:spPr>
          <a:xfrm>
            <a:off x="833438" y="3076575"/>
            <a:ext cx="7593012" cy="231457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WORKER.ENAME||'WORKSFOR'||MANAG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BLAKE works for KING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CLARK works for KING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JONES works for KING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MARTIN works for BLAKE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13 rows selected.</a:t>
            </a:r>
            <a:endParaRPr/>
          </a:p>
        </p:txBody>
      </p:sp>
      <p:sp>
        <p:nvSpPr>
          <p:cNvPr id="817" name="Google Shape;817;p47"/>
          <p:cNvSpPr/>
          <p:nvPr/>
        </p:nvSpPr>
        <p:spPr>
          <a:xfrm>
            <a:off x="2476500" y="2247900"/>
            <a:ext cx="3810000" cy="36195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18" name="Google Shape;818;p47"/>
          <p:cNvSpPr/>
          <p:nvPr/>
        </p:nvSpPr>
        <p:spPr>
          <a:xfrm>
            <a:off x="809625" y="1533525"/>
            <a:ext cx="7643813" cy="1108075"/>
          </a:xfrm>
          <a:prstGeom prst="rect">
            <a:avLst/>
          </a:prstGeom>
          <a:noFill/>
          <a:ln>
            <a:noFill/>
          </a:ln>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SQL&gt; SELECT worker.ename||' works for '||manager.ename</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2  FROM 	emp worker, emp manager</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3  WHERE 	worker.mgr = manager.empno;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500"/>
                                        <p:tgtEl>
                                          <p:spTgt spid="8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48"/>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Summary</a:t>
            </a:r>
            <a:endParaRPr/>
          </a:p>
        </p:txBody>
      </p:sp>
      <p:sp>
        <p:nvSpPr>
          <p:cNvPr id="825" name="Google Shape;825;p48"/>
          <p:cNvSpPr/>
          <p:nvPr/>
        </p:nvSpPr>
        <p:spPr>
          <a:xfrm>
            <a:off x="581025" y="3490913"/>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Equijoin</a:t>
            </a:r>
            <a:endParaRPr/>
          </a:p>
        </p:txBody>
      </p:sp>
      <p:sp>
        <p:nvSpPr>
          <p:cNvPr id="826" name="Google Shape;826;p48"/>
          <p:cNvSpPr/>
          <p:nvPr/>
        </p:nvSpPr>
        <p:spPr>
          <a:xfrm>
            <a:off x="2300288" y="3490913"/>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Non-equijoin</a:t>
            </a:r>
            <a:endParaRPr/>
          </a:p>
        </p:txBody>
      </p:sp>
      <p:sp>
        <p:nvSpPr>
          <p:cNvPr id="827" name="Google Shape;827;p48"/>
          <p:cNvSpPr/>
          <p:nvPr/>
        </p:nvSpPr>
        <p:spPr>
          <a:xfrm>
            <a:off x="4768850" y="3490913"/>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Outer join</a:t>
            </a:r>
            <a:endParaRPr/>
          </a:p>
        </p:txBody>
      </p:sp>
      <p:sp>
        <p:nvSpPr>
          <p:cNvPr id="828" name="Google Shape;828;p48"/>
          <p:cNvSpPr/>
          <p:nvPr/>
        </p:nvSpPr>
        <p:spPr>
          <a:xfrm>
            <a:off x="6769100" y="3490913"/>
            <a:ext cx="1862138"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Self join</a:t>
            </a:r>
            <a:endParaRPr/>
          </a:p>
        </p:txBody>
      </p:sp>
      <p:sp>
        <p:nvSpPr>
          <p:cNvPr id="829" name="Google Shape;829;p48"/>
          <p:cNvSpPr/>
          <p:nvPr/>
        </p:nvSpPr>
        <p:spPr>
          <a:xfrm>
            <a:off x="1036638" y="1943100"/>
            <a:ext cx="7091362" cy="10922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table1.column, table2.column</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table1, table2</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table1.column1 </a:t>
            </a:r>
            <a:r>
              <a:rPr b="1" lang="en-US" sz="1800">
                <a:solidFill>
                  <a:srgbClr val="000000"/>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 table2.column2</a:t>
            </a:r>
            <a:r>
              <a:rPr b="1" lang="en-US" sz="1800">
                <a:solidFill>
                  <a:srgbClr val="000000"/>
                </a:solidFill>
                <a:latin typeface="Courier New"/>
                <a:ea typeface="Courier New"/>
                <a:cs typeface="Courier New"/>
                <a:sym typeface="Courier New"/>
              </a:rPr>
              <a:t>;</a:t>
            </a:r>
            <a:endParaRPr/>
          </a:p>
        </p:txBody>
      </p:sp>
      <p:grpSp>
        <p:nvGrpSpPr>
          <p:cNvPr id="830" name="Google Shape;830;p48"/>
          <p:cNvGrpSpPr/>
          <p:nvPr/>
        </p:nvGrpSpPr>
        <p:grpSpPr>
          <a:xfrm>
            <a:off x="2832100" y="4152900"/>
            <a:ext cx="1701800" cy="639763"/>
            <a:chOff x="1784" y="2616"/>
            <a:chExt cx="1072" cy="403"/>
          </a:xfrm>
        </p:grpSpPr>
        <p:sp>
          <p:nvSpPr>
            <p:cNvPr id="831" name="Google Shape;831;p48"/>
            <p:cNvSpPr/>
            <p:nvPr/>
          </p:nvSpPr>
          <p:spPr>
            <a:xfrm>
              <a:off x="1784" y="2616"/>
              <a:ext cx="490" cy="403"/>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32" name="Google Shape;832;p48"/>
            <p:cNvSpPr/>
            <p:nvPr/>
          </p:nvSpPr>
          <p:spPr>
            <a:xfrm>
              <a:off x="2366" y="2616"/>
              <a:ext cx="490" cy="403"/>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33" name="Google Shape;833;p48"/>
            <p:cNvSpPr/>
            <p:nvPr/>
          </p:nvSpPr>
          <p:spPr>
            <a:xfrm>
              <a:off x="1979" y="2778"/>
              <a:ext cx="87" cy="87"/>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834" name="Google Shape;834;p48"/>
            <p:cNvCxnSpPr/>
            <p:nvPr/>
          </p:nvCxnSpPr>
          <p:spPr>
            <a:xfrm>
              <a:off x="2110" y="2822"/>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sp>
          <p:nvSpPr>
            <p:cNvPr id="835" name="Google Shape;835;p48"/>
            <p:cNvSpPr/>
            <p:nvPr/>
          </p:nvSpPr>
          <p:spPr>
            <a:xfrm>
              <a:off x="2552" y="2778"/>
              <a:ext cx="87" cy="87"/>
            </a:xfrm>
            <a:prstGeom prst="rect">
              <a:avLst/>
            </a:prstGeom>
            <a:solidFill>
              <a:srgbClr val="0099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836" name="Google Shape;836;p48"/>
          <p:cNvGrpSpPr/>
          <p:nvPr/>
        </p:nvGrpSpPr>
        <p:grpSpPr>
          <a:xfrm>
            <a:off x="671513" y="4152900"/>
            <a:ext cx="1701800" cy="638175"/>
            <a:chOff x="423" y="2616"/>
            <a:chExt cx="1072" cy="402"/>
          </a:xfrm>
        </p:grpSpPr>
        <p:sp>
          <p:nvSpPr>
            <p:cNvPr id="837" name="Google Shape;837;p48"/>
            <p:cNvSpPr/>
            <p:nvPr/>
          </p:nvSpPr>
          <p:spPr>
            <a:xfrm>
              <a:off x="423" y="2616"/>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38" name="Google Shape;838;p48"/>
            <p:cNvSpPr/>
            <p:nvPr/>
          </p:nvSpPr>
          <p:spPr>
            <a:xfrm>
              <a:off x="1005" y="2616"/>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39" name="Google Shape;839;p48"/>
            <p:cNvSpPr/>
            <p:nvPr/>
          </p:nvSpPr>
          <p:spPr>
            <a:xfrm>
              <a:off x="618" y="2784"/>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40" name="Google Shape;840;p48"/>
            <p:cNvSpPr/>
            <p:nvPr/>
          </p:nvSpPr>
          <p:spPr>
            <a:xfrm>
              <a:off x="1191" y="2784"/>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841" name="Google Shape;841;p48"/>
            <p:cNvCxnSpPr/>
            <p:nvPr/>
          </p:nvCxnSpPr>
          <p:spPr>
            <a:xfrm>
              <a:off x="749" y="2826"/>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grpSp>
        <p:nvGrpSpPr>
          <p:cNvPr id="842" name="Google Shape;842;p48"/>
          <p:cNvGrpSpPr/>
          <p:nvPr/>
        </p:nvGrpSpPr>
        <p:grpSpPr>
          <a:xfrm>
            <a:off x="5027613" y="4152900"/>
            <a:ext cx="1701800" cy="638175"/>
            <a:chOff x="3167" y="2616"/>
            <a:chExt cx="1072" cy="402"/>
          </a:xfrm>
        </p:grpSpPr>
        <p:sp>
          <p:nvSpPr>
            <p:cNvPr id="843" name="Google Shape;843;p48"/>
            <p:cNvSpPr/>
            <p:nvPr/>
          </p:nvSpPr>
          <p:spPr>
            <a:xfrm>
              <a:off x="3167" y="2616"/>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44" name="Google Shape;844;p48"/>
            <p:cNvSpPr/>
            <p:nvPr/>
          </p:nvSpPr>
          <p:spPr>
            <a:xfrm>
              <a:off x="3749" y="2616"/>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45" name="Google Shape;845;p48"/>
            <p:cNvSpPr/>
            <p:nvPr/>
          </p:nvSpPr>
          <p:spPr>
            <a:xfrm>
              <a:off x="3357" y="2769"/>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46" name="Google Shape;846;p48"/>
            <p:cNvSpPr/>
            <p:nvPr/>
          </p:nvSpPr>
          <p:spPr>
            <a:xfrm>
              <a:off x="3944" y="2769"/>
              <a:ext cx="88" cy="88"/>
            </a:xfrm>
            <a:prstGeom prst="ellipse">
              <a:avLst/>
            </a:prstGeom>
            <a:gradFill>
              <a:gsLst>
                <a:gs pos="0">
                  <a:srgbClr val="0030C2"/>
                </a:gs>
                <a:gs pos="50000">
                  <a:srgbClr val="0033CC"/>
                </a:gs>
                <a:gs pos="100000">
                  <a:srgbClr val="0030C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847" name="Google Shape;847;p48"/>
            <p:cNvCxnSpPr/>
            <p:nvPr/>
          </p:nvCxnSpPr>
          <p:spPr>
            <a:xfrm>
              <a:off x="3493" y="2816"/>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grpSp>
        <p:nvGrpSpPr>
          <p:cNvPr id="848" name="Google Shape;848;p48"/>
          <p:cNvGrpSpPr/>
          <p:nvPr/>
        </p:nvGrpSpPr>
        <p:grpSpPr>
          <a:xfrm>
            <a:off x="7158038" y="4152900"/>
            <a:ext cx="1200150" cy="638175"/>
            <a:chOff x="4509" y="2616"/>
            <a:chExt cx="756" cy="402"/>
          </a:xfrm>
        </p:grpSpPr>
        <p:sp>
          <p:nvSpPr>
            <p:cNvPr id="849" name="Google Shape;849;p48"/>
            <p:cNvSpPr/>
            <p:nvPr/>
          </p:nvSpPr>
          <p:spPr>
            <a:xfrm>
              <a:off x="4509" y="2616"/>
              <a:ext cx="756"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50" name="Google Shape;850;p48"/>
            <p:cNvSpPr/>
            <p:nvPr/>
          </p:nvSpPr>
          <p:spPr>
            <a:xfrm>
              <a:off x="5136" y="2769"/>
              <a:ext cx="87" cy="87"/>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51" name="Google Shape;851;p48"/>
            <p:cNvSpPr/>
            <p:nvPr/>
          </p:nvSpPr>
          <p:spPr>
            <a:xfrm>
              <a:off x="4547" y="2767"/>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852" name="Google Shape;852;p48"/>
            <p:cNvCxnSpPr/>
            <p:nvPr/>
          </p:nvCxnSpPr>
          <p:spPr>
            <a:xfrm>
              <a:off x="4683" y="2814"/>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49"/>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Practice Overview</a:t>
            </a:r>
            <a:endParaRPr/>
          </a:p>
        </p:txBody>
      </p:sp>
      <p:sp>
        <p:nvSpPr>
          <p:cNvPr id="858" name="Google Shape;858;p49"/>
          <p:cNvSpPr txBox="1"/>
          <p:nvPr>
            <p:ph idx="1" type="body"/>
          </p:nvPr>
        </p:nvSpPr>
        <p:spPr>
          <a:xfrm>
            <a:off x="1454150" y="1981200"/>
            <a:ext cx="7451725" cy="947738"/>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285750" lvl="1" marL="742950" rtl="0" algn="l">
              <a:lnSpc>
                <a:spcPct val="90000"/>
              </a:lnSpc>
              <a:spcBef>
                <a:spcPts val="0"/>
              </a:spcBef>
              <a:spcAft>
                <a:spcPts val="0"/>
              </a:spcAft>
              <a:buClr>
                <a:schemeClr val="lt1"/>
              </a:buClr>
              <a:buSzPts val="2400"/>
              <a:buFont typeface="Times New Roman"/>
              <a:buChar char="–"/>
            </a:pPr>
            <a:r>
              <a:rPr lang="en-US" sz="2400"/>
              <a:t>Joining tables using an equijoin</a:t>
            </a:r>
            <a:endParaRPr/>
          </a:p>
          <a:p>
            <a:pPr indent="-285750" lvl="1" marL="742950" rtl="0" algn="l">
              <a:lnSpc>
                <a:spcPct val="90000"/>
              </a:lnSpc>
              <a:spcBef>
                <a:spcPts val="480"/>
              </a:spcBef>
              <a:spcAft>
                <a:spcPts val="0"/>
              </a:spcAft>
              <a:buClr>
                <a:schemeClr val="lt1"/>
              </a:buClr>
              <a:buSzPts val="2400"/>
              <a:buFont typeface="Times New Roman"/>
              <a:buChar char="–"/>
            </a:pPr>
            <a:r>
              <a:rPr lang="en-US" sz="2400"/>
              <a:t>Performing outer and self joins</a:t>
            </a:r>
            <a:endParaRPr/>
          </a:p>
          <a:p>
            <a:pPr indent="-285750" lvl="1" marL="742950" rtl="0" algn="l">
              <a:lnSpc>
                <a:spcPct val="90000"/>
              </a:lnSpc>
              <a:spcBef>
                <a:spcPts val="480"/>
              </a:spcBef>
              <a:spcAft>
                <a:spcPts val="0"/>
              </a:spcAft>
              <a:buClr>
                <a:schemeClr val="lt1"/>
              </a:buClr>
              <a:buSzPts val="2400"/>
              <a:buFont typeface="Times New Roman"/>
              <a:buChar char="–"/>
            </a:pPr>
            <a:r>
              <a:rPr lang="en-US" sz="2400"/>
              <a:t>Adding conditions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Single-Row Functions</a:t>
            </a:r>
            <a:endParaRPr/>
          </a:p>
        </p:txBody>
      </p:sp>
      <p:sp>
        <p:nvSpPr>
          <p:cNvPr id="125" name="Google Shape;125;p5"/>
          <p:cNvSpPr txBox="1"/>
          <p:nvPr>
            <p:ph idx="1" type="body"/>
          </p:nvPr>
        </p:nvSpPr>
        <p:spPr>
          <a:xfrm>
            <a:off x="860425" y="1422400"/>
            <a:ext cx="7385050" cy="3082925"/>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Manipulate data items</a:t>
            </a:r>
            <a:endParaRPr/>
          </a:p>
          <a:p>
            <a:pPr indent="-285750" lvl="1" marL="742950" rtl="0" algn="l">
              <a:spcBef>
                <a:spcPts val="560"/>
              </a:spcBef>
              <a:spcAft>
                <a:spcPts val="0"/>
              </a:spcAft>
              <a:buClr>
                <a:schemeClr val="lt1"/>
              </a:buClr>
              <a:buSzPts val="2800"/>
              <a:buFont typeface="Times New Roman"/>
              <a:buChar char="–"/>
            </a:pPr>
            <a:r>
              <a:rPr lang="en-US"/>
              <a:t>Accept arguments and return one value</a:t>
            </a:r>
            <a:endParaRPr/>
          </a:p>
          <a:p>
            <a:pPr indent="-285750" lvl="1" marL="742950" rtl="0" algn="l">
              <a:spcBef>
                <a:spcPts val="560"/>
              </a:spcBef>
              <a:spcAft>
                <a:spcPts val="0"/>
              </a:spcAft>
              <a:buClr>
                <a:schemeClr val="lt1"/>
              </a:buClr>
              <a:buSzPts val="2800"/>
              <a:buFont typeface="Times New Roman"/>
              <a:buChar char="–"/>
            </a:pPr>
            <a:r>
              <a:rPr lang="en-US"/>
              <a:t>Act on each row returned</a:t>
            </a:r>
            <a:endParaRPr/>
          </a:p>
          <a:p>
            <a:pPr indent="-285750" lvl="1" marL="742950" rtl="0" algn="l">
              <a:spcBef>
                <a:spcPts val="560"/>
              </a:spcBef>
              <a:spcAft>
                <a:spcPts val="0"/>
              </a:spcAft>
              <a:buClr>
                <a:schemeClr val="lt1"/>
              </a:buClr>
              <a:buSzPts val="2800"/>
              <a:buFont typeface="Times New Roman"/>
              <a:buChar char="–"/>
            </a:pPr>
            <a:r>
              <a:rPr lang="en-US"/>
              <a:t>Return one result per row</a:t>
            </a:r>
            <a:endParaRPr/>
          </a:p>
          <a:p>
            <a:pPr indent="-285750" lvl="1" marL="742950" rtl="0" algn="l">
              <a:spcBef>
                <a:spcPts val="560"/>
              </a:spcBef>
              <a:spcAft>
                <a:spcPts val="0"/>
              </a:spcAft>
              <a:buClr>
                <a:schemeClr val="lt1"/>
              </a:buClr>
              <a:buSzPts val="2800"/>
              <a:buFont typeface="Times New Roman"/>
              <a:buChar char="–"/>
            </a:pPr>
            <a:r>
              <a:rPr lang="en-US"/>
              <a:t>May modify the datatype</a:t>
            </a:r>
            <a:endParaRPr/>
          </a:p>
          <a:p>
            <a:pPr indent="-285750" lvl="1" marL="742950" rtl="0" algn="l">
              <a:spcBef>
                <a:spcPts val="560"/>
              </a:spcBef>
              <a:spcAft>
                <a:spcPts val="0"/>
              </a:spcAft>
              <a:buClr>
                <a:schemeClr val="lt1"/>
              </a:buClr>
              <a:buSzPts val="2800"/>
              <a:buFont typeface="Times New Roman"/>
              <a:buChar char="–"/>
            </a:pPr>
            <a:r>
              <a:rPr lang="en-US"/>
              <a:t>Can be nested</a:t>
            </a:r>
            <a:endParaRPr/>
          </a:p>
        </p:txBody>
      </p:sp>
      <p:sp>
        <p:nvSpPr>
          <p:cNvPr id="126" name="Google Shape;126;p5"/>
          <p:cNvSpPr/>
          <p:nvPr/>
        </p:nvSpPr>
        <p:spPr>
          <a:xfrm>
            <a:off x="882650" y="4978400"/>
            <a:ext cx="7237413" cy="366713"/>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i="1" lang="en-US" sz="1800">
                <a:solidFill>
                  <a:srgbClr val="000000"/>
                </a:solidFill>
                <a:latin typeface="Courier New"/>
                <a:ea typeface="Courier New"/>
                <a:cs typeface="Courier New"/>
                <a:sym typeface="Courier New"/>
              </a:rPr>
              <a:t>function_name </a:t>
            </a:r>
            <a:r>
              <a:rPr b="1" lang="en-US" sz="1800">
                <a:solidFill>
                  <a:srgbClr val="000000"/>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expression</a:t>
            </a:r>
            <a:r>
              <a:rPr b="1" lang="en-US" sz="1800">
                <a:solidFill>
                  <a:srgbClr val="000000"/>
                </a:solidFill>
                <a:latin typeface="Courier New"/>
                <a:ea typeface="Courier New"/>
                <a:cs typeface="Courier New"/>
                <a:sym typeface="Courier New"/>
              </a:rPr>
              <a:t>, [</a:t>
            </a:r>
            <a:r>
              <a:rPr b="1" i="1" lang="en-US" sz="1800">
                <a:solidFill>
                  <a:srgbClr val="000000"/>
                </a:solidFill>
                <a:latin typeface="Courier New"/>
                <a:ea typeface="Courier New"/>
                <a:cs typeface="Courier New"/>
                <a:sym typeface="Courier New"/>
              </a:rPr>
              <a:t>arg1, arg2,...</a:t>
            </a:r>
            <a:r>
              <a:rPr b="1" lang="en-US" sz="1800">
                <a:solidFill>
                  <a:srgbClr val="000000"/>
                </a:solidFill>
                <a:latin typeface="Courier New"/>
                <a:ea typeface="Courier New"/>
                <a:cs typeface="Courier New"/>
                <a:sym typeface="Courier New"/>
              </a:rP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50"/>
          <p:cNvSpPr txBox="1"/>
          <p:nvPr>
            <p:ph type="ctrTitle"/>
          </p:nvPr>
        </p:nvSpPr>
        <p:spPr>
          <a:xfrm>
            <a:off x="685800" y="22860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sz="4800"/>
              <a:t>Displaying Data </a:t>
            </a:r>
            <a:br>
              <a:rPr lang="en-US" sz="4800"/>
            </a:br>
            <a:r>
              <a:rPr lang="en-US" sz="4800"/>
              <a:t>from Multiple Tables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51"/>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Objectives</a:t>
            </a:r>
            <a:endParaRPr/>
          </a:p>
        </p:txBody>
      </p:sp>
      <p:sp>
        <p:nvSpPr>
          <p:cNvPr id="871" name="Google Shape;871;p51"/>
          <p:cNvSpPr txBox="1"/>
          <p:nvPr>
            <p:ph idx="1" type="body"/>
          </p:nvPr>
        </p:nvSpPr>
        <p:spPr>
          <a:xfrm>
            <a:off x="860425" y="1795463"/>
            <a:ext cx="7385050" cy="38862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After completing this lesson, you should be able to do the following:</a:t>
            </a:r>
            <a:endParaRPr/>
          </a:p>
          <a:p>
            <a:pPr indent="-285750" lvl="1" marL="742950" rtl="0" algn="l">
              <a:spcBef>
                <a:spcPts val="560"/>
              </a:spcBef>
              <a:spcAft>
                <a:spcPts val="0"/>
              </a:spcAft>
              <a:buClr>
                <a:schemeClr val="lt1"/>
              </a:buClr>
              <a:buSzPts val="2800"/>
              <a:buFont typeface="Times New Roman"/>
              <a:buChar char="–"/>
            </a:pPr>
            <a:r>
              <a:rPr lang="en-US"/>
              <a:t>Write SELECT statements to access data from more than one table using equality and nonequality joins</a:t>
            </a:r>
            <a:endParaRPr/>
          </a:p>
          <a:p>
            <a:pPr indent="-285750" lvl="1" marL="742950" rtl="0" algn="l">
              <a:spcBef>
                <a:spcPts val="560"/>
              </a:spcBef>
              <a:spcAft>
                <a:spcPts val="0"/>
              </a:spcAft>
              <a:buClr>
                <a:schemeClr val="lt1"/>
              </a:buClr>
              <a:buSzPts val="2800"/>
              <a:buFont typeface="Times New Roman"/>
              <a:buChar char="–"/>
            </a:pPr>
            <a:r>
              <a:rPr lang="en-US"/>
              <a:t>View data that generally does not meet a join condition by using outer joins</a:t>
            </a:r>
            <a:endParaRPr/>
          </a:p>
          <a:p>
            <a:pPr indent="-285750" lvl="1" marL="742950" rtl="0" algn="l">
              <a:spcBef>
                <a:spcPts val="560"/>
              </a:spcBef>
              <a:spcAft>
                <a:spcPts val="0"/>
              </a:spcAft>
              <a:buClr>
                <a:schemeClr val="lt1"/>
              </a:buClr>
              <a:buSzPts val="2800"/>
              <a:buFont typeface="Times New Roman"/>
              <a:buChar char="–"/>
            </a:pPr>
            <a:r>
              <a:rPr lang="en-US"/>
              <a:t>Join a table to itself</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2"/>
          <p:cNvSpPr/>
          <p:nvPr/>
        </p:nvSpPr>
        <p:spPr>
          <a:xfrm>
            <a:off x="831850" y="1444625"/>
            <a:ext cx="3505200" cy="16795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879" name="Google Shape;879;p52"/>
          <p:cNvSpPr/>
          <p:nvPr/>
        </p:nvSpPr>
        <p:spPr>
          <a:xfrm>
            <a:off x="4506913" y="1450975"/>
            <a:ext cx="3862387" cy="16795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880" name="Google Shape;880;p52"/>
          <p:cNvSpPr/>
          <p:nvPr/>
        </p:nvSpPr>
        <p:spPr>
          <a:xfrm>
            <a:off x="2357438" y="3708400"/>
            <a:ext cx="4113212" cy="2451100"/>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EMPNO 	DEPTNO 	LOC</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 -------- </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7839      	10 NEW YORK</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7698 	    	30 CHICAGO</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7782  	10 NEW YORK</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7566  	20 DALLAS</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7654 	    	30 CHICAGO</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 7499  	30 CHICAGO</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8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
        <p:nvSpPr>
          <p:cNvPr id="881" name="Google Shape;881;p52"/>
          <p:cNvSpPr txBox="1"/>
          <p:nvPr>
            <p:ph type="title"/>
          </p:nvPr>
        </p:nvSpPr>
        <p:spPr>
          <a:xfrm>
            <a:off x="0" y="511175"/>
            <a:ext cx="9142413" cy="881063"/>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sz="4300"/>
              <a:t>Obtaining Data from Multiple Tables</a:t>
            </a:r>
            <a:endParaRPr/>
          </a:p>
        </p:txBody>
      </p:sp>
      <p:sp>
        <p:nvSpPr>
          <p:cNvPr id="882" name="Google Shape;882;p52"/>
          <p:cNvSpPr/>
          <p:nvPr/>
        </p:nvSpPr>
        <p:spPr>
          <a:xfrm>
            <a:off x="742950" y="1087438"/>
            <a:ext cx="8048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EMP </a:t>
            </a:r>
            <a:endParaRPr/>
          </a:p>
        </p:txBody>
      </p:sp>
      <p:sp>
        <p:nvSpPr>
          <p:cNvPr id="883" name="Google Shape;883;p52"/>
          <p:cNvSpPr/>
          <p:nvPr/>
        </p:nvSpPr>
        <p:spPr>
          <a:xfrm>
            <a:off x="4419600" y="1087438"/>
            <a:ext cx="9318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DEPT </a:t>
            </a:r>
            <a:endParaRPr/>
          </a:p>
        </p:txBody>
      </p:sp>
      <p:grpSp>
        <p:nvGrpSpPr>
          <p:cNvPr id="884" name="Google Shape;884;p52"/>
          <p:cNvGrpSpPr/>
          <p:nvPr/>
        </p:nvGrpSpPr>
        <p:grpSpPr>
          <a:xfrm>
            <a:off x="895350" y="1504950"/>
            <a:ext cx="7313613" cy="1573213"/>
            <a:chOff x="564" y="948"/>
            <a:chExt cx="4607" cy="991"/>
          </a:xfrm>
        </p:grpSpPr>
        <p:sp>
          <p:nvSpPr>
            <p:cNvPr id="885" name="Google Shape;885;p52"/>
            <p:cNvSpPr/>
            <p:nvPr/>
          </p:nvSpPr>
          <p:spPr>
            <a:xfrm>
              <a:off x="564" y="948"/>
              <a:ext cx="562" cy="99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86" name="Google Shape;886;p52"/>
            <p:cNvSpPr/>
            <p:nvPr/>
          </p:nvSpPr>
          <p:spPr>
            <a:xfrm>
              <a:off x="2110" y="948"/>
              <a:ext cx="562" cy="99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87" name="Google Shape;887;p52"/>
            <p:cNvSpPr/>
            <p:nvPr/>
          </p:nvSpPr>
          <p:spPr>
            <a:xfrm>
              <a:off x="4419" y="948"/>
              <a:ext cx="752" cy="99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888" name="Google Shape;888;p52"/>
          <p:cNvGrpSpPr/>
          <p:nvPr/>
        </p:nvGrpSpPr>
        <p:grpSpPr>
          <a:xfrm>
            <a:off x="3937000" y="3213100"/>
            <a:ext cx="966788" cy="473075"/>
            <a:chOff x="2480" y="2024"/>
            <a:chExt cx="609" cy="298"/>
          </a:xfrm>
        </p:grpSpPr>
        <p:cxnSp>
          <p:nvCxnSpPr>
            <p:cNvPr id="889" name="Google Shape;889;p52"/>
            <p:cNvCxnSpPr/>
            <p:nvPr/>
          </p:nvCxnSpPr>
          <p:spPr>
            <a:xfrm rot="10800000">
              <a:off x="2480" y="2024"/>
              <a:ext cx="0" cy="298"/>
            </a:xfrm>
            <a:prstGeom prst="straightConnector1">
              <a:avLst/>
            </a:prstGeom>
            <a:noFill/>
            <a:ln cap="flat" cmpd="sng" w="50800">
              <a:solidFill>
                <a:srgbClr val="FFCC00"/>
              </a:solidFill>
              <a:prstDash val="solid"/>
              <a:round/>
              <a:headEnd len="med" w="med" type="stealth"/>
              <a:tailEnd len="sm" w="sm" type="none"/>
            </a:ln>
            <a:effectLst>
              <a:outerShdw rotWithShape="0" algn="ctr" dir="2700000" dist="53882">
                <a:srgbClr val="000000">
                  <a:alpha val="49803"/>
                </a:srgbClr>
              </a:outerShdw>
            </a:effectLst>
          </p:spPr>
        </p:cxnSp>
        <p:cxnSp>
          <p:nvCxnSpPr>
            <p:cNvPr id="890" name="Google Shape;890;p52"/>
            <p:cNvCxnSpPr/>
            <p:nvPr/>
          </p:nvCxnSpPr>
          <p:spPr>
            <a:xfrm rot="10800000">
              <a:off x="3089" y="2024"/>
              <a:ext cx="0" cy="298"/>
            </a:xfrm>
            <a:prstGeom prst="straightConnector1">
              <a:avLst/>
            </a:prstGeom>
            <a:noFill/>
            <a:ln cap="flat" cmpd="sng" w="50800">
              <a:solidFill>
                <a:srgbClr val="FFCC00"/>
              </a:solidFill>
              <a:prstDash val="solid"/>
              <a:round/>
              <a:headEnd len="med" w="med" type="stealth"/>
              <a:tailEnd len="sm" w="sm" type="none"/>
            </a:ln>
            <a:effectLst>
              <a:outerShdw rotWithShape="0" algn="ctr" dir="2700000" dist="53882">
                <a:srgbClr val="000000">
                  <a:alpha val="49803"/>
                </a:srgbClr>
              </a:outerShdw>
            </a:effectLst>
          </p:spPr>
        </p:cxnSp>
      </p:grpSp>
      <p:sp>
        <p:nvSpPr>
          <p:cNvPr id="891" name="Google Shape;891;p52"/>
          <p:cNvSpPr/>
          <p:nvPr/>
        </p:nvSpPr>
        <p:spPr>
          <a:xfrm>
            <a:off x="844550" y="1476375"/>
            <a:ext cx="3479800" cy="16541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EMPNO	ENAME	...	DEPTNO</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	...	------</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7839	KING	...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7934	MILLER	...	    10</a:t>
            </a:r>
            <a:endParaRPr/>
          </a:p>
        </p:txBody>
      </p:sp>
      <p:sp>
        <p:nvSpPr>
          <p:cNvPr id="892" name="Google Shape;892;p52"/>
          <p:cNvSpPr/>
          <p:nvPr/>
        </p:nvSpPr>
        <p:spPr>
          <a:xfrm>
            <a:off x="4519613" y="1482725"/>
            <a:ext cx="3836987" cy="16541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DEPTNO DNAME     	LOC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40	OPERATIONS	BOSTON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500"/>
                                        <p:tgtEl>
                                          <p:spTgt spid="8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500"/>
                                        <p:tgtEl>
                                          <p:spTgt spid="8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53"/>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What Is a Join?</a:t>
            </a:r>
            <a:endParaRPr/>
          </a:p>
        </p:txBody>
      </p:sp>
      <p:sp>
        <p:nvSpPr>
          <p:cNvPr id="914" name="Google Shape;914;p53"/>
          <p:cNvSpPr txBox="1"/>
          <p:nvPr>
            <p:ph idx="1" type="body"/>
          </p:nvPr>
        </p:nvSpPr>
        <p:spPr>
          <a:xfrm>
            <a:off x="898525" y="1328738"/>
            <a:ext cx="7385050" cy="5126037"/>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Use a join to query data from more than one table.</a:t>
            </a:r>
            <a:endParaRPr/>
          </a:p>
          <a:p>
            <a:pPr indent="-139700" lvl="0" marL="342900" rtl="0" algn="l">
              <a:spcBef>
                <a:spcPts val="640"/>
              </a:spcBef>
              <a:spcAft>
                <a:spcPts val="0"/>
              </a:spcAft>
              <a:buClr>
                <a:schemeClr val="lt1"/>
              </a:buClr>
              <a:buSzPts val="3200"/>
              <a:buFont typeface="Times New Roman"/>
              <a:buNone/>
            </a:pPr>
            <a:r>
              <a:t/>
            </a:r>
            <a:endParaRPr/>
          </a:p>
          <a:p>
            <a:pPr indent="-139700" lvl="0" marL="342900" rtl="0" algn="l">
              <a:spcBef>
                <a:spcPts val="640"/>
              </a:spcBef>
              <a:spcAft>
                <a:spcPts val="0"/>
              </a:spcAft>
              <a:buClr>
                <a:schemeClr val="lt1"/>
              </a:buClr>
              <a:buSzPts val="3200"/>
              <a:buFont typeface="Times New Roman"/>
              <a:buNone/>
            </a:pPr>
            <a:r>
              <a:t/>
            </a:r>
            <a:endParaRPr/>
          </a:p>
          <a:p>
            <a:pPr indent="-139700" lvl="0" marL="342900" rtl="0" algn="l">
              <a:spcBef>
                <a:spcPts val="640"/>
              </a:spcBef>
              <a:spcAft>
                <a:spcPts val="0"/>
              </a:spcAft>
              <a:buClr>
                <a:schemeClr val="lt1"/>
              </a:buClr>
              <a:buSzPts val="3200"/>
              <a:buFont typeface="Times New Roman"/>
              <a:buNone/>
            </a:pPr>
            <a:r>
              <a:t/>
            </a:r>
            <a:endParaRPr/>
          </a:p>
          <a:p>
            <a:pPr indent="-285750" lvl="1" marL="742950" rtl="0" algn="l">
              <a:spcBef>
                <a:spcPts val="560"/>
              </a:spcBef>
              <a:spcAft>
                <a:spcPts val="0"/>
              </a:spcAft>
              <a:buClr>
                <a:schemeClr val="lt1"/>
              </a:buClr>
              <a:buSzPts val="2800"/>
              <a:buFont typeface="Times New Roman"/>
              <a:buChar char="–"/>
            </a:pPr>
            <a:r>
              <a:rPr lang="en-US"/>
              <a:t>Write the join condition in the WHERE clause.</a:t>
            </a:r>
            <a:endParaRPr/>
          </a:p>
          <a:p>
            <a:pPr indent="-285750" lvl="1" marL="742950" rtl="0" algn="l">
              <a:spcBef>
                <a:spcPts val="560"/>
              </a:spcBef>
              <a:spcAft>
                <a:spcPts val="0"/>
              </a:spcAft>
              <a:buClr>
                <a:schemeClr val="lt1"/>
              </a:buClr>
              <a:buSzPts val="2800"/>
              <a:buFont typeface="Times New Roman"/>
              <a:buChar char="–"/>
            </a:pPr>
            <a:r>
              <a:rPr lang="en-US"/>
              <a:t>Prefix the column name with the table name when the same column name appears in more than one table.</a:t>
            </a:r>
            <a:endParaRPr/>
          </a:p>
        </p:txBody>
      </p:sp>
      <p:sp>
        <p:nvSpPr>
          <p:cNvPr id="915" name="Google Shape;915;p53"/>
          <p:cNvSpPr/>
          <p:nvPr/>
        </p:nvSpPr>
        <p:spPr>
          <a:xfrm>
            <a:off x="1030288" y="2397125"/>
            <a:ext cx="7091362" cy="118745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table1.column, table2.column</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table1, table2</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table1.column1 </a:t>
            </a:r>
            <a:r>
              <a:rPr b="1" lang="en-US" sz="1800">
                <a:solidFill>
                  <a:srgbClr val="000000"/>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 table2.column2</a:t>
            </a:r>
            <a:r>
              <a:rPr b="1" lang="en-US" sz="1800">
                <a:solidFill>
                  <a:srgbClr val="000000"/>
                </a:solidFill>
                <a:latin typeface="Courier New"/>
                <a:ea typeface="Courier New"/>
                <a:cs typeface="Courier New"/>
                <a:sym typeface="Courier New"/>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54"/>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Cartesian Product</a:t>
            </a:r>
            <a:endParaRPr/>
          </a:p>
        </p:txBody>
      </p:sp>
      <p:sp>
        <p:nvSpPr>
          <p:cNvPr id="921" name="Google Shape;921;p54"/>
          <p:cNvSpPr txBox="1"/>
          <p:nvPr>
            <p:ph idx="1" type="body"/>
          </p:nvPr>
        </p:nvSpPr>
        <p:spPr>
          <a:xfrm>
            <a:off x="860425" y="1795463"/>
            <a:ext cx="7385050" cy="356552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A Cartesian product is formed when:</a:t>
            </a:r>
            <a:endParaRPr/>
          </a:p>
          <a:p>
            <a:pPr indent="-228600" lvl="2" marL="1143000" rtl="0" algn="l">
              <a:spcBef>
                <a:spcPts val="480"/>
              </a:spcBef>
              <a:spcAft>
                <a:spcPts val="0"/>
              </a:spcAft>
              <a:buClr>
                <a:schemeClr val="lt1"/>
              </a:buClr>
              <a:buSzPts val="2400"/>
              <a:buFont typeface="Times New Roman"/>
              <a:buChar char="•"/>
            </a:pPr>
            <a:r>
              <a:rPr lang="en-US"/>
              <a:t>A join condition is omitted</a:t>
            </a:r>
            <a:endParaRPr/>
          </a:p>
          <a:p>
            <a:pPr indent="-228600" lvl="2" marL="1143000" rtl="0" algn="l">
              <a:spcBef>
                <a:spcPts val="480"/>
              </a:spcBef>
              <a:spcAft>
                <a:spcPts val="0"/>
              </a:spcAft>
              <a:buClr>
                <a:schemeClr val="lt1"/>
              </a:buClr>
              <a:buSzPts val="2400"/>
              <a:buFont typeface="Times New Roman"/>
              <a:buChar char="•"/>
            </a:pPr>
            <a:r>
              <a:rPr lang="en-US"/>
              <a:t>A join condition is invalid</a:t>
            </a:r>
            <a:endParaRPr/>
          </a:p>
          <a:p>
            <a:pPr indent="-228600" lvl="2" marL="1143000" rtl="0" algn="l">
              <a:spcBef>
                <a:spcPts val="480"/>
              </a:spcBef>
              <a:spcAft>
                <a:spcPts val="0"/>
              </a:spcAft>
              <a:buClr>
                <a:schemeClr val="lt1"/>
              </a:buClr>
              <a:buSzPts val="2400"/>
              <a:buFont typeface="Times New Roman"/>
              <a:buChar char="•"/>
            </a:pPr>
            <a:r>
              <a:rPr lang="en-US"/>
              <a:t>All rows in the first table are joined to all rows in the second table</a:t>
            </a:r>
            <a:endParaRPr/>
          </a:p>
          <a:p>
            <a:pPr indent="-285750" lvl="1" marL="742950" rtl="0" algn="l">
              <a:spcBef>
                <a:spcPts val="560"/>
              </a:spcBef>
              <a:spcAft>
                <a:spcPts val="0"/>
              </a:spcAft>
              <a:buClr>
                <a:schemeClr val="lt1"/>
              </a:buClr>
              <a:buSzPts val="2800"/>
              <a:buFont typeface="Times New Roman"/>
              <a:buChar char="–"/>
            </a:pPr>
            <a:r>
              <a:rPr lang="en-US"/>
              <a:t>To avoid a Cartesian product, always include a valid join condition in a WHERE clause.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55"/>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Generating a Cartesian Product</a:t>
            </a:r>
            <a:endParaRPr/>
          </a:p>
        </p:txBody>
      </p:sp>
      <p:sp>
        <p:nvSpPr>
          <p:cNvPr id="931" name="Google Shape;931;p55"/>
          <p:cNvSpPr/>
          <p:nvPr/>
        </p:nvSpPr>
        <p:spPr>
          <a:xfrm>
            <a:off x="3081338" y="3686175"/>
            <a:ext cx="2849562" cy="24606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ENAME    	DNAME</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KING		ACCOUNTING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BLAKE	  	ACCOUNTING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KING		RESEARCH</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BLAKE	  	RESEARCH</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56 rows selected.</a:t>
            </a:r>
            <a:endParaRPr/>
          </a:p>
        </p:txBody>
      </p:sp>
      <p:sp>
        <p:nvSpPr>
          <p:cNvPr id="932" name="Google Shape;932;p55"/>
          <p:cNvSpPr/>
          <p:nvPr/>
        </p:nvSpPr>
        <p:spPr>
          <a:xfrm>
            <a:off x="757238" y="1058863"/>
            <a:ext cx="199072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 (14 rows) </a:t>
            </a:r>
            <a:endParaRPr/>
          </a:p>
        </p:txBody>
      </p:sp>
      <p:sp>
        <p:nvSpPr>
          <p:cNvPr id="933" name="Google Shape;933;p55"/>
          <p:cNvSpPr/>
          <p:nvPr/>
        </p:nvSpPr>
        <p:spPr>
          <a:xfrm>
            <a:off x="4433888" y="1058863"/>
            <a:ext cx="1976437"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DEPT (4 rows) </a:t>
            </a:r>
            <a:endParaRPr/>
          </a:p>
        </p:txBody>
      </p:sp>
      <p:sp>
        <p:nvSpPr>
          <p:cNvPr id="934" name="Google Shape;934;p55"/>
          <p:cNvSpPr/>
          <p:nvPr/>
        </p:nvSpPr>
        <p:spPr>
          <a:xfrm>
            <a:off x="831850" y="1463675"/>
            <a:ext cx="3505200" cy="16795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EMPNO	ENAME	...	DEPTNO</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	...	------</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7839	KING	...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7934	MILLER	...	    10</a:t>
            </a:r>
            <a:endParaRPr/>
          </a:p>
        </p:txBody>
      </p:sp>
      <p:sp>
        <p:nvSpPr>
          <p:cNvPr id="935" name="Google Shape;935;p55"/>
          <p:cNvSpPr/>
          <p:nvPr/>
        </p:nvSpPr>
        <p:spPr>
          <a:xfrm>
            <a:off x="4506913" y="1470025"/>
            <a:ext cx="3862387" cy="16795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DEPTNO DNAME     	LOC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40	OPERATIONS	BOSTON</a:t>
            </a:r>
            <a:endParaRPr/>
          </a:p>
        </p:txBody>
      </p:sp>
      <p:grpSp>
        <p:nvGrpSpPr>
          <p:cNvPr id="936" name="Google Shape;936;p55"/>
          <p:cNvGrpSpPr/>
          <p:nvPr/>
        </p:nvGrpSpPr>
        <p:grpSpPr>
          <a:xfrm>
            <a:off x="3937000" y="3213100"/>
            <a:ext cx="966788" cy="473075"/>
            <a:chOff x="2480" y="2024"/>
            <a:chExt cx="609" cy="298"/>
          </a:xfrm>
        </p:grpSpPr>
        <p:cxnSp>
          <p:nvCxnSpPr>
            <p:cNvPr id="937" name="Google Shape;937;p55"/>
            <p:cNvCxnSpPr/>
            <p:nvPr/>
          </p:nvCxnSpPr>
          <p:spPr>
            <a:xfrm rot="10800000">
              <a:off x="2480" y="2024"/>
              <a:ext cx="0" cy="298"/>
            </a:xfrm>
            <a:prstGeom prst="straightConnector1">
              <a:avLst/>
            </a:prstGeom>
            <a:noFill/>
            <a:ln cap="flat" cmpd="sng" w="50800">
              <a:solidFill>
                <a:srgbClr val="FFCC00"/>
              </a:solidFill>
              <a:prstDash val="solid"/>
              <a:round/>
              <a:headEnd len="med" w="med" type="stealth"/>
              <a:tailEnd len="sm" w="sm" type="none"/>
            </a:ln>
            <a:effectLst>
              <a:outerShdw rotWithShape="0" algn="ctr" dir="2700000" dist="53882">
                <a:srgbClr val="000000">
                  <a:alpha val="49803"/>
                </a:srgbClr>
              </a:outerShdw>
            </a:effectLst>
          </p:spPr>
        </p:cxnSp>
        <p:cxnSp>
          <p:nvCxnSpPr>
            <p:cNvPr id="938" name="Google Shape;938;p55"/>
            <p:cNvCxnSpPr/>
            <p:nvPr/>
          </p:nvCxnSpPr>
          <p:spPr>
            <a:xfrm rot="10800000">
              <a:off x="3089" y="2024"/>
              <a:ext cx="0" cy="298"/>
            </a:xfrm>
            <a:prstGeom prst="straightConnector1">
              <a:avLst/>
            </a:prstGeom>
            <a:noFill/>
            <a:ln cap="flat" cmpd="sng" w="50800">
              <a:solidFill>
                <a:srgbClr val="FFCC00"/>
              </a:solidFill>
              <a:prstDash val="solid"/>
              <a:round/>
              <a:headEnd len="med" w="med" type="stealth"/>
              <a:tailEnd len="sm" w="sm" type="none"/>
            </a:ln>
            <a:effectLst>
              <a:outerShdw rotWithShape="0" algn="ctr" dir="2700000" dist="53882">
                <a:srgbClr val="000000">
                  <a:alpha val="49803"/>
                </a:srgbClr>
              </a:outerShdw>
            </a:effectLst>
          </p:spPr>
        </p:cxnSp>
      </p:grpSp>
      <p:grpSp>
        <p:nvGrpSpPr>
          <p:cNvPr id="939" name="Google Shape;939;p55"/>
          <p:cNvGrpSpPr/>
          <p:nvPr/>
        </p:nvGrpSpPr>
        <p:grpSpPr>
          <a:xfrm>
            <a:off x="415925" y="4406900"/>
            <a:ext cx="2611438" cy="1096963"/>
            <a:chOff x="262" y="2776"/>
            <a:chExt cx="1645" cy="691"/>
          </a:xfrm>
        </p:grpSpPr>
        <p:sp>
          <p:nvSpPr>
            <p:cNvPr id="940" name="Google Shape;940;p55"/>
            <p:cNvSpPr/>
            <p:nvPr/>
          </p:nvSpPr>
          <p:spPr>
            <a:xfrm>
              <a:off x="262" y="2776"/>
              <a:ext cx="1350" cy="691"/>
            </a:xfrm>
            <a:prstGeom prst="rect">
              <a:avLst/>
            </a:prstGeom>
            <a:noFill/>
            <a:ln>
              <a:noFill/>
            </a:ln>
          </p:spPr>
          <p:txBody>
            <a:bodyPr anchorCtr="0" anchor="t" bIns="46025" lIns="92075" spcFirstLastPara="1" rIns="92075" wrap="square" tIns="46025">
              <a:spAutoFit/>
            </a:bodyPr>
            <a:lstStyle/>
            <a:p>
              <a:pPr indent="0" lvl="0" marL="0" marR="0" rtl="0" algn="r">
                <a:lnSpc>
                  <a:spcPct val="110000"/>
                </a:lnSpc>
                <a:spcBef>
                  <a:spcPts val="0"/>
                </a:spcBef>
                <a:spcAft>
                  <a:spcPts val="0"/>
                </a:spcAft>
                <a:buNone/>
              </a:pPr>
              <a:r>
                <a:rPr b="1" lang="en-US" sz="2000">
                  <a:solidFill>
                    <a:srgbClr val="FFFFCC"/>
                  </a:solidFill>
                  <a:latin typeface="Arial"/>
                  <a:ea typeface="Arial"/>
                  <a:cs typeface="Arial"/>
                  <a:sym typeface="Arial"/>
                </a:rPr>
                <a:t>“Cartesian</a:t>
              </a:r>
              <a:br>
                <a:rPr b="1" lang="en-US" sz="2000">
                  <a:solidFill>
                    <a:srgbClr val="FFFFCC"/>
                  </a:solidFill>
                  <a:latin typeface="Arial"/>
                  <a:ea typeface="Arial"/>
                  <a:cs typeface="Arial"/>
                  <a:sym typeface="Arial"/>
                </a:rPr>
              </a:br>
              <a:r>
                <a:rPr b="1" lang="en-US" sz="2000">
                  <a:solidFill>
                    <a:srgbClr val="FFFFCC"/>
                  </a:solidFill>
                  <a:latin typeface="Arial"/>
                  <a:ea typeface="Arial"/>
                  <a:cs typeface="Arial"/>
                  <a:sym typeface="Arial"/>
                </a:rPr>
                <a:t>product: </a:t>
              </a:r>
              <a:br>
                <a:rPr b="1" lang="en-US" sz="2000">
                  <a:solidFill>
                    <a:srgbClr val="FFFFCC"/>
                  </a:solidFill>
                  <a:latin typeface="Arial"/>
                  <a:ea typeface="Arial"/>
                  <a:cs typeface="Arial"/>
                  <a:sym typeface="Arial"/>
                </a:rPr>
              </a:br>
              <a:r>
                <a:rPr b="1" lang="en-US" sz="2000">
                  <a:solidFill>
                    <a:srgbClr val="FFFFCC"/>
                  </a:solidFill>
                  <a:latin typeface="Arial"/>
                  <a:ea typeface="Arial"/>
                  <a:cs typeface="Arial"/>
                  <a:sym typeface="Arial"/>
                </a:rPr>
                <a:t>14*4=56 rows”</a:t>
              </a:r>
              <a:endParaRPr/>
            </a:p>
          </p:txBody>
        </p:sp>
        <p:cxnSp>
          <p:nvCxnSpPr>
            <p:cNvPr id="941" name="Google Shape;941;p55"/>
            <p:cNvCxnSpPr/>
            <p:nvPr/>
          </p:nvCxnSpPr>
          <p:spPr>
            <a:xfrm rot="10800000">
              <a:off x="1609" y="3133"/>
              <a:ext cx="298" cy="0"/>
            </a:xfrm>
            <a:prstGeom prst="straightConnector1">
              <a:avLst/>
            </a:prstGeom>
            <a:noFill/>
            <a:ln cap="flat" cmpd="sng" w="50800">
              <a:solidFill>
                <a:srgbClr val="FFCC00"/>
              </a:solidFill>
              <a:prstDash val="solid"/>
              <a:round/>
              <a:headEnd len="med" w="med" type="stealth"/>
              <a:tailEnd len="sm" w="sm" type="none"/>
            </a:ln>
            <a:effectLst>
              <a:outerShdw rotWithShape="0" algn="ctr" dir="2700000" dist="53882">
                <a:srgbClr val="000000">
                  <a:alpha val="49803"/>
                </a:srgbClr>
              </a:outerShdw>
            </a:effectLst>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500"/>
                                        <p:tgtEl>
                                          <p:spTgt spid="936"/>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939"/>
                                        </p:tgtEl>
                                        <p:attrNameLst>
                                          <p:attrName>style.visibility</p:attrName>
                                        </p:attrNameLst>
                                      </p:cBhvr>
                                      <p:to>
                                        <p:strVal val="visible"/>
                                      </p:to>
                                    </p:set>
                                    <p:anim calcmode="lin" valueType="num">
                                      <p:cBhvr additive="base">
                                        <p:cTn dur="500"/>
                                        <p:tgtEl>
                                          <p:spTgt spid="9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56"/>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Types of Joins</a:t>
            </a:r>
            <a:endParaRPr/>
          </a:p>
        </p:txBody>
      </p:sp>
      <p:sp>
        <p:nvSpPr>
          <p:cNvPr id="949" name="Google Shape;949;p56"/>
          <p:cNvSpPr/>
          <p:nvPr/>
        </p:nvSpPr>
        <p:spPr>
          <a:xfrm>
            <a:off x="581025" y="1917700"/>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Equijoin</a:t>
            </a:r>
            <a:endParaRPr/>
          </a:p>
        </p:txBody>
      </p:sp>
      <p:grpSp>
        <p:nvGrpSpPr>
          <p:cNvPr id="950" name="Google Shape;950;p56"/>
          <p:cNvGrpSpPr/>
          <p:nvPr/>
        </p:nvGrpSpPr>
        <p:grpSpPr>
          <a:xfrm>
            <a:off x="2781300" y="2590800"/>
            <a:ext cx="1701800" cy="639763"/>
            <a:chOff x="1752" y="1632"/>
            <a:chExt cx="1072" cy="403"/>
          </a:xfrm>
        </p:grpSpPr>
        <p:sp>
          <p:nvSpPr>
            <p:cNvPr id="951" name="Google Shape;951;p56"/>
            <p:cNvSpPr/>
            <p:nvPr/>
          </p:nvSpPr>
          <p:spPr>
            <a:xfrm>
              <a:off x="1752" y="1632"/>
              <a:ext cx="490" cy="403"/>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52" name="Google Shape;952;p56"/>
            <p:cNvSpPr/>
            <p:nvPr/>
          </p:nvSpPr>
          <p:spPr>
            <a:xfrm>
              <a:off x="2334" y="1632"/>
              <a:ext cx="490" cy="403"/>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53" name="Google Shape;953;p56"/>
            <p:cNvSpPr/>
            <p:nvPr/>
          </p:nvSpPr>
          <p:spPr>
            <a:xfrm>
              <a:off x="1947" y="1794"/>
              <a:ext cx="87" cy="87"/>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954" name="Google Shape;954;p56"/>
            <p:cNvCxnSpPr/>
            <p:nvPr/>
          </p:nvCxnSpPr>
          <p:spPr>
            <a:xfrm>
              <a:off x="2078" y="1838"/>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sp>
          <p:nvSpPr>
            <p:cNvPr id="955" name="Google Shape;955;p56"/>
            <p:cNvSpPr/>
            <p:nvPr/>
          </p:nvSpPr>
          <p:spPr>
            <a:xfrm>
              <a:off x="2520" y="1794"/>
              <a:ext cx="87" cy="87"/>
            </a:xfrm>
            <a:prstGeom prst="rect">
              <a:avLst/>
            </a:prstGeom>
            <a:solidFill>
              <a:srgbClr val="0099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956" name="Google Shape;956;p56"/>
          <p:cNvGrpSpPr/>
          <p:nvPr/>
        </p:nvGrpSpPr>
        <p:grpSpPr>
          <a:xfrm>
            <a:off x="620713" y="2590800"/>
            <a:ext cx="1701800" cy="638175"/>
            <a:chOff x="391" y="1632"/>
            <a:chExt cx="1072" cy="402"/>
          </a:xfrm>
        </p:grpSpPr>
        <p:sp>
          <p:nvSpPr>
            <p:cNvPr id="957" name="Google Shape;957;p56"/>
            <p:cNvSpPr/>
            <p:nvPr/>
          </p:nvSpPr>
          <p:spPr>
            <a:xfrm>
              <a:off x="391" y="1632"/>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58" name="Google Shape;958;p56"/>
            <p:cNvSpPr/>
            <p:nvPr/>
          </p:nvSpPr>
          <p:spPr>
            <a:xfrm>
              <a:off x="973" y="1632"/>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59" name="Google Shape;959;p56"/>
            <p:cNvSpPr/>
            <p:nvPr/>
          </p:nvSpPr>
          <p:spPr>
            <a:xfrm>
              <a:off x="586" y="1800"/>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60" name="Google Shape;960;p56"/>
            <p:cNvSpPr/>
            <p:nvPr/>
          </p:nvSpPr>
          <p:spPr>
            <a:xfrm>
              <a:off x="1159" y="1800"/>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961" name="Google Shape;961;p56"/>
            <p:cNvCxnSpPr/>
            <p:nvPr/>
          </p:nvCxnSpPr>
          <p:spPr>
            <a:xfrm>
              <a:off x="717" y="1842"/>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grpSp>
        <p:nvGrpSpPr>
          <p:cNvPr id="962" name="Google Shape;962;p56"/>
          <p:cNvGrpSpPr/>
          <p:nvPr/>
        </p:nvGrpSpPr>
        <p:grpSpPr>
          <a:xfrm>
            <a:off x="4976813" y="2590800"/>
            <a:ext cx="1701800" cy="638175"/>
            <a:chOff x="3135" y="1632"/>
            <a:chExt cx="1072" cy="402"/>
          </a:xfrm>
        </p:grpSpPr>
        <p:sp>
          <p:nvSpPr>
            <p:cNvPr id="963" name="Google Shape;963;p56"/>
            <p:cNvSpPr/>
            <p:nvPr/>
          </p:nvSpPr>
          <p:spPr>
            <a:xfrm>
              <a:off x="3135" y="1632"/>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64" name="Google Shape;964;p56"/>
            <p:cNvSpPr/>
            <p:nvPr/>
          </p:nvSpPr>
          <p:spPr>
            <a:xfrm>
              <a:off x="3717" y="1632"/>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65" name="Google Shape;965;p56"/>
            <p:cNvSpPr/>
            <p:nvPr/>
          </p:nvSpPr>
          <p:spPr>
            <a:xfrm>
              <a:off x="3325" y="1785"/>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66" name="Google Shape;966;p56"/>
            <p:cNvSpPr/>
            <p:nvPr/>
          </p:nvSpPr>
          <p:spPr>
            <a:xfrm>
              <a:off x="3912" y="1785"/>
              <a:ext cx="88" cy="88"/>
            </a:xfrm>
            <a:prstGeom prst="ellipse">
              <a:avLst/>
            </a:prstGeom>
            <a:gradFill>
              <a:gsLst>
                <a:gs pos="0">
                  <a:srgbClr val="0030C2"/>
                </a:gs>
                <a:gs pos="50000">
                  <a:srgbClr val="0033CC"/>
                </a:gs>
                <a:gs pos="100000">
                  <a:srgbClr val="0030C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967" name="Google Shape;967;p56"/>
            <p:cNvCxnSpPr/>
            <p:nvPr/>
          </p:nvCxnSpPr>
          <p:spPr>
            <a:xfrm>
              <a:off x="3461" y="1832"/>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grpSp>
        <p:nvGrpSpPr>
          <p:cNvPr id="968" name="Google Shape;968;p56"/>
          <p:cNvGrpSpPr/>
          <p:nvPr/>
        </p:nvGrpSpPr>
        <p:grpSpPr>
          <a:xfrm>
            <a:off x="7107238" y="2590800"/>
            <a:ext cx="1200150" cy="638175"/>
            <a:chOff x="4477" y="1632"/>
            <a:chExt cx="756" cy="402"/>
          </a:xfrm>
        </p:grpSpPr>
        <p:sp>
          <p:nvSpPr>
            <p:cNvPr id="969" name="Google Shape;969;p56"/>
            <p:cNvSpPr/>
            <p:nvPr/>
          </p:nvSpPr>
          <p:spPr>
            <a:xfrm>
              <a:off x="4477" y="1632"/>
              <a:ext cx="756"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70" name="Google Shape;970;p56"/>
            <p:cNvSpPr/>
            <p:nvPr/>
          </p:nvSpPr>
          <p:spPr>
            <a:xfrm>
              <a:off x="5104" y="1785"/>
              <a:ext cx="87" cy="87"/>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71" name="Google Shape;971;p56"/>
            <p:cNvSpPr/>
            <p:nvPr/>
          </p:nvSpPr>
          <p:spPr>
            <a:xfrm>
              <a:off x="4515" y="1783"/>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972" name="Google Shape;972;p56"/>
            <p:cNvCxnSpPr/>
            <p:nvPr/>
          </p:nvCxnSpPr>
          <p:spPr>
            <a:xfrm>
              <a:off x="4651" y="1830"/>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sp>
        <p:nvSpPr>
          <p:cNvPr id="973" name="Google Shape;973;p56"/>
          <p:cNvSpPr/>
          <p:nvPr/>
        </p:nvSpPr>
        <p:spPr>
          <a:xfrm>
            <a:off x="2300288" y="1917700"/>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Non-equijoin</a:t>
            </a:r>
            <a:endParaRPr/>
          </a:p>
        </p:txBody>
      </p:sp>
      <p:sp>
        <p:nvSpPr>
          <p:cNvPr id="974" name="Google Shape;974;p56"/>
          <p:cNvSpPr/>
          <p:nvPr/>
        </p:nvSpPr>
        <p:spPr>
          <a:xfrm>
            <a:off x="4768850" y="1917700"/>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Outer join</a:t>
            </a:r>
            <a:endParaRPr/>
          </a:p>
        </p:txBody>
      </p:sp>
      <p:sp>
        <p:nvSpPr>
          <p:cNvPr id="975" name="Google Shape;975;p56"/>
          <p:cNvSpPr/>
          <p:nvPr/>
        </p:nvSpPr>
        <p:spPr>
          <a:xfrm>
            <a:off x="6769100" y="1917700"/>
            <a:ext cx="1862138"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Self join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57"/>
          <p:cNvSpPr/>
          <p:nvPr/>
        </p:nvSpPr>
        <p:spPr>
          <a:xfrm>
            <a:off x="865188" y="1625600"/>
            <a:ext cx="3384550" cy="40227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982" name="Google Shape;982;p57"/>
          <p:cNvSpPr/>
          <p:nvPr/>
        </p:nvSpPr>
        <p:spPr>
          <a:xfrm>
            <a:off x="4449763" y="1636713"/>
            <a:ext cx="3978275" cy="40227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983" name="Google Shape;983;p57"/>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What Is an Equijoin?</a:t>
            </a:r>
            <a:endParaRPr/>
          </a:p>
        </p:txBody>
      </p:sp>
      <p:sp>
        <p:nvSpPr>
          <p:cNvPr id="984" name="Google Shape;984;p57"/>
          <p:cNvSpPr/>
          <p:nvPr/>
        </p:nvSpPr>
        <p:spPr>
          <a:xfrm>
            <a:off x="766763" y="1230313"/>
            <a:ext cx="80486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 </a:t>
            </a:r>
            <a:endParaRPr/>
          </a:p>
        </p:txBody>
      </p:sp>
      <p:sp>
        <p:nvSpPr>
          <p:cNvPr id="985" name="Google Shape;985;p57"/>
          <p:cNvSpPr/>
          <p:nvPr/>
        </p:nvSpPr>
        <p:spPr>
          <a:xfrm>
            <a:off x="4386263" y="1254125"/>
            <a:ext cx="93186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DEPT </a:t>
            </a:r>
            <a:endParaRPr/>
          </a:p>
        </p:txBody>
      </p:sp>
      <p:grpSp>
        <p:nvGrpSpPr>
          <p:cNvPr id="986" name="Google Shape;986;p57"/>
          <p:cNvGrpSpPr/>
          <p:nvPr/>
        </p:nvGrpSpPr>
        <p:grpSpPr>
          <a:xfrm>
            <a:off x="2960688" y="1682750"/>
            <a:ext cx="2601912" cy="3405188"/>
            <a:chOff x="1865" y="1060"/>
            <a:chExt cx="1639" cy="2145"/>
          </a:xfrm>
        </p:grpSpPr>
        <p:sp>
          <p:nvSpPr>
            <p:cNvPr id="987" name="Google Shape;987;p57"/>
            <p:cNvSpPr/>
            <p:nvPr/>
          </p:nvSpPr>
          <p:spPr>
            <a:xfrm>
              <a:off x="1865" y="1060"/>
              <a:ext cx="684" cy="214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88" name="Google Shape;988;p57"/>
            <p:cNvSpPr/>
            <p:nvPr/>
          </p:nvSpPr>
          <p:spPr>
            <a:xfrm>
              <a:off x="2820" y="1060"/>
              <a:ext cx="684" cy="214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989" name="Google Shape;989;p57"/>
          <p:cNvSpPr/>
          <p:nvPr/>
        </p:nvSpPr>
        <p:spPr>
          <a:xfrm>
            <a:off x="877888" y="1619250"/>
            <a:ext cx="3359150" cy="399732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EMPNO ENAME    DEPTNO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7782 CLARK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7566 JONES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7654 MARTIN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7499 ALLEN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7844 TURNER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7900 JAMES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7521 WARD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7902 FORD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7369 SMITH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
        <p:nvSpPr>
          <p:cNvPr id="990" name="Google Shape;990;p57"/>
          <p:cNvSpPr/>
          <p:nvPr/>
        </p:nvSpPr>
        <p:spPr>
          <a:xfrm>
            <a:off x="4462463" y="1630363"/>
            <a:ext cx="3952875" cy="399732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DEPTNO DNAME      LOC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grpSp>
        <p:nvGrpSpPr>
          <p:cNvPr id="991" name="Google Shape;991;p57"/>
          <p:cNvGrpSpPr/>
          <p:nvPr/>
        </p:nvGrpSpPr>
        <p:grpSpPr>
          <a:xfrm>
            <a:off x="2751138" y="5133975"/>
            <a:ext cx="3333750" cy="1089025"/>
            <a:chOff x="1733" y="3234"/>
            <a:chExt cx="2100" cy="686"/>
          </a:xfrm>
        </p:grpSpPr>
        <p:sp>
          <p:nvSpPr>
            <p:cNvPr id="992" name="Google Shape;992;p57"/>
            <p:cNvSpPr/>
            <p:nvPr/>
          </p:nvSpPr>
          <p:spPr>
            <a:xfrm>
              <a:off x="1733" y="3651"/>
              <a:ext cx="1014" cy="269"/>
            </a:xfrm>
            <a:prstGeom prst="rect">
              <a:avLst/>
            </a:prstGeom>
            <a:noFill/>
            <a:ln>
              <a:noFill/>
            </a:ln>
          </p:spPr>
          <p:txBody>
            <a:bodyPr anchorCtr="0" anchor="t" bIns="46025" lIns="92075" spcFirstLastPara="1" rIns="92075" wrap="square" tIns="46025">
              <a:spAutoFit/>
            </a:bodyPr>
            <a:lstStyle/>
            <a:p>
              <a:pPr indent="0" lvl="0" marL="0" marR="0" rtl="0" algn="ctr">
                <a:lnSpc>
                  <a:spcPct val="110000"/>
                </a:lnSpc>
                <a:spcBef>
                  <a:spcPts val="0"/>
                </a:spcBef>
                <a:spcAft>
                  <a:spcPts val="0"/>
                </a:spcAft>
                <a:buNone/>
              </a:pPr>
              <a:r>
                <a:rPr b="1" lang="en-US" sz="2000">
                  <a:solidFill>
                    <a:srgbClr val="FFFFCC"/>
                  </a:solidFill>
                  <a:latin typeface="Arial"/>
                  <a:ea typeface="Arial"/>
                  <a:cs typeface="Arial"/>
                  <a:sym typeface="Arial"/>
                </a:rPr>
                <a:t>Foreign key</a:t>
              </a:r>
              <a:endParaRPr/>
            </a:p>
          </p:txBody>
        </p:sp>
        <p:cxnSp>
          <p:nvCxnSpPr>
            <p:cNvPr id="993" name="Google Shape;993;p57"/>
            <p:cNvCxnSpPr/>
            <p:nvPr/>
          </p:nvCxnSpPr>
          <p:spPr>
            <a:xfrm rot="10800000">
              <a:off x="2230" y="3234"/>
              <a:ext cx="2" cy="414"/>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alpha val="49803"/>
                </a:srgbClr>
              </a:outerShdw>
            </a:effectLst>
          </p:spPr>
        </p:cxnSp>
        <p:sp>
          <p:nvSpPr>
            <p:cNvPr id="994" name="Google Shape;994;p57"/>
            <p:cNvSpPr/>
            <p:nvPr/>
          </p:nvSpPr>
          <p:spPr>
            <a:xfrm>
              <a:off x="2810" y="3651"/>
              <a:ext cx="1023" cy="269"/>
            </a:xfrm>
            <a:prstGeom prst="rect">
              <a:avLst/>
            </a:prstGeom>
            <a:noFill/>
            <a:ln>
              <a:noFill/>
            </a:ln>
          </p:spPr>
          <p:txBody>
            <a:bodyPr anchorCtr="0" anchor="t" bIns="46025" lIns="92075" spcFirstLastPara="1" rIns="92075" wrap="square" tIns="46025">
              <a:spAutoFit/>
            </a:bodyPr>
            <a:lstStyle/>
            <a:p>
              <a:pPr indent="0" lvl="0" marL="0" marR="0" rtl="0" algn="ctr">
                <a:lnSpc>
                  <a:spcPct val="110000"/>
                </a:lnSpc>
                <a:spcBef>
                  <a:spcPts val="0"/>
                </a:spcBef>
                <a:spcAft>
                  <a:spcPts val="0"/>
                </a:spcAft>
                <a:buNone/>
              </a:pPr>
              <a:r>
                <a:rPr b="1" lang="en-US" sz="2000">
                  <a:solidFill>
                    <a:srgbClr val="FFFFCC"/>
                  </a:solidFill>
                  <a:latin typeface="Arial"/>
                  <a:ea typeface="Arial"/>
                  <a:cs typeface="Arial"/>
                  <a:sym typeface="Arial"/>
                </a:rPr>
                <a:t>Primary key</a:t>
              </a:r>
              <a:endParaRPr/>
            </a:p>
          </p:txBody>
        </p:sp>
        <p:cxnSp>
          <p:nvCxnSpPr>
            <p:cNvPr id="995" name="Google Shape;995;p57"/>
            <p:cNvCxnSpPr/>
            <p:nvPr/>
          </p:nvCxnSpPr>
          <p:spPr>
            <a:xfrm rot="10800000">
              <a:off x="3298" y="3234"/>
              <a:ext cx="2" cy="414"/>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alpha val="49803"/>
                </a:srgbClr>
              </a:outerShdw>
            </a:effectLst>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500"/>
                                        <p:tgtEl>
                                          <p:spTgt spid="986"/>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991"/>
                                        </p:tgtEl>
                                        <p:attrNameLst>
                                          <p:attrName>style.visibility</p:attrName>
                                        </p:attrNameLst>
                                      </p:cBhvr>
                                      <p:to>
                                        <p:strVal val="visible"/>
                                      </p:to>
                                    </p:set>
                                    <p:anim calcmode="lin" valueType="num">
                                      <p:cBhvr additive="base">
                                        <p:cTn dur="500"/>
                                        <p:tgtEl>
                                          <p:spTgt spid="9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58"/>
          <p:cNvSpPr/>
          <p:nvPr/>
        </p:nvSpPr>
        <p:spPr>
          <a:xfrm>
            <a:off x="889000" y="1851025"/>
            <a:ext cx="7289800" cy="12795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1003" name="Google Shape;1003;p58"/>
          <p:cNvSpPr/>
          <p:nvPr/>
        </p:nvSpPr>
        <p:spPr>
          <a:xfrm>
            <a:off x="887413" y="3494088"/>
            <a:ext cx="7304087" cy="231457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004" name="Google Shape;1004;p58"/>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Retrieving Records </a:t>
            </a:r>
            <a:br>
              <a:rPr lang="en-US"/>
            </a:br>
            <a:r>
              <a:rPr lang="en-US"/>
              <a:t>with Equijoins</a:t>
            </a:r>
            <a:endParaRPr/>
          </a:p>
        </p:txBody>
      </p:sp>
      <p:grpSp>
        <p:nvGrpSpPr>
          <p:cNvPr id="1005" name="Google Shape;1005;p58"/>
          <p:cNvGrpSpPr/>
          <p:nvPr/>
        </p:nvGrpSpPr>
        <p:grpSpPr>
          <a:xfrm>
            <a:off x="2762250" y="2786063"/>
            <a:ext cx="3162300" cy="2446337"/>
            <a:chOff x="1740" y="1755"/>
            <a:chExt cx="1992" cy="1541"/>
          </a:xfrm>
        </p:grpSpPr>
        <p:sp>
          <p:nvSpPr>
            <p:cNvPr id="1006" name="Google Shape;1006;p58"/>
            <p:cNvSpPr/>
            <p:nvPr/>
          </p:nvSpPr>
          <p:spPr>
            <a:xfrm>
              <a:off x="1740" y="1755"/>
              <a:ext cx="1992" cy="177"/>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07" name="Google Shape;1007;p58"/>
            <p:cNvSpPr/>
            <p:nvPr/>
          </p:nvSpPr>
          <p:spPr>
            <a:xfrm>
              <a:off x="1740" y="2245"/>
              <a:ext cx="1225" cy="105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1008" name="Google Shape;1008;p58"/>
          <p:cNvSpPr/>
          <p:nvPr/>
        </p:nvSpPr>
        <p:spPr>
          <a:xfrm>
            <a:off x="895350" y="1838325"/>
            <a:ext cx="7315200" cy="13049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emp.empno, emp.ename, emp.deptno,</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2		dept.deptno, dept.loc</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FROM   	emp, dept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  WHERE  	emp.deptno=dept.deptno;</a:t>
            </a:r>
            <a:endParaRPr/>
          </a:p>
        </p:txBody>
      </p:sp>
      <p:sp>
        <p:nvSpPr>
          <p:cNvPr id="1009" name="Google Shape;1009;p58"/>
          <p:cNvSpPr/>
          <p:nvPr/>
        </p:nvSpPr>
        <p:spPr>
          <a:xfrm>
            <a:off x="919163" y="3506788"/>
            <a:ext cx="7278687" cy="22891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EMPNO ENAME 	DEPTNO DEPTNO LOC</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7839 KING	    	10     10 NEW YORK</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7698 BLAKE  	    	30     30 CHICAGO</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7782 CLARK	    	10     10 NEW YORK</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7566 JONES      	20     20 DALLAS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500"/>
                                        <p:tgtEl>
                                          <p:spTgt spid="10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59"/>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Qualifying Ambiguous </a:t>
            </a:r>
            <a:br>
              <a:rPr lang="en-US"/>
            </a:br>
            <a:r>
              <a:rPr lang="en-US"/>
              <a:t>Column Names</a:t>
            </a:r>
            <a:endParaRPr/>
          </a:p>
        </p:txBody>
      </p:sp>
      <p:sp>
        <p:nvSpPr>
          <p:cNvPr id="1023" name="Google Shape;1023;p59"/>
          <p:cNvSpPr txBox="1"/>
          <p:nvPr>
            <p:ph idx="1" type="body"/>
          </p:nvPr>
        </p:nvSpPr>
        <p:spPr>
          <a:xfrm>
            <a:off x="860425" y="1795463"/>
            <a:ext cx="7385050" cy="3252787"/>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Use table prefixes to qualify column names that are in multiple tables.</a:t>
            </a:r>
            <a:endParaRPr/>
          </a:p>
          <a:p>
            <a:pPr indent="-285750" lvl="1" marL="742950" rtl="0" algn="l">
              <a:spcBef>
                <a:spcPts val="560"/>
              </a:spcBef>
              <a:spcAft>
                <a:spcPts val="0"/>
              </a:spcAft>
              <a:buClr>
                <a:schemeClr val="lt1"/>
              </a:buClr>
              <a:buSzPts val="2800"/>
              <a:buFont typeface="Times New Roman"/>
              <a:buChar char="–"/>
            </a:pPr>
            <a:r>
              <a:rPr lang="en-US"/>
              <a:t>Improve performance by using table prefixes.</a:t>
            </a:r>
            <a:endParaRPr/>
          </a:p>
          <a:p>
            <a:pPr indent="-285750" lvl="1" marL="742950" rtl="0" algn="l">
              <a:spcBef>
                <a:spcPts val="560"/>
              </a:spcBef>
              <a:spcAft>
                <a:spcPts val="0"/>
              </a:spcAft>
              <a:buClr>
                <a:schemeClr val="lt1"/>
              </a:buClr>
              <a:buSzPts val="2800"/>
              <a:buFont typeface="Times New Roman"/>
              <a:buChar char="–"/>
            </a:pPr>
            <a:r>
              <a:rPr lang="en-US"/>
              <a:t>Distinguish columns that have identical names but reside in different tables by using column aliases.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cxnSp>
        <p:nvCxnSpPr>
          <p:cNvPr id="131" name="Google Shape;131;p6"/>
          <p:cNvCxnSpPr/>
          <p:nvPr/>
        </p:nvCxnSpPr>
        <p:spPr>
          <a:xfrm rot="10800000">
            <a:off x="4589463" y="2171700"/>
            <a:ext cx="0" cy="1419225"/>
          </a:xfrm>
          <a:prstGeom prst="straightConnector1">
            <a:avLst/>
          </a:prstGeom>
          <a:noFill/>
          <a:ln cap="flat" cmpd="sng" w="50800">
            <a:solidFill>
              <a:srgbClr val="FFCC00"/>
            </a:solidFill>
            <a:prstDash val="solid"/>
            <a:round/>
            <a:headEnd len="sm" w="sm" type="none"/>
            <a:tailEnd len="sm" w="sm" type="none"/>
          </a:ln>
          <a:effectLst>
            <a:outerShdw rotWithShape="0" algn="ctr" dir="2700000" dist="53882">
              <a:srgbClr val="000000"/>
            </a:outerShdw>
          </a:effectLst>
        </p:spPr>
      </p:cxnSp>
      <p:cxnSp>
        <p:nvCxnSpPr>
          <p:cNvPr id="132" name="Google Shape;132;p6"/>
          <p:cNvCxnSpPr/>
          <p:nvPr/>
        </p:nvCxnSpPr>
        <p:spPr>
          <a:xfrm rot="10800000">
            <a:off x="2647950" y="3087688"/>
            <a:ext cx="1960563" cy="503237"/>
          </a:xfrm>
          <a:prstGeom prst="straightConnector1">
            <a:avLst/>
          </a:prstGeom>
          <a:noFill/>
          <a:ln cap="flat" cmpd="sng" w="50800">
            <a:solidFill>
              <a:srgbClr val="FFCC00"/>
            </a:solidFill>
            <a:prstDash val="solid"/>
            <a:round/>
            <a:headEnd len="sm" w="sm" type="none"/>
            <a:tailEnd len="sm" w="sm" type="none"/>
          </a:ln>
          <a:effectLst>
            <a:outerShdw rotWithShape="0" algn="ctr" dir="2700000" dist="53882">
              <a:srgbClr val="000000"/>
            </a:outerShdw>
          </a:effectLst>
        </p:spPr>
      </p:cxnSp>
      <p:cxnSp>
        <p:nvCxnSpPr>
          <p:cNvPr id="133" name="Google Shape;133;p6"/>
          <p:cNvCxnSpPr/>
          <p:nvPr/>
        </p:nvCxnSpPr>
        <p:spPr>
          <a:xfrm flipH="1" rot="10800000">
            <a:off x="4608513" y="3070225"/>
            <a:ext cx="2012950" cy="520700"/>
          </a:xfrm>
          <a:prstGeom prst="straightConnector1">
            <a:avLst/>
          </a:prstGeom>
          <a:noFill/>
          <a:ln cap="flat" cmpd="sng" w="50800">
            <a:solidFill>
              <a:srgbClr val="FFCC00"/>
            </a:solidFill>
            <a:prstDash val="solid"/>
            <a:round/>
            <a:headEnd len="sm" w="sm" type="none"/>
            <a:tailEnd len="sm" w="sm" type="none"/>
          </a:ln>
          <a:effectLst>
            <a:outerShdw rotWithShape="0" algn="ctr" dir="2700000" dist="53882">
              <a:srgbClr val="000000"/>
            </a:outerShdw>
          </a:effectLst>
        </p:spPr>
      </p:cxnSp>
      <p:cxnSp>
        <p:nvCxnSpPr>
          <p:cNvPr id="134" name="Google Shape;134;p6"/>
          <p:cNvCxnSpPr/>
          <p:nvPr/>
        </p:nvCxnSpPr>
        <p:spPr>
          <a:xfrm flipH="1">
            <a:off x="2863850" y="3590925"/>
            <a:ext cx="1744663" cy="1598613"/>
          </a:xfrm>
          <a:prstGeom prst="straightConnector1">
            <a:avLst/>
          </a:prstGeom>
          <a:noFill/>
          <a:ln cap="flat" cmpd="sng" w="50800">
            <a:solidFill>
              <a:srgbClr val="FFCC00"/>
            </a:solidFill>
            <a:prstDash val="solid"/>
            <a:round/>
            <a:headEnd len="sm" w="sm" type="none"/>
            <a:tailEnd len="sm" w="sm" type="none"/>
          </a:ln>
          <a:effectLst>
            <a:outerShdw rotWithShape="0" algn="ctr" dir="2700000" dist="53882">
              <a:srgbClr val="000000"/>
            </a:outerShdw>
          </a:effectLst>
        </p:spPr>
      </p:cxnSp>
      <p:cxnSp>
        <p:nvCxnSpPr>
          <p:cNvPr id="135" name="Google Shape;135;p6"/>
          <p:cNvCxnSpPr/>
          <p:nvPr/>
        </p:nvCxnSpPr>
        <p:spPr>
          <a:xfrm>
            <a:off x="4608513" y="3590925"/>
            <a:ext cx="1671637" cy="1652588"/>
          </a:xfrm>
          <a:prstGeom prst="straightConnector1">
            <a:avLst/>
          </a:prstGeom>
          <a:noFill/>
          <a:ln cap="flat" cmpd="sng" w="50800">
            <a:solidFill>
              <a:srgbClr val="FFCC00"/>
            </a:solidFill>
            <a:prstDash val="solid"/>
            <a:round/>
            <a:headEnd len="sm" w="sm" type="none"/>
            <a:tailEnd len="sm" w="sm" type="none"/>
          </a:ln>
          <a:effectLst>
            <a:outerShdw rotWithShape="0" algn="ctr" dir="2700000" dist="53882">
              <a:srgbClr val="000000"/>
            </a:outerShdw>
          </a:effectLst>
        </p:spPr>
      </p:cxnSp>
      <p:sp>
        <p:nvSpPr>
          <p:cNvPr id="136" name="Google Shape;136;p6"/>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Single-Row Functions</a:t>
            </a:r>
            <a:endParaRPr/>
          </a:p>
        </p:txBody>
      </p:sp>
      <p:sp>
        <p:nvSpPr>
          <p:cNvPr id="137" name="Google Shape;137;p6"/>
          <p:cNvSpPr/>
          <p:nvPr/>
        </p:nvSpPr>
        <p:spPr>
          <a:xfrm>
            <a:off x="2012950" y="4749800"/>
            <a:ext cx="1785938" cy="931863"/>
          </a:xfrm>
          <a:prstGeom prst="rect">
            <a:avLst/>
          </a:prstGeom>
          <a:gradFill>
            <a:gsLst>
              <a:gs pos="0">
                <a:srgbClr val="FF9900"/>
              </a:gs>
              <a:gs pos="100000">
                <a:srgbClr val="F29100"/>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Conversion</a:t>
            </a:r>
            <a:endParaRPr/>
          </a:p>
        </p:txBody>
      </p:sp>
      <p:sp>
        <p:nvSpPr>
          <p:cNvPr id="138" name="Google Shape;138;p6"/>
          <p:cNvSpPr/>
          <p:nvPr/>
        </p:nvSpPr>
        <p:spPr>
          <a:xfrm>
            <a:off x="3740150" y="1468438"/>
            <a:ext cx="1739900" cy="911225"/>
          </a:xfrm>
          <a:prstGeom prst="rect">
            <a:avLst/>
          </a:prstGeom>
          <a:gradFill>
            <a:gsLst>
              <a:gs pos="0">
                <a:srgbClr val="FF6633"/>
              </a:gs>
              <a:gs pos="100000">
                <a:srgbClr val="F26130"/>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Character</a:t>
            </a:r>
            <a:endParaRPr/>
          </a:p>
        </p:txBody>
      </p:sp>
      <p:sp>
        <p:nvSpPr>
          <p:cNvPr id="139" name="Google Shape;139;p6"/>
          <p:cNvSpPr/>
          <p:nvPr/>
        </p:nvSpPr>
        <p:spPr>
          <a:xfrm>
            <a:off x="6216650" y="2655888"/>
            <a:ext cx="1739900" cy="911225"/>
          </a:xfrm>
          <a:prstGeom prst="rect">
            <a:avLst/>
          </a:prstGeom>
          <a:gradFill>
            <a:gsLst>
              <a:gs pos="0">
                <a:srgbClr val="336600"/>
              </a:gs>
              <a:gs pos="100000">
                <a:srgbClr val="306100"/>
              </a:gs>
            </a:gsLst>
            <a:lin ang="2700000" scaled="0"/>
          </a:gradFill>
          <a:ln cap="flat" cmpd="sng" w="12700">
            <a:solidFill>
              <a:srgbClr val="000000"/>
            </a:solidFill>
            <a:prstDash val="solid"/>
            <a:miter lim="800000"/>
            <a:headEnd len="sm" w="sm" type="none"/>
            <a:tailEnd len="sm" w="sm" type="none"/>
          </a:ln>
        </p:spPr>
        <p:txBody>
          <a:bodyPr anchorCtr="0" anchor="ctr" bIns="61900" lIns="122225" spcFirstLastPara="1" rIns="122225" wrap="square" tIns="61900">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Number</a:t>
            </a:r>
            <a:endParaRPr/>
          </a:p>
        </p:txBody>
      </p:sp>
      <p:sp>
        <p:nvSpPr>
          <p:cNvPr id="140" name="Google Shape;140;p6"/>
          <p:cNvSpPr/>
          <p:nvPr/>
        </p:nvSpPr>
        <p:spPr>
          <a:xfrm>
            <a:off x="5360988" y="4770438"/>
            <a:ext cx="1739900" cy="911225"/>
          </a:xfrm>
          <a:prstGeom prst="rect">
            <a:avLst/>
          </a:prstGeom>
          <a:gradFill>
            <a:gsLst>
              <a:gs pos="0">
                <a:srgbClr val="0066CC"/>
              </a:gs>
              <a:gs pos="100000">
                <a:srgbClr val="0061C2"/>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Date</a:t>
            </a:r>
            <a:endParaRPr/>
          </a:p>
        </p:txBody>
      </p:sp>
      <p:sp>
        <p:nvSpPr>
          <p:cNvPr id="141" name="Google Shape;141;p6"/>
          <p:cNvSpPr/>
          <p:nvPr/>
        </p:nvSpPr>
        <p:spPr>
          <a:xfrm>
            <a:off x="1227138" y="2655888"/>
            <a:ext cx="1739900" cy="911225"/>
          </a:xfrm>
          <a:prstGeom prst="rect">
            <a:avLst/>
          </a:prstGeom>
          <a:gradFill>
            <a:gsLst>
              <a:gs pos="0">
                <a:srgbClr val="FF6699"/>
              </a:gs>
              <a:gs pos="100000">
                <a:srgbClr val="F26191"/>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General</a:t>
            </a:r>
            <a:endParaRPr/>
          </a:p>
        </p:txBody>
      </p:sp>
      <p:sp>
        <p:nvSpPr>
          <p:cNvPr id="142" name="Google Shape;142;p6"/>
          <p:cNvSpPr/>
          <p:nvPr/>
        </p:nvSpPr>
        <p:spPr>
          <a:xfrm>
            <a:off x="3533775" y="3108325"/>
            <a:ext cx="2152650" cy="931863"/>
          </a:xfrm>
          <a:prstGeom prst="rect">
            <a:avLst/>
          </a:prstGeom>
          <a:gradFill>
            <a:gsLst>
              <a:gs pos="0">
                <a:srgbClr val="008080"/>
              </a:gs>
              <a:gs pos="100000">
                <a:srgbClr val="007979"/>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Single-row </a:t>
            </a:r>
            <a:endParaRPr/>
          </a:p>
          <a:p>
            <a:pPr indent="0" lvl="0" marL="0" marR="0" rtl="0" algn="ctr">
              <a:spcBef>
                <a:spcPts val="0"/>
              </a:spcBef>
              <a:spcAft>
                <a:spcPts val="0"/>
              </a:spcAft>
              <a:buNone/>
            </a:pPr>
            <a:r>
              <a:rPr b="1" lang="en-US" sz="2400">
                <a:solidFill>
                  <a:srgbClr val="FFFFCC"/>
                </a:solidFill>
                <a:latin typeface="Arial"/>
                <a:ea typeface="Arial"/>
                <a:cs typeface="Arial"/>
                <a:sym typeface="Arial"/>
              </a:rPr>
              <a:t>functions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60"/>
          <p:cNvSpPr/>
          <p:nvPr/>
        </p:nvSpPr>
        <p:spPr>
          <a:xfrm>
            <a:off x="927100" y="2082800"/>
            <a:ext cx="3384550" cy="40227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031" name="Google Shape;1031;p60"/>
          <p:cNvSpPr/>
          <p:nvPr/>
        </p:nvSpPr>
        <p:spPr>
          <a:xfrm>
            <a:off x="4511675" y="2082800"/>
            <a:ext cx="3836988" cy="40227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032" name="Google Shape;1032;p60"/>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Additional Search Conditions</a:t>
            </a:r>
            <a:br>
              <a:rPr lang="en-US"/>
            </a:br>
            <a:r>
              <a:rPr lang="en-US"/>
              <a:t>Using the AND Operator </a:t>
            </a:r>
            <a:endParaRPr/>
          </a:p>
        </p:txBody>
      </p:sp>
      <p:sp>
        <p:nvSpPr>
          <p:cNvPr id="1033" name="Google Shape;1033;p60"/>
          <p:cNvSpPr/>
          <p:nvPr/>
        </p:nvSpPr>
        <p:spPr>
          <a:xfrm>
            <a:off x="871538" y="1725613"/>
            <a:ext cx="80486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 </a:t>
            </a:r>
            <a:endParaRPr/>
          </a:p>
        </p:txBody>
      </p:sp>
      <p:sp>
        <p:nvSpPr>
          <p:cNvPr id="1034" name="Google Shape;1034;p60"/>
          <p:cNvSpPr/>
          <p:nvPr/>
        </p:nvSpPr>
        <p:spPr>
          <a:xfrm>
            <a:off x="4419600" y="1725613"/>
            <a:ext cx="9318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DEPT </a:t>
            </a:r>
            <a:endParaRPr/>
          </a:p>
        </p:txBody>
      </p:sp>
      <p:sp>
        <p:nvSpPr>
          <p:cNvPr id="1035" name="Google Shape;1035;p60"/>
          <p:cNvSpPr/>
          <p:nvPr/>
        </p:nvSpPr>
        <p:spPr>
          <a:xfrm>
            <a:off x="3033713" y="2159000"/>
            <a:ext cx="2462212" cy="340518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36" name="Google Shape;1036;p60"/>
          <p:cNvSpPr/>
          <p:nvPr/>
        </p:nvSpPr>
        <p:spPr>
          <a:xfrm>
            <a:off x="1035050" y="2638425"/>
            <a:ext cx="7216775" cy="314325"/>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37" name="Google Shape;1037;p60"/>
          <p:cNvSpPr/>
          <p:nvPr/>
        </p:nvSpPr>
        <p:spPr>
          <a:xfrm>
            <a:off x="939800" y="2114550"/>
            <a:ext cx="3359150" cy="399732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EMPNO ENAME    DEPTNO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7782 CLARK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7566 JONES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7654 MARTIN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7499 ALLEN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7844 TURNER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7900 JAMES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7521 WARD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7902 FORD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7369 SMITH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
        <p:nvSpPr>
          <p:cNvPr id="1038" name="Google Shape;1038;p60"/>
          <p:cNvSpPr/>
          <p:nvPr/>
        </p:nvSpPr>
        <p:spPr>
          <a:xfrm>
            <a:off x="4524375" y="2114550"/>
            <a:ext cx="3811588" cy="399732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DEPTNO DNAME     	LOC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 ACCOUNTING	NEW YORK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500"/>
                                        <p:tgtEl>
                                          <p:spTgt spid="10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500"/>
                                        <p:tgtEl>
                                          <p:spTgt spid="10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61"/>
          <p:cNvSpPr/>
          <p:nvPr/>
        </p:nvSpPr>
        <p:spPr>
          <a:xfrm>
            <a:off x="906463" y="1982788"/>
            <a:ext cx="7316787" cy="1357312"/>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044" name="Google Shape;1044;p61"/>
          <p:cNvSpPr/>
          <p:nvPr/>
        </p:nvSpPr>
        <p:spPr>
          <a:xfrm>
            <a:off x="909638" y="3833813"/>
            <a:ext cx="7294562" cy="1370012"/>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045" name="Google Shape;1045;p61"/>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Table Aliases</a:t>
            </a:r>
            <a:endParaRPr/>
          </a:p>
        </p:txBody>
      </p:sp>
      <p:sp>
        <p:nvSpPr>
          <p:cNvPr id="1046" name="Google Shape;1046;p61"/>
          <p:cNvSpPr txBox="1"/>
          <p:nvPr>
            <p:ph idx="1" type="body"/>
          </p:nvPr>
        </p:nvSpPr>
        <p:spPr>
          <a:xfrm>
            <a:off x="936625" y="1300163"/>
            <a:ext cx="7385050" cy="10668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Simplify queries by using table aliases.</a:t>
            </a:r>
            <a:endParaRPr/>
          </a:p>
        </p:txBody>
      </p:sp>
      <p:grpSp>
        <p:nvGrpSpPr>
          <p:cNvPr id="1047" name="Google Shape;1047;p61"/>
          <p:cNvGrpSpPr/>
          <p:nvPr/>
        </p:nvGrpSpPr>
        <p:grpSpPr>
          <a:xfrm>
            <a:off x="2581275" y="2371725"/>
            <a:ext cx="2395538" cy="2813050"/>
            <a:chOff x="1626" y="1494"/>
            <a:chExt cx="1509" cy="1772"/>
          </a:xfrm>
        </p:grpSpPr>
        <p:sp>
          <p:nvSpPr>
            <p:cNvPr id="1048" name="Google Shape;1048;p61"/>
            <p:cNvSpPr/>
            <p:nvPr/>
          </p:nvSpPr>
          <p:spPr>
            <a:xfrm>
              <a:off x="1647" y="2660"/>
              <a:ext cx="129"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49" name="Google Shape;1049;p61"/>
            <p:cNvSpPr/>
            <p:nvPr/>
          </p:nvSpPr>
          <p:spPr>
            <a:xfrm>
              <a:off x="2511" y="2660"/>
              <a:ext cx="129"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50" name="Google Shape;1050;p61"/>
            <p:cNvSpPr/>
            <p:nvPr/>
          </p:nvSpPr>
          <p:spPr>
            <a:xfrm>
              <a:off x="2262" y="2876"/>
              <a:ext cx="552"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51" name="Google Shape;1051;p61"/>
            <p:cNvSpPr/>
            <p:nvPr/>
          </p:nvSpPr>
          <p:spPr>
            <a:xfrm>
              <a:off x="2442" y="3086"/>
              <a:ext cx="114"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52" name="Google Shape;1052;p61"/>
            <p:cNvSpPr/>
            <p:nvPr/>
          </p:nvSpPr>
          <p:spPr>
            <a:xfrm>
              <a:off x="1626" y="1494"/>
              <a:ext cx="384"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53" name="Google Shape;1053;p61"/>
            <p:cNvSpPr/>
            <p:nvPr/>
          </p:nvSpPr>
          <p:spPr>
            <a:xfrm>
              <a:off x="2751" y="1494"/>
              <a:ext cx="384"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54" name="Google Shape;1054;p61"/>
            <p:cNvSpPr/>
            <p:nvPr/>
          </p:nvSpPr>
          <p:spPr>
            <a:xfrm>
              <a:off x="2082" y="1707"/>
              <a:ext cx="384"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55" name="Google Shape;1055;p61"/>
            <p:cNvSpPr/>
            <p:nvPr/>
          </p:nvSpPr>
          <p:spPr>
            <a:xfrm>
              <a:off x="2619" y="1908"/>
              <a:ext cx="366" cy="18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1056" name="Google Shape;1056;p61"/>
          <p:cNvSpPr/>
          <p:nvPr/>
        </p:nvSpPr>
        <p:spPr>
          <a:xfrm>
            <a:off x="887413" y="1970088"/>
            <a:ext cx="7342187" cy="1382712"/>
          </a:xfrm>
          <a:prstGeom prst="rect">
            <a:avLst/>
          </a:prstGeom>
          <a:noFill/>
          <a:ln>
            <a:noFill/>
          </a:ln>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SQL&gt; SELECT emp.empno, emp.ename, emp.deptno,  </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2	   dept.deptno, dept.loc</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3  FROM   emp, dept</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4  WHERE  emp.deptno=dept.deptno;</a:t>
            </a:r>
            <a:endParaRPr/>
          </a:p>
        </p:txBody>
      </p:sp>
      <p:sp>
        <p:nvSpPr>
          <p:cNvPr id="1057" name="Google Shape;1057;p61"/>
          <p:cNvSpPr/>
          <p:nvPr/>
        </p:nvSpPr>
        <p:spPr>
          <a:xfrm>
            <a:off x="890588" y="3821113"/>
            <a:ext cx="7319962" cy="1395412"/>
          </a:xfrm>
          <a:prstGeom prst="rect">
            <a:avLst/>
          </a:prstGeom>
          <a:noFill/>
          <a:ln>
            <a:noFill/>
          </a:ln>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SQL&gt; SELECT e.empno, e.ename, e.deptno,   </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2         d.deptno, d.loc</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3  FROM   emp e, dept d</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4  WHERE  e.deptno=d.deptno;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500"/>
                                        <p:tgtEl>
                                          <p:spTgt spid="10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62"/>
          <p:cNvSpPr txBox="1"/>
          <p:nvPr>
            <p:ph type="title"/>
          </p:nvPr>
        </p:nvSpPr>
        <p:spPr>
          <a:xfrm>
            <a:off x="685800" y="304800"/>
            <a:ext cx="8297863"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Joining More Than Two Tables</a:t>
            </a:r>
            <a:endParaRPr/>
          </a:p>
        </p:txBody>
      </p:sp>
      <p:sp>
        <p:nvSpPr>
          <p:cNvPr id="1065" name="Google Shape;1065;p62"/>
          <p:cNvSpPr/>
          <p:nvPr/>
        </p:nvSpPr>
        <p:spPr>
          <a:xfrm>
            <a:off x="908050" y="1630363"/>
            <a:ext cx="3117850" cy="29813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NAME	CUSTID</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JOCKSPORTS	   100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TKB SPORT SHOP	   101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VOLLYRITE	   102</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JUST TENNIS	   103</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K+T SPORTS	   105</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SHAPE UP	   106</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WOMENS SPORTS     107</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9 rows selected.</a:t>
            </a:r>
            <a:endParaRPr/>
          </a:p>
        </p:txBody>
      </p:sp>
      <p:sp>
        <p:nvSpPr>
          <p:cNvPr id="1066" name="Google Shape;1066;p62"/>
          <p:cNvSpPr/>
          <p:nvPr/>
        </p:nvSpPr>
        <p:spPr>
          <a:xfrm>
            <a:off x="819150" y="1254125"/>
            <a:ext cx="170815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CUSTOMER </a:t>
            </a:r>
            <a:endParaRPr/>
          </a:p>
        </p:txBody>
      </p:sp>
      <p:grpSp>
        <p:nvGrpSpPr>
          <p:cNvPr id="1067" name="Google Shape;1067;p62"/>
          <p:cNvGrpSpPr/>
          <p:nvPr/>
        </p:nvGrpSpPr>
        <p:grpSpPr>
          <a:xfrm>
            <a:off x="4286250" y="1254125"/>
            <a:ext cx="2940050" cy="3357563"/>
            <a:chOff x="2700" y="790"/>
            <a:chExt cx="1852" cy="2115"/>
          </a:xfrm>
        </p:grpSpPr>
        <p:sp>
          <p:nvSpPr>
            <p:cNvPr id="1068" name="Google Shape;1068;p62"/>
            <p:cNvSpPr/>
            <p:nvPr/>
          </p:nvSpPr>
          <p:spPr>
            <a:xfrm>
              <a:off x="2751" y="1027"/>
              <a:ext cx="1801" cy="1878"/>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CUSTID   ORDID</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101     610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102     611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104     612</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106     601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102     602</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106     604</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106     605</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21 rows selected.</a:t>
              </a:r>
              <a:endParaRPr/>
            </a:p>
          </p:txBody>
        </p:sp>
        <p:sp>
          <p:nvSpPr>
            <p:cNvPr id="1069" name="Google Shape;1069;p62"/>
            <p:cNvSpPr/>
            <p:nvPr/>
          </p:nvSpPr>
          <p:spPr>
            <a:xfrm>
              <a:off x="2700" y="790"/>
              <a:ext cx="516"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ORD </a:t>
              </a:r>
              <a:endParaRPr/>
            </a:p>
          </p:txBody>
        </p:sp>
      </p:grpSp>
      <p:sp>
        <p:nvSpPr>
          <p:cNvPr id="1070" name="Google Shape;1070;p62"/>
          <p:cNvSpPr/>
          <p:nvPr/>
        </p:nvSpPr>
        <p:spPr>
          <a:xfrm>
            <a:off x="3009900" y="1643063"/>
            <a:ext cx="2457450" cy="2624137"/>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1071" name="Google Shape;1071;p62"/>
          <p:cNvGrpSpPr/>
          <p:nvPr/>
        </p:nvGrpSpPr>
        <p:grpSpPr>
          <a:xfrm>
            <a:off x="5608638" y="3192463"/>
            <a:ext cx="2774950" cy="2838450"/>
            <a:chOff x="3533" y="2011"/>
            <a:chExt cx="1748" cy="1788"/>
          </a:xfrm>
        </p:grpSpPr>
        <p:sp>
          <p:nvSpPr>
            <p:cNvPr id="1072" name="Google Shape;1072;p62"/>
            <p:cNvSpPr/>
            <p:nvPr/>
          </p:nvSpPr>
          <p:spPr>
            <a:xfrm>
              <a:off x="3533" y="2249"/>
              <a:ext cx="1645" cy="1550"/>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ORDID  ITEMID</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610       3</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611       1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612       1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601       1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602       1</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64 rows selected.     </a:t>
              </a:r>
              <a:endParaRPr/>
            </a:p>
          </p:txBody>
        </p:sp>
        <p:sp>
          <p:nvSpPr>
            <p:cNvPr id="1073" name="Google Shape;1073;p62"/>
            <p:cNvSpPr/>
            <p:nvPr/>
          </p:nvSpPr>
          <p:spPr>
            <a:xfrm>
              <a:off x="4738" y="2011"/>
              <a:ext cx="543" cy="2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ITEM </a:t>
              </a:r>
              <a:endParaRPr/>
            </a:p>
          </p:txBody>
        </p:sp>
      </p:grpSp>
      <p:grpSp>
        <p:nvGrpSpPr>
          <p:cNvPr id="1074" name="Google Shape;1074;p62"/>
          <p:cNvGrpSpPr/>
          <p:nvPr/>
        </p:nvGrpSpPr>
        <p:grpSpPr>
          <a:xfrm>
            <a:off x="5775325" y="1643063"/>
            <a:ext cx="965200" cy="4051300"/>
            <a:chOff x="3638" y="1035"/>
            <a:chExt cx="608" cy="2552"/>
          </a:xfrm>
        </p:grpSpPr>
        <p:sp>
          <p:nvSpPr>
            <p:cNvPr id="1075" name="Google Shape;1075;p62"/>
            <p:cNvSpPr/>
            <p:nvPr/>
          </p:nvSpPr>
          <p:spPr>
            <a:xfrm>
              <a:off x="3647" y="1035"/>
              <a:ext cx="576" cy="1198"/>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76" name="Google Shape;1076;p62"/>
            <p:cNvSpPr/>
            <p:nvPr/>
          </p:nvSpPr>
          <p:spPr>
            <a:xfrm>
              <a:off x="3638" y="2262"/>
              <a:ext cx="608" cy="1325"/>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7"/>
                                        </p:tgtEl>
                                        <p:attrNameLst>
                                          <p:attrName>style.visibility</p:attrName>
                                        </p:attrNameLst>
                                      </p:cBhvr>
                                      <p:to>
                                        <p:strVal val="visible"/>
                                      </p:to>
                                    </p:set>
                                    <p:animEffect filter="fade" transition="in">
                                      <p:cBhvr>
                                        <p:cTn dur="500"/>
                                        <p:tgtEl>
                                          <p:spTgt spid="10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500"/>
                                        <p:tgtEl>
                                          <p:spTgt spid="10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500"/>
                                        <p:tgtEl>
                                          <p:spTgt spid="10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63"/>
          <p:cNvSpPr/>
          <p:nvPr/>
        </p:nvSpPr>
        <p:spPr>
          <a:xfrm>
            <a:off x="1190625" y="1733550"/>
            <a:ext cx="3263900" cy="32416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084" name="Google Shape;1084;p63"/>
          <p:cNvSpPr/>
          <p:nvPr/>
        </p:nvSpPr>
        <p:spPr>
          <a:xfrm>
            <a:off x="5187950" y="1733550"/>
            <a:ext cx="2847975" cy="193992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085" name="Google Shape;1085;p63"/>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Non-Equijoins</a:t>
            </a:r>
            <a:endParaRPr/>
          </a:p>
        </p:txBody>
      </p:sp>
      <p:sp>
        <p:nvSpPr>
          <p:cNvPr id="1086" name="Google Shape;1086;p63"/>
          <p:cNvSpPr/>
          <p:nvPr/>
        </p:nvSpPr>
        <p:spPr>
          <a:xfrm>
            <a:off x="1157288" y="1325563"/>
            <a:ext cx="73501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a:t>
            </a:r>
            <a:endParaRPr/>
          </a:p>
        </p:txBody>
      </p:sp>
      <p:sp>
        <p:nvSpPr>
          <p:cNvPr id="1087" name="Google Shape;1087;p63"/>
          <p:cNvSpPr/>
          <p:nvPr/>
        </p:nvSpPr>
        <p:spPr>
          <a:xfrm>
            <a:off x="5124450" y="1325563"/>
            <a:ext cx="1609725"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SALGRADE</a:t>
            </a:r>
            <a:endParaRPr/>
          </a:p>
        </p:txBody>
      </p:sp>
      <p:grpSp>
        <p:nvGrpSpPr>
          <p:cNvPr id="1088" name="Google Shape;1088;p63"/>
          <p:cNvGrpSpPr/>
          <p:nvPr/>
        </p:nvGrpSpPr>
        <p:grpSpPr>
          <a:xfrm>
            <a:off x="3422650" y="1773238"/>
            <a:ext cx="4395788" cy="2738437"/>
            <a:chOff x="2156" y="1117"/>
            <a:chExt cx="2769" cy="1725"/>
          </a:xfrm>
        </p:grpSpPr>
        <p:sp>
          <p:nvSpPr>
            <p:cNvPr id="1089" name="Google Shape;1089;p63"/>
            <p:cNvSpPr/>
            <p:nvPr/>
          </p:nvSpPr>
          <p:spPr>
            <a:xfrm>
              <a:off x="2156" y="1117"/>
              <a:ext cx="542" cy="172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90" name="Google Shape;1090;p63"/>
            <p:cNvSpPr/>
            <p:nvPr/>
          </p:nvSpPr>
          <p:spPr>
            <a:xfrm>
              <a:off x="3792" y="1117"/>
              <a:ext cx="542" cy="117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91" name="Google Shape;1091;p63"/>
            <p:cNvSpPr/>
            <p:nvPr/>
          </p:nvSpPr>
          <p:spPr>
            <a:xfrm>
              <a:off x="4383" y="1117"/>
              <a:ext cx="542" cy="117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092" name="Google Shape;1092;p63"/>
          <p:cNvGrpSpPr/>
          <p:nvPr/>
        </p:nvGrpSpPr>
        <p:grpSpPr>
          <a:xfrm>
            <a:off x="4225925" y="4195763"/>
            <a:ext cx="4154488" cy="1766887"/>
            <a:chOff x="2662" y="2643"/>
            <a:chExt cx="2617" cy="1113"/>
          </a:xfrm>
        </p:grpSpPr>
        <p:sp>
          <p:nvSpPr>
            <p:cNvPr id="1093" name="Google Shape;1093;p63"/>
            <p:cNvSpPr/>
            <p:nvPr/>
          </p:nvSpPr>
          <p:spPr>
            <a:xfrm>
              <a:off x="3287" y="2643"/>
              <a:ext cx="1992" cy="1113"/>
            </a:xfrm>
            <a:prstGeom prst="rect">
              <a:avLst/>
            </a:prstGeom>
            <a:noFill/>
            <a:ln>
              <a:noFill/>
            </a:ln>
          </p:spPr>
          <p:txBody>
            <a:bodyPr anchorCtr="0" anchor="t" bIns="46025" lIns="92075" spcFirstLastPara="1" rIns="92075" wrap="square" tIns="46025">
              <a:spAutoFit/>
            </a:bodyPr>
            <a:lstStyle/>
            <a:p>
              <a:pPr indent="0" lvl="0" marL="0" marR="0" rtl="0" algn="l">
                <a:lnSpc>
                  <a:spcPct val="110000"/>
                </a:lnSpc>
                <a:spcBef>
                  <a:spcPts val="0"/>
                </a:spcBef>
                <a:spcAft>
                  <a:spcPts val="0"/>
                </a:spcAft>
                <a:buNone/>
              </a:pPr>
              <a:r>
                <a:rPr b="1" lang="en-US" sz="2000">
                  <a:solidFill>
                    <a:srgbClr val="FFFFCC"/>
                  </a:solidFill>
                  <a:latin typeface="Arial"/>
                  <a:ea typeface="Arial"/>
                  <a:cs typeface="Arial"/>
                  <a:sym typeface="Arial"/>
                </a:rPr>
                <a:t>“salary in the EMP </a:t>
              </a:r>
              <a:endParaRPr/>
            </a:p>
            <a:p>
              <a:pPr indent="0" lvl="0" marL="0" marR="0" rtl="0" algn="l">
                <a:lnSpc>
                  <a:spcPct val="110000"/>
                </a:lnSpc>
                <a:spcBef>
                  <a:spcPts val="0"/>
                </a:spcBef>
                <a:spcAft>
                  <a:spcPts val="0"/>
                </a:spcAft>
                <a:buNone/>
              </a:pPr>
              <a:r>
                <a:rPr b="1" lang="en-US" sz="2000">
                  <a:solidFill>
                    <a:srgbClr val="FFFFCC"/>
                  </a:solidFill>
                  <a:latin typeface="Arial"/>
                  <a:ea typeface="Arial"/>
                  <a:cs typeface="Arial"/>
                  <a:sym typeface="Arial"/>
                </a:rPr>
                <a:t>table is between </a:t>
              </a:r>
              <a:endParaRPr/>
            </a:p>
            <a:p>
              <a:pPr indent="0" lvl="0" marL="0" marR="0" rtl="0" algn="l">
                <a:lnSpc>
                  <a:spcPct val="110000"/>
                </a:lnSpc>
                <a:spcBef>
                  <a:spcPts val="0"/>
                </a:spcBef>
                <a:spcAft>
                  <a:spcPts val="0"/>
                </a:spcAft>
                <a:buNone/>
              </a:pPr>
              <a:r>
                <a:rPr b="1" lang="en-US" sz="2000">
                  <a:solidFill>
                    <a:srgbClr val="FFFFCC"/>
                  </a:solidFill>
                  <a:latin typeface="Arial"/>
                  <a:ea typeface="Arial"/>
                  <a:cs typeface="Arial"/>
                  <a:sym typeface="Arial"/>
                </a:rPr>
                <a:t>low salary and high </a:t>
              </a:r>
              <a:endParaRPr/>
            </a:p>
            <a:p>
              <a:pPr indent="0" lvl="0" marL="0" marR="0" rtl="0" algn="l">
                <a:lnSpc>
                  <a:spcPct val="110000"/>
                </a:lnSpc>
                <a:spcBef>
                  <a:spcPts val="0"/>
                </a:spcBef>
                <a:spcAft>
                  <a:spcPts val="0"/>
                </a:spcAft>
                <a:buNone/>
              </a:pPr>
              <a:r>
                <a:rPr b="1" lang="en-US" sz="2000">
                  <a:solidFill>
                    <a:srgbClr val="FFFFCC"/>
                  </a:solidFill>
                  <a:latin typeface="Arial"/>
                  <a:ea typeface="Arial"/>
                  <a:cs typeface="Arial"/>
                  <a:sym typeface="Arial"/>
                </a:rPr>
                <a:t>salary in the SALGRADE</a:t>
              </a:r>
              <a:endParaRPr/>
            </a:p>
            <a:p>
              <a:pPr indent="0" lvl="0" marL="0" marR="0" rtl="0" algn="l">
                <a:lnSpc>
                  <a:spcPct val="110000"/>
                </a:lnSpc>
                <a:spcBef>
                  <a:spcPts val="0"/>
                </a:spcBef>
                <a:spcAft>
                  <a:spcPts val="0"/>
                </a:spcAft>
                <a:buNone/>
              </a:pPr>
              <a:r>
                <a:rPr b="1" lang="en-US" sz="2000">
                  <a:solidFill>
                    <a:srgbClr val="FFFFCC"/>
                  </a:solidFill>
                  <a:latin typeface="Arial"/>
                  <a:ea typeface="Arial"/>
                  <a:cs typeface="Arial"/>
                  <a:sym typeface="Arial"/>
                </a:rPr>
                <a:t>table”</a:t>
              </a:r>
              <a:endParaRPr/>
            </a:p>
          </p:txBody>
        </p:sp>
        <p:cxnSp>
          <p:nvCxnSpPr>
            <p:cNvPr id="1094" name="Google Shape;1094;p63"/>
            <p:cNvCxnSpPr/>
            <p:nvPr/>
          </p:nvCxnSpPr>
          <p:spPr>
            <a:xfrm rot="10800000">
              <a:off x="2662" y="2778"/>
              <a:ext cx="591" cy="0"/>
            </a:xfrm>
            <a:prstGeom prst="straightConnector1">
              <a:avLst/>
            </a:prstGeom>
            <a:noFill/>
            <a:ln cap="flat" cmpd="sng" w="50800">
              <a:solidFill>
                <a:srgbClr val="FFCC00"/>
              </a:solidFill>
              <a:prstDash val="solid"/>
              <a:round/>
              <a:headEnd len="sm" w="sm" type="none"/>
              <a:tailEnd len="med" w="med" type="stealth"/>
            </a:ln>
            <a:effectLst>
              <a:outerShdw rotWithShape="0" algn="ctr" dir="2700000" dist="53882">
                <a:srgbClr val="000000">
                  <a:alpha val="49803"/>
                </a:srgbClr>
              </a:outerShdw>
            </a:effectLst>
          </p:spPr>
        </p:cxnSp>
      </p:grpSp>
      <p:sp>
        <p:nvSpPr>
          <p:cNvPr id="1095" name="Google Shape;1095;p63"/>
          <p:cNvSpPr/>
          <p:nvPr/>
        </p:nvSpPr>
        <p:spPr>
          <a:xfrm>
            <a:off x="1203325" y="1733550"/>
            <a:ext cx="3238500" cy="32162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EMPNO ENAME      SAL</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      5000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2850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7782 CLARK     2450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7566 JONES     2975</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7654 MARTIN    1250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7499 ALLEN     1600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7844 TURNER    1500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7900 JAMES      950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
        <p:nvSpPr>
          <p:cNvPr id="1096" name="Google Shape;1096;p63"/>
          <p:cNvSpPr/>
          <p:nvPr/>
        </p:nvSpPr>
        <p:spPr>
          <a:xfrm>
            <a:off x="5200650" y="1733550"/>
            <a:ext cx="2822575" cy="191452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GRADE 	LOSAL  HISAL</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       700	1200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2      1201	1400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3      1401	2000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4	2001	3000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5      3001	9999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500"/>
                                        <p:tgtEl>
                                          <p:spTgt spid="1088"/>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092"/>
                                        </p:tgtEl>
                                        <p:attrNameLst>
                                          <p:attrName>style.visibility</p:attrName>
                                        </p:attrNameLst>
                                      </p:cBhvr>
                                      <p:to>
                                        <p:strVal val="visible"/>
                                      </p:to>
                                    </p:set>
                                    <p:anim calcmode="lin" valueType="num">
                                      <p:cBhvr additive="base">
                                        <p:cTn dur="500"/>
                                        <p:tgtEl>
                                          <p:spTgt spid="109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64"/>
          <p:cNvSpPr/>
          <p:nvPr/>
        </p:nvSpPr>
        <p:spPr>
          <a:xfrm>
            <a:off x="895350" y="1838325"/>
            <a:ext cx="7264400" cy="1463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102" name="Google Shape;1102;p64"/>
          <p:cNvSpPr/>
          <p:nvPr/>
        </p:nvSpPr>
        <p:spPr>
          <a:xfrm>
            <a:off x="911225" y="3763963"/>
            <a:ext cx="7270750" cy="2039937"/>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103" name="Google Shape;1103;p64"/>
          <p:cNvSpPr txBox="1"/>
          <p:nvPr>
            <p:ph type="title"/>
          </p:nvPr>
        </p:nvSpPr>
        <p:spPr>
          <a:xfrm>
            <a:off x="1524000" y="381000"/>
            <a:ext cx="7451725"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Retrieving Records </a:t>
            </a:r>
            <a:br>
              <a:rPr lang="en-US"/>
            </a:br>
            <a:r>
              <a:rPr lang="en-US"/>
              <a:t>with Non-Equijoins</a:t>
            </a:r>
            <a:endParaRPr/>
          </a:p>
        </p:txBody>
      </p:sp>
      <p:grpSp>
        <p:nvGrpSpPr>
          <p:cNvPr id="1104" name="Google Shape;1104;p64"/>
          <p:cNvGrpSpPr/>
          <p:nvPr/>
        </p:nvGrpSpPr>
        <p:grpSpPr>
          <a:xfrm>
            <a:off x="1765300" y="2593975"/>
            <a:ext cx="4025900" cy="2663825"/>
            <a:chOff x="1112" y="1634"/>
            <a:chExt cx="2536" cy="1678"/>
          </a:xfrm>
        </p:grpSpPr>
        <p:sp>
          <p:nvSpPr>
            <p:cNvPr id="1105" name="Google Shape;1105;p64"/>
            <p:cNvSpPr/>
            <p:nvPr/>
          </p:nvSpPr>
          <p:spPr>
            <a:xfrm>
              <a:off x="1112" y="1634"/>
              <a:ext cx="2536" cy="41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06" name="Google Shape;1106;p64"/>
            <p:cNvSpPr/>
            <p:nvPr/>
          </p:nvSpPr>
          <p:spPr>
            <a:xfrm>
              <a:off x="1544" y="2390"/>
              <a:ext cx="856" cy="92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1107" name="Google Shape;1107;p64"/>
          <p:cNvSpPr/>
          <p:nvPr/>
        </p:nvSpPr>
        <p:spPr>
          <a:xfrm>
            <a:off x="923925" y="3776663"/>
            <a:ext cx="7245350" cy="201453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ENAME            SAL     GRADE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JAMES            950         1</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SMITH            800         1</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ADAMS           1100         1</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
        <p:nvSpPr>
          <p:cNvPr id="1108" name="Google Shape;1108;p64"/>
          <p:cNvSpPr/>
          <p:nvPr/>
        </p:nvSpPr>
        <p:spPr>
          <a:xfrm>
            <a:off x="882650" y="1825625"/>
            <a:ext cx="7289800" cy="1489075"/>
          </a:xfrm>
          <a:prstGeom prst="rect">
            <a:avLst/>
          </a:prstGeom>
          <a:noFill/>
          <a:ln>
            <a:noFill/>
          </a:ln>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SQL&gt; 	SELECT 	e.ename, e.sal, s.grade</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2	FROM	emp e, salgrade s</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3	WHERE 	e.sal</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4	BETWEEN 	s.losal AND s.hisal;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4"/>
                                        </p:tgtEl>
                                        <p:attrNameLst>
                                          <p:attrName>style.visibility</p:attrName>
                                        </p:attrNameLst>
                                      </p:cBhvr>
                                      <p:to>
                                        <p:strVal val="visible"/>
                                      </p:to>
                                    </p:set>
                                    <p:animEffect filter="fade" transition="in">
                                      <p:cBhvr>
                                        <p:cTn dur="500"/>
                                        <p:tgtEl>
                                          <p:spTgt spid="1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65"/>
          <p:cNvSpPr/>
          <p:nvPr/>
        </p:nvSpPr>
        <p:spPr>
          <a:xfrm>
            <a:off x="2063750" y="1720850"/>
            <a:ext cx="1955800" cy="22002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116" name="Google Shape;1116;p65"/>
          <p:cNvSpPr/>
          <p:nvPr/>
        </p:nvSpPr>
        <p:spPr>
          <a:xfrm>
            <a:off x="4576763" y="1714500"/>
            <a:ext cx="2586037" cy="22002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117" name="Google Shape;1117;p65"/>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Outer Joins</a:t>
            </a:r>
            <a:endParaRPr/>
          </a:p>
        </p:txBody>
      </p:sp>
      <p:sp>
        <p:nvSpPr>
          <p:cNvPr id="1118" name="Google Shape;1118;p65"/>
          <p:cNvSpPr/>
          <p:nvPr/>
        </p:nvSpPr>
        <p:spPr>
          <a:xfrm>
            <a:off x="1962150" y="1344613"/>
            <a:ext cx="8048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EMP </a:t>
            </a:r>
            <a:endParaRPr/>
          </a:p>
        </p:txBody>
      </p:sp>
      <p:sp>
        <p:nvSpPr>
          <p:cNvPr id="1119" name="Google Shape;1119;p65"/>
          <p:cNvSpPr/>
          <p:nvPr/>
        </p:nvSpPr>
        <p:spPr>
          <a:xfrm>
            <a:off x="4476750" y="1349375"/>
            <a:ext cx="931863"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DEPT </a:t>
            </a:r>
            <a:endParaRPr/>
          </a:p>
        </p:txBody>
      </p:sp>
      <p:sp>
        <p:nvSpPr>
          <p:cNvPr id="1120" name="Google Shape;1120;p65"/>
          <p:cNvSpPr/>
          <p:nvPr/>
        </p:nvSpPr>
        <p:spPr>
          <a:xfrm>
            <a:off x="2971800" y="1733550"/>
            <a:ext cx="2552700" cy="2176463"/>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21" name="Google Shape;1121;p65"/>
          <p:cNvSpPr/>
          <p:nvPr/>
        </p:nvSpPr>
        <p:spPr>
          <a:xfrm>
            <a:off x="2066925" y="3600450"/>
            <a:ext cx="5067300" cy="314325"/>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1122" name="Google Shape;1122;p65"/>
          <p:cNvGrpSpPr/>
          <p:nvPr/>
        </p:nvGrpSpPr>
        <p:grpSpPr>
          <a:xfrm>
            <a:off x="2343150" y="3790950"/>
            <a:ext cx="5448300" cy="1447800"/>
            <a:chOff x="1476" y="2388"/>
            <a:chExt cx="3432" cy="912"/>
          </a:xfrm>
        </p:grpSpPr>
        <p:sp>
          <p:nvSpPr>
            <p:cNvPr id="1123" name="Google Shape;1123;p65"/>
            <p:cNvSpPr/>
            <p:nvPr/>
          </p:nvSpPr>
          <p:spPr>
            <a:xfrm>
              <a:off x="1973" y="2782"/>
              <a:ext cx="2935" cy="51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No employee in the</a:t>
              </a:r>
              <a:br>
                <a:rPr b="1" lang="en-US" sz="2400">
                  <a:solidFill>
                    <a:srgbClr val="FFFFCC"/>
                  </a:solidFill>
                  <a:latin typeface="Arial"/>
                  <a:ea typeface="Arial"/>
                  <a:cs typeface="Arial"/>
                  <a:sym typeface="Arial"/>
                </a:rPr>
              </a:br>
              <a:r>
                <a:rPr b="1" lang="en-US" sz="2400">
                  <a:solidFill>
                    <a:srgbClr val="FFFFCC"/>
                  </a:solidFill>
                  <a:latin typeface="Arial"/>
                  <a:ea typeface="Arial"/>
                  <a:cs typeface="Arial"/>
                  <a:sym typeface="Arial"/>
                </a:rPr>
                <a:t>OPERATIONS department</a:t>
              </a:r>
              <a:endParaRPr/>
            </a:p>
          </p:txBody>
        </p:sp>
        <p:sp>
          <p:nvSpPr>
            <p:cNvPr id="1124" name="Google Shape;1124;p65"/>
            <p:cNvSpPr/>
            <p:nvPr/>
          </p:nvSpPr>
          <p:spPr>
            <a:xfrm>
              <a:off x="1476" y="2388"/>
              <a:ext cx="458" cy="529"/>
            </a:xfrm>
            <a:custGeom>
              <a:rect b="b" l="l" r="r" t="t"/>
              <a:pathLst>
                <a:path extrusionOk="0" h="529" w="458">
                  <a:moveTo>
                    <a:pt x="457" y="528"/>
                  </a:moveTo>
                  <a:lnTo>
                    <a:pt x="0" y="528"/>
                  </a:lnTo>
                  <a:lnTo>
                    <a:pt x="0" y="480"/>
                  </a:lnTo>
                  <a:lnTo>
                    <a:pt x="0" y="408"/>
                  </a:lnTo>
                  <a:lnTo>
                    <a:pt x="0" y="0"/>
                  </a:lnTo>
                </a:path>
              </a:pathLst>
            </a:custGeom>
            <a:noFill/>
            <a:ln cap="rnd" cmpd="sng" w="50800">
              <a:solidFill>
                <a:srgbClr val="FFCC00"/>
              </a:solidFill>
              <a:prstDash val="solid"/>
              <a:round/>
              <a:headEnd len="sm" w="sm" type="none"/>
              <a:tailEnd len="med" w="med" type="stealth"/>
            </a:ln>
            <a:effectLst>
              <a:outerShdw rotWithShape="0" algn="ctr" dir="2700000" dist="53882">
                <a:srgbClr val="000000">
                  <a:alpha val="4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1125" name="Google Shape;1125;p65"/>
          <p:cNvSpPr/>
          <p:nvPr/>
        </p:nvSpPr>
        <p:spPr>
          <a:xfrm>
            <a:off x="2038350" y="1720850"/>
            <a:ext cx="1981200" cy="21748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ENAME	DEPTNO</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KING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BLAKE	30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CLARK	10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JONES	20</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126" name="Google Shape;1126;p65"/>
          <p:cNvSpPr/>
          <p:nvPr/>
        </p:nvSpPr>
        <p:spPr>
          <a:xfrm>
            <a:off x="4576763" y="1739900"/>
            <a:ext cx="2560637" cy="21748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DEPTNO DNAME</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10 	ACCOUNTING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30 	SALES</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10 	ACCOUNTING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20	RESEARCH</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40	OPERATIONS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0"/>
                                        </p:tgtEl>
                                        <p:attrNameLst>
                                          <p:attrName>style.visibility</p:attrName>
                                        </p:attrNameLst>
                                      </p:cBhvr>
                                      <p:to>
                                        <p:strVal val="visible"/>
                                      </p:to>
                                    </p:set>
                                    <p:animEffect filter="fade" transition="in">
                                      <p:cBhvr>
                                        <p:cTn dur="500"/>
                                        <p:tgtEl>
                                          <p:spTgt spid="1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1"/>
                                        </p:tgtEl>
                                        <p:attrNameLst>
                                          <p:attrName>style.visibility</p:attrName>
                                        </p:attrNameLst>
                                      </p:cBhvr>
                                      <p:to>
                                        <p:strVal val="visible"/>
                                      </p:to>
                                    </p:set>
                                    <p:animEffect filter="fade" transition="in">
                                      <p:cBhvr>
                                        <p:cTn dur="500"/>
                                        <p:tgtEl>
                                          <p:spTgt spid="1121"/>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122"/>
                                        </p:tgtEl>
                                        <p:attrNameLst>
                                          <p:attrName>style.visibility</p:attrName>
                                        </p:attrNameLst>
                                      </p:cBhvr>
                                      <p:to>
                                        <p:strVal val="visible"/>
                                      </p:to>
                                    </p:set>
                                    <p:anim calcmode="lin" valueType="num">
                                      <p:cBhvr additive="base">
                                        <p:cTn dur="500"/>
                                        <p:tgtEl>
                                          <p:spTgt spid="11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66"/>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Outer Joins</a:t>
            </a:r>
            <a:endParaRPr/>
          </a:p>
        </p:txBody>
      </p:sp>
      <p:sp>
        <p:nvSpPr>
          <p:cNvPr id="1132" name="Google Shape;1132;p66"/>
          <p:cNvSpPr txBox="1"/>
          <p:nvPr>
            <p:ph idx="1" type="body"/>
          </p:nvPr>
        </p:nvSpPr>
        <p:spPr>
          <a:xfrm>
            <a:off x="860425" y="1295400"/>
            <a:ext cx="7385050" cy="4008438"/>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Times New Roman"/>
              <a:buChar char="–"/>
            </a:pPr>
            <a:r>
              <a:rPr lang="en-US"/>
              <a:t>You use an outer join to also see rows that do not usually meet the join condition.</a:t>
            </a:r>
            <a:endParaRPr/>
          </a:p>
          <a:p>
            <a:pPr indent="-285750" lvl="1" marL="742950" rtl="0" algn="l">
              <a:spcBef>
                <a:spcPts val="560"/>
              </a:spcBef>
              <a:spcAft>
                <a:spcPts val="0"/>
              </a:spcAft>
              <a:buClr>
                <a:schemeClr val="lt1"/>
              </a:buClr>
              <a:buSzPts val="2800"/>
              <a:buFont typeface="Times New Roman"/>
              <a:buChar char="–"/>
            </a:pPr>
            <a:r>
              <a:rPr lang="en-US"/>
              <a:t>Outer join operator is the plus sign </a:t>
            </a:r>
            <a:r>
              <a:rPr lang="en-US">
                <a:solidFill>
                  <a:srgbClr val="FF0033"/>
                </a:solidFill>
              </a:rPr>
              <a:t>(+)</a:t>
            </a:r>
            <a:r>
              <a:rPr lang="en-US"/>
              <a:t>.</a:t>
            </a:r>
            <a:endParaRPr/>
          </a:p>
          <a:p>
            <a:pPr indent="-285750" lvl="1" marL="742950" rtl="0" algn="l">
              <a:spcBef>
                <a:spcPts val="560"/>
              </a:spcBef>
              <a:spcAft>
                <a:spcPts val="0"/>
              </a:spcAft>
              <a:buClr>
                <a:schemeClr val="lt1"/>
              </a:buClr>
              <a:buSzPts val="2800"/>
              <a:buFont typeface="Times New Roman"/>
              <a:buNone/>
            </a:pPr>
            <a:r>
              <a:t/>
            </a:r>
            <a:endParaRPr/>
          </a:p>
          <a:p>
            <a:pPr indent="-285750" lvl="1" marL="742950" rtl="0" algn="l">
              <a:spcBef>
                <a:spcPts val="560"/>
              </a:spcBef>
              <a:spcAft>
                <a:spcPts val="0"/>
              </a:spcAft>
              <a:buClr>
                <a:schemeClr val="lt1"/>
              </a:buClr>
              <a:buSzPts val="2800"/>
              <a:buFont typeface="Times New Roman"/>
              <a:buNone/>
            </a:pPr>
            <a:r>
              <a:t/>
            </a:r>
            <a:endParaRPr/>
          </a:p>
          <a:p>
            <a:pPr indent="-285750" lvl="1" marL="742950" rtl="0" algn="l">
              <a:spcBef>
                <a:spcPts val="560"/>
              </a:spcBef>
              <a:spcAft>
                <a:spcPts val="0"/>
              </a:spcAft>
              <a:buClr>
                <a:schemeClr val="lt1"/>
              </a:buClr>
              <a:buSzPts val="2800"/>
              <a:buFont typeface="Times New Roman"/>
              <a:buNone/>
            </a:pPr>
            <a:r>
              <a:t/>
            </a:r>
            <a:endParaRPr/>
          </a:p>
          <a:p>
            <a:pPr indent="-139700" lvl="0" marL="342900" rtl="0" algn="l">
              <a:spcBef>
                <a:spcPts val="640"/>
              </a:spcBef>
              <a:spcAft>
                <a:spcPts val="0"/>
              </a:spcAft>
              <a:buClr>
                <a:schemeClr val="lt1"/>
              </a:buClr>
              <a:buSzPts val="3200"/>
              <a:buFont typeface="Times New Roman"/>
              <a:buNone/>
            </a:pPr>
            <a:r>
              <a:t/>
            </a:r>
            <a:endParaRPr>
              <a:solidFill>
                <a:srgbClr val="F8F8D3"/>
              </a:solidFill>
            </a:endParaRPr>
          </a:p>
        </p:txBody>
      </p:sp>
      <p:sp>
        <p:nvSpPr>
          <p:cNvPr id="1133" name="Google Shape;1133;p66"/>
          <p:cNvSpPr/>
          <p:nvPr/>
        </p:nvSpPr>
        <p:spPr>
          <a:xfrm>
            <a:off x="908050" y="3152775"/>
            <a:ext cx="7270750" cy="1082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table1.column, table2.column</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table1, table2</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table1.column</a:t>
            </a:r>
            <a:r>
              <a:rPr b="1" i="1" lang="en-US" sz="1800">
                <a:solidFill>
                  <a:srgbClr val="FF0033"/>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 </a:t>
            </a:r>
            <a:r>
              <a:rPr b="1" lang="en-US" sz="1800">
                <a:solidFill>
                  <a:srgbClr val="000000"/>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 table2.column</a:t>
            </a:r>
            <a:r>
              <a:rPr b="1" lang="en-US" sz="1800">
                <a:solidFill>
                  <a:srgbClr val="000000"/>
                </a:solidFill>
                <a:latin typeface="Courier New"/>
                <a:ea typeface="Courier New"/>
                <a:cs typeface="Courier New"/>
                <a:sym typeface="Courier New"/>
              </a:rPr>
              <a:t>;</a:t>
            </a:r>
            <a:endParaRPr/>
          </a:p>
        </p:txBody>
      </p:sp>
      <p:sp>
        <p:nvSpPr>
          <p:cNvPr id="1134" name="Google Shape;1134;p66"/>
          <p:cNvSpPr/>
          <p:nvPr/>
        </p:nvSpPr>
        <p:spPr>
          <a:xfrm>
            <a:off x="920750" y="4524375"/>
            <a:ext cx="7270750" cy="1082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table1.column, table2.column</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table1, table2</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table1.column </a:t>
            </a:r>
            <a:r>
              <a:rPr b="1" lang="en-US" sz="1800">
                <a:solidFill>
                  <a:srgbClr val="000000"/>
                </a:solidFill>
                <a:latin typeface="Courier New"/>
                <a:ea typeface="Courier New"/>
                <a:cs typeface="Courier New"/>
                <a:sym typeface="Courier New"/>
              </a:rPr>
              <a:t>= </a:t>
            </a:r>
            <a:r>
              <a:rPr b="1" i="1" lang="en-US" sz="1800">
                <a:solidFill>
                  <a:srgbClr val="000000"/>
                </a:solidFill>
                <a:latin typeface="Courier New"/>
                <a:ea typeface="Courier New"/>
                <a:cs typeface="Courier New"/>
                <a:sym typeface="Courier New"/>
              </a:rPr>
              <a:t>table2.column</a:t>
            </a:r>
            <a:r>
              <a:rPr b="1" i="1" lang="en-US" sz="1800">
                <a:solidFill>
                  <a:srgbClr val="FF0033"/>
                </a:solidFill>
                <a:latin typeface="Courier New"/>
                <a:ea typeface="Courier New"/>
                <a:cs typeface="Courier New"/>
                <a:sym typeface="Courier New"/>
              </a:rPr>
              <a:t>(+)</a:t>
            </a:r>
            <a:r>
              <a:rPr b="1" lang="en-US" sz="1800">
                <a:solidFill>
                  <a:srgbClr val="000000"/>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500"/>
                                        <p:tgtEl>
                                          <p:spTgt spid="1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67"/>
          <p:cNvSpPr/>
          <p:nvPr/>
        </p:nvSpPr>
        <p:spPr>
          <a:xfrm>
            <a:off x="889000" y="1411288"/>
            <a:ext cx="7366000" cy="14128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142" name="Google Shape;1142;p67"/>
          <p:cNvSpPr/>
          <p:nvPr/>
        </p:nvSpPr>
        <p:spPr>
          <a:xfrm>
            <a:off x="895350" y="3324225"/>
            <a:ext cx="7359650" cy="2039938"/>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143" name="Google Shape;1143;p67"/>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Outer Joins</a:t>
            </a:r>
            <a:endParaRPr/>
          </a:p>
        </p:txBody>
      </p:sp>
      <p:grpSp>
        <p:nvGrpSpPr>
          <p:cNvPr id="1144" name="Google Shape;1144;p67"/>
          <p:cNvGrpSpPr/>
          <p:nvPr/>
        </p:nvGrpSpPr>
        <p:grpSpPr>
          <a:xfrm>
            <a:off x="1604963" y="2155825"/>
            <a:ext cx="4357687" cy="2873375"/>
            <a:chOff x="1011" y="1358"/>
            <a:chExt cx="2745" cy="1810"/>
          </a:xfrm>
        </p:grpSpPr>
        <p:sp>
          <p:nvSpPr>
            <p:cNvPr id="1145" name="Google Shape;1145;p67"/>
            <p:cNvSpPr/>
            <p:nvPr/>
          </p:nvSpPr>
          <p:spPr>
            <a:xfrm>
              <a:off x="1011" y="1358"/>
              <a:ext cx="2745" cy="17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46" name="Google Shape;1146;p67"/>
            <p:cNvSpPr/>
            <p:nvPr/>
          </p:nvSpPr>
          <p:spPr>
            <a:xfrm>
              <a:off x="2151" y="2964"/>
              <a:ext cx="1209" cy="204"/>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1147" name="Google Shape;1147;p67"/>
          <p:cNvSpPr/>
          <p:nvPr/>
        </p:nvSpPr>
        <p:spPr>
          <a:xfrm>
            <a:off x="895350" y="1398588"/>
            <a:ext cx="7391400" cy="1438275"/>
          </a:xfrm>
          <a:prstGeom prst="rect">
            <a:avLst/>
          </a:prstGeom>
          <a:noFill/>
          <a:ln>
            <a:noFill/>
          </a:ln>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SQL&gt; SELECT	e.ename, d.deptno, d.dname</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2  FROM	emp e, dept d</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3  WHERE	e.deptno(+) = d.deptno</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4  ORDER BY	e.deptno;</a:t>
            </a:r>
            <a:endParaRPr/>
          </a:p>
        </p:txBody>
      </p:sp>
      <p:sp>
        <p:nvSpPr>
          <p:cNvPr id="1148" name="Google Shape;1148;p67"/>
          <p:cNvSpPr/>
          <p:nvPr/>
        </p:nvSpPr>
        <p:spPr>
          <a:xfrm>
            <a:off x="927100" y="3336925"/>
            <a:ext cx="7334250" cy="2014538"/>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ENAME         DEPTNO DNAME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KING              10 ACCOUNTING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CLARK             10 ACCOUNTING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40 OPERATIONS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15 rows selected.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4"/>
                                        </p:tgtEl>
                                        <p:attrNameLst>
                                          <p:attrName>style.visibility</p:attrName>
                                        </p:attrNameLst>
                                      </p:cBhvr>
                                      <p:to>
                                        <p:strVal val="visible"/>
                                      </p:to>
                                    </p:set>
                                    <p:animEffect filter="fade" transition="in">
                                      <p:cBhvr>
                                        <p:cTn dur="500"/>
                                        <p:tgtEl>
                                          <p:spTgt spid="1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68"/>
          <p:cNvSpPr txBox="1"/>
          <p:nvPr>
            <p:ph type="title"/>
          </p:nvPr>
        </p:nvSpPr>
        <p:spPr>
          <a:xfrm>
            <a:off x="685800" y="3048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Left Outer Join</a:t>
            </a:r>
            <a:endParaRPr/>
          </a:p>
        </p:txBody>
      </p:sp>
      <p:sp>
        <p:nvSpPr>
          <p:cNvPr id="1154" name="Google Shape;1154;p68"/>
          <p:cNvSpPr txBox="1"/>
          <p:nvPr>
            <p:ph idx="1" type="body"/>
          </p:nvPr>
        </p:nvSpPr>
        <p:spPr>
          <a:xfrm>
            <a:off x="1455738" y="1981200"/>
            <a:ext cx="7688262" cy="41148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lt1"/>
              </a:buClr>
              <a:buSzPts val="3200"/>
              <a:buFont typeface="Times New Roman"/>
              <a:buChar char="•"/>
            </a:pPr>
            <a:r>
              <a:rPr lang="en-US"/>
              <a:t>SELECT d.department_id, e.last_name </a:t>
            </a:r>
            <a:endParaRPr/>
          </a:p>
          <a:p>
            <a:pPr indent="0" lvl="0" marL="0" rtl="0" algn="l">
              <a:spcBef>
                <a:spcPts val="640"/>
              </a:spcBef>
              <a:spcAft>
                <a:spcPts val="0"/>
              </a:spcAft>
              <a:buClr>
                <a:schemeClr val="lt1"/>
              </a:buClr>
              <a:buSzPts val="3200"/>
              <a:buFont typeface="Times New Roman"/>
              <a:buNone/>
            </a:pPr>
            <a:r>
              <a:rPr lang="en-US"/>
              <a:t>FROM </a:t>
            </a:r>
            <a:endParaRPr/>
          </a:p>
          <a:p>
            <a:pPr indent="0" lvl="0" marL="0" rtl="0" algn="ctr">
              <a:spcBef>
                <a:spcPts val="640"/>
              </a:spcBef>
              <a:spcAft>
                <a:spcPts val="0"/>
              </a:spcAft>
              <a:buClr>
                <a:schemeClr val="lt1"/>
              </a:buClr>
              <a:buSzPts val="3200"/>
              <a:buFont typeface="Times New Roman"/>
              <a:buNone/>
            </a:pPr>
            <a:r>
              <a:rPr lang="en-US"/>
              <a:t>departments d </a:t>
            </a:r>
            <a:endParaRPr/>
          </a:p>
          <a:p>
            <a:pPr indent="0" lvl="0" marL="0" rtl="0" algn="ctr">
              <a:spcBef>
                <a:spcPts val="640"/>
              </a:spcBef>
              <a:spcAft>
                <a:spcPts val="0"/>
              </a:spcAft>
              <a:buClr>
                <a:schemeClr val="lt1"/>
              </a:buClr>
              <a:buSzPts val="3200"/>
              <a:buFont typeface="Times New Roman"/>
              <a:buNone/>
            </a:pPr>
            <a:r>
              <a:rPr lang="en-US"/>
              <a:t>LEFT OUTER JOIN </a:t>
            </a:r>
            <a:endParaRPr/>
          </a:p>
          <a:p>
            <a:pPr indent="0" lvl="0" marL="0" rtl="0" algn="ctr">
              <a:spcBef>
                <a:spcPts val="640"/>
              </a:spcBef>
              <a:spcAft>
                <a:spcPts val="0"/>
              </a:spcAft>
              <a:buClr>
                <a:schemeClr val="lt1"/>
              </a:buClr>
              <a:buSzPts val="3200"/>
              <a:buFont typeface="Times New Roman"/>
              <a:buNone/>
            </a:pPr>
            <a:r>
              <a:rPr lang="en-US"/>
              <a:t>employees e </a:t>
            </a:r>
            <a:endParaRPr/>
          </a:p>
          <a:p>
            <a:pPr indent="0" lvl="0" marL="0" rtl="0" algn="ctr">
              <a:spcBef>
                <a:spcPts val="640"/>
              </a:spcBef>
              <a:spcAft>
                <a:spcPts val="0"/>
              </a:spcAft>
              <a:buClr>
                <a:schemeClr val="lt1"/>
              </a:buClr>
              <a:buSzPts val="3200"/>
              <a:buFont typeface="Times New Roman"/>
              <a:buNone/>
            </a:pPr>
            <a:r>
              <a:rPr lang="en-US"/>
              <a:t>ON </a:t>
            </a:r>
            <a:endParaRPr/>
          </a:p>
          <a:p>
            <a:pPr indent="0" lvl="0" marL="0" rtl="0" algn="ctr">
              <a:spcBef>
                <a:spcPts val="640"/>
              </a:spcBef>
              <a:spcAft>
                <a:spcPts val="0"/>
              </a:spcAft>
              <a:buClr>
                <a:schemeClr val="lt1"/>
              </a:buClr>
              <a:buSzPts val="3200"/>
              <a:buFont typeface="Times New Roman"/>
              <a:buNone/>
            </a:pPr>
            <a:r>
              <a:rPr lang="en-US"/>
              <a:t>d.department_id = e.department_id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69"/>
          <p:cNvSpPr/>
          <p:nvPr/>
        </p:nvSpPr>
        <p:spPr>
          <a:xfrm>
            <a:off x="1654175" y="1820863"/>
            <a:ext cx="2660650" cy="22002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160" name="Google Shape;1160;p69"/>
          <p:cNvSpPr/>
          <p:nvPr/>
        </p:nvSpPr>
        <p:spPr>
          <a:xfrm>
            <a:off x="4911725" y="1820863"/>
            <a:ext cx="2241550" cy="2200275"/>
          </a:xfrm>
          <a:prstGeom prst="rect">
            <a:avLst/>
          </a:prstGeom>
          <a:solidFill>
            <a:srgbClr val="FFCC99"/>
          </a:solidFill>
          <a:ln cap="flat" cmpd="sng" w="25400">
            <a:solidFill>
              <a:srgbClr val="000000"/>
            </a:solidFill>
            <a:prstDash val="solid"/>
            <a:miter lim="800000"/>
            <a:headEnd len="sm" w="sm" type="none"/>
            <a:tailEnd len="sm" w="sm" type="none"/>
          </a:ln>
          <a:effectLst>
            <a:outerShdw rotWithShape="0" algn="ctr" dir="2700000" dist="107763">
              <a:srgbClr val="000000">
                <a:alpha val="49803"/>
              </a:srgbClr>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161" name="Google Shape;1161;p69"/>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Self Joins</a:t>
            </a:r>
            <a:endParaRPr/>
          </a:p>
        </p:txBody>
      </p:sp>
      <p:sp>
        <p:nvSpPr>
          <p:cNvPr id="1162" name="Google Shape;1162;p69"/>
          <p:cNvSpPr/>
          <p:nvPr/>
        </p:nvSpPr>
        <p:spPr>
          <a:xfrm>
            <a:off x="1576388" y="1417638"/>
            <a:ext cx="2132012"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 (WORKER)</a:t>
            </a:r>
            <a:endParaRPr/>
          </a:p>
        </p:txBody>
      </p:sp>
      <p:sp>
        <p:nvSpPr>
          <p:cNvPr id="1163" name="Google Shape;1163;p69"/>
          <p:cNvSpPr/>
          <p:nvPr/>
        </p:nvSpPr>
        <p:spPr>
          <a:xfrm>
            <a:off x="4846638" y="1417638"/>
            <a:ext cx="2286000" cy="3968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000">
                <a:solidFill>
                  <a:srgbClr val="FFFFCC"/>
                </a:solidFill>
                <a:latin typeface="Arial"/>
                <a:ea typeface="Arial"/>
                <a:cs typeface="Arial"/>
                <a:sym typeface="Arial"/>
              </a:rPr>
              <a:t>EMP (MANAGER)</a:t>
            </a:r>
            <a:endParaRPr/>
          </a:p>
        </p:txBody>
      </p:sp>
      <p:sp>
        <p:nvSpPr>
          <p:cNvPr id="1164" name="Google Shape;1164;p69"/>
          <p:cNvSpPr/>
          <p:nvPr/>
        </p:nvSpPr>
        <p:spPr>
          <a:xfrm>
            <a:off x="3479800" y="1836738"/>
            <a:ext cx="2286000" cy="217646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1165" name="Google Shape;1165;p69"/>
          <p:cNvGrpSpPr/>
          <p:nvPr/>
        </p:nvGrpSpPr>
        <p:grpSpPr>
          <a:xfrm>
            <a:off x="1336675" y="4019550"/>
            <a:ext cx="6686550" cy="1776413"/>
            <a:chOff x="842" y="2532"/>
            <a:chExt cx="4212" cy="1119"/>
          </a:xfrm>
        </p:grpSpPr>
        <p:sp>
          <p:nvSpPr>
            <p:cNvPr id="1166" name="Google Shape;1166;p69"/>
            <p:cNvSpPr/>
            <p:nvPr/>
          </p:nvSpPr>
          <p:spPr>
            <a:xfrm>
              <a:off x="842" y="3209"/>
              <a:ext cx="4212" cy="442"/>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1" lang="en-US" sz="2000">
                  <a:solidFill>
                    <a:srgbClr val="FFFFCC"/>
                  </a:solidFill>
                  <a:latin typeface="Arial"/>
                  <a:ea typeface="Arial"/>
                  <a:cs typeface="Arial"/>
                  <a:sym typeface="Arial"/>
                </a:rPr>
                <a:t>“MGR in the WORKER table is equal to EMPNO in the MANAGER table”</a:t>
              </a:r>
              <a:endParaRPr/>
            </a:p>
          </p:txBody>
        </p:sp>
        <p:sp>
          <p:nvSpPr>
            <p:cNvPr id="1167" name="Google Shape;1167;p69"/>
            <p:cNvSpPr/>
            <p:nvPr/>
          </p:nvSpPr>
          <p:spPr>
            <a:xfrm>
              <a:off x="2454" y="2532"/>
              <a:ext cx="946" cy="378"/>
            </a:xfrm>
            <a:custGeom>
              <a:rect b="b" l="l" r="r" t="t"/>
              <a:pathLst>
                <a:path extrusionOk="0" h="378" w="946">
                  <a:moveTo>
                    <a:pt x="0" y="9"/>
                  </a:moveTo>
                  <a:lnTo>
                    <a:pt x="0" y="377"/>
                  </a:lnTo>
                  <a:lnTo>
                    <a:pt x="945" y="377"/>
                  </a:lnTo>
                  <a:lnTo>
                    <a:pt x="945" y="0"/>
                  </a:lnTo>
                </a:path>
              </a:pathLst>
            </a:custGeom>
            <a:noFill/>
            <a:ln cap="rnd" cmpd="sng" w="50800">
              <a:solidFill>
                <a:srgbClr val="FFCC00"/>
              </a:solidFill>
              <a:prstDash val="solid"/>
              <a:round/>
              <a:headEnd len="med" w="med" type="stealth"/>
              <a:tailEnd len="med" w="med" type="stealth"/>
            </a:ln>
            <a:effectLst>
              <a:outerShdw rotWithShape="0" algn="ctr" dir="2700000" dist="53882">
                <a:srgbClr val="000000">
                  <a:alpha val="4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1168" name="Google Shape;1168;p69"/>
            <p:cNvCxnSpPr/>
            <p:nvPr/>
          </p:nvCxnSpPr>
          <p:spPr>
            <a:xfrm>
              <a:off x="2945" y="2905"/>
              <a:ext cx="0" cy="272"/>
            </a:xfrm>
            <a:prstGeom prst="straightConnector1">
              <a:avLst/>
            </a:prstGeom>
            <a:noFill/>
            <a:ln cap="flat" cmpd="sng" w="50800">
              <a:solidFill>
                <a:srgbClr val="FFCC00"/>
              </a:solidFill>
              <a:prstDash val="solid"/>
              <a:round/>
              <a:headEnd len="sm" w="sm" type="none"/>
              <a:tailEnd len="sm" w="sm" type="none"/>
            </a:ln>
            <a:effectLst>
              <a:outerShdw rotWithShape="0" algn="ctr" dir="2700000" dist="53882">
                <a:srgbClr val="000000">
                  <a:alpha val="49803"/>
                </a:srgbClr>
              </a:outerShdw>
            </a:effectLst>
          </p:spPr>
        </p:cxnSp>
      </p:grpSp>
      <p:sp>
        <p:nvSpPr>
          <p:cNvPr id="1169" name="Google Shape;1169;p69"/>
          <p:cNvSpPr/>
          <p:nvPr/>
        </p:nvSpPr>
        <p:spPr>
          <a:xfrm>
            <a:off x="1666875" y="1833563"/>
            <a:ext cx="2635250" cy="21748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EMPNO	ENAME	 MGR</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	----</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7839	KING	</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	7839</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7782	CLARK	7839</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7566	JONES	7839</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7654	MARTIN	7698</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7499	ALLEN	7698</a:t>
            </a:r>
            <a:endParaRPr/>
          </a:p>
        </p:txBody>
      </p:sp>
      <p:sp>
        <p:nvSpPr>
          <p:cNvPr id="1170" name="Google Shape;1170;p69"/>
          <p:cNvSpPr/>
          <p:nvPr/>
        </p:nvSpPr>
        <p:spPr>
          <a:xfrm>
            <a:off x="4924425" y="1833563"/>
            <a:ext cx="2216150" cy="21748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EMPNO	ENAME</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	--------</a:t>
            </a:r>
            <a:br>
              <a:rPr b="1" lang="en-US" sz="1800">
                <a:solidFill>
                  <a:srgbClr val="000000"/>
                </a:solidFill>
                <a:latin typeface="Courier New"/>
                <a:ea typeface="Courier New"/>
                <a:cs typeface="Courier New"/>
                <a:sym typeface="Courier New"/>
              </a:rPr>
            </a:br>
            <a:endParaRPr b="1" sz="1800">
              <a:solidFill>
                <a:srgbClr val="000000"/>
              </a:solidFill>
              <a:latin typeface="Courier New"/>
              <a:ea typeface="Courier New"/>
              <a:cs typeface="Courier New"/>
              <a:sym typeface="Courier New"/>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7839	KING</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a:t>
            </a:r>
            <a:endParaRPr/>
          </a:p>
          <a:p>
            <a:pPr indent="0" lvl="0" marL="0" marR="0" rtl="0" algn="l">
              <a:lnSpc>
                <a:spcPct val="95000"/>
              </a:lnSpc>
              <a:spcBef>
                <a:spcPts val="0"/>
              </a:spcBef>
              <a:spcAft>
                <a:spcPts val="0"/>
              </a:spcAft>
              <a:buNone/>
            </a:pPr>
            <a:r>
              <a:rPr b="1" lang="en-US" sz="1800">
                <a:solidFill>
                  <a:srgbClr val="000000"/>
                </a:solidFill>
                <a:latin typeface="Courier New"/>
                <a:ea typeface="Courier New"/>
                <a:cs typeface="Courier New"/>
                <a:sym typeface="Courier New"/>
              </a:rPr>
              <a:t> 7698	BLAKE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4"/>
                                        </p:tgtEl>
                                        <p:attrNameLst>
                                          <p:attrName>style.visibility</p:attrName>
                                        </p:attrNameLst>
                                      </p:cBhvr>
                                      <p:to>
                                        <p:strVal val="visible"/>
                                      </p:to>
                                    </p:set>
                                    <p:animEffect filter="fade" transition="in">
                                      <p:cBhvr>
                                        <p:cTn dur="500"/>
                                        <p:tgtEl>
                                          <p:spTgt spid="1164"/>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165"/>
                                        </p:tgtEl>
                                        <p:attrNameLst>
                                          <p:attrName>style.visibility</p:attrName>
                                        </p:attrNameLst>
                                      </p:cBhvr>
                                      <p:to>
                                        <p:strVal val="visible"/>
                                      </p:to>
                                    </p:set>
                                    <p:anim calcmode="lin" valueType="num">
                                      <p:cBhvr additive="base">
                                        <p:cTn dur="500"/>
                                        <p:tgtEl>
                                          <p:spTgt spid="11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Character Functions</a:t>
            </a:r>
            <a:endParaRPr/>
          </a:p>
        </p:txBody>
      </p:sp>
      <p:sp>
        <p:nvSpPr>
          <p:cNvPr id="167" name="Google Shape;167;p7"/>
          <p:cNvSpPr/>
          <p:nvPr/>
        </p:nvSpPr>
        <p:spPr>
          <a:xfrm>
            <a:off x="3416300" y="1290638"/>
            <a:ext cx="2311400" cy="931862"/>
          </a:xfrm>
          <a:prstGeom prst="rect">
            <a:avLst/>
          </a:prstGeom>
          <a:gradFill>
            <a:gsLst>
              <a:gs pos="0">
                <a:srgbClr val="FF6633"/>
              </a:gs>
              <a:gs pos="100000">
                <a:srgbClr val="F26130"/>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Character</a:t>
            </a:r>
            <a:endParaRPr/>
          </a:p>
          <a:p>
            <a:pPr indent="0" lvl="0" marL="0" marR="0" rtl="0" algn="ctr">
              <a:spcBef>
                <a:spcPts val="0"/>
              </a:spcBef>
              <a:spcAft>
                <a:spcPts val="0"/>
              </a:spcAft>
              <a:buNone/>
            </a:pPr>
            <a:r>
              <a:rPr b="1" lang="en-US" sz="2400">
                <a:solidFill>
                  <a:srgbClr val="FFFFCC"/>
                </a:solidFill>
                <a:latin typeface="Arial"/>
                <a:ea typeface="Arial"/>
                <a:cs typeface="Arial"/>
                <a:sym typeface="Arial"/>
              </a:rPr>
              <a:t>functions</a:t>
            </a:r>
            <a:endParaRPr/>
          </a:p>
        </p:txBody>
      </p:sp>
      <p:sp>
        <p:nvSpPr>
          <p:cNvPr id="168" name="Google Shape;168;p7"/>
          <p:cNvSpPr/>
          <p:nvPr/>
        </p:nvSpPr>
        <p:spPr>
          <a:xfrm>
            <a:off x="1565275" y="3919538"/>
            <a:ext cx="1403350" cy="1335087"/>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400">
                <a:solidFill>
                  <a:schemeClr val="lt1"/>
                </a:solidFill>
                <a:latin typeface="Arial"/>
                <a:ea typeface="Arial"/>
                <a:cs typeface="Arial"/>
                <a:sym typeface="Arial"/>
              </a:rPr>
              <a:t>LOWER</a:t>
            </a:r>
            <a:endParaRPr/>
          </a:p>
          <a:p>
            <a:pPr indent="0" lvl="0" marL="0" marR="0" rtl="0" algn="l">
              <a:lnSpc>
                <a:spcPct val="90000"/>
              </a:lnSpc>
              <a:spcBef>
                <a:spcPts val="840"/>
              </a:spcBef>
              <a:spcAft>
                <a:spcPts val="0"/>
              </a:spcAft>
              <a:buNone/>
            </a:pPr>
            <a:r>
              <a:rPr b="1" lang="en-US" sz="2400">
                <a:solidFill>
                  <a:schemeClr val="lt1"/>
                </a:solidFill>
                <a:latin typeface="Arial"/>
                <a:ea typeface="Arial"/>
                <a:cs typeface="Arial"/>
                <a:sym typeface="Arial"/>
              </a:rPr>
              <a:t>UPPER</a:t>
            </a:r>
            <a:endParaRPr/>
          </a:p>
          <a:p>
            <a:pPr indent="0" lvl="0" marL="0" marR="0" rtl="0" algn="l">
              <a:lnSpc>
                <a:spcPct val="90000"/>
              </a:lnSpc>
              <a:spcBef>
                <a:spcPts val="840"/>
              </a:spcBef>
              <a:spcAft>
                <a:spcPts val="0"/>
              </a:spcAft>
              <a:buNone/>
            </a:pPr>
            <a:r>
              <a:rPr b="1" lang="en-US" sz="2400">
                <a:solidFill>
                  <a:schemeClr val="lt1"/>
                </a:solidFill>
                <a:latin typeface="Arial"/>
                <a:ea typeface="Arial"/>
                <a:cs typeface="Arial"/>
                <a:sym typeface="Arial"/>
              </a:rPr>
              <a:t>INITCAP</a:t>
            </a:r>
            <a:endParaRPr/>
          </a:p>
        </p:txBody>
      </p:sp>
      <p:sp>
        <p:nvSpPr>
          <p:cNvPr id="169" name="Google Shape;169;p7"/>
          <p:cNvSpPr/>
          <p:nvPr/>
        </p:nvSpPr>
        <p:spPr>
          <a:xfrm>
            <a:off x="5735638" y="3919538"/>
            <a:ext cx="1487487" cy="2249487"/>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2400">
                <a:solidFill>
                  <a:schemeClr val="lt1"/>
                </a:solidFill>
                <a:latin typeface="Arial"/>
                <a:ea typeface="Arial"/>
                <a:cs typeface="Arial"/>
                <a:sym typeface="Arial"/>
              </a:rPr>
              <a:t>CONCAT</a:t>
            </a:r>
            <a:endParaRPr/>
          </a:p>
          <a:p>
            <a:pPr indent="0" lvl="0" marL="0" marR="0" rtl="0" algn="l">
              <a:lnSpc>
                <a:spcPct val="90000"/>
              </a:lnSpc>
              <a:spcBef>
                <a:spcPts val="840"/>
              </a:spcBef>
              <a:spcAft>
                <a:spcPts val="0"/>
              </a:spcAft>
              <a:buNone/>
            </a:pPr>
            <a:r>
              <a:rPr b="1" lang="en-US" sz="2400">
                <a:solidFill>
                  <a:schemeClr val="lt1"/>
                </a:solidFill>
                <a:latin typeface="Arial"/>
                <a:ea typeface="Arial"/>
                <a:cs typeface="Arial"/>
                <a:sym typeface="Arial"/>
              </a:rPr>
              <a:t>SUBSTR</a:t>
            </a:r>
            <a:endParaRPr/>
          </a:p>
          <a:p>
            <a:pPr indent="0" lvl="0" marL="0" marR="0" rtl="0" algn="l">
              <a:lnSpc>
                <a:spcPct val="90000"/>
              </a:lnSpc>
              <a:spcBef>
                <a:spcPts val="840"/>
              </a:spcBef>
              <a:spcAft>
                <a:spcPts val="0"/>
              </a:spcAft>
              <a:buNone/>
            </a:pPr>
            <a:r>
              <a:rPr b="1" lang="en-US" sz="2400">
                <a:solidFill>
                  <a:schemeClr val="lt1"/>
                </a:solidFill>
                <a:latin typeface="Arial"/>
                <a:ea typeface="Arial"/>
                <a:cs typeface="Arial"/>
                <a:sym typeface="Arial"/>
              </a:rPr>
              <a:t>LENGTH</a:t>
            </a:r>
            <a:endParaRPr/>
          </a:p>
          <a:p>
            <a:pPr indent="0" lvl="0" marL="0" marR="0" rtl="0" algn="l">
              <a:lnSpc>
                <a:spcPct val="90000"/>
              </a:lnSpc>
              <a:spcBef>
                <a:spcPts val="840"/>
              </a:spcBef>
              <a:spcAft>
                <a:spcPts val="0"/>
              </a:spcAft>
              <a:buNone/>
            </a:pPr>
            <a:r>
              <a:rPr b="1" lang="en-US" sz="2400">
                <a:solidFill>
                  <a:schemeClr val="lt1"/>
                </a:solidFill>
                <a:latin typeface="Arial"/>
                <a:ea typeface="Arial"/>
                <a:cs typeface="Arial"/>
                <a:sym typeface="Arial"/>
              </a:rPr>
              <a:t>INSTR</a:t>
            </a:r>
            <a:endParaRPr/>
          </a:p>
          <a:p>
            <a:pPr indent="0" lvl="0" marL="0" marR="0" rtl="0" algn="l">
              <a:lnSpc>
                <a:spcPct val="90000"/>
              </a:lnSpc>
              <a:spcBef>
                <a:spcPts val="840"/>
              </a:spcBef>
              <a:spcAft>
                <a:spcPts val="0"/>
              </a:spcAft>
              <a:buNone/>
            </a:pPr>
            <a:r>
              <a:rPr b="1" lang="en-US" sz="2400">
                <a:solidFill>
                  <a:schemeClr val="lt1"/>
                </a:solidFill>
                <a:latin typeface="Arial"/>
                <a:ea typeface="Arial"/>
                <a:cs typeface="Arial"/>
                <a:sym typeface="Arial"/>
              </a:rPr>
              <a:t>LPAD</a:t>
            </a:r>
            <a:endParaRPr/>
          </a:p>
        </p:txBody>
      </p:sp>
      <p:cxnSp>
        <p:nvCxnSpPr>
          <p:cNvPr id="170" name="Google Shape;170;p7"/>
          <p:cNvCxnSpPr/>
          <p:nvPr/>
        </p:nvCxnSpPr>
        <p:spPr>
          <a:xfrm rot="10800000">
            <a:off x="4572000" y="2233613"/>
            <a:ext cx="0" cy="320675"/>
          </a:xfrm>
          <a:prstGeom prst="straightConnector1">
            <a:avLst/>
          </a:prstGeom>
          <a:noFill/>
          <a:ln cap="flat" cmpd="sng" w="50800">
            <a:solidFill>
              <a:srgbClr val="FFCC00"/>
            </a:solidFill>
            <a:prstDash val="solid"/>
            <a:round/>
            <a:headEnd len="sm" w="sm" type="none"/>
            <a:tailEnd len="sm" w="sm" type="none"/>
          </a:ln>
          <a:effectLst>
            <a:outerShdw rotWithShape="0" algn="ctr" dir="2700000" dist="53882">
              <a:srgbClr val="000000"/>
            </a:outerShdw>
          </a:effectLst>
        </p:spPr>
      </p:cxnSp>
      <p:sp>
        <p:nvSpPr>
          <p:cNvPr id="171" name="Google Shape;171;p7"/>
          <p:cNvSpPr/>
          <p:nvPr/>
        </p:nvSpPr>
        <p:spPr>
          <a:xfrm>
            <a:off x="2613025" y="2573338"/>
            <a:ext cx="3848100" cy="534987"/>
          </a:xfrm>
          <a:custGeom>
            <a:rect b="b" l="l" r="r" t="t"/>
            <a:pathLst>
              <a:path extrusionOk="0" h="337" w="2424">
                <a:moveTo>
                  <a:pt x="0" y="316"/>
                </a:moveTo>
                <a:lnTo>
                  <a:pt x="0" y="0"/>
                </a:lnTo>
                <a:lnTo>
                  <a:pt x="2423" y="0"/>
                </a:lnTo>
                <a:lnTo>
                  <a:pt x="2423" y="148"/>
                </a:lnTo>
                <a:lnTo>
                  <a:pt x="2423" y="336"/>
                </a:lnTo>
              </a:path>
            </a:pathLst>
          </a:custGeom>
          <a:noFill/>
          <a:ln cap="rnd" cmpd="sng" w="50800">
            <a:solidFill>
              <a:srgbClr val="FFCC00"/>
            </a:solidFill>
            <a:prstDash val="solid"/>
            <a:round/>
            <a:headEnd len="sm" w="sm" type="none"/>
            <a:tailEnd len="sm" w="sm" type="none"/>
          </a:ln>
          <a:effectLst>
            <a:outerShdw rotWithShape="0" algn="ctr" dir="2700000" dist="53882">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2" name="Google Shape;172;p7"/>
          <p:cNvSpPr/>
          <p:nvPr/>
        </p:nvSpPr>
        <p:spPr>
          <a:xfrm>
            <a:off x="704850" y="2854325"/>
            <a:ext cx="3754438" cy="920750"/>
          </a:xfrm>
          <a:prstGeom prst="rect">
            <a:avLst/>
          </a:prstGeom>
          <a:gradFill>
            <a:gsLst>
              <a:gs pos="0">
                <a:srgbClr val="FF9900"/>
              </a:gs>
              <a:gs pos="100000">
                <a:srgbClr val="F29100"/>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Case conversion </a:t>
            </a:r>
            <a:endParaRPr/>
          </a:p>
          <a:p>
            <a:pPr indent="0" lvl="0" marL="0" marR="0" rtl="0" algn="ctr">
              <a:spcBef>
                <a:spcPts val="0"/>
              </a:spcBef>
              <a:spcAft>
                <a:spcPts val="0"/>
              </a:spcAft>
              <a:buNone/>
            </a:pPr>
            <a:r>
              <a:rPr b="1" lang="en-US" sz="2400">
                <a:solidFill>
                  <a:srgbClr val="FFFFCC"/>
                </a:solidFill>
                <a:latin typeface="Arial"/>
                <a:ea typeface="Arial"/>
                <a:cs typeface="Arial"/>
                <a:sym typeface="Arial"/>
              </a:rPr>
              <a:t>functions</a:t>
            </a:r>
            <a:endParaRPr/>
          </a:p>
        </p:txBody>
      </p:sp>
      <p:sp>
        <p:nvSpPr>
          <p:cNvPr id="173" name="Google Shape;173;p7"/>
          <p:cNvSpPr/>
          <p:nvPr/>
        </p:nvSpPr>
        <p:spPr>
          <a:xfrm>
            <a:off x="4654550" y="2840038"/>
            <a:ext cx="3719513" cy="950912"/>
          </a:xfrm>
          <a:prstGeom prst="rect">
            <a:avLst/>
          </a:prstGeom>
          <a:gradFill>
            <a:gsLst>
              <a:gs pos="0">
                <a:srgbClr val="FF9900"/>
              </a:gs>
              <a:gs pos="100000">
                <a:srgbClr val="F29100"/>
              </a:gs>
            </a:gsLst>
            <a:lin ang="2700000" scaled="0"/>
          </a:gradFill>
          <a:ln cap="flat" cmpd="sng" w="12700">
            <a:solidFill>
              <a:srgbClr val="000000"/>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2400">
                <a:solidFill>
                  <a:srgbClr val="FFFFCC"/>
                </a:solidFill>
                <a:latin typeface="Arial"/>
                <a:ea typeface="Arial"/>
                <a:cs typeface="Arial"/>
                <a:sym typeface="Arial"/>
              </a:rPr>
              <a:t>Character manipulation</a:t>
            </a:r>
            <a:endParaRPr/>
          </a:p>
          <a:p>
            <a:pPr indent="0" lvl="0" marL="0" marR="0" rtl="0" algn="ctr">
              <a:spcBef>
                <a:spcPts val="0"/>
              </a:spcBef>
              <a:spcAft>
                <a:spcPts val="0"/>
              </a:spcAft>
              <a:buNone/>
            </a:pPr>
            <a:r>
              <a:rPr b="1" lang="en-US" sz="2400">
                <a:solidFill>
                  <a:srgbClr val="FFFFCC"/>
                </a:solidFill>
                <a:latin typeface="Arial"/>
                <a:ea typeface="Arial"/>
                <a:cs typeface="Arial"/>
                <a:sym typeface="Arial"/>
              </a:rPr>
              <a:t>functions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70"/>
          <p:cNvSpPr/>
          <p:nvPr/>
        </p:nvSpPr>
        <p:spPr>
          <a:xfrm>
            <a:off x="822325" y="1584325"/>
            <a:ext cx="7618413" cy="1082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178" name="Google Shape;1178;p70"/>
          <p:cNvSpPr txBox="1"/>
          <p:nvPr>
            <p:ph type="title"/>
          </p:nvPr>
        </p:nvSpPr>
        <p:spPr>
          <a:xfrm>
            <a:off x="579438" y="530225"/>
            <a:ext cx="8031162" cy="881063"/>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Joining a Table to Itself</a:t>
            </a:r>
            <a:endParaRPr/>
          </a:p>
        </p:txBody>
      </p:sp>
      <p:sp>
        <p:nvSpPr>
          <p:cNvPr id="1179" name="Google Shape;1179;p70"/>
          <p:cNvSpPr/>
          <p:nvPr/>
        </p:nvSpPr>
        <p:spPr>
          <a:xfrm>
            <a:off x="833438" y="3076575"/>
            <a:ext cx="7593012" cy="231457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WORKER.ENAME||'WORKSFOR'||MANAG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BLAKE works for KING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CLARK works for KING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JONES works for KING</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MARTIN works for BLAKE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13 rows selected.</a:t>
            </a:r>
            <a:endParaRPr/>
          </a:p>
        </p:txBody>
      </p:sp>
      <p:sp>
        <p:nvSpPr>
          <p:cNvPr id="1180" name="Google Shape;1180;p70"/>
          <p:cNvSpPr/>
          <p:nvPr/>
        </p:nvSpPr>
        <p:spPr>
          <a:xfrm>
            <a:off x="2476500" y="2247900"/>
            <a:ext cx="3810000" cy="36195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81" name="Google Shape;1181;p70"/>
          <p:cNvSpPr/>
          <p:nvPr/>
        </p:nvSpPr>
        <p:spPr>
          <a:xfrm>
            <a:off x="809625" y="1533525"/>
            <a:ext cx="7643813" cy="1108075"/>
          </a:xfrm>
          <a:prstGeom prst="rect">
            <a:avLst/>
          </a:prstGeom>
          <a:noFill/>
          <a:ln>
            <a:noFill/>
          </a:ln>
        </p:spPr>
        <p:txBody>
          <a:bodyPr anchorCtr="0" anchor="ctr" bIns="46025" lIns="92075" spcFirstLastPara="1" rIns="92075" wrap="square" tIns="46025">
            <a:noAutofit/>
          </a:bodyPr>
          <a:lstStyle/>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SQL&gt; SELECT worker.ename||' works for '||manager.ename</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2  FROM 	emp worker, emp manager</a:t>
            </a:r>
            <a:endParaRPr/>
          </a:p>
          <a:p>
            <a:pPr indent="0" lvl="0" marL="0" marR="0" rtl="0" algn="l">
              <a:lnSpc>
                <a:spcPct val="120000"/>
              </a:lnSpc>
              <a:spcBef>
                <a:spcPts val="0"/>
              </a:spcBef>
              <a:spcAft>
                <a:spcPts val="0"/>
              </a:spcAft>
              <a:buNone/>
            </a:pPr>
            <a:r>
              <a:rPr b="1" lang="en-US" sz="1800">
                <a:solidFill>
                  <a:srgbClr val="000000"/>
                </a:solidFill>
                <a:latin typeface="Courier New"/>
                <a:ea typeface="Courier New"/>
                <a:cs typeface="Courier New"/>
                <a:sym typeface="Courier New"/>
              </a:rPr>
              <a:t>  3  WHERE 	worker.mgr = manager.empno;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gtEl>
                                        <p:attrNameLst>
                                          <p:attrName>style.visibility</p:attrName>
                                        </p:attrNameLst>
                                      </p:cBhvr>
                                      <p:to>
                                        <p:strVal val="visible"/>
                                      </p:to>
                                    </p:set>
                                    <p:animEffect filter="fade" transition="in">
                                      <p:cBhvr>
                                        <p:cTn dur="500"/>
                                        <p:tgtEl>
                                          <p:spTgt spid="1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71"/>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Summary</a:t>
            </a:r>
            <a:endParaRPr/>
          </a:p>
        </p:txBody>
      </p:sp>
      <p:sp>
        <p:nvSpPr>
          <p:cNvPr id="1188" name="Google Shape;1188;p71"/>
          <p:cNvSpPr/>
          <p:nvPr/>
        </p:nvSpPr>
        <p:spPr>
          <a:xfrm>
            <a:off x="581025" y="3490913"/>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Equijoin</a:t>
            </a:r>
            <a:endParaRPr/>
          </a:p>
        </p:txBody>
      </p:sp>
      <p:sp>
        <p:nvSpPr>
          <p:cNvPr id="1189" name="Google Shape;1189;p71"/>
          <p:cNvSpPr/>
          <p:nvPr/>
        </p:nvSpPr>
        <p:spPr>
          <a:xfrm>
            <a:off x="2300288" y="3490913"/>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Non-equijoin</a:t>
            </a:r>
            <a:endParaRPr/>
          </a:p>
        </p:txBody>
      </p:sp>
      <p:sp>
        <p:nvSpPr>
          <p:cNvPr id="1190" name="Google Shape;1190;p71"/>
          <p:cNvSpPr/>
          <p:nvPr/>
        </p:nvSpPr>
        <p:spPr>
          <a:xfrm>
            <a:off x="4768850" y="3490913"/>
            <a:ext cx="2622550"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Outer join</a:t>
            </a:r>
            <a:endParaRPr/>
          </a:p>
        </p:txBody>
      </p:sp>
      <p:sp>
        <p:nvSpPr>
          <p:cNvPr id="1191" name="Google Shape;1191;p71"/>
          <p:cNvSpPr/>
          <p:nvPr/>
        </p:nvSpPr>
        <p:spPr>
          <a:xfrm>
            <a:off x="6769100" y="3490913"/>
            <a:ext cx="1862138" cy="498475"/>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spAutoFit/>
          </a:bodyPr>
          <a:lstStyle/>
          <a:p>
            <a:pPr indent="-227013" lvl="1" marL="341313" marR="0" rtl="0" algn="l">
              <a:lnSpc>
                <a:spcPct val="95000"/>
              </a:lnSpc>
              <a:spcBef>
                <a:spcPts val="0"/>
              </a:spcBef>
              <a:spcAft>
                <a:spcPts val="0"/>
              </a:spcAft>
              <a:buNone/>
            </a:pPr>
            <a:r>
              <a:rPr b="1" i="0" lang="en-US" sz="2800" u="none" cap="none" strike="noStrike">
                <a:solidFill>
                  <a:srgbClr val="FFFFCC"/>
                </a:solidFill>
                <a:latin typeface="Arial"/>
                <a:ea typeface="Arial"/>
                <a:cs typeface="Arial"/>
                <a:sym typeface="Arial"/>
              </a:rPr>
              <a:t>Self join</a:t>
            </a:r>
            <a:endParaRPr/>
          </a:p>
        </p:txBody>
      </p:sp>
      <p:sp>
        <p:nvSpPr>
          <p:cNvPr id="1192" name="Google Shape;1192;p71"/>
          <p:cNvSpPr/>
          <p:nvPr/>
        </p:nvSpPr>
        <p:spPr>
          <a:xfrm>
            <a:off x="1036638" y="1943100"/>
            <a:ext cx="7091362" cy="10922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alpha val="49803"/>
              </a:srgbClr>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SELECT	</a:t>
            </a:r>
            <a:r>
              <a:rPr b="1" i="1" lang="en-US" sz="1800">
                <a:solidFill>
                  <a:srgbClr val="000000"/>
                </a:solidFill>
                <a:latin typeface="Courier New"/>
                <a:ea typeface="Courier New"/>
                <a:cs typeface="Courier New"/>
                <a:sym typeface="Courier New"/>
              </a:rPr>
              <a:t>table1.column, table2.column</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table1, table2</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WHERE	</a:t>
            </a:r>
            <a:r>
              <a:rPr b="1" i="1" lang="en-US" sz="1800">
                <a:solidFill>
                  <a:srgbClr val="000000"/>
                </a:solidFill>
                <a:latin typeface="Courier New"/>
                <a:ea typeface="Courier New"/>
                <a:cs typeface="Courier New"/>
                <a:sym typeface="Courier New"/>
              </a:rPr>
              <a:t>table1.column1 </a:t>
            </a:r>
            <a:r>
              <a:rPr b="1" lang="en-US" sz="1800">
                <a:solidFill>
                  <a:srgbClr val="000000"/>
                </a:solidFill>
                <a:latin typeface="Courier New"/>
                <a:ea typeface="Courier New"/>
                <a:cs typeface="Courier New"/>
                <a:sym typeface="Courier New"/>
              </a:rPr>
              <a:t>=</a:t>
            </a:r>
            <a:r>
              <a:rPr b="1" i="1" lang="en-US" sz="1800">
                <a:solidFill>
                  <a:srgbClr val="000000"/>
                </a:solidFill>
                <a:latin typeface="Courier New"/>
                <a:ea typeface="Courier New"/>
                <a:cs typeface="Courier New"/>
                <a:sym typeface="Courier New"/>
              </a:rPr>
              <a:t> table2.column2</a:t>
            </a:r>
            <a:r>
              <a:rPr b="1" lang="en-US" sz="1800">
                <a:solidFill>
                  <a:srgbClr val="000000"/>
                </a:solidFill>
                <a:latin typeface="Courier New"/>
                <a:ea typeface="Courier New"/>
                <a:cs typeface="Courier New"/>
                <a:sym typeface="Courier New"/>
              </a:rPr>
              <a:t>;</a:t>
            </a:r>
            <a:endParaRPr/>
          </a:p>
        </p:txBody>
      </p:sp>
      <p:grpSp>
        <p:nvGrpSpPr>
          <p:cNvPr id="1193" name="Google Shape;1193;p71"/>
          <p:cNvGrpSpPr/>
          <p:nvPr/>
        </p:nvGrpSpPr>
        <p:grpSpPr>
          <a:xfrm>
            <a:off x="2832100" y="4152900"/>
            <a:ext cx="1701800" cy="639763"/>
            <a:chOff x="1784" y="2616"/>
            <a:chExt cx="1072" cy="403"/>
          </a:xfrm>
        </p:grpSpPr>
        <p:sp>
          <p:nvSpPr>
            <p:cNvPr id="1194" name="Google Shape;1194;p71"/>
            <p:cNvSpPr/>
            <p:nvPr/>
          </p:nvSpPr>
          <p:spPr>
            <a:xfrm>
              <a:off x="1784" y="2616"/>
              <a:ext cx="490" cy="403"/>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95" name="Google Shape;1195;p71"/>
            <p:cNvSpPr/>
            <p:nvPr/>
          </p:nvSpPr>
          <p:spPr>
            <a:xfrm>
              <a:off x="2366" y="2616"/>
              <a:ext cx="490" cy="403"/>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96" name="Google Shape;1196;p71"/>
            <p:cNvSpPr/>
            <p:nvPr/>
          </p:nvSpPr>
          <p:spPr>
            <a:xfrm>
              <a:off x="1979" y="2778"/>
              <a:ext cx="87" cy="87"/>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1197" name="Google Shape;1197;p71"/>
            <p:cNvCxnSpPr/>
            <p:nvPr/>
          </p:nvCxnSpPr>
          <p:spPr>
            <a:xfrm>
              <a:off x="2110" y="2822"/>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sp>
          <p:nvSpPr>
            <p:cNvPr id="1198" name="Google Shape;1198;p71"/>
            <p:cNvSpPr/>
            <p:nvPr/>
          </p:nvSpPr>
          <p:spPr>
            <a:xfrm>
              <a:off x="2552" y="2778"/>
              <a:ext cx="87" cy="87"/>
            </a:xfrm>
            <a:prstGeom prst="rect">
              <a:avLst/>
            </a:prstGeom>
            <a:solidFill>
              <a:srgbClr val="0099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199" name="Google Shape;1199;p71"/>
          <p:cNvGrpSpPr/>
          <p:nvPr/>
        </p:nvGrpSpPr>
        <p:grpSpPr>
          <a:xfrm>
            <a:off x="671513" y="4152900"/>
            <a:ext cx="1701800" cy="638175"/>
            <a:chOff x="423" y="2616"/>
            <a:chExt cx="1072" cy="402"/>
          </a:xfrm>
        </p:grpSpPr>
        <p:sp>
          <p:nvSpPr>
            <p:cNvPr id="1200" name="Google Shape;1200;p71"/>
            <p:cNvSpPr/>
            <p:nvPr/>
          </p:nvSpPr>
          <p:spPr>
            <a:xfrm>
              <a:off x="423" y="2616"/>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1" name="Google Shape;1201;p71"/>
            <p:cNvSpPr/>
            <p:nvPr/>
          </p:nvSpPr>
          <p:spPr>
            <a:xfrm>
              <a:off x="1005" y="2616"/>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2" name="Google Shape;1202;p71"/>
            <p:cNvSpPr/>
            <p:nvPr/>
          </p:nvSpPr>
          <p:spPr>
            <a:xfrm>
              <a:off x="618" y="2784"/>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3" name="Google Shape;1203;p71"/>
            <p:cNvSpPr/>
            <p:nvPr/>
          </p:nvSpPr>
          <p:spPr>
            <a:xfrm>
              <a:off x="1191" y="2784"/>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1204" name="Google Shape;1204;p71"/>
            <p:cNvCxnSpPr/>
            <p:nvPr/>
          </p:nvCxnSpPr>
          <p:spPr>
            <a:xfrm>
              <a:off x="749" y="2826"/>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grpSp>
        <p:nvGrpSpPr>
          <p:cNvPr id="1205" name="Google Shape;1205;p71"/>
          <p:cNvGrpSpPr/>
          <p:nvPr/>
        </p:nvGrpSpPr>
        <p:grpSpPr>
          <a:xfrm>
            <a:off x="5027613" y="4152900"/>
            <a:ext cx="1701800" cy="638175"/>
            <a:chOff x="3167" y="2616"/>
            <a:chExt cx="1072" cy="402"/>
          </a:xfrm>
        </p:grpSpPr>
        <p:sp>
          <p:nvSpPr>
            <p:cNvPr id="1206" name="Google Shape;1206;p71"/>
            <p:cNvSpPr/>
            <p:nvPr/>
          </p:nvSpPr>
          <p:spPr>
            <a:xfrm>
              <a:off x="3167" y="2616"/>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7" name="Google Shape;1207;p71"/>
            <p:cNvSpPr/>
            <p:nvPr/>
          </p:nvSpPr>
          <p:spPr>
            <a:xfrm>
              <a:off x="3749" y="2616"/>
              <a:ext cx="490"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8" name="Google Shape;1208;p71"/>
            <p:cNvSpPr/>
            <p:nvPr/>
          </p:nvSpPr>
          <p:spPr>
            <a:xfrm>
              <a:off x="3357" y="2769"/>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9" name="Google Shape;1209;p71"/>
            <p:cNvSpPr/>
            <p:nvPr/>
          </p:nvSpPr>
          <p:spPr>
            <a:xfrm>
              <a:off x="3944" y="2769"/>
              <a:ext cx="88" cy="88"/>
            </a:xfrm>
            <a:prstGeom prst="ellipse">
              <a:avLst/>
            </a:prstGeom>
            <a:gradFill>
              <a:gsLst>
                <a:gs pos="0">
                  <a:srgbClr val="0030C2"/>
                </a:gs>
                <a:gs pos="50000">
                  <a:srgbClr val="0033CC"/>
                </a:gs>
                <a:gs pos="100000">
                  <a:srgbClr val="0030C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1210" name="Google Shape;1210;p71"/>
            <p:cNvCxnSpPr/>
            <p:nvPr/>
          </p:nvCxnSpPr>
          <p:spPr>
            <a:xfrm>
              <a:off x="3493" y="2816"/>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grpSp>
        <p:nvGrpSpPr>
          <p:cNvPr id="1211" name="Google Shape;1211;p71"/>
          <p:cNvGrpSpPr/>
          <p:nvPr/>
        </p:nvGrpSpPr>
        <p:grpSpPr>
          <a:xfrm>
            <a:off x="7158038" y="4152900"/>
            <a:ext cx="1200150" cy="638175"/>
            <a:chOff x="4509" y="2616"/>
            <a:chExt cx="756" cy="402"/>
          </a:xfrm>
        </p:grpSpPr>
        <p:sp>
          <p:nvSpPr>
            <p:cNvPr id="1212" name="Google Shape;1212;p71"/>
            <p:cNvSpPr/>
            <p:nvPr/>
          </p:nvSpPr>
          <p:spPr>
            <a:xfrm>
              <a:off x="4509" y="2616"/>
              <a:ext cx="756" cy="402"/>
            </a:xfrm>
            <a:prstGeom prst="rect">
              <a:avLst/>
            </a:prstGeom>
            <a:gradFill>
              <a:gsLst>
                <a:gs pos="0">
                  <a:srgbClr val="6191F2"/>
                </a:gs>
                <a:gs pos="50000">
                  <a:srgbClr val="6699FF"/>
                </a:gs>
                <a:gs pos="100000">
                  <a:srgbClr val="6191F2"/>
                </a:gs>
              </a:gsLst>
              <a:lin ang="18900000" scaled="0"/>
            </a:gra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13" name="Google Shape;1213;p71"/>
            <p:cNvSpPr/>
            <p:nvPr/>
          </p:nvSpPr>
          <p:spPr>
            <a:xfrm>
              <a:off x="5136" y="2769"/>
              <a:ext cx="87" cy="87"/>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14" name="Google Shape;1214;p71"/>
            <p:cNvSpPr/>
            <p:nvPr/>
          </p:nvSpPr>
          <p:spPr>
            <a:xfrm>
              <a:off x="4547" y="2767"/>
              <a:ext cx="87" cy="88"/>
            </a:xfrm>
            <a:prstGeom prst="ellipse">
              <a:avLst/>
            </a:prstGeom>
            <a:solidFill>
              <a:srgbClr val="FF3300"/>
            </a:solidFill>
            <a:ln>
              <a:noFill/>
            </a:ln>
            <a:effectLst>
              <a:outerShdw rotWithShape="0" algn="ctr" dir="2700000" dist="53882">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1215" name="Google Shape;1215;p71"/>
            <p:cNvCxnSpPr/>
            <p:nvPr/>
          </p:nvCxnSpPr>
          <p:spPr>
            <a:xfrm>
              <a:off x="4683" y="2814"/>
              <a:ext cx="410" cy="0"/>
            </a:xfrm>
            <a:prstGeom prst="straightConnector1">
              <a:avLst/>
            </a:prstGeom>
            <a:noFill/>
            <a:ln cap="flat" cmpd="sng" w="25400">
              <a:solidFill>
                <a:srgbClr val="FFCC00"/>
              </a:solidFill>
              <a:prstDash val="solid"/>
              <a:round/>
              <a:headEnd len="med" w="med" type="stealth"/>
              <a:tailEnd len="med" w="med" type="stealth"/>
            </a:ln>
            <a:effectLst>
              <a:outerShdw rotWithShape="0" algn="ctr" dir="2700000" dist="53882">
                <a:srgbClr val="000000">
                  <a:alpha val="49803"/>
                </a:srgbClr>
              </a:outerShdw>
            </a:effectLst>
          </p:spPr>
        </p:cxn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72"/>
          <p:cNvSpPr txBox="1"/>
          <p:nvPr>
            <p:ph type="title"/>
          </p:nvPr>
        </p:nvSpPr>
        <p:spPr>
          <a:xfrm>
            <a:off x="685800" y="304800"/>
            <a:ext cx="7772400" cy="1143000"/>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Practice Overview</a:t>
            </a:r>
            <a:endParaRPr/>
          </a:p>
        </p:txBody>
      </p:sp>
      <p:sp>
        <p:nvSpPr>
          <p:cNvPr id="1221" name="Google Shape;1221;p72"/>
          <p:cNvSpPr txBox="1"/>
          <p:nvPr>
            <p:ph idx="1" type="body"/>
          </p:nvPr>
        </p:nvSpPr>
        <p:spPr>
          <a:xfrm>
            <a:off x="1454150" y="1981200"/>
            <a:ext cx="7451725" cy="947738"/>
          </a:xfrm>
          <a:prstGeom prst="rect">
            <a:avLst/>
          </a:prstGeom>
          <a:noFill/>
          <a:ln>
            <a:noFill/>
          </a:ln>
          <a:effectLst>
            <a:outerShdw rotWithShape="0" algn="ctr" dir="2700000" dist="53882">
              <a:srgbClr val="000000">
                <a:alpha val="49803"/>
              </a:srgbClr>
            </a:outerShdw>
          </a:effectLst>
        </p:spPr>
        <p:txBody>
          <a:bodyPr anchorCtr="0" anchor="t" bIns="46025" lIns="92075" spcFirstLastPara="1" rIns="92075" wrap="square" tIns="46025">
            <a:noAutofit/>
          </a:bodyPr>
          <a:lstStyle/>
          <a:p>
            <a:pPr indent="-285750" lvl="1" marL="742950" rtl="0" algn="l">
              <a:lnSpc>
                <a:spcPct val="90000"/>
              </a:lnSpc>
              <a:spcBef>
                <a:spcPts val="0"/>
              </a:spcBef>
              <a:spcAft>
                <a:spcPts val="0"/>
              </a:spcAft>
              <a:buClr>
                <a:schemeClr val="lt1"/>
              </a:buClr>
              <a:buSzPts val="2400"/>
              <a:buFont typeface="Times New Roman"/>
              <a:buChar char="–"/>
            </a:pPr>
            <a:r>
              <a:rPr lang="en-US" sz="2400"/>
              <a:t>Joining tables using an equijoin</a:t>
            </a:r>
            <a:endParaRPr/>
          </a:p>
          <a:p>
            <a:pPr indent="-285750" lvl="1" marL="742950" rtl="0" algn="l">
              <a:lnSpc>
                <a:spcPct val="90000"/>
              </a:lnSpc>
              <a:spcBef>
                <a:spcPts val="480"/>
              </a:spcBef>
              <a:spcAft>
                <a:spcPts val="0"/>
              </a:spcAft>
              <a:buClr>
                <a:schemeClr val="lt1"/>
              </a:buClr>
              <a:buSzPts val="2400"/>
              <a:buFont typeface="Times New Roman"/>
              <a:buChar char="–"/>
            </a:pPr>
            <a:r>
              <a:rPr lang="en-US" sz="2400"/>
              <a:t>Performing outer and self joins</a:t>
            </a:r>
            <a:endParaRPr/>
          </a:p>
          <a:p>
            <a:pPr indent="-285750" lvl="1" marL="742950" rtl="0" algn="l">
              <a:lnSpc>
                <a:spcPct val="90000"/>
              </a:lnSpc>
              <a:spcBef>
                <a:spcPts val="480"/>
              </a:spcBef>
              <a:spcAft>
                <a:spcPts val="0"/>
              </a:spcAft>
              <a:buClr>
                <a:schemeClr val="lt1"/>
              </a:buClr>
              <a:buSzPts val="2400"/>
              <a:buFont typeface="Times New Roman"/>
              <a:buChar char="–"/>
            </a:pPr>
            <a:r>
              <a:rPr lang="en-US" sz="2400"/>
              <a:t>Adding conditions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p:nvPr/>
        </p:nvSpPr>
        <p:spPr>
          <a:xfrm>
            <a:off x="960438" y="2430463"/>
            <a:ext cx="3711575" cy="465137"/>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95000"/>
              </a:lnSpc>
              <a:spcBef>
                <a:spcPts val="0"/>
              </a:spcBef>
              <a:spcAft>
                <a:spcPts val="0"/>
              </a:spcAft>
              <a:buNone/>
            </a:pPr>
            <a:r>
              <a:rPr b="1" lang="en-US" sz="2400">
                <a:solidFill>
                  <a:srgbClr val="000000"/>
                </a:solidFill>
                <a:latin typeface="Arial"/>
                <a:ea typeface="Arial"/>
                <a:cs typeface="Arial"/>
                <a:sym typeface="Arial"/>
              </a:rPr>
              <a:t>Function</a:t>
            </a:r>
            <a:endParaRPr/>
          </a:p>
        </p:txBody>
      </p:sp>
      <p:sp>
        <p:nvSpPr>
          <p:cNvPr id="183" name="Google Shape;183;p8"/>
          <p:cNvSpPr/>
          <p:nvPr/>
        </p:nvSpPr>
        <p:spPr>
          <a:xfrm>
            <a:off x="4697413" y="2430463"/>
            <a:ext cx="3540125" cy="465137"/>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95000"/>
              </a:lnSpc>
              <a:spcBef>
                <a:spcPts val="0"/>
              </a:spcBef>
              <a:spcAft>
                <a:spcPts val="0"/>
              </a:spcAft>
              <a:buNone/>
            </a:pPr>
            <a:r>
              <a:rPr b="1" lang="en-US" sz="2400">
                <a:solidFill>
                  <a:srgbClr val="000000"/>
                </a:solidFill>
                <a:latin typeface="Arial"/>
                <a:ea typeface="Arial"/>
                <a:cs typeface="Arial"/>
                <a:sym typeface="Arial"/>
              </a:rPr>
              <a:t>Result</a:t>
            </a:r>
            <a:endParaRPr/>
          </a:p>
        </p:txBody>
      </p:sp>
      <p:sp>
        <p:nvSpPr>
          <p:cNvPr id="184" name="Google Shape;184;p8"/>
          <p:cNvSpPr/>
          <p:nvPr/>
        </p:nvSpPr>
        <p:spPr>
          <a:xfrm>
            <a:off x="5461000" y="2408238"/>
            <a:ext cx="211138" cy="225425"/>
          </a:xfrm>
          <a:custGeom>
            <a:rect b="b" l="l" r="r" t="t"/>
            <a:pathLst>
              <a:path extrusionOk="0" fill="none" h="21600" w="21600">
                <a:moveTo>
                  <a:pt x="21600" y="21600"/>
                </a:moveTo>
                <a:cubicBezTo>
                  <a:pt x="9670" y="21600"/>
                  <a:pt x="0" y="11929"/>
                  <a:pt x="0" y="0"/>
                </a:cubicBezTo>
              </a:path>
              <a:path extrusionOk="0" h="21600" w="21600">
                <a:moveTo>
                  <a:pt x="21600" y="21600"/>
                </a:moveTo>
                <a:cubicBezTo>
                  <a:pt x="9670" y="21600"/>
                  <a:pt x="0" y="11929"/>
                  <a:pt x="0" y="0"/>
                </a:cubicBezTo>
                <a:lnTo>
                  <a:pt x="21600" y="0"/>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5" name="Google Shape;185;p8"/>
          <p:cNvSpPr txBox="1"/>
          <p:nvPr>
            <p:ph type="title"/>
          </p:nvPr>
        </p:nvSpPr>
        <p:spPr>
          <a:xfrm>
            <a:off x="685800" y="3048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Case Conversion Functions</a:t>
            </a:r>
            <a:endParaRPr/>
          </a:p>
        </p:txBody>
      </p:sp>
      <p:sp>
        <p:nvSpPr>
          <p:cNvPr id="186" name="Google Shape;186;p8"/>
          <p:cNvSpPr txBox="1"/>
          <p:nvPr>
            <p:ph idx="1" type="body"/>
          </p:nvPr>
        </p:nvSpPr>
        <p:spPr>
          <a:xfrm>
            <a:off x="685800" y="1676400"/>
            <a:ext cx="7772400" cy="579438"/>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Convert case for character strings</a:t>
            </a:r>
            <a:endParaRPr/>
          </a:p>
        </p:txBody>
      </p:sp>
      <p:sp>
        <p:nvSpPr>
          <p:cNvPr id="187" name="Google Shape;187;p8"/>
          <p:cNvSpPr/>
          <p:nvPr/>
        </p:nvSpPr>
        <p:spPr>
          <a:xfrm>
            <a:off x="965200" y="2927350"/>
            <a:ext cx="3784600" cy="1417638"/>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2400">
                <a:solidFill>
                  <a:srgbClr val="000000"/>
                </a:solidFill>
                <a:latin typeface="Arial"/>
                <a:ea typeface="Arial"/>
                <a:cs typeface="Arial"/>
                <a:sym typeface="Arial"/>
              </a:rPr>
              <a:t>LOWER(</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SQL Course</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UPPER(</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SQL Course</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INITCAP(</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SQL Course</a:t>
            </a:r>
            <a:r>
              <a:rPr b="1" lang="en-US" sz="2400">
                <a:solidFill>
                  <a:schemeClr val="dk1"/>
                </a:solidFill>
                <a:latin typeface="Courier New"/>
                <a:ea typeface="Courier New"/>
                <a:cs typeface="Courier New"/>
                <a:sym typeface="Courier New"/>
              </a:rPr>
              <a:t>'</a:t>
            </a:r>
            <a:r>
              <a:rPr b="1" lang="en-US" sz="2400">
                <a:solidFill>
                  <a:srgbClr val="000000"/>
                </a:solidFill>
                <a:latin typeface="Arial"/>
                <a:ea typeface="Arial"/>
                <a:cs typeface="Arial"/>
                <a:sym typeface="Arial"/>
              </a:rPr>
              <a:t>)</a:t>
            </a:r>
            <a:endParaRPr/>
          </a:p>
        </p:txBody>
      </p:sp>
      <p:sp>
        <p:nvSpPr>
          <p:cNvPr id="188" name="Google Shape;188;p8"/>
          <p:cNvSpPr/>
          <p:nvPr/>
        </p:nvSpPr>
        <p:spPr>
          <a:xfrm>
            <a:off x="4697413" y="2919413"/>
            <a:ext cx="3540125" cy="1417637"/>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b="1" lang="en-US" sz="2400">
                <a:solidFill>
                  <a:srgbClr val="000000"/>
                </a:solidFill>
                <a:latin typeface="Arial"/>
                <a:ea typeface="Arial"/>
                <a:cs typeface="Arial"/>
                <a:sym typeface="Arial"/>
              </a:rPr>
              <a:t>sql course</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SQL COURSE</a:t>
            </a:r>
            <a:endParaRPr/>
          </a:p>
          <a:p>
            <a:pPr indent="0" lvl="0" marL="0" marR="0" rtl="0" algn="l">
              <a:lnSpc>
                <a:spcPct val="95000"/>
              </a:lnSpc>
              <a:spcBef>
                <a:spcPts val="840"/>
              </a:spcBef>
              <a:spcAft>
                <a:spcPts val="0"/>
              </a:spcAft>
              <a:buNone/>
            </a:pPr>
            <a:r>
              <a:rPr b="1" lang="en-US" sz="2400">
                <a:solidFill>
                  <a:srgbClr val="000000"/>
                </a:solidFill>
                <a:latin typeface="Arial"/>
                <a:ea typeface="Arial"/>
                <a:cs typeface="Arial"/>
                <a:sym typeface="Arial"/>
              </a:rPr>
              <a:t>Sql Course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939800" y="368300"/>
            <a:ext cx="7712075" cy="88106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Case Conversion Functions</a:t>
            </a:r>
            <a:endParaRPr/>
          </a:p>
        </p:txBody>
      </p:sp>
      <p:sp>
        <p:nvSpPr>
          <p:cNvPr id="201" name="Google Shape;201;p9"/>
          <p:cNvSpPr txBox="1"/>
          <p:nvPr>
            <p:ph idx="1" type="body"/>
          </p:nvPr>
        </p:nvSpPr>
        <p:spPr>
          <a:xfrm>
            <a:off x="968375" y="1250950"/>
            <a:ext cx="7385050" cy="10668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Times New Roman"/>
              <a:buChar char="•"/>
            </a:pPr>
            <a:r>
              <a:rPr lang="en-US"/>
              <a:t>Display the employee number, name, and department number for employee Blake.</a:t>
            </a:r>
            <a:endParaRPr/>
          </a:p>
        </p:txBody>
      </p:sp>
      <p:sp>
        <p:nvSpPr>
          <p:cNvPr id="202" name="Google Shape;202;p9"/>
          <p:cNvSpPr/>
          <p:nvPr/>
        </p:nvSpPr>
        <p:spPr>
          <a:xfrm>
            <a:off x="917575" y="2336800"/>
            <a:ext cx="7399338" cy="12414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empno, ename, deptno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WHERE	ename = 'blake';</a:t>
            </a:r>
            <a:endParaRPr/>
          </a:p>
          <a:p>
            <a:pPr indent="0" lvl="0" marL="0" marR="0" rtl="0" algn="l">
              <a:spcBef>
                <a:spcPts val="0"/>
              </a:spcBef>
              <a:spcAft>
                <a:spcPts val="0"/>
              </a:spcAft>
              <a:buNone/>
            </a:pPr>
            <a:r>
              <a:rPr b="1" lang="en-US" sz="1800">
                <a:solidFill>
                  <a:srgbClr val="FF3300"/>
                </a:solidFill>
                <a:latin typeface="Courier New"/>
                <a:ea typeface="Courier New"/>
                <a:cs typeface="Courier New"/>
                <a:sym typeface="Courier New"/>
              </a:rPr>
              <a:t>no rows selected</a:t>
            </a:r>
            <a:endParaRPr/>
          </a:p>
        </p:txBody>
      </p:sp>
      <p:grpSp>
        <p:nvGrpSpPr>
          <p:cNvPr id="203" name="Google Shape;203;p9"/>
          <p:cNvGrpSpPr/>
          <p:nvPr/>
        </p:nvGrpSpPr>
        <p:grpSpPr>
          <a:xfrm>
            <a:off x="914400" y="3800475"/>
            <a:ext cx="7396163" cy="2236788"/>
            <a:chOff x="576" y="2394"/>
            <a:chExt cx="4659" cy="1409"/>
          </a:xfrm>
        </p:grpSpPr>
        <p:sp>
          <p:nvSpPr>
            <p:cNvPr id="204" name="Google Shape;204;p9"/>
            <p:cNvSpPr/>
            <p:nvPr/>
          </p:nvSpPr>
          <p:spPr>
            <a:xfrm>
              <a:off x="576" y="2402"/>
              <a:ext cx="4634" cy="69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205" name="Google Shape;205;p9"/>
            <p:cNvSpPr/>
            <p:nvPr/>
          </p:nvSpPr>
          <p:spPr>
            <a:xfrm>
              <a:off x="583" y="3261"/>
              <a:ext cx="4608" cy="542"/>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EMPNO ENAME         DEPTNO</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7698 BLAKE             30</a:t>
              </a:r>
              <a:endParaRPr/>
            </a:p>
          </p:txBody>
        </p:sp>
        <p:sp>
          <p:nvSpPr>
            <p:cNvPr id="206" name="Google Shape;206;p9"/>
            <p:cNvSpPr/>
            <p:nvPr/>
          </p:nvSpPr>
          <p:spPr>
            <a:xfrm>
              <a:off x="1757" y="2828"/>
              <a:ext cx="1134" cy="19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7" name="Google Shape;207;p9"/>
            <p:cNvSpPr/>
            <p:nvPr/>
          </p:nvSpPr>
          <p:spPr>
            <a:xfrm>
              <a:off x="585" y="2394"/>
              <a:ext cx="4650" cy="70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empno, ename, deptno</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WHERE 	LOWER(ename) = 'blake';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SQUARES">
  <a:themeElements>
    <a:clrScheme name="">
      <a:dk1>
        <a:srgbClr val="808080"/>
      </a:dk1>
      <a:lt1>
        <a:srgbClr val="FFFFFF"/>
      </a:lt1>
      <a:dk2>
        <a:srgbClr val="000000"/>
      </a:dk2>
      <a:lt2>
        <a:srgbClr val="FFFF99"/>
      </a:lt2>
      <a:accent1>
        <a:srgbClr val="FFFF99"/>
      </a:accent1>
      <a:accent2>
        <a:srgbClr val="3333CC"/>
      </a:accent2>
      <a:accent3>
        <a:srgbClr val="AAAAAA"/>
      </a:accent3>
      <a:accent4>
        <a:srgbClr val="DADADA"/>
      </a:accent4>
      <a:accent5>
        <a:srgbClr val="FFFF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1995-06-17T23:31:02Z</dcterms:created>
  <dc:creator>Julie Rose</dc:creator>
</cp:coreProperties>
</file>