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3.bin"/>
  <Override ContentType="application/vnd.openxmlformats-officedocument.oleObject" PartName="/ppt/embeddings/oleObject4.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6858000" cx="9144000"/>
  <p:notesSz cx="6818300" cy="9128125"/>
  <p:embeddedFontLst>
    <p:embeddedFont>
      <p:font typeface="Garamond"/>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62" roundtripDataSignature="AMtx7mj/TGzYcGqDW5jL3//WcFlB1AuM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customschemas.google.com/relationships/presentationmetadata" Target="metadata"/><Relationship Id="rId61" Type="http://schemas.openxmlformats.org/officeDocument/2006/relationships/font" Target="fonts/Garamond-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Garamon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Garamond-bold.fntdata"/><Relationship Id="rId14" Type="http://schemas.openxmlformats.org/officeDocument/2006/relationships/slide" Target="slides/slide9.xml"/><Relationship Id="rId58" Type="http://schemas.openxmlformats.org/officeDocument/2006/relationships/font" Target="fonts/Garamon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466725" y="152400"/>
            <a:ext cx="5880100" cy="44069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4" name="Google Shape;4;n"/>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lvl1pPr indent="-228600" lvl="0" marL="457200" marR="0" rtl="0" algn="l">
              <a:spcBef>
                <a:spcPts val="330"/>
              </a:spcBef>
              <a:spcAft>
                <a:spcPts val="0"/>
              </a:spcAft>
              <a:buSzPts val="1400"/>
              <a:buNone/>
              <a:defRPr b="1" i="0" sz="1100" u="none" cap="none" strike="noStrike">
                <a:solidFill>
                  <a:schemeClr val="dk1"/>
                </a:solidFill>
                <a:latin typeface="Arial"/>
                <a:ea typeface="Arial"/>
                <a:cs typeface="Arial"/>
                <a:sym typeface="Arial"/>
              </a:defRPr>
            </a:lvl1pPr>
            <a:lvl2pPr indent="-228600" lvl="1" marL="914400" marR="0" rtl="0" algn="l">
              <a:spcBef>
                <a:spcPts val="330"/>
              </a:spcBef>
              <a:spcAft>
                <a:spcPts val="0"/>
              </a:spcAft>
              <a:buSzPts val="1400"/>
              <a:buNone/>
              <a:defRPr b="0" i="0" sz="1100" u="none" cap="none" strike="noStrike">
                <a:solidFill>
                  <a:schemeClr val="dk1"/>
                </a:solidFill>
                <a:latin typeface="Times New Roman"/>
                <a:ea typeface="Times New Roman"/>
                <a:cs typeface="Times New Roman"/>
                <a:sym typeface="Times New Roman"/>
              </a:defRPr>
            </a:lvl2pPr>
            <a:lvl3pPr indent="-298450" lvl="2" marL="1371600" marR="0" rtl="0" algn="l">
              <a:spcBef>
                <a:spcPts val="330"/>
              </a:spcBef>
              <a:spcAft>
                <a:spcPts val="0"/>
              </a:spcAft>
              <a:buClr>
                <a:schemeClr val="dk1"/>
              </a:buClr>
              <a:buSzPts val="1100"/>
              <a:buFont typeface="Times New Roman"/>
              <a:buChar char="•"/>
              <a:defRPr b="0" i="0" sz="1100" u="none" cap="none" strike="noStrike">
                <a:solidFill>
                  <a:schemeClr val="dk1"/>
                </a:solidFill>
                <a:latin typeface="Times New Roman"/>
                <a:ea typeface="Times New Roman"/>
                <a:cs typeface="Times New Roman"/>
                <a:sym typeface="Times New Roman"/>
              </a:defRPr>
            </a:lvl3pPr>
            <a:lvl4pPr indent="-298450" lvl="3" marL="1828800" marR="0" rtl="0" algn="l">
              <a:spcBef>
                <a:spcPts val="330"/>
              </a:spcBef>
              <a:spcAft>
                <a:spcPts val="0"/>
              </a:spcAft>
              <a:buClr>
                <a:schemeClr val="dk1"/>
              </a:buClr>
              <a:buSzPts val="1100"/>
              <a:buFont typeface="Times New Roman"/>
              <a:buChar char="–"/>
              <a:defRPr b="0" i="0" sz="11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5" name="Google Shape;5;n"/>
          <p:cNvSpPr/>
          <p:nvPr/>
        </p:nvSpPr>
        <p:spPr>
          <a:xfrm>
            <a:off x="712788" y="8593138"/>
            <a:ext cx="5270500" cy="1524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US" sz="1000" u="none" cap="none" strike="noStrike">
                <a:solidFill>
                  <a:schemeClr val="dk1"/>
                </a:solidFill>
                <a:latin typeface="Arial"/>
                <a:ea typeface="Arial"/>
                <a:cs typeface="Arial"/>
                <a:sym typeface="Arial"/>
              </a:rPr>
              <a:t>Introduction to Oracle: SQL and PL/SQL  1</a:t>
            </a:r>
            <a:r>
              <a:rPr b="1" i="0" lang="en-US" sz="1000" u="none" cap="none" strike="noStrike">
                <a:solidFill>
                  <a:schemeClr val="dk1"/>
                </a:solidFill>
                <a:latin typeface="Times New Roman"/>
                <a:ea typeface="Times New Roman"/>
                <a:cs typeface="Times New Roman"/>
                <a:sym typeface="Times New Roman"/>
              </a:rPr>
              <a:t>-</a:t>
            </a:r>
            <a:fld id="{00000000-1234-1234-1234-123412341234}" type="slidenum">
              <a:rPr b="1" i="0" lang="en-US" sz="1000" u="none" cap="none" strike="noStrike">
                <a:solidFill>
                  <a:schemeClr val="dk1"/>
                </a:solidFill>
                <a:latin typeface="Arial"/>
                <a:ea typeface="Arial"/>
                <a:cs typeface="Arial"/>
                <a:sym typeface="Arial"/>
              </a:rPr>
              <a:t>‹#›</a:t>
            </a:fld>
            <a:endParaRPr b="1" i="0" sz="10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oleObject" Target="../embeddings/oleObject1.bin"/><Relationship Id="rId3" Type="http://schemas.openxmlformats.org/officeDocument/2006/relationships/oleObject" Target="../embeddings/oleObject1.bin"/><Relationship Id="rId4" Type="http://schemas.openxmlformats.org/officeDocument/2006/relationships/image" Target="../media/image7.png"/></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oleObject" Target="../embeddings/oleObject2.bin"/><Relationship Id="rId3" Type="http://schemas.openxmlformats.org/officeDocument/2006/relationships/oleObject" Target="../embeddings/oleObject2.bin"/><Relationship Id="rId4" Type="http://schemas.openxmlformats.org/officeDocument/2006/relationships/image" Target="../media/image11.png"/></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oleObject" Target="../embeddings/oleObject3.bin"/><Relationship Id="rId3" Type="http://schemas.openxmlformats.org/officeDocument/2006/relationships/oleObject" Target="../embeddings/oleObject3.bin"/><Relationship Id="rId4" Type="http://schemas.openxmlformats.org/officeDocument/2006/relationships/image" Target="../media/image8.png"/></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oleObject" Target="../embeddings/oleObject4.bin"/><Relationship Id="rId3" Type="http://schemas.openxmlformats.org/officeDocument/2006/relationships/oleObject" Target="../embeddings/oleObject4.bin"/><Relationship Id="rId4" Type="http://schemas.openxmlformats.org/officeDocument/2006/relationships/image" Target="../media/image10.png"/></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a:p>
            <a:pPr indent="0" lvl="0" marL="0" rtl="0" algn="l">
              <a:spcBef>
                <a:spcPts val="360"/>
              </a:spcBef>
              <a:spcAft>
                <a:spcPts val="0"/>
              </a:spcAft>
              <a:buNone/>
            </a:pPr>
            <a:r>
              <a:rPr lang="en-US" sz="1200">
                <a:solidFill>
                  <a:schemeClr val="accent2"/>
                </a:solidFill>
              </a:rPr>
              <a:t>Schedule:	Timing	Topic</a:t>
            </a:r>
            <a:endParaRPr/>
          </a:p>
          <a:p>
            <a:pPr indent="0" lvl="1" marL="114300" rtl="0" algn="l">
              <a:spcBef>
                <a:spcPts val="330"/>
              </a:spcBef>
              <a:spcAft>
                <a:spcPts val="0"/>
              </a:spcAft>
              <a:buNone/>
            </a:pPr>
            <a:r>
              <a:rPr lang="en-US">
                <a:solidFill>
                  <a:schemeClr val="accent2"/>
                </a:solidFill>
              </a:rPr>
              <a:t>	40 minutes	Lecture</a:t>
            </a:r>
            <a:endParaRPr/>
          </a:p>
          <a:p>
            <a:pPr indent="0" lvl="1" marL="114300" rtl="0" algn="l">
              <a:spcBef>
                <a:spcPts val="330"/>
              </a:spcBef>
              <a:spcAft>
                <a:spcPts val="0"/>
              </a:spcAft>
              <a:buNone/>
            </a:pPr>
            <a:r>
              <a:rPr lang="en-US">
                <a:solidFill>
                  <a:schemeClr val="accent2"/>
                </a:solidFill>
              </a:rPr>
              <a:t>	25 minutes	Practice</a:t>
            </a:r>
            <a:endParaRPr/>
          </a:p>
          <a:p>
            <a:pPr indent="0" lvl="1" marL="114300" rtl="0" algn="l">
              <a:spcBef>
                <a:spcPts val="330"/>
              </a:spcBef>
              <a:spcAft>
                <a:spcPts val="0"/>
              </a:spcAft>
              <a:buNone/>
            </a:pPr>
            <a:r>
              <a:rPr lang="en-US">
                <a:solidFill>
                  <a:schemeClr val="accent2"/>
                </a:solidFill>
              </a:rPr>
              <a:t>	65 minutes	Total</a:t>
            </a:r>
            <a:endParaRPr/>
          </a:p>
        </p:txBody>
      </p:sp>
      <p:sp>
        <p:nvSpPr>
          <p:cNvPr id="50" name="Google Shape;50;p1:notes"/>
          <p:cNvSpPr/>
          <p:nvPr>
            <p:ph idx="2" type="sldImg"/>
          </p:nvPr>
        </p:nvSpPr>
        <p:spPr>
          <a:xfrm>
            <a:off x="468313" y="152400"/>
            <a:ext cx="5876925" cy="4406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Selecting Specific Columns, All Rows</a:t>
            </a:r>
            <a:endParaRPr/>
          </a:p>
          <a:p>
            <a:pPr indent="0" lvl="1" marL="114300" rtl="0" algn="l">
              <a:spcBef>
                <a:spcPts val="330"/>
              </a:spcBef>
              <a:spcAft>
                <a:spcPts val="0"/>
              </a:spcAft>
              <a:buNone/>
            </a:pPr>
            <a:r>
              <a:rPr lang="en-US"/>
              <a:t>You can use the SELECT statement to display specific columns of the table by specifying the column names, separated by commas. The example on the slide displays all the department numbers and locations from the DEPT table. </a:t>
            </a:r>
            <a:endParaRPr/>
          </a:p>
          <a:p>
            <a:pPr indent="0" lvl="1" marL="114300" rtl="0" algn="l">
              <a:spcBef>
                <a:spcPts val="330"/>
              </a:spcBef>
              <a:spcAft>
                <a:spcPts val="0"/>
              </a:spcAft>
              <a:buNone/>
            </a:pPr>
            <a:r>
              <a:rPr lang="en-US"/>
              <a:t>In the SELECT clause, specify the columns that you want to see, in the order in which you want them to appear in the output. For example, to display location before department number, you use the following statement:</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a:p>
            <a:pPr indent="0" lvl="0" marL="0" rtl="0" algn="l">
              <a:spcBef>
                <a:spcPts val="330"/>
              </a:spcBef>
              <a:spcAft>
                <a:spcPts val="0"/>
              </a:spcAft>
              <a:buNone/>
            </a:pPr>
            <a:r>
              <a:t/>
            </a:r>
            <a:endParaRPr>
              <a:solidFill>
                <a:schemeClr val="accent2"/>
              </a:solidFill>
            </a:endParaRPr>
          </a:p>
          <a:p>
            <a:pPr indent="0" lvl="0" marL="0" rtl="0" algn="l">
              <a:spcBef>
                <a:spcPts val="330"/>
              </a:spcBef>
              <a:spcAft>
                <a:spcPts val="0"/>
              </a:spcAft>
              <a:buNone/>
            </a:pPr>
            <a:r>
              <a:t/>
            </a:r>
            <a:endParaRPr>
              <a:solidFill>
                <a:schemeClr val="accent2"/>
              </a:solidFill>
            </a:endParaRPr>
          </a:p>
          <a:p>
            <a:pPr indent="0" lvl="0" marL="0" rtl="0" algn="l">
              <a:spcBef>
                <a:spcPts val="330"/>
              </a:spcBef>
              <a:spcAft>
                <a:spcPts val="0"/>
              </a:spcAft>
              <a:buNone/>
            </a:pPr>
            <a:r>
              <a:rPr b="0" lang="en-US">
                <a:latin typeface="Courier New"/>
                <a:ea typeface="Courier New"/>
                <a:cs typeface="Courier New"/>
                <a:sym typeface="Courier New"/>
              </a:rPr>
              <a:t> </a:t>
            </a:r>
            <a:endParaRPr/>
          </a:p>
          <a:p>
            <a:pPr indent="0" lvl="0" marL="0" rtl="0" algn="l">
              <a:spcBef>
                <a:spcPts val="0"/>
              </a:spcBef>
              <a:spcAft>
                <a:spcPts val="0"/>
              </a:spcAft>
              <a:buNone/>
            </a:pPr>
            <a:r>
              <a:t/>
            </a:r>
            <a:endParaRPr b="0">
              <a:latin typeface="Courier New"/>
              <a:ea typeface="Courier New"/>
              <a:cs typeface="Courier New"/>
              <a:sym typeface="Courier New"/>
            </a:endParaRPr>
          </a:p>
          <a:p>
            <a:pPr indent="0" lvl="0" marL="0" rtl="0" algn="l">
              <a:spcBef>
                <a:spcPts val="330"/>
              </a:spcBef>
              <a:spcAft>
                <a:spcPts val="0"/>
              </a:spcAft>
              <a:buNone/>
            </a:pPr>
            <a:r>
              <a:t/>
            </a:r>
            <a:endParaRPr>
              <a:solidFill>
                <a:schemeClr val="accent2"/>
              </a:solidFill>
            </a:endParaRPr>
          </a:p>
          <a:p>
            <a:pPr indent="0" lvl="0" marL="0" rtl="0" algn="l">
              <a:spcBef>
                <a:spcPts val="330"/>
              </a:spcBef>
              <a:spcAft>
                <a:spcPts val="0"/>
              </a:spcAft>
              <a:buNone/>
            </a:pPr>
            <a:r>
              <a:t/>
            </a:r>
            <a:endParaRPr>
              <a:solidFill>
                <a:schemeClr val="accent2"/>
              </a:solidFill>
            </a:endParaRPr>
          </a:p>
          <a:p>
            <a:pPr indent="0" lvl="0" marL="0" rtl="0" algn="l">
              <a:spcBef>
                <a:spcPts val="240"/>
              </a:spcBef>
              <a:spcAft>
                <a:spcPts val="0"/>
              </a:spcAft>
              <a:buNone/>
            </a:pPr>
            <a:r>
              <a:t/>
            </a:r>
            <a:endParaRPr sz="800">
              <a:solidFill>
                <a:schemeClr val="accent2"/>
              </a:solidFill>
            </a:endParaRPr>
          </a:p>
          <a:p>
            <a:pPr indent="0" lvl="0" marL="0" rtl="0" algn="l">
              <a:spcBef>
                <a:spcPts val="715"/>
              </a:spcBef>
              <a:spcAft>
                <a:spcPts val="0"/>
              </a:spcAft>
              <a:buNone/>
            </a:pPr>
            <a:r>
              <a:rPr lang="en-US">
                <a:solidFill>
                  <a:schemeClr val="accent2"/>
                </a:solidFill>
              </a:rPr>
              <a:t>Class Management Note</a:t>
            </a:r>
            <a:r>
              <a:rPr lang="en-US"/>
              <a:t> </a:t>
            </a:r>
            <a:endParaRPr>
              <a:solidFill>
                <a:schemeClr val="accent2"/>
              </a:solidFill>
            </a:endParaRPr>
          </a:p>
          <a:p>
            <a:pPr indent="0" lvl="1" marL="114300" rtl="0" algn="l">
              <a:spcBef>
                <a:spcPts val="330"/>
              </a:spcBef>
              <a:spcAft>
                <a:spcPts val="0"/>
              </a:spcAft>
              <a:buNone/>
            </a:pPr>
            <a:r>
              <a:rPr lang="en-US">
                <a:solidFill>
                  <a:schemeClr val="accent2"/>
                </a:solidFill>
              </a:rPr>
              <a:t>You can also select from pseudocolumns. A pseudocolumn behaves like a table column but is not actually stored in the table. You cannot insert or delete values of the pseudocolumns. The available pseudocolumns are CURRVAL, NEXTVAL, LEVEL, ROWID, and ROWNUM.</a:t>
            </a:r>
            <a:r>
              <a:rPr lang="en-US"/>
              <a:t> </a:t>
            </a:r>
            <a:endParaRPr/>
          </a:p>
        </p:txBody>
      </p:sp>
      <p:sp>
        <p:nvSpPr>
          <p:cNvPr id="191" name="Google Shape;191;p10:notes"/>
          <p:cNvSpPr/>
          <p:nvPr>
            <p:ph idx="2" type="sldImg"/>
          </p:nvPr>
        </p:nvSpPr>
        <p:spPr>
          <a:xfrm>
            <a:off x="468313" y="152400"/>
            <a:ext cx="5876925" cy="4406900"/>
          </a:xfrm>
          <a:custGeom>
            <a:rect b="b" l="l" r="r" t="t"/>
            <a:pathLst>
              <a:path extrusionOk="0" h="120000" w="120000">
                <a:moveTo>
                  <a:pt x="0" y="0"/>
                </a:moveTo>
                <a:lnTo>
                  <a:pt x="120000" y="0"/>
                </a:lnTo>
                <a:lnTo>
                  <a:pt x="120000" y="120000"/>
                </a:lnTo>
                <a:lnTo>
                  <a:pt x="0" y="120000"/>
                </a:lnTo>
                <a:close/>
              </a:path>
            </a:pathLst>
          </a:custGeom>
          <a:noFill/>
          <a:ln>
            <a:noFill/>
          </a:ln>
        </p:spPr>
      </p:sp>
      <p:grpSp>
        <p:nvGrpSpPr>
          <p:cNvPr id="192" name="Google Shape;192;p10:notes"/>
          <p:cNvGrpSpPr/>
          <p:nvPr/>
        </p:nvGrpSpPr>
        <p:grpSpPr>
          <a:xfrm>
            <a:off x="611188" y="6118225"/>
            <a:ext cx="5573712" cy="1662113"/>
            <a:chOff x="385" y="3854"/>
            <a:chExt cx="3511" cy="1047"/>
          </a:xfrm>
        </p:grpSpPr>
        <p:sp>
          <p:nvSpPr>
            <p:cNvPr id="193" name="Google Shape;193;p10:notes"/>
            <p:cNvSpPr/>
            <p:nvPr/>
          </p:nvSpPr>
          <p:spPr>
            <a:xfrm>
              <a:off x="385" y="3854"/>
              <a:ext cx="3511" cy="280"/>
            </a:xfrm>
            <a:prstGeom prst="rect">
              <a:avLst/>
            </a:prstGeom>
            <a:noFill/>
            <a:ln cap="flat" cmpd="sng" w="12700">
              <a:solidFill>
                <a:schemeClr val="dk1"/>
              </a:solidFill>
              <a:prstDash val="solid"/>
              <a:miter lim="800000"/>
              <a:headEnd len="sm" w="sm" type="none"/>
              <a:tailEnd len="sm" w="sm" type="none"/>
            </a:ln>
          </p:spPr>
          <p:txBody>
            <a:bodyPr anchorCtr="0" anchor="t" bIns="50800" lIns="96825" spcFirstLastPara="1" rIns="96825" wrap="square" tIns="50800">
              <a:noAutofit/>
            </a:bodyPr>
            <a:lstStyle/>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SQL&gt; SELECT	loc, deptno</a:t>
              </a:r>
              <a:endParaRPr/>
            </a:p>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  2  FROM 	dept;</a:t>
              </a:r>
              <a:endParaRPr/>
            </a:p>
          </p:txBody>
        </p:sp>
        <p:sp>
          <p:nvSpPr>
            <p:cNvPr id="194" name="Google Shape;194;p10:notes"/>
            <p:cNvSpPr/>
            <p:nvPr/>
          </p:nvSpPr>
          <p:spPr>
            <a:xfrm>
              <a:off x="385" y="4198"/>
              <a:ext cx="3511" cy="703"/>
            </a:xfrm>
            <a:prstGeom prst="rect">
              <a:avLst/>
            </a:prstGeom>
            <a:noFill/>
            <a:ln cap="flat" cmpd="sng" w="12700">
              <a:solidFill>
                <a:schemeClr val="dk1"/>
              </a:solidFill>
              <a:prstDash val="solid"/>
              <a:miter lim="800000"/>
              <a:headEnd len="sm" w="sm" type="none"/>
              <a:tailEnd len="sm" w="sm" type="none"/>
            </a:ln>
          </p:spPr>
          <p:txBody>
            <a:bodyPr anchorCtr="0" anchor="t" bIns="50800" lIns="96825" spcFirstLastPara="1" rIns="96825" wrap="square" tIns="50800">
              <a:noAutofit/>
            </a:bodyPr>
            <a:lstStyle/>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LOC              DEPTNO          </a:t>
              </a:r>
              <a:endParaRPr b="1" sz="11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NEW YORK             10</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DALLAS               20</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CHICAGO              30</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BOSTON	40</a:t>
              </a:r>
              <a:endParaRPr/>
            </a:p>
          </p:txBody>
        </p:sp>
      </p:gr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p:nvPr/>
        </p:nvSpPr>
        <p:spPr>
          <a:xfrm>
            <a:off x="3860800" y="0"/>
            <a:ext cx="2959100" cy="4603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6" name="Google Shape;206;p11:notes"/>
          <p:cNvSpPr/>
          <p:nvPr/>
        </p:nvSpPr>
        <p:spPr>
          <a:xfrm>
            <a:off x="-3175" y="0"/>
            <a:ext cx="2955925" cy="4603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7" name="Google Shape;207;p11: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Column Heading Defaults </a:t>
            </a:r>
            <a:endParaRPr/>
          </a:p>
          <a:p>
            <a:pPr indent="0" lvl="1" marL="114300" rtl="0" algn="l">
              <a:spcBef>
                <a:spcPts val="330"/>
              </a:spcBef>
              <a:spcAft>
                <a:spcPts val="0"/>
              </a:spcAft>
              <a:buNone/>
            </a:pPr>
            <a:r>
              <a:rPr lang="en-US"/>
              <a:t>Character column heading and data as well as date column heading and data are left-justified within a column width. Number headings and data are right-justified.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180"/>
              </a:spcBef>
              <a:spcAft>
                <a:spcPts val="0"/>
              </a:spcAft>
              <a:buNone/>
            </a:pPr>
            <a:r>
              <a:t/>
            </a:r>
            <a:endParaRPr sz="600"/>
          </a:p>
          <a:p>
            <a:pPr indent="0" lvl="1" marL="114300" rtl="0" algn="l">
              <a:spcBef>
                <a:spcPts val="330"/>
              </a:spcBef>
              <a:spcAft>
                <a:spcPts val="0"/>
              </a:spcAft>
              <a:buNone/>
            </a:pPr>
            <a:r>
              <a:rPr lang="en-US"/>
              <a:t>Character and date column headings can be truncated, but number headings cannot be truncated. The column headings appear in uppercase by default. You can override the column heading display with an alias. Column aliases are covered later in this lesson.</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p:txBody>
      </p:sp>
      <p:sp>
        <p:nvSpPr>
          <p:cNvPr id="208" name="Google Shape;208;p11:notes"/>
          <p:cNvSpPr/>
          <p:nvPr>
            <p:ph idx="2" type="sldImg"/>
          </p:nvPr>
        </p:nvSpPr>
        <p:spPr>
          <a:xfrm>
            <a:off x="468313" y="152400"/>
            <a:ext cx="5876925" cy="4406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11:notes"/>
          <p:cNvSpPr/>
          <p:nvPr/>
        </p:nvSpPr>
        <p:spPr>
          <a:xfrm>
            <a:off x="617538" y="5451475"/>
            <a:ext cx="5586412" cy="444500"/>
          </a:xfrm>
          <a:prstGeom prst="rect">
            <a:avLst/>
          </a:prstGeom>
          <a:noFill/>
          <a:ln cap="flat" cmpd="sng" w="12700">
            <a:solidFill>
              <a:schemeClr val="dk1"/>
            </a:solidFill>
            <a:prstDash val="solid"/>
            <a:miter lim="800000"/>
            <a:headEnd len="sm" w="sm" type="none"/>
            <a:tailEnd len="sm" w="sm" type="none"/>
          </a:ln>
        </p:spPr>
        <p:txBody>
          <a:bodyPr anchorCtr="0" anchor="t" bIns="47625" lIns="92075" spcFirstLastPara="1" rIns="92075" wrap="square" tIns="47625">
            <a:noAutofit/>
          </a:bodyPr>
          <a:lstStyle/>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SQL&gt; SELECT	ename, hiredate, sal</a:t>
            </a:r>
            <a:endParaRPr/>
          </a:p>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  2  FROM 	emp;</a:t>
            </a:r>
            <a:endParaRPr/>
          </a:p>
        </p:txBody>
      </p:sp>
      <p:sp>
        <p:nvSpPr>
          <p:cNvPr id="210" name="Google Shape;210;p11:notes"/>
          <p:cNvSpPr/>
          <p:nvPr/>
        </p:nvSpPr>
        <p:spPr>
          <a:xfrm>
            <a:off x="617538" y="6034088"/>
            <a:ext cx="5567362" cy="1808162"/>
          </a:xfrm>
          <a:prstGeom prst="rect">
            <a:avLst/>
          </a:prstGeom>
          <a:noFill/>
          <a:ln cap="flat" cmpd="sng" w="12700">
            <a:solidFill>
              <a:schemeClr val="dk1"/>
            </a:solidFill>
            <a:prstDash val="solid"/>
            <a:miter lim="800000"/>
            <a:headEnd len="sm" w="sm" type="none"/>
            <a:tailEnd len="sm" w="sm" type="none"/>
          </a:ln>
        </p:spPr>
        <p:txBody>
          <a:bodyPr anchorCtr="0" anchor="t" bIns="47625" lIns="92075" spcFirstLastPara="1" rIns="92075" wrap="square" tIns="47625">
            <a:noAutofit/>
          </a:bodyPr>
          <a:lstStyle/>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ENAME      HIREDATE        SAL</a:t>
            </a:r>
            <a:endParaRPr b="1" sz="11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 --------- ---------</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KING       17-NOV-81      5000</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BLAKE      01-MAY-81      2850</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CLARK      09-JUN-81      2450</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JONES      02-APR-81      2975</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MARTIN     28-SEP-81      1250</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ALLEN      20-FEB-81      1600</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14 rows selected.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Arithmetic Expressions</a:t>
            </a:r>
            <a:endParaRPr/>
          </a:p>
          <a:p>
            <a:pPr indent="0" lvl="1" marL="114300" rtl="0" algn="l">
              <a:spcBef>
                <a:spcPts val="330"/>
              </a:spcBef>
              <a:spcAft>
                <a:spcPts val="0"/>
              </a:spcAft>
              <a:buNone/>
            </a:pPr>
            <a:r>
              <a:rPr lang="en-US"/>
              <a:t>You may need to modify the way in which data is displayed, perform calculations, or look at what-if scenarios. This is possible using arithmetic expressions. An arithmetic expression may contain column names, constant numeric values, and the arithmetic operators.</a:t>
            </a:r>
            <a:endParaRPr/>
          </a:p>
          <a:p>
            <a:pPr indent="0" lvl="0" marL="0" rtl="0" algn="l">
              <a:spcBef>
                <a:spcPts val="330"/>
              </a:spcBef>
              <a:spcAft>
                <a:spcPts val="0"/>
              </a:spcAft>
              <a:buNone/>
            </a:pPr>
            <a:r>
              <a:rPr lang="en-US"/>
              <a:t>Arithmetic Operators</a:t>
            </a:r>
            <a:endParaRPr/>
          </a:p>
          <a:p>
            <a:pPr indent="0" lvl="1" marL="114300" rtl="0" algn="l">
              <a:spcBef>
                <a:spcPts val="330"/>
              </a:spcBef>
              <a:spcAft>
                <a:spcPts val="0"/>
              </a:spcAft>
              <a:buNone/>
            </a:pPr>
            <a:r>
              <a:rPr lang="en-US"/>
              <a:t>The slide lists the </a:t>
            </a:r>
            <a:r>
              <a:rPr lang="en-US">
                <a:solidFill>
                  <a:srgbClr val="FC0128"/>
                </a:solidFill>
              </a:rPr>
              <a:t>arithmetic operators </a:t>
            </a:r>
            <a:r>
              <a:rPr lang="en-US"/>
              <a:t>available in SQL. You can use arithmetic operators in any clause of a SQL statement except the FROM clause. </a:t>
            </a:r>
            <a:endParaRPr/>
          </a:p>
        </p:txBody>
      </p:sp>
      <p:sp>
        <p:nvSpPr>
          <p:cNvPr id="216" name="Google Shape;216;p12:notes"/>
          <p:cNvSpPr/>
          <p:nvPr>
            <p:ph idx="2" type="sldImg"/>
          </p:nvPr>
        </p:nvSpPr>
        <p:spPr>
          <a:xfrm>
            <a:off x="468313" y="152400"/>
            <a:ext cx="5876925" cy="4406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Using Arithmetic Operators</a:t>
            </a:r>
            <a:endParaRPr/>
          </a:p>
          <a:p>
            <a:pPr indent="0" lvl="1" marL="114300" rtl="0" algn="l">
              <a:spcBef>
                <a:spcPts val="330"/>
              </a:spcBef>
              <a:spcAft>
                <a:spcPts val="0"/>
              </a:spcAft>
              <a:buNone/>
            </a:pPr>
            <a:r>
              <a:rPr lang="en-US">
                <a:solidFill>
                  <a:srgbClr val="000000"/>
                </a:solidFill>
              </a:rPr>
              <a:t>The example in the slide uses the addition operator to calculate a salary increase of $300 for all employees and displays a new SAL+300 column in the output. </a:t>
            </a:r>
            <a:endParaRPr/>
          </a:p>
          <a:p>
            <a:pPr indent="0" lvl="1" marL="114300" rtl="0" algn="l">
              <a:spcBef>
                <a:spcPts val="330"/>
              </a:spcBef>
              <a:spcAft>
                <a:spcPts val="0"/>
              </a:spcAft>
              <a:buNone/>
            </a:pPr>
            <a:r>
              <a:rPr lang="en-US">
                <a:solidFill>
                  <a:srgbClr val="000000"/>
                </a:solidFill>
              </a:rPr>
              <a:t>Note that the resultant calculated column SAL+300 is not a new column in the EMP table; it is for display only. By default, the name of a new column comes from the calculation that generated it</a:t>
            </a:r>
            <a:r>
              <a:rPr lang="en-US"/>
              <a:t>—</a:t>
            </a:r>
            <a:r>
              <a:rPr lang="en-US">
                <a:solidFill>
                  <a:srgbClr val="000000"/>
                </a:solidFill>
              </a:rPr>
              <a:t>in this case, sal+300.</a:t>
            </a:r>
            <a:endParaRPr/>
          </a:p>
          <a:p>
            <a:pPr indent="0" lvl="1" marL="114300" rtl="0" algn="l">
              <a:spcBef>
                <a:spcPts val="330"/>
              </a:spcBef>
              <a:spcAft>
                <a:spcPts val="0"/>
              </a:spcAft>
              <a:buNone/>
            </a:pPr>
            <a:r>
              <a:rPr b="1" lang="en-US"/>
              <a:t>Note:</a:t>
            </a:r>
            <a:r>
              <a:rPr lang="en-US"/>
              <a:t> SQL*Plus ignores blank spaces before and after the arithmetic operator.</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p:txBody>
      </p:sp>
      <p:sp>
        <p:nvSpPr>
          <p:cNvPr id="228" name="Google Shape;228;p13:notes"/>
          <p:cNvSpPr/>
          <p:nvPr>
            <p:ph idx="2" type="sldImg"/>
          </p:nvPr>
        </p:nvSpPr>
        <p:spPr>
          <a:xfrm>
            <a:off x="468313" y="152400"/>
            <a:ext cx="5876925" cy="4406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4: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Operator Precedence</a:t>
            </a:r>
            <a:endParaRPr/>
          </a:p>
          <a:p>
            <a:pPr indent="0" lvl="1" marL="114300" rtl="0" algn="l">
              <a:spcBef>
                <a:spcPts val="330"/>
              </a:spcBef>
              <a:spcAft>
                <a:spcPts val="0"/>
              </a:spcAft>
              <a:buNone/>
            </a:pPr>
            <a:r>
              <a:rPr lang="en-US"/>
              <a:t>If an arithmetic expression contains more than one operator, multiplication and division are evaluated first. If operators within an expression are of same priority, then evaluation is done from left to right.</a:t>
            </a:r>
            <a:endParaRPr/>
          </a:p>
          <a:p>
            <a:pPr indent="0" lvl="1" marL="114300" rtl="0" algn="l">
              <a:spcBef>
                <a:spcPts val="330"/>
              </a:spcBef>
              <a:spcAft>
                <a:spcPts val="0"/>
              </a:spcAft>
              <a:buNone/>
            </a:pPr>
            <a:r>
              <a:rPr lang="en-US"/>
              <a:t>You can use parentheses to force the expression within parentheses to be evaluated first.</a:t>
            </a:r>
            <a:endParaRPr/>
          </a:p>
          <a:p>
            <a:pPr indent="0" lvl="1" marL="114300" rtl="0" algn="l">
              <a:spcBef>
                <a:spcPts val="330"/>
              </a:spcBef>
              <a:spcAft>
                <a:spcPts val="0"/>
              </a:spcAft>
              <a:buNone/>
            </a:pPr>
            <a:r>
              <a:rPr lang="en-US"/>
              <a:t> </a:t>
            </a:r>
            <a:endParaRPr/>
          </a:p>
        </p:txBody>
      </p:sp>
      <p:sp>
        <p:nvSpPr>
          <p:cNvPr id="241" name="Google Shape;241;p14:notes"/>
          <p:cNvSpPr/>
          <p:nvPr>
            <p:ph idx="2" type="sldImg"/>
          </p:nvPr>
        </p:nvSpPr>
        <p:spPr>
          <a:xfrm>
            <a:off x="468313" y="152400"/>
            <a:ext cx="5876925" cy="4406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5:notes"/>
          <p:cNvSpPr/>
          <p:nvPr>
            <p:ph idx="2" type="sldImg"/>
          </p:nvPr>
        </p:nvSpPr>
        <p:spPr>
          <a:xfrm>
            <a:off x="468313" y="152400"/>
            <a:ext cx="5876925" cy="4406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3" name="Google Shape;253;p15: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Operator Precedence (continued)</a:t>
            </a:r>
            <a:endParaRPr/>
          </a:p>
          <a:p>
            <a:pPr indent="0" lvl="1" marL="114300" rtl="0" algn="l">
              <a:spcBef>
                <a:spcPts val="330"/>
              </a:spcBef>
              <a:spcAft>
                <a:spcPts val="0"/>
              </a:spcAft>
              <a:buNone/>
            </a:pPr>
            <a:r>
              <a:rPr lang="en-US"/>
              <a:t>The example on the slide displays the name, salary, and annual compensation of employees. It calculates the annual compensation as 12 multiplied by the monthly salary, plus a one-time bonus of $100. Notice that multiplication is performed before addition.</a:t>
            </a:r>
            <a:endParaRPr/>
          </a:p>
          <a:p>
            <a:pPr indent="0" lvl="1" marL="114300" rtl="0" algn="l">
              <a:spcBef>
                <a:spcPts val="330"/>
              </a:spcBef>
              <a:spcAft>
                <a:spcPts val="0"/>
              </a:spcAft>
              <a:buNone/>
            </a:pPr>
            <a:r>
              <a:rPr b="1" lang="en-US"/>
              <a:t>Note:</a:t>
            </a:r>
            <a:r>
              <a:rPr lang="en-US"/>
              <a:t> Use parentheses to reinforce the standard order of precedence and to improve clarity. For example, the expression above can be written as (12*sal)+100 with no change in the result.</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0" marL="0" rtl="0" algn="l">
              <a:spcBef>
                <a:spcPts val="330"/>
              </a:spcBef>
              <a:spcAft>
                <a:spcPts val="0"/>
              </a:spcAft>
              <a:buNone/>
            </a:pPr>
            <a:r>
              <a:rPr lang="en-US">
                <a:solidFill>
                  <a:schemeClr val="accent2"/>
                </a:solidFill>
              </a:rPr>
              <a:t>Class Management Note</a:t>
            </a:r>
            <a:endParaRPr/>
          </a:p>
          <a:p>
            <a:pPr indent="0" lvl="1" marL="114300" rtl="0" algn="l">
              <a:spcBef>
                <a:spcPts val="330"/>
              </a:spcBef>
              <a:spcAft>
                <a:spcPts val="0"/>
              </a:spcAft>
              <a:buNone/>
            </a:pPr>
            <a:r>
              <a:rPr lang="en-US">
                <a:solidFill>
                  <a:schemeClr val="accent2"/>
                </a:solidFill>
              </a:rPr>
              <a:t>Demo:</a:t>
            </a:r>
            <a:r>
              <a:rPr i="1" lang="en-US">
                <a:solidFill>
                  <a:schemeClr val="accent2"/>
                </a:solidFill>
              </a:rPr>
              <a:t> l1prec1.sql, l1prec2.sql</a:t>
            </a:r>
            <a:endParaRPr/>
          </a:p>
          <a:p>
            <a:pPr indent="0" lvl="1" marL="114300" rtl="0" algn="l">
              <a:spcBef>
                <a:spcPts val="330"/>
              </a:spcBef>
              <a:spcAft>
                <a:spcPts val="0"/>
              </a:spcAft>
              <a:buNone/>
            </a:pPr>
            <a:r>
              <a:rPr lang="en-US">
                <a:solidFill>
                  <a:schemeClr val="accent2"/>
                </a:solidFill>
              </a:rPr>
              <a:t>Purpose:</a:t>
            </a:r>
            <a:r>
              <a:rPr i="1" lang="en-US">
                <a:solidFill>
                  <a:schemeClr val="accent2"/>
                </a:solidFill>
              </a:rPr>
              <a:t> </a:t>
            </a:r>
            <a:r>
              <a:rPr lang="en-US">
                <a:solidFill>
                  <a:schemeClr val="accent2"/>
                </a:solidFill>
              </a:rPr>
              <a:t>To illustrate viewing a query containing no parentheses and executing a query with parentheses to override rules of precedence.</a:t>
            </a:r>
            <a:endParaRPr/>
          </a:p>
          <a:p>
            <a:pPr indent="0" lvl="0" marL="0" rtl="0" algn="l">
              <a:spcBef>
                <a:spcPts val="330"/>
              </a:spcBef>
              <a:spcAft>
                <a:spcPts val="0"/>
              </a:spcAft>
              <a:buNone/>
            </a:pPr>
            <a:r>
              <a:t/>
            </a:r>
            <a:endParaRPr b="0">
              <a:solidFill>
                <a:schemeClr val="accent2"/>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6:notes"/>
          <p:cNvSpPr/>
          <p:nvPr>
            <p:ph idx="2" type="sldImg"/>
          </p:nvPr>
        </p:nvSpPr>
        <p:spPr>
          <a:xfrm>
            <a:off x="468313" y="152400"/>
            <a:ext cx="5876925" cy="4406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5" name="Google Shape;265;p16: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Using Parentheses</a:t>
            </a:r>
            <a:endParaRPr/>
          </a:p>
          <a:p>
            <a:pPr indent="0" lvl="1" marL="114300" rtl="0" algn="l">
              <a:spcBef>
                <a:spcPts val="330"/>
              </a:spcBef>
              <a:spcAft>
                <a:spcPts val="0"/>
              </a:spcAft>
              <a:buNone/>
            </a:pPr>
            <a:r>
              <a:rPr lang="en-US"/>
              <a:t>You can override the rules of precedence by using </a:t>
            </a:r>
            <a:r>
              <a:rPr i="1" lang="en-US"/>
              <a:t>parentheses </a:t>
            </a:r>
            <a:r>
              <a:rPr lang="en-US"/>
              <a:t>to specify the order in which operators are executed.</a:t>
            </a:r>
            <a:endParaRPr/>
          </a:p>
          <a:p>
            <a:pPr indent="0" lvl="1" marL="114300" rtl="0" algn="l">
              <a:spcBef>
                <a:spcPts val="330"/>
              </a:spcBef>
              <a:spcAft>
                <a:spcPts val="0"/>
              </a:spcAft>
              <a:buNone/>
            </a:pPr>
            <a:r>
              <a:rPr lang="en-US"/>
              <a:t>The example on the slide displays the name, salary, and annual compensation of employees. It calculates the annual compensation as monthly salary plus a monthly bonus of $100, multiplied by 12. Because of the parentheses, addition takes priority over multiplication.</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7:notes"/>
          <p:cNvSpPr/>
          <p:nvPr/>
        </p:nvSpPr>
        <p:spPr>
          <a:xfrm>
            <a:off x="3860800" y="0"/>
            <a:ext cx="2959100" cy="4603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77" name="Google Shape;277;p17:notes"/>
          <p:cNvSpPr/>
          <p:nvPr/>
        </p:nvSpPr>
        <p:spPr>
          <a:xfrm>
            <a:off x="-3175" y="0"/>
            <a:ext cx="2955925" cy="4603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78" name="Google Shape;278;p17: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Null Values</a:t>
            </a:r>
            <a:endParaRPr/>
          </a:p>
          <a:p>
            <a:pPr indent="0" lvl="1" marL="114300" rtl="0" algn="l">
              <a:spcBef>
                <a:spcPts val="330"/>
              </a:spcBef>
              <a:spcAft>
                <a:spcPts val="0"/>
              </a:spcAft>
              <a:buNone/>
            </a:pPr>
            <a:r>
              <a:rPr lang="en-US"/>
              <a:t>If a row lacks the data value for a particular column, that value is said to be </a:t>
            </a:r>
            <a:r>
              <a:rPr i="1" lang="en-US">
                <a:solidFill>
                  <a:srgbClr val="FC0128"/>
                </a:solidFill>
              </a:rPr>
              <a:t>null</a:t>
            </a:r>
            <a:r>
              <a:rPr lang="en-US">
                <a:solidFill>
                  <a:srgbClr val="FC0128"/>
                </a:solidFill>
              </a:rPr>
              <a:t>,</a:t>
            </a:r>
            <a:r>
              <a:rPr lang="en-US"/>
              <a:t> or to contain null. </a:t>
            </a:r>
            <a:endParaRPr/>
          </a:p>
          <a:p>
            <a:pPr indent="0" lvl="1" marL="114300" rtl="0" algn="l">
              <a:spcBef>
                <a:spcPts val="330"/>
              </a:spcBef>
              <a:spcAft>
                <a:spcPts val="0"/>
              </a:spcAft>
              <a:buNone/>
            </a:pPr>
            <a:r>
              <a:rPr lang="en-US"/>
              <a:t>A null value is a value that is unavailable, unassigned, unknown, or inapplicable. A null value is not the same as zero or a space. Zero is a number, and a space is a character. </a:t>
            </a:r>
            <a:endParaRPr/>
          </a:p>
          <a:p>
            <a:pPr indent="0" lvl="1" marL="114300" rtl="0" algn="l">
              <a:spcBef>
                <a:spcPts val="330"/>
              </a:spcBef>
              <a:spcAft>
                <a:spcPts val="0"/>
              </a:spcAft>
              <a:buNone/>
            </a:pPr>
            <a:r>
              <a:rPr lang="en-US"/>
              <a:t>Columns of any datatype can contain null values, unless the column was defined as NOT NULL or as PRIMARY KEY when the column was created. </a:t>
            </a:r>
            <a:endParaRPr/>
          </a:p>
          <a:p>
            <a:pPr indent="0" lvl="1" marL="114300" rtl="0" algn="l">
              <a:spcBef>
                <a:spcPts val="330"/>
              </a:spcBef>
              <a:spcAft>
                <a:spcPts val="0"/>
              </a:spcAft>
              <a:buNone/>
            </a:pPr>
            <a:r>
              <a:rPr lang="en-US"/>
              <a:t>In the COMM column in the EMP table, you notice that only a SALESMAN can earn commission. Other employees are not entitled to earn commission. A null value represents that fact. Turner, who is a salesman, does not earn any commission. Notice that his commission is zero and not null.</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0" marL="0" rtl="0" algn="l">
              <a:spcBef>
                <a:spcPts val="330"/>
              </a:spcBef>
              <a:spcAft>
                <a:spcPts val="0"/>
              </a:spcAft>
              <a:buNone/>
            </a:pPr>
            <a:r>
              <a:rPr lang="en-US">
                <a:solidFill>
                  <a:schemeClr val="accent2"/>
                </a:solidFill>
              </a:rPr>
              <a:t>Class Management Note</a:t>
            </a:r>
            <a:endParaRPr/>
          </a:p>
          <a:p>
            <a:pPr indent="0" lvl="1" marL="114300" rtl="0" algn="l">
              <a:spcBef>
                <a:spcPts val="330"/>
              </a:spcBef>
              <a:spcAft>
                <a:spcPts val="0"/>
              </a:spcAft>
              <a:buNone/>
            </a:pPr>
            <a:r>
              <a:rPr lang="en-US">
                <a:solidFill>
                  <a:schemeClr val="accent2"/>
                </a:solidFill>
              </a:rPr>
              <a:t>Demo: </a:t>
            </a:r>
            <a:r>
              <a:rPr i="1" lang="en-US">
                <a:solidFill>
                  <a:schemeClr val="accent2"/>
                </a:solidFill>
              </a:rPr>
              <a:t>l1null.sql</a:t>
            </a:r>
            <a:endParaRPr/>
          </a:p>
          <a:p>
            <a:pPr indent="0" lvl="1" marL="114300" rtl="0" algn="l">
              <a:spcBef>
                <a:spcPts val="330"/>
              </a:spcBef>
              <a:spcAft>
                <a:spcPts val="0"/>
              </a:spcAft>
              <a:buNone/>
            </a:pPr>
            <a:r>
              <a:rPr lang="en-US">
                <a:solidFill>
                  <a:schemeClr val="accent2"/>
                </a:solidFill>
              </a:rPr>
              <a:t>Purpose:</a:t>
            </a:r>
            <a:r>
              <a:rPr i="1" lang="en-US">
                <a:solidFill>
                  <a:schemeClr val="accent2"/>
                </a:solidFill>
              </a:rPr>
              <a:t> </a:t>
            </a:r>
            <a:r>
              <a:rPr lang="en-US">
                <a:solidFill>
                  <a:schemeClr val="accent2"/>
                </a:solidFill>
              </a:rPr>
              <a:t>To illustrate calculating with null values.</a:t>
            </a:r>
            <a:endParaRPr/>
          </a:p>
        </p:txBody>
      </p:sp>
      <p:sp>
        <p:nvSpPr>
          <p:cNvPr id="279" name="Google Shape;279;p17:notes"/>
          <p:cNvSpPr/>
          <p:nvPr>
            <p:ph idx="2" type="sldImg"/>
          </p:nvPr>
        </p:nvSpPr>
        <p:spPr>
          <a:xfrm>
            <a:off x="468313" y="152400"/>
            <a:ext cx="5876925" cy="4406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8:notes"/>
          <p:cNvSpPr/>
          <p:nvPr>
            <p:ph idx="2" type="sldImg"/>
          </p:nvPr>
        </p:nvSpPr>
        <p:spPr>
          <a:xfrm>
            <a:off x="468313" y="152400"/>
            <a:ext cx="5876925" cy="4406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2" name="Google Shape;292;p18: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Null Values (continued)</a:t>
            </a:r>
            <a:endParaRPr/>
          </a:p>
          <a:p>
            <a:pPr indent="0" lvl="1" marL="114300" rtl="0" algn="l">
              <a:spcBef>
                <a:spcPts val="330"/>
              </a:spcBef>
              <a:spcAft>
                <a:spcPts val="0"/>
              </a:spcAft>
              <a:buNone/>
            </a:pPr>
            <a:r>
              <a:rPr lang="en-US"/>
              <a:t>If any column value in an arithmetic expression is null, the result is null. For example, if you attempt to perform division with zero, you get an error. However, if you divide a number by null, the result is a null or unknown. </a:t>
            </a:r>
            <a:endParaRPr/>
          </a:p>
          <a:p>
            <a:pPr indent="0" lvl="1" marL="114300" rtl="0" algn="l">
              <a:spcBef>
                <a:spcPts val="330"/>
              </a:spcBef>
              <a:spcAft>
                <a:spcPts val="0"/>
              </a:spcAft>
              <a:buNone/>
            </a:pPr>
            <a:r>
              <a:rPr lang="en-US"/>
              <a:t>In the example on the slide, employee KING is not in SALESMAN and does not get any commission. Because the COMM column in the arithmetic expression is null, the result is null. </a:t>
            </a:r>
            <a:endParaRPr/>
          </a:p>
          <a:p>
            <a:pPr indent="0" lvl="1" marL="114300" rtl="0" algn="l">
              <a:spcBef>
                <a:spcPts val="330"/>
              </a:spcBef>
              <a:spcAft>
                <a:spcPts val="0"/>
              </a:spcAft>
              <a:buNone/>
            </a:pPr>
            <a:r>
              <a:rPr lang="en-US"/>
              <a:t>For more information, see </a:t>
            </a:r>
            <a:br>
              <a:rPr lang="en-US"/>
            </a:br>
            <a:r>
              <a:rPr i="1" lang="en-US"/>
              <a:t>Oracle Server SQL Reference, </a:t>
            </a:r>
            <a:r>
              <a:rPr lang="en-US"/>
              <a:t>Release 8, “Elements of SQL.”</a:t>
            </a:r>
            <a:endParaRPr/>
          </a:p>
        </p:txBody>
      </p:sp>
      <p:grpSp>
        <p:nvGrpSpPr>
          <p:cNvPr id="293" name="Google Shape;293;p18:notes"/>
          <p:cNvGrpSpPr/>
          <p:nvPr/>
        </p:nvGrpSpPr>
        <p:grpSpPr>
          <a:xfrm>
            <a:off x="201613" y="6016625"/>
            <a:ext cx="298450" cy="292100"/>
            <a:chOff x="127" y="3790"/>
            <a:chExt cx="188" cy="184"/>
          </a:xfrm>
        </p:grpSpPr>
        <p:sp>
          <p:nvSpPr>
            <p:cNvPr id="294" name="Google Shape;294;p18:notes"/>
            <p:cNvSpPr/>
            <p:nvPr/>
          </p:nvSpPr>
          <p:spPr>
            <a:xfrm>
              <a:off x="127" y="3790"/>
              <a:ext cx="178" cy="178"/>
            </a:xfrm>
            <a:custGeom>
              <a:rect b="b" l="l" r="r" t="t"/>
              <a:pathLst>
                <a:path extrusionOk="0" h="178" w="178">
                  <a:moveTo>
                    <a:pt x="177" y="177"/>
                  </a:moveTo>
                  <a:lnTo>
                    <a:pt x="177" y="0"/>
                  </a:lnTo>
                  <a:lnTo>
                    <a:pt x="0" y="0"/>
                  </a:lnTo>
                  <a:lnTo>
                    <a:pt x="0" y="177"/>
                  </a:lnTo>
                  <a:lnTo>
                    <a:pt x="177" y="177"/>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95" name="Google Shape;295;p18:notes"/>
            <p:cNvSpPr/>
            <p:nvPr/>
          </p:nvSpPr>
          <p:spPr>
            <a:xfrm>
              <a:off x="189" y="3856"/>
              <a:ext cx="69" cy="37"/>
            </a:xfrm>
            <a:custGeom>
              <a:rect b="b" l="l" r="r" t="t"/>
              <a:pathLst>
                <a:path extrusionOk="0" h="37" w="69">
                  <a:moveTo>
                    <a:pt x="68" y="7"/>
                  </a:moveTo>
                  <a:lnTo>
                    <a:pt x="65" y="0"/>
                  </a:lnTo>
                  <a:lnTo>
                    <a:pt x="0" y="29"/>
                  </a:lnTo>
                  <a:lnTo>
                    <a:pt x="3" y="36"/>
                  </a:lnTo>
                  <a:lnTo>
                    <a:pt x="68" y="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96" name="Google Shape;296;p18:notes"/>
            <p:cNvSpPr/>
            <p:nvPr/>
          </p:nvSpPr>
          <p:spPr>
            <a:xfrm>
              <a:off x="198" y="3872"/>
              <a:ext cx="68" cy="38"/>
            </a:xfrm>
            <a:custGeom>
              <a:rect b="b" l="l" r="r" t="t"/>
              <a:pathLst>
                <a:path extrusionOk="0" h="38" w="68">
                  <a:moveTo>
                    <a:pt x="67" y="7"/>
                  </a:moveTo>
                  <a:lnTo>
                    <a:pt x="64" y="0"/>
                  </a:lnTo>
                  <a:lnTo>
                    <a:pt x="0" y="29"/>
                  </a:lnTo>
                  <a:lnTo>
                    <a:pt x="2" y="37"/>
                  </a:lnTo>
                  <a:lnTo>
                    <a:pt x="67" y="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97" name="Google Shape;297;p18:notes"/>
            <p:cNvSpPr/>
            <p:nvPr/>
          </p:nvSpPr>
          <p:spPr>
            <a:xfrm>
              <a:off x="203" y="3888"/>
              <a:ext cx="69" cy="35"/>
            </a:xfrm>
            <a:custGeom>
              <a:rect b="b" l="l" r="r" t="t"/>
              <a:pathLst>
                <a:path extrusionOk="0" h="35" w="69">
                  <a:moveTo>
                    <a:pt x="68" y="6"/>
                  </a:moveTo>
                  <a:lnTo>
                    <a:pt x="65" y="0"/>
                  </a:lnTo>
                  <a:lnTo>
                    <a:pt x="0" y="27"/>
                  </a:lnTo>
                  <a:lnTo>
                    <a:pt x="3" y="34"/>
                  </a:lnTo>
                  <a:lnTo>
                    <a:pt x="68" y="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98" name="Google Shape;298;p18:notes"/>
            <p:cNvSpPr/>
            <p:nvPr/>
          </p:nvSpPr>
          <p:spPr>
            <a:xfrm>
              <a:off x="210" y="3906"/>
              <a:ext cx="71" cy="34"/>
            </a:xfrm>
            <a:custGeom>
              <a:rect b="b" l="l" r="r" t="t"/>
              <a:pathLst>
                <a:path extrusionOk="0" h="34" w="71">
                  <a:moveTo>
                    <a:pt x="70" y="6"/>
                  </a:moveTo>
                  <a:lnTo>
                    <a:pt x="66" y="0"/>
                  </a:lnTo>
                  <a:lnTo>
                    <a:pt x="0" y="26"/>
                  </a:lnTo>
                  <a:lnTo>
                    <a:pt x="3" y="33"/>
                  </a:lnTo>
                  <a:lnTo>
                    <a:pt x="70" y="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99" name="Google Shape;299;p18:notes"/>
            <p:cNvSpPr/>
            <p:nvPr/>
          </p:nvSpPr>
          <p:spPr>
            <a:xfrm>
              <a:off x="219" y="3920"/>
              <a:ext cx="68" cy="38"/>
            </a:xfrm>
            <a:custGeom>
              <a:rect b="b" l="l" r="r" t="t"/>
              <a:pathLst>
                <a:path extrusionOk="0" h="38" w="68">
                  <a:moveTo>
                    <a:pt x="67" y="7"/>
                  </a:moveTo>
                  <a:lnTo>
                    <a:pt x="64" y="0"/>
                  </a:lnTo>
                  <a:lnTo>
                    <a:pt x="0" y="29"/>
                  </a:lnTo>
                  <a:lnTo>
                    <a:pt x="2" y="37"/>
                  </a:lnTo>
                  <a:lnTo>
                    <a:pt x="67" y="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00" name="Google Shape;300;p18:notes"/>
            <p:cNvSpPr/>
            <p:nvPr/>
          </p:nvSpPr>
          <p:spPr>
            <a:xfrm>
              <a:off x="149" y="3819"/>
              <a:ext cx="121" cy="58"/>
            </a:xfrm>
            <a:custGeom>
              <a:rect b="b" l="l" r="r" t="t"/>
              <a:pathLst>
                <a:path extrusionOk="0" h="58" w="121">
                  <a:moveTo>
                    <a:pt x="120" y="7"/>
                  </a:moveTo>
                  <a:lnTo>
                    <a:pt x="118" y="0"/>
                  </a:lnTo>
                  <a:lnTo>
                    <a:pt x="0" y="50"/>
                  </a:lnTo>
                  <a:lnTo>
                    <a:pt x="2" y="57"/>
                  </a:lnTo>
                  <a:lnTo>
                    <a:pt x="120" y="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01" name="Google Shape;301;p18:notes"/>
            <p:cNvSpPr/>
            <p:nvPr/>
          </p:nvSpPr>
          <p:spPr>
            <a:xfrm>
              <a:off x="131" y="3808"/>
              <a:ext cx="123" cy="59"/>
            </a:xfrm>
            <a:custGeom>
              <a:rect b="b" l="l" r="r" t="t"/>
              <a:pathLst>
                <a:path extrusionOk="0" h="59" w="123">
                  <a:moveTo>
                    <a:pt x="122" y="7"/>
                  </a:moveTo>
                  <a:lnTo>
                    <a:pt x="119" y="0"/>
                  </a:lnTo>
                  <a:lnTo>
                    <a:pt x="0" y="51"/>
                  </a:lnTo>
                  <a:lnTo>
                    <a:pt x="2" y="58"/>
                  </a:lnTo>
                  <a:lnTo>
                    <a:pt x="122" y="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02" name="Google Shape;302;p18:notes"/>
            <p:cNvSpPr/>
            <p:nvPr/>
          </p:nvSpPr>
          <p:spPr>
            <a:xfrm>
              <a:off x="258" y="3821"/>
              <a:ext cx="57" cy="104"/>
            </a:xfrm>
            <a:custGeom>
              <a:rect b="b" l="l" r="r" t="t"/>
              <a:pathLst>
                <a:path extrusionOk="0" h="104" w="57">
                  <a:moveTo>
                    <a:pt x="48" y="103"/>
                  </a:moveTo>
                  <a:lnTo>
                    <a:pt x="56" y="100"/>
                  </a:lnTo>
                  <a:lnTo>
                    <a:pt x="7" y="0"/>
                  </a:lnTo>
                  <a:lnTo>
                    <a:pt x="0" y="2"/>
                  </a:lnTo>
                  <a:lnTo>
                    <a:pt x="48" y="103"/>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03" name="Google Shape;303;p18:notes"/>
            <p:cNvSpPr/>
            <p:nvPr/>
          </p:nvSpPr>
          <p:spPr>
            <a:xfrm>
              <a:off x="149" y="3867"/>
              <a:ext cx="53" cy="107"/>
            </a:xfrm>
            <a:custGeom>
              <a:rect b="b" l="l" r="r" t="t"/>
              <a:pathLst>
                <a:path extrusionOk="0" h="107" w="53">
                  <a:moveTo>
                    <a:pt x="45" y="106"/>
                  </a:moveTo>
                  <a:lnTo>
                    <a:pt x="52" y="102"/>
                  </a:lnTo>
                  <a:lnTo>
                    <a:pt x="6" y="0"/>
                  </a:lnTo>
                  <a:lnTo>
                    <a:pt x="0" y="4"/>
                  </a:lnTo>
                  <a:lnTo>
                    <a:pt x="45" y="10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04" name="Google Shape;304;p18:notes"/>
            <p:cNvSpPr/>
            <p:nvPr/>
          </p:nvSpPr>
          <p:spPr>
            <a:xfrm>
              <a:off x="127" y="3858"/>
              <a:ext cx="59" cy="116"/>
            </a:xfrm>
            <a:custGeom>
              <a:rect b="b" l="l" r="r" t="t"/>
              <a:pathLst>
                <a:path extrusionOk="0" h="116" w="59">
                  <a:moveTo>
                    <a:pt x="51" y="115"/>
                  </a:moveTo>
                  <a:lnTo>
                    <a:pt x="58" y="112"/>
                  </a:lnTo>
                  <a:lnTo>
                    <a:pt x="6" y="0"/>
                  </a:lnTo>
                  <a:lnTo>
                    <a:pt x="0" y="2"/>
                  </a:lnTo>
                  <a:lnTo>
                    <a:pt x="51" y="115"/>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05" name="Google Shape;305;p18:notes"/>
            <p:cNvSpPr/>
            <p:nvPr/>
          </p:nvSpPr>
          <p:spPr>
            <a:xfrm>
              <a:off x="130" y="3858"/>
              <a:ext cx="28" cy="18"/>
            </a:xfrm>
            <a:custGeom>
              <a:rect b="b" l="l" r="r" t="t"/>
              <a:pathLst>
                <a:path extrusionOk="0" h="18" w="28">
                  <a:moveTo>
                    <a:pt x="23" y="17"/>
                  </a:moveTo>
                  <a:lnTo>
                    <a:pt x="27" y="10"/>
                  </a:lnTo>
                  <a:lnTo>
                    <a:pt x="4" y="0"/>
                  </a:lnTo>
                  <a:lnTo>
                    <a:pt x="0" y="6"/>
                  </a:lnTo>
                  <a:lnTo>
                    <a:pt x="23" y="1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06" name="Google Shape;306;p18:notes"/>
            <p:cNvSpPr/>
            <p:nvPr/>
          </p:nvSpPr>
          <p:spPr>
            <a:xfrm>
              <a:off x="237" y="3814"/>
              <a:ext cx="29" cy="18"/>
            </a:xfrm>
            <a:custGeom>
              <a:rect b="b" l="l" r="r" t="t"/>
              <a:pathLst>
                <a:path extrusionOk="0" h="18" w="29">
                  <a:moveTo>
                    <a:pt x="24" y="17"/>
                  </a:moveTo>
                  <a:lnTo>
                    <a:pt x="28" y="10"/>
                  </a:lnTo>
                  <a:lnTo>
                    <a:pt x="4" y="0"/>
                  </a:lnTo>
                  <a:lnTo>
                    <a:pt x="0" y="5"/>
                  </a:lnTo>
                  <a:lnTo>
                    <a:pt x="24" y="1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9:notes"/>
          <p:cNvSpPr/>
          <p:nvPr>
            <p:ph idx="2" type="sldImg"/>
          </p:nvPr>
        </p:nvSpPr>
        <p:spPr>
          <a:xfrm>
            <a:off x="468313" y="152400"/>
            <a:ext cx="5876925" cy="4406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9" name="Google Shape;319;p19: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lnSpc>
                <a:spcPct val="112000"/>
              </a:lnSpc>
              <a:spcBef>
                <a:spcPts val="0"/>
              </a:spcBef>
              <a:spcAft>
                <a:spcPts val="0"/>
              </a:spcAft>
              <a:buNone/>
            </a:pPr>
            <a:r>
              <a:rPr lang="en-US"/>
              <a:t>Column Aliases</a:t>
            </a:r>
            <a:endParaRPr b="0">
              <a:latin typeface="Times"/>
              <a:ea typeface="Times"/>
              <a:cs typeface="Times"/>
              <a:sym typeface="Times"/>
            </a:endParaRPr>
          </a:p>
          <a:p>
            <a:pPr indent="0" lvl="1" marL="114300" rtl="0" algn="l">
              <a:spcBef>
                <a:spcPts val="594"/>
              </a:spcBef>
              <a:spcAft>
                <a:spcPts val="0"/>
              </a:spcAft>
              <a:buNone/>
            </a:pPr>
            <a:r>
              <a:rPr lang="en-US"/>
              <a:t>When displaying the result of a query, SQL*Plus normally uses the name of the selected column as the column heading. In many cases, this heading may not be descriptive and hence is difficult to understand. You can change a column heading by using a column alias.</a:t>
            </a:r>
            <a:endParaRPr/>
          </a:p>
          <a:p>
            <a:pPr indent="0" lvl="1" marL="114300" rtl="0" algn="l">
              <a:spcBef>
                <a:spcPts val="330"/>
              </a:spcBef>
              <a:spcAft>
                <a:spcPts val="0"/>
              </a:spcAft>
              <a:buNone/>
            </a:pPr>
            <a:r>
              <a:rPr lang="en-US"/>
              <a:t>Specify the </a:t>
            </a:r>
            <a:r>
              <a:rPr lang="en-US">
                <a:solidFill>
                  <a:srgbClr val="FC0128"/>
                </a:solidFill>
              </a:rPr>
              <a:t>alias </a:t>
            </a:r>
            <a:r>
              <a:rPr lang="en-US"/>
              <a:t>after the column in the SELECT list using a space as a separator. By default, alias headings appear in uppercase. If the alias contains spaces, special characters (such as # or $), or is case sensitive, enclose the alias in double quotation marks (" ").</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solidFill>
                <a:schemeClr val="accent2"/>
              </a:solidFill>
            </a:endParaRPr>
          </a:p>
          <a:p>
            <a:pPr indent="0" lvl="0" marL="0" rtl="0" algn="l">
              <a:spcBef>
                <a:spcPts val="330"/>
              </a:spcBef>
              <a:spcAft>
                <a:spcPts val="0"/>
              </a:spcAft>
              <a:buNone/>
            </a:pPr>
            <a:r>
              <a:t/>
            </a:r>
            <a:endParaRPr>
              <a:solidFill>
                <a:schemeClr val="accent2"/>
              </a:solidFill>
            </a:endParaRPr>
          </a:p>
          <a:p>
            <a:pPr indent="0" lvl="0" marL="0" rtl="0" algn="l">
              <a:spcBef>
                <a:spcPts val="330"/>
              </a:spcBef>
              <a:spcAft>
                <a:spcPts val="0"/>
              </a:spcAft>
              <a:buNone/>
            </a:pPr>
            <a:r>
              <a:t/>
            </a:r>
            <a:endParaRPr>
              <a:solidFill>
                <a:schemeClr val="accent2"/>
              </a:solidFill>
            </a:endParaRPr>
          </a:p>
          <a:p>
            <a:pPr indent="0" lvl="0" marL="0" rtl="0" algn="l">
              <a:spcBef>
                <a:spcPts val="330"/>
              </a:spcBef>
              <a:spcAft>
                <a:spcPts val="0"/>
              </a:spcAft>
              <a:buNone/>
            </a:pPr>
            <a:r>
              <a:t/>
            </a:r>
            <a:endParaRPr>
              <a:solidFill>
                <a:schemeClr val="accent2"/>
              </a:solidFill>
            </a:endParaRPr>
          </a:p>
          <a:p>
            <a:pPr indent="0" lvl="0" marL="0" rtl="0" algn="l">
              <a:spcBef>
                <a:spcPts val="330"/>
              </a:spcBef>
              <a:spcAft>
                <a:spcPts val="0"/>
              </a:spcAft>
              <a:buNone/>
            </a:pPr>
            <a:r>
              <a:rPr lang="en-US">
                <a:solidFill>
                  <a:schemeClr val="accent2"/>
                </a:solidFill>
              </a:rPr>
              <a:t>Class Management Note</a:t>
            </a:r>
            <a:endParaRPr/>
          </a:p>
          <a:p>
            <a:pPr indent="0" lvl="1" marL="114300" rtl="0" algn="l">
              <a:spcBef>
                <a:spcPts val="330"/>
              </a:spcBef>
              <a:spcAft>
                <a:spcPts val="0"/>
              </a:spcAft>
              <a:buNone/>
            </a:pPr>
            <a:r>
              <a:rPr lang="en-US">
                <a:solidFill>
                  <a:schemeClr val="accent2"/>
                </a:solidFill>
              </a:rPr>
              <a:t>Within a SQL statement, a column alias can be used in both the SELECT clause and the ORDER BY clause. You cannot use column aliases in the WHERE clause. Both alias features comply with the ANSI SQL 92 standard.</a:t>
            </a:r>
            <a:endParaRPr/>
          </a:p>
          <a:p>
            <a:pPr indent="0" lvl="1" marL="114300" rtl="0" algn="l">
              <a:spcBef>
                <a:spcPts val="330"/>
              </a:spcBef>
              <a:spcAft>
                <a:spcPts val="0"/>
              </a:spcAft>
              <a:buNone/>
            </a:pPr>
            <a:r>
              <a:rPr lang="en-US">
                <a:solidFill>
                  <a:schemeClr val="accent2"/>
                </a:solidFill>
              </a:rPr>
              <a:t>Demo: </a:t>
            </a:r>
            <a:r>
              <a:rPr i="1" lang="en-US">
                <a:solidFill>
                  <a:schemeClr val="accent2"/>
                </a:solidFill>
              </a:rPr>
              <a:t>l1alias.sql</a:t>
            </a:r>
            <a:endParaRPr/>
          </a:p>
          <a:p>
            <a:pPr indent="0" lvl="1" marL="114300" rtl="0" algn="l">
              <a:spcBef>
                <a:spcPts val="330"/>
              </a:spcBef>
              <a:spcAft>
                <a:spcPts val="0"/>
              </a:spcAft>
              <a:buNone/>
            </a:pPr>
            <a:r>
              <a:rPr lang="en-US">
                <a:solidFill>
                  <a:schemeClr val="accent2"/>
                </a:solidFill>
              </a:rPr>
              <a:t>Purpose:</a:t>
            </a:r>
            <a:r>
              <a:rPr i="1" lang="en-US">
                <a:solidFill>
                  <a:schemeClr val="accent2"/>
                </a:solidFill>
              </a:rPr>
              <a:t> </a:t>
            </a:r>
            <a:r>
              <a:rPr lang="en-US">
                <a:solidFill>
                  <a:schemeClr val="accent2"/>
                </a:solidFill>
              </a:rPr>
              <a:t>To illustrate the use of aliases in expressions.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409575" y="4765675"/>
            <a:ext cx="5995988" cy="3749675"/>
          </a:xfrm>
          <a:prstGeom prst="rect">
            <a:avLst/>
          </a:prstGeom>
        </p:spPr>
        <p:txBody>
          <a:bodyPr anchorCtr="0" anchor="t" bIns="44450" lIns="90475" spcFirstLastPara="1" rIns="90475" wrap="square" tIns="44450">
            <a:noAutofit/>
          </a:bodyPr>
          <a:lstStyle/>
          <a:p>
            <a:pPr indent="0" lvl="0" marL="0" rtl="0" algn="l">
              <a:spcBef>
                <a:spcPts val="330"/>
              </a:spcBef>
              <a:spcAft>
                <a:spcPts val="0"/>
              </a:spcAft>
              <a:buNone/>
            </a:pPr>
            <a:r>
              <a:t/>
            </a:r>
            <a:endParaRPr/>
          </a:p>
        </p:txBody>
      </p:sp>
      <p:sp>
        <p:nvSpPr>
          <p:cNvPr id="55" name="Google Shape;55;p2:notes"/>
          <p:cNvSpPr/>
          <p:nvPr>
            <p:ph idx="2" type="sldImg"/>
          </p:nvPr>
        </p:nvSpPr>
        <p:spPr>
          <a:xfrm>
            <a:off x="466725" y="152400"/>
            <a:ext cx="5880100" cy="440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0: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Column Aliases (continued)</a:t>
            </a:r>
            <a:endParaRPr/>
          </a:p>
          <a:p>
            <a:pPr indent="0" lvl="1" marL="114300" rtl="0" algn="l">
              <a:spcBef>
                <a:spcPts val="330"/>
              </a:spcBef>
              <a:spcAft>
                <a:spcPts val="0"/>
              </a:spcAft>
              <a:buNone/>
            </a:pPr>
            <a:r>
              <a:rPr lang="en-US"/>
              <a:t>The first example displays the name and the monthly salary of all the employees. Notice that the optional AS keyword has been used before the column alias name. The result of the query would be the same whether the AS keyword is used or not. Also notice that the SQL statement has the column aliases, name and salary, in lowercase, whereas the result of the query displays the column headings in uppercase. As mentioned in the last slide, column headings appear in uppercase by default. </a:t>
            </a:r>
            <a:endParaRPr/>
          </a:p>
          <a:p>
            <a:pPr indent="0" lvl="1" marL="114300" rtl="0" algn="l">
              <a:spcBef>
                <a:spcPts val="330"/>
              </a:spcBef>
              <a:spcAft>
                <a:spcPts val="0"/>
              </a:spcAft>
              <a:buNone/>
            </a:pPr>
            <a:r>
              <a:rPr lang="en-US"/>
              <a:t>The second example displays the name and annual salary of all the employees. Because Annual Salary contains spaces, it has been enclosed in double quotation marks. Notice that the column heading in the output is exactly the same as the column alias.</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a:p>
            <a:pPr indent="0" lvl="0" marL="0" rtl="0" algn="l">
              <a:spcBef>
                <a:spcPts val="330"/>
              </a:spcBef>
              <a:spcAft>
                <a:spcPts val="0"/>
              </a:spcAft>
              <a:buNone/>
            </a:pPr>
            <a:r>
              <a:rPr lang="en-US">
                <a:solidFill>
                  <a:schemeClr val="accent2"/>
                </a:solidFill>
              </a:rPr>
              <a:t>Class Management Note</a:t>
            </a:r>
            <a:r>
              <a:rPr lang="en-US"/>
              <a:t> </a:t>
            </a:r>
            <a:endParaRPr/>
          </a:p>
          <a:p>
            <a:pPr indent="0" lvl="1" marL="114300" rtl="0" algn="l">
              <a:spcBef>
                <a:spcPts val="330"/>
              </a:spcBef>
              <a:spcAft>
                <a:spcPts val="0"/>
              </a:spcAft>
              <a:buNone/>
            </a:pPr>
            <a:r>
              <a:rPr lang="en-US">
                <a:solidFill>
                  <a:schemeClr val="accent2"/>
                </a:solidFill>
              </a:rPr>
              <a:t>Point out the optional AS keyword in the first example and the double quotation marks in the second example. Also show that the aliases always appear in uppercase, unless enclosed within double quotation marks.</a:t>
            </a:r>
            <a:r>
              <a:rPr lang="en-US"/>
              <a:t>  </a:t>
            </a:r>
            <a:endParaRPr/>
          </a:p>
        </p:txBody>
      </p:sp>
      <p:sp>
        <p:nvSpPr>
          <p:cNvPr id="325" name="Google Shape;325;p20:notes"/>
          <p:cNvSpPr/>
          <p:nvPr>
            <p:ph idx="2" type="sldImg"/>
          </p:nvPr>
        </p:nvSpPr>
        <p:spPr>
          <a:xfrm>
            <a:off x="468313" y="152400"/>
            <a:ext cx="5876925" cy="4406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1:notes"/>
          <p:cNvSpPr/>
          <p:nvPr/>
        </p:nvSpPr>
        <p:spPr>
          <a:xfrm>
            <a:off x="3860800" y="0"/>
            <a:ext cx="2959100" cy="4603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51" name="Google Shape;351;p21:notes"/>
          <p:cNvSpPr/>
          <p:nvPr/>
        </p:nvSpPr>
        <p:spPr>
          <a:xfrm>
            <a:off x="-3175" y="0"/>
            <a:ext cx="2955925" cy="4603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52" name="Google Shape;352;p21: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Concatenation Operator</a:t>
            </a:r>
            <a:endParaRPr/>
          </a:p>
          <a:p>
            <a:pPr indent="0" lvl="1" marL="114300" rtl="0" algn="l">
              <a:spcBef>
                <a:spcPts val="330"/>
              </a:spcBef>
              <a:spcAft>
                <a:spcPts val="0"/>
              </a:spcAft>
              <a:buNone/>
            </a:pPr>
            <a:r>
              <a:rPr lang="en-US"/>
              <a:t>You can link columns to other columns, arithmetic expressions, or constant values to create a character expression by using the </a:t>
            </a:r>
            <a:r>
              <a:rPr lang="en-US">
                <a:solidFill>
                  <a:srgbClr val="FC0128"/>
                </a:solidFill>
              </a:rPr>
              <a:t>concatenation operator </a:t>
            </a:r>
            <a:r>
              <a:rPr lang="en-US"/>
              <a:t>(|</a:t>
            </a:r>
            <a:r>
              <a:rPr lang="en-US">
                <a:solidFill>
                  <a:srgbClr val="FC0128"/>
                </a:solidFill>
              </a:rPr>
              <a:t>|)</a:t>
            </a:r>
            <a:r>
              <a:rPr lang="en-US"/>
              <a:t>. Columns on either side of the operator are combined to make a single output column.</a:t>
            </a:r>
            <a:endParaRPr/>
          </a:p>
          <a:p>
            <a:pPr indent="0" lvl="0" marL="0" rtl="0" algn="l">
              <a:spcBef>
                <a:spcPts val="330"/>
              </a:spcBef>
              <a:spcAft>
                <a:spcPts val="0"/>
              </a:spcAft>
              <a:buNone/>
            </a:pPr>
            <a:r>
              <a:t/>
            </a:r>
            <a:endParaRPr/>
          </a:p>
          <a:p>
            <a:pPr indent="0" lvl="0" marL="0" rtl="0" algn="l">
              <a:spcBef>
                <a:spcPts val="330"/>
              </a:spcBef>
              <a:spcAft>
                <a:spcPts val="0"/>
              </a:spcAft>
              <a:buNone/>
            </a:pPr>
            <a:r>
              <a:t/>
            </a:r>
            <a:endParaRPr/>
          </a:p>
        </p:txBody>
      </p:sp>
      <p:sp>
        <p:nvSpPr>
          <p:cNvPr id="353" name="Google Shape;353;p21:notes"/>
          <p:cNvSpPr/>
          <p:nvPr>
            <p:ph idx="2" type="sldImg"/>
          </p:nvPr>
        </p:nvSpPr>
        <p:spPr>
          <a:xfrm>
            <a:off x="468313" y="152400"/>
            <a:ext cx="5876925" cy="4406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2:notes"/>
          <p:cNvSpPr/>
          <p:nvPr>
            <p:ph idx="2" type="sldImg"/>
          </p:nvPr>
        </p:nvSpPr>
        <p:spPr>
          <a:xfrm>
            <a:off x="468313" y="152400"/>
            <a:ext cx="5876925" cy="4406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9" name="Google Shape;359;p22: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Concatenation Operator (continued)</a:t>
            </a:r>
            <a:endParaRPr/>
          </a:p>
          <a:p>
            <a:pPr indent="0" lvl="1" marL="114300" rtl="0" algn="l">
              <a:spcBef>
                <a:spcPts val="330"/>
              </a:spcBef>
              <a:spcAft>
                <a:spcPts val="0"/>
              </a:spcAft>
              <a:buNone/>
            </a:pPr>
            <a:r>
              <a:rPr lang="en-US"/>
              <a:t>In the example, ENAME and JOB are concatenated, and they are given the alias Employees. Notice that the employee number and job are combined to make a single output column.</a:t>
            </a:r>
            <a:endParaRPr/>
          </a:p>
          <a:p>
            <a:pPr indent="0" lvl="1" marL="114300" rtl="0" algn="l">
              <a:spcBef>
                <a:spcPts val="330"/>
              </a:spcBef>
              <a:spcAft>
                <a:spcPts val="0"/>
              </a:spcAft>
              <a:buNone/>
            </a:pPr>
            <a:r>
              <a:rPr lang="en-US"/>
              <a:t>The AS keyword before the alias name makes the SELECT clause easier to read.</a:t>
            </a:r>
            <a:endParaRPr/>
          </a:p>
        </p:txBody>
      </p:sp>
      <p:grpSp>
        <p:nvGrpSpPr>
          <p:cNvPr id="360" name="Google Shape;360;p22:notes"/>
          <p:cNvGrpSpPr/>
          <p:nvPr/>
        </p:nvGrpSpPr>
        <p:grpSpPr>
          <a:xfrm>
            <a:off x="177800" y="5424488"/>
            <a:ext cx="284163" cy="304800"/>
            <a:chOff x="112" y="3417"/>
            <a:chExt cx="179" cy="192"/>
          </a:xfrm>
        </p:grpSpPr>
        <p:sp>
          <p:nvSpPr>
            <p:cNvPr id="361" name="Google Shape;361;p22:notes"/>
            <p:cNvSpPr/>
            <p:nvPr/>
          </p:nvSpPr>
          <p:spPr>
            <a:xfrm>
              <a:off x="112" y="3417"/>
              <a:ext cx="179" cy="184"/>
            </a:xfrm>
            <a:custGeom>
              <a:rect b="b" l="l" r="r" t="t"/>
              <a:pathLst>
                <a:path extrusionOk="0" h="184" w="179">
                  <a:moveTo>
                    <a:pt x="178" y="183"/>
                  </a:moveTo>
                  <a:lnTo>
                    <a:pt x="178" y="0"/>
                  </a:lnTo>
                  <a:lnTo>
                    <a:pt x="0" y="0"/>
                  </a:lnTo>
                  <a:lnTo>
                    <a:pt x="0" y="183"/>
                  </a:lnTo>
                  <a:lnTo>
                    <a:pt x="178" y="183"/>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62" name="Google Shape;362;p22:notes"/>
            <p:cNvSpPr/>
            <p:nvPr/>
          </p:nvSpPr>
          <p:spPr>
            <a:xfrm>
              <a:off x="194" y="3591"/>
              <a:ext cx="25" cy="18"/>
            </a:xfrm>
            <a:custGeom>
              <a:rect b="b" l="l" r="r" t="t"/>
              <a:pathLst>
                <a:path extrusionOk="0" h="18" w="25">
                  <a:moveTo>
                    <a:pt x="24" y="17"/>
                  </a:moveTo>
                  <a:lnTo>
                    <a:pt x="24" y="0"/>
                  </a:lnTo>
                  <a:lnTo>
                    <a:pt x="0" y="0"/>
                  </a:lnTo>
                  <a:lnTo>
                    <a:pt x="0" y="17"/>
                  </a:lnTo>
                  <a:lnTo>
                    <a:pt x="24" y="1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63" name="Google Shape;363;p22:notes"/>
            <p:cNvSpPr/>
            <p:nvPr/>
          </p:nvSpPr>
          <p:spPr>
            <a:xfrm>
              <a:off x="134" y="3470"/>
              <a:ext cx="31" cy="21"/>
            </a:xfrm>
            <a:custGeom>
              <a:rect b="b" l="l" r="r" t="t"/>
              <a:pathLst>
                <a:path extrusionOk="0" h="21" w="31">
                  <a:moveTo>
                    <a:pt x="0" y="0"/>
                  </a:moveTo>
                  <a:lnTo>
                    <a:pt x="24" y="20"/>
                  </a:lnTo>
                  <a:lnTo>
                    <a:pt x="30" y="9"/>
                  </a:lnTo>
                  <a:lnTo>
                    <a:pt x="0"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64" name="Google Shape;364;p22:notes"/>
            <p:cNvSpPr/>
            <p:nvPr/>
          </p:nvSpPr>
          <p:spPr>
            <a:xfrm>
              <a:off x="245" y="3470"/>
              <a:ext cx="33" cy="21"/>
            </a:xfrm>
            <a:custGeom>
              <a:rect b="b" l="l" r="r" t="t"/>
              <a:pathLst>
                <a:path extrusionOk="0" h="21" w="33">
                  <a:moveTo>
                    <a:pt x="32" y="0"/>
                  </a:moveTo>
                  <a:lnTo>
                    <a:pt x="5" y="20"/>
                  </a:lnTo>
                  <a:lnTo>
                    <a:pt x="0" y="9"/>
                  </a:lnTo>
                  <a:lnTo>
                    <a:pt x="32"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65" name="Google Shape;365;p22:notes"/>
            <p:cNvSpPr/>
            <p:nvPr/>
          </p:nvSpPr>
          <p:spPr>
            <a:xfrm>
              <a:off x="131" y="3508"/>
              <a:ext cx="33" cy="19"/>
            </a:xfrm>
            <a:custGeom>
              <a:rect b="b" l="l" r="r" t="t"/>
              <a:pathLst>
                <a:path extrusionOk="0" h="19" w="33">
                  <a:moveTo>
                    <a:pt x="0" y="18"/>
                  </a:moveTo>
                  <a:lnTo>
                    <a:pt x="32" y="14"/>
                  </a:lnTo>
                  <a:lnTo>
                    <a:pt x="30" y="0"/>
                  </a:lnTo>
                  <a:lnTo>
                    <a:pt x="0" y="18"/>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66" name="Google Shape;366;p22:notes"/>
            <p:cNvSpPr/>
            <p:nvPr/>
          </p:nvSpPr>
          <p:spPr>
            <a:xfrm>
              <a:off x="247" y="3509"/>
              <a:ext cx="34" cy="19"/>
            </a:xfrm>
            <a:custGeom>
              <a:rect b="b" l="l" r="r" t="t"/>
              <a:pathLst>
                <a:path extrusionOk="0" h="19" w="34">
                  <a:moveTo>
                    <a:pt x="33" y="18"/>
                  </a:moveTo>
                  <a:lnTo>
                    <a:pt x="0" y="15"/>
                  </a:lnTo>
                  <a:lnTo>
                    <a:pt x="2" y="0"/>
                  </a:lnTo>
                  <a:lnTo>
                    <a:pt x="33" y="18"/>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67" name="Google Shape;367;p22:notes"/>
            <p:cNvSpPr/>
            <p:nvPr/>
          </p:nvSpPr>
          <p:spPr>
            <a:xfrm>
              <a:off x="157" y="3433"/>
              <a:ext cx="26" cy="28"/>
            </a:xfrm>
            <a:custGeom>
              <a:rect b="b" l="l" r="r" t="t"/>
              <a:pathLst>
                <a:path extrusionOk="0" h="28" w="26">
                  <a:moveTo>
                    <a:pt x="0" y="0"/>
                  </a:moveTo>
                  <a:lnTo>
                    <a:pt x="15" y="27"/>
                  </a:lnTo>
                  <a:lnTo>
                    <a:pt x="25" y="20"/>
                  </a:lnTo>
                  <a:lnTo>
                    <a:pt x="0"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68" name="Google Shape;368;p22:notes"/>
            <p:cNvSpPr/>
            <p:nvPr/>
          </p:nvSpPr>
          <p:spPr>
            <a:xfrm>
              <a:off x="222" y="3435"/>
              <a:ext cx="28" cy="30"/>
            </a:xfrm>
            <a:custGeom>
              <a:rect b="b" l="l" r="r" t="t"/>
              <a:pathLst>
                <a:path extrusionOk="0" h="30" w="28">
                  <a:moveTo>
                    <a:pt x="27" y="0"/>
                  </a:moveTo>
                  <a:lnTo>
                    <a:pt x="11" y="29"/>
                  </a:lnTo>
                  <a:lnTo>
                    <a:pt x="0" y="21"/>
                  </a:lnTo>
                  <a:lnTo>
                    <a:pt x="27"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69" name="Google Shape;369;p22:notes"/>
            <p:cNvSpPr/>
            <p:nvPr/>
          </p:nvSpPr>
          <p:spPr>
            <a:xfrm>
              <a:off x="198" y="3423"/>
              <a:ext cx="17" cy="29"/>
            </a:xfrm>
            <a:custGeom>
              <a:rect b="b" l="l" r="r" t="t"/>
              <a:pathLst>
                <a:path extrusionOk="0" h="29" w="17">
                  <a:moveTo>
                    <a:pt x="7" y="0"/>
                  </a:moveTo>
                  <a:lnTo>
                    <a:pt x="0" y="28"/>
                  </a:lnTo>
                  <a:lnTo>
                    <a:pt x="16" y="27"/>
                  </a:lnTo>
                  <a:lnTo>
                    <a:pt x="7"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70" name="Google Shape;370;p22:notes"/>
            <p:cNvSpPr/>
            <p:nvPr/>
          </p:nvSpPr>
          <p:spPr>
            <a:xfrm>
              <a:off x="171" y="3469"/>
              <a:ext cx="67" cy="115"/>
            </a:xfrm>
            <a:custGeom>
              <a:rect b="b" l="l" r="r" t="t"/>
              <a:pathLst>
                <a:path extrusionOk="0" h="115" w="67">
                  <a:moveTo>
                    <a:pt x="21" y="114"/>
                  </a:moveTo>
                  <a:lnTo>
                    <a:pt x="22" y="94"/>
                  </a:lnTo>
                  <a:lnTo>
                    <a:pt x="20" y="91"/>
                  </a:lnTo>
                  <a:lnTo>
                    <a:pt x="14" y="83"/>
                  </a:lnTo>
                  <a:lnTo>
                    <a:pt x="8" y="72"/>
                  </a:lnTo>
                  <a:lnTo>
                    <a:pt x="3" y="58"/>
                  </a:lnTo>
                  <a:lnTo>
                    <a:pt x="0" y="42"/>
                  </a:lnTo>
                  <a:lnTo>
                    <a:pt x="0" y="27"/>
                  </a:lnTo>
                  <a:lnTo>
                    <a:pt x="7" y="12"/>
                  </a:lnTo>
                  <a:lnTo>
                    <a:pt x="22" y="0"/>
                  </a:lnTo>
                  <a:lnTo>
                    <a:pt x="42" y="0"/>
                  </a:lnTo>
                  <a:lnTo>
                    <a:pt x="45" y="1"/>
                  </a:lnTo>
                  <a:lnTo>
                    <a:pt x="50" y="5"/>
                  </a:lnTo>
                  <a:lnTo>
                    <a:pt x="56" y="11"/>
                  </a:lnTo>
                  <a:lnTo>
                    <a:pt x="62" y="20"/>
                  </a:lnTo>
                  <a:lnTo>
                    <a:pt x="66" y="32"/>
                  </a:lnTo>
                  <a:lnTo>
                    <a:pt x="65" y="48"/>
                  </a:lnTo>
                  <a:lnTo>
                    <a:pt x="58" y="68"/>
                  </a:lnTo>
                  <a:lnTo>
                    <a:pt x="42" y="91"/>
                  </a:lnTo>
                  <a:lnTo>
                    <a:pt x="42" y="114"/>
                  </a:lnTo>
                  <a:lnTo>
                    <a:pt x="21" y="114"/>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71" name="Google Shape;371;p22:notes"/>
            <p:cNvSpPr/>
            <p:nvPr/>
          </p:nvSpPr>
          <p:spPr>
            <a:xfrm>
              <a:off x="199" y="3491"/>
              <a:ext cx="17" cy="86"/>
            </a:xfrm>
            <a:custGeom>
              <a:rect b="b" l="l" r="r" t="t"/>
              <a:pathLst>
                <a:path extrusionOk="0" h="86" w="17">
                  <a:moveTo>
                    <a:pt x="4" y="0"/>
                  </a:moveTo>
                  <a:lnTo>
                    <a:pt x="6" y="5"/>
                  </a:lnTo>
                  <a:lnTo>
                    <a:pt x="2" y="6"/>
                  </a:lnTo>
                  <a:lnTo>
                    <a:pt x="2" y="77"/>
                  </a:lnTo>
                  <a:lnTo>
                    <a:pt x="0" y="78"/>
                  </a:lnTo>
                  <a:lnTo>
                    <a:pt x="0" y="85"/>
                  </a:lnTo>
                  <a:lnTo>
                    <a:pt x="2" y="85"/>
                  </a:lnTo>
                  <a:lnTo>
                    <a:pt x="4" y="85"/>
                  </a:lnTo>
                  <a:lnTo>
                    <a:pt x="6" y="85"/>
                  </a:lnTo>
                  <a:lnTo>
                    <a:pt x="9" y="84"/>
                  </a:lnTo>
                  <a:lnTo>
                    <a:pt x="13" y="84"/>
                  </a:lnTo>
                  <a:lnTo>
                    <a:pt x="16" y="83"/>
                  </a:lnTo>
                  <a:lnTo>
                    <a:pt x="16" y="81"/>
                  </a:lnTo>
                  <a:lnTo>
                    <a:pt x="16" y="78"/>
                  </a:lnTo>
                  <a:lnTo>
                    <a:pt x="16" y="47"/>
                  </a:lnTo>
                  <a:lnTo>
                    <a:pt x="13" y="46"/>
                  </a:lnTo>
                  <a:lnTo>
                    <a:pt x="13" y="38"/>
                  </a:lnTo>
                  <a:lnTo>
                    <a:pt x="13" y="4"/>
                  </a:lnTo>
                  <a:lnTo>
                    <a:pt x="4"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3:notes"/>
          <p:cNvSpPr/>
          <p:nvPr/>
        </p:nvSpPr>
        <p:spPr>
          <a:xfrm>
            <a:off x="3860800" y="0"/>
            <a:ext cx="2959100" cy="4603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83" name="Google Shape;383;p23:notes"/>
          <p:cNvSpPr/>
          <p:nvPr/>
        </p:nvSpPr>
        <p:spPr>
          <a:xfrm>
            <a:off x="-3175" y="0"/>
            <a:ext cx="2955925" cy="4603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84" name="Google Shape;384;p23: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Literal Character Strings</a:t>
            </a:r>
            <a:endParaRPr/>
          </a:p>
          <a:p>
            <a:pPr indent="0" lvl="1" marL="114300" rtl="0" algn="l">
              <a:spcBef>
                <a:spcPts val="330"/>
              </a:spcBef>
              <a:spcAft>
                <a:spcPts val="0"/>
              </a:spcAft>
              <a:buNone/>
            </a:pPr>
            <a:r>
              <a:rPr lang="en-US"/>
              <a:t>A literal is any character, expression, or number included in the SELECT list that is not a column name or a column alias. It is printed for each row returned. Literal strings of free-format text can be included in the query result and are treated the same as a column in the SELECT list.</a:t>
            </a:r>
            <a:r>
              <a:rPr b="1" lang="en-US"/>
              <a:t> </a:t>
            </a:r>
            <a:endParaRPr/>
          </a:p>
          <a:p>
            <a:pPr indent="0" lvl="1" marL="114300" rtl="0" algn="l">
              <a:spcBef>
                <a:spcPts val="330"/>
              </a:spcBef>
              <a:spcAft>
                <a:spcPts val="0"/>
              </a:spcAft>
              <a:buNone/>
            </a:pPr>
            <a:r>
              <a:rPr lang="en-US"/>
              <a:t>Date and character literals </a:t>
            </a:r>
            <a:r>
              <a:rPr i="1" lang="en-US"/>
              <a:t>must </a:t>
            </a:r>
            <a:r>
              <a:rPr lang="en-US"/>
              <a:t>be enclosed within single quotation marks (</a:t>
            </a:r>
            <a:r>
              <a:rPr lang="en-US">
                <a:latin typeface="Courier New"/>
                <a:ea typeface="Courier New"/>
                <a:cs typeface="Courier New"/>
                <a:sym typeface="Courier New"/>
              </a:rPr>
              <a:t>'</a:t>
            </a:r>
            <a:r>
              <a:rPr lang="en-US"/>
              <a:t> </a:t>
            </a:r>
            <a:r>
              <a:rPr lang="en-US">
                <a:latin typeface="Courier New"/>
                <a:ea typeface="Courier New"/>
                <a:cs typeface="Courier New"/>
                <a:sym typeface="Courier New"/>
              </a:rPr>
              <a:t>'</a:t>
            </a:r>
            <a:r>
              <a:rPr lang="en-US"/>
              <a:t>); number literals must not.</a:t>
            </a:r>
            <a:endParaRPr i="1"/>
          </a:p>
          <a:p>
            <a:pPr indent="0" lvl="0" marL="0" rtl="0" algn="l">
              <a:spcBef>
                <a:spcPts val="330"/>
              </a:spcBef>
              <a:spcAft>
                <a:spcPts val="0"/>
              </a:spcAft>
              <a:buNone/>
            </a:pPr>
            <a:r>
              <a:t/>
            </a:r>
            <a:endParaRPr b="0" i="1">
              <a:latin typeface="Times New Roman"/>
              <a:ea typeface="Times New Roman"/>
              <a:cs typeface="Times New Roman"/>
              <a:sym typeface="Times New Roman"/>
            </a:endParaRPr>
          </a:p>
        </p:txBody>
      </p:sp>
      <p:sp>
        <p:nvSpPr>
          <p:cNvPr id="385" name="Google Shape;385;p23:notes"/>
          <p:cNvSpPr/>
          <p:nvPr>
            <p:ph idx="2" type="sldImg"/>
          </p:nvPr>
        </p:nvSpPr>
        <p:spPr>
          <a:xfrm>
            <a:off x="468313" y="152400"/>
            <a:ext cx="5876925" cy="4406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4: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Literal Character Strings (continued)</a:t>
            </a:r>
            <a:endParaRPr/>
          </a:p>
          <a:p>
            <a:pPr indent="0" lvl="1" marL="114300" rtl="0" algn="l">
              <a:spcBef>
                <a:spcPts val="330"/>
              </a:spcBef>
              <a:spcAft>
                <a:spcPts val="0"/>
              </a:spcAft>
              <a:buNone/>
            </a:pPr>
            <a:r>
              <a:rPr lang="en-US"/>
              <a:t>The example on the slide displays names and jobs of all employees. The column has the heading Employee Details. Notice the spaces between the single quotation marks in the SELECT statement. The spaces improve the readability of the output. </a:t>
            </a:r>
            <a:endParaRPr/>
          </a:p>
          <a:p>
            <a:pPr indent="0" lvl="1" marL="114300" rtl="0" algn="l">
              <a:spcBef>
                <a:spcPts val="330"/>
              </a:spcBef>
              <a:spcAft>
                <a:spcPts val="0"/>
              </a:spcAft>
              <a:buNone/>
            </a:pPr>
            <a:r>
              <a:rPr lang="en-US"/>
              <a:t>In the following example, the name and salary for each employee is concatenated with a literal to give the returned rows more meaning.</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p:txBody>
      </p:sp>
      <p:sp>
        <p:nvSpPr>
          <p:cNvPr id="391" name="Google Shape;391;p24:notes"/>
          <p:cNvSpPr/>
          <p:nvPr>
            <p:ph idx="2" type="sldImg"/>
          </p:nvPr>
        </p:nvSpPr>
        <p:spPr>
          <a:xfrm>
            <a:off x="468313" y="152400"/>
            <a:ext cx="5876925" cy="4406900"/>
          </a:xfrm>
          <a:custGeom>
            <a:rect b="b" l="l" r="r" t="t"/>
            <a:pathLst>
              <a:path extrusionOk="0" h="120000" w="120000">
                <a:moveTo>
                  <a:pt x="0" y="0"/>
                </a:moveTo>
                <a:lnTo>
                  <a:pt x="120000" y="0"/>
                </a:lnTo>
                <a:lnTo>
                  <a:pt x="120000" y="120000"/>
                </a:lnTo>
                <a:lnTo>
                  <a:pt x="0" y="120000"/>
                </a:lnTo>
                <a:close/>
              </a:path>
            </a:pathLst>
          </a:custGeom>
          <a:noFill/>
          <a:ln>
            <a:noFill/>
          </a:ln>
        </p:spPr>
      </p:sp>
      <p:grpSp>
        <p:nvGrpSpPr>
          <p:cNvPr id="392" name="Google Shape;392;p24:notes"/>
          <p:cNvGrpSpPr/>
          <p:nvPr/>
        </p:nvGrpSpPr>
        <p:grpSpPr>
          <a:xfrm>
            <a:off x="596900" y="5957888"/>
            <a:ext cx="5727700" cy="2549525"/>
            <a:chOff x="376" y="3753"/>
            <a:chExt cx="3608" cy="1606"/>
          </a:xfrm>
        </p:grpSpPr>
        <p:sp>
          <p:nvSpPr>
            <p:cNvPr id="393" name="Google Shape;393;p24:notes"/>
            <p:cNvSpPr/>
            <p:nvPr/>
          </p:nvSpPr>
          <p:spPr>
            <a:xfrm>
              <a:off x="376" y="3753"/>
              <a:ext cx="3608" cy="277"/>
            </a:xfrm>
            <a:prstGeom prst="rect">
              <a:avLst/>
            </a:prstGeom>
            <a:noFill/>
            <a:ln cap="flat" cmpd="sng" w="12700">
              <a:solidFill>
                <a:schemeClr val="dk1"/>
              </a:solidFill>
              <a:prstDash val="solid"/>
              <a:miter lim="800000"/>
              <a:headEnd len="sm" w="sm" type="none"/>
              <a:tailEnd len="sm" w="sm" type="none"/>
            </a:ln>
          </p:spPr>
          <p:txBody>
            <a:bodyPr anchorCtr="0" anchor="t" bIns="50800" lIns="96825" spcFirstLastPara="1" rIns="96825" wrap="square" tIns="50800">
              <a:noAutofit/>
            </a:bodyPr>
            <a:lstStyle/>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SQL&gt; SELECT ename ||': '||'1'||' Month salary = '||sal Monthly </a:t>
              </a:r>
              <a:endParaRPr/>
            </a:p>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  2  FROM   emp;</a:t>
              </a:r>
              <a:endParaRPr/>
            </a:p>
          </p:txBody>
        </p:sp>
        <p:sp>
          <p:nvSpPr>
            <p:cNvPr id="394" name="Google Shape;394;p24:notes"/>
            <p:cNvSpPr/>
            <p:nvPr/>
          </p:nvSpPr>
          <p:spPr>
            <a:xfrm>
              <a:off x="376" y="4119"/>
              <a:ext cx="3596" cy="1240"/>
            </a:xfrm>
            <a:prstGeom prst="rect">
              <a:avLst/>
            </a:prstGeom>
            <a:noFill/>
            <a:ln cap="flat" cmpd="sng" w="12700">
              <a:solidFill>
                <a:schemeClr val="dk1"/>
              </a:solidFill>
              <a:prstDash val="solid"/>
              <a:miter lim="800000"/>
              <a:headEnd len="sm" w="sm" type="none"/>
              <a:tailEnd len="sm" w="sm" type="none"/>
            </a:ln>
          </p:spPr>
          <p:txBody>
            <a:bodyPr anchorCtr="0" anchor="t" bIns="50800" lIns="96825" spcFirstLastPara="1" rIns="96825" wrap="square" tIns="50800">
              <a:noAutofit/>
            </a:bodyPr>
            <a:lstStyle/>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MONTHLY</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KING: 1 Month salary = 5000</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BLAKE: 1 Month salary = 2850</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CLARK: 1 Month salary = 2450</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JONES: 1 Month salary = 2975</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MARTIN: 1 Month salary = 1250</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ALLEN: 1 Month salary = 1600</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TURNER: 1 Month salary = 1500</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100">
                  <a:solidFill>
                    <a:schemeClr val="dk1"/>
                  </a:solidFill>
                  <a:latin typeface="Courier New"/>
                  <a:ea typeface="Courier New"/>
                  <a:cs typeface="Courier New"/>
                  <a:sym typeface="Courier New"/>
                </a:rPr>
                <a:t>14 rows selected.</a:t>
              </a:r>
              <a:endParaRPr/>
            </a:p>
          </p:txBody>
        </p:sp>
      </p:gr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5:notes"/>
          <p:cNvSpPr/>
          <p:nvPr>
            <p:ph idx="2" type="sldImg"/>
          </p:nvPr>
        </p:nvSpPr>
        <p:spPr>
          <a:xfrm>
            <a:off x="468313" y="152400"/>
            <a:ext cx="5876925" cy="4406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6" name="Google Shape;406;p25: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Duplicate Rows</a:t>
            </a:r>
            <a:endParaRPr/>
          </a:p>
          <a:p>
            <a:pPr indent="0" lvl="1" marL="114300" rtl="0" algn="l">
              <a:spcBef>
                <a:spcPts val="330"/>
              </a:spcBef>
              <a:spcAft>
                <a:spcPts val="0"/>
              </a:spcAft>
              <a:buNone/>
            </a:pPr>
            <a:r>
              <a:rPr lang="en-US"/>
              <a:t>Unless you indicate otherwise, SQL*Plus displays the results of a query without eliminating duplicate rows. The example on the slide displays all the department numbers from the EMP table. Notice that the department numbers are repeated.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6:notes"/>
          <p:cNvSpPr/>
          <p:nvPr>
            <p:ph idx="2" type="sldImg"/>
          </p:nvPr>
        </p:nvSpPr>
        <p:spPr>
          <a:xfrm>
            <a:off x="468313" y="152400"/>
            <a:ext cx="5876925" cy="4406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8" name="Google Shape;418;p26: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Duplicate Rows (continued)</a:t>
            </a:r>
            <a:endParaRPr/>
          </a:p>
          <a:p>
            <a:pPr indent="0" lvl="1" marL="114300" rtl="0" algn="l">
              <a:spcBef>
                <a:spcPts val="330"/>
              </a:spcBef>
              <a:spcAft>
                <a:spcPts val="0"/>
              </a:spcAft>
              <a:buNone/>
            </a:pPr>
            <a:r>
              <a:rPr lang="en-US"/>
              <a:t>To eliminate duplicate rows in the result, include the </a:t>
            </a:r>
            <a:r>
              <a:rPr lang="en-US">
                <a:solidFill>
                  <a:srgbClr val="FC0128"/>
                </a:solidFill>
              </a:rPr>
              <a:t>DISTINCT </a:t>
            </a:r>
            <a:r>
              <a:rPr lang="en-US"/>
              <a:t>keyword in the SELECT clause immediately after the SELECT keyword. In the example on the slide, the EMP table actually contains fourteen</a:t>
            </a:r>
            <a:r>
              <a:rPr i="1" lang="en-US"/>
              <a:t> </a:t>
            </a:r>
            <a:r>
              <a:rPr lang="en-US"/>
              <a:t>rows but there are only three unique department numbers in the table. </a:t>
            </a:r>
            <a:endParaRPr/>
          </a:p>
          <a:p>
            <a:pPr indent="0" lvl="1" marL="114300" rtl="0" algn="l">
              <a:spcBef>
                <a:spcPts val="330"/>
              </a:spcBef>
              <a:spcAft>
                <a:spcPts val="0"/>
              </a:spcAft>
              <a:buNone/>
            </a:pPr>
            <a:r>
              <a:rPr lang="en-US"/>
              <a:t>You can specify multiple columns after the DISTINCT qualifier. The DISTINCT qualifier affects all the selected columns, and the result represents a distinct combination of the columns.</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a:p>
            <a:pPr indent="0" lvl="0" marL="0" rtl="0" algn="l">
              <a:spcBef>
                <a:spcPts val="330"/>
              </a:spcBef>
              <a:spcAft>
                <a:spcPts val="0"/>
              </a:spcAft>
              <a:buNone/>
            </a:pPr>
            <a:r>
              <a:rPr b="0" lang="en-US">
                <a:latin typeface="Courier New"/>
                <a:ea typeface="Courier New"/>
                <a:cs typeface="Courier New"/>
                <a:sym typeface="Courier New"/>
              </a:rPr>
              <a:t> </a:t>
            </a:r>
            <a:endParaRPr/>
          </a:p>
          <a:p>
            <a:pPr indent="0" lvl="0" marL="0" rtl="0" algn="l">
              <a:spcBef>
                <a:spcPts val="0"/>
              </a:spcBef>
              <a:spcAft>
                <a:spcPts val="0"/>
              </a:spcAft>
              <a:buNone/>
            </a:pPr>
            <a:r>
              <a:rPr b="0" lang="en-US">
                <a:latin typeface="Courier New"/>
                <a:ea typeface="Courier New"/>
                <a:cs typeface="Courier New"/>
                <a:sym typeface="Courier New"/>
              </a:rPr>
              <a:t>   DEPTNO JOB</a:t>
            </a:r>
            <a:endParaRPr>
              <a:solidFill>
                <a:schemeClr val="accent2"/>
              </a:solidFill>
            </a:endParaRPr>
          </a:p>
          <a:p>
            <a:pPr indent="0" lvl="0" marL="0" rtl="0" algn="l">
              <a:spcBef>
                <a:spcPts val="0"/>
              </a:spcBef>
              <a:spcAft>
                <a:spcPts val="0"/>
              </a:spcAft>
              <a:buNone/>
            </a:pPr>
            <a:r>
              <a:rPr b="0" lang="en-US">
                <a:latin typeface="Courier New"/>
                <a:ea typeface="Courier New"/>
                <a:cs typeface="Courier New"/>
                <a:sym typeface="Courier New"/>
              </a:rPr>
              <a:t>   ------ ---------</a:t>
            </a:r>
            <a:endParaRPr/>
          </a:p>
          <a:p>
            <a:pPr indent="0" lvl="0" marL="0" rtl="0" algn="l">
              <a:spcBef>
                <a:spcPts val="0"/>
              </a:spcBef>
              <a:spcAft>
                <a:spcPts val="0"/>
              </a:spcAft>
              <a:buNone/>
            </a:pPr>
            <a:r>
              <a:rPr b="0" lang="en-US">
                <a:latin typeface="Courier New"/>
                <a:ea typeface="Courier New"/>
                <a:cs typeface="Courier New"/>
                <a:sym typeface="Courier New"/>
              </a:rPr>
              <a:t>       10 CLERK</a:t>
            </a:r>
            <a:endParaRPr/>
          </a:p>
          <a:p>
            <a:pPr indent="0" lvl="0" marL="0" rtl="0" algn="l">
              <a:spcBef>
                <a:spcPts val="0"/>
              </a:spcBef>
              <a:spcAft>
                <a:spcPts val="0"/>
              </a:spcAft>
              <a:buNone/>
            </a:pPr>
            <a:r>
              <a:rPr b="0" lang="en-US">
                <a:latin typeface="Courier New"/>
                <a:ea typeface="Courier New"/>
                <a:cs typeface="Courier New"/>
                <a:sym typeface="Courier New"/>
              </a:rPr>
              <a:t>       10 MANAGER</a:t>
            </a:r>
            <a:endParaRPr/>
          </a:p>
          <a:p>
            <a:pPr indent="0" lvl="0" marL="0" rtl="0" algn="l">
              <a:spcBef>
                <a:spcPts val="0"/>
              </a:spcBef>
              <a:spcAft>
                <a:spcPts val="0"/>
              </a:spcAft>
              <a:buNone/>
            </a:pPr>
            <a:r>
              <a:rPr b="0" lang="en-US">
                <a:latin typeface="Courier New"/>
                <a:ea typeface="Courier New"/>
                <a:cs typeface="Courier New"/>
                <a:sym typeface="Courier New"/>
              </a:rPr>
              <a:t>       10 PRESIDENT</a:t>
            </a:r>
            <a:endParaRPr/>
          </a:p>
          <a:p>
            <a:pPr indent="0" lvl="0" marL="0" rtl="0" algn="l">
              <a:spcBef>
                <a:spcPts val="0"/>
              </a:spcBef>
              <a:spcAft>
                <a:spcPts val="0"/>
              </a:spcAft>
              <a:buNone/>
            </a:pPr>
            <a:r>
              <a:rPr b="0" lang="en-US">
                <a:latin typeface="Courier New"/>
                <a:ea typeface="Courier New"/>
                <a:cs typeface="Courier New"/>
                <a:sym typeface="Courier New"/>
              </a:rPr>
              <a:t>       20 ANALYST</a:t>
            </a:r>
            <a:endParaRPr/>
          </a:p>
          <a:p>
            <a:pPr indent="0" lvl="0" marL="0" rtl="0" algn="l">
              <a:spcBef>
                <a:spcPts val="0"/>
              </a:spcBef>
              <a:spcAft>
                <a:spcPts val="0"/>
              </a:spcAft>
              <a:buNone/>
            </a:pPr>
            <a:r>
              <a:rPr b="0" lang="en-US">
                <a:latin typeface="Courier New"/>
                <a:ea typeface="Courier New"/>
                <a:cs typeface="Courier New"/>
                <a:sym typeface="Courier New"/>
              </a:rPr>
              <a:t>   ... </a:t>
            </a:r>
            <a:endParaRPr/>
          </a:p>
          <a:p>
            <a:pPr indent="0" lvl="0" marL="0" rtl="0" algn="l">
              <a:spcBef>
                <a:spcPts val="0"/>
              </a:spcBef>
              <a:spcAft>
                <a:spcPts val="0"/>
              </a:spcAft>
              <a:buNone/>
            </a:pPr>
            <a:r>
              <a:rPr b="0" lang="en-US">
                <a:latin typeface="Courier New"/>
                <a:ea typeface="Courier New"/>
                <a:cs typeface="Courier New"/>
                <a:sym typeface="Courier New"/>
              </a:rPr>
              <a:t>   9 rows selected.</a:t>
            </a:r>
            <a:endParaRPr/>
          </a:p>
        </p:txBody>
      </p:sp>
      <p:sp>
        <p:nvSpPr>
          <p:cNvPr id="419" name="Google Shape;419;p26:notes"/>
          <p:cNvSpPr/>
          <p:nvPr/>
        </p:nvSpPr>
        <p:spPr>
          <a:xfrm>
            <a:off x="611188" y="5970588"/>
            <a:ext cx="5573712" cy="446087"/>
          </a:xfrm>
          <a:prstGeom prst="rect">
            <a:avLst/>
          </a:prstGeom>
          <a:noFill/>
          <a:ln cap="flat" cmpd="sng" w="12700">
            <a:solidFill>
              <a:schemeClr val="dk1"/>
            </a:solidFill>
            <a:prstDash val="solid"/>
            <a:miter lim="800000"/>
            <a:headEnd len="sm" w="sm" type="none"/>
            <a:tailEnd len="sm" w="sm" type="none"/>
          </a:ln>
        </p:spPr>
        <p:txBody>
          <a:bodyPr anchorCtr="0" anchor="t" bIns="47625" lIns="92075" spcFirstLastPara="1" rIns="92075" wrap="square" tIns="47625">
            <a:noAutofit/>
          </a:bodyPr>
          <a:lstStyle/>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SQL&gt; SELECT	DISTINCT deptno, job</a:t>
            </a:r>
            <a:endParaRPr/>
          </a:p>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  2  FROM	emp;</a:t>
            </a:r>
            <a:endParaRPr/>
          </a:p>
        </p:txBody>
      </p:sp>
      <p:sp>
        <p:nvSpPr>
          <p:cNvPr id="420" name="Google Shape;420;p26:notes"/>
          <p:cNvSpPr/>
          <p:nvPr/>
        </p:nvSpPr>
        <p:spPr>
          <a:xfrm>
            <a:off x="611188" y="6515100"/>
            <a:ext cx="5573712" cy="1420813"/>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27:notes"/>
          <p:cNvSpPr/>
          <p:nvPr>
            <p:ph idx="2" type="sldImg"/>
          </p:nvPr>
        </p:nvSpPr>
        <p:spPr>
          <a:xfrm>
            <a:off x="468313" y="152400"/>
            <a:ext cx="5876925" cy="4406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3" name="Google Shape;433;p27: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Displaying Table Structure</a:t>
            </a:r>
            <a:endParaRPr/>
          </a:p>
          <a:p>
            <a:pPr indent="0" lvl="1" marL="114300" rtl="0" algn="l">
              <a:spcBef>
                <a:spcPts val="330"/>
              </a:spcBef>
              <a:spcAft>
                <a:spcPts val="0"/>
              </a:spcAft>
              <a:buNone/>
            </a:pPr>
            <a:r>
              <a:rPr lang="en-US"/>
              <a:t>In SQL*Plus, you can display the structure of a table using the </a:t>
            </a:r>
            <a:r>
              <a:rPr lang="en-US">
                <a:solidFill>
                  <a:srgbClr val="FC0128"/>
                </a:solidFill>
              </a:rPr>
              <a:t>DESCRIBE </a:t>
            </a:r>
            <a:r>
              <a:rPr lang="en-US"/>
              <a:t>command. The result of the command is to see the column names and datatypes as well as whether a column </a:t>
            </a:r>
            <a:r>
              <a:rPr i="1" lang="en-US"/>
              <a:t>must</a:t>
            </a:r>
            <a:r>
              <a:rPr lang="en-US"/>
              <a:t> contain data.</a:t>
            </a:r>
            <a:endParaRPr/>
          </a:p>
          <a:p>
            <a:pPr indent="0" lvl="1" marL="114300" rtl="0" algn="l">
              <a:spcBef>
                <a:spcPts val="330"/>
              </a:spcBef>
              <a:spcAft>
                <a:spcPts val="0"/>
              </a:spcAft>
              <a:buNone/>
            </a:pPr>
            <a:r>
              <a:rPr lang="en-US"/>
              <a:t>In the syntax:</a:t>
            </a:r>
            <a:endParaRPr/>
          </a:p>
          <a:p>
            <a:pPr indent="0" lvl="0" marL="0" rtl="0" algn="l">
              <a:spcBef>
                <a:spcPts val="330"/>
              </a:spcBef>
              <a:spcAft>
                <a:spcPts val="0"/>
              </a:spcAft>
              <a:buNone/>
            </a:pPr>
            <a:r>
              <a:rPr b="0" i="1" lang="en-US">
                <a:latin typeface="Times New Roman"/>
                <a:ea typeface="Times New Roman"/>
                <a:cs typeface="Times New Roman"/>
                <a:sym typeface="Times New Roman"/>
              </a:rPr>
              <a:t>	tablename	</a:t>
            </a:r>
            <a:r>
              <a:rPr b="0" lang="en-US">
                <a:latin typeface="Times New Roman"/>
                <a:ea typeface="Times New Roman"/>
                <a:cs typeface="Times New Roman"/>
                <a:sym typeface="Times New Roman"/>
              </a:rPr>
              <a:t>is the name of any existing table, view, or synonym accessible to the user</a:t>
            </a:r>
            <a:r>
              <a:rPr lang="en-US">
                <a:latin typeface="Times New Roman"/>
                <a:ea typeface="Times New Roman"/>
                <a:cs typeface="Times New Roman"/>
                <a:sym typeface="Times New Roman"/>
              </a:rPr>
              <a:t>	</a:t>
            </a:r>
            <a:endParaRPr/>
          </a:p>
          <a:p>
            <a:pPr indent="0" lvl="1" marL="114300" rtl="0" algn="l">
              <a:spcBef>
                <a:spcPts val="330"/>
              </a:spcBef>
              <a:spcAft>
                <a:spcPts val="0"/>
              </a:spcAft>
              <a:buNone/>
            </a:pPr>
            <a:r>
              <a:t/>
            </a:r>
            <a:endParaRPr/>
          </a:p>
          <a:p>
            <a:pPr indent="0" lvl="0" marL="0" rtl="0" algn="l">
              <a:spcBef>
                <a:spcPts val="330"/>
              </a:spcBef>
              <a:spcAft>
                <a:spcPts val="0"/>
              </a:spcAft>
              <a:buNone/>
            </a:pPr>
            <a:r>
              <a:rPr b="0" i="1" lang="en-US">
                <a:latin typeface="Times New Roman"/>
                <a:ea typeface="Times New Roman"/>
                <a:cs typeface="Times New Roman"/>
                <a:sym typeface="Times New Roman"/>
              </a:rPr>
              <a:t>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8:notes"/>
          <p:cNvSpPr/>
          <p:nvPr>
            <p:ph idx="2" type="sldImg"/>
          </p:nvPr>
        </p:nvSpPr>
        <p:spPr>
          <a:xfrm>
            <a:off x="468313" y="152400"/>
            <a:ext cx="5876925" cy="4406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0" name="Google Shape;440;p28: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Displaying Table Structure (continued)</a:t>
            </a:r>
            <a:endParaRPr/>
          </a:p>
          <a:p>
            <a:pPr indent="0" lvl="1" marL="114300" rtl="0" algn="l">
              <a:spcBef>
                <a:spcPts val="330"/>
              </a:spcBef>
              <a:spcAft>
                <a:spcPts val="0"/>
              </a:spcAft>
              <a:buNone/>
            </a:pPr>
            <a:r>
              <a:rPr lang="en-US"/>
              <a:t>The example on the slide displays the information about the structure of the DEPT table. </a:t>
            </a:r>
            <a:endParaRPr/>
          </a:p>
          <a:p>
            <a:pPr indent="0" lvl="1" marL="114300" rtl="0" algn="l">
              <a:spcBef>
                <a:spcPts val="330"/>
              </a:spcBef>
              <a:spcAft>
                <a:spcPts val="0"/>
              </a:spcAft>
              <a:buNone/>
            </a:pPr>
            <a:r>
              <a:rPr lang="en-US"/>
              <a:t>In the result:</a:t>
            </a:r>
            <a:endParaRPr/>
          </a:p>
          <a:p>
            <a:pPr indent="0" lvl="1" marL="114300" rtl="0" algn="l">
              <a:spcBef>
                <a:spcPts val="330"/>
              </a:spcBef>
              <a:spcAft>
                <a:spcPts val="0"/>
              </a:spcAft>
              <a:buNone/>
            </a:pPr>
            <a:r>
              <a:rPr lang="en-US"/>
              <a:t>	</a:t>
            </a:r>
            <a:r>
              <a:rPr i="1" lang="en-US"/>
              <a:t>Null?		</a:t>
            </a:r>
            <a:r>
              <a:rPr lang="en-US"/>
              <a:t>indicates whether a column </a:t>
            </a:r>
            <a:r>
              <a:rPr i="1" lang="en-US"/>
              <a:t>must</a:t>
            </a:r>
            <a:r>
              <a:rPr lang="en-US"/>
              <a:t> contain data; NOT NULL indicates that a 				column must contain data</a:t>
            </a:r>
            <a:endParaRPr/>
          </a:p>
          <a:p>
            <a:pPr indent="0" lvl="1" marL="114300" rtl="0" algn="l">
              <a:spcBef>
                <a:spcPts val="330"/>
              </a:spcBef>
              <a:spcAft>
                <a:spcPts val="0"/>
              </a:spcAft>
              <a:buNone/>
            </a:pPr>
            <a:r>
              <a:rPr lang="en-US"/>
              <a:t>	</a:t>
            </a:r>
            <a:r>
              <a:rPr i="1" lang="en-US"/>
              <a:t>Type</a:t>
            </a:r>
            <a:r>
              <a:rPr lang="en-US"/>
              <a:t> 		displays the </a:t>
            </a:r>
            <a:r>
              <a:rPr lang="en-US">
                <a:solidFill>
                  <a:srgbClr val="FC0128"/>
                </a:solidFill>
              </a:rPr>
              <a:t>datatype </a:t>
            </a:r>
            <a:r>
              <a:rPr lang="en-US"/>
              <a:t>for a column</a:t>
            </a:r>
            <a:endParaRPr/>
          </a:p>
          <a:p>
            <a:pPr indent="0" lvl="1" marL="114300" rtl="0" algn="l">
              <a:spcBef>
                <a:spcPts val="330"/>
              </a:spcBef>
              <a:spcAft>
                <a:spcPts val="0"/>
              </a:spcAft>
              <a:buNone/>
            </a:pPr>
            <a:r>
              <a:rPr lang="en-US"/>
              <a:t>The datatypes are described in the following table:</a:t>
            </a:r>
            <a:endParaRPr/>
          </a:p>
          <a:p>
            <a:pPr indent="0" lvl="0" marL="0" rtl="0" algn="l">
              <a:spcBef>
                <a:spcPts val="330"/>
              </a:spcBef>
              <a:spcAft>
                <a:spcPts val="0"/>
              </a:spcAft>
              <a:buNone/>
            </a:pPr>
            <a:r>
              <a:rPr b="0" lang="en-US">
                <a:latin typeface="Times New Roman"/>
                <a:ea typeface="Times New Roman"/>
                <a:cs typeface="Times New Roman"/>
                <a:sym typeface="Times New Roman"/>
              </a:rPr>
              <a:t> </a:t>
            </a:r>
            <a:endParaRPr/>
          </a:p>
        </p:txBody>
      </p:sp>
      <p:graphicFrame>
        <p:nvGraphicFramePr>
          <p:cNvPr id="441" name="Google Shape;441;p28:notes"/>
          <p:cNvGraphicFramePr/>
          <p:nvPr/>
        </p:nvGraphicFramePr>
        <p:xfrm>
          <a:off x="612775" y="6276975"/>
          <a:ext cx="5676900" cy="1677988"/>
        </p:xfrm>
        <a:graphic>
          <a:graphicData uri="http://schemas.openxmlformats.org/presentationml/2006/ole">
            <mc:AlternateContent>
              <mc:Choice Requires="v">
                <p:oleObj r:id="rId2" imgH="1677988" imgW="5676900" progId="Word.Document.6" spid="_x0000_s1">
                  <p:embed/>
                </p:oleObj>
              </mc:Choice>
              <mc:Fallback>
                <p:oleObj r:id="rId3" imgH="1677988" imgW="5676900" progId="Word.Document.6">
                  <p:embed/>
                  <p:pic>
                    <p:nvPicPr>
                      <p:cNvPr id="441" name="Google Shape;441;p28:notes"/>
                      <p:cNvPicPr preferRelativeResize="0"/>
                      <p:nvPr/>
                    </p:nvPicPr>
                    <p:blipFill rotWithShape="1">
                      <a:blip r:embed="rId4">
                        <a:alphaModFix/>
                      </a:blip>
                      <a:srcRect b="0" l="0" r="0" t="0"/>
                      <a:stretch/>
                    </p:blipFill>
                    <p:spPr>
                      <a:xfrm>
                        <a:off x="612775" y="6276975"/>
                        <a:ext cx="5676900" cy="1677988"/>
                      </a:xfrm>
                      <a:prstGeom prst="rect">
                        <a:avLst/>
                      </a:prstGeom>
                      <a:noFill/>
                      <a:ln>
                        <a:noFill/>
                      </a:ln>
                    </p:spPr>
                  </p:pic>
                </p:oleObj>
              </mc:Fallback>
            </mc:AlternateContent>
          </a:graphicData>
        </a:graphic>
      </p:graphicFrame>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29:notes"/>
          <p:cNvSpPr/>
          <p:nvPr/>
        </p:nvSpPr>
        <p:spPr>
          <a:xfrm>
            <a:off x="3862388" y="0"/>
            <a:ext cx="2955925" cy="4603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48" name="Google Shape;448;p29:notes"/>
          <p:cNvSpPr/>
          <p:nvPr/>
        </p:nvSpPr>
        <p:spPr>
          <a:xfrm>
            <a:off x="-1588" y="0"/>
            <a:ext cx="2952751" cy="4603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49" name="Google Shape;449;p29:notes"/>
          <p:cNvSpPr/>
          <p:nvPr>
            <p:ph idx="2" type="sldImg"/>
          </p:nvPr>
        </p:nvSpPr>
        <p:spPr>
          <a:xfrm>
            <a:off x="468313" y="152400"/>
            <a:ext cx="5876925" cy="4406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0" name="Google Shape;450;p29:notes"/>
          <p:cNvSpPr txBox="1"/>
          <p:nvPr>
            <p:ph idx="1" type="body"/>
          </p:nvPr>
        </p:nvSpPr>
        <p:spPr>
          <a:xfrm>
            <a:off x="466725" y="4656138"/>
            <a:ext cx="5888038" cy="36607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Practice Overview</a:t>
            </a:r>
            <a:endParaRPr/>
          </a:p>
          <a:p>
            <a:pPr indent="0" lvl="1" marL="114300" rtl="0" algn="l">
              <a:spcBef>
                <a:spcPts val="330"/>
              </a:spcBef>
              <a:spcAft>
                <a:spcPts val="0"/>
              </a:spcAft>
              <a:buNone/>
            </a:pPr>
            <a:r>
              <a:rPr lang="en-US"/>
              <a:t>This is the first of many practices. The solutions (if you require them) can be found in Appendix A. Practices are intended to introduce all topics covered in the lesson. Questions 2–4 are paper-based.</a:t>
            </a:r>
            <a:endParaRPr/>
          </a:p>
          <a:p>
            <a:pPr indent="0" lvl="1" marL="114300" rtl="0" algn="l">
              <a:spcBef>
                <a:spcPts val="330"/>
              </a:spcBef>
              <a:spcAft>
                <a:spcPts val="0"/>
              </a:spcAft>
              <a:buNone/>
            </a:pPr>
            <a:r>
              <a:rPr lang="en-US"/>
              <a:t>In any practice, there may be “if you have time” or “if you want extra challenge” questions. Do these only if you have completed all other questions within the allocated time and would like a further challenge to your skills.</a:t>
            </a:r>
            <a:endParaRPr/>
          </a:p>
          <a:p>
            <a:pPr indent="0" lvl="1" marL="114300" rtl="0" algn="l">
              <a:spcBef>
                <a:spcPts val="330"/>
              </a:spcBef>
              <a:spcAft>
                <a:spcPts val="0"/>
              </a:spcAft>
              <a:buNone/>
            </a:pPr>
            <a:r>
              <a:rPr lang="en-US"/>
              <a:t>Take the practice slowly and precisely. You can experiment with saving and running command files. If you have any questions at any time, attract the instructor’s attention.</a:t>
            </a:r>
            <a:endParaRPr/>
          </a:p>
          <a:p>
            <a:pPr indent="0" lvl="0" marL="0" rtl="0" algn="l">
              <a:spcBef>
                <a:spcPts val="330"/>
              </a:spcBef>
              <a:spcAft>
                <a:spcPts val="0"/>
              </a:spcAft>
              <a:buNone/>
            </a:pPr>
            <a:r>
              <a:rPr lang="en-US"/>
              <a:t>Paper-Based Questions</a:t>
            </a:r>
            <a:endParaRPr b="0"/>
          </a:p>
          <a:p>
            <a:pPr indent="0" lvl="1" marL="114300" rtl="0" algn="l">
              <a:spcBef>
                <a:spcPts val="330"/>
              </a:spcBef>
              <a:spcAft>
                <a:spcPts val="0"/>
              </a:spcAft>
              <a:buNone/>
            </a:pPr>
            <a:r>
              <a:rPr lang="en-US"/>
              <a:t>For questions 2–4 circle either True or False.</a:t>
            </a:r>
            <a:endParaRPr/>
          </a:p>
          <a:p>
            <a:pPr indent="0" lvl="1" marL="114300" rtl="0" algn="l">
              <a:spcBef>
                <a:spcPts val="330"/>
              </a:spcBef>
              <a:spcAft>
                <a:spcPts val="0"/>
              </a:spcAft>
              <a:buNone/>
            </a:pPr>
            <a:r>
              <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p:txBody>
      </p:sp>
      <p:grpSp>
        <p:nvGrpSpPr>
          <p:cNvPr id="451" name="Google Shape;451;p29:notes"/>
          <p:cNvGrpSpPr/>
          <p:nvPr/>
        </p:nvGrpSpPr>
        <p:grpSpPr>
          <a:xfrm>
            <a:off x="193675" y="5883275"/>
            <a:ext cx="282575" cy="304800"/>
            <a:chOff x="122" y="3706"/>
            <a:chExt cx="178" cy="192"/>
          </a:xfrm>
        </p:grpSpPr>
        <p:sp>
          <p:nvSpPr>
            <p:cNvPr id="452" name="Google Shape;452;p29:notes"/>
            <p:cNvSpPr/>
            <p:nvPr/>
          </p:nvSpPr>
          <p:spPr>
            <a:xfrm>
              <a:off x="122" y="3706"/>
              <a:ext cx="178" cy="183"/>
            </a:xfrm>
            <a:custGeom>
              <a:rect b="b" l="l" r="r" t="t"/>
              <a:pathLst>
                <a:path extrusionOk="0" h="183" w="178">
                  <a:moveTo>
                    <a:pt x="177" y="182"/>
                  </a:moveTo>
                  <a:lnTo>
                    <a:pt x="177" y="0"/>
                  </a:lnTo>
                  <a:lnTo>
                    <a:pt x="0" y="0"/>
                  </a:lnTo>
                  <a:lnTo>
                    <a:pt x="0" y="182"/>
                  </a:lnTo>
                  <a:lnTo>
                    <a:pt x="177" y="182"/>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53" name="Google Shape;453;p29:notes"/>
            <p:cNvSpPr/>
            <p:nvPr/>
          </p:nvSpPr>
          <p:spPr>
            <a:xfrm>
              <a:off x="203" y="3880"/>
              <a:ext cx="26" cy="18"/>
            </a:xfrm>
            <a:custGeom>
              <a:rect b="b" l="l" r="r" t="t"/>
              <a:pathLst>
                <a:path extrusionOk="0" h="18" w="26">
                  <a:moveTo>
                    <a:pt x="25" y="17"/>
                  </a:moveTo>
                  <a:lnTo>
                    <a:pt x="25" y="0"/>
                  </a:lnTo>
                  <a:lnTo>
                    <a:pt x="0" y="0"/>
                  </a:lnTo>
                  <a:lnTo>
                    <a:pt x="0" y="17"/>
                  </a:lnTo>
                  <a:lnTo>
                    <a:pt x="25" y="1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54" name="Google Shape;454;p29:notes"/>
            <p:cNvSpPr/>
            <p:nvPr/>
          </p:nvSpPr>
          <p:spPr>
            <a:xfrm>
              <a:off x="145" y="3760"/>
              <a:ext cx="30" cy="19"/>
            </a:xfrm>
            <a:custGeom>
              <a:rect b="b" l="l" r="r" t="t"/>
              <a:pathLst>
                <a:path extrusionOk="0" h="19" w="30">
                  <a:moveTo>
                    <a:pt x="0" y="0"/>
                  </a:moveTo>
                  <a:lnTo>
                    <a:pt x="23" y="18"/>
                  </a:lnTo>
                  <a:lnTo>
                    <a:pt x="29" y="8"/>
                  </a:lnTo>
                  <a:lnTo>
                    <a:pt x="0"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55" name="Google Shape;455;p29:notes"/>
            <p:cNvSpPr/>
            <p:nvPr/>
          </p:nvSpPr>
          <p:spPr>
            <a:xfrm>
              <a:off x="254" y="3760"/>
              <a:ext cx="33" cy="19"/>
            </a:xfrm>
            <a:custGeom>
              <a:rect b="b" l="l" r="r" t="t"/>
              <a:pathLst>
                <a:path extrusionOk="0" h="19" w="33">
                  <a:moveTo>
                    <a:pt x="32" y="0"/>
                  </a:moveTo>
                  <a:lnTo>
                    <a:pt x="5" y="18"/>
                  </a:lnTo>
                  <a:lnTo>
                    <a:pt x="0" y="8"/>
                  </a:lnTo>
                  <a:lnTo>
                    <a:pt x="32"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56" name="Google Shape;456;p29:notes"/>
            <p:cNvSpPr/>
            <p:nvPr/>
          </p:nvSpPr>
          <p:spPr>
            <a:xfrm>
              <a:off x="141" y="3796"/>
              <a:ext cx="32" cy="21"/>
            </a:xfrm>
            <a:custGeom>
              <a:rect b="b" l="l" r="r" t="t"/>
              <a:pathLst>
                <a:path extrusionOk="0" h="21" w="32">
                  <a:moveTo>
                    <a:pt x="0" y="20"/>
                  </a:moveTo>
                  <a:lnTo>
                    <a:pt x="31" y="16"/>
                  </a:lnTo>
                  <a:lnTo>
                    <a:pt x="29" y="0"/>
                  </a:lnTo>
                  <a:lnTo>
                    <a:pt x="0" y="2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57" name="Google Shape;457;p29:notes"/>
            <p:cNvSpPr/>
            <p:nvPr/>
          </p:nvSpPr>
          <p:spPr>
            <a:xfrm>
              <a:off x="257" y="3797"/>
              <a:ext cx="33" cy="21"/>
            </a:xfrm>
            <a:custGeom>
              <a:rect b="b" l="l" r="r" t="t"/>
              <a:pathLst>
                <a:path extrusionOk="0" h="21" w="33">
                  <a:moveTo>
                    <a:pt x="32" y="20"/>
                  </a:moveTo>
                  <a:lnTo>
                    <a:pt x="0" y="17"/>
                  </a:lnTo>
                  <a:lnTo>
                    <a:pt x="1" y="0"/>
                  </a:lnTo>
                  <a:lnTo>
                    <a:pt x="32" y="2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58" name="Google Shape;458;p29:notes"/>
            <p:cNvSpPr/>
            <p:nvPr/>
          </p:nvSpPr>
          <p:spPr>
            <a:xfrm>
              <a:off x="165" y="3721"/>
              <a:ext cx="29" cy="29"/>
            </a:xfrm>
            <a:custGeom>
              <a:rect b="b" l="l" r="r" t="t"/>
              <a:pathLst>
                <a:path extrusionOk="0" h="29" w="29">
                  <a:moveTo>
                    <a:pt x="0" y="0"/>
                  </a:moveTo>
                  <a:lnTo>
                    <a:pt x="16" y="28"/>
                  </a:lnTo>
                  <a:lnTo>
                    <a:pt x="28" y="21"/>
                  </a:lnTo>
                  <a:lnTo>
                    <a:pt x="0"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59" name="Google Shape;459;p29:notes"/>
            <p:cNvSpPr/>
            <p:nvPr/>
          </p:nvSpPr>
          <p:spPr>
            <a:xfrm>
              <a:off x="232" y="3723"/>
              <a:ext cx="27" cy="32"/>
            </a:xfrm>
            <a:custGeom>
              <a:rect b="b" l="l" r="r" t="t"/>
              <a:pathLst>
                <a:path extrusionOk="0" h="32" w="27">
                  <a:moveTo>
                    <a:pt x="26" y="0"/>
                  </a:moveTo>
                  <a:lnTo>
                    <a:pt x="11" y="31"/>
                  </a:lnTo>
                  <a:lnTo>
                    <a:pt x="0" y="23"/>
                  </a:lnTo>
                  <a:lnTo>
                    <a:pt x="26"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60" name="Google Shape;460;p29:notes"/>
            <p:cNvSpPr/>
            <p:nvPr/>
          </p:nvSpPr>
          <p:spPr>
            <a:xfrm>
              <a:off x="205" y="3712"/>
              <a:ext cx="19" cy="30"/>
            </a:xfrm>
            <a:custGeom>
              <a:rect b="b" l="l" r="r" t="t"/>
              <a:pathLst>
                <a:path extrusionOk="0" h="30" w="19">
                  <a:moveTo>
                    <a:pt x="8" y="0"/>
                  </a:moveTo>
                  <a:lnTo>
                    <a:pt x="0" y="29"/>
                  </a:lnTo>
                  <a:lnTo>
                    <a:pt x="18" y="28"/>
                  </a:lnTo>
                  <a:lnTo>
                    <a:pt x="8"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61" name="Google Shape;461;p29:notes"/>
            <p:cNvSpPr/>
            <p:nvPr/>
          </p:nvSpPr>
          <p:spPr>
            <a:xfrm>
              <a:off x="181" y="3759"/>
              <a:ext cx="67" cy="114"/>
            </a:xfrm>
            <a:custGeom>
              <a:rect b="b" l="l" r="r" t="t"/>
              <a:pathLst>
                <a:path extrusionOk="0" h="114" w="67">
                  <a:moveTo>
                    <a:pt x="21" y="113"/>
                  </a:moveTo>
                  <a:lnTo>
                    <a:pt x="22" y="93"/>
                  </a:lnTo>
                  <a:lnTo>
                    <a:pt x="20" y="90"/>
                  </a:lnTo>
                  <a:lnTo>
                    <a:pt x="14" y="82"/>
                  </a:lnTo>
                  <a:lnTo>
                    <a:pt x="8" y="71"/>
                  </a:lnTo>
                  <a:lnTo>
                    <a:pt x="3" y="57"/>
                  </a:lnTo>
                  <a:lnTo>
                    <a:pt x="0" y="41"/>
                  </a:lnTo>
                  <a:lnTo>
                    <a:pt x="0" y="26"/>
                  </a:lnTo>
                  <a:lnTo>
                    <a:pt x="7" y="11"/>
                  </a:lnTo>
                  <a:lnTo>
                    <a:pt x="22" y="0"/>
                  </a:lnTo>
                  <a:lnTo>
                    <a:pt x="42" y="0"/>
                  </a:lnTo>
                  <a:lnTo>
                    <a:pt x="45" y="0"/>
                  </a:lnTo>
                  <a:lnTo>
                    <a:pt x="50" y="4"/>
                  </a:lnTo>
                  <a:lnTo>
                    <a:pt x="56" y="10"/>
                  </a:lnTo>
                  <a:lnTo>
                    <a:pt x="62" y="19"/>
                  </a:lnTo>
                  <a:lnTo>
                    <a:pt x="66" y="31"/>
                  </a:lnTo>
                  <a:lnTo>
                    <a:pt x="65" y="47"/>
                  </a:lnTo>
                  <a:lnTo>
                    <a:pt x="58" y="67"/>
                  </a:lnTo>
                  <a:lnTo>
                    <a:pt x="42" y="90"/>
                  </a:lnTo>
                  <a:lnTo>
                    <a:pt x="42" y="113"/>
                  </a:lnTo>
                  <a:lnTo>
                    <a:pt x="21" y="113"/>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62" name="Google Shape;462;p29:notes"/>
            <p:cNvSpPr/>
            <p:nvPr/>
          </p:nvSpPr>
          <p:spPr>
            <a:xfrm>
              <a:off x="207" y="3779"/>
              <a:ext cx="18" cy="85"/>
            </a:xfrm>
            <a:custGeom>
              <a:rect b="b" l="l" r="r" t="t"/>
              <a:pathLst>
                <a:path extrusionOk="0" h="85" w="18">
                  <a:moveTo>
                    <a:pt x="4" y="0"/>
                  </a:moveTo>
                  <a:lnTo>
                    <a:pt x="7" y="5"/>
                  </a:lnTo>
                  <a:lnTo>
                    <a:pt x="2" y="6"/>
                  </a:lnTo>
                  <a:lnTo>
                    <a:pt x="2" y="76"/>
                  </a:lnTo>
                  <a:lnTo>
                    <a:pt x="0" y="77"/>
                  </a:lnTo>
                  <a:lnTo>
                    <a:pt x="0" y="84"/>
                  </a:lnTo>
                  <a:lnTo>
                    <a:pt x="2" y="84"/>
                  </a:lnTo>
                  <a:lnTo>
                    <a:pt x="4" y="84"/>
                  </a:lnTo>
                  <a:lnTo>
                    <a:pt x="7" y="84"/>
                  </a:lnTo>
                  <a:lnTo>
                    <a:pt x="9" y="83"/>
                  </a:lnTo>
                  <a:lnTo>
                    <a:pt x="14" y="83"/>
                  </a:lnTo>
                  <a:lnTo>
                    <a:pt x="17" y="82"/>
                  </a:lnTo>
                  <a:lnTo>
                    <a:pt x="17" y="80"/>
                  </a:lnTo>
                  <a:lnTo>
                    <a:pt x="17" y="77"/>
                  </a:lnTo>
                  <a:lnTo>
                    <a:pt x="17" y="46"/>
                  </a:lnTo>
                  <a:lnTo>
                    <a:pt x="14" y="45"/>
                  </a:lnTo>
                  <a:lnTo>
                    <a:pt x="14" y="38"/>
                  </a:lnTo>
                  <a:lnTo>
                    <a:pt x="14" y="4"/>
                  </a:lnTo>
                  <a:lnTo>
                    <a:pt x="4"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txBox="1"/>
          <p:nvPr>
            <p:ph idx="1" type="body"/>
          </p:nvPr>
        </p:nvSpPr>
        <p:spPr>
          <a:xfrm>
            <a:off x="409575" y="4765675"/>
            <a:ext cx="5995988" cy="3749675"/>
          </a:xfrm>
          <a:prstGeom prst="rect">
            <a:avLst/>
          </a:prstGeom>
        </p:spPr>
        <p:txBody>
          <a:bodyPr anchorCtr="0" anchor="t" bIns="44450" lIns="90475" spcFirstLastPara="1" rIns="90475" wrap="square" tIns="44450">
            <a:noAutofit/>
          </a:bodyPr>
          <a:lstStyle/>
          <a:p>
            <a:pPr indent="0" lvl="0" marL="0" rtl="0" algn="l">
              <a:spcBef>
                <a:spcPts val="330"/>
              </a:spcBef>
              <a:spcAft>
                <a:spcPts val="0"/>
              </a:spcAft>
              <a:buNone/>
            </a:pPr>
            <a:r>
              <a:t/>
            </a:r>
            <a:endParaRPr/>
          </a:p>
        </p:txBody>
      </p:sp>
      <p:sp>
        <p:nvSpPr>
          <p:cNvPr id="63" name="Google Shape;63;p3:notes"/>
          <p:cNvSpPr/>
          <p:nvPr>
            <p:ph idx="2" type="sldImg"/>
          </p:nvPr>
        </p:nvSpPr>
        <p:spPr>
          <a:xfrm>
            <a:off x="466725" y="152400"/>
            <a:ext cx="5880100" cy="440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0:notes"/>
          <p:cNvSpPr txBox="1"/>
          <p:nvPr>
            <p:ph idx="1" type="body"/>
          </p:nvPr>
        </p:nvSpPr>
        <p:spPr>
          <a:xfrm>
            <a:off x="409575" y="4765675"/>
            <a:ext cx="5995988" cy="3749675"/>
          </a:xfrm>
          <a:prstGeom prst="rect">
            <a:avLst/>
          </a:prstGeom>
        </p:spPr>
        <p:txBody>
          <a:bodyPr anchorCtr="0" anchor="t" bIns="44450" lIns="90475" spcFirstLastPara="1" rIns="90475" wrap="square" tIns="44450">
            <a:noAutofit/>
          </a:bodyPr>
          <a:lstStyle/>
          <a:p>
            <a:pPr indent="0" lvl="0" marL="0" rtl="0" algn="l">
              <a:spcBef>
                <a:spcPts val="330"/>
              </a:spcBef>
              <a:spcAft>
                <a:spcPts val="0"/>
              </a:spcAft>
              <a:buNone/>
            </a:pPr>
            <a:r>
              <a:t/>
            </a:r>
            <a:endParaRPr/>
          </a:p>
        </p:txBody>
      </p:sp>
      <p:sp>
        <p:nvSpPr>
          <p:cNvPr id="468" name="Google Shape;468;p30:notes"/>
          <p:cNvSpPr/>
          <p:nvPr>
            <p:ph idx="2" type="sldImg"/>
          </p:nvPr>
        </p:nvSpPr>
        <p:spPr>
          <a:xfrm>
            <a:off x="466725" y="152400"/>
            <a:ext cx="5880100" cy="440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1:notes"/>
          <p:cNvSpPr/>
          <p:nvPr>
            <p:ph idx="2" type="sldImg"/>
          </p:nvPr>
        </p:nvSpPr>
        <p:spPr>
          <a:xfrm>
            <a:off x="196850" y="165100"/>
            <a:ext cx="6383338" cy="47894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6" name="Google Shape;476;p31: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32: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The BETWEEN Operator</a:t>
            </a:r>
            <a:endParaRPr/>
          </a:p>
          <a:p>
            <a:pPr indent="0" lvl="1" marL="114300" rtl="0" algn="l">
              <a:spcBef>
                <a:spcPts val="330"/>
              </a:spcBef>
              <a:spcAft>
                <a:spcPts val="0"/>
              </a:spcAft>
              <a:buNone/>
            </a:pPr>
            <a:r>
              <a:rPr lang="en-US"/>
              <a:t>You can display rows based on a range of values using the </a:t>
            </a:r>
            <a:r>
              <a:rPr lang="en-US">
                <a:solidFill>
                  <a:srgbClr val="FC0128"/>
                </a:solidFill>
              </a:rPr>
              <a:t>BETWEEN </a:t>
            </a:r>
            <a:r>
              <a:rPr lang="en-US"/>
              <a:t>operator. The range that you specify contains a lower range and an upper range.</a:t>
            </a:r>
            <a:endParaRPr/>
          </a:p>
          <a:p>
            <a:pPr indent="0" lvl="1" marL="114300" rtl="0" algn="l">
              <a:lnSpc>
                <a:spcPct val="95000"/>
              </a:lnSpc>
              <a:spcBef>
                <a:spcPts val="385"/>
              </a:spcBef>
              <a:spcAft>
                <a:spcPts val="0"/>
              </a:spcAft>
              <a:buNone/>
            </a:pPr>
            <a:r>
              <a:rPr lang="en-US"/>
              <a:t>The SELECT statement on the slide returns rows from the EMP table for any employee whose salary is between $1000 and $1500.</a:t>
            </a:r>
            <a:endParaRPr b="1" sz="2300">
              <a:latin typeface="Arial"/>
              <a:ea typeface="Arial"/>
              <a:cs typeface="Arial"/>
              <a:sym typeface="Arial"/>
            </a:endParaRPr>
          </a:p>
          <a:p>
            <a:pPr indent="0" lvl="1" marL="114300" rtl="0" algn="l">
              <a:spcBef>
                <a:spcPts val="330"/>
              </a:spcBef>
              <a:spcAft>
                <a:spcPts val="0"/>
              </a:spcAft>
              <a:buNone/>
            </a:pPr>
            <a:r>
              <a:rPr lang="en-US"/>
              <a:t>Values specified with the BETWEEN operator are inclusive. You must specify the lower limit first.</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1" marL="114300" rtl="0" algn="l">
              <a:spcBef>
                <a:spcPts val="330"/>
              </a:spcBef>
              <a:spcAft>
                <a:spcPts val="0"/>
              </a:spcAft>
              <a:buNone/>
            </a:pPr>
            <a:r>
              <a:t/>
            </a:r>
            <a:endParaRPr/>
          </a:p>
          <a:p>
            <a:pPr indent="0" lvl="0" marL="0" rtl="0" algn="l">
              <a:spcBef>
                <a:spcPts val="330"/>
              </a:spcBef>
              <a:spcAft>
                <a:spcPts val="0"/>
              </a:spcAft>
              <a:buNone/>
            </a:pPr>
            <a:r>
              <a:rPr lang="en-US">
                <a:solidFill>
                  <a:schemeClr val="accent2"/>
                </a:solidFill>
              </a:rPr>
              <a:t>Class Management Note</a:t>
            </a:r>
            <a:endParaRPr/>
          </a:p>
          <a:p>
            <a:pPr indent="0" lvl="1" marL="114300" rtl="0" algn="l">
              <a:spcBef>
                <a:spcPts val="330"/>
              </a:spcBef>
              <a:spcAft>
                <a:spcPts val="0"/>
              </a:spcAft>
              <a:buNone/>
            </a:pPr>
            <a:r>
              <a:rPr lang="en-US">
                <a:solidFill>
                  <a:schemeClr val="accent2"/>
                </a:solidFill>
              </a:rPr>
              <a:t>Emphasize that the values specified with the BETWEEN operator in the example are inclusive. Point out that Turner, who earns $1500 (higher limit), is included in the output.</a:t>
            </a:r>
            <a:endParaRPr/>
          </a:p>
          <a:p>
            <a:pPr indent="0" lvl="1" marL="114300" rtl="0" algn="l">
              <a:spcBef>
                <a:spcPts val="330"/>
              </a:spcBef>
              <a:spcAft>
                <a:spcPts val="0"/>
              </a:spcAft>
              <a:buNone/>
            </a:pPr>
            <a:r>
              <a:rPr lang="en-US">
                <a:solidFill>
                  <a:schemeClr val="accent2"/>
                </a:solidFill>
              </a:rPr>
              <a:t>Demo: </a:t>
            </a:r>
            <a:r>
              <a:rPr i="1" lang="en-US">
                <a:solidFill>
                  <a:schemeClr val="accent2"/>
                </a:solidFill>
              </a:rPr>
              <a:t>l2betw.sql</a:t>
            </a:r>
            <a:endParaRPr/>
          </a:p>
          <a:p>
            <a:pPr indent="0" lvl="1" marL="114300" rtl="0" algn="l">
              <a:spcBef>
                <a:spcPts val="330"/>
              </a:spcBef>
              <a:spcAft>
                <a:spcPts val="0"/>
              </a:spcAft>
              <a:buNone/>
            </a:pPr>
            <a:r>
              <a:rPr lang="en-US">
                <a:solidFill>
                  <a:schemeClr val="accent2"/>
                </a:solidFill>
              </a:rPr>
              <a:t>Purpose: To illustrate using the BETWEEN operator.</a:t>
            </a:r>
            <a:endParaRPr/>
          </a:p>
          <a:p>
            <a:pPr indent="0" lvl="0" marL="0" rtl="0" algn="l">
              <a:spcBef>
                <a:spcPts val="330"/>
              </a:spcBef>
              <a:spcAft>
                <a:spcPts val="0"/>
              </a:spcAft>
              <a:buNone/>
            </a:pPr>
            <a:r>
              <a:t/>
            </a:r>
            <a:endParaRPr>
              <a:latin typeface="Times New Roman"/>
              <a:ea typeface="Times New Roman"/>
              <a:cs typeface="Times New Roman"/>
              <a:sym typeface="Times New Roman"/>
            </a:endParaRPr>
          </a:p>
        </p:txBody>
      </p:sp>
      <p:sp>
        <p:nvSpPr>
          <p:cNvPr id="487" name="Google Shape;487;p32:notes"/>
          <p:cNvSpPr/>
          <p:nvPr>
            <p:ph idx="2" type="sldImg"/>
          </p:nvPr>
        </p:nvSpPr>
        <p:spPr>
          <a:xfrm>
            <a:off x="196850" y="165100"/>
            <a:ext cx="6383338" cy="4789488"/>
          </a:xfrm>
          <a:custGeom>
            <a:rect b="b" l="l" r="r" t="t"/>
            <a:pathLst>
              <a:path extrusionOk="0" h="120000" w="120000">
                <a:moveTo>
                  <a:pt x="0" y="0"/>
                </a:moveTo>
                <a:lnTo>
                  <a:pt x="120000" y="0"/>
                </a:lnTo>
                <a:lnTo>
                  <a:pt x="120000" y="120000"/>
                </a:lnTo>
                <a:lnTo>
                  <a:pt x="0" y="120000"/>
                </a:lnTo>
                <a:close/>
              </a:path>
            </a:pathLst>
          </a:custGeom>
          <a:noFill/>
          <a:ln>
            <a:noFill/>
          </a:ln>
        </p:spPr>
      </p:sp>
      <p:grpSp>
        <p:nvGrpSpPr>
          <p:cNvPr id="488" name="Google Shape;488;p32:notes"/>
          <p:cNvGrpSpPr/>
          <p:nvPr/>
        </p:nvGrpSpPr>
        <p:grpSpPr>
          <a:xfrm>
            <a:off x="163513" y="6311900"/>
            <a:ext cx="282575" cy="331788"/>
            <a:chOff x="104" y="3659"/>
            <a:chExt cx="179" cy="192"/>
          </a:xfrm>
        </p:grpSpPr>
        <p:sp>
          <p:nvSpPr>
            <p:cNvPr id="489" name="Google Shape;489;p32:notes"/>
            <p:cNvSpPr/>
            <p:nvPr/>
          </p:nvSpPr>
          <p:spPr>
            <a:xfrm>
              <a:off x="104" y="3659"/>
              <a:ext cx="179" cy="184"/>
            </a:xfrm>
            <a:custGeom>
              <a:rect b="b" l="l" r="r" t="t"/>
              <a:pathLst>
                <a:path extrusionOk="0" h="184" w="179">
                  <a:moveTo>
                    <a:pt x="178" y="183"/>
                  </a:moveTo>
                  <a:lnTo>
                    <a:pt x="178" y="0"/>
                  </a:lnTo>
                  <a:lnTo>
                    <a:pt x="0" y="0"/>
                  </a:lnTo>
                  <a:lnTo>
                    <a:pt x="0" y="183"/>
                  </a:lnTo>
                  <a:lnTo>
                    <a:pt x="178" y="183"/>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90" name="Google Shape;490;p32:notes"/>
            <p:cNvSpPr/>
            <p:nvPr/>
          </p:nvSpPr>
          <p:spPr>
            <a:xfrm>
              <a:off x="185" y="3833"/>
              <a:ext cx="26" cy="18"/>
            </a:xfrm>
            <a:custGeom>
              <a:rect b="b" l="l" r="r" t="t"/>
              <a:pathLst>
                <a:path extrusionOk="0" h="18" w="26">
                  <a:moveTo>
                    <a:pt x="25" y="17"/>
                  </a:moveTo>
                  <a:lnTo>
                    <a:pt x="25" y="0"/>
                  </a:lnTo>
                  <a:lnTo>
                    <a:pt x="0" y="0"/>
                  </a:lnTo>
                  <a:lnTo>
                    <a:pt x="0" y="17"/>
                  </a:lnTo>
                  <a:lnTo>
                    <a:pt x="25" y="1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91" name="Google Shape;491;p32:notes"/>
            <p:cNvSpPr/>
            <p:nvPr/>
          </p:nvSpPr>
          <p:spPr>
            <a:xfrm>
              <a:off x="126" y="3712"/>
              <a:ext cx="32" cy="20"/>
            </a:xfrm>
            <a:custGeom>
              <a:rect b="b" l="l" r="r" t="t"/>
              <a:pathLst>
                <a:path extrusionOk="0" h="20" w="32">
                  <a:moveTo>
                    <a:pt x="0" y="0"/>
                  </a:moveTo>
                  <a:lnTo>
                    <a:pt x="25" y="19"/>
                  </a:lnTo>
                  <a:lnTo>
                    <a:pt x="31" y="8"/>
                  </a:lnTo>
                  <a:lnTo>
                    <a:pt x="0"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92" name="Google Shape;492;p32:notes"/>
            <p:cNvSpPr/>
            <p:nvPr/>
          </p:nvSpPr>
          <p:spPr>
            <a:xfrm>
              <a:off x="236" y="3712"/>
              <a:ext cx="34" cy="20"/>
            </a:xfrm>
            <a:custGeom>
              <a:rect b="b" l="l" r="r" t="t"/>
              <a:pathLst>
                <a:path extrusionOk="0" h="20" w="34">
                  <a:moveTo>
                    <a:pt x="33" y="0"/>
                  </a:moveTo>
                  <a:lnTo>
                    <a:pt x="6" y="19"/>
                  </a:lnTo>
                  <a:lnTo>
                    <a:pt x="0" y="9"/>
                  </a:lnTo>
                  <a:lnTo>
                    <a:pt x="33"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93" name="Google Shape;493;p32:notes"/>
            <p:cNvSpPr/>
            <p:nvPr/>
          </p:nvSpPr>
          <p:spPr>
            <a:xfrm>
              <a:off x="123" y="3750"/>
              <a:ext cx="33" cy="19"/>
            </a:xfrm>
            <a:custGeom>
              <a:rect b="b" l="l" r="r" t="t"/>
              <a:pathLst>
                <a:path extrusionOk="0" h="19" w="33">
                  <a:moveTo>
                    <a:pt x="0" y="18"/>
                  </a:moveTo>
                  <a:lnTo>
                    <a:pt x="32" y="14"/>
                  </a:lnTo>
                  <a:lnTo>
                    <a:pt x="30" y="0"/>
                  </a:lnTo>
                  <a:lnTo>
                    <a:pt x="0" y="18"/>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94" name="Google Shape;494;p32:notes"/>
            <p:cNvSpPr/>
            <p:nvPr/>
          </p:nvSpPr>
          <p:spPr>
            <a:xfrm>
              <a:off x="239" y="3751"/>
              <a:ext cx="34" cy="19"/>
            </a:xfrm>
            <a:custGeom>
              <a:rect b="b" l="l" r="r" t="t"/>
              <a:pathLst>
                <a:path extrusionOk="0" h="19" w="34">
                  <a:moveTo>
                    <a:pt x="33" y="18"/>
                  </a:moveTo>
                  <a:lnTo>
                    <a:pt x="0" y="15"/>
                  </a:lnTo>
                  <a:lnTo>
                    <a:pt x="2" y="0"/>
                  </a:lnTo>
                  <a:lnTo>
                    <a:pt x="33" y="18"/>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95" name="Google Shape;495;p32:notes"/>
            <p:cNvSpPr/>
            <p:nvPr/>
          </p:nvSpPr>
          <p:spPr>
            <a:xfrm>
              <a:off x="149" y="3674"/>
              <a:ext cx="26" cy="29"/>
            </a:xfrm>
            <a:custGeom>
              <a:rect b="b" l="l" r="r" t="t"/>
              <a:pathLst>
                <a:path extrusionOk="0" h="29" w="26">
                  <a:moveTo>
                    <a:pt x="0" y="0"/>
                  </a:moveTo>
                  <a:lnTo>
                    <a:pt x="15" y="28"/>
                  </a:lnTo>
                  <a:lnTo>
                    <a:pt x="25" y="21"/>
                  </a:lnTo>
                  <a:lnTo>
                    <a:pt x="0"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96" name="Google Shape;496;p32:notes"/>
            <p:cNvSpPr/>
            <p:nvPr/>
          </p:nvSpPr>
          <p:spPr>
            <a:xfrm>
              <a:off x="214" y="3676"/>
              <a:ext cx="28" cy="31"/>
            </a:xfrm>
            <a:custGeom>
              <a:rect b="b" l="l" r="r" t="t"/>
              <a:pathLst>
                <a:path extrusionOk="0" h="31" w="28">
                  <a:moveTo>
                    <a:pt x="27" y="0"/>
                  </a:moveTo>
                  <a:lnTo>
                    <a:pt x="11" y="30"/>
                  </a:lnTo>
                  <a:lnTo>
                    <a:pt x="0" y="22"/>
                  </a:lnTo>
                  <a:lnTo>
                    <a:pt x="27"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97" name="Google Shape;497;p32:notes"/>
            <p:cNvSpPr/>
            <p:nvPr/>
          </p:nvSpPr>
          <p:spPr>
            <a:xfrm>
              <a:off x="188" y="3665"/>
              <a:ext cx="18" cy="30"/>
            </a:xfrm>
            <a:custGeom>
              <a:rect b="b" l="l" r="r" t="t"/>
              <a:pathLst>
                <a:path extrusionOk="0" h="30" w="18">
                  <a:moveTo>
                    <a:pt x="7" y="0"/>
                  </a:moveTo>
                  <a:lnTo>
                    <a:pt x="0" y="29"/>
                  </a:lnTo>
                  <a:lnTo>
                    <a:pt x="17" y="28"/>
                  </a:lnTo>
                  <a:lnTo>
                    <a:pt x="7"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98" name="Google Shape;498;p32:notes"/>
            <p:cNvSpPr/>
            <p:nvPr/>
          </p:nvSpPr>
          <p:spPr>
            <a:xfrm>
              <a:off x="163" y="3711"/>
              <a:ext cx="67" cy="115"/>
            </a:xfrm>
            <a:custGeom>
              <a:rect b="b" l="l" r="r" t="t"/>
              <a:pathLst>
                <a:path extrusionOk="0" h="115" w="67">
                  <a:moveTo>
                    <a:pt x="21" y="114"/>
                  </a:moveTo>
                  <a:lnTo>
                    <a:pt x="22" y="94"/>
                  </a:lnTo>
                  <a:lnTo>
                    <a:pt x="20" y="91"/>
                  </a:lnTo>
                  <a:lnTo>
                    <a:pt x="14" y="83"/>
                  </a:lnTo>
                  <a:lnTo>
                    <a:pt x="8" y="72"/>
                  </a:lnTo>
                  <a:lnTo>
                    <a:pt x="3" y="58"/>
                  </a:lnTo>
                  <a:lnTo>
                    <a:pt x="0" y="42"/>
                  </a:lnTo>
                  <a:lnTo>
                    <a:pt x="0" y="27"/>
                  </a:lnTo>
                  <a:lnTo>
                    <a:pt x="7" y="12"/>
                  </a:lnTo>
                  <a:lnTo>
                    <a:pt x="22" y="0"/>
                  </a:lnTo>
                  <a:lnTo>
                    <a:pt x="42" y="0"/>
                  </a:lnTo>
                  <a:lnTo>
                    <a:pt x="45" y="1"/>
                  </a:lnTo>
                  <a:lnTo>
                    <a:pt x="50" y="5"/>
                  </a:lnTo>
                  <a:lnTo>
                    <a:pt x="56" y="11"/>
                  </a:lnTo>
                  <a:lnTo>
                    <a:pt x="62" y="20"/>
                  </a:lnTo>
                  <a:lnTo>
                    <a:pt x="66" y="32"/>
                  </a:lnTo>
                  <a:lnTo>
                    <a:pt x="65" y="48"/>
                  </a:lnTo>
                  <a:lnTo>
                    <a:pt x="58" y="68"/>
                  </a:lnTo>
                  <a:lnTo>
                    <a:pt x="42" y="91"/>
                  </a:lnTo>
                  <a:lnTo>
                    <a:pt x="42" y="114"/>
                  </a:lnTo>
                  <a:lnTo>
                    <a:pt x="21" y="114"/>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99" name="Google Shape;499;p32:notes"/>
            <p:cNvSpPr/>
            <p:nvPr/>
          </p:nvSpPr>
          <p:spPr>
            <a:xfrm>
              <a:off x="190" y="3732"/>
              <a:ext cx="17" cy="87"/>
            </a:xfrm>
            <a:custGeom>
              <a:rect b="b" l="l" r="r" t="t"/>
              <a:pathLst>
                <a:path extrusionOk="0" h="87" w="17">
                  <a:moveTo>
                    <a:pt x="4" y="0"/>
                  </a:moveTo>
                  <a:lnTo>
                    <a:pt x="6" y="6"/>
                  </a:lnTo>
                  <a:lnTo>
                    <a:pt x="2" y="7"/>
                  </a:lnTo>
                  <a:lnTo>
                    <a:pt x="2" y="78"/>
                  </a:lnTo>
                  <a:lnTo>
                    <a:pt x="0" y="79"/>
                  </a:lnTo>
                  <a:lnTo>
                    <a:pt x="0" y="86"/>
                  </a:lnTo>
                  <a:lnTo>
                    <a:pt x="2" y="86"/>
                  </a:lnTo>
                  <a:lnTo>
                    <a:pt x="4" y="86"/>
                  </a:lnTo>
                  <a:lnTo>
                    <a:pt x="6" y="86"/>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33:notes"/>
          <p:cNvSpPr txBox="1"/>
          <p:nvPr>
            <p:ph idx="1" type="body"/>
          </p:nvPr>
        </p:nvSpPr>
        <p:spPr>
          <a:xfrm>
            <a:off x="409575" y="4765675"/>
            <a:ext cx="5995988" cy="3749675"/>
          </a:xfrm>
          <a:prstGeom prst="rect">
            <a:avLst/>
          </a:prstGeom>
        </p:spPr>
        <p:txBody>
          <a:bodyPr anchorCtr="0" anchor="t" bIns="44450" lIns="90475" spcFirstLastPara="1" rIns="90475" wrap="square" tIns="44450">
            <a:noAutofit/>
          </a:bodyPr>
          <a:lstStyle/>
          <a:p>
            <a:pPr indent="0" lvl="0" marL="0" rtl="0" algn="l">
              <a:spcBef>
                <a:spcPts val="330"/>
              </a:spcBef>
              <a:spcAft>
                <a:spcPts val="0"/>
              </a:spcAft>
              <a:buNone/>
            </a:pPr>
            <a:r>
              <a:t/>
            </a:r>
            <a:endParaRPr/>
          </a:p>
        </p:txBody>
      </p:sp>
      <p:sp>
        <p:nvSpPr>
          <p:cNvPr id="522" name="Google Shape;522;p33:notes"/>
          <p:cNvSpPr/>
          <p:nvPr>
            <p:ph idx="2" type="sldImg"/>
          </p:nvPr>
        </p:nvSpPr>
        <p:spPr>
          <a:xfrm>
            <a:off x="466725" y="152400"/>
            <a:ext cx="5880100" cy="440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34:notes"/>
          <p:cNvSpPr/>
          <p:nvPr>
            <p:ph idx="2" type="sldImg"/>
          </p:nvPr>
        </p:nvSpPr>
        <p:spPr>
          <a:xfrm>
            <a:off x="196850" y="165100"/>
            <a:ext cx="6383338" cy="47894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0" name="Google Shape;530;p34: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The IN Operator</a:t>
            </a:r>
            <a:endParaRPr/>
          </a:p>
          <a:p>
            <a:pPr indent="0" lvl="1" marL="114300" rtl="0" algn="l">
              <a:spcBef>
                <a:spcPts val="330"/>
              </a:spcBef>
              <a:spcAft>
                <a:spcPts val="0"/>
              </a:spcAft>
              <a:buNone/>
            </a:pPr>
            <a:r>
              <a:rPr lang="en-US">
                <a:latin typeface="Times New Roman"/>
                <a:ea typeface="Times New Roman"/>
                <a:cs typeface="Times New Roman"/>
                <a:sym typeface="Times New Roman"/>
              </a:rPr>
              <a:t>To test for values in a specified list, use the </a:t>
            </a:r>
            <a:r>
              <a:rPr lang="en-US">
                <a:solidFill>
                  <a:srgbClr val="FC0128"/>
                </a:solidFill>
                <a:latin typeface="Times New Roman"/>
                <a:ea typeface="Times New Roman"/>
                <a:cs typeface="Times New Roman"/>
                <a:sym typeface="Times New Roman"/>
              </a:rPr>
              <a:t>IN </a:t>
            </a:r>
            <a:r>
              <a:rPr lang="en-US">
                <a:latin typeface="Times New Roman"/>
                <a:ea typeface="Times New Roman"/>
                <a:cs typeface="Times New Roman"/>
                <a:sym typeface="Times New Roman"/>
              </a:rPr>
              <a:t>operator. </a:t>
            </a:r>
            <a:endParaRPr/>
          </a:p>
          <a:p>
            <a:pPr indent="0" lvl="1" marL="114300" rtl="0" algn="l">
              <a:spcBef>
                <a:spcPts val="330"/>
              </a:spcBef>
              <a:spcAft>
                <a:spcPts val="0"/>
              </a:spcAft>
              <a:buNone/>
            </a:pPr>
            <a:r>
              <a:rPr lang="en-US">
                <a:latin typeface="Times New Roman"/>
                <a:ea typeface="Times New Roman"/>
                <a:cs typeface="Times New Roman"/>
                <a:sym typeface="Times New Roman"/>
              </a:rPr>
              <a:t>The slide example displays employee number, name, salary, and manager’s employee number of all the employees whose manager’s employee number is 7902, 7566, or 7788.</a:t>
            </a:r>
            <a:endParaRPr/>
          </a:p>
          <a:p>
            <a:pPr indent="0" lvl="1" marL="114300" rtl="0" algn="l">
              <a:spcBef>
                <a:spcPts val="330"/>
              </a:spcBef>
              <a:spcAft>
                <a:spcPts val="0"/>
              </a:spcAft>
              <a:buNone/>
            </a:pPr>
            <a:r>
              <a:rPr lang="en-US">
                <a:latin typeface="Times New Roman"/>
                <a:ea typeface="Times New Roman"/>
                <a:cs typeface="Times New Roman"/>
                <a:sym typeface="Times New Roman"/>
              </a:rPr>
              <a:t>The IN operator can be used with any datatype. The following example </a:t>
            </a:r>
            <a:r>
              <a:rPr lang="en-US">
                <a:solidFill>
                  <a:srgbClr val="000000"/>
                </a:solidFill>
                <a:latin typeface="Times New Roman"/>
                <a:ea typeface="Times New Roman"/>
                <a:cs typeface="Times New Roman"/>
                <a:sym typeface="Times New Roman"/>
              </a:rPr>
              <a:t>returns a row from the EMP table for any employee whose name is included in the list of names in the WHERE clause:</a:t>
            </a:r>
            <a:endParaRPr/>
          </a:p>
          <a:p>
            <a:pPr indent="0" lvl="1" marL="114300" rtl="0" algn="l">
              <a:spcBef>
                <a:spcPts val="210"/>
              </a:spcBef>
              <a:spcAft>
                <a:spcPts val="0"/>
              </a:spcAft>
              <a:buNone/>
            </a:pPr>
            <a:r>
              <a:t/>
            </a:r>
            <a:endParaRPr sz="700">
              <a:latin typeface="Times New Roman"/>
              <a:ea typeface="Times New Roman"/>
              <a:cs typeface="Times New Roman"/>
              <a:sym typeface="Times New Roman"/>
            </a:endParaRPr>
          </a:p>
          <a:p>
            <a:pPr indent="0" lvl="0" marL="0" rtl="0" algn="l">
              <a:spcBef>
                <a:spcPts val="0"/>
              </a:spcBef>
              <a:spcAft>
                <a:spcPts val="0"/>
              </a:spcAft>
              <a:buNone/>
            </a:pPr>
            <a:r>
              <a:rPr lang="en-US">
                <a:latin typeface="Courier New"/>
                <a:ea typeface="Courier New"/>
                <a:cs typeface="Courier New"/>
                <a:sym typeface="Courier New"/>
              </a:rPr>
              <a:t>  SQL&gt; SELECT	 empno,  ename,  mgr, deptno</a:t>
            </a:r>
            <a:endParaRPr/>
          </a:p>
          <a:p>
            <a:pPr indent="0" lvl="0" marL="0" rtl="0" algn="l">
              <a:spcBef>
                <a:spcPts val="0"/>
              </a:spcBef>
              <a:spcAft>
                <a:spcPts val="0"/>
              </a:spcAft>
              <a:buNone/>
            </a:pPr>
            <a:r>
              <a:rPr lang="en-US">
                <a:latin typeface="Courier New"/>
                <a:ea typeface="Courier New"/>
                <a:cs typeface="Courier New"/>
                <a:sym typeface="Courier New"/>
              </a:rPr>
              <a:t>    2	  FROM  	 emp</a:t>
            </a:r>
            <a:endParaRPr/>
          </a:p>
          <a:p>
            <a:pPr indent="0" lvl="0" marL="0" rtl="0" algn="l">
              <a:spcBef>
                <a:spcPts val="0"/>
              </a:spcBef>
              <a:spcAft>
                <a:spcPts val="0"/>
              </a:spcAft>
              <a:buNone/>
            </a:pPr>
            <a:r>
              <a:rPr lang="en-US">
                <a:latin typeface="Courier New"/>
                <a:ea typeface="Courier New"/>
                <a:cs typeface="Courier New"/>
                <a:sym typeface="Courier New"/>
              </a:rPr>
              <a:t>    3	  WHERE 	 ename IN ('FORD' , 'ALLEN');</a:t>
            </a:r>
            <a:endParaRPr/>
          </a:p>
          <a:p>
            <a:pPr indent="0" lvl="0" marL="0" rtl="0" algn="l">
              <a:spcBef>
                <a:spcPts val="0"/>
              </a:spcBef>
              <a:spcAft>
                <a:spcPts val="0"/>
              </a:spcAft>
              <a:buNone/>
            </a:pPr>
            <a:r>
              <a:t/>
            </a:r>
            <a:endParaRPr sz="600">
              <a:latin typeface="Times New Roman"/>
              <a:ea typeface="Times New Roman"/>
              <a:cs typeface="Times New Roman"/>
              <a:sym typeface="Times New Roman"/>
            </a:endParaRPr>
          </a:p>
          <a:p>
            <a:pPr indent="0" lvl="1" marL="114300" rtl="0" algn="l">
              <a:spcBef>
                <a:spcPts val="330"/>
              </a:spcBef>
              <a:spcAft>
                <a:spcPts val="0"/>
              </a:spcAft>
              <a:buNone/>
            </a:pPr>
            <a:r>
              <a:rPr lang="en-US">
                <a:latin typeface="Times New Roman"/>
                <a:ea typeface="Times New Roman"/>
                <a:cs typeface="Times New Roman"/>
                <a:sym typeface="Times New Roman"/>
              </a:rPr>
              <a:t>If characters or dates are used in the list, they must be enclosed in single quotation marks (</a:t>
            </a:r>
            <a:r>
              <a:rPr lang="en-US">
                <a:latin typeface="Courier New"/>
                <a:ea typeface="Courier New"/>
                <a:cs typeface="Courier New"/>
                <a:sym typeface="Courier New"/>
              </a:rPr>
              <a:t>''</a:t>
            </a:r>
            <a:r>
              <a:rPr lang="en-US">
                <a:latin typeface="Times New Roman"/>
                <a:ea typeface="Times New Roman"/>
                <a:cs typeface="Times New Roman"/>
                <a:sym typeface="Times New Roman"/>
              </a:rPr>
              <a:t>).</a:t>
            </a:r>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0" marL="0" rtl="0" algn="l">
              <a:spcBef>
                <a:spcPts val="330"/>
              </a:spcBef>
              <a:spcAft>
                <a:spcPts val="0"/>
              </a:spcAft>
              <a:buNone/>
            </a:pPr>
            <a:r>
              <a:rPr lang="en-US">
                <a:solidFill>
                  <a:schemeClr val="accent2"/>
                </a:solidFill>
                <a:latin typeface="Times New Roman"/>
                <a:ea typeface="Times New Roman"/>
                <a:cs typeface="Times New Roman"/>
                <a:sym typeface="Times New Roman"/>
              </a:rPr>
              <a:t>Class Management Note</a:t>
            </a:r>
            <a:endParaRPr/>
          </a:p>
          <a:p>
            <a:pPr indent="0" lvl="1" marL="114300" rtl="0" algn="l">
              <a:spcBef>
                <a:spcPts val="330"/>
              </a:spcBef>
              <a:spcAft>
                <a:spcPts val="0"/>
              </a:spcAft>
              <a:buNone/>
            </a:pPr>
            <a:r>
              <a:rPr lang="en-US">
                <a:solidFill>
                  <a:schemeClr val="accent2"/>
                </a:solidFill>
                <a:latin typeface="Times New Roman"/>
                <a:ea typeface="Times New Roman"/>
                <a:cs typeface="Times New Roman"/>
                <a:sym typeface="Times New Roman"/>
              </a:rPr>
              <a:t>Demo: </a:t>
            </a:r>
            <a:r>
              <a:rPr i="1" lang="en-US">
                <a:solidFill>
                  <a:schemeClr val="accent2"/>
                </a:solidFill>
                <a:latin typeface="Times New Roman"/>
                <a:ea typeface="Times New Roman"/>
                <a:cs typeface="Times New Roman"/>
                <a:sym typeface="Times New Roman"/>
              </a:rPr>
              <a:t>l2in.sql</a:t>
            </a:r>
            <a:endParaRPr/>
          </a:p>
          <a:p>
            <a:pPr indent="0" lvl="1" marL="114300" rtl="0" algn="l">
              <a:spcBef>
                <a:spcPts val="330"/>
              </a:spcBef>
              <a:spcAft>
                <a:spcPts val="0"/>
              </a:spcAft>
              <a:buNone/>
            </a:pPr>
            <a:r>
              <a:rPr lang="en-US">
                <a:solidFill>
                  <a:schemeClr val="accent2"/>
                </a:solidFill>
                <a:latin typeface="Times New Roman"/>
                <a:ea typeface="Times New Roman"/>
                <a:cs typeface="Times New Roman"/>
                <a:sym typeface="Times New Roman"/>
              </a:rPr>
              <a:t>Purpose: To illustrate using the IN operator.</a:t>
            </a:r>
            <a:endParaRPr i="1">
              <a:solidFill>
                <a:schemeClr val="accent2"/>
              </a:solidFill>
              <a:latin typeface="Times New Roman"/>
              <a:ea typeface="Times New Roman"/>
              <a:cs typeface="Times New Roman"/>
              <a:sym typeface="Times New Roman"/>
            </a:endParaRPr>
          </a:p>
          <a:p>
            <a:pPr indent="0" lvl="0" marL="0" rtl="0" algn="l">
              <a:spcBef>
                <a:spcPts val="330"/>
              </a:spcBef>
              <a:spcAft>
                <a:spcPts val="0"/>
              </a:spcAft>
              <a:buNone/>
            </a:pPr>
            <a:r>
              <a:t/>
            </a:r>
            <a:endParaRPr i="1">
              <a:solidFill>
                <a:schemeClr val="accent2"/>
              </a:solidFill>
              <a:latin typeface="Times New Roman"/>
              <a:ea typeface="Times New Roman"/>
              <a:cs typeface="Times New Roman"/>
              <a:sym typeface="Times New Roman"/>
            </a:endParaRPr>
          </a:p>
        </p:txBody>
      </p:sp>
      <p:sp>
        <p:nvSpPr>
          <p:cNvPr id="531" name="Google Shape;531;p34:notes"/>
          <p:cNvSpPr/>
          <p:nvPr/>
        </p:nvSpPr>
        <p:spPr>
          <a:xfrm>
            <a:off x="615950" y="6570663"/>
            <a:ext cx="5556250" cy="658812"/>
          </a:xfrm>
          <a:prstGeom prst="rect">
            <a:avLst/>
          </a:prstGeom>
          <a:noFill/>
          <a:ln cap="flat" cmpd="sng" w="12700">
            <a:solidFill>
              <a:schemeClr val="dk1"/>
            </a:solidFill>
            <a:prstDash val="solid"/>
            <a:miter lim="800000"/>
            <a:headEnd len="sm" w="sm" type="none"/>
            <a:tailEnd len="sm" w="sm" type="none"/>
          </a:ln>
        </p:spPr>
        <p:txBody>
          <a:bodyPr anchorCtr="0" anchor="ctr" bIns="45875" lIns="91750" spcFirstLastPara="1" rIns="91750" wrap="square" tIns="458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532" name="Google Shape;532;p34:notes"/>
          <p:cNvGrpSpPr/>
          <p:nvPr/>
        </p:nvGrpSpPr>
        <p:grpSpPr>
          <a:xfrm>
            <a:off x="165100" y="7367588"/>
            <a:ext cx="282575" cy="328612"/>
            <a:chOff x="105" y="4271"/>
            <a:chExt cx="179" cy="191"/>
          </a:xfrm>
        </p:grpSpPr>
        <p:sp>
          <p:nvSpPr>
            <p:cNvPr id="533" name="Google Shape;533;p34:notes"/>
            <p:cNvSpPr/>
            <p:nvPr/>
          </p:nvSpPr>
          <p:spPr>
            <a:xfrm>
              <a:off x="105" y="4271"/>
              <a:ext cx="179" cy="184"/>
            </a:xfrm>
            <a:custGeom>
              <a:rect b="b" l="l" r="r" t="t"/>
              <a:pathLst>
                <a:path extrusionOk="0" h="184" w="179">
                  <a:moveTo>
                    <a:pt x="178" y="183"/>
                  </a:moveTo>
                  <a:lnTo>
                    <a:pt x="178" y="0"/>
                  </a:lnTo>
                  <a:lnTo>
                    <a:pt x="0" y="0"/>
                  </a:lnTo>
                  <a:lnTo>
                    <a:pt x="0" y="183"/>
                  </a:lnTo>
                  <a:lnTo>
                    <a:pt x="178" y="183"/>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34" name="Google Shape;534;p34:notes"/>
            <p:cNvSpPr/>
            <p:nvPr/>
          </p:nvSpPr>
          <p:spPr>
            <a:xfrm>
              <a:off x="186" y="4445"/>
              <a:ext cx="26" cy="17"/>
            </a:xfrm>
            <a:custGeom>
              <a:rect b="b" l="l" r="r" t="t"/>
              <a:pathLst>
                <a:path extrusionOk="0" h="17" w="26">
                  <a:moveTo>
                    <a:pt x="25" y="16"/>
                  </a:moveTo>
                  <a:lnTo>
                    <a:pt x="25" y="0"/>
                  </a:lnTo>
                  <a:lnTo>
                    <a:pt x="0" y="0"/>
                  </a:lnTo>
                  <a:lnTo>
                    <a:pt x="0" y="16"/>
                  </a:lnTo>
                  <a:lnTo>
                    <a:pt x="25" y="1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35" name="Google Shape;535;p34:notes"/>
            <p:cNvSpPr/>
            <p:nvPr/>
          </p:nvSpPr>
          <p:spPr>
            <a:xfrm>
              <a:off x="127" y="4324"/>
              <a:ext cx="32" cy="19"/>
            </a:xfrm>
            <a:custGeom>
              <a:rect b="b" l="l" r="r" t="t"/>
              <a:pathLst>
                <a:path extrusionOk="0" h="19" w="32">
                  <a:moveTo>
                    <a:pt x="0" y="0"/>
                  </a:moveTo>
                  <a:lnTo>
                    <a:pt x="25" y="18"/>
                  </a:lnTo>
                  <a:lnTo>
                    <a:pt x="31" y="8"/>
                  </a:lnTo>
                  <a:lnTo>
                    <a:pt x="0"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36" name="Google Shape;536;p34:notes"/>
            <p:cNvSpPr/>
            <p:nvPr/>
          </p:nvSpPr>
          <p:spPr>
            <a:xfrm>
              <a:off x="237" y="4324"/>
              <a:ext cx="35" cy="19"/>
            </a:xfrm>
            <a:custGeom>
              <a:rect b="b" l="l" r="r" t="t"/>
              <a:pathLst>
                <a:path extrusionOk="0" h="19" w="35">
                  <a:moveTo>
                    <a:pt x="34" y="0"/>
                  </a:moveTo>
                  <a:lnTo>
                    <a:pt x="6" y="18"/>
                  </a:lnTo>
                  <a:lnTo>
                    <a:pt x="0" y="8"/>
                  </a:lnTo>
                  <a:lnTo>
                    <a:pt x="34"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37" name="Google Shape;537;p34:notes"/>
            <p:cNvSpPr/>
            <p:nvPr/>
          </p:nvSpPr>
          <p:spPr>
            <a:xfrm>
              <a:off x="124" y="4362"/>
              <a:ext cx="34" cy="19"/>
            </a:xfrm>
            <a:custGeom>
              <a:rect b="b" l="l" r="r" t="t"/>
              <a:pathLst>
                <a:path extrusionOk="0" h="19" w="34">
                  <a:moveTo>
                    <a:pt x="0" y="18"/>
                  </a:moveTo>
                  <a:lnTo>
                    <a:pt x="33" y="14"/>
                  </a:lnTo>
                  <a:lnTo>
                    <a:pt x="31" y="0"/>
                  </a:lnTo>
                  <a:lnTo>
                    <a:pt x="0" y="18"/>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38" name="Google Shape;538;p34:notes"/>
            <p:cNvSpPr/>
            <p:nvPr/>
          </p:nvSpPr>
          <p:spPr>
            <a:xfrm>
              <a:off x="240" y="4363"/>
              <a:ext cx="35" cy="19"/>
            </a:xfrm>
            <a:custGeom>
              <a:rect b="b" l="l" r="r" t="t"/>
              <a:pathLst>
                <a:path extrusionOk="0" h="19" w="35">
                  <a:moveTo>
                    <a:pt x="34" y="18"/>
                  </a:moveTo>
                  <a:lnTo>
                    <a:pt x="0" y="15"/>
                  </a:lnTo>
                  <a:lnTo>
                    <a:pt x="2" y="0"/>
                  </a:lnTo>
                  <a:lnTo>
                    <a:pt x="34" y="18"/>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39" name="Google Shape;539;p34:notes"/>
            <p:cNvSpPr/>
            <p:nvPr/>
          </p:nvSpPr>
          <p:spPr>
            <a:xfrm>
              <a:off x="150" y="4285"/>
              <a:ext cx="26" cy="30"/>
            </a:xfrm>
            <a:custGeom>
              <a:rect b="b" l="l" r="r" t="t"/>
              <a:pathLst>
                <a:path extrusionOk="0" h="30" w="26">
                  <a:moveTo>
                    <a:pt x="0" y="0"/>
                  </a:moveTo>
                  <a:lnTo>
                    <a:pt x="15" y="29"/>
                  </a:lnTo>
                  <a:lnTo>
                    <a:pt x="25" y="22"/>
                  </a:lnTo>
                  <a:lnTo>
                    <a:pt x="0"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40" name="Google Shape;540;p34:notes"/>
            <p:cNvSpPr/>
            <p:nvPr/>
          </p:nvSpPr>
          <p:spPr>
            <a:xfrm>
              <a:off x="215" y="4287"/>
              <a:ext cx="28" cy="32"/>
            </a:xfrm>
            <a:custGeom>
              <a:rect b="b" l="l" r="r" t="t"/>
              <a:pathLst>
                <a:path extrusionOk="0" h="32" w="28">
                  <a:moveTo>
                    <a:pt x="27" y="0"/>
                  </a:moveTo>
                  <a:lnTo>
                    <a:pt x="11" y="31"/>
                  </a:lnTo>
                  <a:lnTo>
                    <a:pt x="0" y="23"/>
                  </a:lnTo>
                  <a:lnTo>
                    <a:pt x="27"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41" name="Google Shape;541;p34:notes"/>
            <p:cNvSpPr/>
            <p:nvPr/>
          </p:nvSpPr>
          <p:spPr>
            <a:xfrm>
              <a:off x="190" y="4277"/>
              <a:ext cx="17" cy="30"/>
            </a:xfrm>
            <a:custGeom>
              <a:rect b="b" l="l" r="r" t="t"/>
              <a:pathLst>
                <a:path extrusionOk="0" h="30" w="17">
                  <a:moveTo>
                    <a:pt x="7" y="0"/>
                  </a:moveTo>
                  <a:lnTo>
                    <a:pt x="0" y="29"/>
                  </a:lnTo>
                  <a:lnTo>
                    <a:pt x="16" y="28"/>
                  </a:lnTo>
                  <a:lnTo>
                    <a:pt x="7"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42" name="Google Shape;542;p34:notes"/>
            <p:cNvSpPr/>
            <p:nvPr/>
          </p:nvSpPr>
          <p:spPr>
            <a:xfrm>
              <a:off x="164" y="4323"/>
              <a:ext cx="68" cy="115"/>
            </a:xfrm>
            <a:custGeom>
              <a:rect b="b" l="l" r="r" t="t"/>
              <a:pathLst>
                <a:path extrusionOk="0" h="115" w="68">
                  <a:moveTo>
                    <a:pt x="22" y="114"/>
                  </a:moveTo>
                  <a:lnTo>
                    <a:pt x="23" y="94"/>
                  </a:lnTo>
                  <a:lnTo>
                    <a:pt x="21" y="91"/>
                  </a:lnTo>
                  <a:lnTo>
                    <a:pt x="15" y="83"/>
                  </a:lnTo>
                  <a:lnTo>
                    <a:pt x="9" y="72"/>
                  </a:lnTo>
                  <a:lnTo>
                    <a:pt x="4" y="58"/>
                  </a:lnTo>
                  <a:lnTo>
                    <a:pt x="0" y="42"/>
                  </a:lnTo>
                  <a:lnTo>
                    <a:pt x="1" y="27"/>
                  </a:lnTo>
                  <a:lnTo>
                    <a:pt x="8" y="12"/>
                  </a:lnTo>
                  <a:lnTo>
                    <a:pt x="23" y="0"/>
                  </a:lnTo>
                  <a:lnTo>
                    <a:pt x="43" y="0"/>
                  </a:lnTo>
                  <a:lnTo>
                    <a:pt x="46" y="1"/>
                  </a:lnTo>
                  <a:lnTo>
                    <a:pt x="51" y="5"/>
                  </a:lnTo>
                  <a:lnTo>
                    <a:pt x="57" y="11"/>
                  </a:lnTo>
                  <a:lnTo>
                    <a:pt x="63" y="20"/>
                  </a:lnTo>
                  <a:lnTo>
                    <a:pt x="67" y="32"/>
                  </a:lnTo>
                  <a:lnTo>
                    <a:pt x="66" y="48"/>
                  </a:lnTo>
                  <a:lnTo>
                    <a:pt x="59" y="68"/>
                  </a:lnTo>
                  <a:lnTo>
                    <a:pt x="43" y="91"/>
                  </a:lnTo>
                  <a:lnTo>
                    <a:pt x="43" y="114"/>
                  </a:lnTo>
                  <a:lnTo>
                    <a:pt x="22" y="114"/>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43" name="Google Shape;543;p34:notes"/>
            <p:cNvSpPr/>
            <p:nvPr/>
          </p:nvSpPr>
          <p:spPr>
            <a:xfrm>
              <a:off x="192" y="4343"/>
              <a:ext cx="17" cy="88"/>
            </a:xfrm>
            <a:custGeom>
              <a:rect b="b" l="l" r="r" t="t"/>
              <a:pathLst>
                <a:path extrusionOk="0" h="88" w="17">
                  <a:moveTo>
                    <a:pt x="4" y="0"/>
                  </a:moveTo>
                  <a:lnTo>
                    <a:pt x="6" y="6"/>
                  </a:lnTo>
                  <a:lnTo>
                    <a:pt x="2" y="7"/>
                  </a:lnTo>
                  <a:lnTo>
                    <a:pt x="2" y="78"/>
                  </a:lnTo>
                  <a:lnTo>
                    <a:pt x="0" y="79"/>
                  </a:lnTo>
                  <a:lnTo>
                    <a:pt x="0" y="87"/>
                  </a:lnTo>
                  <a:lnTo>
                    <a:pt x="2" y="87"/>
                  </a:lnTo>
                  <a:lnTo>
                    <a:pt x="4" y="87"/>
                  </a:lnTo>
                  <a:lnTo>
                    <a:pt x="6" y="87"/>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35: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The LIKE Operator</a:t>
            </a:r>
            <a:endParaRPr/>
          </a:p>
          <a:p>
            <a:pPr indent="0" lvl="1" marL="114300" rtl="0" algn="l">
              <a:spcBef>
                <a:spcPts val="330"/>
              </a:spcBef>
              <a:spcAft>
                <a:spcPts val="0"/>
              </a:spcAft>
              <a:buNone/>
            </a:pPr>
            <a:r>
              <a:rPr lang="en-US">
                <a:latin typeface="Times New Roman"/>
                <a:ea typeface="Times New Roman"/>
                <a:cs typeface="Times New Roman"/>
                <a:sym typeface="Times New Roman"/>
              </a:rPr>
              <a:t>You may not always know the exact value to search for. You can select rows that match a character pattern by using the </a:t>
            </a:r>
            <a:r>
              <a:rPr lang="en-US">
                <a:solidFill>
                  <a:srgbClr val="FC0128"/>
                </a:solidFill>
                <a:latin typeface="Times New Roman"/>
                <a:ea typeface="Times New Roman"/>
                <a:cs typeface="Times New Roman"/>
                <a:sym typeface="Times New Roman"/>
              </a:rPr>
              <a:t>LIKE </a:t>
            </a:r>
            <a:r>
              <a:rPr lang="en-US">
                <a:latin typeface="Times New Roman"/>
                <a:ea typeface="Times New Roman"/>
                <a:cs typeface="Times New Roman"/>
                <a:sym typeface="Times New Roman"/>
              </a:rPr>
              <a:t>operator. The character pattern-matching operation is referred to as a </a:t>
            </a:r>
            <a:r>
              <a:rPr i="1" lang="en-US">
                <a:latin typeface="Times New Roman"/>
                <a:ea typeface="Times New Roman"/>
                <a:cs typeface="Times New Roman"/>
                <a:sym typeface="Times New Roman"/>
              </a:rPr>
              <a:t>wildcard </a:t>
            </a:r>
            <a:r>
              <a:rPr lang="en-US">
                <a:latin typeface="Times New Roman"/>
                <a:ea typeface="Times New Roman"/>
                <a:cs typeface="Times New Roman"/>
                <a:sym typeface="Times New Roman"/>
              </a:rPr>
              <a:t>search. Two symbols can be used to construct the search string. </a:t>
            </a:r>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1" marL="114300" rtl="0" algn="l">
              <a:spcBef>
                <a:spcPts val="150"/>
              </a:spcBef>
              <a:spcAft>
                <a:spcPts val="0"/>
              </a:spcAft>
              <a:buNone/>
            </a:pPr>
            <a:r>
              <a:t/>
            </a:r>
            <a:endParaRPr sz="500">
              <a:latin typeface="Times New Roman"/>
              <a:ea typeface="Times New Roman"/>
              <a:cs typeface="Times New Roman"/>
              <a:sym typeface="Times New Roman"/>
            </a:endParaRPr>
          </a:p>
          <a:p>
            <a:pPr indent="0" lvl="1" marL="114300" rtl="0" algn="l">
              <a:spcBef>
                <a:spcPts val="0"/>
              </a:spcBef>
              <a:spcAft>
                <a:spcPts val="0"/>
              </a:spcAft>
              <a:buNone/>
            </a:pPr>
            <a:r>
              <a:rPr lang="en-US">
                <a:latin typeface="Times New Roman"/>
                <a:ea typeface="Times New Roman"/>
                <a:cs typeface="Times New Roman"/>
                <a:sym typeface="Times New Roman"/>
              </a:rPr>
              <a:t>The SELECT statement above returns the employee name from the EMP table for any employee whose name begins with an “S.” Note the uppercase “S.” Names beginning with an “s” will not be returned. </a:t>
            </a:r>
            <a:endParaRPr/>
          </a:p>
          <a:p>
            <a:pPr indent="0" lvl="1" marL="114300" rtl="0" algn="l">
              <a:spcBef>
                <a:spcPts val="0"/>
              </a:spcBef>
              <a:spcAft>
                <a:spcPts val="0"/>
              </a:spcAft>
              <a:buNone/>
            </a:pPr>
            <a:r>
              <a:rPr lang="en-US">
                <a:latin typeface="Times New Roman"/>
                <a:ea typeface="Times New Roman"/>
                <a:cs typeface="Times New Roman"/>
                <a:sym typeface="Times New Roman"/>
              </a:rPr>
              <a:t>The LIKE operator can be used as a shortcut for some BETWEEN comparisons. The following example displays names and hire dates of all employees who joined between January 1981 and December 1981: </a:t>
            </a:r>
            <a:endParaRPr>
              <a:latin typeface="Courier New"/>
              <a:ea typeface="Courier New"/>
              <a:cs typeface="Courier New"/>
              <a:sym typeface="Courier New"/>
            </a:endParaRPr>
          </a:p>
          <a:p>
            <a:pPr indent="0" lvl="1" marL="114300" rtl="0" algn="l">
              <a:spcBef>
                <a:spcPts val="0"/>
              </a:spcBef>
              <a:spcAft>
                <a:spcPts val="0"/>
              </a:spcAft>
              <a:buNone/>
            </a:pPr>
            <a:r>
              <a:t/>
            </a:r>
            <a:endParaRPr>
              <a:latin typeface="Courier New"/>
              <a:ea typeface="Courier New"/>
              <a:cs typeface="Courier New"/>
              <a:sym typeface="Courier New"/>
            </a:endParaRPr>
          </a:p>
          <a:p>
            <a:pPr indent="0" lvl="1" marL="114300" rtl="0" algn="l">
              <a:spcBef>
                <a:spcPts val="0"/>
              </a:spcBef>
              <a:spcAft>
                <a:spcPts val="0"/>
              </a:spcAft>
              <a:buNone/>
            </a:pPr>
            <a:r>
              <a:rPr lang="en-US">
                <a:latin typeface="Courier New"/>
                <a:ea typeface="Courier New"/>
                <a:cs typeface="Courier New"/>
                <a:sym typeface="Courier New"/>
              </a:rPr>
              <a:t>  </a:t>
            </a:r>
            <a:r>
              <a:rPr b="1" lang="en-US">
                <a:latin typeface="Courier New"/>
                <a:ea typeface="Courier New"/>
                <a:cs typeface="Courier New"/>
                <a:sym typeface="Courier New"/>
              </a:rPr>
              <a:t>SQL&gt;  SELECT	ename, hiredate</a:t>
            </a:r>
            <a:endParaRPr/>
          </a:p>
          <a:p>
            <a:pPr indent="0" lvl="1" marL="114300" rtl="0" algn="l">
              <a:spcBef>
                <a:spcPts val="0"/>
              </a:spcBef>
              <a:spcAft>
                <a:spcPts val="0"/>
              </a:spcAft>
              <a:buNone/>
            </a:pPr>
            <a:r>
              <a:rPr b="1" lang="en-US">
                <a:latin typeface="Courier New"/>
                <a:ea typeface="Courier New"/>
                <a:cs typeface="Courier New"/>
                <a:sym typeface="Courier New"/>
              </a:rPr>
              <a:t>    2   FROM		emp</a:t>
            </a:r>
            <a:endParaRPr/>
          </a:p>
          <a:p>
            <a:pPr indent="0" lvl="1" marL="114300" rtl="0" algn="l">
              <a:spcBef>
                <a:spcPts val="0"/>
              </a:spcBef>
              <a:spcAft>
                <a:spcPts val="0"/>
              </a:spcAft>
              <a:buNone/>
            </a:pPr>
            <a:r>
              <a:rPr b="1" lang="en-US">
                <a:latin typeface="Courier New"/>
                <a:ea typeface="Courier New"/>
                <a:cs typeface="Courier New"/>
                <a:sym typeface="Courier New"/>
              </a:rPr>
              <a:t>    3   WHERE	hiredate LIKE '%81';</a:t>
            </a:r>
            <a:endParaRPr/>
          </a:p>
        </p:txBody>
      </p:sp>
      <p:sp>
        <p:nvSpPr>
          <p:cNvPr id="556" name="Google Shape;556;p35:notes"/>
          <p:cNvSpPr/>
          <p:nvPr>
            <p:ph idx="2" type="sldImg"/>
          </p:nvPr>
        </p:nvSpPr>
        <p:spPr>
          <a:xfrm>
            <a:off x="196850" y="165100"/>
            <a:ext cx="6383338" cy="4789488"/>
          </a:xfrm>
          <a:custGeom>
            <a:rect b="b" l="l" r="r" t="t"/>
            <a:pathLst>
              <a:path extrusionOk="0" h="120000" w="120000">
                <a:moveTo>
                  <a:pt x="0" y="0"/>
                </a:moveTo>
                <a:lnTo>
                  <a:pt x="120000" y="0"/>
                </a:lnTo>
                <a:lnTo>
                  <a:pt x="120000" y="120000"/>
                </a:lnTo>
                <a:lnTo>
                  <a:pt x="0" y="120000"/>
                </a:lnTo>
                <a:close/>
              </a:path>
            </a:pathLst>
          </a:custGeom>
          <a:noFill/>
          <a:ln>
            <a:noFill/>
          </a:ln>
        </p:spPr>
      </p:sp>
      <p:graphicFrame>
        <p:nvGraphicFramePr>
          <p:cNvPr id="557" name="Google Shape;557;p35:notes"/>
          <p:cNvGraphicFramePr/>
          <p:nvPr/>
        </p:nvGraphicFramePr>
        <p:xfrm>
          <a:off x="592138" y="6073775"/>
          <a:ext cx="5635625" cy="892175"/>
        </p:xfrm>
        <a:graphic>
          <a:graphicData uri="http://schemas.openxmlformats.org/presentationml/2006/ole">
            <mc:AlternateContent>
              <mc:Choice Requires="v">
                <p:oleObj r:id="rId2" imgH="892175" imgW="5635625" progId="Word.Document.6" spid="_x0000_s1">
                  <p:embed/>
                </p:oleObj>
              </mc:Choice>
              <mc:Fallback>
                <p:oleObj r:id="rId3" imgH="892175" imgW="5635625" progId="Word.Document.6">
                  <p:embed/>
                  <p:pic>
                    <p:nvPicPr>
                      <p:cNvPr id="557" name="Google Shape;557;p35:notes"/>
                      <p:cNvPicPr preferRelativeResize="0"/>
                      <p:nvPr/>
                    </p:nvPicPr>
                    <p:blipFill rotWithShape="1">
                      <a:blip r:embed="rId4">
                        <a:alphaModFix/>
                      </a:blip>
                      <a:srcRect b="0" l="0" r="0" t="0"/>
                      <a:stretch/>
                    </p:blipFill>
                    <p:spPr>
                      <a:xfrm>
                        <a:off x="592138" y="6073775"/>
                        <a:ext cx="5635625" cy="892175"/>
                      </a:xfrm>
                      <a:prstGeom prst="rect">
                        <a:avLst/>
                      </a:prstGeom>
                      <a:noFill/>
                      <a:ln>
                        <a:noFill/>
                      </a:ln>
                    </p:spPr>
                  </p:pic>
                </p:oleObj>
              </mc:Fallback>
            </mc:AlternateContent>
          </a:graphicData>
        </a:graphic>
      </p:graphicFrame>
      <p:sp>
        <p:nvSpPr>
          <p:cNvPr id="558" name="Google Shape;558;p35:notes"/>
          <p:cNvSpPr/>
          <p:nvPr/>
        </p:nvSpPr>
        <p:spPr>
          <a:xfrm>
            <a:off x="611188" y="8008938"/>
            <a:ext cx="5599112" cy="696912"/>
          </a:xfrm>
          <a:prstGeom prst="rect">
            <a:avLst/>
          </a:prstGeom>
          <a:noFill/>
          <a:ln cap="flat" cmpd="sng" w="12700">
            <a:solidFill>
              <a:schemeClr val="dk1"/>
            </a:solidFill>
            <a:prstDash val="solid"/>
            <a:miter lim="800000"/>
            <a:headEnd len="sm" w="sm" type="none"/>
            <a:tailEnd len="sm" w="sm" type="none"/>
          </a:ln>
        </p:spPr>
        <p:txBody>
          <a:bodyPr anchorCtr="0" anchor="ctr" bIns="45875" lIns="91750" spcFirstLastPara="1" rIns="91750" wrap="square" tIns="458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36:notes"/>
          <p:cNvSpPr/>
          <p:nvPr>
            <p:ph idx="2" type="sldImg"/>
          </p:nvPr>
        </p:nvSpPr>
        <p:spPr>
          <a:xfrm>
            <a:off x="196850" y="165100"/>
            <a:ext cx="6383338" cy="47894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8" name="Google Shape;568;p36: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Combining Wildcard Characters</a:t>
            </a:r>
            <a:endParaRPr/>
          </a:p>
          <a:p>
            <a:pPr indent="0" lvl="1" marL="114300" rtl="0" algn="l">
              <a:spcBef>
                <a:spcPts val="330"/>
              </a:spcBef>
              <a:spcAft>
                <a:spcPts val="0"/>
              </a:spcAft>
              <a:buNone/>
            </a:pPr>
            <a:r>
              <a:rPr lang="en-US">
                <a:latin typeface="Times New Roman"/>
                <a:ea typeface="Times New Roman"/>
                <a:cs typeface="Times New Roman"/>
                <a:sym typeface="Times New Roman"/>
              </a:rPr>
              <a:t>The </a:t>
            </a:r>
            <a:r>
              <a:rPr lang="en-US">
                <a:solidFill>
                  <a:srgbClr val="FC0128"/>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and </a:t>
            </a:r>
            <a:r>
              <a:rPr lang="en-US">
                <a:solidFill>
                  <a:srgbClr val="FC0128"/>
                </a:solidFill>
                <a:latin typeface="Times New Roman"/>
                <a:ea typeface="Times New Roman"/>
                <a:cs typeface="Times New Roman"/>
                <a:sym typeface="Times New Roman"/>
              </a:rPr>
              <a:t>_ </a:t>
            </a:r>
            <a:r>
              <a:rPr lang="en-US">
                <a:latin typeface="Times New Roman"/>
                <a:ea typeface="Times New Roman"/>
                <a:cs typeface="Times New Roman"/>
                <a:sym typeface="Times New Roman"/>
              </a:rPr>
              <a:t>symbols can be used in any combination with literal characters. The example on the slide displays the names of all employees whose name has an “A” as the second character.</a:t>
            </a:r>
            <a:endParaRPr/>
          </a:p>
          <a:p>
            <a:pPr indent="0" lvl="0" marL="0" rtl="0" algn="l">
              <a:spcBef>
                <a:spcPts val="330"/>
              </a:spcBef>
              <a:spcAft>
                <a:spcPts val="0"/>
              </a:spcAft>
              <a:buNone/>
            </a:pPr>
            <a:r>
              <a:rPr lang="en-US">
                <a:latin typeface="Times New Roman"/>
                <a:ea typeface="Times New Roman"/>
                <a:cs typeface="Times New Roman"/>
                <a:sym typeface="Times New Roman"/>
              </a:rPr>
              <a:t>The ESCAPE Option</a:t>
            </a:r>
            <a:endParaRPr/>
          </a:p>
          <a:p>
            <a:pPr indent="0" lvl="1" marL="114300" rtl="0" algn="l">
              <a:spcBef>
                <a:spcPts val="330"/>
              </a:spcBef>
              <a:spcAft>
                <a:spcPts val="0"/>
              </a:spcAft>
              <a:buNone/>
            </a:pPr>
            <a:r>
              <a:rPr lang="en-US">
                <a:latin typeface="Times New Roman"/>
                <a:ea typeface="Times New Roman"/>
                <a:cs typeface="Times New Roman"/>
                <a:sym typeface="Times New Roman"/>
              </a:rPr>
              <a:t>When you need to have an exact match for the actual ‘%’ and ‘_’ characters, use the </a:t>
            </a:r>
            <a:r>
              <a:rPr lang="en-US">
                <a:solidFill>
                  <a:srgbClr val="FC0128"/>
                </a:solidFill>
                <a:latin typeface="Times New Roman"/>
                <a:ea typeface="Times New Roman"/>
                <a:cs typeface="Times New Roman"/>
                <a:sym typeface="Times New Roman"/>
              </a:rPr>
              <a:t>ESCAPE </a:t>
            </a:r>
            <a:r>
              <a:rPr lang="en-US">
                <a:latin typeface="Times New Roman"/>
                <a:ea typeface="Times New Roman"/>
                <a:cs typeface="Times New Roman"/>
                <a:sym typeface="Times New Roman"/>
              </a:rPr>
              <a:t>option. This option specifies what the ESCAPE character is. To display the names of employees whose name contains ‘A_B’, use the following SQL statement:</a:t>
            </a:r>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1" marL="114300" rtl="0" algn="l">
              <a:spcBef>
                <a:spcPts val="330"/>
              </a:spcBef>
              <a:spcAft>
                <a:spcPts val="0"/>
              </a:spcAft>
              <a:buNone/>
            </a:pPr>
            <a:r>
              <a:rPr lang="en-US">
                <a:latin typeface="Times New Roman"/>
                <a:ea typeface="Times New Roman"/>
                <a:cs typeface="Times New Roman"/>
                <a:sym typeface="Times New Roman"/>
              </a:rPr>
              <a:t>The ESCAPE option identifies the backslash (\) as the escape character. In the pattern, the escape character precedes the underscore (_). This causes the Oracle Server to interpret the underscore literally. </a:t>
            </a:r>
            <a:endParaRPr sz="1500">
              <a:latin typeface="Times New Roman"/>
              <a:ea typeface="Times New Roman"/>
              <a:cs typeface="Times New Roman"/>
              <a:sym typeface="Times New Roman"/>
            </a:endParaRPr>
          </a:p>
          <a:p>
            <a:pPr indent="0" lvl="0" marL="0" rtl="0" algn="l">
              <a:spcBef>
                <a:spcPts val="450"/>
              </a:spcBef>
              <a:spcAft>
                <a:spcPts val="0"/>
              </a:spcAft>
              <a:buNone/>
            </a:pPr>
            <a:r>
              <a:t/>
            </a:r>
            <a:endParaRPr sz="1500">
              <a:latin typeface="Times New Roman"/>
              <a:ea typeface="Times New Roman"/>
              <a:cs typeface="Times New Roman"/>
              <a:sym typeface="Times New Roman"/>
            </a:endParaRPr>
          </a:p>
        </p:txBody>
      </p:sp>
      <p:sp>
        <p:nvSpPr>
          <p:cNvPr id="569" name="Google Shape;569;p36:notes"/>
          <p:cNvSpPr/>
          <p:nvPr/>
        </p:nvSpPr>
        <p:spPr>
          <a:xfrm>
            <a:off x="622300" y="6737350"/>
            <a:ext cx="5599113" cy="544513"/>
          </a:xfrm>
          <a:prstGeom prst="rect">
            <a:avLst/>
          </a:prstGeom>
          <a:noFill/>
          <a:ln cap="flat" cmpd="sng" w="12700">
            <a:solidFill>
              <a:schemeClr val="dk1"/>
            </a:solidFill>
            <a:prstDash val="solid"/>
            <a:miter lim="800000"/>
            <a:headEnd len="sm" w="sm" type="none"/>
            <a:tailEnd len="sm" w="sm" type="none"/>
          </a:ln>
        </p:spPr>
        <p:txBody>
          <a:bodyPr anchorCtr="0" anchor="ctr" bIns="45875" lIns="91750" spcFirstLastPara="1" rIns="91750" wrap="square" tIns="458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0" name="Google Shape;570;p36:notes"/>
          <p:cNvSpPr/>
          <p:nvPr/>
        </p:nvSpPr>
        <p:spPr>
          <a:xfrm>
            <a:off x="739775" y="6735763"/>
            <a:ext cx="4465638" cy="501650"/>
          </a:xfrm>
          <a:prstGeom prst="rect">
            <a:avLst/>
          </a:prstGeom>
          <a:noFill/>
          <a:ln>
            <a:noFill/>
          </a:ln>
        </p:spPr>
        <p:txBody>
          <a:bodyPr anchorCtr="0" anchor="t" bIns="44600" lIns="90775" spcFirstLastPara="1" rIns="90775" wrap="square" tIns="44600">
            <a:spAutoFit/>
          </a:bodyPr>
          <a:lstStyle/>
          <a:p>
            <a:pPr indent="0" lvl="0" marL="0" marR="0" rtl="0" algn="l">
              <a:lnSpc>
                <a:spcPct val="65000"/>
              </a:lnSpc>
              <a:spcBef>
                <a:spcPts val="0"/>
              </a:spcBef>
              <a:spcAft>
                <a:spcPts val="0"/>
              </a:spcAft>
              <a:buNone/>
            </a:pPr>
            <a:r>
              <a:rPr b="1" lang="en-US" sz="1100">
                <a:solidFill>
                  <a:schemeClr val="dk1"/>
                </a:solidFill>
                <a:latin typeface="Courier New"/>
                <a:ea typeface="Courier New"/>
                <a:cs typeface="Courier New"/>
                <a:sym typeface="Courier New"/>
              </a:rPr>
              <a:t>SQL&gt;	SELECT	ename</a:t>
            </a:r>
            <a:endParaRPr/>
          </a:p>
          <a:p>
            <a:pPr indent="0" lvl="0" marL="0" marR="0" rtl="0" algn="l">
              <a:lnSpc>
                <a:spcPct val="65000"/>
              </a:lnSpc>
              <a:spcBef>
                <a:spcPts val="264"/>
              </a:spcBef>
              <a:spcAft>
                <a:spcPts val="0"/>
              </a:spcAft>
              <a:buNone/>
            </a:pPr>
            <a:r>
              <a:rPr b="1" lang="en-US" sz="1100">
                <a:solidFill>
                  <a:schemeClr val="dk1"/>
                </a:solidFill>
                <a:latin typeface="Courier New"/>
                <a:ea typeface="Courier New"/>
                <a:cs typeface="Courier New"/>
                <a:sym typeface="Courier New"/>
              </a:rPr>
              <a:t>  2	FROM 	emp</a:t>
            </a:r>
            <a:endParaRPr/>
          </a:p>
          <a:p>
            <a:pPr indent="0" lvl="0" marL="0" marR="0" rtl="0" algn="l">
              <a:lnSpc>
                <a:spcPct val="65000"/>
              </a:lnSpc>
              <a:spcBef>
                <a:spcPts val="264"/>
              </a:spcBef>
              <a:spcAft>
                <a:spcPts val="0"/>
              </a:spcAft>
              <a:buNone/>
            </a:pPr>
            <a:r>
              <a:rPr b="1" lang="en-US" sz="1100">
                <a:solidFill>
                  <a:schemeClr val="dk1"/>
                </a:solidFill>
                <a:latin typeface="Courier New"/>
                <a:ea typeface="Courier New"/>
                <a:cs typeface="Courier New"/>
                <a:sym typeface="Courier New"/>
              </a:rPr>
              <a:t>  3	WHERE 	ename  LIKE  '%A\_B%'  ESCAPE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37: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The IS NULL Operator</a:t>
            </a:r>
            <a:endParaRPr/>
          </a:p>
          <a:p>
            <a:pPr indent="0" lvl="1" marL="114300" rtl="0" algn="l">
              <a:spcBef>
                <a:spcPts val="330"/>
              </a:spcBef>
              <a:spcAft>
                <a:spcPts val="0"/>
              </a:spcAft>
              <a:buNone/>
            </a:pPr>
            <a:r>
              <a:rPr lang="en-US">
                <a:latin typeface="Times New Roman"/>
                <a:ea typeface="Times New Roman"/>
                <a:cs typeface="Times New Roman"/>
                <a:sym typeface="Times New Roman"/>
              </a:rPr>
              <a:t>The </a:t>
            </a:r>
            <a:r>
              <a:rPr lang="en-US">
                <a:solidFill>
                  <a:srgbClr val="FC0128"/>
                </a:solidFill>
                <a:latin typeface="Times New Roman"/>
                <a:ea typeface="Times New Roman"/>
                <a:cs typeface="Times New Roman"/>
                <a:sym typeface="Times New Roman"/>
              </a:rPr>
              <a:t>IS NULL </a:t>
            </a:r>
            <a:r>
              <a:rPr lang="en-US">
                <a:latin typeface="Times New Roman"/>
                <a:ea typeface="Times New Roman"/>
                <a:cs typeface="Times New Roman"/>
                <a:sym typeface="Times New Roman"/>
              </a:rPr>
              <a:t>operator tests for values that are null. A null value means the value is unavailable, unassigned, unknown, or inapplicable. Therefore, you cannot test with (=) because a null value cannot be equal or unequal to any value. The slide example retrieves the name and manager of all employees who do not have a manager.</a:t>
            </a:r>
            <a:endParaRPr/>
          </a:p>
          <a:p>
            <a:pPr indent="0" lvl="1" marL="114300" rtl="0" algn="l">
              <a:spcBef>
                <a:spcPts val="330"/>
              </a:spcBef>
              <a:spcAft>
                <a:spcPts val="0"/>
              </a:spcAft>
              <a:buNone/>
            </a:pPr>
            <a:r>
              <a:rPr lang="en-US">
                <a:latin typeface="Times New Roman"/>
                <a:ea typeface="Times New Roman"/>
                <a:cs typeface="Times New Roman"/>
                <a:sym typeface="Times New Roman"/>
              </a:rPr>
              <a:t>For example, to display name, job title, and commission for all employees who are not entitled to get a commission, use the following SQL statement:</a:t>
            </a:r>
            <a:endParaRPr/>
          </a:p>
          <a:p>
            <a:pPr indent="0" lvl="0" marL="0" rtl="0" algn="l">
              <a:spcBef>
                <a:spcPts val="330"/>
              </a:spcBef>
              <a:spcAft>
                <a:spcPts val="0"/>
              </a:spcAft>
              <a:buNone/>
            </a:pPr>
            <a:r>
              <a:t/>
            </a:r>
            <a:endParaRPr>
              <a:latin typeface="Times New Roman"/>
              <a:ea typeface="Times New Roman"/>
              <a:cs typeface="Times New Roman"/>
              <a:sym typeface="Times New Roman"/>
            </a:endParaRPr>
          </a:p>
        </p:txBody>
      </p:sp>
      <p:sp>
        <p:nvSpPr>
          <p:cNvPr id="583" name="Google Shape;583;p37:notes"/>
          <p:cNvSpPr/>
          <p:nvPr>
            <p:ph idx="2" type="sldImg"/>
          </p:nvPr>
        </p:nvSpPr>
        <p:spPr>
          <a:xfrm>
            <a:off x="196850" y="165100"/>
            <a:ext cx="6383338" cy="4789488"/>
          </a:xfrm>
          <a:custGeom>
            <a:rect b="b" l="l" r="r" t="t"/>
            <a:pathLst>
              <a:path extrusionOk="0" h="120000" w="120000">
                <a:moveTo>
                  <a:pt x="0" y="0"/>
                </a:moveTo>
                <a:lnTo>
                  <a:pt x="120000" y="0"/>
                </a:lnTo>
                <a:lnTo>
                  <a:pt x="120000" y="120000"/>
                </a:lnTo>
                <a:lnTo>
                  <a:pt x="0" y="120000"/>
                </a:lnTo>
                <a:close/>
              </a:path>
            </a:pathLst>
          </a:custGeom>
          <a:noFill/>
          <a:ln>
            <a:noFill/>
          </a:ln>
        </p:spPr>
      </p:sp>
      <p:grpSp>
        <p:nvGrpSpPr>
          <p:cNvPr id="584" name="Google Shape;584;p37:notes"/>
          <p:cNvGrpSpPr/>
          <p:nvPr/>
        </p:nvGrpSpPr>
        <p:grpSpPr>
          <a:xfrm>
            <a:off x="608013" y="6657975"/>
            <a:ext cx="5613400" cy="679450"/>
            <a:chOff x="385" y="3860"/>
            <a:chExt cx="3555" cy="394"/>
          </a:xfrm>
        </p:grpSpPr>
        <p:sp>
          <p:nvSpPr>
            <p:cNvPr id="585" name="Google Shape;585;p37:notes"/>
            <p:cNvSpPr/>
            <p:nvPr/>
          </p:nvSpPr>
          <p:spPr>
            <a:xfrm>
              <a:off x="393" y="3860"/>
              <a:ext cx="3547" cy="373"/>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6" name="Google Shape;586;p37:notes"/>
            <p:cNvSpPr/>
            <p:nvPr/>
          </p:nvSpPr>
          <p:spPr>
            <a:xfrm>
              <a:off x="385" y="3874"/>
              <a:ext cx="2290" cy="380"/>
            </a:xfrm>
            <a:prstGeom prst="rect">
              <a:avLst/>
            </a:prstGeom>
            <a:noFill/>
            <a:ln>
              <a:noFill/>
            </a:ln>
          </p:spPr>
          <p:txBody>
            <a:bodyPr anchorCtr="0" anchor="t" bIns="46025" lIns="92075" spcFirstLastPara="1" rIns="92075" wrap="square" tIns="46025">
              <a:spAutoFit/>
            </a:bodyPr>
            <a:lstStyle/>
            <a:p>
              <a:pPr indent="0" lvl="0" marL="0" marR="0" rtl="0" algn="l">
                <a:lnSpc>
                  <a:spcPct val="65000"/>
                </a:lnSpc>
                <a:spcBef>
                  <a:spcPts val="0"/>
                </a:spcBef>
                <a:spcAft>
                  <a:spcPts val="0"/>
                </a:spcAft>
                <a:buNone/>
              </a:pPr>
              <a:r>
                <a:rPr b="1" lang="en-US" sz="1100">
                  <a:solidFill>
                    <a:schemeClr val="dk1"/>
                  </a:solidFill>
                  <a:latin typeface="Courier New"/>
                  <a:ea typeface="Courier New"/>
                  <a:cs typeface="Courier New"/>
                  <a:sym typeface="Courier New"/>
                </a:rPr>
                <a:t>SQL&gt; 	SELECT	ename,  job, comm </a:t>
              </a:r>
              <a:endParaRPr/>
            </a:p>
            <a:p>
              <a:pPr indent="0" lvl="0" marL="0" marR="0" rtl="0" algn="l">
                <a:lnSpc>
                  <a:spcPct val="65000"/>
                </a:lnSpc>
                <a:spcBef>
                  <a:spcPts val="264"/>
                </a:spcBef>
                <a:spcAft>
                  <a:spcPts val="0"/>
                </a:spcAft>
                <a:buNone/>
              </a:pPr>
              <a:r>
                <a:rPr b="1" lang="en-US" sz="1100">
                  <a:solidFill>
                    <a:schemeClr val="dk1"/>
                  </a:solidFill>
                  <a:latin typeface="Courier New"/>
                  <a:ea typeface="Courier New"/>
                  <a:cs typeface="Courier New"/>
                  <a:sym typeface="Courier New"/>
                </a:rPr>
                <a:t>  2	FROM 		emp</a:t>
              </a:r>
              <a:endParaRPr/>
            </a:p>
            <a:p>
              <a:pPr indent="0" lvl="0" marL="0" marR="0" rtl="0" algn="l">
                <a:lnSpc>
                  <a:spcPct val="65000"/>
                </a:lnSpc>
                <a:spcBef>
                  <a:spcPts val="264"/>
                </a:spcBef>
                <a:spcAft>
                  <a:spcPts val="0"/>
                </a:spcAft>
                <a:buNone/>
              </a:pPr>
              <a:r>
                <a:rPr b="1" lang="en-US" sz="1100">
                  <a:solidFill>
                    <a:schemeClr val="dk1"/>
                  </a:solidFill>
                  <a:latin typeface="Courier New"/>
                  <a:ea typeface="Courier New"/>
                  <a:cs typeface="Courier New"/>
                  <a:sym typeface="Courier New"/>
                </a:rPr>
                <a:t>  3	WHERE 	comm  IS  NULL;</a:t>
              </a:r>
              <a:endParaRPr/>
            </a:p>
            <a:p>
              <a:pPr indent="0" lvl="0" marL="0" marR="0" rtl="0" algn="l">
                <a:lnSpc>
                  <a:spcPct val="65000"/>
                </a:lnSpc>
                <a:spcBef>
                  <a:spcPts val="264"/>
                </a:spcBef>
                <a:spcAft>
                  <a:spcPts val="0"/>
                </a:spcAft>
                <a:buNone/>
              </a:pPr>
              <a:r>
                <a:t/>
              </a:r>
              <a:endParaRPr b="1" sz="1100">
                <a:solidFill>
                  <a:schemeClr val="dk1"/>
                </a:solidFill>
                <a:latin typeface="Courier New"/>
                <a:ea typeface="Courier New"/>
                <a:cs typeface="Courier New"/>
                <a:sym typeface="Courier New"/>
              </a:endParaRPr>
            </a:p>
          </p:txBody>
        </p:sp>
      </p:grpSp>
      <p:sp>
        <p:nvSpPr>
          <p:cNvPr id="587" name="Google Shape;587;p37:notes"/>
          <p:cNvSpPr/>
          <p:nvPr/>
        </p:nvSpPr>
        <p:spPr>
          <a:xfrm>
            <a:off x="614363" y="7631113"/>
            <a:ext cx="5600700" cy="1119187"/>
          </a:xfrm>
          <a:prstGeom prst="rect">
            <a:avLst/>
          </a:prstGeom>
          <a:noFill/>
          <a:ln cap="flat" cmpd="sng" w="12700">
            <a:solidFill>
              <a:schemeClr val="dk1"/>
            </a:solidFill>
            <a:prstDash val="solid"/>
            <a:miter lim="800000"/>
            <a:headEnd len="sm" w="sm" type="none"/>
            <a:tailEnd len="sm" w="sm" type="none"/>
          </a:ln>
        </p:spPr>
        <p:txBody>
          <a:bodyPr anchorCtr="0" anchor="ctr" bIns="45875" lIns="91750" spcFirstLastPara="1" rIns="91750" wrap="square" tIns="458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8" name="Google Shape;588;p37:notes"/>
          <p:cNvSpPr/>
          <p:nvPr/>
        </p:nvSpPr>
        <p:spPr>
          <a:xfrm>
            <a:off x="619125" y="7683500"/>
            <a:ext cx="4897438" cy="952500"/>
          </a:xfrm>
          <a:prstGeom prst="rect">
            <a:avLst/>
          </a:prstGeom>
          <a:noFill/>
          <a:ln>
            <a:noFill/>
          </a:ln>
        </p:spPr>
        <p:txBody>
          <a:bodyPr anchorCtr="0" anchor="t" bIns="44600" lIns="90775" spcFirstLastPara="1" rIns="90775" wrap="square" tIns="44600">
            <a:spAutoFit/>
          </a:bodyPr>
          <a:lstStyle/>
          <a:p>
            <a:pPr indent="0" lvl="0" marL="0" marR="0" rtl="0" algn="l">
              <a:lnSpc>
                <a:spcPct val="65000"/>
              </a:lnSpc>
              <a:spcBef>
                <a:spcPts val="0"/>
              </a:spcBef>
              <a:spcAft>
                <a:spcPts val="0"/>
              </a:spcAft>
              <a:buNone/>
            </a:pPr>
            <a:r>
              <a:rPr lang="en-US" sz="1100">
                <a:solidFill>
                  <a:schemeClr val="dk1"/>
                </a:solidFill>
                <a:latin typeface="Courier New"/>
                <a:ea typeface="Courier New"/>
                <a:cs typeface="Courier New"/>
                <a:sym typeface="Courier New"/>
              </a:rPr>
              <a:t>ENAME    JOB           COMM</a:t>
            </a:r>
            <a:endParaRPr/>
          </a:p>
          <a:p>
            <a:pPr indent="0" lvl="0" marL="0" marR="0" rtl="0" algn="l">
              <a:lnSpc>
                <a:spcPct val="65000"/>
              </a:lnSpc>
              <a:spcBef>
                <a:spcPts val="264"/>
              </a:spcBef>
              <a:spcAft>
                <a:spcPts val="0"/>
              </a:spcAft>
              <a:buNone/>
            </a:pPr>
            <a:r>
              <a:rPr lang="en-US" sz="1100">
                <a:solidFill>
                  <a:schemeClr val="dk1"/>
                </a:solidFill>
                <a:latin typeface="Courier New"/>
                <a:ea typeface="Courier New"/>
                <a:cs typeface="Courier New"/>
                <a:sym typeface="Courier New"/>
              </a:rPr>
              <a:t>-------- ----------- ------</a:t>
            </a:r>
            <a:endParaRPr/>
          </a:p>
          <a:p>
            <a:pPr indent="0" lvl="0" marL="0" marR="0" rtl="0" algn="l">
              <a:lnSpc>
                <a:spcPct val="65000"/>
              </a:lnSpc>
              <a:spcBef>
                <a:spcPts val="264"/>
              </a:spcBef>
              <a:spcAft>
                <a:spcPts val="0"/>
              </a:spcAft>
              <a:buNone/>
            </a:pPr>
            <a:r>
              <a:rPr lang="en-US" sz="1100">
                <a:solidFill>
                  <a:schemeClr val="dk1"/>
                </a:solidFill>
                <a:latin typeface="Courier New"/>
                <a:ea typeface="Courier New"/>
                <a:cs typeface="Courier New"/>
                <a:sym typeface="Courier New"/>
              </a:rPr>
              <a:t>KING     PRESIDENT      </a:t>
            </a:r>
            <a:endParaRPr/>
          </a:p>
          <a:p>
            <a:pPr indent="0" lvl="0" marL="0" marR="0" rtl="0" algn="l">
              <a:lnSpc>
                <a:spcPct val="65000"/>
              </a:lnSpc>
              <a:spcBef>
                <a:spcPts val="264"/>
              </a:spcBef>
              <a:spcAft>
                <a:spcPts val="0"/>
              </a:spcAft>
              <a:buNone/>
            </a:pPr>
            <a:r>
              <a:rPr lang="en-US" sz="1100">
                <a:solidFill>
                  <a:schemeClr val="dk1"/>
                </a:solidFill>
                <a:latin typeface="Courier New"/>
                <a:ea typeface="Courier New"/>
                <a:cs typeface="Courier New"/>
                <a:sym typeface="Courier New"/>
              </a:rPr>
              <a:t>BLAKE    MANAGER       </a:t>
            </a:r>
            <a:endParaRPr/>
          </a:p>
          <a:p>
            <a:pPr indent="0" lvl="0" marL="0" marR="0" rtl="0" algn="l">
              <a:lnSpc>
                <a:spcPct val="65000"/>
              </a:lnSpc>
              <a:spcBef>
                <a:spcPts val="264"/>
              </a:spcBef>
              <a:spcAft>
                <a:spcPts val="0"/>
              </a:spcAft>
              <a:buNone/>
            </a:pPr>
            <a:r>
              <a:rPr lang="en-US" sz="1100">
                <a:solidFill>
                  <a:schemeClr val="dk1"/>
                </a:solidFill>
                <a:latin typeface="Courier New"/>
                <a:ea typeface="Courier New"/>
                <a:cs typeface="Courier New"/>
                <a:sym typeface="Courier New"/>
              </a:rPr>
              <a:t>CLARK    MANAGER</a:t>
            </a:r>
            <a:endParaRPr/>
          </a:p>
          <a:p>
            <a:pPr indent="0" lvl="0" marL="0" marR="0" rtl="0" algn="l">
              <a:lnSpc>
                <a:spcPct val="65000"/>
              </a:lnSpc>
              <a:spcBef>
                <a:spcPts val="264"/>
              </a:spcBef>
              <a:spcAft>
                <a:spcPts val="0"/>
              </a:spcAft>
              <a:buNone/>
            </a:pPr>
            <a:r>
              <a:rPr lang="en-US" sz="1100">
                <a:solidFill>
                  <a:schemeClr val="dk1"/>
                </a:solidFill>
                <a:latin typeface="Courier New"/>
                <a:ea typeface="Courier New"/>
                <a:cs typeface="Courier New"/>
                <a:sym typeface="Courier New"/>
              </a:rPr>
              <a: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38:notes"/>
          <p:cNvSpPr/>
          <p:nvPr>
            <p:ph idx="2" type="sldImg"/>
          </p:nvPr>
        </p:nvSpPr>
        <p:spPr>
          <a:xfrm>
            <a:off x="196850" y="165100"/>
            <a:ext cx="6383338" cy="47894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1" name="Google Shape;601;p38: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Logical Operators</a:t>
            </a:r>
            <a:endParaRPr/>
          </a:p>
          <a:p>
            <a:pPr indent="0" lvl="1" marL="114300" rtl="0" algn="l">
              <a:spcBef>
                <a:spcPts val="330"/>
              </a:spcBef>
              <a:spcAft>
                <a:spcPts val="0"/>
              </a:spcAft>
              <a:buNone/>
            </a:pPr>
            <a:r>
              <a:rPr lang="en-US">
                <a:latin typeface="Times New Roman"/>
                <a:ea typeface="Times New Roman"/>
                <a:cs typeface="Times New Roman"/>
                <a:sym typeface="Times New Roman"/>
              </a:rPr>
              <a:t>A logical operator combines the result of two component conditions to produce a single result based on them or to invert the result of a single condition. Three </a:t>
            </a:r>
            <a:r>
              <a:rPr lang="en-US">
                <a:solidFill>
                  <a:srgbClr val="FC0128"/>
                </a:solidFill>
                <a:latin typeface="Times New Roman"/>
                <a:ea typeface="Times New Roman"/>
                <a:cs typeface="Times New Roman"/>
                <a:sym typeface="Times New Roman"/>
              </a:rPr>
              <a:t>logical operators </a:t>
            </a:r>
            <a:r>
              <a:rPr lang="en-US">
                <a:latin typeface="Times New Roman"/>
                <a:ea typeface="Times New Roman"/>
                <a:cs typeface="Times New Roman"/>
                <a:sym typeface="Times New Roman"/>
              </a:rPr>
              <a:t>are available in SQL:</a:t>
            </a:r>
            <a:endParaRPr/>
          </a:p>
          <a:p>
            <a:pPr indent="-211137" lvl="2" marL="439738" rtl="0" algn="l">
              <a:spcBef>
                <a:spcPts val="330"/>
              </a:spcBef>
              <a:spcAft>
                <a:spcPts val="0"/>
              </a:spcAft>
              <a:buClr>
                <a:schemeClr val="dk1"/>
              </a:buClr>
              <a:buSzPts val="1100"/>
              <a:buFont typeface="Times New Roman"/>
              <a:buChar char="•"/>
            </a:pPr>
            <a:r>
              <a:rPr lang="en-US">
                <a:latin typeface="Times New Roman"/>
                <a:ea typeface="Times New Roman"/>
                <a:cs typeface="Times New Roman"/>
                <a:sym typeface="Times New Roman"/>
              </a:rPr>
              <a:t>AND</a:t>
            </a:r>
            <a:endParaRPr/>
          </a:p>
          <a:p>
            <a:pPr indent="-211137" lvl="2" marL="439738" rtl="0" algn="l">
              <a:spcBef>
                <a:spcPts val="330"/>
              </a:spcBef>
              <a:spcAft>
                <a:spcPts val="0"/>
              </a:spcAft>
              <a:buClr>
                <a:schemeClr val="dk1"/>
              </a:buClr>
              <a:buSzPts val="1100"/>
              <a:buFont typeface="Times New Roman"/>
              <a:buChar char="•"/>
            </a:pPr>
            <a:r>
              <a:rPr lang="en-US">
                <a:latin typeface="Times New Roman"/>
                <a:ea typeface="Times New Roman"/>
                <a:cs typeface="Times New Roman"/>
                <a:sym typeface="Times New Roman"/>
              </a:rPr>
              <a:t>OR</a:t>
            </a:r>
            <a:endParaRPr/>
          </a:p>
          <a:p>
            <a:pPr indent="-211137" lvl="2" marL="439738" rtl="0" algn="l">
              <a:spcBef>
                <a:spcPts val="330"/>
              </a:spcBef>
              <a:spcAft>
                <a:spcPts val="0"/>
              </a:spcAft>
              <a:buClr>
                <a:schemeClr val="dk1"/>
              </a:buClr>
              <a:buSzPts val="1100"/>
              <a:buFont typeface="Times New Roman"/>
              <a:buChar char="•"/>
            </a:pPr>
            <a:r>
              <a:rPr lang="en-US">
                <a:latin typeface="Times New Roman"/>
                <a:ea typeface="Times New Roman"/>
                <a:cs typeface="Times New Roman"/>
                <a:sym typeface="Times New Roman"/>
              </a:rPr>
              <a:t>NOT</a:t>
            </a:r>
            <a:endParaRPr/>
          </a:p>
          <a:p>
            <a:pPr indent="0" lvl="1" marL="114300" rtl="0" algn="l">
              <a:spcBef>
                <a:spcPts val="330"/>
              </a:spcBef>
              <a:spcAft>
                <a:spcPts val="0"/>
              </a:spcAft>
              <a:buNone/>
            </a:pPr>
            <a:r>
              <a:rPr lang="en-US">
                <a:solidFill>
                  <a:srgbClr val="000000"/>
                </a:solidFill>
                <a:latin typeface="Times New Roman"/>
                <a:ea typeface="Times New Roman"/>
                <a:cs typeface="Times New Roman"/>
                <a:sym typeface="Times New Roman"/>
              </a:rPr>
              <a:t>All the examples so far have specified only one condition in the WHERE clause. You can use several conditions in one WHERE clause using the AND and OR operators.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39:notes"/>
          <p:cNvSpPr txBox="1"/>
          <p:nvPr>
            <p:ph idx="1" type="body"/>
          </p:nvPr>
        </p:nvSpPr>
        <p:spPr>
          <a:xfrm>
            <a:off x="409575" y="4765675"/>
            <a:ext cx="5995988" cy="3749675"/>
          </a:xfrm>
          <a:prstGeom prst="rect">
            <a:avLst/>
          </a:prstGeom>
        </p:spPr>
        <p:txBody>
          <a:bodyPr anchorCtr="0" anchor="t" bIns="44450" lIns="90475" spcFirstLastPara="1" rIns="90475" wrap="square" tIns="44450">
            <a:noAutofit/>
          </a:bodyPr>
          <a:lstStyle/>
          <a:p>
            <a:pPr indent="0" lvl="0" marL="0" rtl="0" algn="l">
              <a:spcBef>
                <a:spcPts val="330"/>
              </a:spcBef>
              <a:spcAft>
                <a:spcPts val="0"/>
              </a:spcAft>
              <a:buNone/>
            </a:pPr>
            <a:r>
              <a:t/>
            </a:r>
            <a:endParaRPr/>
          </a:p>
        </p:txBody>
      </p:sp>
      <p:sp>
        <p:nvSpPr>
          <p:cNvPr id="611" name="Google Shape;611;p39:notes"/>
          <p:cNvSpPr/>
          <p:nvPr>
            <p:ph idx="2" type="sldImg"/>
          </p:nvPr>
        </p:nvSpPr>
        <p:spPr>
          <a:xfrm>
            <a:off x="466725" y="152400"/>
            <a:ext cx="5880100" cy="440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txBox="1"/>
          <p:nvPr>
            <p:ph idx="1" type="body"/>
          </p:nvPr>
        </p:nvSpPr>
        <p:spPr>
          <a:xfrm>
            <a:off x="409575" y="4765675"/>
            <a:ext cx="5995988" cy="3749675"/>
          </a:xfrm>
          <a:prstGeom prst="rect">
            <a:avLst/>
          </a:prstGeom>
        </p:spPr>
        <p:txBody>
          <a:bodyPr anchorCtr="0" anchor="t" bIns="44450" lIns="90475" spcFirstLastPara="1" rIns="90475" wrap="square" tIns="44450">
            <a:noAutofit/>
          </a:bodyPr>
          <a:lstStyle/>
          <a:p>
            <a:pPr indent="0" lvl="0" marL="0" rtl="0" algn="l">
              <a:spcBef>
                <a:spcPts val="330"/>
              </a:spcBef>
              <a:spcAft>
                <a:spcPts val="0"/>
              </a:spcAft>
              <a:buNone/>
            </a:pPr>
            <a:r>
              <a:t/>
            </a:r>
            <a:endParaRPr/>
          </a:p>
        </p:txBody>
      </p:sp>
      <p:sp>
        <p:nvSpPr>
          <p:cNvPr id="71" name="Google Shape;71;p4:notes"/>
          <p:cNvSpPr/>
          <p:nvPr>
            <p:ph idx="2" type="sldImg"/>
          </p:nvPr>
        </p:nvSpPr>
        <p:spPr>
          <a:xfrm>
            <a:off x="466725" y="152400"/>
            <a:ext cx="5880100" cy="440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40:notes"/>
          <p:cNvSpPr/>
          <p:nvPr>
            <p:ph idx="2" type="sldImg"/>
          </p:nvPr>
        </p:nvSpPr>
        <p:spPr>
          <a:xfrm>
            <a:off x="196850" y="165100"/>
            <a:ext cx="6383338" cy="47894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9" name="Google Shape;619;p40: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The OR Operator</a:t>
            </a:r>
            <a:endParaRPr/>
          </a:p>
          <a:p>
            <a:pPr indent="0" lvl="1" marL="114300" rtl="0" algn="l">
              <a:spcBef>
                <a:spcPts val="330"/>
              </a:spcBef>
              <a:spcAft>
                <a:spcPts val="0"/>
              </a:spcAft>
              <a:buNone/>
            </a:pPr>
            <a:r>
              <a:rPr lang="en-US">
                <a:solidFill>
                  <a:srgbClr val="000000"/>
                </a:solidFill>
                <a:latin typeface="Times New Roman"/>
                <a:ea typeface="Times New Roman"/>
                <a:cs typeface="Times New Roman"/>
                <a:sym typeface="Times New Roman"/>
              </a:rPr>
              <a:t>In the example, either condition can be true for any record to be selected. Therefore, an employee who has a job title of CLERK </a:t>
            </a:r>
            <a:r>
              <a:rPr i="1" lang="en-US">
                <a:solidFill>
                  <a:srgbClr val="000000"/>
                </a:solidFill>
                <a:latin typeface="Times New Roman"/>
                <a:ea typeface="Times New Roman"/>
                <a:cs typeface="Times New Roman"/>
                <a:sym typeface="Times New Roman"/>
              </a:rPr>
              <a:t>or</a:t>
            </a:r>
            <a:r>
              <a:rPr b="1" lang="en-US">
                <a:solidFill>
                  <a:srgbClr val="000000"/>
                </a:solidFill>
                <a:latin typeface="Times New Roman"/>
                <a:ea typeface="Times New Roman"/>
                <a:cs typeface="Times New Roman"/>
                <a:sym typeface="Times New Roman"/>
              </a:rPr>
              <a:t> </a:t>
            </a:r>
            <a:r>
              <a:rPr lang="en-US">
                <a:solidFill>
                  <a:srgbClr val="000000"/>
                </a:solidFill>
                <a:latin typeface="Times New Roman"/>
                <a:ea typeface="Times New Roman"/>
                <a:cs typeface="Times New Roman"/>
                <a:sym typeface="Times New Roman"/>
              </a:rPr>
              <a:t>earns more than $1100 will be selected.</a:t>
            </a:r>
            <a:endParaRPr/>
          </a:p>
          <a:p>
            <a:pPr indent="0" lvl="0" marL="0" rtl="0" algn="l">
              <a:spcBef>
                <a:spcPts val="330"/>
              </a:spcBef>
              <a:spcAft>
                <a:spcPts val="0"/>
              </a:spcAft>
              <a:buNone/>
            </a:pPr>
            <a:r>
              <a:rPr lang="en-US">
                <a:latin typeface="Times New Roman"/>
                <a:ea typeface="Times New Roman"/>
                <a:cs typeface="Times New Roman"/>
                <a:sym typeface="Times New Roman"/>
              </a:rPr>
              <a:t>The OR Truth Table</a:t>
            </a:r>
            <a:endParaRPr/>
          </a:p>
          <a:p>
            <a:pPr indent="0" lvl="1" marL="114300" rtl="0" algn="l">
              <a:spcBef>
                <a:spcPts val="330"/>
              </a:spcBef>
              <a:spcAft>
                <a:spcPts val="0"/>
              </a:spcAft>
              <a:buNone/>
            </a:pPr>
            <a:r>
              <a:rPr lang="en-US">
                <a:latin typeface="Times New Roman"/>
                <a:ea typeface="Times New Roman"/>
                <a:cs typeface="Times New Roman"/>
                <a:sym typeface="Times New Roman"/>
              </a:rPr>
              <a:t>The following table shows the results of combining two expressions with OR:</a:t>
            </a:r>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0" marL="0" rtl="0" algn="l">
              <a:spcBef>
                <a:spcPts val="330"/>
              </a:spcBef>
              <a:spcAft>
                <a:spcPts val="0"/>
              </a:spcAft>
              <a:buNone/>
            </a:pPr>
            <a:r>
              <a:rPr lang="en-US">
                <a:solidFill>
                  <a:schemeClr val="accent2"/>
                </a:solidFill>
                <a:latin typeface="Times New Roman"/>
                <a:ea typeface="Times New Roman"/>
                <a:cs typeface="Times New Roman"/>
                <a:sym typeface="Times New Roman"/>
              </a:rPr>
              <a:t>Class Management Note</a:t>
            </a:r>
            <a:endParaRPr/>
          </a:p>
          <a:p>
            <a:pPr indent="0" lvl="1" marL="114300" rtl="0" algn="l">
              <a:spcBef>
                <a:spcPts val="330"/>
              </a:spcBef>
              <a:spcAft>
                <a:spcPts val="0"/>
              </a:spcAft>
              <a:buNone/>
            </a:pPr>
            <a:r>
              <a:rPr lang="en-US">
                <a:solidFill>
                  <a:schemeClr val="accent2"/>
                </a:solidFill>
                <a:latin typeface="Times New Roman"/>
                <a:ea typeface="Times New Roman"/>
                <a:cs typeface="Times New Roman"/>
                <a:sym typeface="Times New Roman"/>
              </a:rPr>
              <a:t>Demo: </a:t>
            </a:r>
            <a:r>
              <a:rPr i="1" lang="en-US">
                <a:solidFill>
                  <a:schemeClr val="accent2"/>
                </a:solidFill>
                <a:latin typeface="Times New Roman"/>
                <a:ea typeface="Times New Roman"/>
                <a:cs typeface="Times New Roman"/>
                <a:sym typeface="Times New Roman"/>
              </a:rPr>
              <a:t>l2or.sql</a:t>
            </a:r>
            <a:endParaRPr/>
          </a:p>
          <a:p>
            <a:pPr indent="0" lvl="1" marL="114300" rtl="0" algn="l">
              <a:spcBef>
                <a:spcPts val="330"/>
              </a:spcBef>
              <a:spcAft>
                <a:spcPts val="0"/>
              </a:spcAft>
              <a:buNone/>
            </a:pPr>
            <a:r>
              <a:rPr lang="en-US">
                <a:solidFill>
                  <a:schemeClr val="accent2"/>
                </a:solidFill>
                <a:latin typeface="Times New Roman"/>
                <a:ea typeface="Times New Roman"/>
                <a:cs typeface="Times New Roman"/>
                <a:sym typeface="Times New Roman"/>
              </a:rPr>
              <a:t>Purpose: To illustrate using the OR operator.</a:t>
            </a:r>
            <a:endParaRPr i="1">
              <a:latin typeface="Times New Roman"/>
              <a:ea typeface="Times New Roman"/>
              <a:cs typeface="Times New Roman"/>
              <a:sym typeface="Times New Roman"/>
            </a:endParaRPr>
          </a:p>
          <a:p>
            <a:pPr indent="0" lvl="0" marL="0" rtl="0" algn="l">
              <a:spcBef>
                <a:spcPts val="330"/>
              </a:spcBef>
              <a:spcAft>
                <a:spcPts val="0"/>
              </a:spcAft>
              <a:buNone/>
            </a:pPr>
            <a:r>
              <a:t/>
            </a:r>
            <a:endParaRPr i="1">
              <a:latin typeface="Times New Roman"/>
              <a:ea typeface="Times New Roman"/>
              <a:cs typeface="Times New Roman"/>
              <a:sym typeface="Times New Roman"/>
            </a:endParaRPr>
          </a:p>
        </p:txBody>
      </p:sp>
      <p:graphicFrame>
        <p:nvGraphicFramePr>
          <p:cNvPr id="620" name="Google Shape;620;p40:notes"/>
          <p:cNvGraphicFramePr/>
          <p:nvPr/>
        </p:nvGraphicFramePr>
        <p:xfrm>
          <a:off x="512763" y="6359525"/>
          <a:ext cx="5969000" cy="1112838"/>
        </p:xfrm>
        <a:graphic>
          <a:graphicData uri="http://schemas.openxmlformats.org/presentationml/2006/ole">
            <mc:AlternateContent>
              <mc:Choice Requires="v">
                <p:oleObj r:id="rId2" imgH="1112838" imgW="5969000" progId="Word.Document.6" spid="_x0000_s1">
                  <p:embed/>
                </p:oleObj>
              </mc:Choice>
              <mc:Fallback>
                <p:oleObj r:id="rId3" imgH="1112838" imgW="5969000" progId="Word.Document.6">
                  <p:embed/>
                  <p:pic>
                    <p:nvPicPr>
                      <p:cNvPr id="620" name="Google Shape;620;p40:notes"/>
                      <p:cNvPicPr preferRelativeResize="0"/>
                      <p:nvPr/>
                    </p:nvPicPr>
                    <p:blipFill rotWithShape="1">
                      <a:blip r:embed="rId4">
                        <a:alphaModFix/>
                      </a:blip>
                      <a:srcRect b="0" l="0" r="0" t="0"/>
                      <a:stretch/>
                    </p:blipFill>
                    <p:spPr>
                      <a:xfrm>
                        <a:off x="512763" y="6359525"/>
                        <a:ext cx="5969000" cy="1112838"/>
                      </a:xfrm>
                      <a:prstGeom prst="rect">
                        <a:avLst/>
                      </a:prstGeom>
                      <a:noFill/>
                      <a:ln>
                        <a:noFill/>
                      </a:ln>
                    </p:spPr>
                  </p:pic>
                </p:oleObj>
              </mc:Fallback>
            </mc:AlternateContent>
          </a:graphicData>
        </a:graphic>
      </p:graphicFrame>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41:notes"/>
          <p:cNvSpPr/>
          <p:nvPr>
            <p:ph idx="2" type="sldImg"/>
          </p:nvPr>
        </p:nvSpPr>
        <p:spPr>
          <a:xfrm>
            <a:off x="196850" y="165100"/>
            <a:ext cx="6383338" cy="47894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4" name="Google Shape;634;p41: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The NOT Operator</a:t>
            </a:r>
            <a:endParaRPr/>
          </a:p>
          <a:p>
            <a:pPr indent="0" lvl="1" marL="114300" rtl="0" algn="l">
              <a:spcBef>
                <a:spcPts val="330"/>
              </a:spcBef>
              <a:spcAft>
                <a:spcPts val="0"/>
              </a:spcAft>
              <a:buNone/>
            </a:pPr>
            <a:r>
              <a:rPr lang="en-US">
                <a:latin typeface="Times New Roman"/>
                <a:ea typeface="Times New Roman"/>
                <a:cs typeface="Times New Roman"/>
                <a:sym typeface="Times New Roman"/>
              </a:rPr>
              <a:t>The slide example displays name and job title of all the employees whose job title </a:t>
            </a:r>
            <a:r>
              <a:rPr i="1" lang="en-US">
                <a:latin typeface="Times New Roman"/>
                <a:ea typeface="Times New Roman"/>
                <a:cs typeface="Times New Roman"/>
                <a:sym typeface="Times New Roman"/>
              </a:rPr>
              <a:t>is not</a:t>
            </a:r>
            <a:r>
              <a:rPr lang="en-US">
                <a:latin typeface="Times New Roman"/>
                <a:ea typeface="Times New Roman"/>
                <a:cs typeface="Times New Roman"/>
                <a:sym typeface="Times New Roman"/>
              </a:rPr>
              <a:t> CLERK, MANAGER, or ANALYST.</a:t>
            </a:r>
            <a:endParaRPr/>
          </a:p>
          <a:p>
            <a:pPr indent="0" lvl="0" marL="0" rtl="0" algn="l">
              <a:spcBef>
                <a:spcPts val="330"/>
              </a:spcBef>
              <a:spcAft>
                <a:spcPts val="0"/>
              </a:spcAft>
              <a:buNone/>
            </a:pPr>
            <a:r>
              <a:rPr lang="en-US">
                <a:latin typeface="Times New Roman"/>
                <a:ea typeface="Times New Roman"/>
                <a:cs typeface="Times New Roman"/>
                <a:sym typeface="Times New Roman"/>
              </a:rPr>
              <a:t>The NOT Truth Table</a:t>
            </a:r>
            <a:endParaRPr/>
          </a:p>
          <a:p>
            <a:pPr indent="0" lvl="1" marL="114300" rtl="0" algn="l">
              <a:spcBef>
                <a:spcPts val="330"/>
              </a:spcBef>
              <a:spcAft>
                <a:spcPts val="0"/>
              </a:spcAft>
              <a:buNone/>
            </a:pPr>
            <a:r>
              <a:rPr lang="en-US">
                <a:latin typeface="Times New Roman"/>
                <a:ea typeface="Times New Roman"/>
                <a:cs typeface="Times New Roman"/>
                <a:sym typeface="Times New Roman"/>
              </a:rPr>
              <a:t>The following table shows the result of applying the NOT operator to a condition:</a:t>
            </a:r>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1" marL="114300" rtl="0" algn="l">
              <a:spcBef>
                <a:spcPts val="150"/>
              </a:spcBef>
              <a:spcAft>
                <a:spcPts val="0"/>
              </a:spcAft>
              <a:buNone/>
            </a:pPr>
            <a:r>
              <a:t/>
            </a:r>
            <a:endParaRPr sz="500">
              <a:latin typeface="Times New Roman"/>
              <a:ea typeface="Times New Roman"/>
              <a:cs typeface="Times New Roman"/>
              <a:sym typeface="Times New Roman"/>
            </a:endParaRPr>
          </a:p>
          <a:p>
            <a:pPr indent="0" lvl="1" marL="114300" rtl="0" algn="l">
              <a:spcBef>
                <a:spcPts val="330"/>
              </a:spcBef>
              <a:spcAft>
                <a:spcPts val="0"/>
              </a:spcAft>
              <a:buNone/>
            </a:pPr>
            <a:r>
              <a:rPr b="1" lang="en-US">
                <a:latin typeface="Times New Roman"/>
                <a:ea typeface="Times New Roman"/>
                <a:cs typeface="Times New Roman"/>
                <a:sym typeface="Times New Roman"/>
              </a:rPr>
              <a:t>Note: </a:t>
            </a:r>
            <a:r>
              <a:rPr lang="en-US">
                <a:latin typeface="Times New Roman"/>
                <a:ea typeface="Times New Roman"/>
                <a:cs typeface="Times New Roman"/>
                <a:sym typeface="Times New Roman"/>
              </a:rPr>
              <a:t>The NOT operator can also be used with other SQL operators, such as BETWEEN, LIKE, and NULL.</a:t>
            </a:r>
            <a:endParaRPr/>
          </a:p>
          <a:p>
            <a:pPr indent="0" lvl="1" marL="114300" rtl="0" algn="l">
              <a:spcBef>
                <a:spcPts val="150"/>
              </a:spcBef>
              <a:spcAft>
                <a:spcPts val="0"/>
              </a:spcAft>
              <a:buNone/>
            </a:pPr>
            <a:r>
              <a:t/>
            </a:r>
            <a:endParaRPr sz="500">
              <a:latin typeface="Times New Roman"/>
              <a:ea typeface="Times New Roman"/>
              <a:cs typeface="Times New Roman"/>
              <a:sym typeface="Times New Roman"/>
            </a:endParaRPr>
          </a:p>
          <a:p>
            <a:pPr indent="0" lvl="1" marL="114300" rtl="0" algn="l">
              <a:spcBef>
                <a:spcPts val="0"/>
              </a:spcBef>
              <a:spcAft>
                <a:spcPts val="0"/>
              </a:spcAft>
              <a:buNone/>
            </a:pPr>
            <a:r>
              <a:rPr b="1" lang="en-US">
                <a:latin typeface="Courier New"/>
                <a:ea typeface="Courier New"/>
                <a:cs typeface="Courier New"/>
                <a:sym typeface="Courier New"/>
              </a:rPr>
              <a:t> ... WHERE  NOT job IN ('CLERK', 'ANALYST')</a:t>
            </a:r>
            <a:endParaRPr b="1">
              <a:latin typeface="Times New Roman"/>
              <a:ea typeface="Times New Roman"/>
              <a:cs typeface="Times New Roman"/>
              <a:sym typeface="Times New Roman"/>
            </a:endParaRPr>
          </a:p>
          <a:p>
            <a:pPr indent="0" lvl="1" marL="114300" rtl="0" algn="l">
              <a:spcBef>
                <a:spcPts val="0"/>
              </a:spcBef>
              <a:spcAft>
                <a:spcPts val="0"/>
              </a:spcAft>
              <a:buNone/>
            </a:pPr>
            <a:r>
              <a:rPr b="1" lang="en-US">
                <a:latin typeface="Times New Roman"/>
                <a:ea typeface="Times New Roman"/>
                <a:cs typeface="Times New Roman"/>
                <a:sym typeface="Times New Roman"/>
              </a:rPr>
              <a:t>  </a:t>
            </a:r>
            <a:r>
              <a:rPr b="1" lang="en-US">
                <a:latin typeface="Courier New"/>
                <a:ea typeface="Courier New"/>
                <a:cs typeface="Courier New"/>
                <a:sym typeface="Courier New"/>
              </a:rPr>
              <a:t>... WHERE  sal  NOT  BETWEEN  1000 AND  1500</a:t>
            </a:r>
            <a:endParaRPr/>
          </a:p>
          <a:p>
            <a:pPr indent="0" lvl="1" marL="114300" rtl="0" algn="l">
              <a:spcBef>
                <a:spcPts val="0"/>
              </a:spcBef>
              <a:spcAft>
                <a:spcPts val="0"/>
              </a:spcAft>
              <a:buNone/>
            </a:pPr>
            <a:r>
              <a:rPr b="1" lang="en-US">
                <a:latin typeface="Courier New"/>
                <a:ea typeface="Courier New"/>
                <a:cs typeface="Courier New"/>
                <a:sym typeface="Courier New"/>
              </a:rPr>
              <a:t> ... WHERE  ename NOT LIKE '%A%'</a:t>
            </a:r>
            <a:endParaRPr/>
          </a:p>
          <a:p>
            <a:pPr indent="0" lvl="1" marL="114300" rtl="0" algn="l">
              <a:spcBef>
                <a:spcPts val="0"/>
              </a:spcBef>
              <a:spcAft>
                <a:spcPts val="0"/>
              </a:spcAft>
              <a:buNone/>
            </a:pPr>
            <a:r>
              <a:rPr b="1" lang="en-US">
                <a:latin typeface="Courier New"/>
                <a:ea typeface="Courier New"/>
                <a:cs typeface="Courier New"/>
                <a:sym typeface="Courier New"/>
              </a:rPr>
              <a:t> ... WHERE  comm  IS  NOT  NULL</a:t>
            </a:r>
            <a:endParaRPr/>
          </a:p>
        </p:txBody>
      </p:sp>
      <p:graphicFrame>
        <p:nvGraphicFramePr>
          <p:cNvPr id="635" name="Google Shape;635;p41:notes"/>
          <p:cNvGraphicFramePr/>
          <p:nvPr/>
        </p:nvGraphicFramePr>
        <p:xfrm>
          <a:off x="504825" y="6367463"/>
          <a:ext cx="5969000" cy="679450"/>
        </p:xfrm>
        <a:graphic>
          <a:graphicData uri="http://schemas.openxmlformats.org/presentationml/2006/ole">
            <mc:AlternateContent>
              <mc:Choice Requires="v">
                <p:oleObj r:id="rId2" imgH="679450" imgW="5969000" progId="Word.Document.6" spid="_x0000_s1">
                  <p:embed/>
                </p:oleObj>
              </mc:Choice>
              <mc:Fallback>
                <p:oleObj r:id="rId3" imgH="679450" imgW="5969000" progId="Word.Document.6">
                  <p:embed/>
                  <p:pic>
                    <p:nvPicPr>
                      <p:cNvPr id="635" name="Google Shape;635;p41:notes"/>
                      <p:cNvPicPr preferRelativeResize="0"/>
                      <p:nvPr/>
                    </p:nvPicPr>
                    <p:blipFill rotWithShape="1">
                      <a:blip r:embed="rId4">
                        <a:alphaModFix/>
                      </a:blip>
                      <a:srcRect b="0" l="0" r="0" t="0"/>
                      <a:stretch/>
                    </p:blipFill>
                    <p:spPr>
                      <a:xfrm>
                        <a:off x="504825" y="6367463"/>
                        <a:ext cx="5969000" cy="679450"/>
                      </a:xfrm>
                      <a:prstGeom prst="rect">
                        <a:avLst/>
                      </a:prstGeom>
                      <a:noFill/>
                      <a:ln>
                        <a:noFill/>
                      </a:ln>
                    </p:spPr>
                  </p:pic>
                </p:oleObj>
              </mc:Fallback>
            </mc:AlternateContent>
          </a:graphicData>
        </a:graphic>
      </p:graphicFrame>
      <p:sp>
        <p:nvSpPr>
          <p:cNvPr id="636" name="Google Shape;636;p41:notes"/>
          <p:cNvSpPr/>
          <p:nvPr/>
        </p:nvSpPr>
        <p:spPr>
          <a:xfrm>
            <a:off x="609600" y="7366000"/>
            <a:ext cx="5599113" cy="868363"/>
          </a:xfrm>
          <a:prstGeom prst="rect">
            <a:avLst/>
          </a:prstGeom>
          <a:noFill/>
          <a:ln cap="flat" cmpd="sng" w="12700">
            <a:solidFill>
              <a:schemeClr val="dk1"/>
            </a:solidFill>
            <a:prstDash val="solid"/>
            <a:miter lim="800000"/>
            <a:headEnd len="sm" w="sm" type="none"/>
            <a:tailEnd len="sm" w="sm" type="none"/>
          </a:ln>
        </p:spPr>
        <p:txBody>
          <a:bodyPr anchorCtr="0" anchor="ctr" bIns="45875" lIns="91750" spcFirstLastPara="1" rIns="91750" wrap="square" tIns="458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42: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648" name="Google Shape;648;p42:notes"/>
          <p:cNvSpPr/>
          <p:nvPr>
            <p:ph idx="2" type="sldImg"/>
          </p:nvPr>
        </p:nvSpPr>
        <p:spPr>
          <a:xfrm>
            <a:off x="196850" y="165100"/>
            <a:ext cx="6383338" cy="478948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43:notes"/>
          <p:cNvSpPr/>
          <p:nvPr/>
        </p:nvSpPr>
        <p:spPr>
          <a:xfrm>
            <a:off x="3840163" y="0"/>
            <a:ext cx="2943225" cy="498475"/>
          </a:xfrm>
          <a:prstGeom prst="rect">
            <a:avLst/>
          </a:prstGeom>
          <a:noFill/>
          <a:ln>
            <a:noFill/>
          </a:ln>
        </p:spPr>
        <p:txBody>
          <a:bodyPr anchorCtr="0" anchor="ctr" bIns="45875" lIns="91750" spcFirstLastPara="1" rIns="91750" wrap="square" tIns="458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1" name="Google Shape;661;p43:notes"/>
          <p:cNvSpPr/>
          <p:nvPr/>
        </p:nvSpPr>
        <p:spPr>
          <a:xfrm>
            <a:off x="-3175" y="0"/>
            <a:ext cx="2940050" cy="498475"/>
          </a:xfrm>
          <a:prstGeom prst="rect">
            <a:avLst/>
          </a:prstGeom>
          <a:noFill/>
          <a:ln>
            <a:noFill/>
          </a:ln>
        </p:spPr>
        <p:txBody>
          <a:bodyPr anchorCtr="0" anchor="ctr" bIns="45875" lIns="91750" spcFirstLastPara="1" rIns="91750" wrap="square" tIns="458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2" name="Google Shape;662;p43: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solidFill>
                  <a:srgbClr val="000000"/>
                </a:solidFill>
                <a:latin typeface="Times New Roman"/>
                <a:ea typeface="Times New Roman"/>
                <a:cs typeface="Times New Roman"/>
                <a:sym typeface="Times New Roman"/>
              </a:rPr>
              <a:t>Example of Precedence of AND Operator </a:t>
            </a:r>
            <a:endParaRPr/>
          </a:p>
          <a:p>
            <a:pPr indent="0" lvl="1" marL="114300" rtl="0" algn="l">
              <a:spcBef>
                <a:spcPts val="330"/>
              </a:spcBef>
              <a:spcAft>
                <a:spcPts val="0"/>
              </a:spcAft>
              <a:buNone/>
            </a:pPr>
            <a:r>
              <a:rPr lang="en-US">
                <a:solidFill>
                  <a:srgbClr val="000000"/>
                </a:solidFill>
                <a:latin typeface="Times New Roman"/>
                <a:ea typeface="Times New Roman"/>
                <a:cs typeface="Times New Roman"/>
                <a:sym typeface="Times New Roman"/>
              </a:rPr>
              <a:t>In the slide example, there are two conditions:</a:t>
            </a:r>
            <a:endParaRPr/>
          </a:p>
          <a:p>
            <a:pPr indent="-211137" lvl="2" marL="439738" rtl="0" algn="l">
              <a:spcBef>
                <a:spcPts val="330"/>
              </a:spcBef>
              <a:spcAft>
                <a:spcPts val="0"/>
              </a:spcAft>
              <a:buClr>
                <a:srgbClr val="000000"/>
              </a:buClr>
              <a:buSzPts val="1100"/>
              <a:buFont typeface="Times New Roman"/>
              <a:buChar char="•"/>
            </a:pPr>
            <a:r>
              <a:rPr lang="en-US">
                <a:solidFill>
                  <a:srgbClr val="000000"/>
                </a:solidFill>
                <a:latin typeface="Times New Roman"/>
                <a:ea typeface="Times New Roman"/>
                <a:cs typeface="Times New Roman"/>
                <a:sym typeface="Times New Roman"/>
              </a:rPr>
              <a:t>The first condition is that job is PRESIDENT </a:t>
            </a:r>
            <a:r>
              <a:rPr i="1" lang="en-US">
                <a:solidFill>
                  <a:srgbClr val="000000"/>
                </a:solidFill>
                <a:latin typeface="Times New Roman"/>
                <a:ea typeface="Times New Roman"/>
                <a:cs typeface="Times New Roman"/>
                <a:sym typeface="Times New Roman"/>
              </a:rPr>
              <a:t>and</a:t>
            </a:r>
            <a:r>
              <a:rPr lang="en-US">
                <a:solidFill>
                  <a:srgbClr val="000000"/>
                </a:solidFill>
                <a:latin typeface="Times New Roman"/>
                <a:ea typeface="Times New Roman"/>
                <a:cs typeface="Times New Roman"/>
                <a:sym typeface="Times New Roman"/>
              </a:rPr>
              <a:t> salary is greater than 1500. </a:t>
            </a:r>
            <a:endParaRPr/>
          </a:p>
          <a:p>
            <a:pPr indent="-211137" lvl="2" marL="439738" rtl="0" algn="l">
              <a:spcBef>
                <a:spcPts val="330"/>
              </a:spcBef>
              <a:spcAft>
                <a:spcPts val="0"/>
              </a:spcAft>
              <a:buClr>
                <a:srgbClr val="000000"/>
              </a:buClr>
              <a:buSzPts val="1100"/>
              <a:buFont typeface="Times New Roman"/>
              <a:buChar char="•"/>
            </a:pPr>
            <a:r>
              <a:rPr lang="en-US">
                <a:solidFill>
                  <a:srgbClr val="000000"/>
                </a:solidFill>
                <a:latin typeface="Times New Roman"/>
                <a:ea typeface="Times New Roman"/>
                <a:cs typeface="Times New Roman"/>
                <a:sym typeface="Times New Roman"/>
              </a:rPr>
              <a:t>The second condition is that job is SALESMAN. </a:t>
            </a:r>
            <a:endParaRPr b="1">
              <a:solidFill>
                <a:srgbClr val="000000"/>
              </a:solidFill>
              <a:latin typeface="Times New Roman"/>
              <a:ea typeface="Times New Roman"/>
              <a:cs typeface="Times New Roman"/>
              <a:sym typeface="Times New Roman"/>
            </a:endParaRPr>
          </a:p>
          <a:p>
            <a:pPr indent="0" lvl="1" marL="114300" rtl="0" algn="l">
              <a:spcBef>
                <a:spcPts val="330"/>
              </a:spcBef>
              <a:spcAft>
                <a:spcPts val="0"/>
              </a:spcAft>
              <a:buNone/>
            </a:pPr>
            <a:r>
              <a:rPr lang="en-US">
                <a:solidFill>
                  <a:srgbClr val="000000"/>
                </a:solidFill>
                <a:latin typeface="Times New Roman"/>
                <a:ea typeface="Times New Roman"/>
                <a:cs typeface="Times New Roman"/>
                <a:sym typeface="Times New Roman"/>
              </a:rPr>
              <a:t>Therefore, the SELECT statement reads as follows:</a:t>
            </a:r>
            <a:endParaRPr/>
          </a:p>
          <a:p>
            <a:pPr indent="0" lvl="1" marL="114300" rtl="0" algn="l">
              <a:spcBef>
                <a:spcPts val="330"/>
              </a:spcBef>
              <a:spcAft>
                <a:spcPts val="0"/>
              </a:spcAft>
              <a:buNone/>
            </a:pPr>
            <a:r>
              <a:rPr lang="en-US">
                <a:solidFill>
                  <a:srgbClr val="000000"/>
                </a:solidFill>
                <a:latin typeface="Times New Roman"/>
                <a:ea typeface="Times New Roman"/>
                <a:cs typeface="Times New Roman"/>
                <a:sym typeface="Times New Roman"/>
              </a:rPr>
              <a:t>“Select the row if an employee is a PRESIDENT </a:t>
            </a:r>
            <a:r>
              <a:rPr i="1" lang="en-US">
                <a:solidFill>
                  <a:srgbClr val="000000"/>
                </a:solidFill>
                <a:latin typeface="Times New Roman"/>
                <a:ea typeface="Times New Roman"/>
                <a:cs typeface="Times New Roman"/>
                <a:sym typeface="Times New Roman"/>
              </a:rPr>
              <a:t>and</a:t>
            </a:r>
            <a:r>
              <a:rPr lang="en-US">
                <a:solidFill>
                  <a:srgbClr val="000000"/>
                </a:solidFill>
                <a:latin typeface="Times New Roman"/>
                <a:ea typeface="Times New Roman"/>
                <a:cs typeface="Times New Roman"/>
                <a:sym typeface="Times New Roman"/>
              </a:rPr>
              <a:t> earns more than $1500 </a:t>
            </a:r>
            <a:r>
              <a:rPr i="1" lang="en-US">
                <a:solidFill>
                  <a:srgbClr val="000000"/>
                </a:solidFill>
                <a:latin typeface="Times New Roman"/>
                <a:ea typeface="Times New Roman"/>
                <a:cs typeface="Times New Roman"/>
                <a:sym typeface="Times New Roman"/>
              </a:rPr>
              <a:t>or</a:t>
            </a:r>
            <a:r>
              <a:rPr lang="en-US">
                <a:solidFill>
                  <a:srgbClr val="000000"/>
                </a:solidFill>
                <a:latin typeface="Times New Roman"/>
                <a:ea typeface="Times New Roman"/>
                <a:cs typeface="Times New Roman"/>
                <a:sym typeface="Times New Roman"/>
              </a:rPr>
              <a:t> if the employee is a SALESMAN.”</a:t>
            </a:r>
            <a:endParaRPr/>
          </a:p>
          <a:p>
            <a:pPr indent="0" lvl="1" marL="114300" rtl="0" algn="l">
              <a:spcBef>
                <a:spcPts val="330"/>
              </a:spcBef>
              <a:spcAft>
                <a:spcPts val="0"/>
              </a:spcAft>
              <a:buNone/>
            </a:pPr>
            <a:r>
              <a:t/>
            </a:r>
            <a:endParaRPr>
              <a:solidFill>
                <a:srgbClr val="000000"/>
              </a:solidFill>
              <a:latin typeface="Times New Roman"/>
              <a:ea typeface="Times New Roman"/>
              <a:cs typeface="Times New Roman"/>
              <a:sym typeface="Times New Roman"/>
            </a:endParaRPr>
          </a:p>
          <a:p>
            <a:pPr indent="0" lvl="1" marL="114300" rtl="0" algn="l">
              <a:spcBef>
                <a:spcPts val="330"/>
              </a:spcBef>
              <a:spcAft>
                <a:spcPts val="0"/>
              </a:spcAft>
              <a:buNone/>
            </a:pPr>
            <a:r>
              <a:t/>
            </a:r>
            <a:endParaRPr>
              <a:solidFill>
                <a:srgbClr val="000000"/>
              </a:solidFill>
              <a:latin typeface="Times New Roman"/>
              <a:ea typeface="Times New Roman"/>
              <a:cs typeface="Times New Roman"/>
              <a:sym typeface="Times New Roman"/>
            </a:endParaRPr>
          </a:p>
          <a:p>
            <a:pPr indent="0" lvl="1" marL="114300" rtl="0" algn="l">
              <a:spcBef>
                <a:spcPts val="330"/>
              </a:spcBef>
              <a:spcAft>
                <a:spcPts val="0"/>
              </a:spcAft>
              <a:buNone/>
            </a:pPr>
            <a:r>
              <a:t/>
            </a:r>
            <a:endParaRPr>
              <a:solidFill>
                <a:srgbClr val="000000"/>
              </a:solidFill>
              <a:latin typeface="Times New Roman"/>
              <a:ea typeface="Times New Roman"/>
              <a:cs typeface="Times New Roman"/>
              <a:sym typeface="Times New Roman"/>
            </a:endParaRPr>
          </a:p>
          <a:p>
            <a:pPr indent="0" lvl="1" marL="114300" rtl="0" algn="l">
              <a:spcBef>
                <a:spcPts val="330"/>
              </a:spcBef>
              <a:spcAft>
                <a:spcPts val="0"/>
              </a:spcAft>
              <a:buNone/>
            </a:pPr>
            <a:r>
              <a:t/>
            </a:r>
            <a:endParaRPr>
              <a:solidFill>
                <a:srgbClr val="000000"/>
              </a:solidFill>
              <a:latin typeface="Times New Roman"/>
              <a:ea typeface="Times New Roman"/>
              <a:cs typeface="Times New Roman"/>
              <a:sym typeface="Times New Roman"/>
            </a:endParaRPr>
          </a:p>
          <a:p>
            <a:pPr indent="0" lvl="1" marL="114300" rtl="0" algn="l">
              <a:spcBef>
                <a:spcPts val="330"/>
              </a:spcBef>
              <a:spcAft>
                <a:spcPts val="0"/>
              </a:spcAft>
              <a:buNone/>
            </a:pPr>
            <a:r>
              <a:t/>
            </a:r>
            <a:endParaRPr>
              <a:solidFill>
                <a:srgbClr val="000000"/>
              </a:solidFill>
              <a:latin typeface="Times New Roman"/>
              <a:ea typeface="Times New Roman"/>
              <a:cs typeface="Times New Roman"/>
              <a:sym typeface="Times New Roman"/>
            </a:endParaRPr>
          </a:p>
          <a:p>
            <a:pPr indent="0" lvl="1" marL="114300" rtl="0" algn="l">
              <a:spcBef>
                <a:spcPts val="330"/>
              </a:spcBef>
              <a:spcAft>
                <a:spcPts val="0"/>
              </a:spcAft>
              <a:buNone/>
            </a:pPr>
            <a:r>
              <a:t/>
            </a:r>
            <a:endParaRPr>
              <a:solidFill>
                <a:srgbClr val="000000"/>
              </a:solidFill>
              <a:latin typeface="Times New Roman"/>
              <a:ea typeface="Times New Roman"/>
              <a:cs typeface="Times New Roman"/>
              <a:sym typeface="Times New Roman"/>
            </a:endParaRPr>
          </a:p>
          <a:p>
            <a:pPr indent="0" lvl="1" marL="114300" rtl="0" algn="l">
              <a:spcBef>
                <a:spcPts val="33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330"/>
              </a:spcBef>
              <a:spcAft>
                <a:spcPts val="0"/>
              </a:spcAft>
              <a:buNone/>
            </a:pPr>
            <a:r>
              <a:rPr lang="en-US">
                <a:solidFill>
                  <a:schemeClr val="accent2"/>
                </a:solidFill>
                <a:latin typeface="Times New Roman"/>
                <a:ea typeface="Times New Roman"/>
                <a:cs typeface="Times New Roman"/>
                <a:sym typeface="Times New Roman"/>
              </a:rPr>
              <a:t>Class Management Note</a:t>
            </a:r>
            <a:endParaRPr/>
          </a:p>
          <a:p>
            <a:pPr indent="0" lvl="1" marL="114300" rtl="0" algn="l">
              <a:spcBef>
                <a:spcPts val="330"/>
              </a:spcBef>
              <a:spcAft>
                <a:spcPts val="0"/>
              </a:spcAft>
              <a:buNone/>
            </a:pPr>
            <a:r>
              <a:rPr lang="en-US">
                <a:solidFill>
                  <a:schemeClr val="accent2"/>
                </a:solidFill>
                <a:latin typeface="Times New Roman"/>
                <a:ea typeface="Times New Roman"/>
                <a:cs typeface="Times New Roman"/>
                <a:sym typeface="Times New Roman"/>
              </a:rPr>
              <a:t>Demo: </a:t>
            </a:r>
            <a:r>
              <a:rPr i="1" lang="en-US">
                <a:solidFill>
                  <a:schemeClr val="accent2"/>
                </a:solidFill>
                <a:latin typeface="Times New Roman"/>
                <a:ea typeface="Times New Roman"/>
                <a:cs typeface="Times New Roman"/>
                <a:sym typeface="Times New Roman"/>
              </a:rPr>
              <a:t>l2sal1.sql</a:t>
            </a:r>
            <a:endParaRPr/>
          </a:p>
          <a:p>
            <a:pPr indent="0" lvl="1" marL="114300" rtl="0" algn="l">
              <a:spcBef>
                <a:spcPts val="330"/>
              </a:spcBef>
              <a:spcAft>
                <a:spcPts val="0"/>
              </a:spcAft>
              <a:buNone/>
            </a:pPr>
            <a:r>
              <a:rPr lang="en-US">
                <a:solidFill>
                  <a:schemeClr val="accent2"/>
                </a:solidFill>
                <a:latin typeface="Times New Roman"/>
                <a:ea typeface="Times New Roman"/>
                <a:cs typeface="Times New Roman"/>
                <a:sym typeface="Times New Roman"/>
              </a:rPr>
              <a:t>Purpose: To illustrate the rules of precedence.</a:t>
            </a:r>
            <a:endParaRPr/>
          </a:p>
        </p:txBody>
      </p:sp>
      <p:sp>
        <p:nvSpPr>
          <p:cNvPr id="663" name="Google Shape;663;p43:notes"/>
          <p:cNvSpPr/>
          <p:nvPr>
            <p:ph idx="2" type="sldImg"/>
          </p:nvPr>
        </p:nvSpPr>
        <p:spPr>
          <a:xfrm>
            <a:off x="196850" y="165100"/>
            <a:ext cx="6383338" cy="478948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44:notes"/>
          <p:cNvSpPr/>
          <p:nvPr>
            <p:ph idx="2" type="sldImg"/>
          </p:nvPr>
        </p:nvSpPr>
        <p:spPr>
          <a:xfrm>
            <a:off x="196850" y="165100"/>
            <a:ext cx="6383338" cy="47894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6" name="Google Shape;676;p44: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Using Parentheses</a:t>
            </a:r>
            <a:endParaRPr/>
          </a:p>
          <a:p>
            <a:pPr indent="0" lvl="1" marL="114300" rtl="0" algn="l">
              <a:spcBef>
                <a:spcPts val="330"/>
              </a:spcBef>
              <a:spcAft>
                <a:spcPts val="0"/>
              </a:spcAft>
              <a:buNone/>
            </a:pPr>
            <a:r>
              <a:rPr lang="en-US">
                <a:solidFill>
                  <a:srgbClr val="000000"/>
                </a:solidFill>
                <a:latin typeface="Times New Roman"/>
                <a:ea typeface="Times New Roman"/>
                <a:cs typeface="Times New Roman"/>
                <a:sym typeface="Times New Roman"/>
              </a:rPr>
              <a:t>In the example, there are two conditions:</a:t>
            </a:r>
            <a:endParaRPr/>
          </a:p>
          <a:p>
            <a:pPr indent="-211137" lvl="2" marL="439738" rtl="0" algn="l">
              <a:spcBef>
                <a:spcPts val="330"/>
              </a:spcBef>
              <a:spcAft>
                <a:spcPts val="0"/>
              </a:spcAft>
              <a:buClr>
                <a:srgbClr val="000000"/>
              </a:buClr>
              <a:buSzPts val="1100"/>
              <a:buFont typeface="Times New Roman"/>
              <a:buChar char="•"/>
            </a:pPr>
            <a:r>
              <a:rPr lang="en-US">
                <a:solidFill>
                  <a:srgbClr val="000000"/>
                </a:solidFill>
                <a:latin typeface="Times New Roman"/>
                <a:ea typeface="Times New Roman"/>
                <a:cs typeface="Times New Roman"/>
                <a:sym typeface="Times New Roman"/>
              </a:rPr>
              <a:t>The first condition is that job is PRESIDENT </a:t>
            </a:r>
            <a:r>
              <a:rPr i="1" lang="en-US">
                <a:solidFill>
                  <a:srgbClr val="000000"/>
                </a:solidFill>
                <a:latin typeface="Times New Roman"/>
                <a:ea typeface="Times New Roman"/>
                <a:cs typeface="Times New Roman"/>
                <a:sym typeface="Times New Roman"/>
              </a:rPr>
              <a:t>or</a:t>
            </a:r>
            <a:r>
              <a:rPr lang="en-US">
                <a:solidFill>
                  <a:srgbClr val="000000"/>
                </a:solidFill>
                <a:latin typeface="Times New Roman"/>
                <a:ea typeface="Times New Roman"/>
                <a:cs typeface="Times New Roman"/>
                <a:sym typeface="Times New Roman"/>
              </a:rPr>
              <a:t> SALESMAN. </a:t>
            </a:r>
            <a:endParaRPr/>
          </a:p>
          <a:p>
            <a:pPr indent="-211137" lvl="2" marL="439738" rtl="0" algn="l">
              <a:spcBef>
                <a:spcPts val="330"/>
              </a:spcBef>
              <a:spcAft>
                <a:spcPts val="0"/>
              </a:spcAft>
              <a:buClr>
                <a:srgbClr val="000000"/>
              </a:buClr>
              <a:buSzPts val="1100"/>
              <a:buFont typeface="Times New Roman"/>
              <a:buChar char="•"/>
            </a:pPr>
            <a:r>
              <a:rPr lang="en-US">
                <a:solidFill>
                  <a:srgbClr val="000000"/>
                </a:solidFill>
                <a:latin typeface="Times New Roman"/>
                <a:ea typeface="Times New Roman"/>
                <a:cs typeface="Times New Roman"/>
                <a:sym typeface="Times New Roman"/>
              </a:rPr>
              <a:t>The second condition is that salary is greater than 1500. </a:t>
            </a:r>
            <a:endParaRPr b="1">
              <a:solidFill>
                <a:srgbClr val="000000"/>
              </a:solidFill>
              <a:latin typeface="Times New Roman"/>
              <a:ea typeface="Times New Roman"/>
              <a:cs typeface="Times New Roman"/>
              <a:sym typeface="Times New Roman"/>
            </a:endParaRPr>
          </a:p>
          <a:p>
            <a:pPr indent="0" lvl="1" marL="114300" rtl="0" algn="l">
              <a:spcBef>
                <a:spcPts val="330"/>
              </a:spcBef>
              <a:spcAft>
                <a:spcPts val="0"/>
              </a:spcAft>
              <a:buNone/>
            </a:pPr>
            <a:r>
              <a:rPr lang="en-US">
                <a:solidFill>
                  <a:srgbClr val="000000"/>
                </a:solidFill>
                <a:latin typeface="Times New Roman"/>
                <a:ea typeface="Times New Roman"/>
                <a:cs typeface="Times New Roman"/>
                <a:sym typeface="Times New Roman"/>
              </a:rPr>
              <a:t>Therefore, the SELECT statement reads as follows:</a:t>
            </a:r>
            <a:endParaRPr/>
          </a:p>
          <a:p>
            <a:pPr indent="0" lvl="1" marL="114300" rtl="0" algn="l">
              <a:spcBef>
                <a:spcPts val="330"/>
              </a:spcBef>
              <a:spcAft>
                <a:spcPts val="0"/>
              </a:spcAft>
              <a:buNone/>
            </a:pPr>
            <a:r>
              <a:rPr lang="en-US">
                <a:solidFill>
                  <a:srgbClr val="000000"/>
                </a:solidFill>
                <a:latin typeface="Times New Roman"/>
                <a:ea typeface="Times New Roman"/>
                <a:cs typeface="Times New Roman"/>
                <a:sym typeface="Times New Roman"/>
              </a:rPr>
              <a:t>“Select the row if an employee is a PRESIDENT or a SALESMAN and if the employee earns more than $1500.”</a:t>
            </a:r>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0" marL="0" rtl="0" algn="l">
              <a:spcBef>
                <a:spcPts val="330"/>
              </a:spcBef>
              <a:spcAft>
                <a:spcPts val="0"/>
              </a:spcAft>
              <a:buNone/>
            </a:pPr>
            <a:r>
              <a:rPr lang="en-US">
                <a:solidFill>
                  <a:schemeClr val="accent2"/>
                </a:solidFill>
                <a:latin typeface="Times New Roman"/>
                <a:ea typeface="Times New Roman"/>
                <a:cs typeface="Times New Roman"/>
                <a:sym typeface="Times New Roman"/>
              </a:rPr>
              <a:t>Class Management Note</a:t>
            </a:r>
            <a:endParaRPr/>
          </a:p>
          <a:p>
            <a:pPr indent="0" lvl="1" marL="114300" rtl="0" algn="l">
              <a:spcBef>
                <a:spcPts val="330"/>
              </a:spcBef>
              <a:spcAft>
                <a:spcPts val="0"/>
              </a:spcAft>
              <a:buNone/>
            </a:pPr>
            <a:r>
              <a:rPr lang="en-US">
                <a:solidFill>
                  <a:schemeClr val="accent2"/>
                </a:solidFill>
                <a:latin typeface="Times New Roman"/>
                <a:ea typeface="Times New Roman"/>
                <a:cs typeface="Times New Roman"/>
                <a:sym typeface="Times New Roman"/>
              </a:rPr>
              <a:t>Demo: </a:t>
            </a:r>
            <a:r>
              <a:rPr i="1" lang="en-US">
                <a:solidFill>
                  <a:schemeClr val="accent2"/>
                </a:solidFill>
                <a:latin typeface="Times New Roman"/>
                <a:ea typeface="Times New Roman"/>
                <a:cs typeface="Times New Roman"/>
                <a:sym typeface="Times New Roman"/>
              </a:rPr>
              <a:t>l2sal2.sql</a:t>
            </a:r>
            <a:endParaRPr/>
          </a:p>
          <a:p>
            <a:pPr indent="0" lvl="1" marL="114300" rtl="0" algn="l">
              <a:spcBef>
                <a:spcPts val="330"/>
              </a:spcBef>
              <a:spcAft>
                <a:spcPts val="0"/>
              </a:spcAft>
              <a:buNone/>
            </a:pPr>
            <a:r>
              <a:rPr lang="en-US">
                <a:solidFill>
                  <a:schemeClr val="accent2"/>
                </a:solidFill>
                <a:latin typeface="Times New Roman"/>
                <a:ea typeface="Times New Roman"/>
                <a:cs typeface="Times New Roman"/>
                <a:sym typeface="Times New Roman"/>
              </a:rPr>
              <a:t>Purpose: To illustrate the rules of precedence.</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45:notes"/>
          <p:cNvSpPr/>
          <p:nvPr/>
        </p:nvSpPr>
        <p:spPr>
          <a:xfrm>
            <a:off x="3840163" y="0"/>
            <a:ext cx="2943225" cy="498475"/>
          </a:xfrm>
          <a:prstGeom prst="rect">
            <a:avLst/>
          </a:prstGeom>
          <a:noFill/>
          <a:ln>
            <a:noFill/>
          </a:ln>
        </p:spPr>
        <p:txBody>
          <a:bodyPr anchorCtr="0" anchor="ctr" bIns="45875" lIns="91750" spcFirstLastPara="1" rIns="91750" wrap="square" tIns="458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0" name="Google Shape;690;p45:notes"/>
          <p:cNvSpPr/>
          <p:nvPr/>
        </p:nvSpPr>
        <p:spPr>
          <a:xfrm>
            <a:off x="-3175" y="0"/>
            <a:ext cx="2940050" cy="498475"/>
          </a:xfrm>
          <a:prstGeom prst="rect">
            <a:avLst/>
          </a:prstGeom>
          <a:noFill/>
          <a:ln>
            <a:noFill/>
          </a:ln>
        </p:spPr>
        <p:txBody>
          <a:bodyPr anchorCtr="0" anchor="ctr" bIns="45875" lIns="91750" spcFirstLastPara="1" rIns="91750" wrap="square" tIns="458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1" name="Google Shape;691;p45: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The ORDER BY Clause</a:t>
            </a:r>
            <a:endParaRPr/>
          </a:p>
          <a:p>
            <a:pPr indent="0" lvl="1" marL="114300" rtl="0" algn="l">
              <a:spcBef>
                <a:spcPts val="330"/>
              </a:spcBef>
              <a:spcAft>
                <a:spcPts val="0"/>
              </a:spcAft>
              <a:buNone/>
            </a:pPr>
            <a:r>
              <a:rPr lang="en-US">
                <a:latin typeface="Times New Roman"/>
                <a:ea typeface="Times New Roman"/>
                <a:cs typeface="Times New Roman"/>
                <a:sym typeface="Times New Roman"/>
              </a:rPr>
              <a:t>The order of rows returned in a query result is undefined. The </a:t>
            </a:r>
            <a:r>
              <a:rPr lang="en-US">
                <a:solidFill>
                  <a:srgbClr val="FC0128"/>
                </a:solidFill>
                <a:latin typeface="Times New Roman"/>
                <a:ea typeface="Times New Roman"/>
                <a:cs typeface="Times New Roman"/>
                <a:sym typeface="Times New Roman"/>
              </a:rPr>
              <a:t>ORDER BY </a:t>
            </a:r>
            <a:r>
              <a:rPr lang="en-US">
                <a:latin typeface="Times New Roman"/>
                <a:ea typeface="Times New Roman"/>
                <a:cs typeface="Times New Roman"/>
                <a:sym typeface="Times New Roman"/>
              </a:rPr>
              <a:t>clause can be used to sort the rows. If you use the ORDER BY clause, you must place last. You can specify an expression or an alias to sort. </a:t>
            </a:r>
            <a:endParaRPr/>
          </a:p>
          <a:p>
            <a:pPr indent="0" lvl="0" marL="0" rtl="0" algn="l">
              <a:spcBef>
                <a:spcPts val="330"/>
              </a:spcBef>
              <a:spcAft>
                <a:spcPts val="0"/>
              </a:spcAft>
              <a:buNone/>
            </a:pPr>
            <a:r>
              <a:rPr lang="en-US">
                <a:latin typeface="Times New Roman"/>
                <a:ea typeface="Times New Roman"/>
                <a:cs typeface="Times New Roman"/>
                <a:sym typeface="Times New Roman"/>
              </a:rPr>
              <a:t>Syntax</a:t>
            </a:r>
            <a:endParaRPr/>
          </a:p>
          <a:p>
            <a:pPr indent="0" lvl="0" marL="0" rtl="0" algn="l">
              <a:spcBef>
                <a:spcPts val="150"/>
              </a:spcBef>
              <a:spcAft>
                <a:spcPts val="0"/>
              </a:spcAft>
              <a:buNone/>
            </a:pPr>
            <a:r>
              <a:t/>
            </a:r>
            <a:endParaRPr sz="500">
              <a:latin typeface="Times New Roman"/>
              <a:ea typeface="Times New Roman"/>
              <a:cs typeface="Times New Roman"/>
              <a:sym typeface="Times New Roman"/>
            </a:endParaRPr>
          </a:p>
          <a:p>
            <a:pPr indent="0" lvl="0" marL="0" rtl="0" algn="just">
              <a:spcBef>
                <a:spcPts val="0"/>
              </a:spcBef>
              <a:spcAft>
                <a:spcPts val="0"/>
              </a:spcAft>
              <a:buNone/>
            </a:pPr>
            <a:r>
              <a:rPr lang="en-US">
                <a:latin typeface="Courier New"/>
                <a:ea typeface="Courier New"/>
                <a:cs typeface="Courier New"/>
                <a:sym typeface="Courier New"/>
              </a:rPr>
              <a:t> 	</a:t>
            </a:r>
            <a:r>
              <a:rPr lang="en-US">
                <a:latin typeface="Times New Roman"/>
                <a:ea typeface="Times New Roman"/>
                <a:cs typeface="Times New Roman"/>
                <a:sym typeface="Times New Roman"/>
              </a:rPr>
              <a:t>SELECT</a:t>
            </a:r>
            <a:r>
              <a:rPr i="1" lang="en-US">
                <a:latin typeface="Times New Roman"/>
                <a:ea typeface="Times New Roman"/>
                <a:cs typeface="Times New Roman"/>
                <a:sym typeface="Times New Roman"/>
              </a:rPr>
              <a:t>	  	expr</a:t>
            </a:r>
            <a:r>
              <a:rPr lang="en-US">
                <a:latin typeface="Times New Roman"/>
                <a:ea typeface="Times New Roman"/>
                <a:cs typeface="Times New Roman"/>
                <a:sym typeface="Times New Roman"/>
              </a:rPr>
              <a:t> </a:t>
            </a:r>
            <a:endParaRPr/>
          </a:p>
          <a:p>
            <a:pPr indent="0" lvl="0" marL="0" rtl="0" algn="l">
              <a:spcBef>
                <a:spcPts val="0"/>
              </a:spcBef>
              <a:spcAft>
                <a:spcPts val="0"/>
              </a:spcAft>
              <a:buNone/>
            </a:pPr>
            <a:r>
              <a:rPr lang="en-US">
                <a:latin typeface="Times New Roman"/>
                <a:ea typeface="Times New Roman"/>
                <a:cs typeface="Times New Roman"/>
                <a:sym typeface="Times New Roman"/>
              </a:rPr>
              <a:t> 	FROM 	  	</a:t>
            </a:r>
            <a:r>
              <a:rPr i="1" lang="en-US">
                <a:latin typeface="Times New Roman"/>
                <a:ea typeface="Times New Roman"/>
                <a:cs typeface="Times New Roman"/>
                <a:sym typeface="Times New Roman"/>
              </a:rPr>
              <a:t>table</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 	[WHERE 	  	</a:t>
            </a:r>
            <a:r>
              <a:rPr i="1" lang="en-US">
                <a:latin typeface="Times New Roman"/>
                <a:ea typeface="Times New Roman"/>
                <a:cs typeface="Times New Roman"/>
                <a:sym typeface="Times New Roman"/>
              </a:rPr>
              <a:t>condition(s)</a:t>
            </a:r>
            <a:r>
              <a:rPr lang="en-US">
                <a:latin typeface="Times New Roman"/>
                <a:ea typeface="Times New Roman"/>
                <a:cs typeface="Times New Roman"/>
                <a:sym typeface="Times New Roman"/>
              </a:rPr>
              <a:t>]</a:t>
            </a:r>
            <a:endParaRPr/>
          </a:p>
          <a:p>
            <a:pPr indent="0" lvl="0" marL="0" rtl="0" algn="l">
              <a:spcBef>
                <a:spcPts val="0"/>
              </a:spcBef>
              <a:spcAft>
                <a:spcPts val="0"/>
              </a:spcAft>
              <a:buNone/>
            </a:pPr>
            <a:r>
              <a:rPr lang="en-US">
                <a:latin typeface="Times New Roman"/>
                <a:ea typeface="Times New Roman"/>
                <a:cs typeface="Times New Roman"/>
                <a:sym typeface="Times New Roman"/>
              </a:rPr>
              <a:t> 	[ORDER BY	{</a:t>
            </a:r>
            <a:r>
              <a:rPr i="1" lang="en-US">
                <a:latin typeface="Times New Roman"/>
                <a:ea typeface="Times New Roman"/>
                <a:cs typeface="Times New Roman"/>
                <a:sym typeface="Times New Roman"/>
              </a:rPr>
              <a:t>column</a:t>
            </a:r>
            <a:r>
              <a:rPr lang="en-US">
                <a:latin typeface="Times New Roman"/>
                <a:ea typeface="Times New Roman"/>
                <a:cs typeface="Times New Roman"/>
                <a:sym typeface="Times New Roman"/>
              </a:rPr>
              <a:t>, </a:t>
            </a:r>
            <a:r>
              <a:rPr i="1" lang="en-US">
                <a:latin typeface="Times New Roman"/>
                <a:ea typeface="Times New Roman"/>
                <a:cs typeface="Times New Roman"/>
                <a:sym typeface="Times New Roman"/>
              </a:rPr>
              <a:t>expr</a:t>
            </a:r>
            <a:r>
              <a:rPr lang="en-US">
                <a:latin typeface="Times New Roman"/>
                <a:ea typeface="Times New Roman"/>
                <a:cs typeface="Times New Roman"/>
                <a:sym typeface="Times New Roman"/>
              </a:rPr>
              <a:t>} [ASC|DESC]];</a:t>
            </a:r>
            <a:endParaRPr/>
          </a:p>
          <a:p>
            <a:pPr indent="0" lvl="0" marL="0" rtl="0" algn="just">
              <a:lnSpc>
                <a:spcPct val="112000"/>
              </a:lnSpc>
              <a:spcBef>
                <a:spcPts val="0"/>
              </a:spcBef>
              <a:spcAft>
                <a:spcPts val="0"/>
              </a:spcAft>
              <a:buNone/>
            </a:pPr>
            <a:r>
              <a:t/>
            </a:r>
            <a:endParaRPr>
              <a:latin typeface="Times"/>
              <a:ea typeface="Times"/>
              <a:cs typeface="Times"/>
              <a:sym typeface="Times"/>
            </a:endParaRPr>
          </a:p>
          <a:p>
            <a:pPr indent="0" lvl="1" marL="114300" rtl="0" algn="l">
              <a:spcBef>
                <a:spcPts val="0"/>
              </a:spcBef>
              <a:spcAft>
                <a:spcPts val="0"/>
              </a:spcAft>
              <a:buNone/>
            </a:pPr>
            <a:r>
              <a:rPr b="1" lang="en-US">
                <a:latin typeface="Times New Roman"/>
                <a:ea typeface="Times New Roman"/>
                <a:cs typeface="Times New Roman"/>
                <a:sym typeface="Times New Roman"/>
              </a:rPr>
              <a:t>where:</a:t>
            </a:r>
            <a:r>
              <a:rPr lang="en-US">
                <a:latin typeface="Times New Roman"/>
                <a:ea typeface="Times New Roman"/>
                <a:cs typeface="Times New Roman"/>
                <a:sym typeface="Times New Roman"/>
              </a:rPr>
              <a:t>	ORDER BY		specifies the order in which the retrieved rows are displayed</a:t>
            </a:r>
            <a:endParaRPr>
              <a:latin typeface="Times"/>
              <a:ea typeface="Times"/>
              <a:cs typeface="Times"/>
              <a:sym typeface="Times"/>
            </a:endParaRPr>
          </a:p>
          <a:p>
            <a:pPr indent="0" lvl="1" marL="114300" rtl="0" algn="l">
              <a:spcBef>
                <a:spcPts val="0"/>
              </a:spcBef>
              <a:spcAft>
                <a:spcPts val="0"/>
              </a:spcAft>
              <a:buNone/>
            </a:pPr>
            <a:r>
              <a:rPr lang="en-US">
                <a:latin typeface="Times"/>
                <a:ea typeface="Times"/>
                <a:cs typeface="Times"/>
                <a:sym typeface="Times"/>
              </a:rPr>
              <a:t>		</a:t>
            </a:r>
            <a:r>
              <a:rPr lang="en-US">
                <a:solidFill>
                  <a:srgbClr val="FC0128"/>
                </a:solidFill>
                <a:latin typeface="Times"/>
                <a:ea typeface="Times"/>
                <a:cs typeface="Times"/>
                <a:sym typeface="Times"/>
              </a:rPr>
              <a:t>ASC	</a:t>
            </a:r>
            <a:r>
              <a:rPr lang="en-US">
                <a:latin typeface="Times"/>
                <a:ea typeface="Times"/>
                <a:cs typeface="Times"/>
                <a:sym typeface="Times"/>
              </a:rPr>
              <a:t>		orders the rows in ascending order (this is the default order)</a:t>
            </a:r>
            <a:endParaRPr/>
          </a:p>
          <a:p>
            <a:pPr indent="0" lvl="1" marL="114300" rtl="0" algn="l">
              <a:spcBef>
                <a:spcPts val="0"/>
              </a:spcBef>
              <a:spcAft>
                <a:spcPts val="0"/>
              </a:spcAft>
              <a:buNone/>
            </a:pPr>
            <a:r>
              <a:rPr lang="en-US">
                <a:latin typeface="Times"/>
                <a:ea typeface="Times"/>
                <a:cs typeface="Times"/>
                <a:sym typeface="Times"/>
              </a:rPr>
              <a:t>		</a:t>
            </a:r>
            <a:r>
              <a:rPr lang="en-US">
                <a:solidFill>
                  <a:srgbClr val="FC0128"/>
                </a:solidFill>
                <a:latin typeface="Times"/>
                <a:ea typeface="Times"/>
                <a:cs typeface="Times"/>
                <a:sym typeface="Times"/>
              </a:rPr>
              <a:t>DESC	</a:t>
            </a:r>
            <a:r>
              <a:rPr lang="en-US">
                <a:latin typeface="Times"/>
                <a:ea typeface="Times"/>
                <a:cs typeface="Times"/>
                <a:sym typeface="Times"/>
              </a:rPr>
              <a:t>		orders the rows in descending order</a:t>
            </a:r>
            <a:endParaRPr/>
          </a:p>
          <a:p>
            <a:pPr indent="0" lvl="1" marL="114300" rtl="0" algn="l">
              <a:spcBef>
                <a:spcPts val="0"/>
              </a:spcBef>
              <a:spcAft>
                <a:spcPts val="0"/>
              </a:spcAft>
              <a:buNone/>
            </a:pPr>
            <a:r>
              <a:t/>
            </a:r>
            <a:endParaRPr>
              <a:latin typeface="Times New Roman"/>
              <a:ea typeface="Times New Roman"/>
              <a:cs typeface="Times New Roman"/>
              <a:sym typeface="Times New Roman"/>
            </a:endParaRPr>
          </a:p>
          <a:p>
            <a:pPr indent="0" lvl="1" marL="114300" rtl="0" algn="l">
              <a:spcBef>
                <a:spcPts val="0"/>
              </a:spcBef>
              <a:spcAft>
                <a:spcPts val="0"/>
              </a:spcAft>
              <a:buNone/>
            </a:pPr>
            <a:r>
              <a:rPr lang="en-US">
                <a:latin typeface="Times New Roman"/>
                <a:ea typeface="Times New Roman"/>
                <a:cs typeface="Times New Roman"/>
                <a:sym typeface="Times New Roman"/>
              </a:rPr>
              <a:t>If the ORDER BY clause is not used, the sort order is undefined, and the Oracle Server may not fetch rows in the same order for the same query twice. Use the ORDER BY clause to display the rows in a specific order.</a:t>
            </a:r>
            <a:endParaRPr/>
          </a:p>
        </p:txBody>
      </p:sp>
      <p:sp>
        <p:nvSpPr>
          <p:cNvPr id="692" name="Google Shape;692;p45:notes"/>
          <p:cNvSpPr/>
          <p:nvPr>
            <p:ph idx="2" type="sldImg"/>
          </p:nvPr>
        </p:nvSpPr>
        <p:spPr>
          <a:xfrm>
            <a:off x="196850" y="165100"/>
            <a:ext cx="6383338" cy="47894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3" name="Google Shape;693;p45:notes"/>
          <p:cNvSpPr/>
          <p:nvPr/>
        </p:nvSpPr>
        <p:spPr>
          <a:xfrm>
            <a:off x="611188" y="6310313"/>
            <a:ext cx="5599112" cy="828675"/>
          </a:xfrm>
          <a:prstGeom prst="rect">
            <a:avLst/>
          </a:prstGeom>
          <a:noFill/>
          <a:ln cap="flat" cmpd="sng" w="12700">
            <a:solidFill>
              <a:schemeClr val="dk1"/>
            </a:solidFill>
            <a:prstDash val="solid"/>
            <a:miter lim="800000"/>
            <a:headEnd len="sm" w="sm" type="none"/>
            <a:tailEnd len="sm" w="sm" type="none"/>
          </a:ln>
        </p:spPr>
        <p:txBody>
          <a:bodyPr anchorCtr="0" anchor="ctr" bIns="45875" lIns="91750" spcFirstLastPara="1" rIns="91750" wrap="square" tIns="458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694" name="Google Shape;694;p45:notes"/>
          <p:cNvGrpSpPr/>
          <p:nvPr/>
        </p:nvGrpSpPr>
        <p:grpSpPr>
          <a:xfrm>
            <a:off x="161925" y="8037513"/>
            <a:ext cx="282575" cy="328612"/>
            <a:chOff x="103" y="4659"/>
            <a:chExt cx="179" cy="191"/>
          </a:xfrm>
        </p:grpSpPr>
        <p:sp>
          <p:nvSpPr>
            <p:cNvPr id="695" name="Google Shape;695;p45:notes"/>
            <p:cNvSpPr/>
            <p:nvPr/>
          </p:nvSpPr>
          <p:spPr>
            <a:xfrm>
              <a:off x="103" y="4659"/>
              <a:ext cx="179" cy="183"/>
            </a:xfrm>
            <a:custGeom>
              <a:rect b="b" l="l" r="r" t="t"/>
              <a:pathLst>
                <a:path extrusionOk="0" h="183" w="179">
                  <a:moveTo>
                    <a:pt x="178" y="182"/>
                  </a:moveTo>
                  <a:lnTo>
                    <a:pt x="178" y="0"/>
                  </a:lnTo>
                  <a:lnTo>
                    <a:pt x="0" y="0"/>
                  </a:lnTo>
                  <a:lnTo>
                    <a:pt x="0" y="182"/>
                  </a:lnTo>
                  <a:lnTo>
                    <a:pt x="178" y="182"/>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96" name="Google Shape;696;p45:notes"/>
            <p:cNvSpPr/>
            <p:nvPr/>
          </p:nvSpPr>
          <p:spPr>
            <a:xfrm>
              <a:off x="184" y="4832"/>
              <a:ext cx="26" cy="18"/>
            </a:xfrm>
            <a:custGeom>
              <a:rect b="b" l="l" r="r" t="t"/>
              <a:pathLst>
                <a:path extrusionOk="0" h="18" w="26">
                  <a:moveTo>
                    <a:pt x="25" y="17"/>
                  </a:moveTo>
                  <a:lnTo>
                    <a:pt x="25" y="0"/>
                  </a:lnTo>
                  <a:lnTo>
                    <a:pt x="0" y="0"/>
                  </a:lnTo>
                  <a:lnTo>
                    <a:pt x="0" y="17"/>
                  </a:lnTo>
                  <a:lnTo>
                    <a:pt x="25" y="1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97" name="Google Shape;697;p45:notes"/>
            <p:cNvSpPr/>
            <p:nvPr/>
          </p:nvSpPr>
          <p:spPr>
            <a:xfrm>
              <a:off x="125" y="4711"/>
              <a:ext cx="33" cy="20"/>
            </a:xfrm>
            <a:custGeom>
              <a:rect b="b" l="l" r="r" t="t"/>
              <a:pathLst>
                <a:path extrusionOk="0" h="20" w="33">
                  <a:moveTo>
                    <a:pt x="0" y="0"/>
                  </a:moveTo>
                  <a:lnTo>
                    <a:pt x="26" y="19"/>
                  </a:lnTo>
                  <a:lnTo>
                    <a:pt x="32" y="8"/>
                  </a:lnTo>
                  <a:lnTo>
                    <a:pt x="0"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98" name="Google Shape;698;p45:notes"/>
            <p:cNvSpPr/>
            <p:nvPr/>
          </p:nvSpPr>
          <p:spPr>
            <a:xfrm>
              <a:off x="236" y="4711"/>
              <a:ext cx="34" cy="20"/>
            </a:xfrm>
            <a:custGeom>
              <a:rect b="b" l="l" r="r" t="t"/>
              <a:pathLst>
                <a:path extrusionOk="0" h="20" w="34">
                  <a:moveTo>
                    <a:pt x="33" y="0"/>
                  </a:moveTo>
                  <a:lnTo>
                    <a:pt x="6" y="19"/>
                  </a:lnTo>
                  <a:lnTo>
                    <a:pt x="0" y="9"/>
                  </a:lnTo>
                  <a:lnTo>
                    <a:pt x="33"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99" name="Google Shape;699;p45:notes"/>
            <p:cNvSpPr/>
            <p:nvPr/>
          </p:nvSpPr>
          <p:spPr>
            <a:xfrm>
              <a:off x="122" y="4750"/>
              <a:ext cx="34" cy="18"/>
            </a:xfrm>
            <a:custGeom>
              <a:rect b="b" l="l" r="r" t="t"/>
              <a:pathLst>
                <a:path extrusionOk="0" h="18" w="34">
                  <a:moveTo>
                    <a:pt x="0" y="17"/>
                  </a:moveTo>
                  <a:lnTo>
                    <a:pt x="33" y="13"/>
                  </a:lnTo>
                  <a:lnTo>
                    <a:pt x="31" y="0"/>
                  </a:lnTo>
                  <a:lnTo>
                    <a:pt x="0" y="1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00" name="Google Shape;700;p45:notes"/>
            <p:cNvSpPr/>
            <p:nvPr/>
          </p:nvSpPr>
          <p:spPr>
            <a:xfrm>
              <a:off x="238" y="4751"/>
              <a:ext cx="35" cy="18"/>
            </a:xfrm>
            <a:custGeom>
              <a:rect b="b" l="l" r="r" t="t"/>
              <a:pathLst>
                <a:path extrusionOk="0" h="18" w="35">
                  <a:moveTo>
                    <a:pt x="34" y="17"/>
                  </a:moveTo>
                  <a:lnTo>
                    <a:pt x="0" y="14"/>
                  </a:lnTo>
                  <a:lnTo>
                    <a:pt x="2" y="0"/>
                  </a:lnTo>
                  <a:lnTo>
                    <a:pt x="34" y="1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01" name="Google Shape;701;p45:notes"/>
            <p:cNvSpPr/>
            <p:nvPr/>
          </p:nvSpPr>
          <p:spPr>
            <a:xfrm>
              <a:off x="148" y="4673"/>
              <a:ext cx="26" cy="29"/>
            </a:xfrm>
            <a:custGeom>
              <a:rect b="b" l="l" r="r" t="t"/>
              <a:pathLst>
                <a:path extrusionOk="0" h="29" w="26">
                  <a:moveTo>
                    <a:pt x="0" y="0"/>
                  </a:moveTo>
                  <a:lnTo>
                    <a:pt x="15" y="28"/>
                  </a:lnTo>
                  <a:lnTo>
                    <a:pt x="25" y="21"/>
                  </a:lnTo>
                  <a:lnTo>
                    <a:pt x="0"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02" name="Google Shape;702;p45:notes"/>
            <p:cNvSpPr/>
            <p:nvPr/>
          </p:nvSpPr>
          <p:spPr>
            <a:xfrm>
              <a:off x="213" y="4675"/>
              <a:ext cx="28" cy="31"/>
            </a:xfrm>
            <a:custGeom>
              <a:rect b="b" l="l" r="r" t="t"/>
              <a:pathLst>
                <a:path extrusionOk="0" h="31" w="28">
                  <a:moveTo>
                    <a:pt x="27" y="0"/>
                  </a:moveTo>
                  <a:lnTo>
                    <a:pt x="11" y="30"/>
                  </a:lnTo>
                  <a:lnTo>
                    <a:pt x="0" y="22"/>
                  </a:lnTo>
                  <a:lnTo>
                    <a:pt x="27"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03" name="Google Shape;703;p45:notes"/>
            <p:cNvSpPr/>
            <p:nvPr/>
          </p:nvSpPr>
          <p:spPr>
            <a:xfrm>
              <a:off x="188" y="4664"/>
              <a:ext cx="17" cy="31"/>
            </a:xfrm>
            <a:custGeom>
              <a:rect b="b" l="l" r="r" t="t"/>
              <a:pathLst>
                <a:path extrusionOk="0" h="31" w="17">
                  <a:moveTo>
                    <a:pt x="7" y="0"/>
                  </a:moveTo>
                  <a:lnTo>
                    <a:pt x="0" y="30"/>
                  </a:lnTo>
                  <a:lnTo>
                    <a:pt x="16" y="29"/>
                  </a:lnTo>
                  <a:lnTo>
                    <a:pt x="7"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04" name="Google Shape;704;p45:notes"/>
            <p:cNvSpPr/>
            <p:nvPr/>
          </p:nvSpPr>
          <p:spPr>
            <a:xfrm>
              <a:off x="162" y="4710"/>
              <a:ext cx="68" cy="115"/>
            </a:xfrm>
            <a:custGeom>
              <a:rect b="b" l="l" r="r" t="t"/>
              <a:pathLst>
                <a:path extrusionOk="0" h="115" w="68">
                  <a:moveTo>
                    <a:pt x="22" y="114"/>
                  </a:moveTo>
                  <a:lnTo>
                    <a:pt x="23" y="94"/>
                  </a:lnTo>
                  <a:lnTo>
                    <a:pt x="21" y="91"/>
                  </a:lnTo>
                  <a:lnTo>
                    <a:pt x="15" y="83"/>
                  </a:lnTo>
                  <a:lnTo>
                    <a:pt x="9" y="72"/>
                  </a:lnTo>
                  <a:lnTo>
                    <a:pt x="4" y="58"/>
                  </a:lnTo>
                  <a:lnTo>
                    <a:pt x="0" y="42"/>
                  </a:lnTo>
                  <a:lnTo>
                    <a:pt x="1" y="27"/>
                  </a:lnTo>
                  <a:lnTo>
                    <a:pt x="8" y="12"/>
                  </a:lnTo>
                  <a:lnTo>
                    <a:pt x="23" y="0"/>
                  </a:lnTo>
                  <a:lnTo>
                    <a:pt x="43" y="0"/>
                  </a:lnTo>
                  <a:lnTo>
                    <a:pt x="46" y="1"/>
                  </a:lnTo>
                  <a:lnTo>
                    <a:pt x="51" y="5"/>
                  </a:lnTo>
                  <a:lnTo>
                    <a:pt x="57" y="11"/>
                  </a:lnTo>
                  <a:lnTo>
                    <a:pt x="63" y="20"/>
                  </a:lnTo>
                  <a:lnTo>
                    <a:pt x="67" y="32"/>
                  </a:lnTo>
                  <a:lnTo>
                    <a:pt x="66" y="48"/>
                  </a:lnTo>
                  <a:lnTo>
                    <a:pt x="59" y="68"/>
                  </a:lnTo>
                  <a:lnTo>
                    <a:pt x="43" y="91"/>
                  </a:lnTo>
                  <a:lnTo>
                    <a:pt x="43" y="114"/>
                  </a:lnTo>
                  <a:lnTo>
                    <a:pt x="22" y="114"/>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05" name="Google Shape;705;p45:notes"/>
            <p:cNvSpPr/>
            <p:nvPr/>
          </p:nvSpPr>
          <p:spPr>
            <a:xfrm>
              <a:off x="190" y="4731"/>
              <a:ext cx="17" cy="87"/>
            </a:xfrm>
            <a:custGeom>
              <a:rect b="b" l="l" r="r" t="t"/>
              <a:pathLst>
                <a:path extrusionOk="0" h="87" w="17">
                  <a:moveTo>
                    <a:pt x="4" y="0"/>
                  </a:moveTo>
                  <a:lnTo>
                    <a:pt x="6" y="6"/>
                  </a:lnTo>
                  <a:lnTo>
                    <a:pt x="2" y="7"/>
                  </a:lnTo>
                  <a:lnTo>
                    <a:pt x="2" y="78"/>
                  </a:lnTo>
                  <a:lnTo>
                    <a:pt x="0" y="79"/>
                  </a:lnTo>
                  <a:lnTo>
                    <a:pt x="0" y="86"/>
                  </a:lnTo>
                  <a:lnTo>
                    <a:pt x="2" y="86"/>
                  </a:lnTo>
                  <a:lnTo>
                    <a:pt x="4" y="86"/>
                  </a:lnTo>
                  <a:lnTo>
                    <a:pt x="6" y="86"/>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46:notes"/>
          <p:cNvSpPr txBox="1"/>
          <p:nvPr>
            <p:ph idx="1" type="body"/>
          </p:nvPr>
        </p:nvSpPr>
        <p:spPr>
          <a:xfrm>
            <a:off x="409575" y="4765675"/>
            <a:ext cx="5995988" cy="3749675"/>
          </a:xfrm>
          <a:prstGeom prst="rect">
            <a:avLst/>
          </a:prstGeom>
        </p:spPr>
        <p:txBody>
          <a:bodyPr anchorCtr="0" anchor="t" bIns="44450" lIns="90475" spcFirstLastPara="1" rIns="90475" wrap="square" tIns="44450">
            <a:noAutofit/>
          </a:bodyPr>
          <a:lstStyle/>
          <a:p>
            <a:pPr indent="0" lvl="0" marL="0" rtl="0" algn="l">
              <a:spcBef>
                <a:spcPts val="330"/>
              </a:spcBef>
              <a:spcAft>
                <a:spcPts val="0"/>
              </a:spcAft>
              <a:buNone/>
            </a:pPr>
            <a:r>
              <a:t/>
            </a:r>
            <a:endParaRPr/>
          </a:p>
        </p:txBody>
      </p:sp>
      <p:sp>
        <p:nvSpPr>
          <p:cNvPr id="718" name="Google Shape;718;p46:notes"/>
          <p:cNvSpPr/>
          <p:nvPr>
            <p:ph idx="2" type="sldImg"/>
          </p:nvPr>
        </p:nvSpPr>
        <p:spPr>
          <a:xfrm>
            <a:off x="466725" y="152400"/>
            <a:ext cx="5880100" cy="440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47:notes"/>
          <p:cNvSpPr/>
          <p:nvPr>
            <p:ph idx="2" type="sldImg"/>
          </p:nvPr>
        </p:nvSpPr>
        <p:spPr>
          <a:xfrm>
            <a:off x="196850" y="165100"/>
            <a:ext cx="6383338" cy="47894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6" name="Google Shape;726;p47: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Default Ordering of Data</a:t>
            </a:r>
            <a:endParaRPr/>
          </a:p>
          <a:p>
            <a:pPr indent="0" lvl="1" marL="114300" rtl="0" algn="l">
              <a:spcBef>
                <a:spcPts val="330"/>
              </a:spcBef>
              <a:spcAft>
                <a:spcPts val="0"/>
              </a:spcAft>
              <a:buNone/>
            </a:pPr>
            <a:r>
              <a:rPr lang="en-US">
                <a:latin typeface="Times New Roman"/>
                <a:ea typeface="Times New Roman"/>
                <a:cs typeface="Times New Roman"/>
                <a:sym typeface="Times New Roman"/>
              </a:rPr>
              <a:t>The default sort order is ascending:</a:t>
            </a:r>
            <a:endParaRPr/>
          </a:p>
          <a:p>
            <a:pPr indent="-211137" lvl="2" marL="439738" rtl="0" algn="l">
              <a:spcBef>
                <a:spcPts val="330"/>
              </a:spcBef>
              <a:spcAft>
                <a:spcPts val="0"/>
              </a:spcAft>
              <a:buClr>
                <a:schemeClr val="dk1"/>
              </a:buClr>
              <a:buSzPts val="1100"/>
              <a:buFont typeface="Times New Roman"/>
              <a:buChar char="•"/>
            </a:pPr>
            <a:r>
              <a:rPr lang="en-US">
                <a:latin typeface="Times New Roman"/>
                <a:ea typeface="Times New Roman"/>
                <a:cs typeface="Times New Roman"/>
                <a:sym typeface="Times New Roman"/>
              </a:rPr>
              <a:t>Numeric values are displayed with the lowest values first—for example, 1</a:t>
            </a:r>
            <a:r>
              <a:rPr lang="en-US">
                <a:latin typeface="Courier New"/>
                <a:ea typeface="Courier New"/>
                <a:cs typeface="Courier New"/>
                <a:sym typeface="Courier New"/>
              </a:rPr>
              <a:t>–</a:t>
            </a:r>
            <a:r>
              <a:rPr lang="en-US">
                <a:latin typeface="Times New Roman"/>
                <a:ea typeface="Times New Roman"/>
                <a:cs typeface="Times New Roman"/>
                <a:sym typeface="Times New Roman"/>
              </a:rPr>
              <a:t>999.</a:t>
            </a:r>
            <a:endParaRPr/>
          </a:p>
          <a:p>
            <a:pPr indent="-211137" lvl="2" marL="439738" rtl="0" algn="l">
              <a:spcBef>
                <a:spcPts val="330"/>
              </a:spcBef>
              <a:spcAft>
                <a:spcPts val="0"/>
              </a:spcAft>
              <a:buClr>
                <a:schemeClr val="dk1"/>
              </a:buClr>
              <a:buSzPts val="1100"/>
              <a:buFont typeface="Times New Roman"/>
              <a:buChar char="•"/>
            </a:pPr>
            <a:r>
              <a:rPr lang="en-US">
                <a:latin typeface="Times New Roman"/>
                <a:ea typeface="Times New Roman"/>
                <a:cs typeface="Times New Roman"/>
                <a:sym typeface="Times New Roman"/>
              </a:rPr>
              <a:t>Date values are displayed with the earliest value first—for example, 01-JAN-92 before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01-JAN-95.</a:t>
            </a:r>
            <a:endParaRPr/>
          </a:p>
          <a:p>
            <a:pPr indent="-211137" lvl="2" marL="439738" rtl="0" algn="l">
              <a:spcBef>
                <a:spcPts val="330"/>
              </a:spcBef>
              <a:spcAft>
                <a:spcPts val="0"/>
              </a:spcAft>
              <a:buClr>
                <a:schemeClr val="dk1"/>
              </a:buClr>
              <a:buSzPts val="1100"/>
              <a:buFont typeface="Times New Roman"/>
              <a:buChar char="•"/>
            </a:pPr>
            <a:r>
              <a:rPr lang="en-US">
                <a:latin typeface="Times New Roman"/>
                <a:ea typeface="Times New Roman"/>
                <a:cs typeface="Times New Roman"/>
                <a:sym typeface="Times New Roman"/>
              </a:rPr>
              <a:t>Character values are displayed in alphabetical order—for example, A first and Z last.</a:t>
            </a:r>
            <a:endParaRPr/>
          </a:p>
          <a:p>
            <a:pPr indent="-211137" lvl="2" marL="439738" rtl="0" algn="l">
              <a:spcBef>
                <a:spcPts val="330"/>
              </a:spcBef>
              <a:spcAft>
                <a:spcPts val="0"/>
              </a:spcAft>
              <a:buClr>
                <a:schemeClr val="dk1"/>
              </a:buClr>
              <a:buSzPts val="1100"/>
              <a:buFont typeface="Times New Roman"/>
              <a:buChar char="•"/>
            </a:pPr>
            <a:r>
              <a:rPr lang="en-US">
                <a:latin typeface="Times New Roman"/>
                <a:ea typeface="Times New Roman"/>
                <a:cs typeface="Times New Roman"/>
                <a:sym typeface="Times New Roman"/>
              </a:rPr>
              <a:t>Null values are displayed last for ascending sequences and first for descending sequences.</a:t>
            </a:r>
            <a:endParaRPr/>
          </a:p>
          <a:p>
            <a:pPr indent="0" lvl="0" marL="0" rtl="0" algn="l">
              <a:spcBef>
                <a:spcPts val="330"/>
              </a:spcBef>
              <a:spcAft>
                <a:spcPts val="0"/>
              </a:spcAft>
              <a:buNone/>
            </a:pPr>
            <a:r>
              <a:rPr lang="en-US">
                <a:latin typeface="Times New Roman"/>
                <a:ea typeface="Times New Roman"/>
                <a:cs typeface="Times New Roman"/>
                <a:sym typeface="Times New Roman"/>
              </a:rPr>
              <a:t>Reversing the Default Order</a:t>
            </a:r>
            <a:endParaRPr/>
          </a:p>
          <a:p>
            <a:pPr indent="0" lvl="1" marL="114300" rtl="0" algn="l">
              <a:spcBef>
                <a:spcPts val="330"/>
              </a:spcBef>
              <a:spcAft>
                <a:spcPts val="0"/>
              </a:spcAft>
              <a:buNone/>
            </a:pPr>
            <a:r>
              <a:rPr lang="en-US">
                <a:latin typeface="Times New Roman"/>
                <a:ea typeface="Times New Roman"/>
                <a:cs typeface="Times New Roman"/>
                <a:sym typeface="Times New Roman"/>
              </a:rPr>
              <a:t>To reverse the order in which rows are displayed, specify the keyword DESC after the column name in the ORDER BY clause. The slide example sorts the result by the most recently hired employee.</a:t>
            </a:r>
            <a:endParaRPr/>
          </a:p>
          <a:p>
            <a:pPr indent="0" lvl="0" marL="0" rtl="0" algn="l">
              <a:spcBef>
                <a:spcPts val="33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48:notes"/>
          <p:cNvSpPr/>
          <p:nvPr>
            <p:ph idx="2" type="sldImg"/>
          </p:nvPr>
        </p:nvSpPr>
        <p:spPr>
          <a:xfrm>
            <a:off x="196850" y="165100"/>
            <a:ext cx="6383338" cy="47894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8" name="Google Shape;738;p48: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Sorting by Multiple Columns</a:t>
            </a:r>
            <a:endParaRPr/>
          </a:p>
          <a:p>
            <a:pPr indent="0" lvl="1" marL="114300" rtl="0" algn="l">
              <a:spcBef>
                <a:spcPts val="330"/>
              </a:spcBef>
              <a:spcAft>
                <a:spcPts val="0"/>
              </a:spcAft>
              <a:buNone/>
            </a:pPr>
            <a:r>
              <a:rPr lang="en-US">
                <a:latin typeface="Times New Roman"/>
                <a:ea typeface="Times New Roman"/>
                <a:cs typeface="Times New Roman"/>
                <a:sym typeface="Times New Roman"/>
              </a:rPr>
              <a:t>You can sort query results by more than one column. The sort limit is the number of columns in the given table.</a:t>
            </a:r>
            <a:endParaRPr/>
          </a:p>
          <a:p>
            <a:pPr indent="0" lvl="1" marL="114300" rtl="0" algn="l">
              <a:spcBef>
                <a:spcPts val="330"/>
              </a:spcBef>
              <a:spcAft>
                <a:spcPts val="0"/>
              </a:spcAft>
              <a:buNone/>
            </a:pPr>
            <a:r>
              <a:rPr lang="en-US">
                <a:latin typeface="Times New Roman"/>
                <a:ea typeface="Times New Roman"/>
                <a:cs typeface="Times New Roman"/>
                <a:sym typeface="Times New Roman"/>
              </a:rPr>
              <a:t>In the ORDER BY clause, specify the columns, and separate the column names using commas. If you want to reverse the order of a column, specify DESC after its name. You can order by columns that are not included in the SELECT clause. </a:t>
            </a:r>
            <a:endParaRPr/>
          </a:p>
          <a:p>
            <a:pPr indent="0" lvl="0" marL="0" rtl="0" algn="l">
              <a:spcBef>
                <a:spcPts val="330"/>
              </a:spcBef>
              <a:spcAft>
                <a:spcPts val="0"/>
              </a:spcAft>
              <a:buNone/>
            </a:pPr>
            <a:r>
              <a:rPr lang="en-US">
                <a:latin typeface="Times New Roman"/>
                <a:ea typeface="Times New Roman"/>
                <a:cs typeface="Times New Roman"/>
                <a:sym typeface="Times New Roman"/>
              </a:rPr>
              <a:t>Example</a:t>
            </a:r>
            <a:endParaRPr/>
          </a:p>
          <a:p>
            <a:pPr indent="0" lvl="1" marL="114300" rtl="0" algn="l">
              <a:spcBef>
                <a:spcPts val="330"/>
              </a:spcBef>
              <a:spcAft>
                <a:spcPts val="0"/>
              </a:spcAft>
              <a:buNone/>
            </a:pPr>
            <a:r>
              <a:rPr lang="en-US">
                <a:latin typeface="Times New Roman"/>
                <a:ea typeface="Times New Roman"/>
                <a:cs typeface="Times New Roman"/>
                <a:sym typeface="Times New Roman"/>
              </a:rPr>
              <a:t>Display name and salary of all employees. Order the result by department number and then descending order by salary.</a:t>
            </a:r>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1" marL="114300" rtl="0" algn="l">
              <a:spcBef>
                <a:spcPts val="330"/>
              </a:spcBef>
              <a:spcAft>
                <a:spcPts val="0"/>
              </a:spcAft>
              <a:buNone/>
            </a:pPr>
            <a:r>
              <a:t/>
            </a:r>
            <a:endParaRPr>
              <a:latin typeface="Times New Roman"/>
              <a:ea typeface="Times New Roman"/>
              <a:cs typeface="Times New Roman"/>
              <a:sym typeface="Times New Roman"/>
            </a:endParaRPr>
          </a:p>
          <a:p>
            <a:pPr indent="0" lvl="0" marL="0" rtl="0" algn="l">
              <a:spcBef>
                <a:spcPts val="330"/>
              </a:spcBef>
              <a:spcAft>
                <a:spcPts val="0"/>
              </a:spcAft>
              <a:buNone/>
            </a:pPr>
            <a:r>
              <a:rPr lang="en-US">
                <a:solidFill>
                  <a:schemeClr val="accent2"/>
                </a:solidFill>
                <a:latin typeface="Times New Roman"/>
                <a:ea typeface="Times New Roman"/>
                <a:cs typeface="Times New Roman"/>
                <a:sym typeface="Times New Roman"/>
              </a:rPr>
              <a:t>Class Management Note</a:t>
            </a:r>
            <a:endParaRPr/>
          </a:p>
          <a:p>
            <a:pPr indent="0" lvl="1" marL="114300" rtl="0" algn="l">
              <a:spcBef>
                <a:spcPts val="330"/>
              </a:spcBef>
              <a:spcAft>
                <a:spcPts val="0"/>
              </a:spcAft>
              <a:buNone/>
            </a:pPr>
            <a:r>
              <a:rPr lang="en-US">
                <a:solidFill>
                  <a:schemeClr val="accent2"/>
                </a:solidFill>
                <a:latin typeface="Times New Roman"/>
                <a:ea typeface="Times New Roman"/>
                <a:cs typeface="Times New Roman"/>
                <a:sym typeface="Times New Roman"/>
              </a:rPr>
              <a:t>Show that the DEPTNO column is sorted in ascending order and the SAL column in descending order.</a:t>
            </a:r>
            <a:endParaRPr/>
          </a:p>
        </p:txBody>
      </p:sp>
      <p:grpSp>
        <p:nvGrpSpPr>
          <p:cNvPr id="739" name="Google Shape;739;p48:notes"/>
          <p:cNvGrpSpPr/>
          <p:nvPr/>
        </p:nvGrpSpPr>
        <p:grpSpPr>
          <a:xfrm>
            <a:off x="608013" y="7123113"/>
            <a:ext cx="5592762" cy="760412"/>
            <a:chOff x="385" y="4129"/>
            <a:chExt cx="3542" cy="441"/>
          </a:xfrm>
        </p:grpSpPr>
        <p:sp>
          <p:nvSpPr>
            <p:cNvPr id="740" name="Google Shape;740;p48:notes"/>
            <p:cNvSpPr/>
            <p:nvPr/>
          </p:nvSpPr>
          <p:spPr>
            <a:xfrm>
              <a:off x="385" y="4129"/>
              <a:ext cx="3542" cy="441"/>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1" name="Google Shape;741;p48:notes"/>
            <p:cNvSpPr/>
            <p:nvPr/>
          </p:nvSpPr>
          <p:spPr>
            <a:xfrm>
              <a:off x="417" y="4146"/>
              <a:ext cx="2286" cy="39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SQL&gt; 	SELECT	ename,  sal </a:t>
              </a:r>
              <a:endParaRPr/>
            </a:p>
            <a:p>
              <a:pPr indent="0" lvl="0" marL="0" marR="0" rtl="0" algn="l">
                <a:spcBef>
                  <a:spcPts val="264"/>
                </a:spcBef>
                <a:spcAft>
                  <a:spcPts val="0"/>
                </a:spcAft>
                <a:buNone/>
              </a:pPr>
              <a:r>
                <a:rPr b="1" lang="en-US" sz="1100">
                  <a:solidFill>
                    <a:schemeClr val="dk1"/>
                  </a:solidFill>
                  <a:latin typeface="Courier New"/>
                  <a:ea typeface="Courier New"/>
                  <a:cs typeface="Courier New"/>
                  <a:sym typeface="Courier New"/>
                </a:rPr>
                <a:t>  2	FROM 		emp</a:t>
              </a:r>
              <a:endParaRPr/>
            </a:p>
            <a:p>
              <a:pPr indent="0" lvl="0" marL="0" marR="0" rtl="0" algn="l">
                <a:spcBef>
                  <a:spcPts val="264"/>
                </a:spcBef>
                <a:spcAft>
                  <a:spcPts val="0"/>
                </a:spcAft>
                <a:buNone/>
              </a:pPr>
              <a:r>
                <a:rPr b="1" lang="en-US" sz="1100">
                  <a:solidFill>
                    <a:schemeClr val="dk1"/>
                  </a:solidFill>
                  <a:latin typeface="Courier New"/>
                  <a:ea typeface="Courier New"/>
                  <a:cs typeface="Courier New"/>
                  <a:sym typeface="Courier New"/>
                </a:rPr>
                <a:t>  3	ORDER BY	deptno, sal DESC;</a:t>
              </a:r>
              <a:endParaRPr/>
            </a:p>
          </p:txBody>
        </p:sp>
      </p:gr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49:notes"/>
          <p:cNvSpPr txBox="1"/>
          <p:nvPr>
            <p:ph idx="1" type="body"/>
          </p:nvPr>
        </p:nvSpPr>
        <p:spPr>
          <a:xfrm>
            <a:off x="409575" y="4765675"/>
            <a:ext cx="5995988" cy="3749675"/>
          </a:xfrm>
          <a:prstGeom prst="rect">
            <a:avLst/>
          </a:prstGeom>
        </p:spPr>
        <p:txBody>
          <a:bodyPr anchorCtr="0" anchor="t" bIns="44450" lIns="90475" spcFirstLastPara="1" rIns="90475" wrap="square" tIns="44450">
            <a:noAutofit/>
          </a:bodyPr>
          <a:lstStyle/>
          <a:p>
            <a:pPr indent="0" lvl="0" marL="0" rtl="0" algn="l">
              <a:spcBef>
                <a:spcPts val="330"/>
              </a:spcBef>
              <a:spcAft>
                <a:spcPts val="0"/>
              </a:spcAft>
              <a:buNone/>
            </a:pPr>
            <a:r>
              <a:t/>
            </a:r>
            <a:endParaRPr/>
          </a:p>
        </p:txBody>
      </p:sp>
      <p:sp>
        <p:nvSpPr>
          <p:cNvPr id="756" name="Google Shape;756;p49:notes"/>
          <p:cNvSpPr/>
          <p:nvPr>
            <p:ph idx="2" type="sldImg"/>
          </p:nvPr>
        </p:nvSpPr>
        <p:spPr>
          <a:xfrm>
            <a:off x="466725" y="152400"/>
            <a:ext cx="5880100" cy="440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nvSpPr>
        <p:spPr>
          <a:xfrm>
            <a:off x="3860800" y="0"/>
            <a:ext cx="2959100" cy="4603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7" name="Google Shape;77;p5:notes"/>
          <p:cNvSpPr/>
          <p:nvPr/>
        </p:nvSpPr>
        <p:spPr>
          <a:xfrm>
            <a:off x="-3175" y="0"/>
            <a:ext cx="2955925" cy="4603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8" name="Google Shape;78;p5: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Lesson Aim</a:t>
            </a:r>
            <a:endParaRPr/>
          </a:p>
          <a:p>
            <a:pPr indent="0" lvl="1" marL="114300" rtl="0" algn="l">
              <a:spcBef>
                <a:spcPts val="330"/>
              </a:spcBef>
              <a:spcAft>
                <a:spcPts val="0"/>
              </a:spcAft>
              <a:buNone/>
            </a:pPr>
            <a:r>
              <a:rPr lang="en-US"/>
              <a:t>To extract data from the database, you need to use the structured query language (SQL) SELECT statement. You may need to restrict the columns that are displayed. This lesson describes all the SQL statements that you need to perform these actions.</a:t>
            </a:r>
            <a:br>
              <a:rPr lang="en-US"/>
            </a:br>
            <a:r>
              <a:rPr lang="en-US"/>
              <a:t>You may want to create SELECT statements that can be used time and time again. This lesson also covers the use of SQL*Plus commands to execute SQL statements.</a:t>
            </a:r>
            <a:endParaRPr/>
          </a:p>
          <a:p>
            <a:pPr indent="0" lvl="0" marL="0" rtl="0" algn="l">
              <a:spcBef>
                <a:spcPts val="330"/>
              </a:spcBef>
              <a:spcAft>
                <a:spcPts val="0"/>
              </a:spcAft>
              <a:buNone/>
            </a:pPr>
            <a:r>
              <a:t/>
            </a:r>
            <a:endParaRPr b="0">
              <a:latin typeface="Times New Roman"/>
              <a:ea typeface="Times New Roman"/>
              <a:cs typeface="Times New Roman"/>
              <a:sym typeface="Times New Roman"/>
            </a:endParaRPr>
          </a:p>
        </p:txBody>
      </p:sp>
      <p:sp>
        <p:nvSpPr>
          <p:cNvPr id="79" name="Google Shape;79;p5:notes"/>
          <p:cNvSpPr/>
          <p:nvPr>
            <p:ph idx="2" type="sldImg"/>
          </p:nvPr>
        </p:nvSpPr>
        <p:spPr>
          <a:xfrm>
            <a:off x="468313" y="152400"/>
            <a:ext cx="5876925" cy="4406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50:notes"/>
          <p:cNvSpPr txBox="1"/>
          <p:nvPr>
            <p:ph idx="1" type="body"/>
          </p:nvPr>
        </p:nvSpPr>
        <p:spPr>
          <a:xfrm>
            <a:off x="409575" y="4765675"/>
            <a:ext cx="5995988" cy="3749675"/>
          </a:xfrm>
          <a:prstGeom prst="rect">
            <a:avLst/>
          </a:prstGeom>
        </p:spPr>
        <p:txBody>
          <a:bodyPr anchorCtr="0" anchor="t" bIns="44450" lIns="90475" spcFirstLastPara="1" rIns="90475" wrap="square" tIns="44450">
            <a:noAutofit/>
          </a:bodyPr>
          <a:lstStyle/>
          <a:p>
            <a:pPr indent="0" lvl="0" marL="0" rtl="0" algn="l">
              <a:spcBef>
                <a:spcPts val="330"/>
              </a:spcBef>
              <a:spcAft>
                <a:spcPts val="0"/>
              </a:spcAft>
              <a:buNone/>
            </a:pPr>
            <a:r>
              <a:t/>
            </a:r>
            <a:endParaRPr/>
          </a:p>
        </p:txBody>
      </p:sp>
      <p:sp>
        <p:nvSpPr>
          <p:cNvPr id="764" name="Google Shape;764;p50:notes"/>
          <p:cNvSpPr/>
          <p:nvPr>
            <p:ph idx="2" type="sldImg"/>
          </p:nvPr>
        </p:nvSpPr>
        <p:spPr>
          <a:xfrm>
            <a:off x="466725" y="152400"/>
            <a:ext cx="5880100" cy="440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51:notes"/>
          <p:cNvSpPr txBox="1"/>
          <p:nvPr>
            <p:ph idx="1" type="body"/>
          </p:nvPr>
        </p:nvSpPr>
        <p:spPr>
          <a:xfrm>
            <a:off x="409575" y="4765675"/>
            <a:ext cx="5995988" cy="3749675"/>
          </a:xfrm>
          <a:prstGeom prst="rect">
            <a:avLst/>
          </a:prstGeom>
        </p:spPr>
        <p:txBody>
          <a:bodyPr anchorCtr="0" anchor="t" bIns="44450" lIns="90475" spcFirstLastPara="1" rIns="90475" wrap="square" tIns="44450">
            <a:noAutofit/>
          </a:bodyPr>
          <a:lstStyle/>
          <a:p>
            <a:pPr indent="0" lvl="0" marL="0" rtl="0" algn="l">
              <a:spcBef>
                <a:spcPts val="330"/>
              </a:spcBef>
              <a:spcAft>
                <a:spcPts val="0"/>
              </a:spcAft>
              <a:buNone/>
            </a:pPr>
            <a:r>
              <a:t/>
            </a:r>
            <a:endParaRPr/>
          </a:p>
        </p:txBody>
      </p:sp>
      <p:sp>
        <p:nvSpPr>
          <p:cNvPr id="772" name="Google Shape;772;p51:notes"/>
          <p:cNvSpPr/>
          <p:nvPr>
            <p:ph idx="2" type="sldImg"/>
          </p:nvPr>
        </p:nvSpPr>
        <p:spPr>
          <a:xfrm>
            <a:off x="466725" y="152400"/>
            <a:ext cx="5880100" cy="440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52:notes"/>
          <p:cNvSpPr txBox="1"/>
          <p:nvPr>
            <p:ph idx="1" type="body"/>
          </p:nvPr>
        </p:nvSpPr>
        <p:spPr>
          <a:xfrm>
            <a:off x="409575" y="4765675"/>
            <a:ext cx="5995988" cy="3749675"/>
          </a:xfrm>
          <a:prstGeom prst="rect">
            <a:avLst/>
          </a:prstGeom>
        </p:spPr>
        <p:txBody>
          <a:bodyPr anchorCtr="0" anchor="t" bIns="44450" lIns="90475" spcFirstLastPara="1" rIns="90475" wrap="square" tIns="44450">
            <a:noAutofit/>
          </a:bodyPr>
          <a:lstStyle/>
          <a:p>
            <a:pPr indent="0" lvl="0" marL="0" rtl="0" algn="l">
              <a:spcBef>
                <a:spcPts val="330"/>
              </a:spcBef>
              <a:spcAft>
                <a:spcPts val="0"/>
              </a:spcAft>
              <a:buNone/>
            </a:pPr>
            <a:r>
              <a:t/>
            </a:r>
            <a:endParaRPr/>
          </a:p>
        </p:txBody>
      </p:sp>
      <p:sp>
        <p:nvSpPr>
          <p:cNvPr id="779" name="Google Shape;779;p52:notes"/>
          <p:cNvSpPr/>
          <p:nvPr>
            <p:ph idx="2" type="sldImg"/>
          </p:nvPr>
        </p:nvSpPr>
        <p:spPr>
          <a:xfrm>
            <a:off x="466725" y="152400"/>
            <a:ext cx="5880100" cy="440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468313" y="152400"/>
            <a:ext cx="5876925" cy="4406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p6: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Capabilities of SQL SELECT Statements</a:t>
            </a:r>
            <a:endParaRPr/>
          </a:p>
          <a:p>
            <a:pPr indent="0" lvl="1" marL="114300" rtl="0" algn="l">
              <a:spcBef>
                <a:spcPts val="330"/>
              </a:spcBef>
              <a:spcAft>
                <a:spcPts val="0"/>
              </a:spcAft>
              <a:buNone/>
            </a:pPr>
            <a:r>
              <a:rPr lang="en-US"/>
              <a:t>A </a:t>
            </a:r>
            <a:r>
              <a:rPr lang="en-US">
                <a:solidFill>
                  <a:srgbClr val="FC0128"/>
                </a:solidFill>
              </a:rPr>
              <a:t>SELECT </a:t>
            </a:r>
            <a:r>
              <a:rPr lang="en-US"/>
              <a:t>statement retrieves information from the database. Using a SELECT statement, you can do the following:</a:t>
            </a:r>
            <a:endParaRPr/>
          </a:p>
          <a:p>
            <a:pPr indent="-211137" lvl="2" marL="439738" rtl="0" algn="l">
              <a:spcBef>
                <a:spcPts val="330"/>
              </a:spcBef>
              <a:spcAft>
                <a:spcPts val="0"/>
              </a:spcAft>
              <a:buClr>
                <a:schemeClr val="dk1"/>
              </a:buClr>
              <a:buSzPts val="1100"/>
              <a:buFont typeface="Times New Roman"/>
              <a:buChar char="•"/>
            </a:pPr>
            <a:r>
              <a:rPr lang="en-US"/>
              <a:t>Selection: You can use the selection capability in SQL to choose the rows in a table that you want 	returned by a query. You can use various criteria to selectively restrict the rows that you see.</a:t>
            </a:r>
            <a:endParaRPr/>
          </a:p>
          <a:p>
            <a:pPr indent="-211137" lvl="2" marL="439738" rtl="0" algn="l">
              <a:spcBef>
                <a:spcPts val="330"/>
              </a:spcBef>
              <a:spcAft>
                <a:spcPts val="0"/>
              </a:spcAft>
              <a:buClr>
                <a:schemeClr val="dk1"/>
              </a:buClr>
              <a:buSzPts val="1100"/>
              <a:buFont typeface="Times New Roman"/>
              <a:buChar char="•"/>
            </a:pPr>
            <a:r>
              <a:rPr lang="en-US"/>
              <a:t>Projection: You can use the projection capability in SQL to choose the columns in a table that you want returned by your query. You can choose as few or as many columns of the table as you require. </a:t>
            </a:r>
            <a:endParaRPr/>
          </a:p>
          <a:p>
            <a:pPr indent="-211137" lvl="2" marL="439738" rtl="0" algn="l">
              <a:spcBef>
                <a:spcPts val="330"/>
              </a:spcBef>
              <a:spcAft>
                <a:spcPts val="0"/>
              </a:spcAft>
              <a:buClr>
                <a:schemeClr val="dk1"/>
              </a:buClr>
              <a:buSzPts val="1100"/>
              <a:buFont typeface="Times New Roman"/>
              <a:buChar char="•"/>
            </a:pPr>
            <a:r>
              <a:rPr lang="en-US"/>
              <a:t>Join: You can use the join capability in SQL to bring together data that is stored in different tables by creating a link through a column that both the tables share. You will learn more about joins in a later lesson.</a:t>
            </a:r>
            <a:r>
              <a:rPr b="1" lang="en-US"/>
              <a:t> </a:t>
            </a:r>
            <a:endParaRPr/>
          </a:p>
          <a:p>
            <a:pPr indent="0" lvl="0" marL="0" rtl="0" algn="l">
              <a:spcBef>
                <a:spcPts val="330"/>
              </a:spcBef>
              <a:spcAft>
                <a:spcPts val="0"/>
              </a:spcAft>
              <a:buClr>
                <a:schemeClr val="dk1"/>
              </a:buClr>
              <a:buSzPts val="1100"/>
              <a:buFont typeface="Arial"/>
              <a:buNone/>
            </a:pPr>
            <a:r>
              <a:t/>
            </a: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p:nvPr/>
        </p:nvSpPr>
        <p:spPr>
          <a:xfrm>
            <a:off x="3860800" y="0"/>
            <a:ext cx="2959100" cy="4603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61" name="Google Shape;161;p7:notes"/>
          <p:cNvSpPr/>
          <p:nvPr/>
        </p:nvSpPr>
        <p:spPr>
          <a:xfrm>
            <a:off x="-3175" y="0"/>
            <a:ext cx="2955925" cy="4603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62" name="Google Shape;162;p7: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Basic SELECT Statement</a:t>
            </a:r>
            <a:endParaRPr/>
          </a:p>
          <a:p>
            <a:pPr indent="0" lvl="1" marL="114300" rtl="0" algn="l">
              <a:spcBef>
                <a:spcPts val="330"/>
              </a:spcBef>
              <a:spcAft>
                <a:spcPts val="0"/>
              </a:spcAft>
              <a:buNone/>
            </a:pPr>
            <a:r>
              <a:rPr lang="en-US"/>
              <a:t>In its simplest form, a </a:t>
            </a:r>
            <a:r>
              <a:rPr lang="en-US">
                <a:solidFill>
                  <a:srgbClr val="FC0128"/>
                </a:solidFill>
              </a:rPr>
              <a:t>SELECT </a:t>
            </a:r>
            <a:r>
              <a:rPr lang="en-US"/>
              <a:t>statement must include the following:</a:t>
            </a:r>
            <a:endParaRPr/>
          </a:p>
          <a:p>
            <a:pPr indent="-217487" lvl="2" marL="446088" rtl="0" algn="l">
              <a:spcBef>
                <a:spcPts val="330"/>
              </a:spcBef>
              <a:spcAft>
                <a:spcPts val="0"/>
              </a:spcAft>
              <a:buClr>
                <a:schemeClr val="dk1"/>
              </a:buClr>
              <a:buSzPts val="1100"/>
              <a:buFont typeface="Times New Roman"/>
              <a:buChar char="•"/>
            </a:pPr>
            <a:r>
              <a:rPr lang="en-US"/>
              <a:t>A SELECT clause, which specifies the columns to be displayed</a:t>
            </a:r>
            <a:endParaRPr/>
          </a:p>
          <a:p>
            <a:pPr indent="-217487" lvl="2" marL="446088" rtl="0" algn="l">
              <a:spcBef>
                <a:spcPts val="330"/>
              </a:spcBef>
              <a:spcAft>
                <a:spcPts val="0"/>
              </a:spcAft>
              <a:buClr>
                <a:schemeClr val="dk1"/>
              </a:buClr>
              <a:buSzPts val="1100"/>
              <a:buFont typeface="Times New Roman"/>
              <a:buChar char="•"/>
            </a:pPr>
            <a:r>
              <a:rPr lang="en-US"/>
              <a:t>A FROM clause, which specifies the table containing the columns listed in the SELECT clause</a:t>
            </a:r>
            <a:endParaRPr b="1"/>
          </a:p>
          <a:p>
            <a:pPr indent="0" lvl="1" marL="114300" rtl="0" algn="l">
              <a:spcBef>
                <a:spcPts val="330"/>
              </a:spcBef>
              <a:spcAft>
                <a:spcPts val="0"/>
              </a:spcAft>
              <a:buNone/>
            </a:pPr>
            <a:r>
              <a:rPr lang="en-US"/>
              <a:t>In the syntax:</a:t>
            </a:r>
            <a:endParaRPr/>
          </a:p>
          <a:p>
            <a:pPr indent="0" lvl="1" marL="114300" rtl="0" algn="l">
              <a:spcBef>
                <a:spcPts val="330"/>
              </a:spcBef>
              <a:spcAft>
                <a:spcPts val="0"/>
              </a:spcAft>
              <a:buNone/>
            </a:pPr>
            <a:r>
              <a:rPr lang="en-US">
                <a:solidFill>
                  <a:srgbClr val="000000"/>
                </a:solidFill>
              </a:rPr>
              <a:t>	SELECT		is a list of one or more columns.</a:t>
            </a:r>
            <a:endParaRPr i="1">
              <a:solidFill>
                <a:srgbClr val="000000"/>
              </a:solidFill>
            </a:endParaRPr>
          </a:p>
          <a:p>
            <a:pPr indent="-217487" lvl="2" marL="446088" rtl="0" algn="l">
              <a:spcBef>
                <a:spcPts val="330"/>
              </a:spcBef>
              <a:spcAft>
                <a:spcPts val="0"/>
              </a:spcAft>
              <a:buClr>
                <a:srgbClr val="000000"/>
              </a:buClr>
              <a:buSzPts val="1100"/>
              <a:buFont typeface="Times New Roman"/>
              <a:buNone/>
            </a:pPr>
            <a:r>
              <a:rPr lang="en-US">
                <a:solidFill>
                  <a:srgbClr val="000000"/>
                </a:solidFill>
              </a:rPr>
              <a:t>	DISTINCT		suppresses duplicates.</a:t>
            </a:r>
            <a:endParaRPr/>
          </a:p>
          <a:p>
            <a:pPr indent="-217487" lvl="2" marL="446088" rtl="0" algn="l">
              <a:spcBef>
                <a:spcPts val="330"/>
              </a:spcBef>
              <a:spcAft>
                <a:spcPts val="0"/>
              </a:spcAft>
              <a:buClr>
                <a:srgbClr val="000000"/>
              </a:buClr>
              <a:buSzPts val="1100"/>
              <a:buFont typeface="Times New Roman"/>
              <a:buNone/>
            </a:pPr>
            <a:r>
              <a:rPr i="1" lang="en-US">
                <a:solidFill>
                  <a:srgbClr val="000000"/>
                </a:solidFill>
              </a:rPr>
              <a:t>	*  			</a:t>
            </a:r>
            <a:r>
              <a:rPr lang="en-US">
                <a:solidFill>
                  <a:srgbClr val="000000"/>
                </a:solidFill>
              </a:rPr>
              <a:t>selects all columns.</a:t>
            </a:r>
            <a:endParaRPr/>
          </a:p>
          <a:p>
            <a:pPr indent="-217487" lvl="2" marL="446088" rtl="0" algn="l">
              <a:spcBef>
                <a:spcPts val="330"/>
              </a:spcBef>
              <a:spcAft>
                <a:spcPts val="0"/>
              </a:spcAft>
              <a:buClr>
                <a:srgbClr val="000000"/>
              </a:buClr>
              <a:buSzPts val="1100"/>
              <a:buFont typeface="Times New Roman"/>
              <a:buNone/>
            </a:pPr>
            <a:r>
              <a:rPr i="1" lang="en-US">
                <a:solidFill>
                  <a:srgbClr val="000000"/>
                </a:solidFill>
              </a:rPr>
              <a:t>	column</a:t>
            </a:r>
            <a:r>
              <a:rPr lang="en-US">
                <a:solidFill>
                  <a:srgbClr val="000000"/>
                </a:solidFill>
              </a:rPr>
              <a:t>		selects the named column.</a:t>
            </a:r>
            <a:endParaRPr/>
          </a:p>
          <a:p>
            <a:pPr indent="-217487" lvl="2" marL="446088" rtl="0" algn="l">
              <a:spcBef>
                <a:spcPts val="330"/>
              </a:spcBef>
              <a:spcAft>
                <a:spcPts val="0"/>
              </a:spcAft>
              <a:buClr>
                <a:srgbClr val="000000"/>
              </a:buClr>
              <a:buSzPts val="1100"/>
              <a:buFont typeface="Times New Roman"/>
              <a:buNone/>
            </a:pPr>
            <a:r>
              <a:rPr i="1" lang="en-US">
                <a:solidFill>
                  <a:srgbClr val="000000"/>
                </a:solidFill>
              </a:rPr>
              <a:t>	alias			</a:t>
            </a:r>
            <a:r>
              <a:rPr lang="en-US">
                <a:solidFill>
                  <a:srgbClr val="000000"/>
                </a:solidFill>
              </a:rPr>
              <a:t>gives selected columns different headings.</a:t>
            </a:r>
            <a:endParaRPr/>
          </a:p>
          <a:p>
            <a:pPr indent="-217487" lvl="2" marL="446088" rtl="0" algn="l">
              <a:spcBef>
                <a:spcPts val="330"/>
              </a:spcBef>
              <a:spcAft>
                <a:spcPts val="0"/>
              </a:spcAft>
              <a:buClr>
                <a:srgbClr val="000000"/>
              </a:buClr>
              <a:buSzPts val="1100"/>
              <a:buFont typeface="Times New Roman"/>
              <a:buNone/>
            </a:pPr>
            <a:r>
              <a:rPr lang="en-US">
                <a:solidFill>
                  <a:srgbClr val="000000"/>
                </a:solidFill>
              </a:rPr>
              <a:t>	FROM</a:t>
            </a:r>
            <a:r>
              <a:rPr i="1" lang="en-US">
                <a:solidFill>
                  <a:srgbClr val="000000"/>
                </a:solidFill>
              </a:rPr>
              <a:t> table 	</a:t>
            </a:r>
            <a:r>
              <a:rPr lang="en-US">
                <a:solidFill>
                  <a:srgbClr val="000000"/>
                </a:solidFill>
              </a:rPr>
              <a:t>specifies the table containing the columns.</a:t>
            </a:r>
            <a:endParaRPr/>
          </a:p>
          <a:p>
            <a:pPr indent="0" lvl="1" marL="114300" rtl="0" algn="l">
              <a:spcBef>
                <a:spcPts val="330"/>
              </a:spcBef>
              <a:spcAft>
                <a:spcPts val="0"/>
              </a:spcAft>
              <a:buNone/>
            </a:pPr>
            <a:r>
              <a:rPr b="1" lang="en-US"/>
              <a:t>Note: </a:t>
            </a:r>
            <a:r>
              <a:rPr lang="en-US"/>
              <a:t>Throughout this course, the words keyword, clause, and statement are used.</a:t>
            </a:r>
            <a:endParaRPr/>
          </a:p>
          <a:p>
            <a:pPr indent="-217487" lvl="2" marL="446088" rtl="0" algn="l">
              <a:spcBef>
                <a:spcPts val="330"/>
              </a:spcBef>
              <a:spcAft>
                <a:spcPts val="0"/>
              </a:spcAft>
              <a:buClr>
                <a:schemeClr val="dk1"/>
              </a:buClr>
              <a:buSzPts val="1100"/>
              <a:buFont typeface="Times New Roman"/>
              <a:buChar char="•"/>
            </a:pPr>
            <a:r>
              <a:rPr lang="en-US"/>
              <a:t>A </a:t>
            </a:r>
            <a:r>
              <a:rPr i="1" lang="en-US"/>
              <a:t>keyword</a:t>
            </a:r>
            <a:r>
              <a:rPr lang="en-US"/>
              <a:t> refers to an individual SQL element.</a:t>
            </a:r>
            <a:br>
              <a:rPr lang="en-US"/>
            </a:br>
            <a:r>
              <a:rPr lang="en-US"/>
              <a:t>For example, SELECT and FROM are keywords.</a:t>
            </a:r>
            <a:endParaRPr/>
          </a:p>
          <a:p>
            <a:pPr indent="-217487" lvl="2" marL="446088" rtl="0" algn="l">
              <a:spcBef>
                <a:spcPts val="330"/>
              </a:spcBef>
              <a:spcAft>
                <a:spcPts val="0"/>
              </a:spcAft>
              <a:buClr>
                <a:schemeClr val="dk1"/>
              </a:buClr>
              <a:buSzPts val="1100"/>
              <a:buFont typeface="Times New Roman"/>
              <a:buChar char="•"/>
            </a:pPr>
            <a:r>
              <a:rPr lang="en-US"/>
              <a:t>A </a:t>
            </a:r>
            <a:r>
              <a:rPr i="1" lang="en-US"/>
              <a:t>clause</a:t>
            </a:r>
            <a:r>
              <a:rPr lang="en-US"/>
              <a:t> is a part of an SQL statement.</a:t>
            </a:r>
            <a:br>
              <a:rPr lang="en-US"/>
            </a:br>
            <a:r>
              <a:rPr lang="en-US"/>
              <a:t>For example, SELECT empno, ename, ... is a clause.</a:t>
            </a:r>
            <a:endParaRPr/>
          </a:p>
          <a:p>
            <a:pPr indent="-217487" lvl="2" marL="446088" rtl="0" algn="l">
              <a:spcBef>
                <a:spcPts val="330"/>
              </a:spcBef>
              <a:spcAft>
                <a:spcPts val="0"/>
              </a:spcAft>
              <a:buClr>
                <a:schemeClr val="dk1"/>
              </a:buClr>
              <a:buSzPts val="1100"/>
              <a:buFont typeface="Times New Roman"/>
              <a:buChar char="•"/>
            </a:pPr>
            <a:r>
              <a:rPr lang="en-US"/>
              <a:t>A </a:t>
            </a:r>
            <a:r>
              <a:rPr i="1" lang="en-US"/>
              <a:t>statement</a:t>
            </a:r>
            <a:r>
              <a:rPr b="1" i="1" lang="en-US"/>
              <a:t> </a:t>
            </a:r>
            <a:r>
              <a:rPr lang="en-US"/>
              <a:t>is a combination of two or more clauses.</a:t>
            </a:r>
            <a:br>
              <a:rPr lang="en-US"/>
            </a:br>
            <a:r>
              <a:rPr lang="en-US"/>
              <a:t>For example, SELECT * FROM emp is a SQL statement.</a:t>
            </a:r>
            <a:endParaRPr/>
          </a:p>
        </p:txBody>
      </p:sp>
      <p:sp>
        <p:nvSpPr>
          <p:cNvPr id="163" name="Google Shape;163;p7:notes"/>
          <p:cNvSpPr/>
          <p:nvPr>
            <p:ph idx="2" type="sldImg"/>
          </p:nvPr>
        </p:nvSpPr>
        <p:spPr>
          <a:xfrm>
            <a:off x="468313" y="152400"/>
            <a:ext cx="5876925" cy="4406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p:nvPr/>
        </p:nvSpPr>
        <p:spPr>
          <a:xfrm>
            <a:off x="3860800" y="0"/>
            <a:ext cx="2959100" cy="4603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70" name="Google Shape;170;p8:notes"/>
          <p:cNvSpPr/>
          <p:nvPr/>
        </p:nvSpPr>
        <p:spPr>
          <a:xfrm>
            <a:off x="-3175" y="0"/>
            <a:ext cx="2955925" cy="46037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71" name="Google Shape;171;p8: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Writing SQL Statements</a:t>
            </a:r>
            <a:endParaRPr/>
          </a:p>
          <a:p>
            <a:pPr indent="0" lvl="1" marL="114300" rtl="0" algn="l">
              <a:spcBef>
                <a:spcPts val="330"/>
              </a:spcBef>
              <a:spcAft>
                <a:spcPts val="0"/>
              </a:spcAft>
              <a:buNone/>
            </a:pPr>
            <a:r>
              <a:rPr lang="en-US"/>
              <a:t>Using the following simple rules and guidelines, you can construct valid statements that are both easy to read and easy to edit:</a:t>
            </a:r>
            <a:endParaRPr/>
          </a:p>
          <a:p>
            <a:pPr indent="-211137" lvl="2" marL="439738" rtl="0" algn="l">
              <a:spcBef>
                <a:spcPts val="330"/>
              </a:spcBef>
              <a:spcAft>
                <a:spcPts val="0"/>
              </a:spcAft>
              <a:buClr>
                <a:schemeClr val="dk1"/>
              </a:buClr>
              <a:buSzPts val="1100"/>
              <a:buFont typeface="Times New Roman"/>
              <a:buNone/>
            </a:pPr>
            <a:r>
              <a:rPr lang="en-US"/>
              <a:t>•	SQL statements are not case sensitive, unless indicated.</a:t>
            </a:r>
            <a:endParaRPr/>
          </a:p>
          <a:p>
            <a:pPr indent="-211137" lvl="2" marL="439738" rtl="0" algn="l">
              <a:spcBef>
                <a:spcPts val="330"/>
              </a:spcBef>
              <a:spcAft>
                <a:spcPts val="0"/>
              </a:spcAft>
              <a:buClr>
                <a:schemeClr val="dk1"/>
              </a:buClr>
              <a:buSzPts val="1100"/>
              <a:buFont typeface="Times New Roman"/>
              <a:buChar char="•"/>
            </a:pPr>
            <a:r>
              <a:rPr lang="en-US"/>
              <a:t>SQL statements can be entered on one or many lines.</a:t>
            </a:r>
            <a:endParaRPr/>
          </a:p>
          <a:p>
            <a:pPr indent="-211137" lvl="2" marL="439738" rtl="0" algn="l">
              <a:spcBef>
                <a:spcPts val="330"/>
              </a:spcBef>
              <a:spcAft>
                <a:spcPts val="0"/>
              </a:spcAft>
              <a:buClr>
                <a:schemeClr val="dk1"/>
              </a:buClr>
              <a:buSzPts val="1100"/>
              <a:buFont typeface="Times New Roman"/>
              <a:buNone/>
            </a:pPr>
            <a:r>
              <a:rPr lang="en-US"/>
              <a:t>•	Keywords cannot be split across lines or abbreviated.</a:t>
            </a:r>
            <a:endParaRPr/>
          </a:p>
          <a:p>
            <a:pPr indent="-211137" lvl="2" marL="439738" rtl="0" algn="l">
              <a:spcBef>
                <a:spcPts val="330"/>
              </a:spcBef>
              <a:spcAft>
                <a:spcPts val="0"/>
              </a:spcAft>
              <a:buClr>
                <a:schemeClr val="dk1"/>
              </a:buClr>
              <a:buSzPts val="1100"/>
              <a:buFont typeface="Times New Roman"/>
              <a:buChar char="•"/>
            </a:pPr>
            <a:r>
              <a:rPr lang="en-US"/>
              <a:t>Clauses are usually placed on separate lines for readability and ease of editing.</a:t>
            </a:r>
            <a:endParaRPr/>
          </a:p>
          <a:p>
            <a:pPr indent="-211137" lvl="2" marL="439738" rtl="0" algn="l">
              <a:spcBef>
                <a:spcPts val="330"/>
              </a:spcBef>
              <a:spcAft>
                <a:spcPts val="0"/>
              </a:spcAft>
              <a:buClr>
                <a:schemeClr val="dk1"/>
              </a:buClr>
              <a:buSzPts val="1100"/>
              <a:buFont typeface="Times New Roman"/>
              <a:buNone/>
            </a:pPr>
            <a:r>
              <a:rPr lang="en-US"/>
              <a:t>•	Tabs and indents can be used to make code more readable.</a:t>
            </a:r>
            <a:endParaRPr/>
          </a:p>
          <a:p>
            <a:pPr indent="-211137" lvl="2" marL="439738" rtl="0" algn="l">
              <a:spcBef>
                <a:spcPts val="330"/>
              </a:spcBef>
              <a:spcAft>
                <a:spcPts val="0"/>
              </a:spcAft>
              <a:buClr>
                <a:schemeClr val="dk1"/>
              </a:buClr>
              <a:buSzPts val="1100"/>
              <a:buFont typeface="Times New Roman"/>
              <a:buChar char="•"/>
            </a:pPr>
            <a:r>
              <a:rPr lang="en-US"/>
              <a:t>	Keywords typically are entered in uppercase; all other words, such as table names and columns, are entered in lowercase.</a:t>
            </a:r>
            <a:endParaRPr/>
          </a:p>
          <a:p>
            <a:pPr indent="-211137" lvl="2" marL="439738" rtl="0" algn="l">
              <a:spcBef>
                <a:spcPts val="330"/>
              </a:spcBef>
              <a:spcAft>
                <a:spcPts val="0"/>
              </a:spcAft>
              <a:buClr>
                <a:schemeClr val="dk1"/>
              </a:buClr>
              <a:buSzPts val="1100"/>
              <a:buFont typeface="Times New Roman"/>
              <a:buNone/>
            </a:pPr>
            <a:r>
              <a:rPr lang="en-US"/>
              <a:t>•	Within SQL*Plus, a SQL statement is entered at the SQL prompt, and the subsequent lines are numbered. This is called the </a:t>
            </a:r>
            <a:r>
              <a:rPr i="1" lang="en-US">
                <a:solidFill>
                  <a:srgbClr val="FC0128"/>
                </a:solidFill>
              </a:rPr>
              <a:t>SQL buffer</a:t>
            </a:r>
            <a:r>
              <a:rPr lang="en-US">
                <a:solidFill>
                  <a:srgbClr val="FC0128"/>
                </a:solidFill>
              </a:rPr>
              <a:t>.</a:t>
            </a:r>
            <a:r>
              <a:rPr b="1" lang="en-US"/>
              <a:t> </a:t>
            </a:r>
            <a:r>
              <a:rPr lang="en-US"/>
              <a:t>Only one statement can be current at any time within the buffer.</a:t>
            </a:r>
            <a:endParaRPr/>
          </a:p>
          <a:p>
            <a:pPr indent="0" lvl="0" marL="0" rtl="0" algn="l">
              <a:spcBef>
                <a:spcPts val="330"/>
              </a:spcBef>
              <a:spcAft>
                <a:spcPts val="0"/>
              </a:spcAft>
              <a:buNone/>
            </a:pPr>
            <a:r>
              <a:rPr lang="en-US"/>
              <a:t>Executing SQL Statements</a:t>
            </a:r>
            <a:endParaRPr b="0">
              <a:latin typeface="Times New Roman"/>
              <a:ea typeface="Times New Roman"/>
              <a:cs typeface="Times New Roman"/>
              <a:sym typeface="Times New Roman"/>
            </a:endParaRPr>
          </a:p>
          <a:p>
            <a:pPr indent="-211137" lvl="2" marL="439738" rtl="0" algn="l">
              <a:spcBef>
                <a:spcPts val="330"/>
              </a:spcBef>
              <a:spcAft>
                <a:spcPts val="0"/>
              </a:spcAft>
              <a:buClr>
                <a:schemeClr val="dk1"/>
              </a:buClr>
              <a:buSzPts val="1100"/>
              <a:buFont typeface="Times New Roman"/>
              <a:buChar char="•"/>
            </a:pPr>
            <a:r>
              <a:rPr lang="en-US"/>
              <a:t>Place a semicolon (</a:t>
            </a:r>
            <a:r>
              <a:rPr lang="en-US">
                <a:solidFill>
                  <a:srgbClr val="FC0128"/>
                </a:solidFill>
              </a:rPr>
              <a:t>;)</a:t>
            </a:r>
            <a:r>
              <a:rPr lang="en-US"/>
              <a:t> at the end of the last clause.</a:t>
            </a:r>
            <a:endParaRPr/>
          </a:p>
          <a:p>
            <a:pPr indent="-211137" lvl="2" marL="439738" rtl="0" algn="l">
              <a:spcBef>
                <a:spcPts val="330"/>
              </a:spcBef>
              <a:spcAft>
                <a:spcPts val="0"/>
              </a:spcAft>
              <a:buClr>
                <a:schemeClr val="dk1"/>
              </a:buClr>
              <a:buSzPts val="1100"/>
              <a:buFont typeface="Times New Roman"/>
              <a:buChar char="•"/>
            </a:pPr>
            <a:r>
              <a:rPr lang="en-US"/>
              <a:t>Place a slash on the last line in the buffer.</a:t>
            </a:r>
            <a:endParaRPr/>
          </a:p>
          <a:p>
            <a:pPr indent="-211137" lvl="2" marL="439738" rtl="0" algn="l">
              <a:spcBef>
                <a:spcPts val="330"/>
              </a:spcBef>
              <a:spcAft>
                <a:spcPts val="0"/>
              </a:spcAft>
              <a:buClr>
                <a:schemeClr val="dk1"/>
              </a:buClr>
              <a:buSzPts val="1100"/>
              <a:buFont typeface="Times New Roman"/>
              <a:buChar char="•"/>
            </a:pPr>
            <a:r>
              <a:rPr lang="en-US"/>
              <a:t>Place a slash at the SQL prompt.</a:t>
            </a:r>
            <a:endParaRPr/>
          </a:p>
          <a:p>
            <a:pPr indent="-211137" lvl="2" marL="439738" rtl="0" algn="l">
              <a:spcBef>
                <a:spcPts val="330"/>
              </a:spcBef>
              <a:spcAft>
                <a:spcPts val="0"/>
              </a:spcAft>
              <a:buClr>
                <a:schemeClr val="dk1"/>
              </a:buClr>
              <a:buSzPts val="1100"/>
              <a:buFont typeface="Times New Roman"/>
              <a:buChar char="•"/>
            </a:pPr>
            <a:r>
              <a:rPr lang="en-US"/>
              <a:t>Issue a SQL*Plus RUN command at the SQL prompt.</a:t>
            </a:r>
            <a:endParaRPr/>
          </a:p>
        </p:txBody>
      </p:sp>
      <p:sp>
        <p:nvSpPr>
          <p:cNvPr id="172" name="Google Shape;172;p8:notes"/>
          <p:cNvSpPr/>
          <p:nvPr>
            <p:ph idx="2" type="sldImg"/>
          </p:nvPr>
        </p:nvSpPr>
        <p:spPr>
          <a:xfrm>
            <a:off x="468313" y="152400"/>
            <a:ext cx="5876925" cy="4406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409575" y="4765675"/>
            <a:ext cx="5995988" cy="374967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Selecting All Columns, All Rows</a:t>
            </a:r>
            <a:endParaRPr/>
          </a:p>
          <a:p>
            <a:pPr indent="0" lvl="1" marL="114300" rtl="0" algn="l">
              <a:spcBef>
                <a:spcPts val="330"/>
              </a:spcBef>
              <a:spcAft>
                <a:spcPts val="0"/>
              </a:spcAft>
              <a:buNone/>
            </a:pPr>
            <a:r>
              <a:rPr lang="en-US"/>
              <a:t>You can display </a:t>
            </a:r>
            <a:r>
              <a:rPr i="1" lang="en-US"/>
              <a:t>all</a:t>
            </a:r>
            <a:r>
              <a:rPr lang="en-US"/>
              <a:t> columns of data in a table by following the SELECT keyword with an asterisk (</a:t>
            </a:r>
            <a:r>
              <a:rPr lang="en-US">
                <a:solidFill>
                  <a:srgbClr val="FC0128"/>
                </a:solidFill>
              </a:rPr>
              <a:t>*)</a:t>
            </a:r>
            <a:r>
              <a:rPr lang="en-US"/>
              <a:t>. In the example on the slide, the department table contains three columns: DEPTNO, DNAME, and LOC. The table contains four rows, one for each department. </a:t>
            </a:r>
            <a:endParaRPr/>
          </a:p>
          <a:p>
            <a:pPr indent="0" lvl="1" marL="114300" rtl="0" algn="l">
              <a:spcBef>
                <a:spcPts val="330"/>
              </a:spcBef>
              <a:spcAft>
                <a:spcPts val="0"/>
              </a:spcAft>
              <a:buNone/>
            </a:pPr>
            <a:r>
              <a:rPr lang="en-US">
                <a:solidFill>
                  <a:srgbClr val="000000"/>
                </a:solidFill>
              </a:rPr>
              <a:t>You can also display </a:t>
            </a:r>
            <a:r>
              <a:rPr i="1" lang="en-US">
                <a:solidFill>
                  <a:srgbClr val="000000"/>
                </a:solidFill>
              </a:rPr>
              <a:t>all</a:t>
            </a:r>
            <a:r>
              <a:rPr lang="en-US">
                <a:solidFill>
                  <a:srgbClr val="000000"/>
                </a:solidFill>
              </a:rPr>
              <a:t> columns in the table by listing all the columns after the SELECT keyword. For example, the following SQL statement, like the example on the slide, displays all columns and all rows of the DEPT table:</a:t>
            </a:r>
            <a:endParaRPr/>
          </a:p>
          <a:p>
            <a:pPr indent="0" lvl="1" marL="114300" rtl="0" algn="l">
              <a:spcBef>
                <a:spcPts val="330"/>
              </a:spcBef>
              <a:spcAft>
                <a:spcPts val="0"/>
              </a:spcAft>
              <a:buNone/>
            </a:pPr>
            <a:r>
              <a:t/>
            </a:r>
            <a:endParaRPr>
              <a:solidFill>
                <a:srgbClr val="000000"/>
              </a:solidFill>
            </a:endParaRPr>
          </a:p>
          <a:p>
            <a:pPr indent="0" lvl="1" marL="114300" rtl="0" algn="l">
              <a:spcBef>
                <a:spcPts val="330"/>
              </a:spcBef>
              <a:spcAft>
                <a:spcPts val="0"/>
              </a:spcAft>
              <a:buNone/>
            </a:pPr>
            <a:r>
              <a:t/>
            </a:r>
            <a:endParaRPr>
              <a:solidFill>
                <a:srgbClr val="000000"/>
              </a:solidFill>
            </a:endParaRPr>
          </a:p>
          <a:p>
            <a:pPr indent="0" lvl="1" marL="114300" rtl="0" algn="l">
              <a:spcBef>
                <a:spcPts val="330"/>
              </a:spcBef>
              <a:spcAft>
                <a:spcPts val="0"/>
              </a:spcAft>
              <a:buNone/>
            </a:pPr>
            <a:r>
              <a:t/>
            </a:r>
            <a:endParaRPr b="1">
              <a:solidFill>
                <a:schemeClr val="accent2"/>
              </a:solidFill>
              <a:latin typeface="Arial"/>
              <a:ea typeface="Arial"/>
              <a:cs typeface="Arial"/>
              <a:sym typeface="Arial"/>
            </a:endParaRPr>
          </a:p>
          <a:p>
            <a:pPr indent="0" lvl="1" marL="114300" rtl="0" algn="l">
              <a:spcBef>
                <a:spcPts val="330"/>
              </a:spcBef>
              <a:spcAft>
                <a:spcPts val="0"/>
              </a:spcAft>
              <a:buNone/>
            </a:pPr>
            <a:r>
              <a:t/>
            </a:r>
            <a:endParaRPr b="1">
              <a:solidFill>
                <a:schemeClr val="accent2"/>
              </a:solidFill>
              <a:latin typeface="Arial"/>
              <a:ea typeface="Arial"/>
              <a:cs typeface="Arial"/>
              <a:sym typeface="Arial"/>
            </a:endParaRPr>
          </a:p>
          <a:p>
            <a:pPr indent="0" lvl="1" marL="114300" rtl="0" algn="l">
              <a:spcBef>
                <a:spcPts val="330"/>
              </a:spcBef>
              <a:spcAft>
                <a:spcPts val="0"/>
              </a:spcAft>
              <a:buNone/>
            </a:pPr>
            <a:r>
              <a:t/>
            </a:r>
            <a:endParaRPr b="1">
              <a:solidFill>
                <a:schemeClr val="accent2"/>
              </a:solidFill>
              <a:latin typeface="Arial"/>
              <a:ea typeface="Arial"/>
              <a:cs typeface="Arial"/>
              <a:sym typeface="Arial"/>
            </a:endParaRPr>
          </a:p>
          <a:p>
            <a:pPr indent="0" lvl="1" marL="114300" rtl="0" algn="l">
              <a:spcBef>
                <a:spcPts val="330"/>
              </a:spcBef>
              <a:spcAft>
                <a:spcPts val="0"/>
              </a:spcAft>
              <a:buNone/>
            </a:pPr>
            <a:r>
              <a:t/>
            </a:r>
            <a:endParaRPr b="1">
              <a:solidFill>
                <a:schemeClr val="accent2"/>
              </a:solidFill>
              <a:latin typeface="Arial"/>
              <a:ea typeface="Arial"/>
              <a:cs typeface="Arial"/>
              <a:sym typeface="Arial"/>
            </a:endParaRPr>
          </a:p>
          <a:p>
            <a:pPr indent="0" lvl="1" marL="114300" rtl="0" algn="l">
              <a:spcBef>
                <a:spcPts val="330"/>
              </a:spcBef>
              <a:spcAft>
                <a:spcPts val="0"/>
              </a:spcAft>
              <a:buNone/>
            </a:pPr>
            <a:r>
              <a:t/>
            </a:r>
            <a:endParaRPr b="1">
              <a:solidFill>
                <a:schemeClr val="accent2"/>
              </a:solidFill>
              <a:latin typeface="Arial"/>
              <a:ea typeface="Arial"/>
              <a:cs typeface="Arial"/>
              <a:sym typeface="Arial"/>
            </a:endParaRPr>
          </a:p>
          <a:p>
            <a:pPr indent="0" lvl="1" marL="114300" rtl="0" algn="l">
              <a:spcBef>
                <a:spcPts val="330"/>
              </a:spcBef>
              <a:spcAft>
                <a:spcPts val="0"/>
              </a:spcAft>
              <a:buNone/>
            </a:pPr>
            <a:r>
              <a:t/>
            </a:r>
            <a:endParaRPr b="1">
              <a:solidFill>
                <a:schemeClr val="accent2"/>
              </a:solidFill>
              <a:latin typeface="Arial"/>
              <a:ea typeface="Arial"/>
              <a:cs typeface="Arial"/>
              <a:sym typeface="Arial"/>
            </a:endParaRPr>
          </a:p>
          <a:p>
            <a:pPr indent="0" lvl="1" marL="114300" rtl="0" algn="l">
              <a:spcBef>
                <a:spcPts val="330"/>
              </a:spcBef>
              <a:spcAft>
                <a:spcPts val="0"/>
              </a:spcAft>
              <a:buNone/>
            </a:pPr>
            <a:r>
              <a:t/>
            </a:r>
            <a:endParaRPr b="1">
              <a:solidFill>
                <a:schemeClr val="accent2"/>
              </a:solidFill>
              <a:latin typeface="Arial"/>
              <a:ea typeface="Arial"/>
              <a:cs typeface="Arial"/>
              <a:sym typeface="Arial"/>
            </a:endParaRPr>
          </a:p>
          <a:p>
            <a:pPr indent="0" lvl="1" marL="114300" rtl="0" algn="l">
              <a:spcBef>
                <a:spcPts val="330"/>
              </a:spcBef>
              <a:spcAft>
                <a:spcPts val="0"/>
              </a:spcAft>
              <a:buNone/>
            </a:pPr>
            <a:r>
              <a:rPr b="1" lang="en-US">
                <a:solidFill>
                  <a:schemeClr val="accent2"/>
                </a:solidFill>
                <a:latin typeface="Arial"/>
                <a:ea typeface="Arial"/>
                <a:cs typeface="Arial"/>
                <a:sym typeface="Arial"/>
              </a:rPr>
              <a:t>Class Management Note</a:t>
            </a:r>
            <a:r>
              <a:rPr lang="en-US">
                <a:solidFill>
                  <a:schemeClr val="accent2"/>
                </a:solidFill>
              </a:rPr>
              <a:t> </a:t>
            </a:r>
            <a:endParaRPr b="1">
              <a:solidFill>
                <a:schemeClr val="accent2"/>
              </a:solidFill>
              <a:latin typeface="Arial"/>
              <a:ea typeface="Arial"/>
              <a:cs typeface="Arial"/>
              <a:sym typeface="Arial"/>
            </a:endParaRPr>
          </a:p>
          <a:p>
            <a:pPr indent="-211137" lvl="2" marL="439738" rtl="0" algn="l">
              <a:spcBef>
                <a:spcPts val="330"/>
              </a:spcBef>
              <a:spcAft>
                <a:spcPts val="0"/>
              </a:spcAft>
              <a:buClr>
                <a:schemeClr val="accent2"/>
              </a:buClr>
              <a:buSzPts val="1100"/>
              <a:buFont typeface="Times New Roman"/>
              <a:buNone/>
            </a:pPr>
            <a:r>
              <a:rPr lang="en-US">
                <a:solidFill>
                  <a:schemeClr val="accent2"/>
                </a:solidFill>
              </a:rPr>
              <a:t>Let the students know that details of all the tables are given in Appendix B.</a:t>
            </a:r>
            <a:endParaRPr/>
          </a:p>
        </p:txBody>
      </p:sp>
      <p:sp>
        <p:nvSpPr>
          <p:cNvPr id="178" name="Google Shape;178;p9:notes"/>
          <p:cNvSpPr/>
          <p:nvPr>
            <p:ph idx="2" type="sldImg"/>
          </p:nvPr>
        </p:nvSpPr>
        <p:spPr>
          <a:xfrm>
            <a:off x="468313" y="152400"/>
            <a:ext cx="5876925" cy="4406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9:notes"/>
          <p:cNvSpPr/>
          <p:nvPr/>
        </p:nvSpPr>
        <p:spPr>
          <a:xfrm>
            <a:off x="611188" y="6137275"/>
            <a:ext cx="5573712" cy="447675"/>
          </a:xfrm>
          <a:prstGeom prst="rect">
            <a:avLst/>
          </a:prstGeom>
          <a:noFill/>
          <a:ln cap="flat" cmpd="sng" w="12700">
            <a:solidFill>
              <a:schemeClr val="dk1"/>
            </a:solidFill>
            <a:prstDash val="solid"/>
            <a:miter lim="800000"/>
            <a:headEnd len="sm" w="sm" type="none"/>
            <a:tailEnd len="sm" w="sm" type="none"/>
          </a:ln>
        </p:spPr>
        <p:txBody>
          <a:bodyPr anchorCtr="0" anchor="t" bIns="47625" lIns="92075" spcFirstLastPara="1" rIns="92075" wrap="square" tIns="47625">
            <a:noAutofit/>
          </a:bodyPr>
          <a:lstStyle/>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SQL&gt; SELECT	deptno, dname, loc</a:t>
            </a:r>
            <a:endParaRPr/>
          </a:p>
          <a:p>
            <a:pPr indent="0" lvl="0" marL="0" marR="0" rtl="0" algn="l">
              <a:spcBef>
                <a:spcPts val="0"/>
              </a:spcBef>
              <a:spcAft>
                <a:spcPts val="0"/>
              </a:spcAft>
              <a:buNone/>
            </a:pPr>
            <a:r>
              <a:rPr b="1" lang="en-US" sz="1100">
                <a:solidFill>
                  <a:schemeClr val="dk1"/>
                </a:solidFill>
                <a:latin typeface="Courier New"/>
                <a:ea typeface="Courier New"/>
                <a:cs typeface="Courier New"/>
                <a:sym typeface="Courier New"/>
              </a:rPr>
              <a:t>  2  FROM 	dept;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54"/>
          <p:cNvSpPr txBox="1"/>
          <p:nvPr>
            <p:ph type="ctrTitle"/>
          </p:nvPr>
        </p:nvSpPr>
        <p:spPr>
          <a:xfrm>
            <a:off x="1143000" y="1122363"/>
            <a:ext cx="6858000" cy="2387600"/>
          </a:xfrm>
          <a:prstGeom prst="rect">
            <a:avLst/>
          </a:prstGeom>
          <a:noFill/>
          <a:ln>
            <a:noFill/>
          </a:ln>
        </p:spPr>
        <p:txBody>
          <a:bodyPr anchorCtr="0" anchor="b" bIns="44450" lIns="90475" spcFirstLastPara="1" rIns="90475" wrap="square" tIns="4445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 name="Google Shape;14;p54"/>
          <p:cNvSpPr txBox="1"/>
          <p:nvPr>
            <p:ph idx="1" type="subTitle"/>
          </p:nvPr>
        </p:nvSpPr>
        <p:spPr>
          <a:xfrm>
            <a:off x="1143000" y="3602038"/>
            <a:ext cx="6858000" cy="1655762"/>
          </a:xfrm>
          <a:prstGeom prst="rect">
            <a:avLst/>
          </a:prstGeom>
          <a:noFill/>
          <a:ln>
            <a:noFill/>
          </a:ln>
        </p:spPr>
        <p:txBody>
          <a:bodyPr anchorCtr="0" anchor="t" bIns="44450" lIns="90475" spcFirstLastPara="1" rIns="90475" wrap="square" tIns="44450">
            <a:noAutofit/>
          </a:bodyPr>
          <a:lstStyle>
            <a:lvl1pPr lvl="0" algn="ctr">
              <a:spcBef>
                <a:spcPts val="480"/>
              </a:spcBef>
              <a:spcAft>
                <a:spcPts val="0"/>
              </a:spcAft>
              <a:buClr>
                <a:schemeClr val="lt1"/>
              </a:buClr>
              <a:buSzPts val="2400"/>
              <a:buFont typeface="Arial"/>
              <a:buNone/>
              <a:defRPr sz="2400"/>
            </a:lvl1pPr>
            <a:lvl2pPr lvl="1" algn="ctr">
              <a:spcBef>
                <a:spcPts val="400"/>
              </a:spcBef>
              <a:spcAft>
                <a:spcPts val="0"/>
              </a:spcAft>
              <a:buClr>
                <a:schemeClr val="lt1"/>
              </a:buClr>
              <a:buSzPts val="2000"/>
              <a:buFont typeface="Arial"/>
              <a:buNone/>
              <a:defRPr sz="2000"/>
            </a:lvl2pPr>
            <a:lvl3pPr lvl="2" algn="ctr">
              <a:spcBef>
                <a:spcPts val="360"/>
              </a:spcBef>
              <a:spcAft>
                <a:spcPts val="0"/>
              </a:spcAft>
              <a:buClr>
                <a:schemeClr val="lt1"/>
              </a:buClr>
              <a:buSzPts val="1800"/>
              <a:buFont typeface="Arial"/>
              <a:buNone/>
              <a:defRPr sz="1800"/>
            </a:lvl3pPr>
            <a:lvl4pPr lvl="3" algn="ctr">
              <a:spcBef>
                <a:spcPts val="320"/>
              </a:spcBef>
              <a:spcAft>
                <a:spcPts val="0"/>
              </a:spcAft>
              <a:buClr>
                <a:schemeClr val="lt1"/>
              </a:buClr>
              <a:buSzPts val="1600"/>
              <a:buFont typeface="Arial"/>
              <a:buNone/>
              <a:defRPr sz="1600"/>
            </a:lvl4pPr>
            <a:lvl5pPr lvl="4" algn="ctr">
              <a:spcBef>
                <a:spcPts val="320"/>
              </a:spcBef>
              <a:spcAft>
                <a:spcPts val="0"/>
              </a:spcAft>
              <a:buClr>
                <a:schemeClr val="lt1"/>
              </a:buClr>
              <a:buSzPts val="1600"/>
              <a:buFont typeface="Arial"/>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2" name="Shape 42"/>
        <p:cNvGrpSpPr/>
        <p:nvPr/>
      </p:nvGrpSpPr>
      <p:grpSpPr>
        <a:xfrm>
          <a:off x="0" y="0"/>
          <a:ext cx="0" cy="0"/>
          <a:chOff x="0" y="0"/>
          <a:chExt cx="0" cy="0"/>
        </a:xfrm>
      </p:grpSpPr>
      <p:sp>
        <p:nvSpPr>
          <p:cNvPr id="43" name="Google Shape;43;p63"/>
          <p:cNvSpPr txBox="1"/>
          <p:nvPr>
            <p:ph type="title"/>
          </p:nvPr>
        </p:nvSpPr>
        <p:spPr>
          <a:xfrm>
            <a:off x="1455738" y="609600"/>
            <a:ext cx="7451725" cy="1143000"/>
          </a:xfrm>
          <a:prstGeom prst="rect">
            <a:avLst/>
          </a:prstGeom>
          <a:noFill/>
          <a:ln>
            <a:noFill/>
          </a:ln>
        </p:spPr>
        <p:txBody>
          <a:bodyPr anchorCtr="0" anchor="ctr" bIns="44450" lIns="90475" spcFirstLastPara="1" rIns="90475" wrap="square" tIns="44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63"/>
          <p:cNvSpPr txBox="1"/>
          <p:nvPr>
            <p:ph idx="1" type="body"/>
          </p:nvPr>
        </p:nvSpPr>
        <p:spPr>
          <a:xfrm rot="5400000">
            <a:off x="3124201" y="312738"/>
            <a:ext cx="4114800" cy="7451725"/>
          </a:xfrm>
          <a:prstGeom prst="rect">
            <a:avLst/>
          </a:prstGeom>
          <a:noFill/>
          <a:ln>
            <a:noFill/>
          </a:ln>
        </p:spPr>
        <p:txBody>
          <a:bodyPr anchorCtr="0" anchor="t" bIns="44450" lIns="90475" spcFirstLastPara="1" rIns="90475" wrap="square" tIns="4445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5" name="Shape 45"/>
        <p:cNvGrpSpPr/>
        <p:nvPr/>
      </p:nvGrpSpPr>
      <p:grpSpPr>
        <a:xfrm>
          <a:off x="0" y="0"/>
          <a:ext cx="0" cy="0"/>
          <a:chOff x="0" y="0"/>
          <a:chExt cx="0" cy="0"/>
        </a:xfrm>
      </p:grpSpPr>
      <p:sp>
        <p:nvSpPr>
          <p:cNvPr id="46" name="Google Shape;46;p64"/>
          <p:cNvSpPr txBox="1"/>
          <p:nvPr>
            <p:ph type="title"/>
          </p:nvPr>
        </p:nvSpPr>
        <p:spPr>
          <a:xfrm rot="5400000">
            <a:off x="5233194" y="2421731"/>
            <a:ext cx="5486400" cy="1862138"/>
          </a:xfrm>
          <a:prstGeom prst="rect">
            <a:avLst/>
          </a:prstGeom>
          <a:noFill/>
          <a:ln>
            <a:noFill/>
          </a:ln>
        </p:spPr>
        <p:txBody>
          <a:bodyPr anchorCtr="0" anchor="ctr" bIns="44450" lIns="90475" spcFirstLastPara="1" rIns="90475" wrap="square" tIns="44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64"/>
          <p:cNvSpPr txBox="1"/>
          <p:nvPr>
            <p:ph idx="1" type="body"/>
          </p:nvPr>
        </p:nvSpPr>
        <p:spPr>
          <a:xfrm rot="5400000">
            <a:off x="1431132" y="634206"/>
            <a:ext cx="5486400" cy="5437187"/>
          </a:xfrm>
          <a:prstGeom prst="rect">
            <a:avLst/>
          </a:prstGeom>
          <a:noFill/>
          <a:ln>
            <a:noFill/>
          </a:ln>
        </p:spPr>
        <p:txBody>
          <a:bodyPr anchorCtr="0" anchor="t" bIns="44450" lIns="90475" spcFirstLastPara="1" rIns="90475" wrap="square" tIns="4445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55"/>
          <p:cNvSpPr txBox="1"/>
          <p:nvPr>
            <p:ph type="title"/>
          </p:nvPr>
        </p:nvSpPr>
        <p:spPr>
          <a:xfrm>
            <a:off x="1455738" y="609600"/>
            <a:ext cx="7451725" cy="1143000"/>
          </a:xfrm>
          <a:prstGeom prst="rect">
            <a:avLst/>
          </a:prstGeom>
          <a:noFill/>
          <a:ln>
            <a:noFill/>
          </a:ln>
        </p:spPr>
        <p:txBody>
          <a:bodyPr anchorCtr="0" anchor="ctr" bIns="44450" lIns="90475" spcFirstLastPara="1" rIns="90475" wrap="square" tIns="44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55"/>
          <p:cNvSpPr txBox="1"/>
          <p:nvPr>
            <p:ph idx="1" type="body"/>
          </p:nvPr>
        </p:nvSpPr>
        <p:spPr>
          <a:xfrm>
            <a:off x="1455738" y="1981200"/>
            <a:ext cx="7451725" cy="4114800"/>
          </a:xfrm>
          <a:prstGeom prst="rect">
            <a:avLst/>
          </a:prstGeom>
          <a:noFill/>
          <a:ln>
            <a:noFill/>
          </a:ln>
        </p:spPr>
        <p:txBody>
          <a:bodyPr anchorCtr="0" anchor="t" bIns="44450" lIns="90475" spcFirstLastPara="1" rIns="90475" wrap="square" tIns="4445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56"/>
          <p:cNvSpPr txBox="1"/>
          <p:nvPr>
            <p:ph type="title"/>
          </p:nvPr>
        </p:nvSpPr>
        <p:spPr>
          <a:xfrm>
            <a:off x="1455738" y="609600"/>
            <a:ext cx="7451725" cy="1143000"/>
          </a:xfrm>
          <a:prstGeom prst="rect">
            <a:avLst/>
          </a:prstGeom>
          <a:noFill/>
          <a:ln>
            <a:noFill/>
          </a:ln>
        </p:spPr>
        <p:txBody>
          <a:bodyPr anchorCtr="0" anchor="ctr" bIns="44450" lIns="90475" spcFirstLastPara="1" rIns="90475" wrap="square" tIns="44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57"/>
          <p:cNvSpPr txBox="1"/>
          <p:nvPr>
            <p:ph type="title"/>
          </p:nvPr>
        </p:nvSpPr>
        <p:spPr>
          <a:xfrm>
            <a:off x="623888" y="1709738"/>
            <a:ext cx="7886700" cy="2852737"/>
          </a:xfrm>
          <a:prstGeom prst="rect">
            <a:avLst/>
          </a:prstGeom>
          <a:noFill/>
          <a:ln>
            <a:noFill/>
          </a:ln>
        </p:spPr>
        <p:txBody>
          <a:bodyPr anchorCtr="0" anchor="b" bIns="44450" lIns="90475" spcFirstLastPara="1" rIns="90475" wrap="square" tIns="4445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 name="Google Shape;22;p57"/>
          <p:cNvSpPr txBox="1"/>
          <p:nvPr>
            <p:ph idx="1" type="body"/>
          </p:nvPr>
        </p:nvSpPr>
        <p:spPr>
          <a:xfrm>
            <a:off x="623888" y="4589463"/>
            <a:ext cx="7886700" cy="1500187"/>
          </a:xfrm>
          <a:prstGeom prst="rect">
            <a:avLst/>
          </a:prstGeom>
          <a:noFill/>
          <a:ln>
            <a:noFill/>
          </a:ln>
        </p:spPr>
        <p:txBody>
          <a:bodyPr anchorCtr="0" anchor="t" bIns="44450" lIns="90475" spcFirstLastPara="1" rIns="90475" wrap="square" tIns="44450">
            <a:noAutofit/>
          </a:bodyPr>
          <a:lstStyle>
            <a:lvl1pPr indent="-228600" lvl="0" marL="457200" algn="l">
              <a:spcBef>
                <a:spcPts val="480"/>
              </a:spcBef>
              <a:spcAft>
                <a:spcPts val="0"/>
              </a:spcAft>
              <a:buClr>
                <a:schemeClr val="lt1"/>
              </a:buClr>
              <a:buSzPts val="2400"/>
              <a:buFont typeface="Arial"/>
              <a:buNone/>
              <a:defRPr sz="2400"/>
            </a:lvl1pPr>
            <a:lvl2pPr indent="-228600" lvl="1" marL="914400" algn="l">
              <a:spcBef>
                <a:spcPts val="400"/>
              </a:spcBef>
              <a:spcAft>
                <a:spcPts val="0"/>
              </a:spcAft>
              <a:buClr>
                <a:schemeClr val="lt1"/>
              </a:buClr>
              <a:buSzPts val="2000"/>
              <a:buFont typeface="Arial"/>
              <a:buNone/>
              <a:defRPr sz="2000"/>
            </a:lvl2pPr>
            <a:lvl3pPr indent="-228600" lvl="2" marL="1371600" algn="l">
              <a:spcBef>
                <a:spcPts val="360"/>
              </a:spcBef>
              <a:spcAft>
                <a:spcPts val="0"/>
              </a:spcAft>
              <a:buClr>
                <a:schemeClr val="lt1"/>
              </a:buClr>
              <a:buSzPts val="1800"/>
              <a:buFont typeface="Arial"/>
              <a:buNone/>
              <a:defRPr sz="1800"/>
            </a:lvl3pPr>
            <a:lvl4pPr indent="-228600" lvl="3" marL="1828800" algn="l">
              <a:spcBef>
                <a:spcPts val="320"/>
              </a:spcBef>
              <a:spcAft>
                <a:spcPts val="0"/>
              </a:spcAft>
              <a:buClr>
                <a:schemeClr val="lt1"/>
              </a:buClr>
              <a:buSzPts val="1600"/>
              <a:buFont typeface="Arial"/>
              <a:buNone/>
              <a:defRPr sz="1600"/>
            </a:lvl4pPr>
            <a:lvl5pPr indent="-228600" lvl="4" marL="2286000" algn="l">
              <a:spcBef>
                <a:spcPts val="320"/>
              </a:spcBef>
              <a:spcAft>
                <a:spcPts val="0"/>
              </a:spcAft>
              <a:buClr>
                <a:schemeClr val="lt1"/>
              </a:buClr>
              <a:buSzPts val="1600"/>
              <a:buFont typeface="Arial"/>
              <a:buNone/>
              <a:defRPr sz="1600"/>
            </a:lvl5pPr>
            <a:lvl6pPr indent="-228600" lvl="5" marL="2743200" algn="l">
              <a:lnSpc>
                <a:spcPct val="90000"/>
              </a:lnSpc>
              <a:spcBef>
                <a:spcPts val="500"/>
              </a:spcBef>
              <a:spcAft>
                <a:spcPts val="0"/>
              </a:spcAft>
              <a:buClr>
                <a:schemeClr val="lt1"/>
              </a:buClr>
              <a:buSzPts val="1600"/>
              <a:buNone/>
              <a:defRPr sz="1600"/>
            </a:lvl6pPr>
            <a:lvl7pPr indent="-228600" lvl="6" marL="3200400" algn="l">
              <a:lnSpc>
                <a:spcPct val="90000"/>
              </a:lnSpc>
              <a:spcBef>
                <a:spcPts val="500"/>
              </a:spcBef>
              <a:spcAft>
                <a:spcPts val="0"/>
              </a:spcAft>
              <a:buClr>
                <a:schemeClr val="lt1"/>
              </a:buClr>
              <a:buSzPts val="1600"/>
              <a:buNone/>
              <a:defRPr sz="1600"/>
            </a:lvl7pPr>
            <a:lvl8pPr indent="-228600" lvl="7" marL="3657600" algn="l">
              <a:lnSpc>
                <a:spcPct val="90000"/>
              </a:lnSpc>
              <a:spcBef>
                <a:spcPts val="500"/>
              </a:spcBef>
              <a:spcAft>
                <a:spcPts val="0"/>
              </a:spcAft>
              <a:buClr>
                <a:schemeClr val="lt1"/>
              </a:buClr>
              <a:buSzPts val="1600"/>
              <a:buNone/>
              <a:defRPr sz="1600"/>
            </a:lvl8pPr>
            <a:lvl9pPr indent="-228600" lvl="8" marL="4114800" algn="l">
              <a:lnSpc>
                <a:spcPct val="90000"/>
              </a:lnSpc>
              <a:spcBef>
                <a:spcPts val="500"/>
              </a:spcBef>
              <a:spcAft>
                <a:spcPts val="0"/>
              </a:spcAft>
              <a:buClr>
                <a:schemeClr val="lt1"/>
              </a:buClr>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58"/>
          <p:cNvSpPr txBox="1"/>
          <p:nvPr>
            <p:ph type="title"/>
          </p:nvPr>
        </p:nvSpPr>
        <p:spPr>
          <a:xfrm>
            <a:off x="1455738" y="609600"/>
            <a:ext cx="7451725" cy="1143000"/>
          </a:xfrm>
          <a:prstGeom prst="rect">
            <a:avLst/>
          </a:prstGeom>
          <a:noFill/>
          <a:ln>
            <a:noFill/>
          </a:ln>
        </p:spPr>
        <p:txBody>
          <a:bodyPr anchorCtr="0" anchor="ctr" bIns="44450" lIns="90475" spcFirstLastPara="1" rIns="90475" wrap="square" tIns="44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58"/>
          <p:cNvSpPr txBox="1"/>
          <p:nvPr>
            <p:ph idx="1" type="body"/>
          </p:nvPr>
        </p:nvSpPr>
        <p:spPr>
          <a:xfrm>
            <a:off x="1455738" y="1981200"/>
            <a:ext cx="3649662" cy="4114800"/>
          </a:xfrm>
          <a:prstGeom prst="rect">
            <a:avLst/>
          </a:prstGeom>
          <a:noFill/>
          <a:ln>
            <a:noFill/>
          </a:ln>
        </p:spPr>
        <p:txBody>
          <a:bodyPr anchorCtr="0" anchor="t" bIns="44450" lIns="90475" spcFirstLastPara="1" rIns="90475" wrap="square" tIns="4445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6" name="Google Shape;26;p58"/>
          <p:cNvSpPr txBox="1"/>
          <p:nvPr>
            <p:ph idx="2" type="body"/>
          </p:nvPr>
        </p:nvSpPr>
        <p:spPr>
          <a:xfrm>
            <a:off x="5257800" y="1981200"/>
            <a:ext cx="3649663" cy="4114800"/>
          </a:xfrm>
          <a:prstGeom prst="rect">
            <a:avLst/>
          </a:prstGeom>
          <a:noFill/>
          <a:ln>
            <a:noFill/>
          </a:ln>
        </p:spPr>
        <p:txBody>
          <a:bodyPr anchorCtr="0" anchor="t" bIns="44450" lIns="90475" spcFirstLastPara="1" rIns="90475" wrap="square" tIns="4445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7" name="Shape 27"/>
        <p:cNvGrpSpPr/>
        <p:nvPr/>
      </p:nvGrpSpPr>
      <p:grpSpPr>
        <a:xfrm>
          <a:off x="0" y="0"/>
          <a:ext cx="0" cy="0"/>
          <a:chOff x="0" y="0"/>
          <a:chExt cx="0" cy="0"/>
        </a:xfrm>
      </p:grpSpPr>
      <p:sp>
        <p:nvSpPr>
          <p:cNvPr id="28" name="Google Shape;28;p59"/>
          <p:cNvSpPr txBox="1"/>
          <p:nvPr>
            <p:ph type="title"/>
          </p:nvPr>
        </p:nvSpPr>
        <p:spPr>
          <a:xfrm>
            <a:off x="630238" y="365125"/>
            <a:ext cx="7886700" cy="1325563"/>
          </a:xfrm>
          <a:prstGeom prst="rect">
            <a:avLst/>
          </a:prstGeom>
          <a:noFill/>
          <a:ln>
            <a:noFill/>
          </a:ln>
        </p:spPr>
        <p:txBody>
          <a:bodyPr anchorCtr="0" anchor="ctr" bIns="44450" lIns="90475" spcFirstLastPara="1" rIns="90475" wrap="square" tIns="444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59"/>
          <p:cNvSpPr txBox="1"/>
          <p:nvPr>
            <p:ph idx="1" type="body"/>
          </p:nvPr>
        </p:nvSpPr>
        <p:spPr>
          <a:xfrm>
            <a:off x="630238" y="1681163"/>
            <a:ext cx="3868737" cy="823912"/>
          </a:xfrm>
          <a:prstGeom prst="rect">
            <a:avLst/>
          </a:prstGeom>
          <a:noFill/>
          <a:ln>
            <a:noFill/>
          </a:ln>
        </p:spPr>
        <p:txBody>
          <a:bodyPr anchorCtr="0" anchor="b" bIns="44450" lIns="90475" spcFirstLastPara="1" rIns="90475" wrap="square" tIns="44450">
            <a:noAutofit/>
          </a:bodyPr>
          <a:lstStyle>
            <a:lvl1pPr indent="-228600" lvl="0" marL="457200" algn="l">
              <a:spcBef>
                <a:spcPts val="480"/>
              </a:spcBef>
              <a:spcAft>
                <a:spcPts val="0"/>
              </a:spcAft>
              <a:buClr>
                <a:schemeClr val="lt1"/>
              </a:buClr>
              <a:buSzPts val="2400"/>
              <a:buFont typeface="Arial"/>
              <a:buNone/>
              <a:defRPr b="1" sz="2400"/>
            </a:lvl1pPr>
            <a:lvl2pPr indent="-228600" lvl="1" marL="914400" algn="l">
              <a:spcBef>
                <a:spcPts val="400"/>
              </a:spcBef>
              <a:spcAft>
                <a:spcPts val="0"/>
              </a:spcAft>
              <a:buClr>
                <a:schemeClr val="lt1"/>
              </a:buClr>
              <a:buSzPts val="2000"/>
              <a:buFont typeface="Arial"/>
              <a:buNone/>
              <a:defRPr b="1" sz="2000"/>
            </a:lvl2pPr>
            <a:lvl3pPr indent="-228600" lvl="2" marL="1371600" algn="l">
              <a:spcBef>
                <a:spcPts val="360"/>
              </a:spcBef>
              <a:spcAft>
                <a:spcPts val="0"/>
              </a:spcAft>
              <a:buClr>
                <a:schemeClr val="lt1"/>
              </a:buClr>
              <a:buSzPts val="1800"/>
              <a:buFont typeface="Arial"/>
              <a:buNone/>
              <a:defRPr b="1" sz="1800"/>
            </a:lvl3pPr>
            <a:lvl4pPr indent="-228600" lvl="3" marL="1828800" algn="l">
              <a:spcBef>
                <a:spcPts val="320"/>
              </a:spcBef>
              <a:spcAft>
                <a:spcPts val="0"/>
              </a:spcAft>
              <a:buClr>
                <a:schemeClr val="lt1"/>
              </a:buClr>
              <a:buSzPts val="1600"/>
              <a:buFont typeface="Arial"/>
              <a:buNone/>
              <a:defRPr b="1" sz="1600"/>
            </a:lvl4pPr>
            <a:lvl5pPr indent="-228600" lvl="4" marL="2286000" algn="l">
              <a:spcBef>
                <a:spcPts val="320"/>
              </a:spcBef>
              <a:spcAft>
                <a:spcPts val="0"/>
              </a:spcAft>
              <a:buClr>
                <a:schemeClr val="lt1"/>
              </a:buClr>
              <a:buSzPts val="1600"/>
              <a:buFont typeface="Arial"/>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0" name="Google Shape;30;p59"/>
          <p:cNvSpPr txBox="1"/>
          <p:nvPr>
            <p:ph idx="2" type="body"/>
          </p:nvPr>
        </p:nvSpPr>
        <p:spPr>
          <a:xfrm>
            <a:off x="630238" y="2505075"/>
            <a:ext cx="3868737" cy="3684588"/>
          </a:xfrm>
          <a:prstGeom prst="rect">
            <a:avLst/>
          </a:prstGeom>
          <a:noFill/>
          <a:ln>
            <a:noFill/>
          </a:ln>
        </p:spPr>
        <p:txBody>
          <a:bodyPr anchorCtr="0" anchor="t" bIns="44450" lIns="90475" spcFirstLastPara="1" rIns="90475" wrap="square" tIns="4445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1" name="Google Shape;31;p59"/>
          <p:cNvSpPr txBox="1"/>
          <p:nvPr>
            <p:ph idx="3" type="body"/>
          </p:nvPr>
        </p:nvSpPr>
        <p:spPr>
          <a:xfrm>
            <a:off x="4629150" y="1681163"/>
            <a:ext cx="3887788" cy="823912"/>
          </a:xfrm>
          <a:prstGeom prst="rect">
            <a:avLst/>
          </a:prstGeom>
          <a:noFill/>
          <a:ln>
            <a:noFill/>
          </a:ln>
        </p:spPr>
        <p:txBody>
          <a:bodyPr anchorCtr="0" anchor="b" bIns="44450" lIns="90475" spcFirstLastPara="1" rIns="90475" wrap="square" tIns="44450">
            <a:noAutofit/>
          </a:bodyPr>
          <a:lstStyle>
            <a:lvl1pPr indent="-228600" lvl="0" marL="457200" algn="l">
              <a:spcBef>
                <a:spcPts val="480"/>
              </a:spcBef>
              <a:spcAft>
                <a:spcPts val="0"/>
              </a:spcAft>
              <a:buClr>
                <a:schemeClr val="lt1"/>
              </a:buClr>
              <a:buSzPts val="2400"/>
              <a:buFont typeface="Arial"/>
              <a:buNone/>
              <a:defRPr b="1" sz="2400"/>
            </a:lvl1pPr>
            <a:lvl2pPr indent="-228600" lvl="1" marL="914400" algn="l">
              <a:spcBef>
                <a:spcPts val="400"/>
              </a:spcBef>
              <a:spcAft>
                <a:spcPts val="0"/>
              </a:spcAft>
              <a:buClr>
                <a:schemeClr val="lt1"/>
              </a:buClr>
              <a:buSzPts val="2000"/>
              <a:buFont typeface="Arial"/>
              <a:buNone/>
              <a:defRPr b="1" sz="2000"/>
            </a:lvl2pPr>
            <a:lvl3pPr indent="-228600" lvl="2" marL="1371600" algn="l">
              <a:spcBef>
                <a:spcPts val="360"/>
              </a:spcBef>
              <a:spcAft>
                <a:spcPts val="0"/>
              </a:spcAft>
              <a:buClr>
                <a:schemeClr val="lt1"/>
              </a:buClr>
              <a:buSzPts val="1800"/>
              <a:buFont typeface="Arial"/>
              <a:buNone/>
              <a:defRPr b="1" sz="1800"/>
            </a:lvl3pPr>
            <a:lvl4pPr indent="-228600" lvl="3" marL="1828800" algn="l">
              <a:spcBef>
                <a:spcPts val="320"/>
              </a:spcBef>
              <a:spcAft>
                <a:spcPts val="0"/>
              </a:spcAft>
              <a:buClr>
                <a:schemeClr val="lt1"/>
              </a:buClr>
              <a:buSzPts val="1600"/>
              <a:buFont typeface="Arial"/>
              <a:buNone/>
              <a:defRPr b="1" sz="1600"/>
            </a:lvl4pPr>
            <a:lvl5pPr indent="-228600" lvl="4" marL="2286000" algn="l">
              <a:spcBef>
                <a:spcPts val="320"/>
              </a:spcBef>
              <a:spcAft>
                <a:spcPts val="0"/>
              </a:spcAft>
              <a:buClr>
                <a:schemeClr val="lt1"/>
              </a:buClr>
              <a:buSzPts val="1600"/>
              <a:buFont typeface="Arial"/>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2" name="Google Shape;32;p59"/>
          <p:cNvSpPr txBox="1"/>
          <p:nvPr>
            <p:ph idx="4" type="body"/>
          </p:nvPr>
        </p:nvSpPr>
        <p:spPr>
          <a:xfrm>
            <a:off x="4629150" y="2505075"/>
            <a:ext cx="3887788" cy="3684588"/>
          </a:xfrm>
          <a:prstGeom prst="rect">
            <a:avLst/>
          </a:prstGeom>
          <a:noFill/>
          <a:ln>
            <a:noFill/>
          </a:ln>
        </p:spPr>
        <p:txBody>
          <a:bodyPr anchorCtr="0" anchor="t" bIns="44450" lIns="90475" spcFirstLastPara="1" rIns="90475" wrap="square" tIns="4445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4" name="Shape 34"/>
        <p:cNvGrpSpPr/>
        <p:nvPr/>
      </p:nvGrpSpPr>
      <p:grpSpPr>
        <a:xfrm>
          <a:off x="0" y="0"/>
          <a:ext cx="0" cy="0"/>
          <a:chOff x="0" y="0"/>
          <a:chExt cx="0" cy="0"/>
        </a:xfrm>
      </p:grpSpPr>
      <p:sp>
        <p:nvSpPr>
          <p:cNvPr id="35" name="Google Shape;35;p61"/>
          <p:cNvSpPr txBox="1"/>
          <p:nvPr>
            <p:ph type="title"/>
          </p:nvPr>
        </p:nvSpPr>
        <p:spPr>
          <a:xfrm>
            <a:off x="630238" y="457200"/>
            <a:ext cx="2949575" cy="1600200"/>
          </a:xfrm>
          <a:prstGeom prst="rect">
            <a:avLst/>
          </a:prstGeom>
          <a:noFill/>
          <a:ln>
            <a:noFill/>
          </a:ln>
        </p:spPr>
        <p:txBody>
          <a:bodyPr anchorCtr="0" anchor="b" bIns="44450" lIns="90475" spcFirstLastPara="1" rIns="90475" wrap="square" tIns="4445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61"/>
          <p:cNvSpPr txBox="1"/>
          <p:nvPr>
            <p:ph idx="1" type="body"/>
          </p:nvPr>
        </p:nvSpPr>
        <p:spPr>
          <a:xfrm>
            <a:off x="3887788" y="987425"/>
            <a:ext cx="4629150" cy="4873625"/>
          </a:xfrm>
          <a:prstGeom prst="rect">
            <a:avLst/>
          </a:prstGeom>
          <a:noFill/>
          <a:ln>
            <a:noFill/>
          </a:ln>
        </p:spPr>
        <p:txBody>
          <a:bodyPr anchorCtr="0" anchor="t" bIns="44450" lIns="90475" spcFirstLastPara="1" rIns="90475" wrap="square" tIns="44450">
            <a:noAutofit/>
          </a:bodyPr>
          <a:lstStyle>
            <a:lvl1pPr indent="-431800" lvl="0" marL="457200" algn="l">
              <a:spcBef>
                <a:spcPts val="640"/>
              </a:spcBef>
              <a:spcAft>
                <a:spcPts val="0"/>
              </a:spcAft>
              <a:buClr>
                <a:schemeClr val="lt1"/>
              </a:buClr>
              <a:buSzPts val="3200"/>
              <a:buFont typeface="Arial"/>
              <a:buChar char="•"/>
              <a:defRPr sz="3200"/>
            </a:lvl1pPr>
            <a:lvl2pPr indent="-406400" lvl="1" marL="914400" algn="l">
              <a:spcBef>
                <a:spcPts val="560"/>
              </a:spcBef>
              <a:spcAft>
                <a:spcPts val="0"/>
              </a:spcAft>
              <a:buClr>
                <a:schemeClr val="lt1"/>
              </a:buClr>
              <a:buSzPts val="2800"/>
              <a:buFont typeface="Arial"/>
              <a:buChar char="–"/>
              <a:defRPr sz="2800"/>
            </a:lvl2pPr>
            <a:lvl3pPr indent="-381000" lvl="2" marL="1371600" algn="l">
              <a:spcBef>
                <a:spcPts val="480"/>
              </a:spcBef>
              <a:spcAft>
                <a:spcPts val="0"/>
              </a:spcAft>
              <a:buClr>
                <a:schemeClr val="lt1"/>
              </a:buClr>
              <a:buSzPts val="2400"/>
              <a:buFont typeface="Arial"/>
              <a:buChar char="•"/>
              <a:defRPr sz="2400"/>
            </a:lvl3pPr>
            <a:lvl4pPr indent="-355600" lvl="3" marL="1828800" algn="l">
              <a:spcBef>
                <a:spcPts val="400"/>
              </a:spcBef>
              <a:spcAft>
                <a:spcPts val="0"/>
              </a:spcAft>
              <a:buClr>
                <a:schemeClr val="lt1"/>
              </a:buClr>
              <a:buSzPts val="2000"/>
              <a:buFont typeface="Arial"/>
              <a:buChar char="–"/>
              <a:defRPr sz="2000"/>
            </a:lvl4pPr>
            <a:lvl5pPr indent="-355600" lvl="4" marL="2286000" algn="l">
              <a:spcBef>
                <a:spcPts val="400"/>
              </a:spcBef>
              <a:spcAft>
                <a:spcPts val="0"/>
              </a:spcAft>
              <a:buClr>
                <a:schemeClr val="lt1"/>
              </a:buClr>
              <a:buSzPts val="2000"/>
              <a:buFont typeface="Arial"/>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37" name="Google Shape;37;p61"/>
          <p:cNvSpPr txBox="1"/>
          <p:nvPr>
            <p:ph idx="2" type="body"/>
          </p:nvPr>
        </p:nvSpPr>
        <p:spPr>
          <a:xfrm>
            <a:off x="630238" y="2057400"/>
            <a:ext cx="2949575" cy="3811588"/>
          </a:xfrm>
          <a:prstGeom prst="rect">
            <a:avLst/>
          </a:prstGeom>
          <a:noFill/>
          <a:ln>
            <a:noFill/>
          </a:ln>
        </p:spPr>
        <p:txBody>
          <a:bodyPr anchorCtr="0" anchor="t" bIns="44450" lIns="90475" spcFirstLastPara="1" rIns="90475" wrap="square" tIns="44450">
            <a:noAutofit/>
          </a:bodyPr>
          <a:lstStyle>
            <a:lvl1pPr indent="-228600" lvl="0" marL="457200" algn="l">
              <a:spcBef>
                <a:spcPts val="320"/>
              </a:spcBef>
              <a:spcAft>
                <a:spcPts val="0"/>
              </a:spcAft>
              <a:buClr>
                <a:schemeClr val="lt1"/>
              </a:buClr>
              <a:buSzPts val="1600"/>
              <a:buFont typeface="Arial"/>
              <a:buNone/>
              <a:defRPr sz="1600"/>
            </a:lvl1pPr>
            <a:lvl2pPr indent="-228600" lvl="1" marL="914400" algn="l">
              <a:spcBef>
                <a:spcPts val="280"/>
              </a:spcBef>
              <a:spcAft>
                <a:spcPts val="0"/>
              </a:spcAft>
              <a:buClr>
                <a:schemeClr val="lt1"/>
              </a:buClr>
              <a:buSzPts val="1400"/>
              <a:buFont typeface="Arial"/>
              <a:buNone/>
              <a:defRPr sz="1400"/>
            </a:lvl2pPr>
            <a:lvl3pPr indent="-228600" lvl="2" marL="1371600" algn="l">
              <a:spcBef>
                <a:spcPts val="240"/>
              </a:spcBef>
              <a:spcAft>
                <a:spcPts val="0"/>
              </a:spcAft>
              <a:buClr>
                <a:schemeClr val="lt1"/>
              </a:buClr>
              <a:buSzPts val="1200"/>
              <a:buFont typeface="Arial"/>
              <a:buNone/>
              <a:defRPr sz="1200"/>
            </a:lvl3pPr>
            <a:lvl4pPr indent="-228600" lvl="3" marL="1828800" algn="l">
              <a:spcBef>
                <a:spcPts val="200"/>
              </a:spcBef>
              <a:spcAft>
                <a:spcPts val="0"/>
              </a:spcAft>
              <a:buClr>
                <a:schemeClr val="lt1"/>
              </a:buClr>
              <a:buSzPts val="1000"/>
              <a:buFont typeface="Arial"/>
              <a:buNone/>
              <a:defRPr sz="1000"/>
            </a:lvl4pPr>
            <a:lvl5pPr indent="-228600" lvl="4" marL="2286000" algn="l">
              <a:spcBef>
                <a:spcPts val="200"/>
              </a:spcBef>
              <a:spcAft>
                <a:spcPts val="0"/>
              </a:spcAft>
              <a:buClr>
                <a:schemeClr val="lt1"/>
              </a:buClr>
              <a:buSzPts val="1000"/>
              <a:buFont typeface="Arial"/>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8" name="Shape 38"/>
        <p:cNvGrpSpPr/>
        <p:nvPr/>
      </p:nvGrpSpPr>
      <p:grpSpPr>
        <a:xfrm>
          <a:off x="0" y="0"/>
          <a:ext cx="0" cy="0"/>
          <a:chOff x="0" y="0"/>
          <a:chExt cx="0" cy="0"/>
        </a:xfrm>
      </p:grpSpPr>
      <p:sp>
        <p:nvSpPr>
          <p:cNvPr id="39" name="Google Shape;39;p62"/>
          <p:cNvSpPr txBox="1"/>
          <p:nvPr>
            <p:ph type="title"/>
          </p:nvPr>
        </p:nvSpPr>
        <p:spPr>
          <a:xfrm>
            <a:off x="630238" y="457200"/>
            <a:ext cx="2949575" cy="1600200"/>
          </a:xfrm>
          <a:prstGeom prst="rect">
            <a:avLst/>
          </a:prstGeom>
          <a:noFill/>
          <a:ln>
            <a:noFill/>
          </a:ln>
        </p:spPr>
        <p:txBody>
          <a:bodyPr anchorCtr="0" anchor="b" bIns="44450" lIns="90475" spcFirstLastPara="1" rIns="90475" wrap="square" tIns="4445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62"/>
          <p:cNvSpPr/>
          <p:nvPr>
            <p:ph idx="2" type="pic"/>
          </p:nvPr>
        </p:nvSpPr>
        <p:spPr>
          <a:xfrm>
            <a:off x="3887788" y="987425"/>
            <a:ext cx="4629150" cy="4873625"/>
          </a:xfrm>
          <a:prstGeom prst="rect">
            <a:avLst/>
          </a:prstGeom>
          <a:noFill/>
          <a:ln>
            <a:noFill/>
          </a:ln>
        </p:spPr>
      </p:sp>
      <p:sp>
        <p:nvSpPr>
          <p:cNvPr id="41" name="Google Shape;41;p62"/>
          <p:cNvSpPr txBox="1"/>
          <p:nvPr>
            <p:ph idx="1" type="body"/>
          </p:nvPr>
        </p:nvSpPr>
        <p:spPr>
          <a:xfrm>
            <a:off x="630238" y="2057400"/>
            <a:ext cx="2949575" cy="3811588"/>
          </a:xfrm>
          <a:prstGeom prst="rect">
            <a:avLst/>
          </a:prstGeom>
          <a:noFill/>
          <a:ln>
            <a:noFill/>
          </a:ln>
        </p:spPr>
        <p:txBody>
          <a:bodyPr anchorCtr="0" anchor="t" bIns="44450" lIns="90475" spcFirstLastPara="1" rIns="90475" wrap="square" tIns="44450">
            <a:noAutofit/>
          </a:bodyPr>
          <a:lstStyle>
            <a:lvl1pPr indent="-228600" lvl="0" marL="457200" algn="l">
              <a:spcBef>
                <a:spcPts val="320"/>
              </a:spcBef>
              <a:spcAft>
                <a:spcPts val="0"/>
              </a:spcAft>
              <a:buClr>
                <a:schemeClr val="lt1"/>
              </a:buClr>
              <a:buSzPts val="1600"/>
              <a:buFont typeface="Arial"/>
              <a:buNone/>
              <a:defRPr sz="1600"/>
            </a:lvl1pPr>
            <a:lvl2pPr indent="-228600" lvl="1" marL="914400" algn="l">
              <a:spcBef>
                <a:spcPts val="280"/>
              </a:spcBef>
              <a:spcAft>
                <a:spcPts val="0"/>
              </a:spcAft>
              <a:buClr>
                <a:schemeClr val="lt1"/>
              </a:buClr>
              <a:buSzPts val="1400"/>
              <a:buFont typeface="Arial"/>
              <a:buNone/>
              <a:defRPr sz="1400"/>
            </a:lvl2pPr>
            <a:lvl3pPr indent="-228600" lvl="2" marL="1371600" algn="l">
              <a:spcBef>
                <a:spcPts val="240"/>
              </a:spcBef>
              <a:spcAft>
                <a:spcPts val="0"/>
              </a:spcAft>
              <a:buClr>
                <a:schemeClr val="lt1"/>
              </a:buClr>
              <a:buSzPts val="1200"/>
              <a:buFont typeface="Arial"/>
              <a:buNone/>
              <a:defRPr sz="1200"/>
            </a:lvl3pPr>
            <a:lvl4pPr indent="-228600" lvl="3" marL="1828800" algn="l">
              <a:spcBef>
                <a:spcPts val="200"/>
              </a:spcBef>
              <a:spcAft>
                <a:spcPts val="0"/>
              </a:spcAft>
              <a:buClr>
                <a:schemeClr val="lt1"/>
              </a:buClr>
              <a:buSzPts val="1000"/>
              <a:buFont typeface="Arial"/>
              <a:buNone/>
              <a:defRPr sz="1000"/>
            </a:lvl4pPr>
            <a:lvl5pPr indent="-228600" lvl="4" marL="2286000" algn="l">
              <a:spcBef>
                <a:spcPts val="200"/>
              </a:spcBef>
              <a:spcAft>
                <a:spcPts val="0"/>
              </a:spcAft>
              <a:buClr>
                <a:schemeClr val="lt1"/>
              </a:buClr>
              <a:buSzPts val="1000"/>
              <a:buFont typeface="Arial"/>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 name="Shape 6"/>
        <p:cNvGrpSpPr/>
        <p:nvPr/>
      </p:nvGrpSpPr>
      <p:grpSpPr>
        <a:xfrm>
          <a:off x="0" y="0"/>
          <a:ext cx="0" cy="0"/>
          <a:chOff x="0" y="0"/>
          <a:chExt cx="0" cy="0"/>
        </a:xfrm>
      </p:grpSpPr>
      <p:sp>
        <p:nvSpPr>
          <p:cNvPr id="7" name="Google Shape;7;p53"/>
          <p:cNvSpPr/>
          <p:nvPr/>
        </p:nvSpPr>
        <p:spPr>
          <a:xfrm>
            <a:off x="0" y="0"/>
            <a:ext cx="9142413" cy="6856413"/>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 name="Google Shape;8;p53"/>
          <p:cNvSpPr txBox="1"/>
          <p:nvPr>
            <p:ph type="title"/>
          </p:nvPr>
        </p:nvSpPr>
        <p:spPr>
          <a:xfrm>
            <a:off x="1455738" y="609600"/>
            <a:ext cx="7451725" cy="1143000"/>
          </a:xfrm>
          <a:prstGeom prst="rect">
            <a:avLst/>
          </a:prstGeom>
          <a:noFill/>
          <a:ln>
            <a:noFill/>
          </a:ln>
        </p:spPr>
        <p:txBody>
          <a:bodyPr anchorCtr="0" anchor="ctr" bIns="44450" lIns="90475" spcFirstLastPara="1" rIns="90475" wrap="square" tIns="44450">
            <a:noAutofit/>
          </a:bodyPr>
          <a:lstStyle>
            <a:lvl1pPr lvl="0" marR="0" rtl="0" algn="ctr">
              <a:spcBef>
                <a:spcPts val="0"/>
              </a:spcBef>
              <a:spcAft>
                <a:spcPts val="0"/>
              </a:spcAft>
              <a:buSzPts val="1400"/>
              <a:buNone/>
              <a:defRPr b="1" i="0" sz="4400" u="none" cap="none" strike="noStrike">
                <a:solidFill>
                  <a:schemeClr val="lt2"/>
                </a:solidFill>
                <a:latin typeface="Times New Roman"/>
                <a:ea typeface="Times New Roman"/>
                <a:cs typeface="Times New Roman"/>
                <a:sym typeface="Times New Roman"/>
              </a:defRPr>
            </a:lvl1pPr>
            <a:lvl2pPr lvl="1" marR="0" rtl="0" algn="ctr">
              <a:spcBef>
                <a:spcPts val="0"/>
              </a:spcBef>
              <a:spcAft>
                <a:spcPts val="0"/>
              </a:spcAft>
              <a:buSzPts val="1400"/>
              <a:buNone/>
              <a:defRPr b="1" i="0" sz="4400" u="none" cap="none" strike="noStrike">
                <a:solidFill>
                  <a:schemeClr val="lt2"/>
                </a:solidFill>
                <a:latin typeface="Times New Roman"/>
                <a:ea typeface="Times New Roman"/>
                <a:cs typeface="Times New Roman"/>
                <a:sym typeface="Times New Roman"/>
              </a:defRPr>
            </a:lvl2pPr>
            <a:lvl3pPr lvl="2" marR="0" rtl="0" algn="ctr">
              <a:spcBef>
                <a:spcPts val="0"/>
              </a:spcBef>
              <a:spcAft>
                <a:spcPts val="0"/>
              </a:spcAft>
              <a:buSzPts val="1400"/>
              <a:buNone/>
              <a:defRPr b="1" i="0" sz="4400" u="none" cap="none" strike="noStrike">
                <a:solidFill>
                  <a:schemeClr val="lt2"/>
                </a:solidFill>
                <a:latin typeface="Times New Roman"/>
                <a:ea typeface="Times New Roman"/>
                <a:cs typeface="Times New Roman"/>
                <a:sym typeface="Times New Roman"/>
              </a:defRPr>
            </a:lvl3pPr>
            <a:lvl4pPr lvl="3" marR="0" rtl="0" algn="ctr">
              <a:spcBef>
                <a:spcPts val="0"/>
              </a:spcBef>
              <a:spcAft>
                <a:spcPts val="0"/>
              </a:spcAft>
              <a:buSzPts val="1400"/>
              <a:buNone/>
              <a:defRPr b="1" i="0" sz="4400" u="none" cap="none" strike="noStrike">
                <a:solidFill>
                  <a:schemeClr val="lt2"/>
                </a:solidFill>
                <a:latin typeface="Times New Roman"/>
                <a:ea typeface="Times New Roman"/>
                <a:cs typeface="Times New Roman"/>
                <a:sym typeface="Times New Roman"/>
              </a:defRPr>
            </a:lvl4pPr>
            <a:lvl5pPr lvl="4" marR="0" rtl="0" algn="ctr">
              <a:spcBef>
                <a:spcPts val="0"/>
              </a:spcBef>
              <a:spcAft>
                <a:spcPts val="0"/>
              </a:spcAft>
              <a:buSzPts val="1400"/>
              <a:buNone/>
              <a:defRPr b="1" i="0" sz="4400" u="none" cap="none" strike="noStrike">
                <a:solidFill>
                  <a:schemeClr val="lt2"/>
                </a:solidFill>
                <a:latin typeface="Times New Roman"/>
                <a:ea typeface="Times New Roman"/>
                <a:cs typeface="Times New Roman"/>
                <a:sym typeface="Times New Roman"/>
              </a:defRPr>
            </a:lvl5pPr>
            <a:lvl6pPr lvl="5" marR="0" rtl="0" algn="ctr">
              <a:spcBef>
                <a:spcPts val="0"/>
              </a:spcBef>
              <a:spcAft>
                <a:spcPts val="0"/>
              </a:spcAft>
              <a:buSzPts val="1400"/>
              <a:buNone/>
              <a:defRPr b="1" i="0" sz="4400" u="none" cap="none" strike="noStrike">
                <a:solidFill>
                  <a:schemeClr val="lt2"/>
                </a:solidFill>
                <a:latin typeface="Times New Roman"/>
                <a:ea typeface="Times New Roman"/>
                <a:cs typeface="Times New Roman"/>
                <a:sym typeface="Times New Roman"/>
              </a:defRPr>
            </a:lvl6pPr>
            <a:lvl7pPr lvl="6" marR="0" rtl="0" algn="ctr">
              <a:spcBef>
                <a:spcPts val="0"/>
              </a:spcBef>
              <a:spcAft>
                <a:spcPts val="0"/>
              </a:spcAft>
              <a:buSzPts val="1400"/>
              <a:buNone/>
              <a:defRPr b="1" i="0" sz="4400" u="none" cap="none" strike="noStrike">
                <a:solidFill>
                  <a:schemeClr val="lt2"/>
                </a:solidFill>
                <a:latin typeface="Times New Roman"/>
                <a:ea typeface="Times New Roman"/>
                <a:cs typeface="Times New Roman"/>
                <a:sym typeface="Times New Roman"/>
              </a:defRPr>
            </a:lvl7pPr>
            <a:lvl8pPr lvl="7" marR="0" rtl="0" algn="ctr">
              <a:spcBef>
                <a:spcPts val="0"/>
              </a:spcBef>
              <a:spcAft>
                <a:spcPts val="0"/>
              </a:spcAft>
              <a:buSzPts val="1400"/>
              <a:buNone/>
              <a:defRPr b="1" i="0" sz="4400" u="none" cap="none" strike="noStrike">
                <a:solidFill>
                  <a:schemeClr val="lt2"/>
                </a:solidFill>
                <a:latin typeface="Times New Roman"/>
                <a:ea typeface="Times New Roman"/>
                <a:cs typeface="Times New Roman"/>
                <a:sym typeface="Times New Roman"/>
              </a:defRPr>
            </a:lvl8pPr>
            <a:lvl9pPr lvl="8" marR="0" rtl="0" algn="ctr">
              <a:spcBef>
                <a:spcPts val="0"/>
              </a:spcBef>
              <a:spcAft>
                <a:spcPts val="0"/>
              </a:spcAft>
              <a:buSzPts val="1400"/>
              <a:buNone/>
              <a:defRPr b="1" i="0" sz="4400" u="none" cap="none" strike="noStrike">
                <a:solidFill>
                  <a:schemeClr val="lt2"/>
                </a:solidFill>
                <a:latin typeface="Times New Roman"/>
                <a:ea typeface="Times New Roman"/>
                <a:cs typeface="Times New Roman"/>
                <a:sym typeface="Times New Roman"/>
              </a:defRPr>
            </a:lvl9pPr>
          </a:lstStyle>
          <a:p/>
        </p:txBody>
      </p:sp>
      <p:sp>
        <p:nvSpPr>
          <p:cNvPr id="9" name="Google Shape;9;p53"/>
          <p:cNvSpPr txBox="1"/>
          <p:nvPr>
            <p:ph idx="1" type="body"/>
          </p:nvPr>
        </p:nvSpPr>
        <p:spPr>
          <a:xfrm>
            <a:off x="1455738" y="1981200"/>
            <a:ext cx="7451725" cy="4114800"/>
          </a:xfrm>
          <a:prstGeom prst="rect">
            <a:avLst/>
          </a:prstGeom>
          <a:noFill/>
          <a:ln>
            <a:noFill/>
          </a:ln>
        </p:spPr>
        <p:txBody>
          <a:bodyPr anchorCtr="0" anchor="t" bIns="44450" lIns="90475" spcFirstLastPara="1" rIns="90475" wrap="square" tIns="4445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cxnSp>
        <p:nvCxnSpPr>
          <p:cNvPr id="10" name="Google Shape;10;p53"/>
          <p:cNvCxnSpPr/>
          <p:nvPr/>
        </p:nvCxnSpPr>
        <p:spPr>
          <a:xfrm>
            <a:off x="1463675" y="304800"/>
            <a:ext cx="7437438" cy="0"/>
          </a:xfrm>
          <a:prstGeom prst="straightConnector1">
            <a:avLst/>
          </a:prstGeom>
          <a:noFill/>
          <a:ln cap="flat" cmpd="sng" w="12700">
            <a:solidFill>
              <a:schemeClr val="hlink"/>
            </a:solidFill>
            <a:prstDash val="solid"/>
            <a:round/>
            <a:headEnd len="med" w="med" type="none"/>
            <a:tailEnd len="med" w="med" type="none"/>
          </a:ln>
        </p:spPr>
      </p:cxnSp>
      <p:sp>
        <p:nvSpPr>
          <p:cNvPr id="11" name="Google Shape;11;p53"/>
          <p:cNvSpPr/>
          <p:nvPr/>
        </p:nvSpPr>
        <p:spPr>
          <a:xfrm>
            <a:off x="0" y="0"/>
            <a:ext cx="1389063" cy="6856413"/>
          </a:xfrm>
          <a:prstGeom prst="rect">
            <a:avLst/>
          </a:prstGeom>
          <a:gradFill>
            <a:gsLst>
              <a:gs pos="0">
                <a:srgbClr val="B9944A"/>
              </a:gs>
              <a:gs pos="50000">
                <a:srgbClr val="FFCC66"/>
              </a:gs>
              <a:gs pos="100000">
                <a:srgbClr val="B9944A"/>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vmlDrawing" Target="../drawings/vmlDrawing1.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vmlDrawing" Target="../drawings/vmlDrawing2.v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vmlDrawing" Target="../drawings/vmlDrawing3.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vmlDrawing" Target="../drawings/vmlDrawing4.v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
          <p:cNvSpPr txBox="1"/>
          <p:nvPr>
            <p:ph type="ctrTitle"/>
          </p:nvPr>
        </p:nvSpPr>
        <p:spPr>
          <a:xfrm>
            <a:off x="685800" y="2286000"/>
            <a:ext cx="7772400"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sz="4800"/>
              <a:t>Writing Basic </a:t>
            </a:r>
            <a:br>
              <a:rPr lang="en-US" sz="4800"/>
            </a:br>
            <a:r>
              <a:rPr lang="en-US" sz="4800"/>
              <a:t>SQL Statements</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0"/>
          <p:cNvSpPr/>
          <p:nvPr/>
        </p:nvSpPr>
        <p:spPr>
          <a:xfrm>
            <a:off x="935038" y="2887663"/>
            <a:ext cx="7315200" cy="1765300"/>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t" bIns="46025" lIns="92075" spcFirstLastPara="1" rIns="92075" wrap="square" tIns="46025">
            <a:sp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197" name="Google Shape;197;p10"/>
          <p:cNvSpPr/>
          <p:nvPr/>
        </p:nvSpPr>
        <p:spPr>
          <a:xfrm>
            <a:off x="927100" y="1831975"/>
            <a:ext cx="7289800" cy="822325"/>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a:t>
            </a:r>
            <a:endParaRPr/>
          </a:p>
        </p:txBody>
      </p:sp>
      <p:grpSp>
        <p:nvGrpSpPr>
          <p:cNvPr id="198" name="Google Shape;198;p10"/>
          <p:cNvGrpSpPr/>
          <p:nvPr/>
        </p:nvGrpSpPr>
        <p:grpSpPr>
          <a:xfrm>
            <a:off x="1014413" y="1882775"/>
            <a:ext cx="3268662" cy="2727325"/>
            <a:chOff x="639" y="1186"/>
            <a:chExt cx="2059" cy="1718"/>
          </a:xfrm>
        </p:grpSpPr>
        <p:sp>
          <p:nvSpPr>
            <p:cNvPr id="199" name="Google Shape;199;p10"/>
            <p:cNvSpPr/>
            <p:nvPr/>
          </p:nvSpPr>
          <p:spPr>
            <a:xfrm>
              <a:off x="1635" y="1186"/>
              <a:ext cx="1063" cy="227"/>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0" name="Google Shape;200;p10"/>
            <p:cNvSpPr/>
            <p:nvPr/>
          </p:nvSpPr>
          <p:spPr>
            <a:xfrm>
              <a:off x="639" y="1846"/>
              <a:ext cx="2025" cy="1058"/>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201" name="Google Shape;201;p10"/>
          <p:cNvSpPr txBox="1"/>
          <p:nvPr>
            <p:ph type="title"/>
          </p:nvPr>
        </p:nvSpPr>
        <p:spPr>
          <a:xfrm>
            <a:off x="1455738" y="609600"/>
            <a:ext cx="7451725"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Selecting Specific Columns</a:t>
            </a:r>
            <a:endParaRPr/>
          </a:p>
        </p:txBody>
      </p:sp>
      <p:sp>
        <p:nvSpPr>
          <p:cNvPr id="202" name="Google Shape;202;p10"/>
          <p:cNvSpPr/>
          <p:nvPr/>
        </p:nvSpPr>
        <p:spPr>
          <a:xfrm>
            <a:off x="928688" y="2900363"/>
            <a:ext cx="7289800" cy="173990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DEPTNO LOC</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10 NEW YORK</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20 DALLAS</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30 CHICAGO</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40 BOSTON</a:t>
            </a:r>
            <a:endParaRPr/>
          </a:p>
        </p:txBody>
      </p:sp>
      <p:sp>
        <p:nvSpPr>
          <p:cNvPr id="203" name="Google Shape;203;p10"/>
          <p:cNvSpPr/>
          <p:nvPr/>
        </p:nvSpPr>
        <p:spPr>
          <a:xfrm>
            <a:off x="914400" y="1792288"/>
            <a:ext cx="7315200" cy="8477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deptno, loc</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  FROM   dept;</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1"/>
          <p:cNvSpPr txBox="1"/>
          <p:nvPr>
            <p:ph type="title"/>
          </p:nvPr>
        </p:nvSpPr>
        <p:spPr>
          <a:xfrm>
            <a:off x="1455738" y="609600"/>
            <a:ext cx="7451725"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Column Heading Defaults</a:t>
            </a:r>
            <a:endParaRPr/>
          </a:p>
        </p:txBody>
      </p:sp>
      <p:sp>
        <p:nvSpPr>
          <p:cNvPr id="213" name="Google Shape;213;p11"/>
          <p:cNvSpPr txBox="1"/>
          <p:nvPr>
            <p:ph idx="1" type="body"/>
          </p:nvPr>
        </p:nvSpPr>
        <p:spPr>
          <a:xfrm>
            <a:off x="1455738" y="1981200"/>
            <a:ext cx="7451725" cy="1908175"/>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285750" lvl="1" marL="742950" rtl="0" algn="l">
              <a:spcBef>
                <a:spcPts val="0"/>
              </a:spcBef>
              <a:spcAft>
                <a:spcPts val="0"/>
              </a:spcAft>
              <a:buClr>
                <a:schemeClr val="lt1"/>
              </a:buClr>
              <a:buSzPts val="2800"/>
              <a:buFont typeface="Arial"/>
              <a:buChar char="–"/>
            </a:pPr>
            <a:r>
              <a:rPr lang="en-US"/>
              <a:t>Default justification</a:t>
            </a:r>
            <a:endParaRPr/>
          </a:p>
          <a:p>
            <a:pPr indent="-228600" lvl="2" marL="1143000" rtl="0" algn="l">
              <a:spcBef>
                <a:spcPts val="480"/>
              </a:spcBef>
              <a:spcAft>
                <a:spcPts val="0"/>
              </a:spcAft>
              <a:buClr>
                <a:schemeClr val="lt1"/>
              </a:buClr>
              <a:buSzPts val="2400"/>
              <a:buFont typeface="Arial"/>
              <a:buChar char="•"/>
            </a:pPr>
            <a:r>
              <a:rPr lang="en-US"/>
              <a:t>Left: Date and character data</a:t>
            </a:r>
            <a:endParaRPr/>
          </a:p>
          <a:p>
            <a:pPr indent="-228600" lvl="2" marL="1143000" rtl="0" algn="l">
              <a:spcBef>
                <a:spcPts val="480"/>
              </a:spcBef>
              <a:spcAft>
                <a:spcPts val="0"/>
              </a:spcAft>
              <a:buClr>
                <a:schemeClr val="lt1"/>
              </a:buClr>
              <a:buSzPts val="2400"/>
              <a:buFont typeface="Arial"/>
              <a:buChar char="•"/>
            </a:pPr>
            <a:r>
              <a:rPr lang="en-US"/>
              <a:t>Right: Numeric data</a:t>
            </a:r>
            <a:endParaRPr/>
          </a:p>
          <a:p>
            <a:pPr indent="-285750" lvl="1" marL="742950" rtl="0" algn="l">
              <a:spcBef>
                <a:spcPts val="560"/>
              </a:spcBef>
              <a:spcAft>
                <a:spcPts val="0"/>
              </a:spcAft>
              <a:buClr>
                <a:schemeClr val="lt1"/>
              </a:buClr>
              <a:buSzPts val="2800"/>
              <a:buFont typeface="Arial"/>
              <a:buChar char="–"/>
            </a:pPr>
            <a:r>
              <a:rPr lang="en-US"/>
              <a:t>Default display: Uppercase</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2"/>
          <p:cNvSpPr txBox="1"/>
          <p:nvPr>
            <p:ph type="title"/>
          </p:nvPr>
        </p:nvSpPr>
        <p:spPr>
          <a:xfrm>
            <a:off x="1455738" y="609600"/>
            <a:ext cx="7451725"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Arithmetic Expressions</a:t>
            </a:r>
            <a:endParaRPr/>
          </a:p>
        </p:txBody>
      </p:sp>
      <p:sp>
        <p:nvSpPr>
          <p:cNvPr id="219" name="Google Shape;219;p12"/>
          <p:cNvSpPr txBox="1"/>
          <p:nvPr>
            <p:ph idx="1" type="body"/>
          </p:nvPr>
        </p:nvSpPr>
        <p:spPr>
          <a:xfrm>
            <a:off x="1508125" y="1547813"/>
            <a:ext cx="7864475" cy="1554162"/>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342900" lvl="0" marL="342900" rtl="0" algn="l">
              <a:spcBef>
                <a:spcPts val="0"/>
              </a:spcBef>
              <a:spcAft>
                <a:spcPts val="0"/>
              </a:spcAft>
              <a:buClr>
                <a:schemeClr val="lt1"/>
              </a:buClr>
              <a:buSzPts val="3200"/>
              <a:buFont typeface="Arial"/>
              <a:buChar char="•"/>
            </a:pPr>
            <a:r>
              <a:rPr lang="en-US"/>
              <a:t>Create expressions on NUMBER and DATE data by using arithmetic operators.</a:t>
            </a:r>
            <a:endParaRPr/>
          </a:p>
        </p:txBody>
      </p:sp>
      <p:sp>
        <p:nvSpPr>
          <p:cNvPr id="220" name="Google Shape;220;p12"/>
          <p:cNvSpPr/>
          <p:nvPr/>
        </p:nvSpPr>
        <p:spPr>
          <a:xfrm>
            <a:off x="2019300" y="3209925"/>
            <a:ext cx="1293813" cy="2428875"/>
          </a:xfrm>
          <a:prstGeom prst="rect">
            <a:avLst/>
          </a:prstGeom>
          <a:solidFill>
            <a:srgbClr val="FFCC99"/>
          </a:solidFill>
          <a:ln cap="flat" cmpd="sng" w="25400">
            <a:solidFill>
              <a:srgbClr val="000000"/>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20000"/>
              </a:lnSpc>
              <a:spcBef>
                <a:spcPts val="0"/>
              </a:spcBef>
              <a:spcAft>
                <a:spcPts val="0"/>
              </a:spcAft>
              <a:buNone/>
            </a:pPr>
            <a:r>
              <a:rPr b="1" lang="en-US" sz="1800">
                <a:solidFill>
                  <a:srgbClr val="000000"/>
                </a:solidFill>
                <a:latin typeface="Arial"/>
                <a:ea typeface="Arial"/>
                <a:cs typeface="Arial"/>
                <a:sym typeface="Arial"/>
              </a:rPr>
              <a:t>Operator</a:t>
            </a:r>
            <a:endParaRPr/>
          </a:p>
          <a:p>
            <a:pPr indent="0" lvl="0" marL="0" marR="0" rtl="0" algn="ctr">
              <a:lnSpc>
                <a:spcPct val="120000"/>
              </a:lnSpc>
              <a:spcBef>
                <a:spcPts val="1080"/>
              </a:spcBef>
              <a:spcAft>
                <a:spcPts val="0"/>
              </a:spcAft>
              <a:buNone/>
            </a:pPr>
            <a:r>
              <a:rPr b="1" lang="en-US" sz="1800">
                <a:solidFill>
                  <a:srgbClr val="000000"/>
                </a:solidFill>
                <a:latin typeface="Arial"/>
                <a:ea typeface="Arial"/>
                <a:cs typeface="Arial"/>
                <a:sym typeface="Arial"/>
              </a:rPr>
              <a:t>+</a:t>
            </a:r>
            <a:endParaRPr/>
          </a:p>
          <a:p>
            <a:pPr indent="0" lvl="0" marL="0" marR="0" rtl="0" algn="ctr">
              <a:lnSpc>
                <a:spcPct val="120000"/>
              </a:lnSpc>
              <a:spcBef>
                <a:spcPts val="1080"/>
              </a:spcBef>
              <a:spcAft>
                <a:spcPts val="0"/>
              </a:spcAft>
              <a:buNone/>
            </a:pPr>
            <a:r>
              <a:rPr b="1" lang="en-US" sz="1800">
                <a:solidFill>
                  <a:srgbClr val="000000"/>
                </a:solidFill>
                <a:latin typeface="Arial"/>
                <a:ea typeface="Arial"/>
                <a:cs typeface="Arial"/>
                <a:sym typeface="Arial"/>
              </a:rPr>
              <a:t>-</a:t>
            </a:r>
            <a:endParaRPr/>
          </a:p>
          <a:p>
            <a:pPr indent="0" lvl="0" marL="0" marR="0" rtl="0" algn="ctr">
              <a:lnSpc>
                <a:spcPct val="120000"/>
              </a:lnSpc>
              <a:spcBef>
                <a:spcPts val="1080"/>
              </a:spcBef>
              <a:spcAft>
                <a:spcPts val="0"/>
              </a:spcAft>
              <a:buNone/>
            </a:pPr>
            <a:r>
              <a:rPr b="1" lang="en-US" sz="1800">
                <a:solidFill>
                  <a:srgbClr val="000000"/>
                </a:solidFill>
                <a:latin typeface="Arial"/>
                <a:ea typeface="Arial"/>
                <a:cs typeface="Arial"/>
                <a:sym typeface="Arial"/>
              </a:rPr>
              <a:t>*</a:t>
            </a:r>
            <a:endParaRPr/>
          </a:p>
          <a:p>
            <a:pPr indent="0" lvl="0" marL="0" marR="0" rtl="0" algn="ctr">
              <a:lnSpc>
                <a:spcPct val="120000"/>
              </a:lnSpc>
              <a:spcBef>
                <a:spcPts val="1080"/>
              </a:spcBef>
              <a:spcAft>
                <a:spcPts val="0"/>
              </a:spcAft>
              <a:buNone/>
            </a:pPr>
            <a:r>
              <a:rPr b="1" lang="en-US" sz="1800">
                <a:solidFill>
                  <a:srgbClr val="000000"/>
                </a:solidFill>
                <a:latin typeface="Arial"/>
                <a:ea typeface="Arial"/>
                <a:cs typeface="Arial"/>
                <a:sym typeface="Arial"/>
              </a:rPr>
              <a:t>      /       	</a:t>
            </a:r>
            <a:endParaRPr/>
          </a:p>
        </p:txBody>
      </p:sp>
      <p:sp>
        <p:nvSpPr>
          <p:cNvPr id="221" name="Google Shape;221;p12"/>
          <p:cNvSpPr/>
          <p:nvPr/>
        </p:nvSpPr>
        <p:spPr>
          <a:xfrm>
            <a:off x="3317875" y="3209925"/>
            <a:ext cx="3883025" cy="2428875"/>
          </a:xfrm>
          <a:prstGeom prst="rect">
            <a:avLst/>
          </a:prstGeom>
          <a:solidFill>
            <a:srgbClr val="FFCC99"/>
          </a:solidFill>
          <a:ln cap="flat" cmpd="sng" w="25400">
            <a:solidFill>
              <a:srgbClr val="000000"/>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20000"/>
              </a:lnSpc>
              <a:spcBef>
                <a:spcPts val="0"/>
              </a:spcBef>
              <a:spcAft>
                <a:spcPts val="0"/>
              </a:spcAft>
              <a:buNone/>
            </a:pPr>
            <a:r>
              <a:rPr b="1" lang="en-US" sz="1800">
                <a:solidFill>
                  <a:srgbClr val="000000"/>
                </a:solidFill>
                <a:latin typeface="Arial"/>
                <a:ea typeface="Arial"/>
                <a:cs typeface="Arial"/>
                <a:sym typeface="Arial"/>
              </a:rPr>
              <a:t>Description</a:t>
            </a:r>
            <a:endParaRPr/>
          </a:p>
          <a:p>
            <a:pPr indent="0" lvl="0" marL="0" marR="0" rtl="0" algn="l">
              <a:lnSpc>
                <a:spcPct val="120000"/>
              </a:lnSpc>
              <a:spcBef>
                <a:spcPts val="1080"/>
              </a:spcBef>
              <a:spcAft>
                <a:spcPts val="0"/>
              </a:spcAft>
              <a:buNone/>
            </a:pPr>
            <a:r>
              <a:rPr b="1" lang="en-US" sz="1800">
                <a:solidFill>
                  <a:srgbClr val="000000"/>
                </a:solidFill>
                <a:latin typeface="Arial"/>
                <a:ea typeface="Arial"/>
                <a:cs typeface="Arial"/>
                <a:sym typeface="Arial"/>
              </a:rPr>
              <a:t>Add</a:t>
            </a:r>
            <a:endParaRPr/>
          </a:p>
          <a:p>
            <a:pPr indent="0" lvl="0" marL="0" marR="0" rtl="0" algn="l">
              <a:lnSpc>
                <a:spcPct val="120000"/>
              </a:lnSpc>
              <a:spcBef>
                <a:spcPts val="1080"/>
              </a:spcBef>
              <a:spcAft>
                <a:spcPts val="0"/>
              </a:spcAft>
              <a:buNone/>
            </a:pPr>
            <a:r>
              <a:rPr b="1" lang="en-US" sz="1800">
                <a:solidFill>
                  <a:srgbClr val="000000"/>
                </a:solidFill>
                <a:latin typeface="Arial"/>
                <a:ea typeface="Arial"/>
                <a:cs typeface="Arial"/>
                <a:sym typeface="Arial"/>
              </a:rPr>
              <a:t>Subtract </a:t>
            </a:r>
            <a:endParaRPr/>
          </a:p>
          <a:p>
            <a:pPr indent="0" lvl="0" marL="0" marR="0" rtl="0" algn="l">
              <a:lnSpc>
                <a:spcPct val="120000"/>
              </a:lnSpc>
              <a:spcBef>
                <a:spcPts val="1080"/>
              </a:spcBef>
              <a:spcAft>
                <a:spcPts val="0"/>
              </a:spcAft>
              <a:buNone/>
            </a:pPr>
            <a:r>
              <a:rPr b="1" lang="en-US" sz="1800">
                <a:solidFill>
                  <a:srgbClr val="000000"/>
                </a:solidFill>
                <a:latin typeface="Arial"/>
                <a:ea typeface="Arial"/>
                <a:cs typeface="Arial"/>
                <a:sym typeface="Arial"/>
              </a:rPr>
              <a:t>Multiply </a:t>
            </a:r>
            <a:endParaRPr/>
          </a:p>
          <a:p>
            <a:pPr indent="0" lvl="0" marL="0" marR="0" rtl="0" algn="l">
              <a:lnSpc>
                <a:spcPct val="120000"/>
              </a:lnSpc>
              <a:spcBef>
                <a:spcPts val="1080"/>
              </a:spcBef>
              <a:spcAft>
                <a:spcPts val="0"/>
              </a:spcAft>
              <a:buNone/>
            </a:pPr>
            <a:r>
              <a:rPr b="1" lang="en-US" sz="1800">
                <a:solidFill>
                  <a:srgbClr val="000000"/>
                </a:solidFill>
                <a:latin typeface="Arial"/>
                <a:ea typeface="Arial"/>
                <a:cs typeface="Arial"/>
                <a:sym typeface="Arial"/>
              </a:rPr>
              <a:t>Divide</a:t>
            </a:r>
            <a:endParaRPr/>
          </a:p>
        </p:txBody>
      </p:sp>
      <p:cxnSp>
        <p:nvCxnSpPr>
          <p:cNvPr id="222" name="Google Shape;222;p12"/>
          <p:cNvCxnSpPr/>
          <p:nvPr/>
        </p:nvCxnSpPr>
        <p:spPr>
          <a:xfrm flipH="1" rot="10800000">
            <a:off x="2022475" y="3733800"/>
            <a:ext cx="5176838" cy="6350"/>
          </a:xfrm>
          <a:prstGeom prst="straightConnector1">
            <a:avLst/>
          </a:prstGeom>
          <a:noFill/>
          <a:ln cap="flat" cmpd="sng" w="50800">
            <a:solidFill>
              <a:srgbClr val="000000"/>
            </a:solidFill>
            <a:prstDash val="solid"/>
            <a:round/>
            <a:headEnd len="sm" w="sm" type="none"/>
            <a:tailEnd len="sm" w="sm" type="none"/>
          </a:ln>
        </p:spPr>
      </p:cxnSp>
      <p:cxnSp>
        <p:nvCxnSpPr>
          <p:cNvPr id="223" name="Google Shape;223;p12"/>
          <p:cNvCxnSpPr/>
          <p:nvPr/>
        </p:nvCxnSpPr>
        <p:spPr>
          <a:xfrm>
            <a:off x="2012950" y="4648200"/>
            <a:ext cx="5183188" cy="0"/>
          </a:xfrm>
          <a:prstGeom prst="straightConnector1">
            <a:avLst/>
          </a:prstGeom>
          <a:noFill/>
          <a:ln cap="flat" cmpd="sng" w="25400">
            <a:solidFill>
              <a:srgbClr val="000000"/>
            </a:solidFill>
            <a:prstDash val="solid"/>
            <a:round/>
            <a:headEnd len="sm" w="sm" type="none"/>
            <a:tailEnd len="sm" w="sm" type="none"/>
          </a:ln>
        </p:spPr>
      </p:cxnSp>
      <p:cxnSp>
        <p:nvCxnSpPr>
          <p:cNvPr id="224" name="Google Shape;224;p12"/>
          <p:cNvCxnSpPr/>
          <p:nvPr/>
        </p:nvCxnSpPr>
        <p:spPr>
          <a:xfrm>
            <a:off x="2019300" y="4191000"/>
            <a:ext cx="5191125" cy="0"/>
          </a:xfrm>
          <a:prstGeom prst="straightConnector1">
            <a:avLst/>
          </a:prstGeom>
          <a:noFill/>
          <a:ln cap="flat" cmpd="sng" w="25400">
            <a:solidFill>
              <a:srgbClr val="000000"/>
            </a:solidFill>
            <a:prstDash val="solid"/>
            <a:round/>
            <a:headEnd len="sm" w="sm" type="none"/>
            <a:tailEnd len="sm" w="sm" type="none"/>
          </a:ln>
        </p:spPr>
      </p:cxnSp>
      <p:cxnSp>
        <p:nvCxnSpPr>
          <p:cNvPr id="225" name="Google Shape;225;p12"/>
          <p:cNvCxnSpPr/>
          <p:nvPr/>
        </p:nvCxnSpPr>
        <p:spPr>
          <a:xfrm>
            <a:off x="2019300" y="5181600"/>
            <a:ext cx="5176838" cy="0"/>
          </a:xfrm>
          <a:prstGeom prst="straightConnector1">
            <a:avLst/>
          </a:prstGeom>
          <a:noFill/>
          <a:ln cap="flat" cmpd="sng" w="25400">
            <a:solidFill>
              <a:srgbClr val="000000"/>
            </a:solidFill>
            <a:prstDash val="solid"/>
            <a:round/>
            <a:headEnd len="sm" w="sm" type="none"/>
            <a:tailEnd len="sm" w="sm" type="none"/>
          </a:ln>
        </p:spPr>
      </p:cxn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3"/>
          <p:cNvSpPr/>
          <p:nvPr/>
        </p:nvSpPr>
        <p:spPr>
          <a:xfrm>
            <a:off x="922338" y="1616075"/>
            <a:ext cx="7265987" cy="822325"/>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a:t>
            </a:r>
            <a:endParaRPr/>
          </a:p>
        </p:txBody>
      </p:sp>
      <p:sp>
        <p:nvSpPr>
          <p:cNvPr id="231" name="Google Shape;231;p13"/>
          <p:cNvSpPr txBox="1"/>
          <p:nvPr>
            <p:ph type="title"/>
          </p:nvPr>
        </p:nvSpPr>
        <p:spPr>
          <a:xfrm>
            <a:off x="1455738" y="609600"/>
            <a:ext cx="7451725"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Using Arithmetic Operators</a:t>
            </a:r>
            <a:endParaRPr/>
          </a:p>
        </p:txBody>
      </p:sp>
      <p:sp>
        <p:nvSpPr>
          <p:cNvPr id="232" name="Google Shape;232;p13"/>
          <p:cNvSpPr/>
          <p:nvPr/>
        </p:nvSpPr>
        <p:spPr>
          <a:xfrm>
            <a:off x="5462588" y="2508250"/>
            <a:ext cx="211137" cy="225425"/>
          </a:xfrm>
          <a:custGeom>
            <a:rect b="b" l="l" r="r" t="t"/>
            <a:pathLst>
              <a:path extrusionOk="0" fill="none" h="21600" w="21600">
                <a:moveTo>
                  <a:pt x="21600" y="21600"/>
                </a:moveTo>
                <a:cubicBezTo>
                  <a:pt x="9670" y="21600"/>
                  <a:pt x="0" y="11929"/>
                  <a:pt x="0" y="0"/>
                </a:cubicBezTo>
              </a:path>
              <a:path extrusionOk="0" h="21600" w="21600">
                <a:moveTo>
                  <a:pt x="21600" y="21600"/>
                </a:moveTo>
                <a:cubicBezTo>
                  <a:pt x="9670" y="21600"/>
                  <a:pt x="0" y="11929"/>
                  <a:pt x="0" y="0"/>
                </a:cubicBezTo>
                <a:lnTo>
                  <a:pt x="21600" y="0"/>
                </a:lnTo>
                <a:close/>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33" name="Google Shape;233;p13"/>
          <p:cNvSpPr/>
          <p:nvPr/>
        </p:nvSpPr>
        <p:spPr>
          <a:xfrm>
            <a:off x="885825" y="2695575"/>
            <a:ext cx="7315200" cy="2863850"/>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grpSp>
        <p:nvGrpSpPr>
          <p:cNvPr id="234" name="Google Shape;234;p13"/>
          <p:cNvGrpSpPr/>
          <p:nvPr/>
        </p:nvGrpSpPr>
        <p:grpSpPr>
          <a:xfrm>
            <a:off x="3789363" y="1711325"/>
            <a:ext cx="1590675" cy="3260725"/>
            <a:chOff x="2387" y="1078"/>
            <a:chExt cx="1002" cy="2054"/>
          </a:xfrm>
        </p:grpSpPr>
        <p:sp>
          <p:nvSpPr>
            <p:cNvPr id="235" name="Google Shape;235;p13"/>
            <p:cNvSpPr/>
            <p:nvPr/>
          </p:nvSpPr>
          <p:spPr>
            <a:xfrm>
              <a:off x="2688" y="1078"/>
              <a:ext cx="701" cy="218"/>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36" name="Google Shape;236;p13"/>
            <p:cNvSpPr/>
            <p:nvPr/>
          </p:nvSpPr>
          <p:spPr>
            <a:xfrm>
              <a:off x="2387" y="1716"/>
              <a:ext cx="873" cy="1416"/>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237" name="Google Shape;237;p13"/>
          <p:cNvSpPr/>
          <p:nvPr/>
        </p:nvSpPr>
        <p:spPr>
          <a:xfrm>
            <a:off x="925513" y="1603375"/>
            <a:ext cx="7291387" cy="8477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ename, sal, sal+300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  FROM	emp;</a:t>
            </a:r>
            <a:endParaRPr/>
          </a:p>
        </p:txBody>
      </p:sp>
      <p:sp>
        <p:nvSpPr>
          <p:cNvPr id="238" name="Google Shape;238;p13"/>
          <p:cNvSpPr/>
          <p:nvPr/>
        </p:nvSpPr>
        <p:spPr>
          <a:xfrm>
            <a:off x="889000" y="2682875"/>
            <a:ext cx="7340600" cy="28384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ENAME            SAL   SAL+300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KING            5000      5300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BLAKE           2850      3150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CLARK           2450      2750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JONES           2975      3275</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MARTIN          1250      1550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ALLEN           1600      1900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14 rows selected.</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4"/>
          <p:cNvSpPr txBox="1"/>
          <p:nvPr>
            <p:ph type="title"/>
          </p:nvPr>
        </p:nvSpPr>
        <p:spPr>
          <a:xfrm>
            <a:off x="1455738" y="609600"/>
            <a:ext cx="7451725"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Operator Precedence</a:t>
            </a:r>
            <a:endParaRPr/>
          </a:p>
        </p:txBody>
      </p:sp>
      <p:sp>
        <p:nvSpPr>
          <p:cNvPr id="244" name="Google Shape;244;p14"/>
          <p:cNvSpPr txBox="1"/>
          <p:nvPr>
            <p:ph idx="1" type="body"/>
          </p:nvPr>
        </p:nvSpPr>
        <p:spPr>
          <a:xfrm>
            <a:off x="860425" y="2443163"/>
            <a:ext cx="7385050" cy="282575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285750" lvl="1" marL="742950" rtl="0" algn="l">
              <a:spcBef>
                <a:spcPts val="0"/>
              </a:spcBef>
              <a:spcAft>
                <a:spcPts val="0"/>
              </a:spcAft>
              <a:buClr>
                <a:schemeClr val="lt1"/>
              </a:buClr>
              <a:buSzPts val="2800"/>
              <a:buFont typeface="Arial"/>
              <a:buChar char="–"/>
            </a:pPr>
            <a:r>
              <a:rPr lang="en-US"/>
              <a:t>Multiplication and division take priority over addition and subtraction.</a:t>
            </a:r>
            <a:endParaRPr/>
          </a:p>
          <a:p>
            <a:pPr indent="-285750" lvl="1" marL="742950" rtl="0" algn="l">
              <a:spcBef>
                <a:spcPts val="560"/>
              </a:spcBef>
              <a:spcAft>
                <a:spcPts val="0"/>
              </a:spcAft>
              <a:buClr>
                <a:schemeClr val="lt1"/>
              </a:buClr>
              <a:buSzPts val="2800"/>
              <a:buFont typeface="Arial"/>
              <a:buChar char="–"/>
            </a:pPr>
            <a:r>
              <a:rPr lang="en-US"/>
              <a:t>Operators of the same priority are evaluated from left to right.</a:t>
            </a:r>
            <a:endParaRPr/>
          </a:p>
          <a:p>
            <a:pPr indent="-285750" lvl="1" marL="742950" rtl="0" algn="l">
              <a:spcBef>
                <a:spcPts val="560"/>
              </a:spcBef>
              <a:spcAft>
                <a:spcPts val="0"/>
              </a:spcAft>
              <a:buClr>
                <a:schemeClr val="lt1"/>
              </a:buClr>
              <a:buSzPts val="2800"/>
              <a:buFont typeface="Arial"/>
              <a:buChar char="–"/>
            </a:pPr>
            <a:r>
              <a:rPr lang="en-US"/>
              <a:t>Parentheses are used to force prioritized evaluation and to clarify statements.</a:t>
            </a:r>
            <a:endParaRPr/>
          </a:p>
        </p:txBody>
      </p:sp>
      <p:grpSp>
        <p:nvGrpSpPr>
          <p:cNvPr id="245" name="Google Shape;245;p14"/>
          <p:cNvGrpSpPr/>
          <p:nvPr/>
        </p:nvGrpSpPr>
        <p:grpSpPr>
          <a:xfrm>
            <a:off x="2952750" y="1358900"/>
            <a:ext cx="2965450" cy="831850"/>
            <a:chOff x="1860" y="856"/>
            <a:chExt cx="1868" cy="524"/>
          </a:xfrm>
        </p:grpSpPr>
        <p:sp>
          <p:nvSpPr>
            <p:cNvPr id="246" name="Google Shape;246;p14"/>
            <p:cNvSpPr/>
            <p:nvPr/>
          </p:nvSpPr>
          <p:spPr>
            <a:xfrm>
              <a:off x="1868" y="920"/>
              <a:ext cx="1860" cy="456"/>
            </a:xfrm>
            <a:prstGeom prst="rect">
              <a:avLst/>
            </a:prstGeom>
            <a:gradFill>
              <a:gsLst>
                <a:gs pos="0">
                  <a:srgbClr val="FF5050"/>
                </a:gs>
                <a:gs pos="100000">
                  <a:srgbClr val="F24C4C"/>
                </a:gs>
              </a:gsLst>
              <a:lin ang="2700000" scaled="0"/>
            </a:gradFill>
            <a:ln cap="flat" cmpd="sng" w="12700">
              <a:solidFill>
                <a:srgbClr val="000000"/>
              </a:solidFill>
              <a:prstDash val="solid"/>
              <a:miter lim="800000"/>
              <a:headEnd len="sm" w="sm" type="none"/>
              <a:tailEnd len="sm" w="sm" type="none"/>
            </a:ln>
            <a:effectLst>
              <a:outerShdw rotWithShape="0" algn="ctr" dir="2700000" dist="53882">
                <a:srgbClr val="000000"/>
              </a:outerShdw>
            </a:effectLst>
          </p:spPr>
          <p:txBody>
            <a:bodyPr anchorCtr="0" anchor="ctr" bIns="46025" lIns="92075" spcFirstLastPara="1" rIns="92075" wrap="square" tIns="46025">
              <a:noAutofit/>
            </a:bodyPr>
            <a:lstStyle/>
            <a:p>
              <a:pPr indent="0" lvl="0" marL="0" marR="0" rtl="0" algn="ctr">
                <a:spcBef>
                  <a:spcPts val="0"/>
                </a:spcBef>
                <a:spcAft>
                  <a:spcPts val="0"/>
                </a:spcAft>
                <a:buNone/>
              </a:pPr>
              <a:r>
                <a:t/>
              </a:r>
              <a:endParaRPr b="1" sz="2000">
                <a:solidFill>
                  <a:srgbClr val="FFFFCC"/>
                </a:solidFill>
                <a:latin typeface="Arial"/>
                <a:ea typeface="Arial"/>
                <a:cs typeface="Arial"/>
                <a:sym typeface="Arial"/>
              </a:endParaRPr>
            </a:p>
            <a:p>
              <a:pPr indent="0" lvl="0" marL="0" marR="0" rtl="0" algn="ctr">
                <a:spcBef>
                  <a:spcPts val="0"/>
                </a:spcBef>
                <a:spcAft>
                  <a:spcPts val="0"/>
                </a:spcAft>
                <a:buNone/>
              </a:pPr>
              <a:r>
                <a:t/>
              </a:r>
              <a:endParaRPr b="1" sz="2000">
                <a:solidFill>
                  <a:srgbClr val="FFFFCC"/>
                </a:solidFill>
                <a:latin typeface="Arial"/>
                <a:ea typeface="Arial"/>
                <a:cs typeface="Arial"/>
                <a:sym typeface="Arial"/>
              </a:endParaRPr>
            </a:p>
          </p:txBody>
        </p:sp>
        <p:sp>
          <p:nvSpPr>
            <p:cNvPr id="247" name="Google Shape;247;p14"/>
            <p:cNvSpPr/>
            <p:nvPr/>
          </p:nvSpPr>
          <p:spPr>
            <a:xfrm>
              <a:off x="1860" y="1072"/>
              <a:ext cx="480" cy="308"/>
            </a:xfrm>
            <a:prstGeom prst="rect">
              <a:avLst/>
            </a:prstGeom>
            <a:noFill/>
            <a:ln>
              <a:noFill/>
            </a:ln>
            <a:effectLst>
              <a:outerShdw rotWithShape="0" algn="ctr" dir="2700000" dist="53882">
                <a:srgbClr val="000000"/>
              </a:outerShdw>
            </a:effectLst>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4400">
                  <a:solidFill>
                    <a:srgbClr val="FFFFCC"/>
                  </a:solidFill>
                  <a:latin typeface="Arial"/>
                  <a:ea typeface="Arial"/>
                  <a:cs typeface="Arial"/>
                  <a:sym typeface="Arial"/>
                </a:rPr>
                <a:t>*</a:t>
              </a:r>
              <a:endParaRPr/>
            </a:p>
          </p:txBody>
        </p:sp>
        <p:sp>
          <p:nvSpPr>
            <p:cNvPr id="248" name="Google Shape;248;p14"/>
            <p:cNvSpPr/>
            <p:nvPr/>
          </p:nvSpPr>
          <p:spPr>
            <a:xfrm>
              <a:off x="2298" y="988"/>
              <a:ext cx="480" cy="308"/>
            </a:xfrm>
            <a:prstGeom prst="rect">
              <a:avLst/>
            </a:prstGeom>
            <a:noFill/>
            <a:ln>
              <a:noFill/>
            </a:ln>
            <a:effectLst>
              <a:outerShdw rotWithShape="0" algn="ctr" dir="2700000" dist="53882">
                <a:srgbClr val="000000"/>
              </a:outerShdw>
            </a:effectLst>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3600">
                  <a:solidFill>
                    <a:srgbClr val="FFFFCC"/>
                  </a:solidFill>
                  <a:latin typeface="Arial"/>
                  <a:ea typeface="Arial"/>
                  <a:cs typeface="Arial"/>
                  <a:sym typeface="Arial"/>
                </a:rPr>
                <a:t>/</a:t>
              </a:r>
              <a:endParaRPr/>
            </a:p>
          </p:txBody>
        </p:sp>
        <p:sp>
          <p:nvSpPr>
            <p:cNvPr id="249" name="Google Shape;249;p14"/>
            <p:cNvSpPr/>
            <p:nvPr/>
          </p:nvSpPr>
          <p:spPr>
            <a:xfrm>
              <a:off x="2720" y="988"/>
              <a:ext cx="480" cy="308"/>
            </a:xfrm>
            <a:prstGeom prst="rect">
              <a:avLst/>
            </a:prstGeom>
            <a:noFill/>
            <a:ln>
              <a:noFill/>
            </a:ln>
            <a:effectLst>
              <a:outerShdw rotWithShape="0" algn="ctr" dir="2700000" dist="53882">
                <a:srgbClr val="000000"/>
              </a:outerShdw>
            </a:effectLst>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3600">
                  <a:solidFill>
                    <a:srgbClr val="FFFFCC"/>
                  </a:solidFill>
                  <a:latin typeface="Arial"/>
                  <a:ea typeface="Arial"/>
                  <a:cs typeface="Arial"/>
                  <a:sym typeface="Arial"/>
                </a:rPr>
                <a:t>+</a:t>
              </a:r>
              <a:endParaRPr/>
            </a:p>
          </p:txBody>
        </p:sp>
        <p:sp>
          <p:nvSpPr>
            <p:cNvPr id="250" name="Google Shape;250;p14"/>
            <p:cNvSpPr/>
            <p:nvPr/>
          </p:nvSpPr>
          <p:spPr>
            <a:xfrm>
              <a:off x="3205" y="856"/>
              <a:ext cx="480" cy="308"/>
            </a:xfrm>
            <a:prstGeom prst="rect">
              <a:avLst/>
            </a:prstGeom>
            <a:noFill/>
            <a:ln>
              <a:noFill/>
            </a:ln>
            <a:effectLst>
              <a:outerShdw rotWithShape="0" algn="ctr" dir="2700000" dist="53882">
                <a:srgbClr val="000000"/>
              </a:outerShdw>
            </a:effectLst>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3600">
                  <a:solidFill>
                    <a:srgbClr val="FFFFCC"/>
                  </a:solidFill>
                  <a:latin typeface="Arial"/>
                  <a:ea typeface="Arial"/>
                  <a:cs typeface="Arial"/>
                  <a:sym typeface="Arial"/>
                </a:rPr>
                <a:t>_</a:t>
              </a:r>
              <a:endParaRPr/>
            </a:p>
          </p:txBody>
        </p:sp>
      </p:gr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5"/>
          <p:cNvSpPr/>
          <p:nvPr/>
        </p:nvSpPr>
        <p:spPr>
          <a:xfrm>
            <a:off x="927100" y="1616075"/>
            <a:ext cx="7289800" cy="822325"/>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a:t>
            </a:r>
            <a:endParaRPr/>
          </a:p>
        </p:txBody>
      </p:sp>
      <p:sp>
        <p:nvSpPr>
          <p:cNvPr id="256" name="Google Shape;256;p15"/>
          <p:cNvSpPr/>
          <p:nvPr/>
        </p:nvSpPr>
        <p:spPr>
          <a:xfrm>
            <a:off x="920750" y="2701925"/>
            <a:ext cx="7315200" cy="2863850"/>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257" name="Google Shape;257;p15"/>
          <p:cNvSpPr txBox="1"/>
          <p:nvPr>
            <p:ph type="title"/>
          </p:nvPr>
        </p:nvSpPr>
        <p:spPr>
          <a:xfrm>
            <a:off x="1455738" y="609600"/>
            <a:ext cx="7451725"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Operator Precedence</a:t>
            </a:r>
            <a:endParaRPr/>
          </a:p>
        </p:txBody>
      </p:sp>
      <p:grpSp>
        <p:nvGrpSpPr>
          <p:cNvPr id="258" name="Google Shape;258;p15"/>
          <p:cNvGrpSpPr/>
          <p:nvPr/>
        </p:nvGrpSpPr>
        <p:grpSpPr>
          <a:xfrm>
            <a:off x="3894138" y="1711325"/>
            <a:ext cx="1919287" cy="3260725"/>
            <a:chOff x="2453" y="1078"/>
            <a:chExt cx="1209" cy="2054"/>
          </a:xfrm>
        </p:grpSpPr>
        <p:sp>
          <p:nvSpPr>
            <p:cNvPr id="259" name="Google Shape;259;p15"/>
            <p:cNvSpPr/>
            <p:nvPr/>
          </p:nvSpPr>
          <p:spPr>
            <a:xfrm>
              <a:off x="2672" y="1078"/>
              <a:ext cx="990" cy="20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60" name="Google Shape;260;p15"/>
            <p:cNvSpPr/>
            <p:nvPr/>
          </p:nvSpPr>
          <p:spPr>
            <a:xfrm>
              <a:off x="2453" y="1742"/>
              <a:ext cx="919" cy="139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261" name="Google Shape;261;p15"/>
          <p:cNvSpPr/>
          <p:nvPr/>
        </p:nvSpPr>
        <p:spPr>
          <a:xfrm>
            <a:off x="933450" y="1603375"/>
            <a:ext cx="7315200" cy="8477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ename, sal, 12*sal+100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FROM   emp;</a:t>
            </a:r>
            <a:endParaRPr/>
          </a:p>
        </p:txBody>
      </p:sp>
      <p:sp>
        <p:nvSpPr>
          <p:cNvPr id="262" name="Google Shape;262;p15"/>
          <p:cNvSpPr/>
          <p:nvPr/>
        </p:nvSpPr>
        <p:spPr>
          <a:xfrm>
            <a:off x="952500" y="2714625"/>
            <a:ext cx="7289800" cy="28384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ENAME            SAL 12*SAL+100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KING            5000      60100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BLAKE           2850      34300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CLARK           2450      29500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JONES           2975      35800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MARTIN          1250      15100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ALLEN           1600      19300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14 rows selected.</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6"/>
          <p:cNvSpPr/>
          <p:nvPr/>
        </p:nvSpPr>
        <p:spPr>
          <a:xfrm>
            <a:off x="857250" y="1606550"/>
            <a:ext cx="7435850" cy="857250"/>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a:t>
            </a:r>
            <a:endParaRPr/>
          </a:p>
        </p:txBody>
      </p:sp>
      <p:sp>
        <p:nvSpPr>
          <p:cNvPr id="268" name="Google Shape;268;p16"/>
          <p:cNvSpPr/>
          <p:nvPr/>
        </p:nvSpPr>
        <p:spPr>
          <a:xfrm>
            <a:off x="844550" y="2701925"/>
            <a:ext cx="7448550" cy="2589213"/>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269" name="Google Shape;269;p16"/>
          <p:cNvSpPr txBox="1"/>
          <p:nvPr>
            <p:ph type="title"/>
          </p:nvPr>
        </p:nvSpPr>
        <p:spPr>
          <a:xfrm>
            <a:off x="1455738" y="609600"/>
            <a:ext cx="7451725"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Using Parentheses</a:t>
            </a:r>
            <a:endParaRPr/>
          </a:p>
        </p:txBody>
      </p:sp>
      <p:grpSp>
        <p:nvGrpSpPr>
          <p:cNvPr id="270" name="Google Shape;270;p16"/>
          <p:cNvGrpSpPr/>
          <p:nvPr/>
        </p:nvGrpSpPr>
        <p:grpSpPr>
          <a:xfrm>
            <a:off x="3786188" y="1714500"/>
            <a:ext cx="2171700" cy="2970213"/>
            <a:chOff x="2385" y="1080"/>
            <a:chExt cx="1368" cy="1871"/>
          </a:xfrm>
        </p:grpSpPr>
        <p:sp>
          <p:nvSpPr>
            <p:cNvPr id="271" name="Google Shape;271;p16"/>
            <p:cNvSpPr/>
            <p:nvPr/>
          </p:nvSpPr>
          <p:spPr>
            <a:xfrm>
              <a:off x="2639" y="1080"/>
              <a:ext cx="1114" cy="24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72" name="Google Shape;272;p16"/>
            <p:cNvSpPr/>
            <p:nvPr/>
          </p:nvSpPr>
          <p:spPr>
            <a:xfrm>
              <a:off x="2385" y="1740"/>
              <a:ext cx="1077" cy="1211"/>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273" name="Google Shape;273;p16"/>
          <p:cNvSpPr/>
          <p:nvPr/>
        </p:nvSpPr>
        <p:spPr>
          <a:xfrm>
            <a:off x="863600" y="1593850"/>
            <a:ext cx="7461250" cy="88265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ename, sal, 12*(sal+100)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  FROM   emp;</a:t>
            </a:r>
            <a:endParaRPr/>
          </a:p>
        </p:txBody>
      </p:sp>
      <p:sp>
        <p:nvSpPr>
          <p:cNvPr id="274" name="Google Shape;274;p16"/>
          <p:cNvSpPr/>
          <p:nvPr/>
        </p:nvSpPr>
        <p:spPr>
          <a:xfrm>
            <a:off x="876300" y="2714625"/>
            <a:ext cx="7423150" cy="2563813"/>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ENAME            SAL 12*(SAL+100)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KING            5000       61200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BLAKE           2850       35400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CLARK           2450       30600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JONES           2975       36900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MARTIN          1250       16200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14 rows selected.</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5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7"/>
          <p:cNvSpPr/>
          <p:nvPr/>
        </p:nvSpPr>
        <p:spPr>
          <a:xfrm>
            <a:off x="919163" y="2941638"/>
            <a:ext cx="7265987" cy="779462"/>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a:t>
            </a:r>
            <a:endParaRPr/>
          </a:p>
        </p:txBody>
      </p:sp>
      <p:sp>
        <p:nvSpPr>
          <p:cNvPr id="282" name="Google Shape;282;p17"/>
          <p:cNvSpPr/>
          <p:nvPr/>
        </p:nvSpPr>
        <p:spPr>
          <a:xfrm>
            <a:off x="906463" y="3898900"/>
            <a:ext cx="7291387" cy="2260600"/>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t" bIns="46025" lIns="92075" spcFirstLastPara="1" rIns="92075" wrap="square" tIns="46025">
            <a:no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283" name="Google Shape;283;p17"/>
          <p:cNvSpPr txBox="1"/>
          <p:nvPr>
            <p:ph type="title"/>
          </p:nvPr>
        </p:nvSpPr>
        <p:spPr>
          <a:xfrm>
            <a:off x="1455738" y="609600"/>
            <a:ext cx="7451725"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Defining a Null Value</a:t>
            </a:r>
            <a:endParaRPr/>
          </a:p>
        </p:txBody>
      </p:sp>
      <p:sp>
        <p:nvSpPr>
          <p:cNvPr id="284" name="Google Shape;284;p17"/>
          <p:cNvSpPr txBox="1"/>
          <p:nvPr>
            <p:ph idx="1" type="body"/>
          </p:nvPr>
        </p:nvSpPr>
        <p:spPr>
          <a:xfrm>
            <a:off x="860425" y="1223963"/>
            <a:ext cx="7385050" cy="163195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285750" lvl="1" marL="742950" rtl="0" algn="l">
              <a:lnSpc>
                <a:spcPct val="85000"/>
              </a:lnSpc>
              <a:spcBef>
                <a:spcPts val="0"/>
              </a:spcBef>
              <a:spcAft>
                <a:spcPts val="0"/>
              </a:spcAft>
              <a:buClr>
                <a:schemeClr val="lt1"/>
              </a:buClr>
              <a:buSzPts val="2800"/>
              <a:buFont typeface="Arial"/>
              <a:buChar char="–"/>
            </a:pPr>
            <a:r>
              <a:rPr lang="en-US"/>
              <a:t>A null is a value that is unavailable, unassigned, unknown, or inapplicable.</a:t>
            </a:r>
            <a:endParaRPr/>
          </a:p>
          <a:p>
            <a:pPr indent="-285750" lvl="1" marL="742950" rtl="0" algn="l">
              <a:lnSpc>
                <a:spcPct val="85000"/>
              </a:lnSpc>
              <a:spcBef>
                <a:spcPts val="560"/>
              </a:spcBef>
              <a:spcAft>
                <a:spcPts val="0"/>
              </a:spcAft>
              <a:buClr>
                <a:schemeClr val="lt1"/>
              </a:buClr>
              <a:buSzPts val="2800"/>
              <a:buFont typeface="Arial"/>
              <a:buChar char="–"/>
            </a:pPr>
            <a:r>
              <a:rPr lang="en-US"/>
              <a:t>A null is not the same as zero or a blank space.</a:t>
            </a:r>
            <a:endParaRPr/>
          </a:p>
        </p:txBody>
      </p:sp>
      <p:grpSp>
        <p:nvGrpSpPr>
          <p:cNvPr id="285" name="Google Shape;285;p17"/>
          <p:cNvGrpSpPr/>
          <p:nvPr/>
        </p:nvGrpSpPr>
        <p:grpSpPr>
          <a:xfrm>
            <a:off x="3846513" y="3006725"/>
            <a:ext cx="1312862" cy="2689225"/>
            <a:chOff x="2423" y="1894"/>
            <a:chExt cx="827" cy="1694"/>
          </a:xfrm>
        </p:grpSpPr>
        <p:sp>
          <p:nvSpPr>
            <p:cNvPr id="286" name="Google Shape;286;p17"/>
            <p:cNvSpPr/>
            <p:nvPr/>
          </p:nvSpPr>
          <p:spPr>
            <a:xfrm>
              <a:off x="2797" y="1894"/>
              <a:ext cx="439" cy="20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87" name="Google Shape;287;p17"/>
            <p:cNvSpPr/>
            <p:nvPr/>
          </p:nvSpPr>
          <p:spPr>
            <a:xfrm>
              <a:off x="2423" y="2524"/>
              <a:ext cx="827" cy="1064"/>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288" name="Google Shape;288;p17"/>
          <p:cNvSpPr/>
          <p:nvPr/>
        </p:nvSpPr>
        <p:spPr>
          <a:xfrm>
            <a:off x="944563" y="2928938"/>
            <a:ext cx="7291387" cy="80486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ename, job, comm</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  FROM		emp;</a:t>
            </a:r>
            <a:endParaRPr/>
          </a:p>
        </p:txBody>
      </p:sp>
      <p:sp>
        <p:nvSpPr>
          <p:cNvPr id="289" name="Google Shape;289;p17"/>
          <p:cNvSpPr/>
          <p:nvPr/>
        </p:nvSpPr>
        <p:spPr>
          <a:xfrm>
            <a:off x="919163" y="3932238"/>
            <a:ext cx="7265987" cy="22891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ENAME      JOB            COMM</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KING       PRESIDENT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BLAKE      MANAGER</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TURNER     SALESMAN          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14 rows selected.</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p:nvPr/>
        </p:nvSpPr>
        <p:spPr>
          <a:xfrm>
            <a:off x="858838" y="2908300"/>
            <a:ext cx="7434262" cy="1136650"/>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a:t>
            </a:r>
            <a:endParaRPr/>
          </a:p>
        </p:txBody>
      </p:sp>
      <p:sp>
        <p:nvSpPr>
          <p:cNvPr id="309" name="Google Shape;309;p18"/>
          <p:cNvSpPr/>
          <p:nvPr/>
        </p:nvSpPr>
        <p:spPr>
          <a:xfrm>
            <a:off x="877888" y="4652963"/>
            <a:ext cx="7415212" cy="941387"/>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310" name="Google Shape;310;p18"/>
          <p:cNvSpPr txBox="1"/>
          <p:nvPr>
            <p:ph type="title"/>
          </p:nvPr>
        </p:nvSpPr>
        <p:spPr>
          <a:xfrm>
            <a:off x="914400" y="549275"/>
            <a:ext cx="7372350" cy="881063"/>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Null Values </a:t>
            </a:r>
            <a:br>
              <a:rPr lang="en-US"/>
            </a:br>
            <a:r>
              <a:rPr lang="en-US"/>
              <a:t>in Arithmetic Expressions</a:t>
            </a:r>
            <a:endParaRPr/>
          </a:p>
        </p:txBody>
      </p:sp>
      <p:sp>
        <p:nvSpPr>
          <p:cNvPr id="311" name="Google Shape;311;p18"/>
          <p:cNvSpPr txBox="1"/>
          <p:nvPr>
            <p:ph idx="1" type="body"/>
          </p:nvPr>
        </p:nvSpPr>
        <p:spPr>
          <a:xfrm>
            <a:off x="976313" y="1765300"/>
            <a:ext cx="7385050" cy="10668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342900" lvl="0" marL="342900" rtl="0" algn="l">
              <a:spcBef>
                <a:spcPts val="0"/>
              </a:spcBef>
              <a:spcAft>
                <a:spcPts val="0"/>
              </a:spcAft>
              <a:buClr>
                <a:schemeClr val="lt1"/>
              </a:buClr>
              <a:buSzPts val="3200"/>
              <a:buFont typeface="Arial"/>
              <a:buChar char="•"/>
            </a:pPr>
            <a:r>
              <a:rPr lang="en-US"/>
              <a:t>Arithmetic expressions containing a null value evaluate to null.</a:t>
            </a:r>
            <a:endParaRPr/>
          </a:p>
        </p:txBody>
      </p:sp>
      <p:grpSp>
        <p:nvGrpSpPr>
          <p:cNvPr id="312" name="Google Shape;312;p18"/>
          <p:cNvGrpSpPr/>
          <p:nvPr/>
        </p:nvGrpSpPr>
        <p:grpSpPr>
          <a:xfrm>
            <a:off x="2457450" y="3013075"/>
            <a:ext cx="2719388" cy="2530475"/>
            <a:chOff x="1548" y="1898"/>
            <a:chExt cx="1713" cy="1594"/>
          </a:xfrm>
        </p:grpSpPr>
        <p:sp>
          <p:nvSpPr>
            <p:cNvPr id="313" name="Google Shape;313;p18"/>
            <p:cNvSpPr/>
            <p:nvPr/>
          </p:nvSpPr>
          <p:spPr>
            <a:xfrm>
              <a:off x="2225" y="1898"/>
              <a:ext cx="1036" cy="24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14" name="Google Shape;314;p18"/>
            <p:cNvSpPr/>
            <p:nvPr/>
          </p:nvSpPr>
          <p:spPr>
            <a:xfrm>
              <a:off x="1548" y="2952"/>
              <a:ext cx="996" cy="54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315" name="Google Shape;315;p18"/>
          <p:cNvSpPr/>
          <p:nvPr/>
        </p:nvSpPr>
        <p:spPr>
          <a:xfrm>
            <a:off x="865188" y="2895600"/>
            <a:ext cx="7459662" cy="116205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ename, 12*sal+comm </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  from   emp</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3  WHERE  ename='KING';</a:t>
            </a:r>
            <a:endParaRPr/>
          </a:p>
        </p:txBody>
      </p:sp>
      <p:sp>
        <p:nvSpPr>
          <p:cNvPr id="316" name="Google Shape;316;p18"/>
          <p:cNvSpPr/>
          <p:nvPr/>
        </p:nvSpPr>
        <p:spPr>
          <a:xfrm>
            <a:off x="884238" y="4640263"/>
            <a:ext cx="7440612" cy="915987"/>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ENAME      12*SAL+COMM </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KING</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9"/>
          <p:cNvSpPr txBox="1"/>
          <p:nvPr>
            <p:ph type="title"/>
          </p:nvPr>
        </p:nvSpPr>
        <p:spPr>
          <a:xfrm>
            <a:off x="1455738" y="609600"/>
            <a:ext cx="7451725"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Defining a Column Alias</a:t>
            </a:r>
            <a:endParaRPr/>
          </a:p>
        </p:txBody>
      </p:sp>
      <p:sp>
        <p:nvSpPr>
          <p:cNvPr id="322" name="Google Shape;322;p19"/>
          <p:cNvSpPr txBox="1"/>
          <p:nvPr>
            <p:ph idx="1" type="body"/>
          </p:nvPr>
        </p:nvSpPr>
        <p:spPr>
          <a:xfrm>
            <a:off x="860425" y="1795463"/>
            <a:ext cx="7385050" cy="376555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285750" lvl="1" marL="742950" rtl="0" algn="l">
              <a:spcBef>
                <a:spcPts val="0"/>
              </a:spcBef>
              <a:spcAft>
                <a:spcPts val="0"/>
              </a:spcAft>
              <a:buClr>
                <a:schemeClr val="lt1"/>
              </a:buClr>
              <a:buSzPts val="2800"/>
              <a:buFont typeface="Arial"/>
              <a:buChar char="–"/>
            </a:pPr>
            <a:r>
              <a:rPr lang="en-US"/>
              <a:t>Renames a column heading</a:t>
            </a:r>
            <a:endParaRPr/>
          </a:p>
          <a:p>
            <a:pPr indent="-285750" lvl="1" marL="742950" rtl="0" algn="l">
              <a:spcBef>
                <a:spcPts val="560"/>
              </a:spcBef>
              <a:spcAft>
                <a:spcPts val="0"/>
              </a:spcAft>
              <a:buClr>
                <a:schemeClr val="lt1"/>
              </a:buClr>
              <a:buSzPts val="2800"/>
              <a:buFont typeface="Arial"/>
              <a:buChar char="–"/>
            </a:pPr>
            <a:r>
              <a:rPr lang="en-US"/>
              <a:t>Is useful with calculations</a:t>
            </a:r>
            <a:endParaRPr/>
          </a:p>
          <a:p>
            <a:pPr indent="-285750" lvl="1" marL="742950" rtl="0" algn="l">
              <a:spcBef>
                <a:spcPts val="560"/>
              </a:spcBef>
              <a:spcAft>
                <a:spcPts val="0"/>
              </a:spcAft>
              <a:buClr>
                <a:schemeClr val="lt1"/>
              </a:buClr>
              <a:buSzPts val="2800"/>
              <a:buFont typeface="Arial"/>
              <a:buChar char="–"/>
            </a:pPr>
            <a:r>
              <a:rPr lang="en-US"/>
              <a:t>Immediately follows column name; optional AS keyword between column name and alias</a:t>
            </a:r>
            <a:endParaRPr/>
          </a:p>
          <a:p>
            <a:pPr indent="-285750" lvl="1" marL="742950" rtl="0" algn="l">
              <a:spcBef>
                <a:spcPts val="560"/>
              </a:spcBef>
              <a:spcAft>
                <a:spcPts val="0"/>
              </a:spcAft>
              <a:buClr>
                <a:schemeClr val="lt1"/>
              </a:buClr>
              <a:buSzPts val="2800"/>
              <a:buFont typeface="Arial"/>
              <a:buChar char="–"/>
            </a:pPr>
            <a:r>
              <a:rPr lang="en-US"/>
              <a:t>Requires double quotation marks if it contains spaces or special characters or is case sensitive</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txBox="1"/>
          <p:nvPr>
            <p:ph type="title"/>
          </p:nvPr>
        </p:nvSpPr>
        <p:spPr>
          <a:xfrm>
            <a:off x="1455738" y="609600"/>
            <a:ext cx="7451725"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a:p>
        </p:txBody>
      </p:sp>
      <p:sp>
        <p:nvSpPr>
          <p:cNvPr id="58" name="Google Shape;58;p2"/>
          <p:cNvSpPr txBox="1"/>
          <p:nvPr>
            <p:ph idx="1" type="body"/>
          </p:nvPr>
        </p:nvSpPr>
        <p:spPr>
          <a:xfrm>
            <a:off x="1455738" y="1981200"/>
            <a:ext cx="7451725" cy="4114800"/>
          </a:xfrm>
          <a:prstGeom prst="rect">
            <a:avLst/>
          </a:prstGeom>
          <a:noFill/>
          <a:ln>
            <a:noFill/>
          </a:ln>
        </p:spPr>
        <p:txBody>
          <a:bodyPr anchorCtr="0" anchor="t" bIns="44450" lIns="90475" spcFirstLastPara="1" rIns="90475" wrap="square" tIns="44450">
            <a:noAutofit/>
          </a:bodyPr>
          <a:lstStyle/>
          <a:p>
            <a:pPr indent="-139700" lvl="0" marL="342900" rtl="0" algn="l">
              <a:spcBef>
                <a:spcPts val="0"/>
              </a:spcBef>
              <a:spcAft>
                <a:spcPts val="0"/>
              </a:spcAft>
              <a:buClr>
                <a:schemeClr val="lt1"/>
              </a:buClr>
              <a:buSzPts val="3200"/>
              <a:buFont typeface="Arial"/>
              <a:buNone/>
            </a:pPr>
            <a:r>
              <a:t/>
            </a:r>
            <a:endParaRPr/>
          </a:p>
        </p:txBody>
      </p:sp>
      <p:sp>
        <p:nvSpPr>
          <p:cNvPr id="59" name="Google Shape;59;p2"/>
          <p:cNvSpPr txBox="1"/>
          <p:nvPr>
            <p:ph idx="12" type="sldNum"/>
          </p:nvPr>
        </p:nvSpPr>
        <p:spPr>
          <a:xfrm>
            <a:off x="6553200" y="6243638"/>
            <a:ext cx="21336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lt1"/>
                </a:solidFill>
                <a:latin typeface="Garamond"/>
                <a:ea typeface="Garamond"/>
                <a:cs typeface="Garamond"/>
                <a:sym typeface="Garamond"/>
              </a:rPr>
              <a:t>‹#›</a:t>
            </a:fld>
            <a:endParaRPr sz="2400">
              <a:solidFill>
                <a:schemeClr val="lt1"/>
              </a:solidFill>
              <a:latin typeface="Garamond"/>
              <a:ea typeface="Garamond"/>
              <a:cs typeface="Garamond"/>
              <a:sym typeface="Garamond"/>
            </a:endParaRPr>
          </a:p>
        </p:txBody>
      </p:sp>
      <p:pic>
        <p:nvPicPr>
          <p:cNvPr id="60" name="Google Shape;60;p2"/>
          <p:cNvPicPr preferRelativeResize="0"/>
          <p:nvPr/>
        </p:nvPicPr>
        <p:blipFill rotWithShape="1">
          <a:blip r:embed="rId3">
            <a:alphaModFix/>
          </a:blip>
          <a:srcRect b="0" l="0" r="0" t="0"/>
          <a:stretch/>
        </p:blipFill>
        <p:spPr>
          <a:xfrm>
            <a:off x="685800" y="847725"/>
            <a:ext cx="7315200" cy="4581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p:nvPr/>
        </p:nvSpPr>
        <p:spPr>
          <a:xfrm>
            <a:off x="914400" y="1295400"/>
            <a:ext cx="7226300" cy="701675"/>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a:t>
            </a:r>
            <a:endParaRPr/>
          </a:p>
        </p:txBody>
      </p:sp>
      <p:sp>
        <p:nvSpPr>
          <p:cNvPr id="328" name="Google Shape;328;p20"/>
          <p:cNvSpPr/>
          <p:nvPr/>
        </p:nvSpPr>
        <p:spPr>
          <a:xfrm>
            <a:off x="909638" y="2314575"/>
            <a:ext cx="7246937" cy="1108075"/>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a:t>
            </a:r>
            <a:endParaRPr/>
          </a:p>
        </p:txBody>
      </p:sp>
      <p:sp>
        <p:nvSpPr>
          <p:cNvPr id="329" name="Google Shape;329;p20"/>
          <p:cNvSpPr/>
          <p:nvPr/>
        </p:nvSpPr>
        <p:spPr>
          <a:xfrm>
            <a:off x="908050" y="3732213"/>
            <a:ext cx="7264400" cy="1006475"/>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a:t>
            </a:r>
            <a:endParaRPr/>
          </a:p>
        </p:txBody>
      </p:sp>
      <p:sp>
        <p:nvSpPr>
          <p:cNvPr id="330" name="Google Shape;330;p20"/>
          <p:cNvSpPr/>
          <p:nvPr/>
        </p:nvSpPr>
        <p:spPr>
          <a:xfrm>
            <a:off x="909638" y="5054600"/>
            <a:ext cx="7246937" cy="1108075"/>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a:t>
            </a:r>
            <a:endParaRPr/>
          </a:p>
        </p:txBody>
      </p:sp>
      <p:sp>
        <p:nvSpPr>
          <p:cNvPr id="331" name="Google Shape;331;p20"/>
          <p:cNvSpPr txBox="1"/>
          <p:nvPr>
            <p:ph type="title"/>
          </p:nvPr>
        </p:nvSpPr>
        <p:spPr>
          <a:xfrm>
            <a:off x="1455738" y="609600"/>
            <a:ext cx="7451725"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Using Column Aliases</a:t>
            </a:r>
            <a:endParaRPr/>
          </a:p>
        </p:txBody>
      </p:sp>
      <p:grpSp>
        <p:nvGrpSpPr>
          <p:cNvPr id="332" name="Google Shape;332;p20"/>
          <p:cNvGrpSpPr/>
          <p:nvPr/>
        </p:nvGrpSpPr>
        <p:grpSpPr>
          <a:xfrm>
            <a:off x="974725" y="1346200"/>
            <a:ext cx="5240338" cy="1416050"/>
            <a:chOff x="614" y="848"/>
            <a:chExt cx="3301" cy="892"/>
          </a:xfrm>
        </p:grpSpPr>
        <p:sp>
          <p:nvSpPr>
            <p:cNvPr id="333" name="Google Shape;333;p20"/>
            <p:cNvSpPr/>
            <p:nvPr/>
          </p:nvSpPr>
          <p:spPr>
            <a:xfrm>
              <a:off x="2408" y="848"/>
              <a:ext cx="508" cy="245"/>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34" name="Google Shape;334;p20"/>
            <p:cNvSpPr/>
            <p:nvPr/>
          </p:nvSpPr>
          <p:spPr>
            <a:xfrm>
              <a:off x="614" y="1503"/>
              <a:ext cx="478" cy="237"/>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35" name="Google Shape;335;p20"/>
            <p:cNvSpPr/>
            <p:nvPr/>
          </p:nvSpPr>
          <p:spPr>
            <a:xfrm>
              <a:off x="3300" y="848"/>
              <a:ext cx="615" cy="241"/>
            </a:xfrm>
            <a:prstGeom prst="rect">
              <a:avLst/>
            </a:prstGeom>
            <a:solidFill>
              <a:srgbClr val="00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36" name="Google Shape;336;p20"/>
            <p:cNvSpPr/>
            <p:nvPr/>
          </p:nvSpPr>
          <p:spPr>
            <a:xfrm>
              <a:off x="2039" y="1497"/>
              <a:ext cx="615" cy="242"/>
            </a:xfrm>
            <a:prstGeom prst="rect">
              <a:avLst/>
            </a:prstGeom>
            <a:solidFill>
              <a:srgbClr val="00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337" name="Google Shape;337;p20"/>
          <p:cNvGrpSpPr/>
          <p:nvPr/>
        </p:nvGrpSpPr>
        <p:grpSpPr>
          <a:xfrm>
            <a:off x="993775" y="3803650"/>
            <a:ext cx="4800600" cy="1701800"/>
            <a:chOff x="626" y="2396"/>
            <a:chExt cx="3024" cy="1072"/>
          </a:xfrm>
        </p:grpSpPr>
        <p:sp>
          <p:nvSpPr>
            <p:cNvPr id="338" name="Google Shape;338;p20"/>
            <p:cNvSpPr/>
            <p:nvPr/>
          </p:nvSpPr>
          <p:spPr>
            <a:xfrm>
              <a:off x="2205" y="2396"/>
              <a:ext cx="615" cy="184"/>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39" name="Google Shape;339;p20"/>
            <p:cNvSpPr/>
            <p:nvPr/>
          </p:nvSpPr>
          <p:spPr>
            <a:xfrm>
              <a:off x="626" y="3221"/>
              <a:ext cx="444" cy="235"/>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40" name="Google Shape;340;p20"/>
            <p:cNvSpPr/>
            <p:nvPr/>
          </p:nvSpPr>
          <p:spPr>
            <a:xfrm>
              <a:off x="2277" y="2583"/>
              <a:ext cx="1373" cy="241"/>
            </a:xfrm>
            <a:prstGeom prst="rect">
              <a:avLst/>
            </a:prstGeom>
            <a:solidFill>
              <a:srgbClr val="00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41" name="Google Shape;341;p20"/>
            <p:cNvSpPr/>
            <p:nvPr/>
          </p:nvSpPr>
          <p:spPr>
            <a:xfrm>
              <a:off x="1863" y="3226"/>
              <a:ext cx="1173" cy="242"/>
            </a:xfrm>
            <a:prstGeom prst="rect">
              <a:avLst/>
            </a:prstGeom>
            <a:solidFill>
              <a:srgbClr val="00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342" name="Google Shape;342;p20"/>
          <p:cNvSpPr/>
          <p:nvPr/>
        </p:nvSpPr>
        <p:spPr>
          <a:xfrm>
            <a:off x="960438" y="2327275"/>
            <a:ext cx="7221537" cy="1082675"/>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a:t>
            </a:r>
            <a:endParaRPr/>
          </a:p>
        </p:txBody>
      </p:sp>
      <p:sp>
        <p:nvSpPr>
          <p:cNvPr id="343" name="Google Shape;343;p20"/>
          <p:cNvSpPr/>
          <p:nvPr/>
        </p:nvSpPr>
        <p:spPr>
          <a:xfrm>
            <a:off x="939800" y="1282700"/>
            <a:ext cx="7251700" cy="72707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ename AS name, sal salary</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  FROM   emp;</a:t>
            </a:r>
            <a:endParaRPr/>
          </a:p>
        </p:txBody>
      </p:sp>
      <p:sp>
        <p:nvSpPr>
          <p:cNvPr id="344" name="Google Shape;344;p20"/>
          <p:cNvSpPr/>
          <p:nvPr/>
        </p:nvSpPr>
        <p:spPr>
          <a:xfrm>
            <a:off x="977900" y="2292350"/>
            <a:ext cx="3340100" cy="1120775"/>
          </a:xfrm>
          <a:prstGeom prst="rect">
            <a:avLst/>
          </a:prstGeom>
          <a:noFill/>
          <a:ln>
            <a:noFill/>
          </a:ln>
        </p:spPr>
        <p:txBody>
          <a:bodyPr anchorCtr="0" anchor="t" bIns="46025" lIns="92075" spcFirstLastPara="1" rIns="92075" wrap="square" tIns="46025">
            <a:spAutoFit/>
          </a:bodyPr>
          <a:lstStyle/>
          <a:p>
            <a:pPr indent="0" lvl="0" marL="0" marR="0" rtl="0" algn="l">
              <a:lnSpc>
                <a:spcPct val="125000"/>
              </a:lnSpc>
              <a:spcBef>
                <a:spcPts val="0"/>
              </a:spcBef>
              <a:spcAft>
                <a:spcPts val="0"/>
              </a:spcAft>
              <a:buNone/>
            </a:pPr>
            <a:r>
              <a:rPr b="1" lang="en-US" sz="1800">
                <a:solidFill>
                  <a:srgbClr val="000000"/>
                </a:solidFill>
                <a:latin typeface="Courier New"/>
                <a:ea typeface="Courier New"/>
                <a:cs typeface="Courier New"/>
                <a:sym typeface="Courier New"/>
              </a:rPr>
              <a:t>NAME             SALARY</a:t>
            </a:r>
            <a:endParaRPr/>
          </a:p>
          <a:p>
            <a:pPr indent="0" lvl="0" marL="0" marR="0" rtl="0" algn="l">
              <a:lnSpc>
                <a:spcPct val="125000"/>
              </a:lnSpc>
              <a:spcBef>
                <a:spcPts val="0"/>
              </a:spcBef>
              <a:spcAft>
                <a:spcPts val="0"/>
              </a:spcAft>
              <a:buNone/>
            </a:pPr>
            <a:r>
              <a:rPr b="1" lang="en-US" sz="1800">
                <a:solidFill>
                  <a:srgbClr val="000000"/>
                </a:solidFill>
                <a:latin typeface="Courier New"/>
                <a:ea typeface="Courier New"/>
                <a:cs typeface="Courier New"/>
                <a:sym typeface="Courier New"/>
              </a:rPr>
              <a:t>------------- ---------</a:t>
            </a:r>
            <a:br>
              <a:rPr b="1" lang="en-US" sz="1800">
                <a:solidFill>
                  <a:srgbClr val="000000"/>
                </a:solidFill>
                <a:latin typeface="Courier New"/>
                <a:ea typeface="Courier New"/>
                <a:cs typeface="Courier New"/>
                <a:sym typeface="Courier New"/>
              </a:rPr>
            </a:br>
            <a:r>
              <a:rPr b="1" lang="en-US" sz="1800">
                <a:solidFill>
                  <a:srgbClr val="000000"/>
                </a:solidFill>
                <a:latin typeface="Courier New"/>
                <a:ea typeface="Courier New"/>
                <a:cs typeface="Courier New"/>
                <a:sym typeface="Courier New"/>
              </a:rPr>
              <a:t>...</a:t>
            </a:r>
            <a:endParaRPr/>
          </a:p>
        </p:txBody>
      </p:sp>
      <p:sp>
        <p:nvSpPr>
          <p:cNvPr id="345" name="Google Shape;345;p20"/>
          <p:cNvSpPr/>
          <p:nvPr/>
        </p:nvSpPr>
        <p:spPr>
          <a:xfrm>
            <a:off x="933450" y="3719513"/>
            <a:ext cx="7289800" cy="103187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ename "Name",</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         sal*12 "Annual Salary"</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3  FROM   emp;</a:t>
            </a:r>
            <a:endParaRPr/>
          </a:p>
        </p:txBody>
      </p:sp>
      <p:grpSp>
        <p:nvGrpSpPr>
          <p:cNvPr id="346" name="Google Shape;346;p20"/>
          <p:cNvGrpSpPr/>
          <p:nvPr/>
        </p:nvGrpSpPr>
        <p:grpSpPr>
          <a:xfrm>
            <a:off x="960438" y="5024438"/>
            <a:ext cx="7221537" cy="1125537"/>
            <a:chOff x="605" y="3165"/>
            <a:chExt cx="4549" cy="709"/>
          </a:xfrm>
        </p:grpSpPr>
        <p:sp>
          <p:nvSpPr>
            <p:cNvPr id="347" name="Google Shape;347;p20"/>
            <p:cNvSpPr/>
            <p:nvPr/>
          </p:nvSpPr>
          <p:spPr>
            <a:xfrm>
              <a:off x="605" y="3192"/>
              <a:ext cx="4549" cy="682"/>
            </a:xfrm>
            <a:prstGeom prst="rect">
              <a:avLst/>
            </a:prstGeom>
            <a:noFill/>
            <a:ln>
              <a:noFill/>
            </a:ln>
          </p:spPr>
          <p:txBody>
            <a:bodyPr anchorCtr="0" anchor="t" bIns="46025" lIns="92075" spcFirstLastPara="1" rIns="92075" wrap="square" tIns="46025">
              <a:spAutoFit/>
            </a:bodyPr>
            <a:lstStyle/>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lnSpc>
                  <a:spcPct val="90000"/>
                </a:lnSpc>
                <a:spcBef>
                  <a:spcPts val="0"/>
                </a:spcBef>
                <a:spcAft>
                  <a:spcPts val="0"/>
                </a:spcAft>
                <a:buNone/>
              </a:pPr>
              <a:r>
                <a:rPr b="1" lang="en-US" sz="1800">
                  <a:solidFill>
                    <a:srgbClr val="000000"/>
                  </a:solidFill>
                  <a:latin typeface="Courier New"/>
                  <a:ea typeface="Courier New"/>
                  <a:cs typeface="Courier New"/>
                  <a:sym typeface="Courier New"/>
                </a:rPr>
                <a:t> </a:t>
              </a:r>
              <a:endParaRPr/>
            </a:p>
          </p:txBody>
        </p:sp>
        <p:sp>
          <p:nvSpPr>
            <p:cNvPr id="348" name="Google Shape;348;p20"/>
            <p:cNvSpPr/>
            <p:nvPr/>
          </p:nvSpPr>
          <p:spPr>
            <a:xfrm>
              <a:off x="616" y="3165"/>
              <a:ext cx="2449" cy="706"/>
            </a:xfrm>
            <a:prstGeom prst="rect">
              <a:avLst/>
            </a:prstGeom>
            <a:noFill/>
            <a:ln>
              <a:noFill/>
            </a:ln>
          </p:spPr>
          <p:txBody>
            <a:bodyPr anchorCtr="0" anchor="t" bIns="46025" lIns="92075" spcFirstLastPara="1" rIns="92075" wrap="square" tIns="46025">
              <a:spAutoFit/>
            </a:bodyPr>
            <a:lstStyle/>
            <a:p>
              <a:pPr indent="0" lvl="0" marL="0" marR="0" rtl="0" algn="l">
                <a:lnSpc>
                  <a:spcPct val="125000"/>
                </a:lnSpc>
                <a:spcBef>
                  <a:spcPts val="0"/>
                </a:spcBef>
                <a:spcAft>
                  <a:spcPts val="0"/>
                </a:spcAft>
                <a:buNone/>
              </a:pPr>
              <a:r>
                <a:rPr b="1" lang="en-US" sz="1800">
                  <a:solidFill>
                    <a:srgbClr val="000000"/>
                  </a:solidFill>
                  <a:latin typeface="Courier New"/>
                  <a:ea typeface="Courier New"/>
                  <a:cs typeface="Courier New"/>
                  <a:sym typeface="Courier New"/>
                </a:rPr>
                <a:t>Name          Annual Salary</a:t>
              </a:r>
              <a:endParaRPr/>
            </a:p>
            <a:p>
              <a:pPr indent="0" lvl="0" marL="0" marR="0" rtl="0" algn="l">
                <a:lnSpc>
                  <a:spcPct val="125000"/>
                </a:lnSpc>
                <a:spcBef>
                  <a:spcPts val="0"/>
                </a:spcBef>
                <a:spcAft>
                  <a:spcPts val="0"/>
                </a:spcAft>
                <a:buNone/>
              </a:pPr>
              <a:r>
                <a:rPr b="1" lang="en-US" sz="1800">
                  <a:solidFill>
                    <a:srgbClr val="000000"/>
                  </a:solidFill>
                  <a:latin typeface="Courier New"/>
                  <a:ea typeface="Courier New"/>
                  <a:cs typeface="Courier New"/>
                  <a:sym typeface="Courier New"/>
                </a:rPr>
                <a:t>------------- -------------</a:t>
              </a:r>
              <a:br>
                <a:rPr b="1" lang="en-US" sz="1800">
                  <a:solidFill>
                    <a:srgbClr val="000000"/>
                  </a:solidFill>
                  <a:latin typeface="Courier New"/>
                  <a:ea typeface="Courier New"/>
                  <a:cs typeface="Courier New"/>
                  <a:sym typeface="Courier New"/>
                </a:rPr>
              </a:br>
              <a:r>
                <a:rPr b="1" lang="en-US" sz="1800">
                  <a:solidFill>
                    <a:srgbClr val="000000"/>
                  </a:solidFill>
                  <a:latin typeface="Courier New"/>
                  <a:ea typeface="Courier New"/>
                  <a:cs typeface="Courier New"/>
                  <a:sym typeface="Courier New"/>
                </a:rPr>
                <a:t>...</a:t>
              </a:r>
              <a:endParaRPr/>
            </a:p>
          </p:txBody>
        </p:sp>
      </p:gr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500"/>
                                        <p:tgtEl>
                                          <p:spTgt spid="3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1"/>
          <p:cNvSpPr txBox="1"/>
          <p:nvPr>
            <p:ph type="title"/>
          </p:nvPr>
        </p:nvSpPr>
        <p:spPr>
          <a:xfrm>
            <a:off x="1455738" y="609600"/>
            <a:ext cx="7451725"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Concatenation Operator</a:t>
            </a:r>
            <a:endParaRPr/>
          </a:p>
        </p:txBody>
      </p:sp>
      <p:sp>
        <p:nvSpPr>
          <p:cNvPr id="356" name="Google Shape;356;p21"/>
          <p:cNvSpPr txBox="1"/>
          <p:nvPr>
            <p:ph idx="1" type="body"/>
          </p:nvPr>
        </p:nvSpPr>
        <p:spPr>
          <a:xfrm>
            <a:off x="860425" y="1795463"/>
            <a:ext cx="7385050" cy="2398712"/>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285750" lvl="1" marL="742950" rtl="0" algn="l">
              <a:spcBef>
                <a:spcPts val="0"/>
              </a:spcBef>
              <a:spcAft>
                <a:spcPts val="0"/>
              </a:spcAft>
              <a:buClr>
                <a:schemeClr val="lt1"/>
              </a:buClr>
              <a:buSzPts val="2800"/>
              <a:buFont typeface="Arial"/>
              <a:buChar char="–"/>
            </a:pPr>
            <a:r>
              <a:rPr lang="en-US"/>
              <a:t>Concatenates columns or character strings to other columns </a:t>
            </a:r>
            <a:endParaRPr/>
          </a:p>
          <a:p>
            <a:pPr indent="-285750" lvl="1" marL="742950" rtl="0" algn="l">
              <a:spcBef>
                <a:spcPts val="560"/>
              </a:spcBef>
              <a:spcAft>
                <a:spcPts val="0"/>
              </a:spcAft>
              <a:buClr>
                <a:schemeClr val="lt1"/>
              </a:buClr>
              <a:buSzPts val="2800"/>
              <a:buFont typeface="Arial"/>
              <a:buChar char="–"/>
            </a:pPr>
            <a:r>
              <a:rPr lang="en-US"/>
              <a:t>Is represented by two vertical bars (||)</a:t>
            </a:r>
            <a:endParaRPr/>
          </a:p>
          <a:p>
            <a:pPr indent="-285750" lvl="1" marL="742950" rtl="0" algn="l">
              <a:spcBef>
                <a:spcPts val="560"/>
              </a:spcBef>
              <a:spcAft>
                <a:spcPts val="0"/>
              </a:spcAft>
              <a:buClr>
                <a:schemeClr val="lt1"/>
              </a:buClr>
              <a:buSzPts val="2800"/>
              <a:buFont typeface="Arial"/>
              <a:buChar char="–"/>
            </a:pPr>
            <a:r>
              <a:rPr lang="en-US"/>
              <a:t>Creates a resultant column that is a character expression</a:t>
            </a:r>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2"/>
          <p:cNvSpPr/>
          <p:nvPr/>
        </p:nvSpPr>
        <p:spPr>
          <a:xfrm>
            <a:off x="993775" y="1949450"/>
            <a:ext cx="7127875" cy="701675"/>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374" name="Google Shape;374;p22"/>
          <p:cNvSpPr/>
          <p:nvPr/>
        </p:nvSpPr>
        <p:spPr>
          <a:xfrm>
            <a:off x="977900" y="3060700"/>
            <a:ext cx="7175500" cy="2863850"/>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t" bIns="46025" lIns="92075" spcFirstLastPara="1" rIns="92075" wrap="square" tIns="46025">
            <a:sp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375" name="Google Shape;375;p22"/>
          <p:cNvSpPr txBox="1"/>
          <p:nvPr>
            <p:ph type="title"/>
          </p:nvPr>
        </p:nvSpPr>
        <p:spPr>
          <a:xfrm>
            <a:off x="914400" y="609600"/>
            <a:ext cx="8678863"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sz="4000"/>
              <a:t>Using the Concatenation Operator</a:t>
            </a:r>
            <a:endParaRPr/>
          </a:p>
        </p:txBody>
      </p:sp>
      <p:grpSp>
        <p:nvGrpSpPr>
          <p:cNvPr id="376" name="Google Shape;376;p22"/>
          <p:cNvGrpSpPr/>
          <p:nvPr/>
        </p:nvGrpSpPr>
        <p:grpSpPr>
          <a:xfrm>
            <a:off x="1046163" y="2016125"/>
            <a:ext cx="2814637" cy="3546475"/>
            <a:chOff x="659" y="1270"/>
            <a:chExt cx="1773" cy="2234"/>
          </a:xfrm>
        </p:grpSpPr>
        <p:sp>
          <p:nvSpPr>
            <p:cNvPr id="377" name="Google Shape;377;p22"/>
            <p:cNvSpPr/>
            <p:nvPr/>
          </p:nvSpPr>
          <p:spPr>
            <a:xfrm>
              <a:off x="2269" y="1270"/>
              <a:ext cx="163" cy="20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78" name="Google Shape;378;p22"/>
            <p:cNvSpPr/>
            <p:nvPr/>
          </p:nvSpPr>
          <p:spPr>
            <a:xfrm>
              <a:off x="659" y="1964"/>
              <a:ext cx="1709" cy="154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379" name="Google Shape;379;p22"/>
          <p:cNvSpPr/>
          <p:nvPr/>
        </p:nvSpPr>
        <p:spPr>
          <a:xfrm>
            <a:off x="981075" y="1936750"/>
            <a:ext cx="7153275" cy="72707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ename||job AS "Employees"</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  FROM 	emp;</a:t>
            </a:r>
            <a:endParaRPr/>
          </a:p>
        </p:txBody>
      </p:sp>
      <p:sp>
        <p:nvSpPr>
          <p:cNvPr id="380" name="Google Shape;380;p22"/>
          <p:cNvSpPr/>
          <p:nvPr/>
        </p:nvSpPr>
        <p:spPr>
          <a:xfrm>
            <a:off x="990600" y="3073400"/>
            <a:ext cx="7150100" cy="28384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Employees</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KINGPRESIDENT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BLAKEMANAGER</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CLARKMANAGER</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JONESMANAGER</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MARTINSALESMAN</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ALLENSALESMAN</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14 rows selected.</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3"/>
          <p:cNvSpPr txBox="1"/>
          <p:nvPr>
            <p:ph type="title"/>
          </p:nvPr>
        </p:nvSpPr>
        <p:spPr>
          <a:xfrm>
            <a:off x="1455738" y="609600"/>
            <a:ext cx="7451725"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Literal Character Strings</a:t>
            </a:r>
            <a:endParaRPr/>
          </a:p>
        </p:txBody>
      </p:sp>
      <p:sp>
        <p:nvSpPr>
          <p:cNvPr id="388" name="Google Shape;388;p23"/>
          <p:cNvSpPr txBox="1"/>
          <p:nvPr>
            <p:ph idx="1" type="body"/>
          </p:nvPr>
        </p:nvSpPr>
        <p:spPr>
          <a:xfrm>
            <a:off x="1295400" y="1828800"/>
            <a:ext cx="7385050" cy="3252788"/>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285750" lvl="1" marL="742950" rtl="0" algn="l">
              <a:spcBef>
                <a:spcPts val="0"/>
              </a:spcBef>
              <a:spcAft>
                <a:spcPts val="0"/>
              </a:spcAft>
              <a:buClr>
                <a:schemeClr val="lt1"/>
              </a:buClr>
              <a:buSzPts val="2800"/>
              <a:buFont typeface="Arial"/>
              <a:buChar char="–"/>
            </a:pPr>
            <a:r>
              <a:rPr lang="en-US"/>
              <a:t>A literal is a character, expression, or number included in the SELECT list.</a:t>
            </a:r>
            <a:endParaRPr/>
          </a:p>
          <a:p>
            <a:pPr indent="-285750" lvl="1" marL="742950" rtl="0" algn="l">
              <a:spcBef>
                <a:spcPts val="560"/>
              </a:spcBef>
              <a:spcAft>
                <a:spcPts val="0"/>
              </a:spcAft>
              <a:buClr>
                <a:schemeClr val="lt1"/>
              </a:buClr>
              <a:buSzPts val="2800"/>
              <a:buFont typeface="Arial"/>
              <a:buChar char="–"/>
            </a:pPr>
            <a:r>
              <a:rPr lang="en-US"/>
              <a:t>Date and character literal values must be enclosed within single quotation marks.</a:t>
            </a:r>
            <a:endParaRPr/>
          </a:p>
          <a:p>
            <a:pPr indent="-285750" lvl="1" marL="742950" rtl="0" algn="l">
              <a:spcBef>
                <a:spcPts val="560"/>
              </a:spcBef>
              <a:spcAft>
                <a:spcPts val="0"/>
              </a:spcAft>
              <a:buClr>
                <a:schemeClr val="lt1"/>
              </a:buClr>
              <a:buSzPts val="2800"/>
              <a:buFont typeface="Arial"/>
              <a:buChar char="–"/>
            </a:pPr>
            <a:r>
              <a:rPr lang="en-US"/>
              <a:t>Each character string is output once for each row returned.</a:t>
            </a:r>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4"/>
          <p:cNvSpPr/>
          <p:nvPr/>
        </p:nvSpPr>
        <p:spPr>
          <a:xfrm>
            <a:off x="954088" y="1687513"/>
            <a:ext cx="7289800" cy="1006475"/>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397" name="Google Shape;397;p24"/>
          <p:cNvSpPr txBox="1"/>
          <p:nvPr>
            <p:ph type="title"/>
          </p:nvPr>
        </p:nvSpPr>
        <p:spPr>
          <a:xfrm>
            <a:off x="1525588" y="609600"/>
            <a:ext cx="7618412" cy="881063"/>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Using Literal Character </a:t>
            </a:r>
            <a:r>
              <a:rPr lang="en-US" sz="4000"/>
              <a:t>Strings</a:t>
            </a:r>
            <a:endParaRPr/>
          </a:p>
        </p:txBody>
      </p:sp>
      <p:sp>
        <p:nvSpPr>
          <p:cNvPr id="398" name="Google Shape;398;p24"/>
          <p:cNvSpPr/>
          <p:nvPr/>
        </p:nvSpPr>
        <p:spPr>
          <a:xfrm>
            <a:off x="922338" y="3089275"/>
            <a:ext cx="7315200" cy="2589213"/>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Employee Details</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KING is a PRESIDENT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BLAKE is a MANAGER</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CLARK is a MANAGER</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JONES is a MANAGER</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MARTIN is a SALESMAN</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14 rows selected.</a:t>
            </a:r>
            <a:endParaRPr/>
          </a:p>
        </p:txBody>
      </p:sp>
      <p:grpSp>
        <p:nvGrpSpPr>
          <p:cNvPr id="399" name="Google Shape;399;p24"/>
          <p:cNvGrpSpPr/>
          <p:nvPr/>
        </p:nvGrpSpPr>
        <p:grpSpPr>
          <a:xfrm>
            <a:off x="3887788" y="1768475"/>
            <a:ext cx="1928812" cy="317500"/>
            <a:chOff x="2449" y="1114"/>
            <a:chExt cx="1215" cy="200"/>
          </a:xfrm>
        </p:grpSpPr>
        <p:sp>
          <p:nvSpPr>
            <p:cNvPr id="400" name="Google Shape;400;p24"/>
            <p:cNvSpPr/>
            <p:nvPr/>
          </p:nvSpPr>
          <p:spPr>
            <a:xfrm>
              <a:off x="2449" y="1114"/>
              <a:ext cx="87" cy="20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01" name="Google Shape;401;p24"/>
            <p:cNvSpPr/>
            <p:nvPr/>
          </p:nvSpPr>
          <p:spPr>
            <a:xfrm>
              <a:off x="3577" y="1114"/>
              <a:ext cx="87" cy="20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02" name="Google Shape;402;p24"/>
            <p:cNvSpPr/>
            <p:nvPr/>
          </p:nvSpPr>
          <p:spPr>
            <a:xfrm>
              <a:off x="2881" y="1114"/>
              <a:ext cx="367" cy="20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403" name="Google Shape;403;p24"/>
          <p:cNvSpPr/>
          <p:nvPr/>
        </p:nvSpPr>
        <p:spPr>
          <a:xfrm>
            <a:off x="922338" y="1674813"/>
            <a:ext cx="7315200" cy="103187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ename	||' '||'is a'||' '||job </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	         	AS "Employee Details"</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3  FROM   emp;</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500"/>
                                        <p:tgtEl>
                                          <p:spTgt spid="3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5"/>
          <p:cNvSpPr/>
          <p:nvPr/>
        </p:nvSpPr>
        <p:spPr>
          <a:xfrm>
            <a:off x="1016000" y="3495675"/>
            <a:ext cx="7315200" cy="2314575"/>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a:t>
            </a:r>
            <a:endParaRPr/>
          </a:p>
        </p:txBody>
      </p:sp>
      <p:sp>
        <p:nvSpPr>
          <p:cNvPr id="409" name="Google Shape;409;p25"/>
          <p:cNvSpPr txBox="1"/>
          <p:nvPr>
            <p:ph type="title"/>
          </p:nvPr>
        </p:nvSpPr>
        <p:spPr>
          <a:xfrm>
            <a:off x="1295400" y="304800"/>
            <a:ext cx="7451725"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Duplicate Rows</a:t>
            </a:r>
            <a:endParaRPr/>
          </a:p>
        </p:txBody>
      </p:sp>
      <p:sp>
        <p:nvSpPr>
          <p:cNvPr id="410" name="Google Shape;410;p25"/>
          <p:cNvSpPr txBox="1"/>
          <p:nvPr>
            <p:ph idx="1" type="body"/>
          </p:nvPr>
        </p:nvSpPr>
        <p:spPr>
          <a:xfrm>
            <a:off x="1371600" y="1143000"/>
            <a:ext cx="7385050" cy="10668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342900" lvl="0" marL="342900" rtl="0" algn="l">
              <a:spcBef>
                <a:spcPts val="0"/>
              </a:spcBef>
              <a:spcAft>
                <a:spcPts val="0"/>
              </a:spcAft>
              <a:buClr>
                <a:schemeClr val="lt1"/>
              </a:buClr>
              <a:buSzPts val="3200"/>
              <a:buFont typeface="Arial"/>
              <a:buChar char="•"/>
            </a:pPr>
            <a:r>
              <a:rPr lang="en-US"/>
              <a:t>The default display of queries is all rows, including duplicate rows.</a:t>
            </a:r>
            <a:endParaRPr/>
          </a:p>
        </p:txBody>
      </p:sp>
      <p:sp>
        <p:nvSpPr>
          <p:cNvPr id="411" name="Google Shape;411;p25"/>
          <p:cNvSpPr/>
          <p:nvPr/>
        </p:nvSpPr>
        <p:spPr>
          <a:xfrm>
            <a:off x="1030288" y="2374900"/>
            <a:ext cx="7289800" cy="701675"/>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deptno</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  FROM   emp;</a:t>
            </a:r>
            <a:endParaRPr/>
          </a:p>
        </p:txBody>
      </p:sp>
      <p:grpSp>
        <p:nvGrpSpPr>
          <p:cNvPr id="412" name="Google Shape;412;p25"/>
          <p:cNvGrpSpPr/>
          <p:nvPr/>
        </p:nvGrpSpPr>
        <p:grpSpPr>
          <a:xfrm>
            <a:off x="2014538" y="4057650"/>
            <a:ext cx="404812" cy="866775"/>
            <a:chOff x="1269" y="2556"/>
            <a:chExt cx="255" cy="546"/>
          </a:xfrm>
        </p:grpSpPr>
        <p:sp>
          <p:nvSpPr>
            <p:cNvPr id="413" name="Google Shape;413;p25"/>
            <p:cNvSpPr/>
            <p:nvPr/>
          </p:nvSpPr>
          <p:spPr>
            <a:xfrm>
              <a:off x="1269" y="2556"/>
              <a:ext cx="255" cy="198"/>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14" name="Google Shape;414;p25"/>
            <p:cNvSpPr/>
            <p:nvPr/>
          </p:nvSpPr>
          <p:spPr>
            <a:xfrm>
              <a:off x="1269" y="2904"/>
              <a:ext cx="255" cy="198"/>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415" name="Google Shape;415;p25"/>
          <p:cNvSpPr/>
          <p:nvPr/>
        </p:nvSpPr>
        <p:spPr>
          <a:xfrm>
            <a:off x="1028700" y="3508375"/>
            <a:ext cx="7289800" cy="228917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DEPTNO</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10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30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10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14 rows selected.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500"/>
                                        <p:tgtEl>
                                          <p:spTgt spid="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6"/>
          <p:cNvSpPr/>
          <p:nvPr/>
        </p:nvSpPr>
        <p:spPr>
          <a:xfrm>
            <a:off x="935038" y="2374900"/>
            <a:ext cx="7289800" cy="701675"/>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a:t>
            </a:r>
            <a:endParaRPr/>
          </a:p>
        </p:txBody>
      </p:sp>
      <p:sp>
        <p:nvSpPr>
          <p:cNvPr id="423" name="Google Shape;423;p26"/>
          <p:cNvSpPr/>
          <p:nvPr/>
        </p:nvSpPr>
        <p:spPr>
          <a:xfrm>
            <a:off x="909638" y="3527425"/>
            <a:ext cx="7315200" cy="1490663"/>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t" bIns="46025" lIns="92075" spcFirstLastPara="1" rIns="92075" wrap="square" tIns="46025">
            <a:sp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424" name="Google Shape;424;p26"/>
          <p:cNvSpPr txBox="1"/>
          <p:nvPr>
            <p:ph type="title"/>
          </p:nvPr>
        </p:nvSpPr>
        <p:spPr>
          <a:xfrm>
            <a:off x="1455738" y="609600"/>
            <a:ext cx="7451725"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Eliminating Duplicate Rows</a:t>
            </a:r>
            <a:endParaRPr/>
          </a:p>
        </p:txBody>
      </p:sp>
      <p:sp>
        <p:nvSpPr>
          <p:cNvPr id="425" name="Google Shape;425;p26"/>
          <p:cNvSpPr/>
          <p:nvPr/>
        </p:nvSpPr>
        <p:spPr>
          <a:xfrm>
            <a:off x="1447800" y="1371600"/>
            <a:ext cx="7369175" cy="904875"/>
          </a:xfrm>
          <a:prstGeom prst="rect">
            <a:avLst/>
          </a:prstGeom>
          <a:noFill/>
          <a:ln>
            <a:noFill/>
          </a:ln>
        </p:spPr>
        <p:txBody>
          <a:bodyPr anchorCtr="0" anchor="t" bIns="46025" lIns="92075" spcFirstLastPara="1" rIns="92075" wrap="square" tIns="46025">
            <a:spAutoFit/>
          </a:bodyPr>
          <a:lstStyle/>
          <a:p>
            <a:pPr indent="0" lvl="0" marL="0" marR="0" rtl="0" algn="l">
              <a:lnSpc>
                <a:spcPct val="95000"/>
              </a:lnSpc>
              <a:spcBef>
                <a:spcPts val="0"/>
              </a:spcBef>
              <a:spcAft>
                <a:spcPts val="0"/>
              </a:spcAft>
              <a:buNone/>
            </a:pPr>
            <a:r>
              <a:rPr lang="en-US" sz="2800">
                <a:solidFill>
                  <a:schemeClr val="lt1"/>
                </a:solidFill>
                <a:latin typeface="Arial"/>
                <a:ea typeface="Arial"/>
                <a:cs typeface="Arial"/>
                <a:sym typeface="Arial"/>
              </a:rPr>
              <a:t>Eliminate duplicate rows by using the DISTINCT keyword in the SELECT clause.</a:t>
            </a:r>
            <a:endParaRPr/>
          </a:p>
        </p:txBody>
      </p:sp>
      <p:grpSp>
        <p:nvGrpSpPr>
          <p:cNvPr id="426" name="Google Shape;426;p26"/>
          <p:cNvGrpSpPr/>
          <p:nvPr/>
        </p:nvGrpSpPr>
        <p:grpSpPr>
          <a:xfrm>
            <a:off x="971550" y="2403475"/>
            <a:ext cx="2871788" cy="2587625"/>
            <a:chOff x="612" y="1514"/>
            <a:chExt cx="1809" cy="1630"/>
          </a:xfrm>
        </p:grpSpPr>
        <p:sp>
          <p:nvSpPr>
            <p:cNvPr id="427" name="Google Shape;427;p26"/>
            <p:cNvSpPr/>
            <p:nvPr/>
          </p:nvSpPr>
          <p:spPr>
            <a:xfrm>
              <a:off x="1680" y="1514"/>
              <a:ext cx="741" cy="214"/>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28" name="Google Shape;428;p26"/>
            <p:cNvSpPr/>
            <p:nvPr/>
          </p:nvSpPr>
          <p:spPr>
            <a:xfrm>
              <a:off x="612" y="2256"/>
              <a:ext cx="864" cy="888"/>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429" name="Google Shape;429;p26"/>
          <p:cNvSpPr/>
          <p:nvPr/>
        </p:nvSpPr>
        <p:spPr>
          <a:xfrm>
            <a:off x="941388" y="2362200"/>
            <a:ext cx="7315200" cy="72707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DISTINCT deptno</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  FROM   emp;</a:t>
            </a:r>
            <a:endParaRPr/>
          </a:p>
        </p:txBody>
      </p:sp>
      <p:sp>
        <p:nvSpPr>
          <p:cNvPr id="430" name="Google Shape;430;p26"/>
          <p:cNvSpPr/>
          <p:nvPr/>
        </p:nvSpPr>
        <p:spPr>
          <a:xfrm>
            <a:off x="941388" y="3540125"/>
            <a:ext cx="7289800" cy="173990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DEPTNO</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10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30</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500"/>
                                        <p:tgtEl>
                                          <p:spTgt spid="4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27"/>
          <p:cNvSpPr txBox="1"/>
          <p:nvPr>
            <p:ph type="title"/>
          </p:nvPr>
        </p:nvSpPr>
        <p:spPr>
          <a:xfrm>
            <a:off x="1455738" y="609600"/>
            <a:ext cx="7451725"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Displaying Table Structure</a:t>
            </a:r>
            <a:endParaRPr/>
          </a:p>
        </p:txBody>
      </p:sp>
      <p:sp>
        <p:nvSpPr>
          <p:cNvPr id="436" name="Google Shape;436;p27"/>
          <p:cNvSpPr txBox="1"/>
          <p:nvPr>
            <p:ph idx="1" type="body"/>
          </p:nvPr>
        </p:nvSpPr>
        <p:spPr>
          <a:xfrm>
            <a:off x="1371600" y="1371600"/>
            <a:ext cx="7451725" cy="1554163"/>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342900" lvl="0" marL="342900" rtl="0" algn="l">
              <a:spcBef>
                <a:spcPts val="0"/>
              </a:spcBef>
              <a:spcAft>
                <a:spcPts val="0"/>
              </a:spcAft>
              <a:buClr>
                <a:schemeClr val="lt1"/>
              </a:buClr>
              <a:buSzPts val="3200"/>
              <a:buFont typeface="Arial"/>
              <a:buChar char="•"/>
            </a:pPr>
            <a:r>
              <a:rPr lang="en-US"/>
              <a:t>Use the SQL*Plus DESCRIBE command to display the structure of a table.</a:t>
            </a:r>
            <a:endParaRPr/>
          </a:p>
        </p:txBody>
      </p:sp>
      <p:sp>
        <p:nvSpPr>
          <p:cNvPr id="437" name="Google Shape;437;p27"/>
          <p:cNvSpPr/>
          <p:nvPr/>
        </p:nvSpPr>
        <p:spPr>
          <a:xfrm>
            <a:off x="935038" y="3003550"/>
            <a:ext cx="7289800" cy="396875"/>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DESC[RIBE] </a:t>
            </a:r>
            <a:r>
              <a:rPr b="1" i="1" lang="en-US" sz="1800">
                <a:solidFill>
                  <a:srgbClr val="000000"/>
                </a:solidFill>
                <a:latin typeface="Courier New"/>
                <a:ea typeface="Courier New"/>
                <a:cs typeface="Courier New"/>
                <a:sym typeface="Courier New"/>
              </a:rPr>
              <a:t>tablename</a:t>
            </a:r>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28"/>
          <p:cNvSpPr txBox="1"/>
          <p:nvPr>
            <p:ph type="title"/>
          </p:nvPr>
        </p:nvSpPr>
        <p:spPr>
          <a:xfrm>
            <a:off x="1455738" y="609600"/>
            <a:ext cx="7451725"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Displaying Table Structure</a:t>
            </a:r>
            <a:endParaRPr/>
          </a:p>
        </p:txBody>
      </p:sp>
      <p:sp>
        <p:nvSpPr>
          <p:cNvPr id="444" name="Google Shape;444;p28"/>
          <p:cNvSpPr/>
          <p:nvPr/>
        </p:nvSpPr>
        <p:spPr>
          <a:xfrm>
            <a:off x="1017588" y="1830388"/>
            <a:ext cx="7050087" cy="396875"/>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DESCRIBE dept</a:t>
            </a:r>
            <a:endParaRPr/>
          </a:p>
        </p:txBody>
      </p:sp>
      <p:sp>
        <p:nvSpPr>
          <p:cNvPr id="445" name="Google Shape;445;p28"/>
          <p:cNvSpPr/>
          <p:nvPr/>
        </p:nvSpPr>
        <p:spPr>
          <a:xfrm>
            <a:off x="1047750" y="2541588"/>
            <a:ext cx="6988175" cy="1490662"/>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Name              Null?    Type</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DEPTNO            NOT NULL NUMBER(2)</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DNAME                      VARCHAR2(14)</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LOC                        VARCHAR2(13)</a:t>
            </a:r>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29"/>
          <p:cNvSpPr txBox="1"/>
          <p:nvPr>
            <p:ph type="title"/>
          </p:nvPr>
        </p:nvSpPr>
        <p:spPr>
          <a:xfrm>
            <a:off x="1455738" y="609600"/>
            <a:ext cx="7451725"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Practice Overview</a:t>
            </a:r>
            <a:endParaRPr/>
          </a:p>
        </p:txBody>
      </p:sp>
      <p:sp>
        <p:nvSpPr>
          <p:cNvPr id="465" name="Google Shape;465;p29"/>
          <p:cNvSpPr txBox="1"/>
          <p:nvPr>
            <p:ph idx="1" type="body"/>
          </p:nvPr>
        </p:nvSpPr>
        <p:spPr>
          <a:xfrm>
            <a:off x="1393825" y="1828800"/>
            <a:ext cx="7750175" cy="2484438"/>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285750" lvl="1" marL="742950" rtl="0" algn="l">
              <a:spcBef>
                <a:spcPts val="0"/>
              </a:spcBef>
              <a:spcAft>
                <a:spcPts val="0"/>
              </a:spcAft>
              <a:buClr>
                <a:schemeClr val="lt1"/>
              </a:buClr>
              <a:buSzPts val="2800"/>
              <a:buFont typeface="Arial"/>
              <a:buChar char="–"/>
            </a:pPr>
            <a:r>
              <a:rPr lang="en-US"/>
              <a:t>Selecting all data from different tables</a:t>
            </a:r>
            <a:endParaRPr/>
          </a:p>
          <a:p>
            <a:pPr indent="-285750" lvl="1" marL="742950" rtl="0" algn="l">
              <a:spcBef>
                <a:spcPts val="560"/>
              </a:spcBef>
              <a:spcAft>
                <a:spcPts val="0"/>
              </a:spcAft>
              <a:buClr>
                <a:schemeClr val="lt1"/>
              </a:buClr>
              <a:buSzPts val="2800"/>
              <a:buFont typeface="Arial"/>
              <a:buChar char="–"/>
            </a:pPr>
            <a:r>
              <a:rPr lang="en-US"/>
              <a:t>Describing the structure of tables</a:t>
            </a:r>
            <a:endParaRPr/>
          </a:p>
          <a:p>
            <a:pPr indent="-285750" lvl="1" marL="742950" rtl="0" algn="l">
              <a:spcBef>
                <a:spcPts val="560"/>
              </a:spcBef>
              <a:spcAft>
                <a:spcPts val="0"/>
              </a:spcAft>
              <a:buClr>
                <a:schemeClr val="lt1"/>
              </a:buClr>
              <a:buSzPts val="2800"/>
              <a:buFont typeface="Arial"/>
              <a:buChar char="–"/>
            </a:pPr>
            <a:r>
              <a:rPr lang="en-US"/>
              <a:t>Performing arithmetic calculations and specifying column names</a:t>
            </a:r>
            <a:endParaRPr/>
          </a:p>
          <a:p>
            <a:pPr indent="-285750" lvl="1" marL="742950" rtl="0" algn="l">
              <a:spcBef>
                <a:spcPts val="560"/>
              </a:spcBef>
              <a:spcAft>
                <a:spcPts val="0"/>
              </a:spcAft>
              <a:buClr>
                <a:schemeClr val="lt1"/>
              </a:buClr>
              <a:buSzPts val="2800"/>
              <a:buFont typeface="Arial"/>
              <a:buChar char="–"/>
            </a:pPr>
            <a:r>
              <a:rPr lang="en-US"/>
              <a:t>Using SQL*Plus editor</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type="title"/>
          </p:nvPr>
        </p:nvSpPr>
        <p:spPr>
          <a:xfrm>
            <a:off x="1455738" y="609600"/>
            <a:ext cx="7451725"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a:p>
        </p:txBody>
      </p:sp>
      <p:sp>
        <p:nvSpPr>
          <p:cNvPr id="66" name="Google Shape;66;p3"/>
          <p:cNvSpPr txBox="1"/>
          <p:nvPr>
            <p:ph idx="1" type="body"/>
          </p:nvPr>
        </p:nvSpPr>
        <p:spPr>
          <a:xfrm>
            <a:off x="1455738" y="1981200"/>
            <a:ext cx="7451725" cy="4114800"/>
          </a:xfrm>
          <a:prstGeom prst="rect">
            <a:avLst/>
          </a:prstGeom>
          <a:noFill/>
          <a:ln>
            <a:noFill/>
          </a:ln>
        </p:spPr>
        <p:txBody>
          <a:bodyPr anchorCtr="0" anchor="t" bIns="44450" lIns="90475" spcFirstLastPara="1" rIns="90475" wrap="square" tIns="44450">
            <a:noAutofit/>
          </a:bodyPr>
          <a:lstStyle/>
          <a:p>
            <a:pPr indent="-139700" lvl="0" marL="342900" rtl="0" algn="l">
              <a:spcBef>
                <a:spcPts val="0"/>
              </a:spcBef>
              <a:spcAft>
                <a:spcPts val="0"/>
              </a:spcAft>
              <a:buClr>
                <a:schemeClr val="lt1"/>
              </a:buClr>
              <a:buSzPts val="3200"/>
              <a:buFont typeface="Arial"/>
              <a:buNone/>
            </a:pPr>
            <a:r>
              <a:t/>
            </a:r>
            <a:endParaRPr/>
          </a:p>
        </p:txBody>
      </p:sp>
      <p:sp>
        <p:nvSpPr>
          <p:cNvPr id="67" name="Google Shape;67;p3"/>
          <p:cNvSpPr txBox="1"/>
          <p:nvPr>
            <p:ph idx="12" type="sldNum"/>
          </p:nvPr>
        </p:nvSpPr>
        <p:spPr>
          <a:xfrm>
            <a:off x="6553200" y="6243638"/>
            <a:ext cx="21336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lt1"/>
                </a:solidFill>
                <a:latin typeface="Garamond"/>
                <a:ea typeface="Garamond"/>
                <a:cs typeface="Garamond"/>
                <a:sym typeface="Garamond"/>
              </a:rPr>
              <a:t>‹#›</a:t>
            </a:fld>
            <a:endParaRPr sz="2400">
              <a:solidFill>
                <a:schemeClr val="lt1"/>
              </a:solidFill>
              <a:latin typeface="Garamond"/>
              <a:ea typeface="Garamond"/>
              <a:cs typeface="Garamond"/>
              <a:sym typeface="Garamond"/>
            </a:endParaRPr>
          </a:p>
        </p:txBody>
      </p:sp>
      <p:pic>
        <p:nvPicPr>
          <p:cNvPr id="68" name="Google Shape;68;p3"/>
          <p:cNvPicPr preferRelativeResize="0"/>
          <p:nvPr/>
        </p:nvPicPr>
        <p:blipFill rotWithShape="1">
          <a:blip r:embed="rId3">
            <a:alphaModFix/>
          </a:blip>
          <a:srcRect b="0" l="0" r="0" t="0"/>
          <a:stretch/>
        </p:blipFill>
        <p:spPr>
          <a:xfrm>
            <a:off x="1414463" y="1481138"/>
            <a:ext cx="6315075" cy="3895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0"/>
          <p:cNvSpPr txBox="1"/>
          <p:nvPr>
            <p:ph type="title"/>
          </p:nvPr>
        </p:nvSpPr>
        <p:spPr>
          <a:xfrm>
            <a:off x="1455738" y="609600"/>
            <a:ext cx="7451725"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a:p>
        </p:txBody>
      </p:sp>
      <p:sp>
        <p:nvSpPr>
          <p:cNvPr id="471" name="Google Shape;471;p30"/>
          <p:cNvSpPr txBox="1"/>
          <p:nvPr>
            <p:ph idx="1" type="body"/>
          </p:nvPr>
        </p:nvSpPr>
        <p:spPr>
          <a:xfrm>
            <a:off x="1455738" y="1981200"/>
            <a:ext cx="7451725" cy="4114800"/>
          </a:xfrm>
          <a:prstGeom prst="rect">
            <a:avLst/>
          </a:prstGeom>
          <a:noFill/>
          <a:ln>
            <a:noFill/>
          </a:ln>
        </p:spPr>
        <p:txBody>
          <a:bodyPr anchorCtr="0" anchor="t" bIns="44450" lIns="90475" spcFirstLastPara="1" rIns="90475" wrap="square" tIns="44450">
            <a:noAutofit/>
          </a:bodyPr>
          <a:lstStyle/>
          <a:p>
            <a:pPr indent="-139700" lvl="0" marL="342900" rtl="0" algn="l">
              <a:spcBef>
                <a:spcPts val="0"/>
              </a:spcBef>
              <a:spcAft>
                <a:spcPts val="0"/>
              </a:spcAft>
              <a:buClr>
                <a:schemeClr val="lt1"/>
              </a:buClr>
              <a:buSzPts val="3200"/>
              <a:buFont typeface="Arial"/>
              <a:buNone/>
            </a:pPr>
            <a:r>
              <a:t/>
            </a:r>
            <a:endParaRPr/>
          </a:p>
        </p:txBody>
      </p:sp>
      <p:sp>
        <p:nvSpPr>
          <p:cNvPr id="472" name="Google Shape;472;p30"/>
          <p:cNvSpPr txBox="1"/>
          <p:nvPr>
            <p:ph idx="12" type="sldNum"/>
          </p:nvPr>
        </p:nvSpPr>
        <p:spPr>
          <a:xfrm>
            <a:off x="6553200" y="6243638"/>
            <a:ext cx="21336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lt1"/>
                </a:solidFill>
                <a:latin typeface="Garamond"/>
                <a:ea typeface="Garamond"/>
                <a:cs typeface="Garamond"/>
                <a:sym typeface="Garamond"/>
              </a:rPr>
              <a:t>‹#›</a:t>
            </a:fld>
            <a:endParaRPr sz="2400">
              <a:solidFill>
                <a:schemeClr val="lt1"/>
              </a:solidFill>
              <a:latin typeface="Garamond"/>
              <a:ea typeface="Garamond"/>
              <a:cs typeface="Garamond"/>
              <a:sym typeface="Garamond"/>
            </a:endParaRPr>
          </a:p>
        </p:txBody>
      </p:sp>
      <p:pic>
        <p:nvPicPr>
          <p:cNvPr id="473" name="Google Shape;473;p30"/>
          <p:cNvPicPr preferRelativeResize="0"/>
          <p:nvPr/>
        </p:nvPicPr>
        <p:blipFill rotWithShape="1">
          <a:blip r:embed="rId3">
            <a:alphaModFix/>
          </a:blip>
          <a:srcRect b="0" l="0" r="0" t="0"/>
          <a:stretch/>
        </p:blipFill>
        <p:spPr>
          <a:xfrm>
            <a:off x="1271588" y="1047750"/>
            <a:ext cx="6600825" cy="4762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1"/>
          <p:cNvSpPr/>
          <p:nvPr/>
        </p:nvSpPr>
        <p:spPr>
          <a:xfrm>
            <a:off x="1682750" y="1897063"/>
            <a:ext cx="1673225" cy="2759075"/>
          </a:xfrm>
          <a:prstGeom prst="rect">
            <a:avLst/>
          </a:prstGeom>
          <a:solidFill>
            <a:srgbClr val="FFCC99"/>
          </a:solidFill>
          <a:ln cap="flat" cmpd="sng" w="25400">
            <a:solidFill>
              <a:srgbClr val="000000"/>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20000"/>
              </a:lnSpc>
              <a:spcBef>
                <a:spcPts val="0"/>
              </a:spcBef>
              <a:spcAft>
                <a:spcPts val="0"/>
              </a:spcAft>
              <a:buClr>
                <a:srgbClr val="000000"/>
              </a:buClr>
              <a:buSzPts val="1800"/>
              <a:buFont typeface="Noto Sans Symbols"/>
              <a:buNone/>
            </a:pPr>
            <a:r>
              <a:rPr b="1" lang="en-US" sz="1800">
                <a:solidFill>
                  <a:srgbClr val="000000"/>
                </a:solidFill>
                <a:latin typeface="Arial"/>
                <a:ea typeface="Arial"/>
                <a:cs typeface="Arial"/>
                <a:sym typeface="Arial"/>
              </a:rPr>
              <a:t>Operator</a:t>
            </a:r>
            <a:endParaRPr/>
          </a:p>
          <a:p>
            <a:pPr indent="0" lvl="0" marL="0" marR="0" rtl="0" algn="l">
              <a:lnSpc>
                <a:spcPct val="120000"/>
              </a:lnSpc>
              <a:spcBef>
                <a:spcPts val="1080"/>
              </a:spcBef>
              <a:spcAft>
                <a:spcPts val="0"/>
              </a:spcAft>
              <a:buClr>
                <a:srgbClr val="000000"/>
              </a:buClr>
              <a:buSzPts val="1800"/>
              <a:buFont typeface="Noto Sans Symbols"/>
              <a:buNone/>
            </a:pPr>
            <a:r>
              <a:rPr b="1" lang="en-US" sz="1800">
                <a:solidFill>
                  <a:srgbClr val="000000"/>
                </a:solidFill>
                <a:latin typeface="Arial"/>
                <a:ea typeface="Arial"/>
                <a:cs typeface="Arial"/>
                <a:sym typeface="Arial"/>
              </a:rPr>
              <a:t>BETWEEN</a:t>
            </a:r>
            <a:br>
              <a:rPr b="1" lang="en-US" sz="1800">
                <a:solidFill>
                  <a:srgbClr val="000000"/>
                </a:solidFill>
                <a:latin typeface="Arial"/>
                <a:ea typeface="Arial"/>
                <a:cs typeface="Arial"/>
                <a:sym typeface="Arial"/>
              </a:rPr>
            </a:br>
            <a:r>
              <a:rPr b="1" lang="en-US" sz="1800">
                <a:solidFill>
                  <a:srgbClr val="000000"/>
                </a:solidFill>
                <a:latin typeface="Arial"/>
                <a:ea typeface="Arial"/>
                <a:cs typeface="Arial"/>
                <a:sym typeface="Arial"/>
              </a:rPr>
              <a:t>...AND...</a:t>
            </a:r>
            <a:endParaRPr/>
          </a:p>
          <a:p>
            <a:pPr indent="0" lvl="0" marL="0" marR="0" rtl="0" algn="l">
              <a:lnSpc>
                <a:spcPct val="120000"/>
              </a:lnSpc>
              <a:spcBef>
                <a:spcPts val="1080"/>
              </a:spcBef>
              <a:spcAft>
                <a:spcPts val="0"/>
              </a:spcAft>
              <a:buClr>
                <a:srgbClr val="000000"/>
              </a:buClr>
              <a:buSzPts val="1800"/>
              <a:buFont typeface="Noto Sans Symbols"/>
              <a:buNone/>
            </a:pPr>
            <a:r>
              <a:rPr b="1" lang="en-US" sz="1800">
                <a:solidFill>
                  <a:srgbClr val="000000"/>
                </a:solidFill>
                <a:latin typeface="Arial"/>
                <a:ea typeface="Arial"/>
                <a:cs typeface="Arial"/>
                <a:sym typeface="Arial"/>
              </a:rPr>
              <a:t>IN(list)</a:t>
            </a:r>
            <a:endParaRPr/>
          </a:p>
          <a:p>
            <a:pPr indent="0" lvl="0" marL="0" marR="0" rtl="0" algn="l">
              <a:lnSpc>
                <a:spcPct val="120000"/>
              </a:lnSpc>
              <a:spcBef>
                <a:spcPts val="1080"/>
              </a:spcBef>
              <a:spcAft>
                <a:spcPts val="0"/>
              </a:spcAft>
              <a:buClr>
                <a:srgbClr val="000000"/>
              </a:buClr>
              <a:buSzPts val="1800"/>
              <a:buFont typeface="Noto Sans Symbols"/>
              <a:buNone/>
            </a:pPr>
            <a:r>
              <a:rPr b="1" lang="en-US" sz="1800">
                <a:solidFill>
                  <a:srgbClr val="000000"/>
                </a:solidFill>
                <a:latin typeface="Arial"/>
                <a:ea typeface="Arial"/>
                <a:cs typeface="Arial"/>
                <a:sym typeface="Arial"/>
              </a:rPr>
              <a:t>LIKE</a:t>
            </a:r>
            <a:endParaRPr/>
          </a:p>
          <a:p>
            <a:pPr indent="0" lvl="0" marL="0" marR="0" rtl="0" algn="l">
              <a:lnSpc>
                <a:spcPct val="120000"/>
              </a:lnSpc>
              <a:spcBef>
                <a:spcPts val="1080"/>
              </a:spcBef>
              <a:spcAft>
                <a:spcPts val="0"/>
              </a:spcAft>
              <a:buClr>
                <a:srgbClr val="000000"/>
              </a:buClr>
              <a:buSzPts val="1800"/>
              <a:buFont typeface="Noto Sans Symbols"/>
              <a:buNone/>
            </a:pPr>
            <a:r>
              <a:rPr b="1" lang="en-US" sz="1800">
                <a:solidFill>
                  <a:srgbClr val="000000"/>
                </a:solidFill>
                <a:latin typeface="Arial"/>
                <a:ea typeface="Arial"/>
                <a:cs typeface="Arial"/>
                <a:sym typeface="Arial"/>
              </a:rPr>
              <a:t>IS NULL</a:t>
            </a:r>
            <a:endParaRPr/>
          </a:p>
        </p:txBody>
      </p:sp>
      <p:sp>
        <p:nvSpPr>
          <p:cNvPr id="479" name="Google Shape;479;p31"/>
          <p:cNvSpPr/>
          <p:nvPr/>
        </p:nvSpPr>
        <p:spPr>
          <a:xfrm>
            <a:off x="3338513" y="1897063"/>
            <a:ext cx="4090987" cy="2759075"/>
          </a:xfrm>
          <a:prstGeom prst="rect">
            <a:avLst/>
          </a:prstGeom>
          <a:solidFill>
            <a:srgbClr val="FFCC99"/>
          </a:solidFill>
          <a:ln cap="flat" cmpd="sng" w="25400">
            <a:solidFill>
              <a:srgbClr val="000000"/>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20000"/>
              </a:lnSpc>
              <a:spcBef>
                <a:spcPts val="0"/>
              </a:spcBef>
              <a:spcAft>
                <a:spcPts val="0"/>
              </a:spcAft>
              <a:buClr>
                <a:srgbClr val="000000"/>
              </a:buClr>
              <a:buSzPts val="1800"/>
              <a:buFont typeface="Noto Sans Symbols"/>
              <a:buNone/>
            </a:pPr>
            <a:r>
              <a:rPr b="1" lang="en-US" sz="1800">
                <a:solidFill>
                  <a:srgbClr val="000000"/>
                </a:solidFill>
                <a:latin typeface="Arial"/>
                <a:ea typeface="Arial"/>
                <a:cs typeface="Arial"/>
                <a:sym typeface="Arial"/>
              </a:rPr>
              <a:t>Meaning</a:t>
            </a:r>
            <a:endParaRPr/>
          </a:p>
          <a:p>
            <a:pPr indent="0" lvl="0" marL="0" marR="0" rtl="0" algn="l">
              <a:lnSpc>
                <a:spcPct val="120000"/>
              </a:lnSpc>
              <a:spcBef>
                <a:spcPts val="1080"/>
              </a:spcBef>
              <a:spcAft>
                <a:spcPts val="0"/>
              </a:spcAft>
              <a:buClr>
                <a:srgbClr val="000000"/>
              </a:buClr>
              <a:buSzPts val="1800"/>
              <a:buFont typeface="Noto Sans Symbols"/>
              <a:buNone/>
            </a:pPr>
            <a:r>
              <a:rPr b="1" lang="en-US" sz="1800">
                <a:solidFill>
                  <a:srgbClr val="000000"/>
                </a:solidFill>
                <a:latin typeface="Arial"/>
                <a:ea typeface="Arial"/>
                <a:cs typeface="Arial"/>
                <a:sym typeface="Arial"/>
              </a:rPr>
              <a:t>Between two values (inclusive)	</a:t>
            </a:r>
            <a:br>
              <a:rPr b="1" lang="en-US" sz="1800">
                <a:solidFill>
                  <a:srgbClr val="000000"/>
                </a:solidFill>
                <a:latin typeface="Arial"/>
                <a:ea typeface="Arial"/>
                <a:cs typeface="Arial"/>
                <a:sym typeface="Arial"/>
              </a:rPr>
            </a:br>
            <a:endParaRPr b="1" sz="1800">
              <a:solidFill>
                <a:srgbClr val="000000"/>
              </a:solidFill>
              <a:latin typeface="Arial"/>
              <a:ea typeface="Arial"/>
              <a:cs typeface="Arial"/>
              <a:sym typeface="Arial"/>
            </a:endParaRPr>
          </a:p>
          <a:p>
            <a:pPr indent="0" lvl="0" marL="0" marR="0" rtl="0" algn="l">
              <a:lnSpc>
                <a:spcPct val="120000"/>
              </a:lnSpc>
              <a:spcBef>
                <a:spcPts val="1080"/>
              </a:spcBef>
              <a:spcAft>
                <a:spcPts val="0"/>
              </a:spcAft>
              <a:buClr>
                <a:srgbClr val="000000"/>
              </a:buClr>
              <a:buSzPts val="1800"/>
              <a:buFont typeface="Noto Sans Symbols"/>
              <a:buNone/>
            </a:pPr>
            <a:r>
              <a:rPr b="1" lang="en-US" sz="1800">
                <a:solidFill>
                  <a:srgbClr val="000000"/>
                </a:solidFill>
                <a:latin typeface="Arial"/>
                <a:ea typeface="Arial"/>
                <a:cs typeface="Arial"/>
                <a:sym typeface="Arial"/>
              </a:rPr>
              <a:t>Match any of a list of values </a:t>
            </a:r>
            <a:endParaRPr/>
          </a:p>
          <a:p>
            <a:pPr indent="0" lvl="0" marL="0" marR="0" rtl="0" algn="l">
              <a:lnSpc>
                <a:spcPct val="120000"/>
              </a:lnSpc>
              <a:spcBef>
                <a:spcPts val="1080"/>
              </a:spcBef>
              <a:spcAft>
                <a:spcPts val="0"/>
              </a:spcAft>
              <a:buClr>
                <a:srgbClr val="000000"/>
              </a:buClr>
              <a:buSzPts val="1800"/>
              <a:buFont typeface="Noto Sans Symbols"/>
              <a:buNone/>
            </a:pPr>
            <a:r>
              <a:rPr b="1" lang="en-US" sz="1800">
                <a:solidFill>
                  <a:srgbClr val="000000"/>
                </a:solidFill>
                <a:latin typeface="Arial"/>
                <a:ea typeface="Arial"/>
                <a:cs typeface="Arial"/>
                <a:sym typeface="Arial"/>
              </a:rPr>
              <a:t>Match a character pattern </a:t>
            </a:r>
            <a:endParaRPr/>
          </a:p>
          <a:p>
            <a:pPr indent="0" lvl="0" marL="0" marR="0" rtl="0" algn="l">
              <a:lnSpc>
                <a:spcPct val="120000"/>
              </a:lnSpc>
              <a:spcBef>
                <a:spcPts val="1080"/>
              </a:spcBef>
              <a:spcAft>
                <a:spcPts val="0"/>
              </a:spcAft>
              <a:buClr>
                <a:srgbClr val="000000"/>
              </a:buClr>
              <a:buSzPts val="1800"/>
              <a:buFont typeface="Noto Sans Symbols"/>
              <a:buNone/>
            </a:pPr>
            <a:r>
              <a:rPr b="1" lang="en-US" sz="1800">
                <a:solidFill>
                  <a:srgbClr val="000000"/>
                </a:solidFill>
                <a:latin typeface="Arial"/>
                <a:ea typeface="Arial"/>
                <a:cs typeface="Arial"/>
                <a:sym typeface="Arial"/>
              </a:rPr>
              <a:t>Is a null value </a:t>
            </a:r>
            <a:endParaRPr/>
          </a:p>
        </p:txBody>
      </p:sp>
      <p:cxnSp>
        <p:nvCxnSpPr>
          <p:cNvPr id="480" name="Google Shape;480;p31"/>
          <p:cNvCxnSpPr/>
          <p:nvPr/>
        </p:nvCxnSpPr>
        <p:spPr>
          <a:xfrm>
            <a:off x="1682750" y="2316163"/>
            <a:ext cx="5735638" cy="7937"/>
          </a:xfrm>
          <a:prstGeom prst="straightConnector1">
            <a:avLst/>
          </a:prstGeom>
          <a:noFill/>
          <a:ln cap="flat" cmpd="sng" w="50800">
            <a:solidFill>
              <a:srgbClr val="000000"/>
            </a:solidFill>
            <a:prstDash val="solid"/>
            <a:round/>
            <a:headEnd len="sm" w="sm" type="none"/>
            <a:tailEnd len="sm" w="sm" type="none"/>
          </a:ln>
        </p:spPr>
      </p:cxnSp>
      <p:cxnSp>
        <p:nvCxnSpPr>
          <p:cNvPr id="481" name="Google Shape;481;p31"/>
          <p:cNvCxnSpPr/>
          <p:nvPr/>
        </p:nvCxnSpPr>
        <p:spPr>
          <a:xfrm>
            <a:off x="1663700" y="3178175"/>
            <a:ext cx="5765800" cy="0"/>
          </a:xfrm>
          <a:prstGeom prst="straightConnector1">
            <a:avLst/>
          </a:prstGeom>
          <a:noFill/>
          <a:ln cap="flat" cmpd="sng" w="25400">
            <a:solidFill>
              <a:srgbClr val="000000"/>
            </a:solidFill>
            <a:prstDash val="solid"/>
            <a:round/>
            <a:headEnd len="sm" w="sm" type="none"/>
            <a:tailEnd len="sm" w="sm" type="none"/>
          </a:ln>
        </p:spPr>
      </p:cxnSp>
      <p:cxnSp>
        <p:nvCxnSpPr>
          <p:cNvPr id="482" name="Google Shape;482;p31"/>
          <p:cNvCxnSpPr/>
          <p:nvPr/>
        </p:nvCxnSpPr>
        <p:spPr>
          <a:xfrm>
            <a:off x="1676400" y="3678238"/>
            <a:ext cx="5746750" cy="0"/>
          </a:xfrm>
          <a:prstGeom prst="straightConnector1">
            <a:avLst/>
          </a:prstGeom>
          <a:noFill/>
          <a:ln cap="flat" cmpd="sng" w="25400">
            <a:solidFill>
              <a:srgbClr val="000000"/>
            </a:solidFill>
            <a:prstDash val="solid"/>
            <a:round/>
            <a:headEnd len="sm" w="sm" type="none"/>
            <a:tailEnd len="sm" w="sm" type="none"/>
          </a:ln>
        </p:spPr>
      </p:cxnSp>
      <p:cxnSp>
        <p:nvCxnSpPr>
          <p:cNvPr id="483" name="Google Shape;483;p31"/>
          <p:cNvCxnSpPr/>
          <p:nvPr/>
        </p:nvCxnSpPr>
        <p:spPr>
          <a:xfrm>
            <a:off x="1676400" y="4171950"/>
            <a:ext cx="5746750" cy="0"/>
          </a:xfrm>
          <a:prstGeom prst="straightConnector1">
            <a:avLst/>
          </a:prstGeom>
          <a:noFill/>
          <a:ln cap="flat" cmpd="sng" w="25400">
            <a:solidFill>
              <a:srgbClr val="000000"/>
            </a:solidFill>
            <a:prstDash val="solid"/>
            <a:round/>
            <a:headEnd len="sm" w="sm" type="none"/>
            <a:tailEnd len="sm" w="sm" type="none"/>
          </a:ln>
        </p:spPr>
      </p:cxnSp>
      <p:sp>
        <p:nvSpPr>
          <p:cNvPr id="484" name="Google Shape;484;p31"/>
          <p:cNvSpPr txBox="1"/>
          <p:nvPr>
            <p:ph type="title"/>
          </p:nvPr>
        </p:nvSpPr>
        <p:spPr>
          <a:xfrm>
            <a:off x="1455738" y="609600"/>
            <a:ext cx="7451725"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rPr lang="en-US"/>
              <a:t>Other comparison operators</a:t>
            </a:r>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2"/>
          <p:cNvSpPr/>
          <p:nvPr/>
        </p:nvSpPr>
        <p:spPr>
          <a:xfrm>
            <a:off x="925513" y="2393950"/>
            <a:ext cx="7265987" cy="915988"/>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p:txBody>
      </p:sp>
      <p:sp>
        <p:nvSpPr>
          <p:cNvPr id="502" name="Google Shape;502;p32"/>
          <p:cNvSpPr/>
          <p:nvPr/>
        </p:nvSpPr>
        <p:spPr>
          <a:xfrm>
            <a:off x="925513" y="3487738"/>
            <a:ext cx="7289800" cy="2138362"/>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p:txBody>
      </p:sp>
      <p:grpSp>
        <p:nvGrpSpPr>
          <p:cNvPr id="503" name="Google Shape;503;p32"/>
          <p:cNvGrpSpPr/>
          <p:nvPr/>
        </p:nvGrpSpPr>
        <p:grpSpPr>
          <a:xfrm>
            <a:off x="2506663" y="2968625"/>
            <a:ext cx="3932237" cy="2536825"/>
            <a:chOff x="1579" y="1870"/>
            <a:chExt cx="2477" cy="1598"/>
          </a:xfrm>
        </p:grpSpPr>
        <p:sp>
          <p:nvSpPr>
            <p:cNvPr id="504" name="Google Shape;504;p32"/>
            <p:cNvSpPr/>
            <p:nvPr/>
          </p:nvSpPr>
          <p:spPr>
            <a:xfrm>
              <a:off x="1763" y="1870"/>
              <a:ext cx="2293" cy="195"/>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800"/>
                <a:buFont typeface="Noto Sans Symbols"/>
                <a:buNone/>
              </a:pPr>
              <a:r>
                <a:t/>
              </a:r>
              <a:endParaRPr sz="1800">
                <a:solidFill>
                  <a:schemeClr val="lt1"/>
                </a:solidFill>
                <a:latin typeface="Arial"/>
                <a:ea typeface="Arial"/>
                <a:cs typeface="Arial"/>
                <a:sym typeface="Arial"/>
              </a:endParaRPr>
            </a:p>
          </p:txBody>
        </p:sp>
        <p:sp>
          <p:nvSpPr>
            <p:cNvPr id="505" name="Google Shape;505;p32"/>
            <p:cNvSpPr/>
            <p:nvPr/>
          </p:nvSpPr>
          <p:spPr>
            <a:xfrm>
              <a:off x="1579" y="2238"/>
              <a:ext cx="845" cy="1230"/>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800"/>
                <a:buFont typeface="Noto Sans Symbols"/>
                <a:buNone/>
              </a:pPr>
              <a:r>
                <a:t/>
              </a:r>
              <a:endParaRPr sz="1800">
                <a:solidFill>
                  <a:schemeClr val="lt1"/>
                </a:solidFill>
                <a:latin typeface="Arial"/>
                <a:ea typeface="Arial"/>
                <a:cs typeface="Arial"/>
                <a:sym typeface="Arial"/>
              </a:endParaRPr>
            </a:p>
          </p:txBody>
        </p:sp>
      </p:grpSp>
      <p:sp>
        <p:nvSpPr>
          <p:cNvPr id="506" name="Google Shape;506;p32"/>
          <p:cNvSpPr/>
          <p:nvPr/>
        </p:nvSpPr>
        <p:spPr>
          <a:xfrm>
            <a:off x="925513" y="3246438"/>
            <a:ext cx="7315200" cy="286385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ENAME            SAL</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MARTIN          1250</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TURNER          1500</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WARD            1250</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ADAMS           1100</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MILLER          1300</a:t>
            </a:r>
            <a:endParaRPr/>
          </a:p>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p:txBody>
      </p:sp>
      <p:grpSp>
        <p:nvGrpSpPr>
          <p:cNvPr id="507" name="Google Shape;507;p32"/>
          <p:cNvGrpSpPr/>
          <p:nvPr/>
        </p:nvGrpSpPr>
        <p:grpSpPr>
          <a:xfrm>
            <a:off x="3365500" y="2971800"/>
            <a:ext cx="2311400" cy="307975"/>
            <a:chOff x="2120" y="1872"/>
            <a:chExt cx="1456" cy="194"/>
          </a:xfrm>
        </p:grpSpPr>
        <p:sp>
          <p:nvSpPr>
            <p:cNvPr id="508" name="Google Shape;508;p32"/>
            <p:cNvSpPr/>
            <p:nvPr/>
          </p:nvSpPr>
          <p:spPr>
            <a:xfrm>
              <a:off x="2120" y="1872"/>
              <a:ext cx="664" cy="194"/>
            </a:xfrm>
            <a:prstGeom prst="rect">
              <a:avLst/>
            </a:prstGeom>
            <a:solidFill>
              <a:srgbClr val="FF0033"/>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800"/>
                <a:buFont typeface="Noto Sans Symbols"/>
                <a:buNone/>
              </a:pPr>
              <a:r>
                <a:t/>
              </a:r>
              <a:endParaRPr sz="1800">
                <a:solidFill>
                  <a:schemeClr val="lt1"/>
                </a:solidFill>
                <a:latin typeface="Arial"/>
                <a:ea typeface="Arial"/>
                <a:cs typeface="Arial"/>
                <a:sym typeface="Arial"/>
              </a:endParaRPr>
            </a:p>
          </p:txBody>
        </p:sp>
        <p:sp>
          <p:nvSpPr>
            <p:cNvPr id="509" name="Google Shape;509;p32"/>
            <p:cNvSpPr/>
            <p:nvPr/>
          </p:nvSpPr>
          <p:spPr>
            <a:xfrm>
              <a:off x="3236" y="1872"/>
              <a:ext cx="340" cy="194"/>
            </a:xfrm>
            <a:prstGeom prst="rect">
              <a:avLst/>
            </a:prstGeom>
            <a:solidFill>
              <a:srgbClr val="FF0033"/>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800"/>
                <a:buFont typeface="Noto Sans Symbols"/>
                <a:buNone/>
              </a:pPr>
              <a:r>
                <a:t/>
              </a:r>
              <a:endParaRPr sz="1800">
                <a:solidFill>
                  <a:schemeClr val="lt1"/>
                </a:solidFill>
                <a:latin typeface="Arial"/>
                <a:ea typeface="Arial"/>
                <a:cs typeface="Arial"/>
                <a:sym typeface="Arial"/>
              </a:endParaRPr>
            </a:p>
          </p:txBody>
        </p:sp>
      </p:grpSp>
      <p:sp>
        <p:nvSpPr>
          <p:cNvPr id="510" name="Google Shape;510;p32"/>
          <p:cNvSpPr/>
          <p:nvPr/>
        </p:nvSpPr>
        <p:spPr>
          <a:xfrm>
            <a:off x="925513" y="2381250"/>
            <a:ext cx="7291387" cy="941388"/>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SQL&gt; SELECT	ename, sal</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2  FROM 	emp</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3  WHERE	sal BETWEEN 1000 AND 1500;</a:t>
            </a:r>
            <a:endParaRPr/>
          </a:p>
        </p:txBody>
      </p:sp>
      <p:grpSp>
        <p:nvGrpSpPr>
          <p:cNvPr id="511" name="Google Shape;511;p32"/>
          <p:cNvGrpSpPr/>
          <p:nvPr/>
        </p:nvGrpSpPr>
        <p:grpSpPr>
          <a:xfrm>
            <a:off x="4316413" y="3200400"/>
            <a:ext cx="2139950" cy="1212850"/>
            <a:chOff x="2719" y="2016"/>
            <a:chExt cx="1348" cy="764"/>
          </a:xfrm>
        </p:grpSpPr>
        <p:grpSp>
          <p:nvGrpSpPr>
            <p:cNvPr id="512" name="Google Shape;512;p32"/>
            <p:cNvGrpSpPr/>
            <p:nvPr/>
          </p:nvGrpSpPr>
          <p:grpSpPr>
            <a:xfrm>
              <a:off x="2719" y="2016"/>
              <a:ext cx="540" cy="764"/>
              <a:chOff x="2719" y="2016"/>
              <a:chExt cx="540" cy="764"/>
            </a:xfrm>
          </p:grpSpPr>
          <p:sp>
            <p:nvSpPr>
              <p:cNvPr id="513" name="Google Shape;513;p32"/>
              <p:cNvSpPr/>
              <p:nvPr/>
            </p:nvSpPr>
            <p:spPr>
              <a:xfrm>
                <a:off x="2719" y="2376"/>
                <a:ext cx="540" cy="404"/>
              </a:xfrm>
              <a:prstGeom prst="rect">
                <a:avLst/>
              </a:prstGeom>
              <a:noFill/>
              <a:ln>
                <a:noFill/>
              </a:ln>
            </p:spPr>
            <p:txBody>
              <a:bodyPr anchorCtr="0" anchor="t" bIns="46025" lIns="92075" spcFirstLastPara="1" rIns="92075" wrap="square" tIns="46025">
                <a:spAutoFit/>
              </a:bodyPr>
              <a:lstStyle/>
              <a:p>
                <a:pPr indent="0" lvl="0" marL="0" marR="0" rtl="0" algn="ctr">
                  <a:spcBef>
                    <a:spcPts val="0"/>
                  </a:spcBef>
                  <a:spcAft>
                    <a:spcPts val="0"/>
                  </a:spcAft>
                  <a:buClr>
                    <a:srgbClr val="000000"/>
                  </a:buClr>
                  <a:buSzPts val="1800"/>
                  <a:buFont typeface="Noto Sans Symbols"/>
                  <a:buNone/>
                </a:pPr>
                <a:r>
                  <a:rPr b="1" lang="en-US" sz="1800">
                    <a:solidFill>
                      <a:srgbClr val="000000"/>
                    </a:solidFill>
                    <a:latin typeface="Arial"/>
                    <a:ea typeface="Arial"/>
                    <a:cs typeface="Arial"/>
                    <a:sym typeface="Arial"/>
                  </a:rPr>
                  <a:t>Lower</a:t>
                </a:r>
                <a:br>
                  <a:rPr b="1" lang="en-US" sz="1800">
                    <a:solidFill>
                      <a:srgbClr val="000000"/>
                    </a:solidFill>
                    <a:latin typeface="Arial"/>
                    <a:ea typeface="Arial"/>
                    <a:cs typeface="Arial"/>
                    <a:sym typeface="Arial"/>
                  </a:rPr>
                </a:br>
                <a:r>
                  <a:rPr b="1" lang="en-US" sz="1800">
                    <a:solidFill>
                      <a:srgbClr val="000000"/>
                    </a:solidFill>
                    <a:latin typeface="Arial"/>
                    <a:ea typeface="Arial"/>
                    <a:cs typeface="Arial"/>
                    <a:sym typeface="Arial"/>
                  </a:rPr>
                  <a:t>limit</a:t>
                </a:r>
                <a:endParaRPr/>
              </a:p>
            </p:txBody>
          </p:sp>
          <p:cxnSp>
            <p:nvCxnSpPr>
              <p:cNvPr id="514" name="Google Shape;514;p32"/>
              <p:cNvCxnSpPr/>
              <p:nvPr/>
            </p:nvCxnSpPr>
            <p:spPr>
              <a:xfrm>
                <a:off x="2976" y="2016"/>
                <a:ext cx="0" cy="324"/>
              </a:xfrm>
              <a:prstGeom prst="straightConnector1">
                <a:avLst/>
              </a:prstGeom>
              <a:noFill/>
              <a:ln cap="flat" cmpd="sng" w="25400">
                <a:solidFill>
                  <a:srgbClr val="FF0033"/>
                </a:solidFill>
                <a:prstDash val="solid"/>
                <a:round/>
                <a:headEnd len="med" w="med" type="stealth"/>
                <a:tailEnd len="sm" w="sm" type="none"/>
              </a:ln>
              <a:effectLst>
                <a:outerShdw rotWithShape="0" algn="ctr" dir="2700000" dist="17961">
                  <a:srgbClr val="000000"/>
                </a:outerShdw>
              </a:effectLst>
            </p:spPr>
          </p:cxnSp>
        </p:grpSp>
        <p:grpSp>
          <p:nvGrpSpPr>
            <p:cNvPr id="515" name="Google Shape;515;p32"/>
            <p:cNvGrpSpPr/>
            <p:nvPr/>
          </p:nvGrpSpPr>
          <p:grpSpPr>
            <a:xfrm>
              <a:off x="3495" y="2016"/>
              <a:ext cx="572" cy="764"/>
              <a:chOff x="3495" y="2016"/>
              <a:chExt cx="572" cy="764"/>
            </a:xfrm>
          </p:grpSpPr>
          <p:sp>
            <p:nvSpPr>
              <p:cNvPr id="516" name="Google Shape;516;p32"/>
              <p:cNvSpPr/>
              <p:nvPr/>
            </p:nvSpPr>
            <p:spPr>
              <a:xfrm>
                <a:off x="3495" y="2376"/>
                <a:ext cx="572" cy="404"/>
              </a:xfrm>
              <a:prstGeom prst="rect">
                <a:avLst/>
              </a:prstGeom>
              <a:noFill/>
              <a:ln>
                <a:noFill/>
              </a:ln>
            </p:spPr>
            <p:txBody>
              <a:bodyPr anchorCtr="0" anchor="t" bIns="46025" lIns="92075" spcFirstLastPara="1" rIns="92075" wrap="square" tIns="46025">
                <a:spAutoFit/>
              </a:bodyPr>
              <a:lstStyle/>
              <a:p>
                <a:pPr indent="0" lvl="0" marL="0" marR="0" rtl="0" algn="ctr">
                  <a:spcBef>
                    <a:spcPts val="0"/>
                  </a:spcBef>
                  <a:spcAft>
                    <a:spcPts val="0"/>
                  </a:spcAft>
                  <a:buClr>
                    <a:srgbClr val="000000"/>
                  </a:buClr>
                  <a:buSzPts val="1800"/>
                  <a:buFont typeface="Noto Sans Symbols"/>
                  <a:buNone/>
                </a:pPr>
                <a:r>
                  <a:rPr b="1" lang="en-US" sz="1800">
                    <a:solidFill>
                      <a:srgbClr val="000000"/>
                    </a:solidFill>
                    <a:latin typeface="Arial"/>
                    <a:ea typeface="Arial"/>
                    <a:cs typeface="Arial"/>
                    <a:sym typeface="Arial"/>
                  </a:rPr>
                  <a:t>Higher</a:t>
                </a:r>
                <a:br>
                  <a:rPr b="1" lang="en-US" sz="1800">
                    <a:solidFill>
                      <a:srgbClr val="000000"/>
                    </a:solidFill>
                    <a:latin typeface="Arial"/>
                    <a:ea typeface="Arial"/>
                    <a:cs typeface="Arial"/>
                    <a:sym typeface="Arial"/>
                  </a:rPr>
                </a:br>
                <a:r>
                  <a:rPr b="1" lang="en-US" sz="1800">
                    <a:solidFill>
                      <a:srgbClr val="000000"/>
                    </a:solidFill>
                    <a:latin typeface="Arial"/>
                    <a:ea typeface="Arial"/>
                    <a:cs typeface="Arial"/>
                    <a:sym typeface="Arial"/>
                  </a:rPr>
                  <a:t>limit</a:t>
                </a:r>
                <a:endParaRPr/>
              </a:p>
            </p:txBody>
          </p:sp>
          <p:cxnSp>
            <p:nvCxnSpPr>
              <p:cNvPr id="517" name="Google Shape;517;p32"/>
              <p:cNvCxnSpPr/>
              <p:nvPr/>
            </p:nvCxnSpPr>
            <p:spPr>
              <a:xfrm>
                <a:off x="3768" y="2016"/>
                <a:ext cx="0" cy="324"/>
              </a:xfrm>
              <a:prstGeom prst="straightConnector1">
                <a:avLst/>
              </a:prstGeom>
              <a:noFill/>
              <a:ln cap="flat" cmpd="sng" w="25400">
                <a:solidFill>
                  <a:srgbClr val="FF0033"/>
                </a:solidFill>
                <a:prstDash val="solid"/>
                <a:round/>
                <a:headEnd len="med" w="med" type="stealth"/>
                <a:tailEnd len="sm" w="sm" type="none"/>
              </a:ln>
              <a:effectLst>
                <a:outerShdw rotWithShape="0" algn="ctr" dir="2700000" dist="17961">
                  <a:srgbClr val="000000"/>
                </a:outerShdw>
              </a:effectLst>
            </p:spPr>
          </p:cxnSp>
        </p:grpSp>
      </p:grpSp>
      <p:sp>
        <p:nvSpPr>
          <p:cNvPr id="518" name="Google Shape;518;p32"/>
          <p:cNvSpPr txBox="1"/>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Noto Sans Symbols"/>
              <a:buNone/>
            </a:pPr>
            <a:r>
              <a:rPr b="1" lang="en-US" sz="4200">
                <a:solidFill>
                  <a:schemeClr val="lt2"/>
                </a:solidFill>
                <a:latin typeface="Garamond"/>
                <a:ea typeface="Garamond"/>
                <a:cs typeface="Garamond"/>
                <a:sym typeface="Garamond"/>
              </a:rPr>
              <a:t>Using the Between operator</a:t>
            </a:r>
            <a:endParaRPr/>
          </a:p>
        </p:txBody>
      </p:sp>
      <p:sp>
        <p:nvSpPr>
          <p:cNvPr id="519" name="Google Shape;519;p32"/>
          <p:cNvSpPr txBox="1"/>
          <p:nvPr>
            <p:ph idx="1" type="body"/>
          </p:nvPr>
        </p:nvSpPr>
        <p:spPr>
          <a:xfrm>
            <a:off x="457200" y="1371600"/>
            <a:ext cx="8229600" cy="100965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chemeClr val="lt1"/>
              </a:buClr>
              <a:buSzPts val="3200"/>
              <a:buFont typeface="Arial"/>
              <a:buChar char="•"/>
            </a:pPr>
            <a:r>
              <a:rPr lang="en-US"/>
              <a:t>Using the between operator to display rows based on a range</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500"/>
                                        <p:tgtEl>
                                          <p:spTgt spid="50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500"/>
                                        <p:tgtEl>
                                          <p:spTgt spid="507"/>
                                        </p:tgtEl>
                                      </p:cBhvr>
                                    </p:animEffect>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511"/>
                                        </p:tgtEl>
                                        <p:attrNameLst>
                                          <p:attrName>style.visibility</p:attrName>
                                        </p:attrNameLst>
                                      </p:cBhvr>
                                      <p:to>
                                        <p:strVal val="visible"/>
                                      </p:to>
                                    </p:set>
                                    <p:anim calcmode="lin" valueType="num">
                                      <p:cBhvr additive="base">
                                        <p:cTn dur="500"/>
                                        <p:tgtEl>
                                          <p:spTgt spid="51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33"/>
          <p:cNvSpPr txBox="1"/>
          <p:nvPr>
            <p:ph type="title"/>
          </p:nvPr>
        </p:nvSpPr>
        <p:spPr>
          <a:xfrm>
            <a:off x="1455738" y="609600"/>
            <a:ext cx="7451725"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a:p>
        </p:txBody>
      </p:sp>
      <p:sp>
        <p:nvSpPr>
          <p:cNvPr id="525" name="Google Shape;525;p33"/>
          <p:cNvSpPr txBox="1"/>
          <p:nvPr>
            <p:ph idx="1" type="body"/>
          </p:nvPr>
        </p:nvSpPr>
        <p:spPr>
          <a:xfrm>
            <a:off x="1455738" y="1981200"/>
            <a:ext cx="7451725" cy="4114800"/>
          </a:xfrm>
          <a:prstGeom prst="rect">
            <a:avLst/>
          </a:prstGeom>
          <a:noFill/>
          <a:ln>
            <a:noFill/>
          </a:ln>
        </p:spPr>
        <p:txBody>
          <a:bodyPr anchorCtr="0" anchor="t" bIns="44450" lIns="90475" spcFirstLastPara="1" rIns="90475" wrap="square" tIns="44450">
            <a:noAutofit/>
          </a:bodyPr>
          <a:lstStyle/>
          <a:p>
            <a:pPr indent="-139700" lvl="0" marL="342900" rtl="0" algn="l">
              <a:spcBef>
                <a:spcPts val="0"/>
              </a:spcBef>
              <a:spcAft>
                <a:spcPts val="0"/>
              </a:spcAft>
              <a:buClr>
                <a:schemeClr val="lt1"/>
              </a:buClr>
              <a:buSzPts val="3200"/>
              <a:buFont typeface="Arial"/>
              <a:buNone/>
            </a:pPr>
            <a:r>
              <a:t/>
            </a:r>
            <a:endParaRPr/>
          </a:p>
        </p:txBody>
      </p:sp>
      <p:sp>
        <p:nvSpPr>
          <p:cNvPr id="526" name="Google Shape;526;p33"/>
          <p:cNvSpPr txBox="1"/>
          <p:nvPr>
            <p:ph idx="12" type="sldNum"/>
          </p:nvPr>
        </p:nvSpPr>
        <p:spPr>
          <a:xfrm>
            <a:off x="6553200" y="6243638"/>
            <a:ext cx="21336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lt1"/>
                </a:solidFill>
                <a:latin typeface="Garamond"/>
                <a:ea typeface="Garamond"/>
                <a:cs typeface="Garamond"/>
                <a:sym typeface="Garamond"/>
              </a:rPr>
              <a:t>‹#›</a:t>
            </a:fld>
            <a:endParaRPr sz="2400">
              <a:solidFill>
                <a:schemeClr val="lt1"/>
              </a:solidFill>
              <a:latin typeface="Garamond"/>
              <a:ea typeface="Garamond"/>
              <a:cs typeface="Garamond"/>
              <a:sym typeface="Garamond"/>
            </a:endParaRPr>
          </a:p>
        </p:txBody>
      </p:sp>
      <p:pic>
        <p:nvPicPr>
          <p:cNvPr id="527" name="Google Shape;527;p33"/>
          <p:cNvPicPr preferRelativeResize="0"/>
          <p:nvPr/>
        </p:nvPicPr>
        <p:blipFill rotWithShape="1">
          <a:blip r:embed="rId3">
            <a:alphaModFix/>
          </a:blip>
          <a:srcRect b="0" l="0" r="0" t="0"/>
          <a:stretch/>
        </p:blipFill>
        <p:spPr>
          <a:xfrm>
            <a:off x="1414463" y="1481138"/>
            <a:ext cx="6315075" cy="38957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4"/>
          <p:cNvSpPr/>
          <p:nvPr/>
        </p:nvSpPr>
        <p:spPr>
          <a:xfrm>
            <a:off x="977900" y="2706688"/>
            <a:ext cx="7289800" cy="915987"/>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p:txBody>
      </p:sp>
      <p:sp>
        <p:nvSpPr>
          <p:cNvPr id="546" name="Google Shape;546;p34"/>
          <p:cNvSpPr/>
          <p:nvPr/>
        </p:nvSpPr>
        <p:spPr>
          <a:xfrm>
            <a:off x="977900" y="4092575"/>
            <a:ext cx="7289800" cy="1739900"/>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p:txBody>
      </p:sp>
      <p:grpSp>
        <p:nvGrpSpPr>
          <p:cNvPr id="547" name="Google Shape;547;p34"/>
          <p:cNvGrpSpPr/>
          <p:nvPr/>
        </p:nvGrpSpPr>
        <p:grpSpPr>
          <a:xfrm>
            <a:off x="2773363" y="3290888"/>
            <a:ext cx="3843337" cy="2500312"/>
            <a:chOff x="1747" y="2073"/>
            <a:chExt cx="2421" cy="1575"/>
          </a:xfrm>
        </p:grpSpPr>
        <p:sp>
          <p:nvSpPr>
            <p:cNvPr id="548" name="Google Shape;548;p34"/>
            <p:cNvSpPr/>
            <p:nvPr/>
          </p:nvSpPr>
          <p:spPr>
            <a:xfrm>
              <a:off x="1747" y="2073"/>
              <a:ext cx="2229" cy="195"/>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800"/>
                <a:buFont typeface="Noto Sans Symbols"/>
                <a:buNone/>
              </a:pPr>
              <a:r>
                <a:t/>
              </a:r>
              <a:endParaRPr sz="1800">
                <a:solidFill>
                  <a:schemeClr val="lt1"/>
                </a:solidFill>
                <a:latin typeface="Arial"/>
                <a:ea typeface="Arial"/>
                <a:cs typeface="Arial"/>
                <a:sym typeface="Arial"/>
              </a:endParaRPr>
            </a:p>
          </p:txBody>
        </p:sp>
        <p:sp>
          <p:nvSpPr>
            <p:cNvPr id="549" name="Google Shape;549;p34"/>
            <p:cNvSpPr/>
            <p:nvPr/>
          </p:nvSpPr>
          <p:spPr>
            <a:xfrm>
              <a:off x="3323" y="2609"/>
              <a:ext cx="845" cy="1039"/>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800"/>
                <a:buFont typeface="Noto Sans Symbols"/>
                <a:buNone/>
              </a:pPr>
              <a:r>
                <a:t/>
              </a:r>
              <a:endParaRPr sz="1800">
                <a:solidFill>
                  <a:schemeClr val="lt1"/>
                </a:solidFill>
                <a:latin typeface="Arial"/>
                <a:ea typeface="Arial"/>
                <a:cs typeface="Arial"/>
                <a:sym typeface="Arial"/>
              </a:endParaRPr>
            </a:p>
          </p:txBody>
        </p:sp>
      </p:grpSp>
      <p:sp>
        <p:nvSpPr>
          <p:cNvPr id="550" name="Google Shape;550;p34"/>
          <p:cNvSpPr/>
          <p:nvPr/>
        </p:nvSpPr>
        <p:spPr>
          <a:xfrm>
            <a:off x="952500" y="2693988"/>
            <a:ext cx="7315200" cy="9413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SQL&gt; SELECT	empno, ename, sal, mgr</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2  FROM 	emp</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3  WHERE	mgr IN (7902, 7566, 7788);</a:t>
            </a:r>
            <a:endParaRPr/>
          </a:p>
        </p:txBody>
      </p:sp>
      <p:sp>
        <p:nvSpPr>
          <p:cNvPr id="551" name="Google Shape;551;p34"/>
          <p:cNvSpPr/>
          <p:nvPr/>
        </p:nvSpPr>
        <p:spPr>
          <a:xfrm>
            <a:off x="952500" y="4079875"/>
            <a:ext cx="7315200" cy="17653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EMPNO ENAME            SAL       MGR</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 --------- ---------</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7902 FORD            3000      7566</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7369 SMITH            800      7902</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7788 SCOTT           3000      7566</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7876 ADAMS           1100      7788</a:t>
            </a:r>
            <a:endParaRPr/>
          </a:p>
        </p:txBody>
      </p:sp>
      <p:sp>
        <p:nvSpPr>
          <p:cNvPr id="552" name="Google Shape;552;p34"/>
          <p:cNvSpPr txBox="1"/>
          <p:nvPr/>
        </p:nvSpPr>
        <p:spPr>
          <a:xfrm>
            <a:off x="508000" y="1543050"/>
            <a:ext cx="8229600" cy="100965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lang="en-US" sz="3000">
                <a:solidFill>
                  <a:schemeClr val="lt1"/>
                </a:solidFill>
                <a:latin typeface="Arial"/>
                <a:ea typeface="Arial"/>
                <a:cs typeface="Arial"/>
                <a:sym typeface="Arial"/>
              </a:rPr>
              <a:t>Use the IN operator to test for values in a list</a:t>
            </a:r>
            <a:endParaRPr/>
          </a:p>
        </p:txBody>
      </p:sp>
      <p:sp>
        <p:nvSpPr>
          <p:cNvPr id="553" name="Google Shape;553;p34"/>
          <p:cNvSpPr txBox="1"/>
          <p:nvPr>
            <p:ph type="title"/>
          </p:nvPr>
        </p:nvSpPr>
        <p:spPr>
          <a:xfrm>
            <a:off x="1455738" y="609600"/>
            <a:ext cx="7451725"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rPr lang="en-US"/>
              <a:t>Using the IN operator</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500"/>
                                        <p:tgtEl>
                                          <p:spTgt spid="5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35"/>
          <p:cNvSpPr/>
          <p:nvPr/>
        </p:nvSpPr>
        <p:spPr>
          <a:xfrm>
            <a:off x="925513" y="4860925"/>
            <a:ext cx="7278687" cy="915988"/>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p:txBody>
      </p:sp>
      <p:sp>
        <p:nvSpPr>
          <p:cNvPr id="561" name="Google Shape;561;p35"/>
          <p:cNvSpPr/>
          <p:nvPr/>
        </p:nvSpPr>
        <p:spPr>
          <a:xfrm>
            <a:off x="879475" y="6257925"/>
            <a:ext cx="184150" cy="4270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800"/>
              <a:buFont typeface="Noto Sans Symbols"/>
              <a:buNone/>
            </a:pPr>
            <a:r>
              <a:t/>
            </a:r>
            <a:endParaRPr sz="1800">
              <a:solidFill>
                <a:schemeClr val="lt1"/>
              </a:solidFill>
              <a:latin typeface="Arial"/>
              <a:ea typeface="Arial"/>
              <a:cs typeface="Arial"/>
              <a:sym typeface="Arial"/>
            </a:endParaRPr>
          </a:p>
        </p:txBody>
      </p:sp>
      <p:sp>
        <p:nvSpPr>
          <p:cNvPr id="562" name="Google Shape;562;p35"/>
          <p:cNvSpPr/>
          <p:nvPr/>
        </p:nvSpPr>
        <p:spPr>
          <a:xfrm>
            <a:off x="3630613" y="5443538"/>
            <a:ext cx="1525587" cy="309562"/>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800"/>
              <a:buFont typeface="Noto Sans Symbols"/>
              <a:buNone/>
            </a:pPr>
            <a:r>
              <a:t/>
            </a:r>
            <a:endParaRPr sz="1800">
              <a:solidFill>
                <a:schemeClr val="lt1"/>
              </a:solidFill>
              <a:latin typeface="Arial"/>
              <a:ea typeface="Arial"/>
              <a:cs typeface="Arial"/>
              <a:sym typeface="Arial"/>
            </a:endParaRPr>
          </a:p>
        </p:txBody>
      </p:sp>
      <p:sp>
        <p:nvSpPr>
          <p:cNvPr id="563" name="Google Shape;563;p35"/>
          <p:cNvSpPr/>
          <p:nvPr/>
        </p:nvSpPr>
        <p:spPr>
          <a:xfrm>
            <a:off x="1001713" y="4886325"/>
            <a:ext cx="7304087" cy="941388"/>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SQL&gt; SELECT	ename</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2  FROM 	emp</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3  WHERE	ename LIKE 'S%';</a:t>
            </a:r>
            <a:endParaRPr/>
          </a:p>
        </p:txBody>
      </p:sp>
      <p:sp>
        <p:nvSpPr>
          <p:cNvPr id="564" name="Google Shape;564;p35"/>
          <p:cNvSpPr txBox="1"/>
          <p:nvPr/>
        </p:nvSpPr>
        <p:spPr>
          <a:xfrm>
            <a:off x="449263" y="16351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Noto Sans Symbols"/>
              <a:buNone/>
            </a:pPr>
            <a:r>
              <a:rPr b="1" lang="en-US" sz="4200">
                <a:solidFill>
                  <a:schemeClr val="lt2"/>
                </a:solidFill>
                <a:latin typeface="Garamond"/>
                <a:ea typeface="Garamond"/>
                <a:cs typeface="Garamond"/>
                <a:sym typeface="Garamond"/>
              </a:rPr>
              <a:t>Using the LIKE operator</a:t>
            </a:r>
            <a:endParaRPr/>
          </a:p>
        </p:txBody>
      </p:sp>
      <p:sp>
        <p:nvSpPr>
          <p:cNvPr id="565" name="Google Shape;565;p35"/>
          <p:cNvSpPr txBox="1"/>
          <p:nvPr/>
        </p:nvSpPr>
        <p:spPr>
          <a:xfrm>
            <a:off x="914400" y="1352550"/>
            <a:ext cx="8229600" cy="100965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lang="en-US" sz="3000">
                <a:solidFill>
                  <a:schemeClr val="lt1"/>
                </a:solidFill>
                <a:latin typeface="Arial"/>
                <a:ea typeface="Arial"/>
                <a:cs typeface="Arial"/>
                <a:sym typeface="Arial"/>
              </a:rPr>
              <a:t>Use the LIKE operator to perform wildcard searches of valid search string values</a:t>
            </a:r>
            <a:endParaRPr/>
          </a:p>
          <a:p>
            <a:pPr indent="-342900" lvl="0" marL="342900" marR="0" rtl="0" algn="l">
              <a:spcBef>
                <a:spcPts val="600"/>
              </a:spcBef>
              <a:spcAft>
                <a:spcPts val="0"/>
              </a:spcAft>
              <a:buClr>
                <a:schemeClr val="accent1"/>
              </a:buClr>
              <a:buSzPts val="1950"/>
              <a:buFont typeface="Noto Sans Symbols"/>
              <a:buChar char="■"/>
            </a:pPr>
            <a:r>
              <a:rPr lang="en-US" sz="3000">
                <a:solidFill>
                  <a:schemeClr val="lt1"/>
                </a:solidFill>
                <a:latin typeface="Arial"/>
                <a:ea typeface="Arial"/>
                <a:cs typeface="Arial"/>
                <a:sym typeface="Arial"/>
              </a:rPr>
              <a:t>Search conditions can contain either literal characters or numbers</a:t>
            </a:r>
            <a:endParaRPr/>
          </a:p>
          <a:p>
            <a:pPr indent="-325438" lvl="1" marL="669925" marR="0" rtl="0" algn="l">
              <a:spcBef>
                <a:spcPts val="520"/>
              </a:spcBef>
              <a:spcAft>
                <a:spcPts val="0"/>
              </a:spcAft>
              <a:buClr>
                <a:schemeClr val="accent2"/>
              </a:buClr>
              <a:buSzPts val="1560"/>
              <a:buFont typeface="Noto Sans Symbols"/>
              <a:buChar char="❑"/>
            </a:pPr>
            <a:r>
              <a:rPr b="0" i="0" lang="en-US" sz="2600" u="none" cap="none" strike="noStrike">
                <a:solidFill>
                  <a:schemeClr val="lt1"/>
                </a:solidFill>
                <a:latin typeface="Arial"/>
                <a:ea typeface="Arial"/>
                <a:cs typeface="Arial"/>
                <a:sym typeface="Arial"/>
              </a:rPr>
              <a:t>% denotes zero or many characters</a:t>
            </a:r>
            <a:endParaRPr/>
          </a:p>
          <a:p>
            <a:pPr indent="-325438" lvl="1" marL="669925" marR="0" rtl="0" algn="l">
              <a:spcBef>
                <a:spcPts val="520"/>
              </a:spcBef>
              <a:spcAft>
                <a:spcPts val="0"/>
              </a:spcAft>
              <a:buClr>
                <a:schemeClr val="accent2"/>
              </a:buClr>
              <a:buSzPts val="1560"/>
              <a:buFont typeface="Noto Sans Symbols"/>
              <a:buChar char="❑"/>
            </a:pPr>
            <a:r>
              <a:rPr b="0" i="0" lang="en-US" sz="2600" u="none" cap="none" strike="noStrike">
                <a:solidFill>
                  <a:schemeClr val="lt1"/>
                </a:solidFill>
                <a:latin typeface="Arial"/>
                <a:ea typeface="Arial"/>
                <a:cs typeface="Arial"/>
                <a:sym typeface="Arial"/>
              </a:rPr>
              <a:t>_ denotes one character</a:t>
            </a:r>
            <a:endParaRPr/>
          </a:p>
          <a:p>
            <a:pPr indent="-219075" lvl="0" marL="342900" marR="0" rtl="0" algn="l">
              <a:spcBef>
                <a:spcPts val="600"/>
              </a:spcBef>
              <a:spcAft>
                <a:spcPts val="0"/>
              </a:spcAft>
              <a:buClr>
                <a:schemeClr val="accent1"/>
              </a:buClr>
              <a:buSzPts val="1950"/>
              <a:buFont typeface="Noto Sans Symbols"/>
              <a:buNone/>
            </a:pPr>
            <a:r>
              <a:t/>
            </a:r>
            <a:endParaRPr sz="3000">
              <a:solidFill>
                <a:schemeClr val="lt1"/>
              </a:solidFill>
              <a:latin typeface="Arial"/>
              <a:ea typeface="Arial"/>
              <a:cs typeface="Arial"/>
              <a:sym typeface="Arial"/>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500"/>
                                        <p:tgtEl>
                                          <p:spTgt spid="5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36"/>
          <p:cNvSpPr/>
          <p:nvPr/>
        </p:nvSpPr>
        <p:spPr>
          <a:xfrm>
            <a:off x="987425" y="2651125"/>
            <a:ext cx="7278688" cy="1196975"/>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p:txBody>
      </p:sp>
      <p:sp>
        <p:nvSpPr>
          <p:cNvPr id="573" name="Google Shape;573;p36"/>
          <p:cNvSpPr/>
          <p:nvPr/>
        </p:nvSpPr>
        <p:spPr>
          <a:xfrm>
            <a:off x="989013" y="3998913"/>
            <a:ext cx="7278687" cy="1428750"/>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p:txBody>
      </p:sp>
      <p:grpSp>
        <p:nvGrpSpPr>
          <p:cNvPr id="574" name="Google Shape;574;p36"/>
          <p:cNvGrpSpPr/>
          <p:nvPr/>
        </p:nvGrpSpPr>
        <p:grpSpPr>
          <a:xfrm>
            <a:off x="1114425" y="3386138"/>
            <a:ext cx="4237038" cy="2011362"/>
            <a:chOff x="702" y="2133"/>
            <a:chExt cx="2669" cy="1267"/>
          </a:xfrm>
        </p:grpSpPr>
        <p:sp>
          <p:nvSpPr>
            <p:cNvPr id="575" name="Google Shape;575;p36"/>
            <p:cNvSpPr/>
            <p:nvPr/>
          </p:nvSpPr>
          <p:spPr>
            <a:xfrm>
              <a:off x="2326" y="2133"/>
              <a:ext cx="1045" cy="195"/>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800"/>
                <a:buFont typeface="Noto Sans Symbols"/>
                <a:buNone/>
              </a:pPr>
              <a:r>
                <a:t/>
              </a:r>
              <a:endParaRPr sz="1800">
                <a:solidFill>
                  <a:schemeClr val="lt1"/>
                </a:solidFill>
                <a:latin typeface="Arial"/>
                <a:ea typeface="Arial"/>
                <a:cs typeface="Arial"/>
                <a:sym typeface="Arial"/>
              </a:endParaRPr>
            </a:p>
          </p:txBody>
        </p:sp>
        <p:sp>
          <p:nvSpPr>
            <p:cNvPr id="576" name="Google Shape;576;p36"/>
            <p:cNvSpPr/>
            <p:nvPr/>
          </p:nvSpPr>
          <p:spPr>
            <a:xfrm>
              <a:off x="702" y="2559"/>
              <a:ext cx="914" cy="841"/>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800"/>
                <a:buFont typeface="Noto Sans Symbols"/>
                <a:buNone/>
              </a:pPr>
              <a:r>
                <a:t/>
              </a:r>
              <a:endParaRPr sz="1800">
                <a:solidFill>
                  <a:schemeClr val="lt1"/>
                </a:solidFill>
                <a:latin typeface="Arial"/>
                <a:ea typeface="Arial"/>
                <a:cs typeface="Arial"/>
                <a:sym typeface="Arial"/>
              </a:endParaRPr>
            </a:p>
          </p:txBody>
        </p:sp>
      </p:grpSp>
      <p:sp>
        <p:nvSpPr>
          <p:cNvPr id="577" name="Google Shape;577;p36"/>
          <p:cNvSpPr/>
          <p:nvPr/>
        </p:nvSpPr>
        <p:spPr>
          <a:xfrm>
            <a:off x="1028700" y="2789238"/>
            <a:ext cx="4344988" cy="915987"/>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SQL&gt; SELECT	ename</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2  FROM	emp</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3  WHERE	ename LIKE '_A%';</a:t>
            </a:r>
            <a:endParaRPr/>
          </a:p>
        </p:txBody>
      </p:sp>
      <p:sp>
        <p:nvSpPr>
          <p:cNvPr id="578" name="Google Shape;578;p36"/>
          <p:cNvSpPr/>
          <p:nvPr/>
        </p:nvSpPr>
        <p:spPr>
          <a:xfrm>
            <a:off x="1093788" y="3976688"/>
            <a:ext cx="1693862" cy="146526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ENAME</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MARTIN</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JAMES   </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WARD</a:t>
            </a:r>
            <a:endParaRPr/>
          </a:p>
        </p:txBody>
      </p:sp>
      <p:sp>
        <p:nvSpPr>
          <p:cNvPr id="579" name="Google Shape;579;p36"/>
          <p:cNvSpPr txBox="1"/>
          <p:nvPr/>
        </p:nvSpPr>
        <p:spPr>
          <a:xfrm>
            <a:off x="407988" y="228600"/>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Noto Sans Symbols"/>
              <a:buNone/>
            </a:pPr>
            <a:r>
              <a:rPr b="1" lang="en-US" sz="4200">
                <a:solidFill>
                  <a:schemeClr val="lt2"/>
                </a:solidFill>
                <a:latin typeface="Garamond"/>
                <a:ea typeface="Garamond"/>
                <a:cs typeface="Garamond"/>
                <a:sym typeface="Garamond"/>
              </a:rPr>
              <a:t>Using the LIKE operator</a:t>
            </a:r>
            <a:endParaRPr/>
          </a:p>
        </p:txBody>
      </p:sp>
      <p:sp>
        <p:nvSpPr>
          <p:cNvPr id="580" name="Google Shape;580;p36"/>
          <p:cNvSpPr txBox="1"/>
          <p:nvPr/>
        </p:nvSpPr>
        <p:spPr>
          <a:xfrm>
            <a:off x="433388" y="1524000"/>
            <a:ext cx="8229600" cy="100965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lang="en-US" sz="3000">
                <a:solidFill>
                  <a:schemeClr val="lt1"/>
                </a:solidFill>
                <a:latin typeface="Arial"/>
                <a:ea typeface="Arial"/>
                <a:cs typeface="Arial"/>
                <a:sym typeface="Arial"/>
              </a:rPr>
              <a:t>You can combine pattern-matching characters</a:t>
            </a:r>
            <a:endParaRPr/>
          </a:p>
          <a:p>
            <a:pPr indent="-219075" lvl="0" marL="342900" marR="0" rtl="0" algn="l">
              <a:spcBef>
                <a:spcPts val="600"/>
              </a:spcBef>
              <a:spcAft>
                <a:spcPts val="0"/>
              </a:spcAft>
              <a:buClr>
                <a:schemeClr val="accent1"/>
              </a:buClr>
              <a:buSzPts val="1950"/>
              <a:buFont typeface="Noto Sans Symbols"/>
              <a:buNone/>
            </a:pPr>
            <a:r>
              <a:t/>
            </a:r>
            <a:endParaRPr sz="3000">
              <a:solidFill>
                <a:schemeClr val="lt1"/>
              </a:solidFill>
              <a:latin typeface="Arial"/>
              <a:ea typeface="Arial"/>
              <a:cs typeface="Arial"/>
              <a:sym typeface="Arial"/>
            </a:endParaRPr>
          </a:p>
          <a:p>
            <a:pPr indent="-219075" lvl="0" marL="342900" marR="0" rtl="0" algn="l">
              <a:spcBef>
                <a:spcPts val="600"/>
              </a:spcBef>
              <a:spcAft>
                <a:spcPts val="0"/>
              </a:spcAft>
              <a:buClr>
                <a:schemeClr val="accent1"/>
              </a:buClr>
              <a:buSzPts val="1950"/>
              <a:buFont typeface="Noto Sans Symbols"/>
              <a:buNone/>
            </a:pPr>
            <a:r>
              <a:t/>
            </a:r>
            <a:endParaRPr sz="3000">
              <a:solidFill>
                <a:schemeClr val="lt1"/>
              </a:solidFill>
              <a:latin typeface="Arial"/>
              <a:ea typeface="Arial"/>
              <a:cs typeface="Arial"/>
              <a:sym typeface="Arial"/>
            </a:endParaRPr>
          </a:p>
          <a:p>
            <a:pPr indent="-219075" lvl="0" marL="342900" marR="0" rtl="0" algn="l">
              <a:spcBef>
                <a:spcPts val="600"/>
              </a:spcBef>
              <a:spcAft>
                <a:spcPts val="0"/>
              </a:spcAft>
              <a:buClr>
                <a:schemeClr val="accent1"/>
              </a:buClr>
              <a:buSzPts val="1950"/>
              <a:buFont typeface="Noto Sans Symbols"/>
              <a:buNone/>
            </a:pPr>
            <a:r>
              <a:t/>
            </a:r>
            <a:endParaRPr sz="3000">
              <a:solidFill>
                <a:schemeClr val="lt1"/>
              </a:solidFill>
              <a:latin typeface="Arial"/>
              <a:ea typeface="Arial"/>
              <a:cs typeface="Arial"/>
              <a:sym typeface="Arial"/>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500"/>
                                        <p:tgtEl>
                                          <p:spTgt spid="5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37"/>
          <p:cNvSpPr/>
          <p:nvPr/>
        </p:nvSpPr>
        <p:spPr>
          <a:xfrm>
            <a:off x="976313" y="3054350"/>
            <a:ext cx="7289800" cy="915988"/>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p:txBody>
      </p:sp>
      <p:sp>
        <p:nvSpPr>
          <p:cNvPr id="591" name="Google Shape;591;p37"/>
          <p:cNvSpPr/>
          <p:nvPr/>
        </p:nvSpPr>
        <p:spPr>
          <a:xfrm>
            <a:off x="976313" y="4505325"/>
            <a:ext cx="7289800" cy="915988"/>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p:txBody>
      </p:sp>
      <p:grpSp>
        <p:nvGrpSpPr>
          <p:cNvPr id="592" name="Google Shape;592;p37"/>
          <p:cNvGrpSpPr/>
          <p:nvPr/>
        </p:nvGrpSpPr>
        <p:grpSpPr>
          <a:xfrm>
            <a:off x="2506663" y="3646488"/>
            <a:ext cx="2027237" cy="1712912"/>
            <a:chOff x="1579" y="2297"/>
            <a:chExt cx="1277" cy="1079"/>
          </a:xfrm>
        </p:grpSpPr>
        <p:sp>
          <p:nvSpPr>
            <p:cNvPr id="593" name="Google Shape;593;p37"/>
            <p:cNvSpPr/>
            <p:nvPr/>
          </p:nvSpPr>
          <p:spPr>
            <a:xfrm>
              <a:off x="1731" y="2297"/>
              <a:ext cx="1125" cy="195"/>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800"/>
                <a:buFont typeface="Noto Sans Symbols"/>
                <a:buNone/>
              </a:pPr>
              <a:r>
                <a:t/>
              </a:r>
              <a:endParaRPr sz="1800">
                <a:solidFill>
                  <a:schemeClr val="lt1"/>
                </a:solidFill>
                <a:latin typeface="Arial"/>
                <a:ea typeface="Arial"/>
                <a:cs typeface="Arial"/>
                <a:sym typeface="Arial"/>
              </a:endParaRPr>
            </a:p>
          </p:txBody>
        </p:sp>
        <p:sp>
          <p:nvSpPr>
            <p:cNvPr id="594" name="Google Shape;594;p37"/>
            <p:cNvSpPr/>
            <p:nvPr/>
          </p:nvSpPr>
          <p:spPr>
            <a:xfrm>
              <a:off x="1579" y="2873"/>
              <a:ext cx="845" cy="503"/>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800"/>
                <a:buFont typeface="Noto Sans Symbols"/>
                <a:buNone/>
              </a:pPr>
              <a:r>
                <a:t/>
              </a:r>
              <a:endParaRPr sz="1800">
                <a:solidFill>
                  <a:schemeClr val="lt1"/>
                </a:solidFill>
                <a:latin typeface="Arial"/>
                <a:ea typeface="Arial"/>
                <a:cs typeface="Arial"/>
                <a:sym typeface="Arial"/>
              </a:endParaRPr>
            </a:p>
          </p:txBody>
        </p:sp>
      </p:grpSp>
      <p:sp>
        <p:nvSpPr>
          <p:cNvPr id="595" name="Google Shape;595;p37"/>
          <p:cNvSpPr/>
          <p:nvPr/>
        </p:nvSpPr>
        <p:spPr>
          <a:xfrm>
            <a:off x="950913" y="3041650"/>
            <a:ext cx="7315200" cy="941388"/>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SQL&gt; SELECT  ename, mgr</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2  FROM    emp</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3  WHERE   mgr IS NULL;</a:t>
            </a:r>
            <a:endParaRPr/>
          </a:p>
        </p:txBody>
      </p:sp>
      <p:sp>
        <p:nvSpPr>
          <p:cNvPr id="596" name="Google Shape;596;p37"/>
          <p:cNvSpPr/>
          <p:nvPr/>
        </p:nvSpPr>
        <p:spPr>
          <a:xfrm>
            <a:off x="950913" y="4492625"/>
            <a:ext cx="7315200" cy="941388"/>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ENAME            MGR</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KING</a:t>
            </a:r>
            <a:endParaRPr/>
          </a:p>
        </p:txBody>
      </p:sp>
      <p:sp>
        <p:nvSpPr>
          <p:cNvPr id="597" name="Google Shape;597;p37"/>
          <p:cNvSpPr txBox="1"/>
          <p:nvPr/>
        </p:nvSpPr>
        <p:spPr>
          <a:xfrm>
            <a:off x="609600" y="1695450"/>
            <a:ext cx="8229600" cy="100965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lang="en-US" sz="3000">
                <a:solidFill>
                  <a:schemeClr val="lt1"/>
                </a:solidFill>
                <a:latin typeface="Arial"/>
                <a:ea typeface="Arial"/>
                <a:cs typeface="Arial"/>
                <a:sym typeface="Arial"/>
              </a:rPr>
              <a:t>Test for null values with the IS NULL operator</a:t>
            </a:r>
            <a:endParaRPr/>
          </a:p>
          <a:p>
            <a:pPr indent="-219075" lvl="0" marL="342900" marR="0" rtl="0" algn="l">
              <a:spcBef>
                <a:spcPts val="600"/>
              </a:spcBef>
              <a:spcAft>
                <a:spcPts val="0"/>
              </a:spcAft>
              <a:buClr>
                <a:schemeClr val="accent1"/>
              </a:buClr>
              <a:buSzPts val="1950"/>
              <a:buFont typeface="Noto Sans Symbols"/>
              <a:buNone/>
            </a:pPr>
            <a:r>
              <a:t/>
            </a:r>
            <a:endParaRPr sz="3000">
              <a:solidFill>
                <a:schemeClr val="lt1"/>
              </a:solidFill>
              <a:latin typeface="Arial"/>
              <a:ea typeface="Arial"/>
              <a:cs typeface="Arial"/>
              <a:sym typeface="Arial"/>
            </a:endParaRPr>
          </a:p>
          <a:p>
            <a:pPr indent="-219075" lvl="0" marL="342900" marR="0" rtl="0" algn="l">
              <a:spcBef>
                <a:spcPts val="600"/>
              </a:spcBef>
              <a:spcAft>
                <a:spcPts val="0"/>
              </a:spcAft>
              <a:buClr>
                <a:schemeClr val="accent1"/>
              </a:buClr>
              <a:buSzPts val="1950"/>
              <a:buFont typeface="Noto Sans Symbols"/>
              <a:buNone/>
            </a:pPr>
            <a:r>
              <a:t/>
            </a:r>
            <a:endParaRPr sz="3000">
              <a:solidFill>
                <a:schemeClr val="lt1"/>
              </a:solidFill>
              <a:latin typeface="Arial"/>
              <a:ea typeface="Arial"/>
              <a:cs typeface="Arial"/>
              <a:sym typeface="Arial"/>
            </a:endParaRPr>
          </a:p>
        </p:txBody>
      </p:sp>
      <p:sp>
        <p:nvSpPr>
          <p:cNvPr id="598" name="Google Shape;598;p37"/>
          <p:cNvSpPr txBox="1"/>
          <p:nvPr/>
        </p:nvSpPr>
        <p:spPr>
          <a:xfrm>
            <a:off x="493713" y="304800"/>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Noto Sans Symbols"/>
              <a:buNone/>
            </a:pPr>
            <a:r>
              <a:rPr b="1" lang="en-US" sz="4200">
                <a:solidFill>
                  <a:schemeClr val="lt2"/>
                </a:solidFill>
                <a:latin typeface="Garamond"/>
                <a:ea typeface="Garamond"/>
                <a:cs typeface="Garamond"/>
                <a:sym typeface="Garamond"/>
              </a:rPr>
              <a:t>Using the IS NULL operator</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500"/>
                                        <p:tgtEl>
                                          <p:spTgt spid="5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38"/>
          <p:cNvSpPr/>
          <p:nvPr/>
        </p:nvSpPr>
        <p:spPr>
          <a:xfrm>
            <a:off x="1473200" y="1897063"/>
            <a:ext cx="1758950" cy="2871787"/>
          </a:xfrm>
          <a:prstGeom prst="rect">
            <a:avLst/>
          </a:prstGeom>
          <a:solidFill>
            <a:srgbClr val="FFCC99"/>
          </a:solidFill>
          <a:ln cap="flat" cmpd="sng" w="25400">
            <a:solidFill>
              <a:srgbClr val="000000"/>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l">
              <a:lnSpc>
                <a:spcPct val="130000"/>
              </a:lnSpc>
              <a:spcBef>
                <a:spcPts val="0"/>
              </a:spcBef>
              <a:spcAft>
                <a:spcPts val="0"/>
              </a:spcAft>
              <a:buClr>
                <a:srgbClr val="000000"/>
              </a:buClr>
              <a:buSzPts val="1800"/>
              <a:buFont typeface="Noto Sans Symbols"/>
              <a:buNone/>
            </a:pPr>
            <a:r>
              <a:rPr b="1" lang="en-US" sz="1800">
                <a:solidFill>
                  <a:srgbClr val="000000"/>
                </a:solidFill>
                <a:latin typeface="Arial"/>
                <a:ea typeface="Arial"/>
                <a:cs typeface="Arial"/>
                <a:sym typeface="Arial"/>
              </a:rPr>
              <a:t>Operator</a:t>
            </a:r>
            <a:endParaRPr/>
          </a:p>
          <a:p>
            <a:pPr indent="0" lvl="0" marL="0" marR="0" rtl="0" algn="l">
              <a:lnSpc>
                <a:spcPct val="130000"/>
              </a:lnSpc>
              <a:spcBef>
                <a:spcPts val="1080"/>
              </a:spcBef>
              <a:spcAft>
                <a:spcPts val="0"/>
              </a:spcAft>
              <a:buClr>
                <a:srgbClr val="000000"/>
              </a:buClr>
              <a:buSzPts val="1800"/>
              <a:buFont typeface="Noto Sans Symbols"/>
              <a:buNone/>
            </a:pPr>
            <a:r>
              <a:rPr b="1" lang="en-US" sz="1800">
                <a:solidFill>
                  <a:srgbClr val="000000"/>
                </a:solidFill>
                <a:latin typeface="Arial"/>
                <a:ea typeface="Arial"/>
                <a:cs typeface="Arial"/>
                <a:sym typeface="Arial"/>
              </a:rPr>
              <a:t>AND</a:t>
            </a:r>
            <a:br>
              <a:rPr b="1" lang="en-US" sz="1800">
                <a:solidFill>
                  <a:srgbClr val="000000"/>
                </a:solidFill>
                <a:latin typeface="Arial"/>
                <a:ea typeface="Arial"/>
                <a:cs typeface="Arial"/>
                <a:sym typeface="Arial"/>
              </a:rPr>
            </a:br>
            <a:br>
              <a:rPr b="1" lang="en-US" sz="1800">
                <a:solidFill>
                  <a:srgbClr val="000000"/>
                </a:solidFill>
                <a:latin typeface="Arial"/>
                <a:ea typeface="Arial"/>
                <a:cs typeface="Arial"/>
                <a:sym typeface="Arial"/>
              </a:rPr>
            </a:br>
            <a:r>
              <a:rPr b="1" lang="en-US" sz="1800">
                <a:solidFill>
                  <a:srgbClr val="000000"/>
                </a:solidFill>
                <a:latin typeface="Arial"/>
                <a:ea typeface="Arial"/>
                <a:cs typeface="Arial"/>
                <a:sym typeface="Arial"/>
              </a:rPr>
              <a:t>OR</a:t>
            </a:r>
            <a:endParaRPr/>
          </a:p>
          <a:p>
            <a:pPr indent="0" lvl="0" marL="0" marR="0" rtl="0" algn="l">
              <a:lnSpc>
                <a:spcPct val="130000"/>
              </a:lnSpc>
              <a:spcBef>
                <a:spcPts val="1080"/>
              </a:spcBef>
              <a:spcAft>
                <a:spcPts val="0"/>
              </a:spcAft>
              <a:buClr>
                <a:srgbClr val="000000"/>
              </a:buClr>
              <a:buSzPts val="1800"/>
              <a:buFont typeface="Noto Sans Symbols"/>
              <a:buNone/>
            </a:pPr>
            <a:br>
              <a:rPr b="1" lang="en-US" sz="1800">
                <a:solidFill>
                  <a:srgbClr val="000000"/>
                </a:solidFill>
                <a:latin typeface="Arial"/>
                <a:ea typeface="Arial"/>
                <a:cs typeface="Arial"/>
                <a:sym typeface="Arial"/>
              </a:rPr>
            </a:br>
            <a:r>
              <a:rPr b="1" lang="en-US" sz="1800">
                <a:solidFill>
                  <a:srgbClr val="000000"/>
                </a:solidFill>
                <a:latin typeface="Arial"/>
                <a:ea typeface="Arial"/>
                <a:cs typeface="Arial"/>
                <a:sym typeface="Arial"/>
              </a:rPr>
              <a:t>NOT</a:t>
            </a:r>
            <a:endParaRPr/>
          </a:p>
        </p:txBody>
      </p:sp>
      <p:sp>
        <p:nvSpPr>
          <p:cNvPr id="604" name="Google Shape;604;p38"/>
          <p:cNvSpPr/>
          <p:nvPr/>
        </p:nvSpPr>
        <p:spPr>
          <a:xfrm>
            <a:off x="3213100" y="1897063"/>
            <a:ext cx="4298950" cy="2867025"/>
          </a:xfrm>
          <a:prstGeom prst="rect">
            <a:avLst/>
          </a:prstGeom>
          <a:solidFill>
            <a:srgbClr val="FFCC99"/>
          </a:solidFill>
          <a:ln cap="flat" cmpd="sng" w="25400">
            <a:solidFill>
              <a:srgbClr val="000000"/>
            </a:solidFill>
            <a:prstDash val="solid"/>
            <a:miter lim="800000"/>
            <a:headEnd len="sm" w="sm" type="none"/>
            <a:tailEnd len="sm" w="sm" type="none"/>
          </a:ln>
        </p:spPr>
        <p:txBody>
          <a:bodyPr anchorCtr="0" anchor="t" bIns="46025" lIns="92075" spcFirstLastPara="1" rIns="92075" wrap="square" tIns="46025">
            <a:spAutoFit/>
          </a:bodyPr>
          <a:lstStyle/>
          <a:p>
            <a:pPr indent="0" lvl="0" marL="0" marR="0" rtl="0" algn="l">
              <a:lnSpc>
                <a:spcPct val="120000"/>
              </a:lnSpc>
              <a:spcBef>
                <a:spcPts val="0"/>
              </a:spcBef>
              <a:spcAft>
                <a:spcPts val="0"/>
              </a:spcAft>
              <a:buClr>
                <a:srgbClr val="000000"/>
              </a:buClr>
              <a:buSzPts val="1800"/>
              <a:buFont typeface="Noto Sans Symbols"/>
              <a:buNone/>
            </a:pPr>
            <a:r>
              <a:rPr b="1" lang="en-US" sz="1800">
                <a:solidFill>
                  <a:srgbClr val="000000"/>
                </a:solidFill>
                <a:latin typeface="Arial"/>
                <a:ea typeface="Arial"/>
                <a:cs typeface="Arial"/>
                <a:sym typeface="Arial"/>
              </a:rPr>
              <a:t>Meaning</a:t>
            </a:r>
            <a:endParaRPr/>
          </a:p>
          <a:p>
            <a:pPr indent="0" lvl="0" marL="0" marR="0" rtl="0" algn="l">
              <a:lnSpc>
                <a:spcPct val="120000"/>
              </a:lnSpc>
              <a:spcBef>
                <a:spcPts val="1080"/>
              </a:spcBef>
              <a:spcAft>
                <a:spcPts val="0"/>
              </a:spcAft>
              <a:buClr>
                <a:srgbClr val="000000"/>
              </a:buClr>
              <a:buSzPts val="1800"/>
              <a:buFont typeface="Noto Sans Symbols"/>
              <a:buNone/>
            </a:pPr>
            <a:r>
              <a:rPr b="1" lang="en-US" sz="1800">
                <a:solidFill>
                  <a:srgbClr val="000000"/>
                </a:solidFill>
                <a:latin typeface="Arial"/>
                <a:ea typeface="Arial"/>
                <a:cs typeface="Arial"/>
                <a:sym typeface="Arial"/>
              </a:rPr>
              <a:t>Returns TRUE if </a:t>
            </a:r>
            <a:r>
              <a:rPr b="1" i="1" lang="en-US" sz="1800">
                <a:solidFill>
                  <a:srgbClr val="000000"/>
                </a:solidFill>
                <a:latin typeface="Arial"/>
                <a:ea typeface="Arial"/>
                <a:cs typeface="Arial"/>
                <a:sym typeface="Arial"/>
              </a:rPr>
              <a:t>both </a:t>
            </a:r>
            <a:r>
              <a:rPr b="1" lang="en-US" sz="1800">
                <a:solidFill>
                  <a:srgbClr val="000000"/>
                </a:solidFill>
                <a:latin typeface="Arial"/>
                <a:ea typeface="Arial"/>
                <a:cs typeface="Arial"/>
                <a:sym typeface="Arial"/>
              </a:rPr>
              <a:t>component conditions are TRUE	</a:t>
            </a:r>
            <a:endParaRPr/>
          </a:p>
          <a:p>
            <a:pPr indent="0" lvl="0" marL="0" marR="0" rtl="0" algn="l">
              <a:lnSpc>
                <a:spcPct val="120000"/>
              </a:lnSpc>
              <a:spcBef>
                <a:spcPts val="1080"/>
              </a:spcBef>
              <a:spcAft>
                <a:spcPts val="0"/>
              </a:spcAft>
              <a:buClr>
                <a:srgbClr val="000000"/>
              </a:buClr>
              <a:buSzPts val="1800"/>
              <a:buFont typeface="Noto Sans Symbols"/>
              <a:buNone/>
            </a:pPr>
            <a:r>
              <a:rPr b="1" lang="en-US" sz="1800">
                <a:solidFill>
                  <a:srgbClr val="000000"/>
                </a:solidFill>
                <a:latin typeface="Arial"/>
                <a:ea typeface="Arial"/>
                <a:cs typeface="Arial"/>
                <a:sym typeface="Arial"/>
              </a:rPr>
              <a:t>Returns TRUE if </a:t>
            </a:r>
            <a:r>
              <a:rPr b="1" i="1" lang="en-US" sz="1800">
                <a:solidFill>
                  <a:srgbClr val="000000"/>
                </a:solidFill>
                <a:latin typeface="Arial"/>
                <a:ea typeface="Arial"/>
                <a:cs typeface="Arial"/>
                <a:sym typeface="Arial"/>
              </a:rPr>
              <a:t>either </a:t>
            </a:r>
            <a:r>
              <a:rPr b="1" lang="en-US" sz="1800">
                <a:solidFill>
                  <a:srgbClr val="000000"/>
                </a:solidFill>
                <a:latin typeface="Arial"/>
                <a:ea typeface="Arial"/>
                <a:cs typeface="Arial"/>
                <a:sym typeface="Arial"/>
              </a:rPr>
              <a:t>component condition is TRUE</a:t>
            </a:r>
            <a:endParaRPr/>
          </a:p>
          <a:p>
            <a:pPr indent="0" lvl="0" marL="0" marR="0" rtl="0" algn="l">
              <a:lnSpc>
                <a:spcPct val="110000"/>
              </a:lnSpc>
              <a:spcBef>
                <a:spcPts val="1080"/>
              </a:spcBef>
              <a:spcAft>
                <a:spcPts val="0"/>
              </a:spcAft>
              <a:buClr>
                <a:srgbClr val="000000"/>
              </a:buClr>
              <a:buSzPts val="1800"/>
              <a:buFont typeface="Noto Sans Symbols"/>
              <a:buNone/>
            </a:pPr>
            <a:r>
              <a:rPr b="1" lang="en-US" sz="1800">
                <a:solidFill>
                  <a:srgbClr val="000000"/>
                </a:solidFill>
                <a:latin typeface="Arial"/>
                <a:ea typeface="Arial"/>
                <a:cs typeface="Arial"/>
                <a:sym typeface="Arial"/>
              </a:rPr>
              <a:t>Returns TRUE if the following  condition is FALSE</a:t>
            </a:r>
            <a:endParaRPr/>
          </a:p>
        </p:txBody>
      </p:sp>
      <p:cxnSp>
        <p:nvCxnSpPr>
          <p:cNvPr id="605" name="Google Shape;605;p38"/>
          <p:cNvCxnSpPr/>
          <p:nvPr/>
        </p:nvCxnSpPr>
        <p:spPr>
          <a:xfrm>
            <a:off x="1471613" y="2316163"/>
            <a:ext cx="6032500" cy="7937"/>
          </a:xfrm>
          <a:prstGeom prst="straightConnector1">
            <a:avLst/>
          </a:prstGeom>
          <a:noFill/>
          <a:ln cap="flat" cmpd="sng" w="50800">
            <a:solidFill>
              <a:srgbClr val="000000"/>
            </a:solidFill>
            <a:prstDash val="solid"/>
            <a:round/>
            <a:headEnd len="sm" w="sm" type="none"/>
            <a:tailEnd len="sm" w="sm" type="none"/>
          </a:ln>
        </p:spPr>
      </p:cxnSp>
      <p:cxnSp>
        <p:nvCxnSpPr>
          <p:cNvPr id="606" name="Google Shape;606;p38"/>
          <p:cNvCxnSpPr/>
          <p:nvPr/>
        </p:nvCxnSpPr>
        <p:spPr>
          <a:xfrm>
            <a:off x="1470025" y="3184525"/>
            <a:ext cx="6035675" cy="0"/>
          </a:xfrm>
          <a:prstGeom prst="straightConnector1">
            <a:avLst/>
          </a:prstGeom>
          <a:noFill/>
          <a:ln cap="flat" cmpd="sng" w="25400">
            <a:solidFill>
              <a:srgbClr val="000000"/>
            </a:solidFill>
            <a:prstDash val="solid"/>
            <a:round/>
            <a:headEnd len="sm" w="sm" type="none"/>
            <a:tailEnd len="sm" w="sm" type="none"/>
          </a:ln>
        </p:spPr>
      </p:cxnSp>
      <p:cxnSp>
        <p:nvCxnSpPr>
          <p:cNvPr id="607" name="Google Shape;607;p38"/>
          <p:cNvCxnSpPr/>
          <p:nvPr/>
        </p:nvCxnSpPr>
        <p:spPr>
          <a:xfrm>
            <a:off x="1470025" y="4014788"/>
            <a:ext cx="6048375" cy="0"/>
          </a:xfrm>
          <a:prstGeom prst="straightConnector1">
            <a:avLst/>
          </a:prstGeom>
          <a:noFill/>
          <a:ln cap="flat" cmpd="sng" w="25400">
            <a:solidFill>
              <a:srgbClr val="000000"/>
            </a:solidFill>
            <a:prstDash val="solid"/>
            <a:round/>
            <a:headEnd len="sm" w="sm" type="none"/>
            <a:tailEnd len="sm" w="sm" type="none"/>
          </a:ln>
        </p:spPr>
      </p:cxnSp>
      <p:sp>
        <p:nvSpPr>
          <p:cNvPr id="608" name="Google Shape;608;p38"/>
          <p:cNvSpPr txBox="1"/>
          <p:nvPr/>
        </p:nvSpPr>
        <p:spPr>
          <a:xfrm>
            <a:off x="379413" y="304800"/>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Noto Sans Symbols"/>
              <a:buNone/>
            </a:pPr>
            <a:r>
              <a:rPr b="1" lang="en-US" sz="4200">
                <a:solidFill>
                  <a:schemeClr val="lt2"/>
                </a:solidFill>
                <a:latin typeface="Garamond"/>
                <a:ea typeface="Garamond"/>
                <a:cs typeface="Garamond"/>
                <a:sym typeface="Garamond"/>
              </a:rPr>
              <a:t>Logical Operators</a:t>
            </a:r>
            <a:endParaRP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39"/>
          <p:cNvSpPr txBox="1"/>
          <p:nvPr>
            <p:ph type="title"/>
          </p:nvPr>
        </p:nvSpPr>
        <p:spPr>
          <a:xfrm>
            <a:off x="1455738" y="609600"/>
            <a:ext cx="7451725"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a:p>
        </p:txBody>
      </p:sp>
      <p:sp>
        <p:nvSpPr>
          <p:cNvPr id="614" name="Google Shape;614;p39"/>
          <p:cNvSpPr txBox="1"/>
          <p:nvPr>
            <p:ph idx="1" type="body"/>
          </p:nvPr>
        </p:nvSpPr>
        <p:spPr>
          <a:xfrm>
            <a:off x="1455738" y="1981200"/>
            <a:ext cx="7451725" cy="4114800"/>
          </a:xfrm>
          <a:prstGeom prst="rect">
            <a:avLst/>
          </a:prstGeom>
          <a:noFill/>
          <a:ln>
            <a:noFill/>
          </a:ln>
        </p:spPr>
        <p:txBody>
          <a:bodyPr anchorCtr="0" anchor="t" bIns="44450" lIns="90475" spcFirstLastPara="1" rIns="90475" wrap="square" tIns="44450">
            <a:noAutofit/>
          </a:bodyPr>
          <a:lstStyle/>
          <a:p>
            <a:pPr indent="-139700" lvl="0" marL="342900" rtl="0" algn="l">
              <a:spcBef>
                <a:spcPts val="0"/>
              </a:spcBef>
              <a:spcAft>
                <a:spcPts val="0"/>
              </a:spcAft>
              <a:buClr>
                <a:schemeClr val="lt1"/>
              </a:buClr>
              <a:buSzPts val="3200"/>
              <a:buFont typeface="Arial"/>
              <a:buNone/>
            </a:pPr>
            <a:r>
              <a:t/>
            </a:r>
            <a:endParaRPr/>
          </a:p>
        </p:txBody>
      </p:sp>
      <p:sp>
        <p:nvSpPr>
          <p:cNvPr id="615" name="Google Shape;615;p39"/>
          <p:cNvSpPr txBox="1"/>
          <p:nvPr>
            <p:ph idx="12" type="sldNum"/>
          </p:nvPr>
        </p:nvSpPr>
        <p:spPr>
          <a:xfrm>
            <a:off x="6553200" y="6243638"/>
            <a:ext cx="21336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lt1"/>
                </a:solidFill>
                <a:latin typeface="Garamond"/>
                <a:ea typeface="Garamond"/>
                <a:cs typeface="Garamond"/>
                <a:sym typeface="Garamond"/>
              </a:rPr>
              <a:t>‹#›</a:t>
            </a:fld>
            <a:endParaRPr sz="2400">
              <a:solidFill>
                <a:schemeClr val="lt1"/>
              </a:solidFill>
              <a:latin typeface="Garamond"/>
              <a:ea typeface="Garamond"/>
              <a:cs typeface="Garamond"/>
              <a:sym typeface="Garamond"/>
            </a:endParaRPr>
          </a:p>
        </p:txBody>
      </p:sp>
      <p:pic>
        <p:nvPicPr>
          <p:cNvPr id="616" name="Google Shape;616;p39"/>
          <p:cNvPicPr preferRelativeResize="0"/>
          <p:nvPr/>
        </p:nvPicPr>
        <p:blipFill rotWithShape="1">
          <a:blip r:embed="rId3">
            <a:alphaModFix/>
          </a:blip>
          <a:srcRect b="0" l="0" r="0" t="0"/>
          <a:stretch/>
        </p:blipFill>
        <p:spPr>
          <a:xfrm>
            <a:off x="685800" y="847725"/>
            <a:ext cx="7315200" cy="4581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ph type="title"/>
          </p:nvPr>
        </p:nvSpPr>
        <p:spPr>
          <a:xfrm>
            <a:off x="1455738" y="609600"/>
            <a:ext cx="7451725"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a:p>
        </p:txBody>
      </p:sp>
      <p:pic>
        <p:nvPicPr>
          <p:cNvPr id="74" name="Google Shape;74;p4"/>
          <p:cNvPicPr preferRelativeResize="0"/>
          <p:nvPr/>
        </p:nvPicPr>
        <p:blipFill rotWithShape="1">
          <a:blip r:embed="rId3">
            <a:alphaModFix/>
          </a:blip>
          <a:srcRect b="0" l="0" r="0" t="0"/>
          <a:stretch/>
        </p:blipFill>
        <p:spPr>
          <a:xfrm>
            <a:off x="167845" y="871537"/>
            <a:ext cx="9004730" cy="500573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40"/>
          <p:cNvSpPr/>
          <p:nvPr/>
        </p:nvSpPr>
        <p:spPr>
          <a:xfrm>
            <a:off x="990600" y="1862138"/>
            <a:ext cx="7289800" cy="1190625"/>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p:txBody>
      </p:sp>
      <p:sp>
        <p:nvSpPr>
          <p:cNvPr id="623" name="Google Shape;623;p40"/>
          <p:cNvSpPr/>
          <p:nvPr/>
        </p:nvSpPr>
        <p:spPr>
          <a:xfrm>
            <a:off x="990600" y="3098800"/>
            <a:ext cx="7289800" cy="3122613"/>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p:txBody>
      </p:sp>
      <p:grpSp>
        <p:nvGrpSpPr>
          <p:cNvPr id="624" name="Google Shape;624;p40"/>
          <p:cNvGrpSpPr/>
          <p:nvPr/>
        </p:nvGrpSpPr>
        <p:grpSpPr>
          <a:xfrm>
            <a:off x="1643063" y="2424113"/>
            <a:ext cx="5024437" cy="3362325"/>
            <a:chOff x="1035" y="1527"/>
            <a:chExt cx="3165" cy="2118"/>
          </a:xfrm>
        </p:grpSpPr>
        <p:sp>
          <p:nvSpPr>
            <p:cNvPr id="625" name="Google Shape;625;p40"/>
            <p:cNvSpPr/>
            <p:nvPr/>
          </p:nvSpPr>
          <p:spPr>
            <a:xfrm>
              <a:off x="1035" y="1527"/>
              <a:ext cx="1693" cy="358"/>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800"/>
                <a:buFont typeface="Noto Sans Symbols"/>
                <a:buNone/>
              </a:pPr>
              <a:r>
                <a:t/>
              </a:r>
              <a:endParaRPr sz="1800">
                <a:solidFill>
                  <a:schemeClr val="lt1"/>
                </a:solidFill>
                <a:latin typeface="Arial"/>
                <a:ea typeface="Arial"/>
                <a:cs typeface="Arial"/>
                <a:sym typeface="Arial"/>
              </a:endParaRPr>
            </a:p>
          </p:txBody>
        </p:sp>
        <p:sp>
          <p:nvSpPr>
            <p:cNvPr id="626" name="Google Shape;626;p40"/>
            <p:cNvSpPr/>
            <p:nvPr/>
          </p:nvSpPr>
          <p:spPr>
            <a:xfrm>
              <a:off x="2451" y="2019"/>
              <a:ext cx="845" cy="1626"/>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800"/>
                <a:buFont typeface="Noto Sans Symbols"/>
                <a:buNone/>
              </a:pPr>
              <a:r>
                <a:t/>
              </a:r>
              <a:endParaRPr sz="1800">
                <a:solidFill>
                  <a:schemeClr val="lt1"/>
                </a:solidFill>
                <a:latin typeface="Arial"/>
                <a:ea typeface="Arial"/>
                <a:cs typeface="Arial"/>
                <a:sym typeface="Arial"/>
              </a:endParaRPr>
            </a:p>
          </p:txBody>
        </p:sp>
        <p:sp>
          <p:nvSpPr>
            <p:cNvPr id="627" name="Google Shape;627;p40"/>
            <p:cNvSpPr/>
            <p:nvPr/>
          </p:nvSpPr>
          <p:spPr>
            <a:xfrm>
              <a:off x="3355" y="2019"/>
              <a:ext cx="845" cy="1626"/>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800"/>
                <a:buFont typeface="Noto Sans Symbols"/>
                <a:buNone/>
              </a:pPr>
              <a:r>
                <a:t/>
              </a:r>
              <a:endParaRPr sz="1800">
                <a:solidFill>
                  <a:schemeClr val="lt1"/>
                </a:solidFill>
                <a:latin typeface="Arial"/>
                <a:ea typeface="Arial"/>
                <a:cs typeface="Arial"/>
                <a:sym typeface="Arial"/>
              </a:endParaRPr>
            </a:p>
          </p:txBody>
        </p:sp>
      </p:grpSp>
      <p:sp>
        <p:nvSpPr>
          <p:cNvPr id="628" name="Google Shape;628;p40"/>
          <p:cNvSpPr/>
          <p:nvPr/>
        </p:nvSpPr>
        <p:spPr>
          <a:xfrm>
            <a:off x="969963" y="1849438"/>
            <a:ext cx="7315200" cy="12160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SQL&gt; SELECT empno, ename, job, sal</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2  FROM   emp</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3  WHERE  sal&gt;=1100</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4  OR     job='CLERK';</a:t>
            </a:r>
            <a:endParaRPr/>
          </a:p>
        </p:txBody>
      </p:sp>
      <p:sp>
        <p:nvSpPr>
          <p:cNvPr id="629" name="Google Shape;629;p40"/>
          <p:cNvSpPr/>
          <p:nvPr/>
        </p:nvSpPr>
        <p:spPr>
          <a:xfrm>
            <a:off x="969963" y="3265488"/>
            <a:ext cx="7315200" cy="286385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EMPNO ENAME      JOB             SAL</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 --------- ---------</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7839 KING       PRESIDENT      5000</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7698 BLAKE      MANAGER        2850</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7782 CLARK      MANAGER        2450</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7566 JONES      MANAGER        2975</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7654 MARTIN     SALESMAN       1250</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 </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7900 JAMES      CLERK           950</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14 rows selected.</a:t>
            </a:r>
            <a:endParaRPr/>
          </a:p>
        </p:txBody>
      </p:sp>
      <p:sp>
        <p:nvSpPr>
          <p:cNvPr id="630" name="Google Shape;630;p40"/>
          <p:cNvSpPr txBox="1"/>
          <p:nvPr/>
        </p:nvSpPr>
        <p:spPr>
          <a:xfrm>
            <a:off x="446088" y="271463"/>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Noto Sans Symbols"/>
              <a:buNone/>
            </a:pPr>
            <a:r>
              <a:rPr b="1" lang="en-US" sz="4200">
                <a:solidFill>
                  <a:schemeClr val="lt2"/>
                </a:solidFill>
                <a:latin typeface="Garamond"/>
                <a:ea typeface="Garamond"/>
                <a:cs typeface="Garamond"/>
                <a:sym typeface="Garamond"/>
              </a:rPr>
              <a:t>Using the OR operator</a:t>
            </a:r>
            <a:endParaRPr/>
          </a:p>
        </p:txBody>
      </p:sp>
      <p:sp>
        <p:nvSpPr>
          <p:cNvPr id="631" name="Google Shape;631;p40"/>
          <p:cNvSpPr txBox="1"/>
          <p:nvPr/>
        </p:nvSpPr>
        <p:spPr>
          <a:xfrm>
            <a:off x="685800" y="906463"/>
            <a:ext cx="8229600" cy="100965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lang="en-US" sz="3000">
                <a:solidFill>
                  <a:schemeClr val="lt1"/>
                </a:solidFill>
                <a:latin typeface="Arial"/>
                <a:ea typeface="Arial"/>
                <a:cs typeface="Arial"/>
                <a:sym typeface="Arial"/>
              </a:rPr>
              <a:t>OR requires either condition to be TRUE</a:t>
            </a:r>
            <a:endParaRPr/>
          </a:p>
          <a:p>
            <a:pPr indent="-219075" lvl="0" marL="342900" marR="0" rtl="0" algn="l">
              <a:spcBef>
                <a:spcPts val="600"/>
              </a:spcBef>
              <a:spcAft>
                <a:spcPts val="0"/>
              </a:spcAft>
              <a:buClr>
                <a:schemeClr val="accent1"/>
              </a:buClr>
              <a:buSzPts val="1950"/>
              <a:buFont typeface="Noto Sans Symbols"/>
              <a:buNone/>
            </a:pPr>
            <a:r>
              <a:t/>
            </a:r>
            <a:endParaRPr sz="3000">
              <a:solidFill>
                <a:schemeClr val="lt1"/>
              </a:solidFill>
              <a:latin typeface="Arial"/>
              <a:ea typeface="Arial"/>
              <a:cs typeface="Arial"/>
              <a:sym typeface="Arial"/>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500"/>
                                        <p:tgtEl>
                                          <p:spTgt spid="6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41"/>
          <p:cNvSpPr/>
          <p:nvPr/>
        </p:nvSpPr>
        <p:spPr>
          <a:xfrm>
            <a:off x="857250" y="1716088"/>
            <a:ext cx="7507288" cy="915987"/>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p:txBody>
      </p:sp>
      <p:sp>
        <p:nvSpPr>
          <p:cNvPr id="639" name="Google Shape;639;p41"/>
          <p:cNvSpPr/>
          <p:nvPr/>
        </p:nvSpPr>
        <p:spPr>
          <a:xfrm>
            <a:off x="857250" y="3305175"/>
            <a:ext cx="7499350" cy="2014538"/>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p:txBody>
      </p:sp>
      <p:grpSp>
        <p:nvGrpSpPr>
          <p:cNvPr id="640" name="Google Shape;640;p41"/>
          <p:cNvGrpSpPr/>
          <p:nvPr/>
        </p:nvGrpSpPr>
        <p:grpSpPr>
          <a:xfrm>
            <a:off x="1541463" y="2300288"/>
            <a:ext cx="6688137" cy="2957512"/>
            <a:chOff x="971" y="1449"/>
            <a:chExt cx="4213" cy="1863"/>
          </a:xfrm>
        </p:grpSpPr>
        <p:sp>
          <p:nvSpPr>
            <p:cNvPr id="641" name="Google Shape;641;p41"/>
            <p:cNvSpPr/>
            <p:nvPr/>
          </p:nvSpPr>
          <p:spPr>
            <a:xfrm>
              <a:off x="971" y="1449"/>
              <a:ext cx="4213" cy="195"/>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800"/>
                <a:buFont typeface="Noto Sans Symbols"/>
                <a:buNone/>
              </a:pPr>
              <a:r>
                <a:t/>
              </a:r>
              <a:endParaRPr sz="1800">
                <a:solidFill>
                  <a:schemeClr val="lt1"/>
                </a:solidFill>
                <a:latin typeface="Arial"/>
                <a:ea typeface="Arial"/>
                <a:cs typeface="Arial"/>
                <a:sym typeface="Arial"/>
              </a:endParaRPr>
            </a:p>
          </p:txBody>
        </p:sp>
        <p:sp>
          <p:nvSpPr>
            <p:cNvPr id="642" name="Google Shape;642;p41"/>
            <p:cNvSpPr/>
            <p:nvPr/>
          </p:nvSpPr>
          <p:spPr>
            <a:xfrm>
              <a:off x="1507" y="2111"/>
              <a:ext cx="845" cy="1201"/>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800"/>
                <a:buFont typeface="Noto Sans Symbols"/>
                <a:buNone/>
              </a:pPr>
              <a:r>
                <a:t/>
              </a:r>
              <a:endParaRPr sz="1800">
                <a:solidFill>
                  <a:schemeClr val="lt1"/>
                </a:solidFill>
                <a:latin typeface="Arial"/>
                <a:ea typeface="Arial"/>
                <a:cs typeface="Arial"/>
                <a:sym typeface="Arial"/>
              </a:endParaRPr>
            </a:p>
          </p:txBody>
        </p:sp>
      </p:grpSp>
      <p:sp>
        <p:nvSpPr>
          <p:cNvPr id="643" name="Google Shape;643;p41"/>
          <p:cNvSpPr/>
          <p:nvPr/>
        </p:nvSpPr>
        <p:spPr>
          <a:xfrm>
            <a:off x="819150" y="1703388"/>
            <a:ext cx="7532688" cy="9413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SQL&gt; SELECT ename, job</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2  FROM   emp</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3  WHERE  job NOT IN ('CLERK','MANAGER','ANALYST');</a:t>
            </a:r>
            <a:endParaRPr/>
          </a:p>
        </p:txBody>
      </p:sp>
      <p:sp>
        <p:nvSpPr>
          <p:cNvPr id="644" name="Google Shape;644;p41"/>
          <p:cNvSpPr/>
          <p:nvPr/>
        </p:nvSpPr>
        <p:spPr>
          <a:xfrm>
            <a:off x="819150" y="3292475"/>
            <a:ext cx="7524750" cy="2039938"/>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ENAME      JOB</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KING       PRESIDENT</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MARTIN     SALESMAN</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ALLEN      SALESMAN</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TURNER     SALESMAN</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WARD       SALESMAN</a:t>
            </a:r>
            <a:endParaRPr/>
          </a:p>
        </p:txBody>
      </p:sp>
      <p:sp>
        <p:nvSpPr>
          <p:cNvPr id="645" name="Google Shape;645;p41"/>
          <p:cNvSpPr txBox="1"/>
          <p:nvPr/>
        </p:nvSpPr>
        <p:spPr>
          <a:xfrm>
            <a:off x="381000" y="228600"/>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Noto Sans Symbols"/>
              <a:buNone/>
            </a:pPr>
            <a:r>
              <a:rPr b="1" lang="en-US" sz="4200">
                <a:solidFill>
                  <a:schemeClr val="lt2"/>
                </a:solidFill>
                <a:latin typeface="Garamond"/>
                <a:ea typeface="Garamond"/>
                <a:cs typeface="Garamond"/>
                <a:sym typeface="Garamond"/>
              </a:rPr>
              <a:t>Using the NOT operator</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500"/>
                                        <p:tgtEl>
                                          <p:spTgt spid="6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42"/>
          <p:cNvSpPr/>
          <p:nvPr/>
        </p:nvSpPr>
        <p:spPr>
          <a:xfrm>
            <a:off x="774700" y="1546225"/>
            <a:ext cx="7626350" cy="2984500"/>
          </a:xfrm>
          <a:prstGeom prst="rect">
            <a:avLst/>
          </a:prstGeom>
          <a:solidFill>
            <a:srgbClr val="FFCC99"/>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800"/>
              <a:buFont typeface="Noto Sans Symbols"/>
              <a:buNone/>
            </a:pPr>
            <a:r>
              <a:t/>
            </a:r>
            <a:endParaRPr sz="1800">
              <a:solidFill>
                <a:schemeClr val="lt1"/>
              </a:solidFill>
              <a:latin typeface="Arial"/>
              <a:ea typeface="Arial"/>
              <a:cs typeface="Arial"/>
              <a:sym typeface="Arial"/>
            </a:endParaRPr>
          </a:p>
        </p:txBody>
      </p:sp>
      <p:cxnSp>
        <p:nvCxnSpPr>
          <p:cNvPr id="651" name="Google Shape;651;p42"/>
          <p:cNvCxnSpPr/>
          <p:nvPr/>
        </p:nvCxnSpPr>
        <p:spPr>
          <a:xfrm>
            <a:off x="774700" y="2151063"/>
            <a:ext cx="7620000" cy="0"/>
          </a:xfrm>
          <a:prstGeom prst="straightConnector1">
            <a:avLst/>
          </a:prstGeom>
          <a:noFill/>
          <a:ln cap="flat" cmpd="sng" w="50800">
            <a:solidFill>
              <a:srgbClr val="000000"/>
            </a:solidFill>
            <a:prstDash val="solid"/>
            <a:round/>
            <a:headEnd len="sm" w="sm" type="none"/>
            <a:tailEnd len="sm" w="sm" type="none"/>
          </a:ln>
        </p:spPr>
      </p:cxnSp>
      <p:cxnSp>
        <p:nvCxnSpPr>
          <p:cNvPr id="652" name="Google Shape;652;p42"/>
          <p:cNvCxnSpPr/>
          <p:nvPr/>
        </p:nvCxnSpPr>
        <p:spPr>
          <a:xfrm>
            <a:off x="774700" y="3482975"/>
            <a:ext cx="7639050" cy="0"/>
          </a:xfrm>
          <a:prstGeom prst="straightConnector1">
            <a:avLst/>
          </a:prstGeom>
          <a:noFill/>
          <a:ln cap="flat" cmpd="sng" w="25400">
            <a:solidFill>
              <a:srgbClr val="000000"/>
            </a:solidFill>
            <a:prstDash val="solid"/>
            <a:round/>
            <a:headEnd len="sm" w="sm" type="none"/>
            <a:tailEnd len="sm" w="sm" type="none"/>
          </a:ln>
        </p:spPr>
      </p:cxnSp>
      <p:cxnSp>
        <p:nvCxnSpPr>
          <p:cNvPr id="653" name="Google Shape;653;p42"/>
          <p:cNvCxnSpPr/>
          <p:nvPr/>
        </p:nvCxnSpPr>
        <p:spPr>
          <a:xfrm>
            <a:off x="4000500" y="1533525"/>
            <a:ext cx="0" cy="3009900"/>
          </a:xfrm>
          <a:prstGeom prst="straightConnector1">
            <a:avLst/>
          </a:prstGeom>
          <a:noFill/>
          <a:ln cap="flat" cmpd="sng" w="25400">
            <a:solidFill>
              <a:srgbClr val="000000"/>
            </a:solidFill>
            <a:prstDash val="solid"/>
            <a:round/>
            <a:headEnd len="sm" w="sm" type="none"/>
            <a:tailEnd len="sm" w="sm" type="none"/>
          </a:ln>
        </p:spPr>
      </p:cxnSp>
      <p:sp>
        <p:nvSpPr>
          <p:cNvPr id="654" name="Google Shape;654;p42"/>
          <p:cNvSpPr/>
          <p:nvPr/>
        </p:nvSpPr>
        <p:spPr>
          <a:xfrm>
            <a:off x="984250" y="1719263"/>
            <a:ext cx="7747000" cy="2736850"/>
          </a:xfrm>
          <a:prstGeom prst="rect">
            <a:avLst/>
          </a:prstGeom>
          <a:noFill/>
          <a:ln>
            <a:noFill/>
          </a:ln>
        </p:spPr>
        <p:txBody>
          <a:bodyPr anchorCtr="0" anchor="t" bIns="46025" lIns="92075" spcFirstLastPara="1" rIns="92075" wrap="square" tIns="46025">
            <a:spAutoFit/>
          </a:bodyPr>
          <a:lstStyle/>
          <a:p>
            <a:pPr indent="0" lvl="0" marL="0" marR="0" rtl="0" algn="l">
              <a:lnSpc>
                <a:spcPct val="80000"/>
              </a:lnSpc>
              <a:spcBef>
                <a:spcPts val="0"/>
              </a:spcBef>
              <a:spcAft>
                <a:spcPts val="0"/>
              </a:spcAft>
              <a:buClr>
                <a:srgbClr val="000000"/>
              </a:buClr>
              <a:buSzPts val="2800"/>
              <a:buFont typeface="Noto Sans Symbols"/>
              <a:buNone/>
            </a:pPr>
            <a:r>
              <a:rPr b="1" lang="en-US" sz="2800">
                <a:solidFill>
                  <a:srgbClr val="000000"/>
                </a:solidFill>
                <a:latin typeface="Arial"/>
                <a:ea typeface="Arial"/>
                <a:cs typeface="Arial"/>
                <a:sym typeface="Arial"/>
              </a:rPr>
              <a:t>Order Evaluated	Operator</a:t>
            </a:r>
            <a:endParaRPr/>
          </a:p>
          <a:p>
            <a:pPr indent="0" lvl="0" marL="0" marR="0" rtl="0" algn="l">
              <a:lnSpc>
                <a:spcPct val="80000"/>
              </a:lnSpc>
              <a:spcBef>
                <a:spcPts val="980"/>
              </a:spcBef>
              <a:spcAft>
                <a:spcPts val="0"/>
              </a:spcAft>
              <a:buClr>
                <a:srgbClr val="000000"/>
              </a:buClr>
              <a:buSzPts val="2800"/>
              <a:buFont typeface="Noto Sans Symbols"/>
              <a:buNone/>
            </a:pPr>
            <a:r>
              <a:rPr b="1" lang="en-US" sz="2800">
                <a:solidFill>
                  <a:srgbClr val="000000"/>
                </a:solidFill>
                <a:latin typeface="Arial"/>
                <a:ea typeface="Arial"/>
                <a:cs typeface="Arial"/>
                <a:sym typeface="Arial"/>
              </a:rPr>
              <a:t>    	1	All comparison </a:t>
            </a:r>
            <a:br>
              <a:rPr b="1" lang="en-US" sz="2800">
                <a:solidFill>
                  <a:srgbClr val="000000"/>
                </a:solidFill>
                <a:latin typeface="Arial"/>
                <a:ea typeface="Arial"/>
                <a:cs typeface="Arial"/>
                <a:sym typeface="Arial"/>
              </a:rPr>
            </a:br>
            <a:r>
              <a:rPr b="1" lang="en-US" sz="2800">
                <a:solidFill>
                  <a:srgbClr val="000000"/>
                </a:solidFill>
                <a:latin typeface="Arial"/>
                <a:ea typeface="Arial"/>
                <a:cs typeface="Arial"/>
                <a:sym typeface="Arial"/>
              </a:rPr>
              <a:t>		operators</a:t>
            </a:r>
            <a:endParaRPr/>
          </a:p>
          <a:p>
            <a:pPr indent="0" lvl="0" marL="0" marR="0" rtl="0" algn="l">
              <a:lnSpc>
                <a:spcPct val="80000"/>
              </a:lnSpc>
              <a:spcBef>
                <a:spcPts val="980"/>
              </a:spcBef>
              <a:spcAft>
                <a:spcPts val="0"/>
              </a:spcAft>
              <a:buClr>
                <a:srgbClr val="000000"/>
              </a:buClr>
              <a:buSzPts val="2800"/>
              <a:buFont typeface="Noto Sans Symbols"/>
              <a:buNone/>
            </a:pPr>
            <a:r>
              <a:rPr b="1" lang="en-US" sz="2800">
                <a:solidFill>
                  <a:srgbClr val="000000"/>
                </a:solidFill>
                <a:latin typeface="Arial"/>
                <a:ea typeface="Arial"/>
                <a:cs typeface="Arial"/>
                <a:sym typeface="Arial"/>
              </a:rPr>
              <a:t>	2	NOT</a:t>
            </a:r>
            <a:endParaRPr/>
          </a:p>
          <a:p>
            <a:pPr indent="0" lvl="0" marL="0" marR="0" rtl="0" algn="l">
              <a:lnSpc>
                <a:spcPct val="80000"/>
              </a:lnSpc>
              <a:spcBef>
                <a:spcPts val="980"/>
              </a:spcBef>
              <a:spcAft>
                <a:spcPts val="0"/>
              </a:spcAft>
              <a:buClr>
                <a:srgbClr val="000000"/>
              </a:buClr>
              <a:buSzPts val="2800"/>
              <a:buFont typeface="Noto Sans Symbols"/>
              <a:buNone/>
            </a:pPr>
            <a:r>
              <a:rPr b="1" lang="en-US" sz="2800">
                <a:solidFill>
                  <a:srgbClr val="000000"/>
                </a:solidFill>
                <a:latin typeface="Arial"/>
                <a:ea typeface="Arial"/>
                <a:cs typeface="Arial"/>
                <a:sym typeface="Arial"/>
              </a:rPr>
              <a:t>	3	AND</a:t>
            </a:r>
            <a:endParaRPr/>
          </a:p>
          <a:p>
            <a:pPr indent="0" lvl="0" marL="0" marR="0" rtl="0" algn="l">
              <a:lnSpc>
                <a:spcPct val="80000"/>
              </a:lnSpc>
              <a:spcBef>
                <a:spcPts val="980"/>
              </a:spcBef>
              <a:spcAft>
                <a:spcPts val="0"/>
              </a:spcAft>
              <a:buClr>
                <a:srgbClr val="000000"/>
              </a:buClr>
              <a:buSzPts val="2800"/>
              <a:buFont typeface="Noto Sans Symbols"/>
              <a:buNone/>
            </a:pPr>
            <a:r>
              <a:rPr b="1" lang="en-US" sz="2800">
                <a:solidFill>
                  <a:srgbClr val="000000"/>
                </a:solidFill>
                <a:latin typeface="Arial"/>
                <a:ea typeface="Arial"/>
                <a:cs typeface="Arial"/>
                <a:sym typeface="Arial"/>
              </a:rPr>
              <a:t>	4	OR</a:t>
            </a:r>
            <a:endParaRPr/>
          </a:p>
        </p:txBody>
      </p:sp>
      <p:cxnSp>
        <p:nvCxnSpPr>
          <p:cNvPr id="655" name="Google Shape;655;p42"/>
          <p:cNvCxnSpPr/>
          <p:nvPr/>
        </p:nvCxnSpPr>
        <p:spPr>
          <a:xfrm>
            <a:off x="771525" y="2987675"/>
            <a:ext cx="7623175" cy="0"/>
          </a:xfrm>
          <a:prstGeom prst="straightConnector1">
            <a:avLst/>
          </a:prstGeom>
          <a:noFill/>
          <a:ln cap="flat" cmpd="sng" w="25400">
            <a:solidFill>
              <a:srgbClr val="000000"/>
            </a:solidFill>
            <a:prstDash val="solid"/>
            <a:round/>
            <a:headEnd len="sm" w="sm" type="none"/>
            <a:tailEnd len="sm" w="sm" type="none"/>
          </a:ln>
        </p:spPr>
      </p:cxnSp>
      <p:cxnSp>
        <p:nvCxnSpPr>
          <p:cNvPr id="656" name="Google Shape;656;p42"/>
          <p:cNvCxnSpPr/>
          <p:nvPr/>
        </p:nvCxnSpPr>
        <p:spPr>
          <a:xfrm>
            <a:off x="755650" y="3978275"/>
            <a:ext cx="7639050" cy="0"/>
          </a:xfrm>
          <a:prstGeom prst="straightConnector1">
            <a:avLst/>
          </a:prstGeom>
          <a:noFill/>
          <a:ln cap="flat" cmpd="sng" w="25400">
            <a:solidFill>
              <a:srgbClr val="000000"/>
            </a:solidFill>
            <a:prstDash val="solid"/>
            <a:round/>
            <a:headEnd len="sm" w="sm" type="none"/>
            <a:tailEnd len="sm" w="sm" type="none"/>
          </a:ln>
        </p:spPr>
      </p:cxnSp>
      <p:sp>
        <p:nvSpPr>
          <p:cNvPr id="657" name="Google Shape;657;p42"/>
          <p:cNvSpPr txBox="1"/>
          <p:nvPr/>
        </p:nvSpPr>
        <p:spPr>
          <a:xfrm>
            <a:off x="381000" y="228600"/>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Noto Sans Symbols"/>
              <a:buNone/>
            </a:pPr>
            <a:r>
              <a:rPr b="1" lang="en-US" sz="4200">
                <a:solidFill>
                  <a:schemeClr val="lt2"/>
                </a:solidFill>
                <a:latin typeface="Garamond"/>
                <a:ea typeface="Garamond"/>
                <a:cs typeface="Garamond"/>
                <a:sym typeface="Garamond"/>
              </a:rPr>
              <a:t>Rule of Precedence</a:t>
            </a:r>
            <a:endParaRPr/>
          </a:p>
        </p:txBody>
      </p:sp>
      <p:sp>
        <p:nvSpPr>
          <p:cNvPr id="658" name="Google Shape;658;p42"/>
          <p:cNvSpPr txBox="1"/>
          <p:nvPr/>
        </p:nvSpPr>
        <p:spPr>
          <a:xfrm>
            <a:off x="501650" y="4962525"/>
            <a:ext cx="8229600" cy="100965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lang="en-US" sz="3000">
                <a:solidFill>
                  <a:schemeClr val="lt1"/>
                </a:solidFill>
                <a:latin typeface="Arial"/>
                <a:ea typeface="Arial"/>
                <a:cs typeface="Arial"/>
                <a:sym typeface="Arial"/>
              </a:rPr>
              <a:t>Override rule of precedence by using parantheses</a:t>
            </a:r>
            <a:endParaRPr/>
          </a:p>
          <a:p>
            <a:pPr indent="-219075" lvl="0" marL="342900" marR="0" rtl="0" algn="l">
              <a:spcBef>
                <a:spcPts val="600"/>
              </a:spcBef>
              <a:spcAft>
                <a:spcPts val="0"/>
              </a:spcAft>
              <a:buClr>
                <a:schemeClr val="accent1"/>
              </a:buClr>
              <a:buSzPts val="1950"/>
              <a:buFont typeface="Noto Sans Symbols"/>
              <a:buNone/>
            </a:pPr>
            <a:r>
              <a:t/>
            </a:r>
            <a:endParaRPr sz="3000">
              <a:solidFill>
                <a:schemeClr val="lt1"/>
              </a:solidFill>
              <a:latin typeface="Arial"/>
              <a:ea typeface="Arial"/>
              <a:cs typeface="Arial"/>
              <a:sym typeface="Arial"/>
            </a:endParaRP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43"/>
          <p:cNvSpPr/>
          <p:nvPr/>
        </p:nvSpPr>
        <p:spPr>
          <a:xfrm>
            <a:off x="925513" y="1482725"/>
            <a:ext cx="7289800" cy="1465263"/>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p:txBody>
      </p:sp>
      <p:sp>
        <p:nvSpPr>
          <p:cNvPr id="666" name="Google Shape;666;p43"/>
          <p:cNvSpPr/>
          <p:nvPr/>
        </p:nvSpPr>
        <p:spPr>
          <a:xfrm>
            <a:off x="925513" y="3530600"/>
            <a:ext cx="7289800" cy="2014538"/>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ENAME      JOB             SAL</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 ---------</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KING       PRESIDENT      5000</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MARTIN     SALESMAN       1250</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ALLEN      SALESMAN       1600</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TURNER     SALESMAN       1500</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WARD       SALESMAN       1250</a:t>
            </a:r>
            <a:endParaRPr/>
          </a:p>
        </p:txBody>
      </p:sp>
      <p:grpSp>
        <p:nvGrpSpPr>
          <p:cNvPr id="667" name="Google Shape;667;p43"/>
          <p:cNvGrpSpPr/>
          <p:nvPr/>
        </p:nvGrpSpPr>
        <p:grpSpPr>
          <a:xfrm>
            <a:off x="1592263" y="2519363"/>
            <a:ext cx="1062037" cy="374650"/>
            <a:chOff x="1003" y="1587"/>
            <a:chExt cx="669" cy="236"/>
          </a:xfrm>
        </p:grpSpPr>
        <p:sp>
          <p:nvSpPr>
            <p:cNvPr id="668" name="Google Shape;668;p43"/>
            <p:cNvSpPr/>
            <p:nvPr/>
          </p:nvSpPr>
          <p:spPr>
            <a:xfrm>
              <a:off x="1003" y="1651"/>
              <a:ext cx="386" cy="172"/>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800"/>
                <a:buFont typeface="Noto Sans Symbols"/>
                <a:buNone/>
              </a:pPr>
              <a:r>
                <a:t/>
              </a:r>
              <a:endParaRPr sz="1800">
                <a:solidFill>
                  <a:schemeClr val="lt1"/>
                </a:solidFill>
                <a:latin typeface="Arial"/>
                <a:ea typeface="Arial"/>
                <a:cs typeface="Arial"/>
                <a:sym typeface="Arial"/>
              </a:endParaRPr>
            </a:p>
          </p:txBody>
        </p:sp>
        <p:sp>
          <p:nvSpPr>
            <p:cNvPr id="669" name="Google Shape;669;p43"/>
            <p:cNvSpPr/>
            <p:nvPr/>
          </p:nvSpPr>
          <p:spPr>
            <a:xfrm>
              <a:off x="1444" y="1587"/>
              <a:ext cx="228" cy="147"/>
            </a:xfrm>
            <a:custGeom>
              <a:rect b="b" l="l" r="r" t="t"/>
              <a:pathLst>
                <a:path extrusionOk="0" h="147" w="228">
                  <a:moveTo>
                    <a:pt x="0" y="146"/>
                  </a:moveTo>
                  <a:lnTo>
                    <a:pt x="0" y="0"/>
                  </a:lnTo>
                  <a:lnTo>
                    <a:pt x="227" y="0"/>
                  </a:lnTo>
                </a:path>
              </a:pathLst>
            </a:custGeom>
            <a:noFill/>
            <a:ln cap="rnd" cmpd="sng" w="25400">
              <a:solidFill>
                <a:srgbClr val="FF0033"/>
              </a:solidFill>
              <a:prstDash val="solid"/>
              <a:round/>
              <a:headEnd len="sm" w="sm" type="none"/>
              <a:tailEnd len="med" w="med" type="stealth"/>
            </a:ln>
            <a:effectLst>
              <a:outerShdw rotWithShape="0" algn="ctr" dir="2700000" dist="17961">
                <a:srgbClr val="00000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670" name="Google Shape;670;p43"/>
            <p:cNvCxnSpPr/>
            <p:nvPr/>
          </p:nvCxnSpPr>
          <p:spPr>
            <a:xfrm>
              <a:off x="1389" y="1744"/>
              <a:ext cx="282" cy="0"/>
            </a:xfrm>
            <a:prstGeom prst="straightConnector1">
              <a:avLst/>
            </a:prstGeom>
            <a:noFill/>
            <a:ln cap="flat" cmpd="sng" w="25400">
              <a:solidFill>
                <a:srgbClr val="FF0033"/>
              </a:solidFill>
              <a:prstDash val="solid"/>
              <a:round/>
              <a:headEnd len="sm" w="sm" type="none"/>
              <a:tailEnd len="med" w="med" type="stealth"/>
            </a:ln>
            <a:effectLst>
              <a:outerShdw rotWithShape="0" algn="ctr" dir="2700000" dist="17961">
                <a:srgbClr val="000000"/>
              </a:outerShdw>
            </a:effectLst>
          </p:spPr>
        </p:cxnSp>
      </p:grpSp>
      <p:sp>
        <p:nvSpPr>
          <p:cNvPr id="671" name="Google Shape;671;p43"/>
          <p:cNvSpPr/>
          <p:nvPr/>
        </p:nvSpPr>
        <p:spPr>
          <a:xfrm>
            <a:off x="1592263" y="2346325"/>
            <a:ext cx="612775" cy="273050"/>
          </a:xfrm>
          <a:prstGeom prst="rect">
            <a:avLst/>
          </a:prstGeom>
          <a:solidFill>
            <a:srgbClr val="00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800"/>
              <a:buFont typeface="Noto Sans Symbols"/>
              <a:buNone/>
            </a:pPr>
            <a:r>
              <a:t/>
            </a:r>
            <a:endParaRPr sz="1800">
              <a:solidFill>
                <a:schemeClr val="lt1"/>
              </a:solidFill>
              <a:latin typeface="Arial"/>
              <a:ea typeface="Arial"/>
              <a:cs typeface="Arial"/>
              <a:sym typeface="Arial"/>
            </a:endParaRPr>
          </a:p>
        </p:txBody>
      </p:sp>
      <p:sp>
        <p:nvSpPr>
          <p:cNvPr id="672" name="Google Shape;672;p43"/>
          <p:cNvSpPr/>
          <p:nvPr/>
        </p:nvSpPr>
        <p:spPr>
          <a:xfrm>
            <a:off x="912813" y="1470025"/>
            <a:ext cx="7315200" cy="1490663"/>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SQL&gt; SELECT ename, job, sal</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2  FROM   emp</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3  WHERE  job='SALESMAN'</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4  OR     job='PRESIDENT'</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5  AND    sal&gt;1500;</a:t>
            </a:r>
            <a:endParaRPr/>
          </a:p>
        </p:txBody>
      </p:sp>
      <p:sp>
        <p:nvSpPr>
          <p:cNvPr id="673" name="Google Shape;673;p43"/>
          <p:cNvSpPr txBox="1"/>
          <p:nvPr/>
        </p:nvSpPr>
        <p:spPr>
          <a:xfrm>
            <a:off x="381000" y="228600"/>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Noto Sans Symbols"/>
              <a:buNone/>
            </a:pPr>
            <a:r>
              <a:rPr b="1" lang="en-US" sz="4200">
                <a:solidFill>
                  <a:schemeClr val="lt2"/>
                </a:solidFill>
                <a:latin typeface="Garamond"/>
                <a:ea typeface="Garamond"/>
                <a:cs typeface="Garamond"/>
                <a:sym typeface="Garamond"/>
              </a:rPr>
              <a:t>Rule of Precedence</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500"/>
                                        <p:tgtEl>
                                          <p:spTgt spid="66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500"/>
                                        <p:tgtEl>
                                          <p:spTgt spid="6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44"/>
          <p:cNvSpPr/>
          <p:nvPr/>
        </p:nvSpPr>
        <p:spPr>
          <a:xfrm>
            <a:off x="938213" y="2025650"/>
            <a:ext cx="7289800" cy="1465263"/>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p:txBody>
      </p:sp>
      <p:sp>
        <p:nvSpPr>
          <p:cNvPr id="679" name="Google Shape;679;p44"/>
          <p:cNvSpPr/>
          <p:nvPr/>
        </p:nvSpPr>
        <p:spPr>
          <a:xfrm>
            <a:off x="938213" y="4035425"/>
            <a:ext cx="7289800" cy="1190625"/>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ENAME      JOB             SAL</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 ---------</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KING       PRESIDENT      5000</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ALLEN      SALESMAN       1600</a:t>
            </a:r>
            <a:endParaRPr/>
          </a:p>
        </p:txBody>
      </p:sp>
      <p:grpSp>
        <p:nvGrpSpPr>
          <p:cNvPr id="680" name="Google Shape;680;p44"/>
          <p:cNvGrpSpPr/>
          <p:nvPr/>
        </p:nvGrpSpPr>
        <p:grpSpPr>
          <a:xfrm>
            <a:off x="1633538" y="2778125"/>
            <a:ext cx="1208087" cy="374650"/>
            <a:chOff x="1029" y="1750"/>
            <a:chExt cx="761" cy="236"/>
          </a:xfrm>
        </p:grpSpPr>
        <p:sp>
          <p:nvSpPr>
            <p:cNvPr id="681" name="Google Shape;681;p44"/>
            <p:cNvSpPr/>
            <p:nvPr/>
          </p:nvSpPr>
          <p:spPr>
            <a:xfrm>
              <a:off x="1029" y="1814"/>
              <a:ext cx="386" cy="172"/>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800"/>
                <a:buFont typeface="Noto Sans Symbols"/>
                <a:buNone/>
              </a:pPr>
              <a:r>
                <a:t/>
              </a:r>
              <a:endParaRPr sz="1800">
                <a:solidFill>
                  <a:schemeClr val="lt1"/>
                </a:solidFill>
                <a:latin typeface="Arial"/>
                <a:ea typeface="Arial"/>
                <a:cs typeface="Arial"/>
                <a:sym typeface="Arial"/>
              </a:endParaRPr>
            </a:p>
          </p:txBody>
        </p:sp>
        <p:sp>
          <p:nvSpPr>
            <p:cNvPr id="682" name="Google Shape;682;p44"/>
            <p:cNvSpPr/>
            <p:nvPr/>
          </p:nvSpPr>
          <p:spPr>
            <a:xfrm>
              <a:off x="1562" y="1750"/>
              <a:ext cx="228" cy="147"/>
            </a:xfrm>
            <a:custGeom>
              <a:rect b="b" l="l" r="r" t="t"/>
              <a:pathLst>
                <a:path extrusionOk="0" h="147" w="228">
                  <a:moveTo>
                    <a:pt x="0" y="146"/>
                  </a:moveTo>
                  <a:lnTo>
                    <a:pt x="0" y="0"/>
                  </a:lnTo>
                  <a:lnTo>
                    <a:pt x="227" y="0"/>
                  </a:lnTo>
                </a:path>
              </a:pathLst>
            </a:custGeom>
            <a:noFill/>
            <a:ln cap="rnd" cmpd="sng" w="25400">
              <a:solidFill>
                <a:srgbClr val="FF0033"/>
              </a:solidFill>
              <a:prstDash val="solid"/>
              <a:round/>
              <a:headEnd len="sm" w="sm" type="none"/>
              <a:tailEnd len="med" w="med" type="stealth"/>
            </a:ln>
            <a:effectLst>
              <a:outerShdw rotWithShape="0" algn="ctr" dir="2700000" dist="17961">
                <a:srgbClr val="00000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683" name="Google Shape;683;p44"/>
            <p:cNvCxnSpPr/>
            <p:nvPr/>
          </p:nvCxnSpPr>
          <p:spPr>
            <a:xfrm>
              <a:off x="1420" y="1907"/>
              <a:ext cx="369" cy="0"/>
            </a:xfrm>
            <a:prstGeom prst="straightConnector1">
              <a:avLst/>
            </a:prstGeom>
            <a:noFill/>
            <a:ln cap="flat" cmpd="sng" w="25400">
              <a:solidFill>
                <a:srgbClr val="FF0033"/>
              </a:solidFill>
              <a:prstDash val="solid"/>
              <a:round/>
              <a:headEnd len="sm" w="sm" type="none"/>
              <a:tailEnd len="med" w="med" type="stealth"/>
            </a:ln>
            <a:effectLst>
              <a:outerShdw rotWithShape="0" algn="ctr" dir="2700000" dist="17961">
                <a:srgbClr val="000000"/>
              </a:outerShdw>
            </a:effectLst>
          </p:spPr>
        </p:cxnSp>
      </p:grpSp>
      <p:sp>
        <p:nvSpPr>
          <p:cNvPr id="684" name="Google Shape;684;p44"/>
          <p:cNvSpPr/>
          <p:nvPr/>
        </p:nvSpPr>
        <p:spPr>
          <a:xfrm>
            <a:off x="1631950" y="3155950"/>
            <a:ext cx="612775" cy="273050"/>
          </a:xfrm>
          <a:prstGeom prst="rect">
            <a:avLst/>
          </a:prstGeom>
          <a:solidFill>
            <a:srgbClr val="00990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800"/>
              <a:buFont typeface="Noto Sans Symbols"/>
              <a:buNone/>
            </a:pPr>
            <a:r>
              <a:t/>
            </a:r>
            <a:endParaRPr sz="1800">
              <a:solidFill>
                <a:schemeClr val="lt1"/>
              </a:solidFill>
              <a:latin typeface="Arial"/>
              <a:ea typeface="Arial"/>
              <a:cs typeface="Arial"/>
              <a:sym typeface="Arial"/>
            </a:endParaRPr>
          </a:p>
        </p:txBody>
      </p:sp>
      <p:sp>
        <p:nvSpPr>
          <p:cNvPr id="685" name="Google Shape;685;p44"/>
          <p:cNvSpPr/>
          <p:nvPr/>
        </p:nvSpPr>
        <p:spPr>
          <a:xfrm>
            <a:off x="938213" y="2012950"/>
            <a:ext cx="7315200" cy="1490663"/>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SQL&gt; SELECT   ename, job, sal</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2  FROM     emp</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3  WHERE    (job='SALESMAN'</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4  OR       job='PRESIDENT')</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5  AND      sal&gt;1500;</a:t>
            </a:r>
            <a:endParaRPr/>
          </a:p>
        </p:txBody>
      </p:sp>
      <p:sp>
        <p:nvSpPr>
          <p:cNvPr id="686" name="Google Shape;686;p44"/>
          <p:cNvSpPr txBox="1"/>
          <p:nvPr/>
        </p:nvSpPr>
        <p:spPr>
          <a:xfrm>
            <a:off x="381000" y="228600"/>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Noto Sans Symbols"/>
              <a:buNone/>
            </a:pPr>
            <a:r>
              <a:rPr b="1" lang="en-US" sz="4200">
                <a:solidFill>
                  <a:schemeClr val="lt2"/>
                </a:solidFill>
                <a:latin typeface="Garamond"/>
                <a:ea typeface="Garamond"/>
                <a:cs typeface="Garamond"/>
                <a:sym typeface="Garamond"/>
              </a:rPr>
              <a:t>Rule of Precedence</a:t>
            </a:r>
            <a:endParaRPr/>
          </a:p>
        </p:txBody>
      </p:sp>
      <p:sp>
        <p:nvSpPr>
          <p:cNvPr id="687" name="Google Shape;687;p44"/>
          <p:cNvSpPr txBox="1"/>
          <p:nvPr/>
        </p:nvSpPr>
        <p:spPr>
          <a:xfrm>
            <a:off x="481013" y="1219200"/>
            <a:ext cx="8229600" cy="681038"/>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950"/>
              <a:buFont typeface="Noto Sans Symbols"/>
              <a:buChar char="■"/>
            </a:pPr>
            <a:r>
              <a:rPr lang="en-US" sz="3000">
                <a:solidFill>
                  <a:schemeClr val="lt1"/>
                </a:solidFill>
                <a:latin typeface="Arial"/>
                <a:ea typeface="Arial"/>
                <a:cs typeface="Arial"/>
                <a:sym typeface="Arial"/>
              </a:rPr>
              <a:t>Use parentheses to force priority</a:t>
            </a:r>
            <a:endParaRPr/>
          </a:p>
          <a:p>
            <a:pPr indent="-219075" lvl="0" marL="342900" marR="0" rtl="0" algn="l">
              <a:spcBef>
                <a:spcPts val="600"/>
              </a:spcBef>
              <a:spcAft>
                <a:spcPts val="0"/>
              </a:spcAft>
              <a:buClr>
                <a:schemeClr val="accent1"/>
              </a:buClr>
              <a:buSzPts val="1950"/>
              <a:buFont typeface="Noto Sans Symbols"/>
              <a:buNone/>
            </a:pPr>
            <a:r>
              <a:t/>
            </a:r>
            <a:endParaRPr sz="3000">
              <a:solidFill>
                <a:schemeClr val="lt1"/>
              </a:solidFill>
              <a:latin typeface="Arial"/>
              <a:ea typeface="Arial"/>
              <a:cs typeface="Arial"/>
              <a:sym typeface="Arial"/>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0"/>
                                        </p:tgtEl>
                                        <p:attrNameLst>
                                          <p:attrName>style.visibility</p:attrName>
                                        </p:attrNameLst>
                                      </p:cBhvr>
                                      <p:to>
                                        <p:strVal val="visible"/>
                                      </p:to>
                                    </p:set>
                                    <p:animEffect filter="fade" transition="in">
                                      <p:cBhvr>
                                        <p:cTn dur="500"/>
                                        <p:tgtEl>
                                          <p:spTgt spid="68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84"/>
                                        </p:tgtEl>
                                        <p:attrNameLst>
                                          <p:attrName>style.visibility</p:attrName>
                                        </p:attrNameLst>
                                      </p:cBhvr>
                                      <p:to>
                                        <p:strVal val="visible"/>
                                      </p:to>
                                    </p:set>
                                    <p:animEffect filter="fade" transition="in">
                                      <p:cBhvr>
                                        <p:cTn dur="500"/>
                                        <p:tgtEl>
                                          <p:spTgt spid="6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45"/>
          <p:cNvSpPr/>
          <p:nvPr/>
        </p:nvSpPr>
        <p:spPr>
          <a:xfrm>
            <a:off x="842963" y="3430588"/>
            <a:ext cx="7291387" cy="915987"/>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p:txBody>
      </p:sp>
      <p:sp>
        <p:nvSpPr>
          <p:cNvPr id="708" name="Google Shape;708;p45"/>
          <p:cNvSpPr/>
          <p:nvPr/>
        </p:nvSpPr>
        <p:spPr>
          <a:xfrm>
            <a:off x="862013" y="4527550"/>
            <a:ext cx="7297737" cy="1631950"/>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p:txBody>
      </p:sp>
      <p:grpSp>
        <p:nvGrpSpPr>
          <p:cNvPr id="709" name="Google Shape;709;p45"/>
          <p:cNvGrpSpPr/>
          <p:nvPr/>
        </p:nvGrpSpPr>
        <p:grpSpPr>
          <a:xfrm>
            <a:off x="1497013" y="4016375"/>
            <a:ext cx="5011737" cy="1622425"/>
            <a:chOff x="943" y="2530"/>
            <a:chExt cx="3157" cy="1022"/>
          </a:xfrm>
        </p:grpSpPr>
        <p:sp>
          <p:nvSpPr>
            <p:cNvPr id="710" name="Google Shape;710;p45"/>
            <p:cNvSpPr/>
            <p:nvPr/>
          </p:nvSpPr>
          <p:spPr>
            <a:xfrm>
              <a:off x="943" y="2530"/>
              <a:ext cx="1693" cy="195"/>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800"/>
                <a:buFont typeface="Noto Sans Symbols"/>
                <a:buNone/>
              </a:pPr>
              <a:r>
                <a:t/>
              </a:r>
              <a:endParaRPr sz="1800">
                <a:solidFill>
                  <a:schemeClr val="lt1"/>
                </a:solidFill>
                <a:latin typeface="Arial"/>
                <a:ea typeface="Arial"/>
                <a:cs typeface="Arial"/>
                <a:sym typeface="Arial"/>
              </a:endParaRPr>
            </a:p>
          </p:txBody>
        </p:sp>
        <p:sp>
          <p:nvSpPr>
            <p:cNvPr id="711" name="Google Shape;711;p45"/>
            <p:cNvSpPr/>
            <p:nvPr/>
          </p:nvSpPr>
          <p:spPr>
            <a:xfrm>
              <a:off x="3255" y="2856"/>
              <a:ext cx="845" cy="696"/>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800"/>
                <a:buFont typeface="Noto Sans Symbols"/>
                <a:buNone/>
              </a:pPr>
              <a:r>
                <a:t/>
              </a:r>
              <a:endParaRPr sz="1800">
                <a:solidFill>
                  <a:schemeClr val="lt1"/>
                </a:solidFill>
                <a:latin typeface="Arial"/>
                <a:ea typeface="Arial"/>
                <a:cs typeface="Arial"/>
                <a:sym typeface="Arial"/>
              </a:endParaRPr>
            </a:p>
          </p:txBody>
        </p:sp>
      </p:grpSp>
      <p:sp>
        <p:nvSpPr>
          <p:cNvPr id="712" name="Google Shape;712;p45"/>
          <p:cNvSpPr/>
          <p:nvPr/>
        </p:nvSpPr>
        <p:spPr>
          <a:xfrm>
            <a:off x="830263" y="3417888"/>
            <a:ext cx="7316787" cy="9413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SQL&gt; SELECT  	 ename, job, deptno, hiredate</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2  FROM    	 emp</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3  ORDER BY hiredate;</a:t>
            </a:r>
            <a:endParaRPr/>
          </a:p>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p:txBody>
      </p:sp>
      <p:sp>
        <p:nvSpPr>
          <p:cNvPr id="713" name="Google Shape;713;p45"/>
          <p:cNvSpPr/>
          <p:nvPr/>
        </p:nvSpPr>
        <p:spPr>
          <a:xfrm>
            <a:off x="849313" y="4514850"/>
            <a:ext cx="7323137" cy="165735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ENAME      JOB          DEPTNO HIREDATE</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 --------- ---------</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SMITH      CLERK            20 17-DEC-80</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ALLEN      SALESMAN         30 20-FEB-81</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14 rows selected.</a:t>
            </a:r>
            <a:endParaRPr/>
          </a:p>
        </p:txBody>
      </p:sp>
      <p:sp>
        <p:nvSpPr>
          <p:cNvPr id="714" name="Google Shape;714;p45"/>
          <p:cNvSpPr txBox="1"/>
          <p:nvPr/>
        </p:nvSpPr>
        <p:spPr>
          <a:xfrm>
            <a:off x="381000" y="228600"/>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Noto Sans Symbols"/>
              <a:buNone/>
            </a:pPr>
            <a:r>
              <a:rPr b="1" lang="en-US" sz="4200">
                <a:solidFill>
                  <a:schemeClr val="lt2"/>
                </a:solidFill>
                <a:latin typeface="Garamond"/>
                <a:ea typeface="Garamond"/>
                <a:cs typeface="Garamond"/>
                <a:sym typeface="Garamond"/>
              </a:rPr>
              <a:t>Order by clause</a:t>
            </a:r>
            <a:endParaRPr/>
          </a:p>
        </p:txBody>
      </p:sp>
      <p:sp>
        <p:nvSpPr>
          <p:cNvPr id="715" name="Google Shape;715;p45"/>
          <p:cNvSpPr txBox="1"/>
          <p:nvPr/>
        </p:nvSpPr>
        <p:spPr>
          <a:xfrm>
            <a:off x="533400" y="906463"/>
            <a:ext cx="8229600" cy="68103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820"/>
              <a:buFont typeface="Noto Sans Symbols"/>
              <a:buChar char="■"/>
            </a:pPr>
            <a:r>
              <a:rPr lang="en-US" sz="2800">
                <a:solidFill>
                  <a:schemeClr val="lt1"/>
                </a:solidFill>
                <a:latin typeface="Arial"/>
                <a:ea typeface="Arial"/>
                <a:cs typeface="Arial"/>
                <a:sym typeface="Arial"/>
              </a:rPr>
              <a:t>Soft rows with the ORDER BY clause</a:t>
            </a:r>
            <a:endParaRPr/>
          </a:p>
          <a:p>
            <a:pPr indent="-285750" lvl="1" marL="742950" marR="0" rtl="0" algn="l">
              <a:spcBef>
                <a:spcPts val="560"/>
              </a:spcBef>
              <a:spcAft>
                <a:spcPts val="0"/>
              </a:spcAft>
              <a:buClr>
                <a:schemeClr val="accent1"/>
              </a:buClr>
              <a:buSzPts val="1820"/>
              <a:buFont typeface="Noto Sans Symbols"/>
              <a:buChar char="■"/>
            </a:pPr>
            <a:r>
              <a:rPr b="0" i="0" lang="en-US" sz="2800" u="none" cap="none" strike="noStrike">
                <a:solidFill>
                  <a:schemeClr val="lt1"/>
                </a:solidFill>
                <a:latin typeface="Arial"/>
                <a:ea typeface="Arial"/>
                <a:cs typeface="Arial"/>
                <a:sym typeface="Arial"/>
              </a:rPr>
              <a:t>ASC: Ascending order, default</a:t>
            </a:r>
            <a:endParaRPr/>
          </a:p>
          <a:p>
            <a:pPr indent="-285750" lvl="1" marL="742950" marR="0" rtl="0" algn="l">
              <a:spcBef>
                <a:spcPts val="560"/>
              </a:spcBef>
              <a:spcAft>
                <a:spcPts val="0"/>
              </a:spcAft>
              <a:buClr>
                <a:schemeClr val="accent1"/>
              </a:buClr>
              <a:buSzPts val="1820"/>
              <a:buFont typeface="Noto Sans Symbols"/>
              <a:buChar char="■"/>
            </a:pPr>
            <a:r>
              <a:rPr b="0" i="0" lang="en-US" sz="2800" u="none" cap="none" strike="noStrike">
                <a:solidFill>
                  <a:schemeClr val="lt1"/>
                </a:solidFill>
                <a:latin typeface="Arial"/>
                <a:ea typeface="Arial"/>
                <a:cs typeface="Arial"/>
                <a:sym typeface="Arial"/>
              </a:rPr>
              <a:t>DESC: descending order</a:t>
            </a:r>
            <a:endParaRPr/>
          </a:p>
          <a:p>
            <a:pPr indent="-342900" lvl="0" marL="342900" marR="0" rtl="0" algn="l">
              <a:spcBef>
                <a:spcPts val="560"/>
              </a:spcBef>
              <a:spcAft>
                <a:spcPts val="0"/>
              </a:spcAft>
              <a:buClr>
                <a:schemeClr val="accent1"/>
              </a:buClr>
              <a:buSzPts val="1820"/>
              <a:buFont typeface="Noto Sans Symbols"/>
              <a:buChar char="■"/>
            </a:pPr>
            <a:r>
              <a:rPr lang="en-US" sz="2800">
                <a:solidFill>
                  <a:schemeClr val="lt1"/>
                </a:solidFill>
                <a:latin typeface="Arial"/>
                <a:ea typeface="Arial"/>
                <a:cs typeface="Arial"/>
                <a:sym typeface="Arial"/>
              </a:rPr>
              <a:t>The ORDER BY clause comes last in the select statement</a:t>
            </a:r>
            <a:endParaRPr sz="2800">
              <a:solidFill>
                <a:schemeClr val="lt1"/>
              </a:solidFill>
              <a:latin typeface="Arial"/>
              <a:ea typeface="Arial"/>
              <a:cs typeface="Arial"/>
              <a:sym typeface="Arial"/>
            </a:endParaRPr>
          </a:p>
          <a:p>
            <a:pPr indent="-219075" lvl="0" marL="342900" marR="0" rtl="0" algn="l">
              <a:spcBef>
                <a:spcPts val="600"/>
              </a:spcBef>
              <a:spcAft>
                <a:spcPts val="0"/>
              </a:spcAft>
              <a:buClr>
                <a:schemeClr val="accent1"/>
              </a:buClr>
              <a:buSzPts val="1950"/>
              <a:buFont typeface="Noto Sans Symbols"/>
              <a:buNone/>
            </a:pPr>
            <a:r>
              <a:t/>
            </a:r>
            <a:endParaRPr sz="3000">
              <a:solidFill>
                <a:schemeClr val="lt1"/>
              </a:solidFill>
              <a:latin typeface="Arial"/>
              <a:ea typeface="Arial"/>
              <a:cs typeface="Arial"/>
              <a:sym typeface="Arial"/>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9"/>
                                        </p:tgtEl>
                                        <p:attrNameLst>
                                          <p:attrName>style.visibility</p:attrName>
                                        </p:attrNameLst>
                                      </p:cBhvr>
                                      <p:to>
                                        <p:strVal val="visible"/>
                                      </p:to>
                                    </p:set>
                                    <p:animEffect filter="fade" transition="in">
                                      <p:cBhvr>
                                        <p:cTn dur="500"/>
                                        <p:tgtEl>
                                          <p:spTgt spid="7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46"/>
          <p:cNvSpPr txBox="1"/>
          <p:nvPr>
            <p:ph type="title"/>
          </p:nvPr>
        </p:nvSpPr>
        <p:spPr>
          <a:xfrm>
            <a:off x="1455738" y="609600"/>
            <a:ext cx="7451725"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t/>
            </a:r>
            <a:endParaRPr/>
          </a:p>
        </p:txBody>
      </p:sp>
      <p:sp>
        <p:nvSpPr>
          <p:cNvPr id="721" name="Google Shape;721;p46"/>
          <p:cNvSpPr txBox="1"/>
          <p:nvPr>
            <p:ph idx="1" type="body"/>
          </p:nvPr>
        </p:nvSpPr>
        <p:spPr>
          <a:xfrm>
            <a:off x="1455738" y="1981200"/>
            <a:ext cx="7451725" cy="4114800"/>
          </a:xfrm>
          <a:prstGeom prst="rect">
            <a:avLst/>
          </a:prstGeom>
          <a:noFill/>
          <a:ln>
            <a:noFill/>
          </a:ln>
        </p:spPr>
        <p:txBody>
          <a:bodyPr anchorCtr="0" anchor="t" bIns="44450" lIns="90475" spcFirstLastPara="1" rIns="90475" wrap="square" tIns="44450">
            <a:noAutofit/>
          </a:bodyPr>
          <a:lstStyle/>
          <a:p>
            <a:pPr indent="-139700" lvl="0" marL="342900" rtl="0" algn="l">
              <a:spcBef>
                <a:spcPts val="0"/>
              </a:spcBef>
              <a:spcAft>
                <a:spcPts val="0"/>
              </a:spcAft>
              <a:buClr>
                <a:schemeClr val="lt1"/>
              </a:buClr>
              <a:buSzPts val="3200"/>
              <a:buFont typeface="Arial"/>
              <a:buNone/>
            </a:pPr>
            <a:r>
              <a:t/>
            </a:r>
            <a:endParaRPr/>
          </a:p>
        </p:txBody>
      </p:sp>
      <p:sp>
        <p:nvSpPr>
          <p:cNvPr id="722" name="Google Shape;722;p46"/>
          <p:cNvSpPr txBox="1"/>
          <p:nvPr>
            <p:ph idx="12" type="sldNum"/>
          </p:nvPr>
        </p:nvSpPr>
        <p:spPr>
          <a:xfrm>
            <a:off x="6553200" y="6243638"/>
            <a:ext cx="21336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lt1"/>
                </a:solidFill>
                <a:latin typeface="Garamond"/>
                <a:ea typeface="Garamond"/>
                <a:cs typeface="Garamond"/>
                <a:sym typeface="Garamond"/>
              </a:rPr>
              <a:t>‹#›</a:t>
            </a:fld>
            <a:endParaRPr sz="2400">
              <a:solidFill>
                <a:schemeClr val="lt1"/>
              </a:solidFill>
              <a:latin typeface="Garamond"/>
              <a:ea typeface="Garamond"/>
              <a:cs typeface="Garamond"/>
              <a:sym typeface="Garamond"/>
            </a:endParaRPr>
          </a:p>
        </p:txBody>
      </p:sp>
      <p:pic>
        <p:nvPicPr>
          <p:cNvPr id="723" name="Google Shape;723;p46"/>
          <p:cNvPicPr preferRelativeResize="0"/>
          <p:nvPr/>
        </p:nvPicPr>
        <p:blipFill rotWithShape="1">
          <a:blip r:embed="rId3">
            <a:alphaModFix/>
          </a:blip>
          <a:srcRect b="0" l="0" r="0" t="0"/>
          <a:stretch/>
        </p:blipFill>
        <p:spPr>
          <a:xfrm>
            <a:off x="276225" y="1019175"/>
            <a:ext cx="8591550" cy="48196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47"/>
          <p:cNvSpPr/>
          <p:nvPr/>
        </p:nvSpPr>
        <p:spPr>
          <a:xfrm>
            <a:off x="889000" y="1546225"/>
            <a:ext cx="7291388" cy="915988"/>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p:txBody>
      </p:sp>
      <p:sp>
        <p:nvSpPr>
          <p:cNvPr id="729" name="Google Shape;729;p47"/>
          <p:cNvSpPr/>
          <p:nvPr/>
        </p:nvSpPr>
        <p:spPr>
          <a:xfrm>
            <a:off x="906463" y="2828925"/>
            <a:ext cx="7289800" cy="3113088"/>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p:txBody>
      </p:sp>
      <p:grpSp>
        <p:nvGrpSpPr>
          <p:cNvPr id="730" name="Google Shape;730;p47"/>
          <p:cNvGrpSpPr/>
          <p:nvPr/>
        </p:nvGrpSpPr>
        <p:grpSpPr>
          <a:xfrm>
            <a:off x="4064000" y="2109788"/>
            <a:ext cx="2501900" cy="3249612"/>
            <a:chOff x="2560" y="1329"/>
            <a:chExt cx="1576" cy="2047"/>
          </a:xfrm>
        </p:grpSpPr>
        <p:sp>
          <p:nvSpPr>
            <p:cNvPr id="731" name="Google Shape;731;p47"/>
            <p:cNvSpPr/>
            <p:nvPr/>
          </p:nvSpPr>
          <p:spPr>
            <a:xfrm>
              <a:off x="2560" y="1329"/>
              <a:ext cx="520" cy="195"/>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800"/>
                <a:buFont typeface="Noto Sans Symbols"/>
                <a:buNone/>
              </a:pPr>
              <a:r>
                <a:t/>
              </a:r>
              <a:endParaRPr sz="1800">
                <a:solidFill>
                  <a:schemeClr val="lt1"/>
                </a:solidFill>
                <a:latin typeface="Arial"/>
                <a:ea typeface="Arial"/>
                <a:cs typeface="Arial"/>
                <a:sym typeface="Arial"/>
              </a:endParaRPr>
            </a:p>
          </p:txBody>
        </p:sp>
        <p:sp>
          <p:nvSpPr>
            <p:cNvPr id="732" name="Google Shape;732;p47"/>
            <p:cNvSpPr/>
            <p:nvPr/>
          </p:nvSpPr>
          <p:spPr>
            <a:xfrm>
              <a:off x="3291" y="1801"/>
              <a:ext cx="845" cy="1575"/>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800"/>
                <a:buFont typeface="Noto Sans Symbols"/>
                <a:buNone/>
              </a:pPr>
              <a:r>
                <a:t/>
              </a:r>
              <a:endParaRPr sz="1800">
                <a:solidFill>
                  <a:schemeClr val="lt1"/>
                </a:solidFill>
                <a:latin typeface="Arial"/>
                <a:ea typeface="Arial"/>
                <a:cs typeface="Arial"/>
                <a:sym typeface="Arial"/>
              </a:endParaRPr>
            </a:p>
          </p:txBody>
        </p:sp>
      </p:grpSp>
      <p:sp>
        <p:nvSpPr>
          <p:cNvPr id="733" name="Google Shape;733;p47"/>
          <p:cNvSpPr/>
          <p:nvPr/>
        </p:nvSpPr>
        <p:spPr>
          <a:xfrm>
            <a:off x="901700" y="1533525"/>
            <a:ext cx="7316788" cy="941388"/>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SQL&gt; SELECT  	 ename, job, deptno, hiredate</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2  FROM    	 emp</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3  ORDER BY hiredate DESC;</a:t>
            </a:r>
            <a:endParaRPr/>
          </a:p>
        </p:txBody>
      </p:sp>
      <p:sp>
        <p:nvSpPr>
          <p:cNvPr id="734" name="Google Shape;734;p47"/>
          <p:cNvSpPr/>
          <p:nvPr/>
        </p:nvSpPr>
        <p:spPr>
          <a:xfrm>
            <a:off x="919163" y="2816225"/>
            <a:ext cx="7315200" cy="3138488"/>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ENAME      JOB          DEPTNO HIREDATE</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 --------- ---------</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ADAMS      CLERK            20 12-JAN-83</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SCOTT      ANALYST          20 09-DEC-82</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MILLER     CLERK            10 23-JAN-82</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JAMES      CLERK            30 03-DEC-81</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FORD       ANALYST          20 03-DEC-81</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KING       PRESIDENT        10 17-NOV-81</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MARTIN     SALESMAN         30 28-SEP-81</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14 rows selected.</a:t>
            </a:r>
            <a:endParaRPr/>
          </a:p>
        </p:txBody>
      </p:sp>
      <p:sp>
        <p:nvSpPr>
          <p:cNvPr id="735" name="Google Shape;735;p47"/>
          <p:cNvSpPr txBox="1"/>
          <p:nvPr/>
        </p:nvSpPr>
        <p:spPr>
          <a:xfrm>
            <a:off x="436563" y="217488"/>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Noto Sans Symbols"/>
              <a:buNone/>
            </a:pPr>
            <a:r>
              <a:rPr b="1" lang="en-US" sz="4200">
                <a:solidFill>
                  <a:schemeClr val="lt2"/>
                </a:solidFill>
                <a:latin typeface="Garamond"/>
                <a:ea typeface="Garamond"/>
                <a:cs typeface="Garamond"/>
                <a:sym typeface="Garamond"/>
              </a:rPr>
              <a:t>Sorting in Descending Order</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gtEl>
                                        <p:attrNameLst>
                                          <p:attrName>style.visibility</p:attrName>
                                        </p:attrNameLst>
                                      </p:cBhvr>
                                      <p:to>
                                        <p:strVal val="visible"/>
                                      </p:to>
                                    </p:set>
                                    <p:animEffect filter="fade" transition="in">
                                      <p:cBhvr>
                                        <p:cTn dur="500"/>
                                        <p:tgtEl>
                                          <p:spTgt spid="7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48"/>
          <p:cNvSpPr/>
          <p:nvPr/>
        </p:nvSpPr>
        <p:spPr>
          <a:xfrm>
            <a:off x="1092200" y="2060575"/>
            <a:ext cx="6877050" cy="915988"/>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p:txBody>
      </p:sp>
      <p:sp>
        <p:nvSpPr>
          <p:cNvPr id="744" name="Google Shape;744;p48"/>
          <p:cNvSpPr/>
          <p:nvPr/>
        </p:nvSpPr>
        <p:spPr>
          <a:xfrm>
            <a:off x="1092200" y="3098800"/>
            <a:ext cx="6877050" cy="2413000"/>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chemeClr val="lt1"/>
              </a:buClr>
              <a:buSzPts val="1800"/>
              <a:buFont typeface="Noto Sans Symbols"/>
              <a:buNone/>
            </a:pPr>
            <a:r>
              <a:t/>
            </a:r>
            <a:endParaRPr b="1" sz="1800">
              <a:solidFill>
                <a:srgbClr val="000000"/>
              </a:solidFill>
              <a:latin typeface="Courier New"/>
              <a:ea typeface="Courier New"/>
              <a:cs typeface="Courier New"/>
              <a:sym typeface="Courier New"/>
            </a:endParaRPr>
          </a:p>
        </p:txBody>
      </p:sp>
      <p:grpSp>
        <p:nvGrpSpPr>
          <p:cNvPr id="745" name="Google Shape;745;p48"/>
          <p:cNvGrpSpPr/>
          <p:nvPr/>
        </p:nvGrpSpPr>
        <p:grpSpPr>
          <a:xfrm>
            <a:off x="1746250" y="2655888"/>
            <a:ext cx="3721100" cy="2239962"/>
            <a:chOff x="1100" y="1673"/>
            <a:chExt cx="2344" cy="1411"/>
          </a:xfrm>
        </p:grpSpPr>
        <p:sp>
          <p:nvSpPr>
            <p:cNvPr id="746" name="Google Shape;746;p48"/>
            <p:cNvSpPr/>
            <p:nvPr/>
          </p:nvSpPr>
          <p:spPr>
            <a:xfrm>
              <a:off x="1100" y="1673"/>
              <a:ext cx="2344" cy="195"/>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800"/>
                <a:buFont typeface="Noto Sans Symbols"/>
                <a:buNone/>
              </a:pPr>
              <a:r>
                <a:t/>
              </a:r>
              <a:endParaRPr sz="1800">
                <a:solidFill>
                  <a:schemeClr val="lt1"/>
                </a:solidFill>
                <a:latin typeface="Arial"/>
                <a:ea typeface="Arial"/>
                <a:cs typeface="Arial"/>
                <a:sym typeface="Arial"/>
              </a:endParaRPr>
            </a:p>
          </p:txBody>
        </p:sp>
        <p:sp>
          <p:nvSpPr>
            <p:cNvPr id="747" name="Google Shape;747;p48"/>
            <p:cNvSpPr/>
            <p:nvPr/>
          </p:nvSpPr>
          <p:spPr>
            <a:xfrm>
              <a:off x="1667" y="2016"/>
              <a:ext cx="845" cy="1068"/>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800"/>
                <a:buFont typeface="Noto Sans Symbols"/>
                <a:buNone/>
              </a:pPr>
              <a:r>
                <a:t/>
              </a:r>
              <a:endParaRPr sz="1800">
                <a:solidFill>
                  <a:schemeClr val="lt1"/>
                </a:solidFill>
                <a:latin typeface="Arial"/>
                <a:ea typeface="Arial"/>
                <a:cs typeface="Arial"/>
                <a:sym typeface="Arial"/>
              </a:endParaRPr>
            </a:p>
          </p:txBody>
        </p:sp>
        <p:sp>
          <p:nvSpPr>
            <p:cNvPr id="748" name="Google Shape;748;p48"/>
            <p:cNvSpPr/>
            <p:nvPr/>
          </p:nvSpPr>
          <p:spPr>
            <a:xfrm>
              <a:off x="2563" y="2016"/>
              <a:ext cx="845" cy="1068"/>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800"/>
                <a:buFont typeface="Noto Sans Symbols"/>
                <a:buNone/>
              </a:pPr>
              <a:r>
                <a:t/>
              </a:r>
              <a:endParaRPr sz="1800">
                <a:solidFill>
                  <a:schemeClr val="lt1"/>
                </a:solidFill>
                <a:latin typeface="Arial"/>
                <a:ea typeface="Arial"/>
                <a:cs typeface="Arial"/>
                <a:sym typeface="Arial"/>
              </a:endParaRPr>
            </a:p>
          </p:txBody>
        </p:sp>
      </p:grpSp>
      <p:sp>
        <p:nvSpPr>
          <p:cNvPr id="749" name="Google Shape;749;p48"/>
          <p:cNvSpPr/>
          <p:nvPr/>
        </p:nvSpPr>
        <p:spPr>
          <a:xfrm>
            <a:off x="1089025" y="2047875"/>
            <a:ext cx="6902450" cy="941388"/>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SQL&gt; SELECT	 ename, deptno, sal</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2  FROM 	 emp</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3  ORDER BY	 deptno, sal DESC;</a:t>
            </a:r>
            <a:endParaRPr/>
          </a:p>
        </p:txBody>
      </p:sp>
      <p:sp>
        <p:nvSpPr>
          <p:cNvPr id="750" name="Google Shape;750;p48"/>
          <p:cNvSpPr/>
          <p:nvPr/>
        </p:nvSpPr>
        <p:spPr>
          <a:xfrm>
            <a:off x="1089025" y="2805113"/>
            <a:ext cx="6902450" cy="3138487"/>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ENAME         DEPTNO       SAL</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 --------- ---------</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KING              10      5000</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CLARK             10      2450</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MILLER            10      1300</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FORD              20      3000</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Clr>
                <a:srgbClr val="000000"/>
              </a:buClr>
              <a:buSzPts val="1800"/>
              <a:buFont typeface="Noto Sans Symbols"/>
              <a:buNone/>
            </a:pPr>
            <a:r>
              <a:rPr b="1" lang="en-US" sz="1800">
                <a:solidFill>
                  <a:srgbClr val="000000"/>
                </a:solidFill>
                <a:latin typeface="Courier New"/>
                <a:ea typeface="Courier New"/>
                <a:cs typeface="Courier New"/>
                <a:sym typeface="Courier New"/>
              </a:rPr>
              <a:t>14 rows selected.</a:t>
            </a:r>
            <a:endParaRPr/>
          </a:p>
        </p:txBody>
      </p:sp>
      <p:sp>
        <p:nvSpPr>
          <p:cNvPr id="751" name="Google Shape;751;p48"/>
          <p:cNvSpPr txBox="1"/>
          <p:nvPr/>
        </p:nvSpPr>
        <p:spPr>
          <a:xfrm>
            <a:off x="625475" y="292100"/>
            <a:ext cx="8229600" cy="113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Noto Sans Symbols"/>
              <a:buNone/>
            </a:pPr>
            <a:r>
              <a:rPr b="1" lang="en-US" sz="4200">
                <a:solidFill>
                  <a:schemeClr val="lt2"/>
                </a:solidFill>
                <a:latin typeface="Garamond"/>
                <a:ea typeface="Garamond"/>
                <a:cs typeface="Garamond"/>
                <a:sym typeface="Garamond"/>
              </a:rPr>
              <a:t>Sorting by Multiple Columns</a:t>
            </a:r>
            <a:endParaRPr/>
          </a:p>
        </p:txBody>
      </p:sp>
      <p:sp>
        <p:nvSpPr>
          <p:cNvPr id="752" name="Google Shape;752;p48"/>
          <p:cNvSpPr txBox="1"/>
          <p:nvPr/>
        </p:nvSpPr>
        <p:spPr>
          <a:xfrm>
            <a:off x="663575" y="1019175"/>
            <a:ext cx="8229600" cy="681038"/>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820"/>
              <a:buFont typeface="Noto Sans Symbols"/>
              <a:buChar char="■"/>
            </a:pPr>
            <a:r>
              <a:rPr lang="en-US" sz="2800">
                <a:solidFill>
                  <a:schemeClr val="lt1"/>
                </a:solidFill>
                <a:latin typeface="Arial"/>
                <a:ea typeface="Arial"/>
                <a:cs typeface="Arial"/>
                <a:sym typeface="Arial"/>
              </a:rPr>
              <a:t>The order to ORDER BY list is the order of sort</a:t>
            </a:r>
            <a:endParaRPr/>
          </a:p>
        </p:txBody>
      </p:sp>
      <p:sp>
        <p:nvSpPr>
          <p:cNvPr id="753" name="Google Shape;753;p48"/>
          <p:cNvSpPr txBox="1"/>
          <p:nvPr/>
        </p:nvSpPr>
        <p:spPr>
          <a:xfrm>
            <a:off x="906463" y="5751513"/>
            <a:ext cx="8229600" cy="6826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1820"/>
              <a:buFont typeface="Noto Sans Symbols"/>
              <a:buChar char="■"/>
            </a:pPr>
            <a:r>
              <a:rPr lang="en-US" sz="2800">
                <a:solidFill>
                  <a:schemeClr val="lt1"/>
                </a:solidFill>
                <a:latin typeface="Arial"/>
                <a:ea typeface="Arial"/>
                <a:cs typeface="Arial"/>
                <a:sym typeface="Arial"/>
              </a:rPr>
              <a:t>You can sort by a column that is not in the SELECT list</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5"/>
                                        </p:tgtEl>
                                        <p:attrNameLst>
                                          <p:attrName>style.visibility</p:attrName>
                                        </p:attrNameLst>
                                      </p:cBhvr>
                                      <p:to>
                                        <p:strVal val="visible"/>
                                      </p:to>
                                    </p:set>
                                    <p:animEffect filter="fade" transition="in">
                                      <p:cBhvr>
                                        <p:cTn dur="500"/>
                                        <p:tgtEl>
                                          <p:spTgt spid="7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49"/>
          <p:cNvSpPr txBox="1"/>
          <p:nvPr>
            <p:ph type="title"/>
          </p:nvPr>
        </p:nvSpPr>
        <p:spPr>
          <a:xfrm>
            <a:off x="1455738" y="609600"/>
            <a:ext cx="7451725"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rPr lang="en-US"/>
              <a:t>Exercise</a:t>
            </a:r>
            <a:endParaRPr/>
          </a:p>
        </p:txBody>
      </p:sp>
      <p:sp>
        <p:nvSpPr>
          <p:cNvPr id="759" name="Google Shape;759;p49"/>
          <p:cNvSpPr txBox="1"/>
          <p:nvPr>
            <p:ph idx="1" type="body"/>
          </p:nvPr>
        </p:nvSpPr>
        <p:spPr>
          <a:xfrm>
            <a:off x="1455738" y="1981200"/>
            <a:ext cx="7451725" cy="4114800"/>
          </a:xfrm>
          <a:prstGeom prst="rect">
            <a:avLst/>
          </a:prstGeom>
          <a:noFill/>
          <a:ln>
            <a:noFill/>
          </a:ln>
        </p:spPr>
        <p:txBody>
          <a:bodyPr anchorCtr="0" anchor="t" bIns="44450" lIns="90475" spcFirstLastPara="1" rIns="90475" wrap="square" tIns="44450">
            <a:noAutofit/>
          </a:bodyPr>
          <a:lstStyle/>
          <a:p>
            <a:pPr indent="-139700" lvl="0" marL="342900" rtl="0" algn="l">
              <a:spcBef>
                <a:spcPts val="0"/>
              </a:spcBef>
              <a:spcAft>
                <a:spcPts val="0"/>
              </a:spcAft>
              <a:buClr>
                <a:schemeClr val="lt1"/>
              </a:buClr>
              <a:buSzPts val="3200"/>
              <a:buFont typeface="Arial"/>
              <a:buNone/>
            </a:pPr>
            <a:r>
              <a:t/>
            </a:r>
            <a:endParaRPr/>
          </a:p>
        </p:txBody>
      </p:sp>
      <p:sp>
        <p:nvSpPr>
          <p:cNvPr id="760" name="Google Shape;760;p49"/>
          <p:cNvSpPr txBox="1"/>
          <p:nvPr>
            <p:ph idx="12" type="sldNum"/>
          </p:nvPr>
        </p:nvSpPr>
        <p:spPr>
          <a:xfrm>
            <a:off x="6553200" y="6243638"/>
            <a:ext cx="21336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lt1"/>
                </a:solidFill>
                <a:latin typeface="Garamond"/>
                <a:ea typeface="Garamond"/>
                <a:cs typeface="Garamond"/>
                <a:sym typeface="Garamond"/>
              </a:rPr>
              <a:t>‹#›</a:t>
            </a:fld>
            <a:endParaRPr sz="2400">
              <a:solidFill>
                <a:schemeClr val="lt1"/>
              </a:solidFill>
              <a:latin typeface="Garamond"/>
              <a:ea typeface="Garamond"/>
              <a:cs typeface="Garamond"/>
              <a:sym typeface="Garamond"/>
            </a:endParaRPr>
          </a:p>
        </p:txBody>
      </p:sp>
      <p:sp>
        <p:nvSpPr>
          <p:cNvPr id="761" name="Google Shape;761;p49"/>
          <p:cNvSpPr/>
          <p:nvPr/>
        </p:nvSpPr>
        <p:spPr>
          <a:xfrm>
            <a:off x="838200" y="2286000"/>
            <a:ext cx="6705600" cy="30464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Arial"/>
                <a:ea typeface="Arial"/>
                <a:cs typeface="Arial"/>
                <a:sym typeface="Arial"/>
              </a:rPr>
              <a:t>Display the name and salary of employees earning more than 2850$</a:t>
            </a:r>
            <a:endParaRPr/>
          </a:p>
          <a:p>
            <a:pPr indent="0" lvl="0" marL="0" marR="0" rtl="0" algn="l">
              <a:spcBef>
                <a:spcPts val="0"/>
              </a:spcBef>
              <a:spcAft>
                <a:spcPts val="0"/>
              </a:spcAft>
              <a:buNone/>
            </a:pPr>
            <a:r>
              <a:rPr lang="en-US" sz="3200">
                <a:solidFill>
                  <a:schemeClr val="lt1"/>
                </a:solidFill>
                <a:latin typeface="Arial"/>
                <a:ea typeface="Arial"/>
                <a:cs typeface="Arial"/>
                <a:sym typeface="Arial"/>
              </a:rPr>
              <a:t>The name and salary for all employees whose salary is not in the range of 1500$ and 2850$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5"/>
          <p:cNvSpPr txBox="1"/>
          <p:nvPr>
            <p:ph type="title"/>
          </p:nvPr>
        </p:nvSpPr>
        <p:spPr>
          <a:xfrm>
            <a:off x="1455738" y="609600"/>
            <a:ext cx="7451725"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Objectives</a:t>
            </a:r>
            <a:endParaRPr/>
          </a:p>
        </p:txBody>
      </p:sp>
      <p:sp>
        <p:nvSpPr>
          <p:cNvPr id="82" name="Google Shape;82;p5"/>
          <p:cNvSpPr txBox="1"/>
          <p:nvPr>
            <p:ph idx="1" type="body"/>
          </p:nvPr>
        </p:nvSpPr>
        <p:spPr>
          <a:xfrm>
            <a:off x="1600200" y="1828800"/>
            <a:ext cx="7385050" cy="2519363"/>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342900" lvl="0" marL="342900" rtl="0" algn="l">
              <a:spcBef>
                <a:spcPts val="0"/>
              </a:spcBef>
              <a:spcAft>
                <a:spcPts val="0"/>
              </a:spcAft>
              <a:buClr>
                <a:schemeClr val="lt1"/>
              </a:buClr>
              <a:buSzPts val="3200"/>
              <a:buFont typeface="Arial"/>
              <a:buChar char="•"/>
            </a:pPr>
            <a:r>
              <a:rPr lang="en-US"/>
              <a:t>After completing this lesson, you should be able to do the following:</a:t>
            </a:r>
            <a:endParaRPr/>
          </a:p>
          <a:p>
            <a:pPr indent="-285750" lvl="1" marL="742950" rtl="0" algn="l">
              <a:spcBef>
                <a:spcPts val="560"/>
              </a:spcBef>
              <a:spcAft>
                <a:spcPts val="0"/>
              </a:spcAft>
              <a:buClr>
                <a:schemeClr val="lt1"/>
              </a:buClr>
              <a:buSzPts val="2800"/>
              <a:buFont typeface="Arial"/>
              <a:buChar char="–"/>
            </a:pPr>
            <a:r>
              <a:rPr lang="en-US"/>
              <a:t>List the capabilities of SQL SELECT statements</a:t>
            </a:r>
            <a:endParaRPr/>
          </a:p>
          <a:p>
            <a:pPr indent="-285750" lvl="1" marL="742950" rtl="0" algn="l">
              <a:spcBef>
                <a:spcPts val="560"/>
              </a:spcBef>
              <a:spcAft>
                <a:spcPts val="0"/>
              </a:spcAft>
              <a:buClr>
                <a:schemeClr val="lt1"/>
              </a:buClr>
              <a:buSzPts val="2800"/>
              <a:buFont typeface="Arial"/>
              <a:buChar char="–"/>
            </a:pPr>
            <a:r>
              <a:rPr lang="en-US"/>
              <a:t>Execute a basic SELECT statement</a:t>
            </a:r>
            <a:endParaRP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50"/>
          <p:cNvSpPr txBox="1"/>
          <p:nvPr>
            <p:ph type="title"/>
          </p:nvPr>
        </p:nvSpPr>
        <p:spPr>
          <a:xfrm>
            <a:off x="1455738" y="609600"/>
            <a:ext cx="7451725"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rPr lang="en-US"/>
              <a:t>Exercise</a:t>
            </a:r>
            <a:endParaRPr/>
          </a:p>
        </p:txBody>
      </p:sp>
      <p:sp>
        <p:nvSpPr>
          <p:cNvPr id="767" name="Google Shape;767;p50"/>
          <p:cNvSpPr txBox="1"/>
          <p:nvPr>
            <p:ph idx="1" type="body"/>
          </p:nvPr>
        </p:nvSpPr>
        <p:spPr>
          <a:xfrm>
            <a:off x="1455738" y="1981200"/>
            <a:ext cx="7451725" cy="4114800"/>
          </a:xfrm>
          <a:prstGeom prst="rect">
            <a:avLst/>
          </a:prstGeom>
          <a:noFill/>
          <a:ln>
            <a:noFill/>
          </a:ln>
        </p:spPr>
        <p:txBody>
          <a:bodyPr anchorCtr="0" anchor="t" bIns="44450" lIns="90475" spcFirstLastPara="1" rIns="90475" wrap="square" tIns="44450">
            <a:noAutofit/>
          </a:bodyPr>
          <a:lstStyle/>
          <a:p>
            <a:pPr indent="-139700" lvl="0" marL="342900" rtl="0" algn="l">
              <a:spcBef>
                <a:spcPts val="0"/>
              </a:spcBef>
              <a:spcAft>
                <a:spcPts val="0"/>
              </a:spcAft>
              <a:buClr>
                <a:schemeClr val="lt1"/>
              </a:buClr>
              <a:buSzPts val="3200"/>
              <a:buFont typeface="Arial"/>
              <a:buNone/>
            </a:pPr>
            <a:r>
              <a:t/>
            </a:r>
            <a:endParaRPr/>
          </a:p>
        </p:txBody>
      </p:sp>
      <p:sp>
        <p:nvSpPr>
          <p:cNvPr id="768" name="Google Shape;768;p50"/>
          <p:cNvSpPr txBox="1"/>
          <p:nvPr>
            <p:ph idx="12" type="sldNum"/>
          </p:nvPr>
        </p:nvSpPr>
        <p:spPr>
          <a:xfrm>
            <a:off x="6553200" y="6243638"/>
            <a:ext cx="21336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lt1"/>
                </a:solidFill>
                <a:latin typeface="Garamond"/>
                <a:ea typeface="Garamond"/>
                <a:cs typeface="Garamond"/>
                <a:sym typeface="Garamond"/>
              </a:rPr>
              <a:t>‹#›</a:t>
            </a:fld>
            <a:endParaRPr sz="2400">
              <a:solidFill>
                <a:schemeClr val="lt1"/>
              </a:solidFill>
              <a:latin typeface="Garamond"/>
              <a:ea typeface="Garamond"/>
              <a:cs typeface="Garamond"/>
              <a:sym typeface="Garamond"/>
            </a:endParaRPr>
          </a:p>
        </p:txBody>
      </p:sp>
      <p:sp>
        <p:nvSpPr>
          <p:cNvPr id="769" name="Google Shape;769;p50"/>
          <p:cNvSpPr/>
          <p:nvPr/>
        </p:nvSpPr>
        <p:spPr>
          <a:xfrm>
            <a:off x="838200" y="2286000"/>
            <a:ext cx="6705600" cy="20621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Arial"/>
                <a:ea typeface="Arial"/>
                <a:cs typeface="Arial"/>
                <a:sym typeface="Arial"/>
              </a:rPr>
              <a:t>Find the Names, job and state date (hiredate) of employees between 20 February 1981 and May 1, 1981 in ascending order</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51"/>
          <p:cNvSpPr txBox="1"/>
          <p:nvPr>
            <p:ph type="title"/>
          </p:nvPr>
        </p:nvSpPr>
        <p:spPr>
          <a:xfrm>
            <a:off x="1455738" y="609600"/>
            <a:ext cx="7451725"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rPr lang="en-US"/>
              <a:t>Exercise</a:t>
            </a:r>
            <a:endParaRPr/>
          </a:p>
        </p:txBody>
      </p:sp>
      <p:sp>
        <p:nvSpPr>
          <p:cNvPr id="775" name="Google Shape;775;p51"/>
          <p:cNvSpPr txBox="1"/>
          <p:nvPr>
            <p:ph idx="1" type="body"/>
          </p:nvPr>
        </p:nvSpPr>
        <p:spPr>
          <a:xfrm>
            <a:off x="1455738" y="1981200"/>
            <a:ext cx="7451725" cy="411480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chemeClr val="lt1"/>
              </a:buClr>
              <a:buSzPts val="3200"/>
              <a:buFont typeface="Arial"/>
              <a:buChar char="•"/>
            </a:pPr>
            <a:r>
              <a:rPr lang="en-US"/>
              <a:t>The name, job and salary for employees whose job is clerk or analyst and their salary is not equal to 1000, 3000, 4000</a:t>
            </a:r>
            <a:endParaRPr/>
          </a:p>
          <a:p>
            <a:pPr indent="-139700" lvl="0" marL="342900" rtl="0" algn="l">
              <a:spcBef>
                <a:spcPts val="640"/>
              </a:spcBef>
              <a:spcAft>
                <a:spcPts val="0"/>
              </a:spcAft>
              <a:buClr>
                <a:schemeClr val="lt1"/>
              </a:buClr>
              <a:buSzPts val="3200"/>
              <a:buFont typeface="Arial"/>
              <a:buNone/>
            </a:pPr>
            <a:r>
              <a:t/>
            </a:r>
            <a:endParaRPr/>
          </a:p>
        </p:txBody>
      </p:sp>
      <p:sp>
        <p:nvSpPr>
          <p:cNvPr id="776" name="Google Shape;776;p51"/>
          <p:cNvSpPr txBox="1"/>
          <p:nvPr>
            <p:ph idx="12" type="sldNum"/>
          </p:nvPr>
        </p:nvSpPr>
        <p:spPr>
          <a:xfrm>
            <a:off x="6553200" y="6243638"/>
            <a:ext cx="21336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lt1"/>
                </a:solidFill>
                <a:latin typeface="Garamond"/>
                <a:ea typeface="Garamond"/>
                <a:cs typeface="Garamond"/>
                <a:sym typeface="Garamond"/>
              </a:rPr>
              <a:t>‹#›</a:t>
            </a:fld>
            <a:endParaRPr sz="2400">
              <a:solidFill>
                <a:schemeClr val="lt1"/>
              </a:solidFill>
              <a:latin typeface="Garamond"/>
              <a:ea typeface="Garamond"/>
              <a:cs typeface="Garamond"/>
              <a:sym typeface="Garamon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52"/>
          <p:cNvSpPr txBox="1"/>
          <p:nvPr>
            <p:ph type="title"/>
          </p:nvPr>
        </p:nvSpPr>
        <p:spPr>
          <a:xfrm>
            <a:off x="1455738" y="609600"/>
            <a:ext cx="7451725" cy="1143000"/>
          </a:xfrm>
          <a:prstGeom prst="rect">
            <a:avLst/>
          </a:prstGeom>
          <a:noFill/>
          <a:ln>
            <a:noFill/>
          </a:ln>
        </p:spPr>
        <p:txBody>
          <a:bodyPr anchorCtr="0" anchor="ctr" bIns="44450" lIns="90475" spcFirstLastPara="1" rIns="90475" wrap="square" tIns="44450">
            <a:noAutofit/>
          </a:bodyPr>
          <a:lstStyle/>
          <a:p>
            <a:pPr indent="0" lvl="0" marL="0" rtl="0" algn="ctr">
              <a:spcBef>
                <a:spcPts val="0"/>
              </a:spcBef>
              <a:spcAft>
                <a:spcPts val="0"/>
              </a:spcAft>
              <a:buNone/>
            </a:pPr>
            <a:r>
              <a:rPr lang="en-US"/>
              <a:t>Exercise</a:t>
            </a:r>
            <a:endParaRPr/>
          </a:p>
        </p:txBody>
      </p:sp>
      <p:sp>
        <p:nvSpPr>
          <p:cNvPr id="782" name="Google Shape;782;p52"/>
          <p:cNvSpPr txBox="1"/>
          <p:nvPr>
            <p:ph idx="1" type="body"/>
          </p:nvPr>
        </p:nvSpPr>
        <p:spPr>
          <a:xfrm>
            <a:off x="1455738" y="1981200"/>
            <a:ext cx="7451725" cy="4114800"/>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chemeClr val="lt1"/>
              </a:buClr>
              <a:buSzPts val="3200"/>
              <a:buFont typeface="Arial"/>
              <a:buChar char="•"/>
            </a:pPr>
            <a:r>
              <a:rPr lang="en-US"/>
              <a:t>The name, job and salary for employees whose job is clerk or analyst and their salary is not equal to 1000, 3000, 4000</a:t>
            </a:r>
            <a:endParaRPr/>
          </a:p>
          <a:p>
            <a:pPr indent="-342900" lvl="0" marL="342900" rtl="0" algn="l">
              <a:spcBef>
                <a:spcPts val="640"/>
              </a:spcBef>
              <a:spcAft>
                <a:spcPts val="0"/>
              </a:spcAft>
              <a:buClr>
                <a:schemeClr val="lt1"/>
              </a:buClr>
              <a:buSzPts val="3200"/>
              <a:buFont typeface="Arial"/>
              <a:buChar char="•"/>
            </a:pPr>
            <a:r>
              <a:rPr lang="en-US"/>
              <a:t>Find the name, salary, and commission for all employees whose commission (CMM) amount is greater than their salary increased by 10%</a:t>
            </a:r>
            <a:endParaRPr/>
          </a:p>
          <a:p>
            <a:pPr indent="-139700" lvl="0" marL="342900" rtl="0" algn="l">
              <a:spcBef>
                <a:spcPts val="640"/>
              </a:spcBef>
              <a:spcAft>
                <a:spcPts val="0"/>
              </a:spcAft>
              <a:buClr>
                <a:schemeClr val="lt1"/>
              </a:buClr>
              <a:buSzPts val="3200"/>
              <a:buFont typeface="Arial"/>
              <a:buNone/>
            </a:pPr>
            <a:r>
              <a:t/>
            </a:r>
            <a:endParaRPr/>
          </a:p>
          <a:p>
            <a:pPr indent="-139700" lvl="0" marL="342900" rtl="0" algn="l">
              <a:spcBef>
                <a:spcPts val="640"/>
              </a:spcBef>
              <a:spcAft>
                <a:spcPts val="0"/>
              </a:spcAft>
              <a:buClr>
                <a:schemeClr val="lt1"/>
              </a:buClr>
              <a:buSzPts val="3200"/>
              <a:buFont typeface="Arial"/>
              <a:buNone/>
            </a:pPr>
            <a:r>
              <a:t/>
            </a:r>
            <a:endParaRPr/>
          </a:p>
        </p:txBody>
      </p:sp>
      <p:sp>
        <p:nvSpPr>
          <p:cNvPr id="783" name="Google Shape;783;p52"/>
          <p:cNvSpPr txBox="1"/>
          <p:nvPr>
            <p:ph idx="12" type="sldNum"/>
          </p:nvPr>
        </p:nvSpPr>
        <p:spPr>
          <a:xfrm>
            <a:off x="6553200" y="6243638"/>
            <a:ext cx="21336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lt1"/>
                </a:solidFill>
                <a:latin typeface="Garamond"/>
                <a:ea typeface="Garamond"/>
                <a:cs typeface="Garamond"/>
                <a:sym typeface="Garamond"/>
              </a:rPr>
              <a:t>‹#›</a:t>
            </a:fld>
            <a:endParaRPr sz="2400">
              <a:solidFill>
                <a:schemeClr val="lt1"/>
              </a:solidFill>
              <a:latin typeface="Garamond"/>
              <a:ea typeface="Garamond"/>
              <a:cs typeface="Garamond"/>
              <a:sym typeface="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6"/>
          <p:cNvSpPr/>
          <p:nvPr/>
        </p:nvSpPr>
        <p:spPr>
          <a:xfrm>
            <a:off x="1641475" y="4391025"/>
            <a:ext cx="1841500" cy="1346200"/>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8" name="Google Shape;88;p6"/>
          <p:cNvSpPr/>
          <p:nvPr/>
        </p:nvSpPr>
        <p:spPr>
          <a:xfrm>
            <a:off x="1646238" y="2205038"/>
            <a:ext cx="1841500" cy="1346200"/>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89" name="Google Shape;89;p6"/>
          <p:cNvGrpSpPr/>
          <p:nvPr/>
        </p:nvGrpSpPr>
        <p:grpSpPr>
          <a:xfrm>
            <a:off x="1655763" y="2368550"/>
            <a:ext cx="1825625" cy="1066800"/>
            <a:chOff x="1043" y="1492"/>
            <a:chExt cx="1150" cy="672"/>
          </a:xfrm>
        </p:grpSpPr>
        <p:sp>
          <p:nvSpPr>
            <p:cNvPr id="90" name="Google Shape;90;p6"/>
            <p:cNvSpPr/>
            <p:nvPr/>
          </p:nvSpPr>
          <p:spPr>
            <a:xfrm>
              <a:off x="1043" y="1684"/>
              <a:ext cx="1150" cy="91"/>
            </a:xfrm>
            <a:prstGeom prst="rect">
              <a:avLst/>
            </a:prstGeom>
            <a:solidFill>
              <a:srgbClr val="CC33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1" name="Google Shape;91;p6"/>
            <p:cNvSpPr/>
            <p:nvPr/>
          </p:nvSpPr>
          <p:spPr>
            <a:xfrm>
              <a:off x="1043" y="1969"/>
              <a:ext cx="1150" cy="195"/>
            </a:xfrm>
            <a:prstGeom prst="rect">
              <a:avLst/>
            </a:prstGeom>
            <a:solidFill>
              <a:srgbClr val="CC33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2" name="Google Shape;92;p6"/>
            <p:cNvSpPr/>
            <p:nvPr/>
          </p:nvSpPr>
          <p:spPr>
            <a:xfrm>
              <a:off x="1043" y="1492"/>
              <a:ext cx="1150" cy="85"/>
            </a:xfrm>
            <a:prstGeom prst="rect">
              <a:avLst/>
            </a:prstGeom>
            <a:solidFill>
              <a:srgbClr val="CC33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cxnSp>
        <p:nvCxnSpPr>
          <p:cNvPr id="93" name="Google Shape;93;p6"/>
          <p:cNvCxnSpPr/>
          <p:nvPr/>
        </p:nvCxnSpPr>
        <p:spPr>
          <a:xfrm>
            <a:off x="2614613" y="2192338"/>
            <a:ext cx="0" cy="1376362"/>
          </a:xfrm>
          <a:prstGeom prst="straightConnector1">
            <a:avLst/>
          </a:prstGeom>
          <a:noFill/>
          <a:ln cap="flat" cmpd="sng" w="25400">
            <a:solidFill>
              <a:srgbClr val="000000"/>
            </a:solidFill>
            <a:prstDash val="solid"/>
            <a:round/>
            <a:headEnd len="sm" w="sm" type="none"/>
            <a:tailEnd len="sm" w="sm" type="none"/>
          </a:ln>
        </p:spPr>
      </p:cxnSp>
      <p:cxnSp>
        <p:nvCxnSpPr>
          <p:cNvPr id="94" name="Google Shape;94;p6"/>
          <p:cNvCxnSpPr/>
          <p:nvPr/>
        </p:nvCxnSpPr>
        <p:spPr>
          <a:xfrm>
            <a:off x="1919288" y="2192338"/>
            <a:ext cx="0" cy="1376362"/>
          </a:xfrm>
          <a:prstGeom prst="straightConnector1">
            <a:avLst/>
          </a:prstGeom>
          <a:noFill/>
          <a:ln cap="flat" cmpd="sng" w="25400">
            <a:solidFill>
              <a:srgbClr val="000000"/>
            </a:solidFill>
            <a:prstDash val="solid"/>
            <a:round/>
            <a:headEnd len="sm" w="sm" type="none"/>
            <a:tailEnd len="sm" w="sm" type="none"/>
          </a:ln>
        </p:spPr>
      </p:cxnSp>
      <p:cxnSp>
        <p:nvCxnSpPr>
          <p:cNvPr id="95" name="Google Shape;95;p6"/>
          <p:cNvCxnSpPr/>
          <p:nvPr/>
        </p:nvCxnSpPr>
        <p:spPr>
          <a:xfrm>
            <a:off x="1633538" y="2363788"/>
            <a:ext cx="1866900" cy="0"/>
          </a:xfrm>
          <a:prstGeom prst="straightConnector1">
            <a:avLst/>
          </a:prstGeom>
          <a:noFill/>
          <a:ln cap="flat" cmpd="sng" w="25400">
            <a:solidFill>
              <a:srgbClr val="000000"/>
            </a:solidFill>
            <a:prstDash val="solid"/>
            <a:round/>
            <a:headEnd len="sm" w="sm" type="none"/>
            <a:tailEnd len="sm" w="sm" type="none"/>
          </a:ln>
        </p:spPr>
      </p:cxnSp>
      <p:cxnSp>
        <p:nvCxnSpPr>
          <p:cNvPr id="96" name="Google Shape;96;p6"/>
          <p:cNvCxnSpPr/>
          <p:nvPr/>
        </p:nvCxnSpPr>
        <p:spPr>
          <a:xfrm>
            <a:off x="1633538" y="2516188"/>
            <a:ext cx="1866900" cy="0"/>
          </a:xfrm>
          <a:prstGeom prst="straightConnector1">
            <a:avLst/>
          </a:prstGeom>
          <a:noFill/>
          <a:ln cap="flat" cmpd="sng" w="25400">
            <a:solidFill>
              <a:srgbClr val="000000"/>
            </a:solidFill>
            <a:prstDash val="solid"/>
            <a:round/>
            <a:headEnd len="sm" w="sm" type="none"/>
            <a:tailEnd len="sm" w="sm" type="none"/>
          </a:ln>
        </p:spPr>
      </p:cxnSp>
      <p:cxnSp>
        <p:nvCxnSpPr>
          <p:cNvPr id="97" name="Google Shape;97;p6"/>
          <p:cNvCxnSpPr/>
          <p:nvPr/>
        </p:nvCxnSpPr>
        <p:spPr>
          <a:xfrm>
            <a:off x="1633538" y="2668588"/>
            <a:ext cx="1866900" cy="0"/>
          </a:xfrm>
          <a:prstGeom prst="straightConnector1">
            <a:avLst/>
          </a:prstGeom>
          <a:noFill/>
          <a:ln cap="flat" cmpd="sng" w="25400">
            <a:solidFill>
              <a:srgbClr val="000000"/>
            </a:solidFill>
            <a:prstDash val="solid"/>
            <a:round/>
            <a:headEnd len="sm" w="sm" type="none"/>
            <a:tailEnd len="sm" w="sm" type="none"/>
          </a:ln>
        </p:spPr>
      </p:cxnSp>
      <p:cxnSp>
        <p:nvCxnSpPr>
          <p:cNvPr id="98" name="Google Shape;98;p6"/>
          <p:cNvCxnSpPr/>
          <p:nvPr/>
        </p:nvCxnSpPr>
        <p:spPr>
          <a:xfrm>
            <a:off x="1633538" y="2820988"/>
            <a:ext cx="1866900" cy="0"/>
          </a:xfrm>
          <a:prstGeom prst="straightConnector1">
            <a:avLst/>
          </a:prstGeom>
          <a:noFill/>
          <a:ln cap="flat" cmpd="sng" w="25400">
            <a:solidFill>
              <a:srgbClr val="000000"/>
            </a:solidFill>
            <a:prstDash val="solid"/>
            <a:round/>
            <a:headEnd len="sm" w="sm" type="none"/>
            <a:tailEnd len="sm" w="sm" type="none"/>
          </a:ln>
        </p:spPr>
      </p:cxnSp>
      <p:cxnSp>
        <p:nvCxnSpPr>
          <p:cNvPr id="99" name="Google Shape;99;p6"/>
          <p:cNvCxnSpPr/>
          <p:nvPr/>
        </p:nvCxnSpPr>
        <p:spPr>
          <a:xfrm>
            <a:off x="1633538" y="2973388"/>
            <a:ext cx="1866900" cy="0"/>
          </a:xfrm>
          <a:prstGeom prst="straightConnector1">
            <a:avLst/>
          </a:prstGeom>
          <a:noFill/>
          <a:ln cap="flat" cmpd="sng" w="25400">
            <a:solidFill>
              <a:srgbClr val="000000"/>
            </a:solidFill>
            <a:prstDash val="solid"/>
            <a:round/>
            <a:headEnd len="sm" w="sm" type="none"/>
            <a:tailEnd len="sm" w="sm" type="none"/>
          </a:ln>
        </p:spPr>
      </p:cxnSp>
      <p:cxnSp>
        <p:nvCxnSpPr>
          <p:cNvPr id="100" name="Google Shape;100;p6"/>
          <p:cNvCxnSpPr/>
          <p:nvPr/>
        </p:nvCxnSpPr>
        <p:spPr>
          <a:xfrm>
            <a:off x="1633538" y="3125788"/>
            <a:ext cx="1866900" cy="0"/>
          </a:xfrm>
          <a:prstGeom prst="straightConnector1">
            <a:avLst/>
          </a:prstGeom>
          <a:noFill/>
          <a:ln cap="flat" cmpd="sng" w="25400">
            <a:solidFill>
              <a:srgbClr val="000000"/>
            </a:solidFill>
            <a:prstDash val="solid"/>
            <a:round/>
            <a:headEnd len="sm" w="sm" type="none"/>
            <a:tailEnd len="sm" w="sm" type="none"/>
          </a:ln>
        </p:spPr>
      </p:cxnSp>
      <p:cxnSp>
        <p:nvCxnSpPr>
          <p:cNvPr id="101" name="Google Shape;101;p6"/>
          <p:cNvCxnSpPr/>
          <p:nvPr/>
        </p:nvCxnSpPr>
        <p:spPr>
          <a:xfrm>
            <a:off x="1633538" y="3278188"/>
            <a:ext cx="1866900" cy="0"/>
          </a:xfrm>
          <a:prstGeom prst="straightConnector1">
            <a:avLst/>
          </a:prstGeom>
          <a:noFill/>
          <a:ln cap="flat" cmpd="sng" w="25400">
            <a:solidFill>
              <a:srgbClr val="000000"/>
            </a:solidFill>
            <a:prstDash val="solid"/>
            <a:round/>
            <a:headEnd len="sm" w="sm" type="none"/>
            <a:tailEnd len="sm" w="sm" type="none"/>
          </a:ln>
        </p:spPr>
      </p:cxnSp>
      <p:cxnSp>
        <p:nvCxnSpPr>
          <p:cNvPr id="102" name="Google Shape;102;p6"/>
          <p:cNvCxnSpPr/>
          <p:nvPr/>
        </p:nvCxnSpPr>
        <p:spPr>
          <a:xfrm>
            <a:off x="1633538" y="3430588"/>
            <a:ext cx="1866900" cy="0"/>
          </a:xfrm>
          <a:prstGeom prst="straightConnector1">
            <a:avLst/>
          </a:prstGeom>
          <a:noFill/>
          <a:ln cap="flat" cmpd="sng" w="25400">
            <a:solidFill>
              <a:srgbClr val="000000"/>
            </a:solidFill>
            <a:prstDash val="solid"/>
            <a:round/>
            <a:headEnd len="sm" w="sm" type="none"/>
            <a:tailEnd len="sm" w="sm" type="none"/>
          </a:ln>
        </p:spPr>
      </p:cxnSp>
      <p:cxnSp>
        <p:nvCxnSpPr>
          <p:cNvPr id="103" name="Google Shape;103;p6"/>
          <p:cNvCxnSpPr/>
          <p:nvPr/>
        </p:nvCxnSpPr>
        <p:spPr>
          <a:xfrm>
            <a:off x="2886075" y="2192338"/>
            <a:ext cx="0" cy="1376362"/>
          </a:xfrm>
          <a:prstGeom prst="straightConnector1">
            <a:avLst/>
          </a:prstGeom>
          <a:noFill/>
          <a:ln cap="flat" cmpd="sng" w="25400">
            <a:solidFill>
              <a:srgbClr val="000000"/>
            </a:solidFill>
            <a:prstDash val="solid"/>
            <a:round/>
            <a:headEnd len="sm" w="sm" type="none"/>
            <a:tailEnd len="sm" w="sm" type="none"/>
          </a:ln>
        </p:spPr>
      </p:cxnSp>
      <p:cxnSp>
        <p:nvCxnSpPr>
          <p:cNvPr id="104" name="Google Shape;104;p6"/>
          <p:cNvCxnSpPr/>
          <p:nvPr/>
        </p:nvCxnSpPr>
        <p:spPr>
          <a:xfrm>
            <a:off x="3211513" y="2190750"/>
            <a:ext cx="0" cy="1376363"/>
          </a:xfrm>
          <a:prstGeom prst="straightConnector1">
            <a:avLst/>
          </a:prstGeom>
          <a:noFill/>
          <a:ln cap="flat" cmpd="sng" w="25400">
            <a:solidFill>
              <a:srgbClr val="000000"/>
            </a:solidFill>
            <a:prstDash val="solid"/>
            <a:round/>
            <a:headEnd len="sm" w="sm" type="none"/>
            <a:tailEnd len="sm" w="sm" type="none"/>
          </a:ln>
        </p:spPr>
      </p:cxnSp>
      <p:sp>
        <p:nvSpPr>
          <p:cNvPr id="105" name="Google Shape;105;p6"/>
          <p:cNvSpPr txBox="1"/>
          <p:nvPr>
            <p:ph type="title"/>
          </p:nvPr>
        </p:nvSpPr>
        <p:spPr>
          <a:xfrm>
            <a:off x="1455738" y="609600"/>
            <a:ext cx="7451725"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Capabilities of SQL SELECT Statements</a:t>
            </a:r>
            <a:endParaRPr/>
          </a:p>
        </p:txBody>
      </p:sp>
      <p:sp>
        <p:nvSpPr>
          <p:cNvPr id="106" name="Google Shape;106;p6"/>
          <p:cNvSpPr/>
          <p:nvPr/>
        </p:nvSpPr>
        <p:spPr>
          <a:xfrm>
            <a:off x="5659438" y="2205038"/>
            <a:ext cx="1841500" cy="1346200"/>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7" name="Google Shape;107;p6"/>
          <p:cNvSpPr/>
          <p:nvPr/>
        </p:nvSpPr>
        <p:spPr>
          <a:xfrm>
            <a:off x="5651500" y="4392613"/>
            <a:ext cx="1841500" cy="1346200"/>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nvGrpSpPr>
          <p:cNvPr id="108" name="Google Shape;108;p6"/>
          <p:cNvGrpSpPr/>
          <p:nvPr/>
        </p:nvGrpSpPr>
        <p:grpSpPr>
          <a:xfrm>
            <a:off x="5942013" y="2216150"/>
            <a:ext cx="1274762" cy="1327150"/>
            <a:chOff x="3743" y="1396"/>
            <a:chExt cx="803" cy="836"/>
          </a:xfrm>
        </p:grpSpPr>
        <p:sp>
          <p:nvSpPr>
            <p:cNvPr id="109" name="Google Shape;109;p6"/>
            <p:cNvSpPr/>
            <p:nvPr/>
          </p:nvSpPr>
          <p:spPr>
            <a:xfrm>
              <a:off x="3743" y="1396"/>
              <a:ext cx="425" cy="836"/>
            </a:xfrm>
            <a:prstGeom prst="rect">
              <a:avLst/>
            </a:prstGeom>
            <a:solidFill>
              <a:srgbClr val="CC33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10" name="Google Shape;110;p6"/>
            <p:cNvSpPr/>
            <p:nvPr/>
          </p:nvSpPr>
          <p:spPr>
            <a:xfrm>
              <a:off x="4351" y="1396"/>
              <a:ext cx="195" cy="836"/>
            </a:xfrm>
            <a:prstGeom prst="rect">
              <a:avLst/>
            </a:prstGeom>
            <a:solidFill>
              <a:srgbClr val="CC33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grpSp>
        <p:nvGrpSpPr>
          <p:cNvPr id="111" name="Google Shape;111;p6"/>
          <p:cNvGrpSpPr/>
          <p:nvPr/>
        </p:nvGrpSpPr>
        <p:grpSpPr>
          <a:xfrm>
            <a:off x="3216275" y="4398963"/>
            <a:ext cx="2708275" cy="1330325"/>
            <a:chOff x="2026" y="2771"/>
            <a:chExt cx="1706" cy="838"/>
          </a:xfrm>
        </p:grpSpPr>
        <p:sp>
          <p:nvSpPr>
            <p:cNvPr id="112" name="Google Shape;112;p6"/>
            <p:cNvSpPr/>
            <p:nvPr/>
          </p:nvSpPr>
          <p:spPr>
            <a:xfrm>
              <a:off x="2026" y="2771"/>
              <a:ext cx="165" cy="835"/>
            </a:xfrm>
            <a:prstGeom prst="rect">
              <a:avLst/>
            </a:prstGeom>
            <a:solidFill>
              <a:srgbClr val="CC33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13" name="Google Shape;113;p6"/>
            <p:cNvSpPr/>
            <p:nvPr/>
          </p:nvSpPr>
          <p:spPr>
            <a:xfrm>
              <a:off x="3567" y="2774"/>
              <a:ext cx="165" cy="835"/>
            </a:xfrm>
            <a:prstGeom prst="rect">
              <a:avLst/>
            </a:prstGeom>
            <a:solidFill>
              <a:srgbClr val="CC33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114" name="Google Shape;114;p6"/>
          <p:cNvSpPr/>
          <p:nvPr/>
        </p:nvSpPr>
        <p:spPr>
          <a:xfrm>
            <a:off x="1525588" y="1668463"/>
            <a:ext cx="1765300" cy="51911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800">
                <a:solidFill>
                  <a:srgbClr val="CCECFF"/>
                </a:solidFill>
                <a:latin typeface="Arial"/>
                <a:ea typeface="Arial"/>
                <a:cs typeface="Arial"/>
                <a:sym typeface="Arial"/>
              </a:rPr>
              <a:t>Selection</a:t>
            </a:r>
            <a:endParaRPr/>
          </a:p>
        </p:txBody>
      </p:sp>
      <p:sp>
        <p:nvSpPr>
          <p:cNvPr id="115" name="Google Shape;115;p6"/>
          <p:cNvSpPr/>
          <p:nvPr/>
        </p:nvSpPr>
        <p:spPr>
          <a:xfrm>
            <a:off x="5545138" y="1651000"/>
            <a:ext cx="1922462" cy="519113"/>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800">
                <a:solidFill>
                  <a:srgbClr val="CCECFF"/>
                </a:solidFill>
                <a:latin typeface="Arial"/>
                <a:ea typeface="Arial"/>
                <a:cs typeface="Arial"/>
                <a:sym typeface="Arial"/>
              </a:rPr>
              <a:t>Projection</a:t>
            </a:r>
            <a:endParaRPr/>
          </a:p>
        </p:txBody>
      </p:sp>
      <p:cxnSp>
        <p:nvCxnSpPr>
          <p:cNvPr id="116" name="Google Shape;116;p6"/>
          <p:cNvCxnSpPr/>
          <p:nvPr/>
        </p:nvCxnSpPr>
        <p:spPr>
          <a:xfrm>
            <a:off x="2609850" y="4378325"/>
            <a:ext cx="0" cy="1376363"/>
          </a:xfrm>
          <a:prstGeom prst="straightConnector1">
            <a:avLst/>
          </a:prstGeom>
          <a:noFill/>
          <a:ln cap="flat" cmpd="sng" w="25400">
            <a:solidFill>
              <a:srgbClr val="000000"/>
            </a:solidFill>
            <a:prstDash val="solid"/>
            <a:round/>
            <a:headEnd len="sm" w="sm" type="none"/>
            <a:tailEnd len="sm" w="sm" type="none"/>
          </a:ln>
        </p:spPr>
      </p:cxnSp>
      <p:cxnSp>
        <p:nvCxnSpPr>
          <p:cNvPr id="117" name="Google Shape;117;p6"/>
          <p:cNvCxnSpPr/>
          <p:nvPr/>
        </p:nvCxnSpPr>
        <p:spPr>
          <a:xfrm>
            <a:off x="1914525" y="4378325"/>
            <a:ext cx="0" cy="1376363"/>
          </a:xfrm>
          <a:prstGeom prst="straightConnector1">
            <a:avLst/>
          </a:prstGeom>
          <a:noFill/>
          <a:ln cap="flat" cmpd="sng" w="25400">
            <a:solidFill>
              <a:srgbClr val="000000"/>
            </a:solidFill>
            <a:prstDash val="solid"/>
            <a:round/>
            <a:headEnd len="sm" w="sm" type="none"/>
            <a:tailEnd len="sm" w="sm" type="none"/>
          </a:ln>
        </p:spPr>
      </p:cxnSp>
      <p:cxnSp>
        <p:nvCxnSpPr>
          <p:cNvPr id="118" name="Google Shape;118;p6"/>
          <p:cNvCxnSpPr/>
          <p:nvPr/>
        </p:nvCxnSpPr>
        <p:spPr>
          <a:xfrm>
            <a:off x="1628775" y="4549775"/>
            <a:ext cx="1866900" cy="0"/>
          </a:xfrm>
          <a:prstGeom prst="straightConnector1">
            <a:avLst/>
          </a:prstGeom>
          <a:noFill/>
          <a:ln cap="flat" cmpd="sng" w="25400">
            <a:solidFill>
              <a:srgbClr val="000000"/>
            </a:solidFill>
            <a:prstDash val="solid"/>
            <a:round/>
            <a:headEnd len="sm" w="sm" type="none"/>
            <a:tailEnd len="sm" w="sm" type="none"/>
          </a:ln>
        </p:spPr>
      </p:cxnSp>
      <p:cxnSp>
        <p:nvCxnSpPr>
          <p:cNvPr id="119" name="Google Shape;119;p6"/>
          <p:cNvCxnSpPr/>
          <p:nvPr/>
        </p:nvCxnSpPr>
        <p:spPr>
          <a:xfrm>
            <a:off x="1628775" y="4702175"/>
            <a:ext cx="1866900" cy="0"/>
          </a:xfrm>
          <a:prstGeom prst="straightConnector1">
            <a:avLst/>
          </a:prstGeom>
          <a:noFill/>
          <a:ln cap="flat" cmpd="sng" w="25400">
            <a:solidFill>
              <a:srgbClr val="000000"/>
            </a:solidFill>
            <a:prstDash val="solid"/>
            <a:round/>
            <a:headEnd len="sm" w="sm" type="none"/>
            <a:tailEnd len="sm" w="sm" type="none"/>
          </a:ln>
        </p:spPr>
      </p:cxnSp>
      <p:cxnSp>
        <p:nvCxnSpPr>
          <p:cNvPr id="120" name="Google Shape;120;p6"/>
          <p:cNvCxnSpPr/>
          <p:nvPr/>
        </p:nvCxnSpPr>
        <p:spPr>
          <a:xfrm>
            <a:off x="1628775" y="4854575"/>
            <a:ext cx="1866900" cy="0"/>
          </a:xfrm>
          <a:prstGeom prst="straightConnector1">
            <a:avLst/>
          </a:prstGeom>
          <a:noFill/>
          <a:ln cap="flat" cmpd="sng" w="25400">
            <a:solidFill>
              <a:srgbClr val="000000"/>
            </a:solidFill>
            <a:prstDash val="solid"/>
            <a:round/>
            <a:headEnd len="sm" w="sm" type="none"/>
            <a:tailEnd len="sm" w="sm" type="none"/>
          </a:ln>
        </p:spPr>
      </p:cxnSp>
      <p:cxnSp>
        <p:nvCxnSpPr>
          <p:cNvPr id="121" name="Google Shape;121;p6"/>
          <p:cNvCxnSpPr/>
          <p:nvPr/>
        </p:nvCxnSpPr>
        <p:spPr>
          <a:xfrm>
            <a:off x="1628775" y="5006975"/>
            <a:ext cx="1866900" cy="0"/>
          </a:xfrm>
          <a:prstGeom prst="straightConnector1">
            <a:avLst/>
          </a:prstGeom>
          <a:noFill/>
          <a:ln cap="flat" cmpd="sng" w="25400">
            <a:solidFill>
              <a:srgbClr val="000000"/>
            </a:solidFill>
            <a:prstDash val="solid"/>
            <a:round/>
            <a:headEnd len="sm" w="sm" type="none"/>
            <a:tailEnd len="sm" w="sm" type="none"/>
          </a:ln>
        </p:spPr>
      </p:cxnSp>
      <p:cxnSp>
        <p:nvCxnSpPr>
          <p:cNvPr id="122" name="Google Shape;122;p6"/>
          <p:cNvCxnSpPr/>
          <p:nvPr/>
        </p:nvCxnSpPr>
        <p:spPr>
          <a:xfrm>
            <a:off x="1628775" y="5159375"/>
            <a:ext cx="1866900" cy="0"/>
          </a:xfrm>
          <a:prstGeom prst="straightConnector1">
            <a:avLst/>
          </a:prstGeom>
          <a:noFill/>
          <a:ln cap="flat" cmpd="sng" w="25400">
            <a:solidFill>
              <a:srgbClr val="000000"/>
            </a:solidFill>
            <a:prstDash val="solid"/>
            <a:round/>
            <a:headEnd len="sm" w="sm" type="none"/>
            <a:tailEnd len="sm" w="sm" type="none"/>
          </a:ln>
        </p:spPr>
      </p:cxnSp>
      <p:cxnSp>
        <p:nvCxnSpPr>
          <p:cNvPr id="123" name="Google Shape;123;p6"/>
          <p:cNvCxnSpPr/>
          <p:nvPr/>
        </p:nvCxnSpPr>
        <p:spPr>
          <a:xfrm>
            <a:off x="1628775" y="5311775"/>
            <a:ext cx="1866900" cy="0"/>
          </a:xfrm>
          <a:prstGeom prst="straightConnector1">
            <a:avLst/>
          </a:prstGeom>
          <a:noFill/>
          <a:ln cap="flat" cmpd="sng" w="25400">
            <a:solidFill>
              <a:srgbClr val="000000"/>
            </a:solidFill>
            <a:prstDash val="solid"/>
            <a:round/>
            <a:headEnd len="sm" w="sm" type="none"/>
            <a:tailEnd len="sm" w="sm" type="none"/>
          </a:ln>
        </p:spPr>
      </p:cxnSp>
      <p:cxnSp>
        <p:nvCxnSpPr>
          <p:cNvPr id="124" name="Google Shape;124;p6"/>
          <p:cNvCxnSpPr/>
          <p:nvPr/>
        </p:nvCxnSpPr>
        <p:spPr>
          <a:xfrm>
            <a:off x="1628775" y="5464175"/>
            <a:ext cx="1866900" cy="0"/>
          </a:xfrm>
          <a:prstGeom prst="straightConnector1">
            <a:avLst/>
          </a:prstGeom>
          <a:noFill/>
          <a:ln cap="flat" cmpd="sng" w="25400">
            <a:solidFill>
              <a:srgbClr val="000000"/>
            </a:solidFill>
            <a:prstDash val="solid"/>
            <a:round/>
            <a:headEnd len="sm" w="sm" type="none"/>
            <a:tailEnd len="sm" w="sm" type="none"/>
          </a:ln>
        </p:spPr>
      </p:cxnSp>
      <p:cxnSp>
        <p:nvCxnSpPr>
          <p:cNvPr id="125" name="Google Shape;125;p6"/>
          <p:cNvCxnSpPr/>
          <p:nvPr/>
        </p:nvCxnSpPr>
        <p:spPr>
          <a:xfrm>
            <a:off x="1628775" y="5616575"/>
            <a:ext cx="1866900" cy="0"/>
          </a:xfrm>
          <a:prstGeom prst="straightConnector1">
            <a:avLst/>
          </a:prstGeom>
          <a:noFill/>
          <a:ln cap="flat" cmpd="sng" w="25400">
            <a:solidFill>
              <a:srgbClr val="000000"/>
            </a:solidFill>
            <a:prstDash val="solid"/>
            <a:round/>
            <a:headEnd len="sm" w="sm" type="none"/>
            <a:tailEnd len="sm" w="sm" type="none"/>
          </a:ln>
        </p:spPr>
      </p:cxnSp>
      <p:cxnSp>
        <p:nvCxnSpPr>
          <p:cNvPr id="126" name="Google Shape;126;p6"/>
          <p:cNvCxnSpPr/>
          <p:nvPr/>
        </p:nvCxnSpPr>
        <p:spPr>
          <a:xfrm>
            <a:off x="2881313" y="4378325"/>
            <a:ext cx="0" cy="1376363"/>
          </a:xfrm>
          <a:prstGeom prst="straightConnector1">
            <a:avLst/>
          </a:prstGeom>
          <a:noFill/>
          <a:ln cap="flat" cmpd="sng" w="25400">
            <a:solidFill>
              <a:srgbClr val="000000"/>
            </a:solidFill>
            <a:prstDash val="solid"/>
            <a:round/>
            <a:headEnd len="sm" w="sm" type="none"/>
            <a:tailEnd len="sm" w="sm" type="none"/>
          </a:ln>
        </p:spPr>
      </p:cxnSp>
      <p:cxnSp>
        <p:nvCxnSpPr>
          <p:cNvPr id="127" name="Google Shape;127;p6"/>
          <p:cNvCxnSpPr/>
          <p:nvPr/>
        </p:nvCxnSpPr>
        <p:spPr>
          <a:xfrm>
            <a:off x="3206750" y="4376738"/>
            <a:ext cx="0" cy="1376362"/>
          </a:xfrm>
          <a:prstGeom prst="straightConnector1">
            <a:avLst/>
          </a:prstGeom>
          <a:noFill/>
          <a:ln cap="flat" cmpd="sng" w="25400">
            <a:solidFill>
              <a:srgbClr val="000000"/>
            </a:solidFill>
            <a:prstDash val="solid"/>
            <a:round/>
            <a:headEnd len="sm" w="sm" type="none"/>
            <a:tailEnd len="sm" w="sm" type="none"/>
          </a:ln>
        </p:spPr>
      </p:cxnSp>
      <p:cxnSp>
        <p:nvCxnSpPr>
          <p:cNvPr id="128" name="Google Shape;128;p6"/>
          <p:cNvCxnSpPr/>
          <p:nvPr/>
        </p:nvCxnSpPr>
        <p:spPr>
          <a:xfrm>
            <a:off x="6351588" y="4392613"/>
            <a:ext cx="0" cy="1376362"/>
          </a:xfrm>
          <a:prstGeom prst="straightConnector1">
            <a:avLst/>
          </a:prstGeom>
          <a:noFill/>
          <a:ln cap="flat" cmpd="sng" w="25400">
            <a:solidFill>
              <a:srgbClr val="000000"/>
            </a:solidFill>
            <a:prstDash val="solid"/>
            <a:round/>
            <a:headEnd len="sm" w="sm" type="none"/>
            <a:tailEnd len="sm" w="sm" type="none"/>
          </a:ln>
        </p:spPr>
      </p:cxnSp>
      <p:cxnSp>
        <p:nvCxnSpPr>
          <p:cNvPr id="129" name="Google Shape;129;p6"/>
          <p:cNvCxnSpPr/>
          <p:nvPr/>
        </p:nvCxnSpPr>
        <p:spPr>
          <a:xfrm>
            <a:off x="5924550" y="4379913"/>
            <a:ext cx="0" cy="1376362"/>
          </a:xfrm>
          <a:prstGeom prst="straightConnector1">
            <a:avLst/>
          </a:prstGeom>
          <a:noFill/>
          <a:ln cap="flat" cmpd="sng" w="25400">
            <a:solidFill>
              <a:srgbClr val="000000"/>
            </a:solidFill>
            <a:prstDash val="solid"/>
            <a:round/>
            <a:headEnd len="sm" w="sm" type="none"/>
            <a:tailEnd len="sm" w="sm" type="none"/>
          </a:ln>
        </p:spPr>
      </p:cxnSp>
      <p:cxnSp>
        <p:nvCxnSpPr>
          <p:cNvPr id="130" name="Google Shape;130;p6"/>
          <p:cNvCxnSpPr/>
          <p:nvPr/>
        </p:nvCxnSpPr>
        <p:spPr>
          <a:xfrm>
            <a:off x="5638800" y="4551363"/>
            <a:ext cx="1866900" cy="0"/>
          </a:xfrm>
          <a:prstGeom prst="straightConnector1">
            <a:avLst/>
          </a:prstGeom>
          <a:noFill/>
          <a:ln cap="flat" cmpd="sng" w="25400">
            <a:solidFill>
              <a:srgbClr val="000000"/>
            </a:solidFill>
            <a:prstDash val="solid"/>
            <a:round/>
            <a:headEnd len="sm" w="sm" type="none"/>
            <a:tailEnd len="sm" w="sm" type="none"/>
          </a:ln>
        </p:spPr>
      </p:cxnSp>
      <p:cxnSp>
        <p:nvCxnSpPr>
          <p:cNvPr id="131" name="Google Shape;131;p6"/>
          <p:cNvCxnSpPr/>
          <p:nvPr/>
        </p:nvCxnSpPr>
        <p:spPr>
          <a:xfrm>
            <a:off x="5638800" y="4703763"/>
            <a:ext cx="1866900" cy="0"/>
          </a:xfrm>
          <a:prstGeom prst="straightConnector1">
            <a:avLst/>
          </a:prstGeom>
          <a:noFill/>
          <a:ln cap="flat" cmpd="sng" w="25400">
            <a:solidFill>
              <a:srgbClr val="000000"/>
            </a:solidFill>
            <a:prstDash val="solid"/>
            <a:round/>
            <a:headEnd len="sm" w="sm" type="none"/>
            <a:tailEnd len="sm" w="sm" type="none"/>
          </a:ln>
        </p:spPr>
      </p:cxnSp>
      <p:cxnSp>
        <p:nvCxnSpPr>
          <p:cNvPr id="132" name="Google Shape;132;p6"/>
          <p:cNvCxnSpPr/>
          <p:nvPr/>
        </p:nvCxnSpPr>
        <p:spPr>
          <a:xfrm>
            <a:off x="5638800" y="4856163"/>
            <a:ext cx="1866900" cy="0"/>
          </a:xfrm>
          <a:prstGeom prst="straightConnector1">
            <a:avLst/>
          </a:prstGeom>
          <a:noFill/>
          <a:ln cap="flat" cmpd="sng" w="25400">
            <a:solidFill>
              <a:srgbClr val="000000"/>
            </a:solidFill>
            <a:prstDash val="solid"/>
            <a:round/>
            <a:headEnd len="sm" w="sm" type="none"/>
            <a:tailEnd len="sm" w="sm" type="none"/>
          </a:ln>
        </p:spPr>
      </p:cxnSp>
      <p:cxnSp>
        <p:nvCxnSpPr>
          <p:cNvPr id="133" name="Google Shape;133;p6"/>
          <p:cNvCxnSpPr/>
          <p:nvPr/>
        </p:nvCxnSpPr>
        <p:spPr>
          <a:xfrm>
            <a:off x="5638800" y="5008563"/>
            <a:ext cx="1866900" cy="0"/>
          </a:xfrm>
          <a:prstGeom prst="straightConnector1">
            <a:avLst/>
          </a:prstGeom>
          <a:noFill/>
          <a:ln cap="flat" cmpd="sng" w="25400">
            <a:solidFill>
              <a:srgbClr val="000000"/>
            </a:solidFill>
            <a:prstDash val="solid"/>
            <a:round/>
            <a:headEnd len="sm" w="sm" type="none"/>
            <a:tailEnd len="sm" w="sm" type="none"/>
          </a:ln>
        </p:spPr>
      </p:cxnSp>
      <p:cxnSp>
        <p:nvCxnSpPr>
          <p:cNvPr id="134" name="Google Shape;134;p6"/>
          <p:cNvCxnSpPr/>
          <p:nvPr/>
        </p:nvCxnSpPr>
        <p:spPr>
          <a:xfrm>
            <a:off x="5638800" y="5160963"/>
            <a:ext cx="1866900" cy="0"/>
          </a:xfrm>
          <a:prstGeom prst="straightConnector1">
            <a:avLst/>
          </a:prstGeom>
          <a:noFill/>
          <a:ln cap="flat" cmpd="sng" w="25400">
            <a:solidFill>
              <a:srgbClr val="000000"/>
            </a:solidFill>
            <a:prstDash val="solid"/>
            <a:round/>
            <a:headEnd len="sm" w="sm" type="none"/>
            <a:tailEnd len="sm" w="sm" type="none"/>
          </a:ln>
        </p:spPr>
      </p:cxnSp>
      <p:cxnSp>
        <p:nvCxnSpPr>
          <p:cNvPr id="135" name="Google Shape;135;p6"/>
          <p:cNvCxnSpPr/>
          <p:nvPr/>
        </p:nvCxnSpPr>
        <p:spPr>
          <a:xfrm>
            <a:off x="5638800" y="5313363"/>
            <a:ext cx="1866900" cy="0"/>
          </a:xfrm>
          <a:prstGeom prst="straightConnector1">
            <a:avLst/>
          </a:prstGeom>
          <a:noFill/>
          <a:ln cap="flat" cmpd="sng" w="25400">
            <a:solidFill>
              <a:srgbClr val="000000"/>
            </a:solidFill>
            <a:prstDash val="solid"/>
            <a:round/>
            <a:headEnd len="sm" w="sm" type="none"/>
            <a:tailEnd len="sm" w="sm" type="none"/>
          </a:ln>
        </p:spPr>
      </p:cxnSp>
      <p:cxnSp>
        <p:nvCxnSpPr>
          <p:cNvPr id="136" name="Google Shape;136;p6"/>
          <p:cNvCxnSpPr/>
          <p:nvPr/>
        </p:nvCxnSpPr>
        <p:spPr>
          <a:xfrm>
            <a:off x="5638800" y="5465763"/>
            <a:ext cx="1866900" cy="0"/>
          </a:xfrm>
          <a:prstGeom prst="straightConnector1">
            <a:avLst/>
          </a:prstGeom>
          <a:noFill/>
          <a:ln cap="flat" cmpd="sng" w="25400">
            <a:solidFill>
              <a:srgbClr val="000000"/>
            </a:solidFill>
            <a:prstDash val="solid"/>
            <a:round/>
            <a:headEnd len="sm" w="sm" type="none"/>
            <a:tailEnd len="sm" w="sm" type="none"/>
          </a:ln>
        </p:spPr>
      </p:cxnSp>
      <p:cxnSp>
        <p:nvCxnSpPr>
          <p:cNvPr id="137" name="Google Shape;137;p6"/>
          <p:cNvCxnSpPr/>
          <p:nvPr/>
        </p:nvCxnSpPr>
        <p:spPr>
          <a:xfrm>
            <a:off x="5638800" y="5618163"/>
            <a:ext cx="1866900" cy="0"/>
          </a:xfrm>
          <a:prstGeom prst="straightConnector1">
            <a:avLst/>
          </a:prstGeom>
          <a:noFill/>
          <a:ln cap="flat" cmpd="sng" w="25400">
            <a:solidFill>
              <a:srgbClr val="000000"/>
            </a:solidFill>
            <a:prstDash val="solid"/>
            <a:round/>
            <a:headEnd len="sm" w="sm" type="none"/>
            <a:tailEnd len="sm" w="sm" type="none"/>
          </a:ln>
        </p:spPr>
      </p:cxnSp>
      <p:cxnSp>
        <p:nvCxnSpPr>
          <p:cNvPr id="138" name="Google Shape;138;p6"/>
          <p:cNvCxnSpPr/>
          <p:nvPr/>
        </p:nvCxnSpPr>
        <p:spPr>
          <a:xfrm>
            <a:off x="6891338" y="4379913"/>
            <a:ext cx="0" cy="1376362"/>
          </a:xfrm>
          <a:prstGeom prst="straightConnector1">
            <a:avLst/>
          </a:prstGeom>
          <a:noFill/>
          <a:ln cap="flat" cmpd="sng" w="25400">
            <a:solidFill>
              <a:srgbClr val="000000"/>
            </a:solidFill>
            <a:prstDash val="solid"/>
            <a:round/>
            <a:headEnd len="sm" w="sm" type="none"/>
            <a:tailEnd len="sm" w="sm" type="none"/>
          </a:ln>
        </p:spPr>
      </p:cxnSp>
      <p:cxnSp>
        <p:nvCxnSpPr>
          <p:cNvPr id="139" name="Google Shape;139;p6"/>
          <p:cNvCxnSpPr/>
          <p:nvPr/>
        </p:nvCxnSpPr>
        <p:spPr>
          <a:xfrm>
            <a:off x="7216775" y="4378325"/>
            <a:ext cx="0" cy="1376363"/>
          </a:xfrm>
          <a:prstGeom prst="straightConnector1">
            <a:avLst/>
          </a:prstGeom>
          <a:noFill/>
          <a:ln cap="flat" cmpd="sng" w="25400">
            <a:solidFill>
              <a:srgbClr val="000000"/>
            </a:solidFill>
            <a:prstDash val="solid"/>
            <a:round/>
            <a:headEnd len="sm" w="sm" type="none"/>
            <a:tailEnd len="sm" w="sm" type="none"/>
          </a:ln>
        </p:spPr>
      </p:cxnSp>
      <p:cxnSp>
        <p:nvCxnSpPr>
          <p:cNvPr id="140" name="Google Shape;140;p6"/>
          <p:cNvCxnSpPr/>
          <p:nvPr/>
        </p:nvCxnSpPr>
        <p:spPr>
          <a:xfrm>
            <a:off x="6643688" y="4375150"/>
            <a:ext cx="0" cy="1376363"/>
          </a:xfrm>
          <a:prstGeom prst="straightConnector1">
            <a:avLst/>
          </a:prstGeom>
          <a:noFill/>
          <a:ln cap="flat" cmpd="sng" w="25400">
            <a:solidFill>
              <a:srgbClr val="000000"/>
            </a:solidFill>
            <a:prstDash val="solid"/>
            <a:round/>
            <a:headEnd len="sm" w="sm" type="none"/>
            <a:tailEnd len="sm" w="sm" type="none"/>
          </a:ln>
        </p:spPr>
      </p:cxnSp>
      <p:sp>
        <p:nvSpPr>
          <p:cNvPr id="141" name="Google Shape;141;p6"/>
          <p:cNvSpPr/>
          <p:nvPr/>
        </p:nvSpPr>
        <p:spPr>
          <a:xfrm>
            <a:off x="1541463" y="5800725"/>
            <a:ext cx="1235075" cy="45720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400">
                <a:solidFill>
                  <a:srgbClr val="FFFFCC"/>
                </a:solidFill>
                <a:latin typeface="Arial"/>
                <a:ea typeface="Arial"/>
                <a:cs typeface="Arial"/>
                <a:sym typeface="Arial"/>
              </a:rPr>
              <a:t>Table 1</a:t>
            </a:r>
            <a:endParaRPr/>
          </a:p>
        </p:txBody>
      </p:sp>
      <p:sp>
        <p:nvSpPr>
          <p:cNvPr id="142" name="Google Shape;142;p6"/>
          <p:cNvSpPr/>
          <p:nvPr/>
        </p:nvSpPr>
        <p:spPr>
          <a:xfrm>
            <a:off x="5561013" y="5795963"/>
            <a:ext cx="1235075" cy="45720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400">
                <a:solidFill>
                  <a:srgbClr val="FFFFCC"/>
                </a:solidFill>
                <a:latin typeface="Arial"/>
                <a:ea typeface="Arial"/>
                <a:cs typeface="Arial"/>
                <a:sym typeface="Arial"/>
              </a:rPr>
              <a:t>Table 2</a:t>
            </a:r>
            <a:endParaRPr/>
          </a:p>
        </p:txBody>
      </p:sp>
      <p:sp>
        <p:nvSpPr>
          <p:cNvPr id="143" name="Google Shape;143;p6"/>
          <p:cNvSpPr/>
          <p:nvPr/>
        </p:nvSpPr>
        <p:spPr>
          <a:xfrm>
            <a:off x="1543050" y="3606800"/>
            <a:ext cx="1235075" cy="45720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400">
                <a:solidFill>
                  <a:srgbClr val="FFFFCC"/>
                </a:solidFill>
                <a:latin typeface="Arial"/>
                <a:ea typeface="Arial"/>
                <a:cs typeface="Arial"/>
                <a:sym typeface="Arial"/>
              </a:rPr>
              <a:t>Table 1</a:t>
            </a:r>
            <a:endParaRPr/>
          </a:p>
        </p:txBody>
      </p:sp>
      <p:sp>
        <p:nvSpPr>
          <p:cNvPr id="144" name="Google Shape;144;p6"/>
          <p:cNvSpPr/>
          <p:nvPr/>
        </p:nvSpPr>
        <p:spPr>
          <a:xfrm>
            <a:off x="5551488" y="3598863"/>
            <a:ext cx="1235075" cy="45720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400">
                <a:solidFill>
                  <a:srgbClr val="FFFFCC"/>
                </a:solidFill>
                <a:latin typeface="Arial"/>
                <a:ea typeface="Arial"/>
                <a:cs typeface="Arial"/>
                <a:sym typeface="Arial"/>
              </a:rPr>
              <a:t>Table 1</a:t>
            </a:r>
            <a:endParaRPr/>
          </a:p>
        </p:txBody>
      </p:sp>
      <p:cxnSp>
        <p:nvCxnSpPr>
          <p:cNvPr id="145" name="Google Shape;145;p6"/>
          <p:cNvCxnSpPr/>
          <p:nvPr/>
        </p:nvCxnSpPr>
        <p:spPr>
          <a:xfrm>
            <a:off x="6627813" y="2192338"/>
            <a:ext cx="0" cy="1376362"/>
          </a:xfrm>
          <a:prstGeom prst="straightConnector1">
            <a:avLst/>
          </a:prstGeom>
          <a:noFill/>
          <a:ln cap="flat" cmpd="sng" w="25400">
            <a:solidFill>
              <a:srgbClr val="000000"/>
            </a:solidFill>
            <a:prstDash val="solid"/>
            <a:round/>
            <a:headEnd len="sm" w="sm" type="none"/>
            <a:tailEnd len="sm" w="sm" type="none"/>
          </a:ln>
        </p:spPr>
      </p:cxnSp>
      <p:cxnSp>
        <p:nvCxnSpPr>
          <p:cNvPr id="146" name="Google Shape;146;p6"/>
          <p:cNvCxnSpPr/>
          <p:nvPr/>
        </p:nvCxnSpPr>
        <p:spPr>
          <a:xfrm>
            <a:off x="5932488" y="2192338"/>
            <a:ext cx="0" cy="1376362"/>
          </a:xfrm>
          <a:prstGeom prst="straightConnector1">
            <a:avLst/>
          </a:prstGeom>
          <a:noFill/>
          <a:ln cap="flat" cmpd="sng" w="25400">
            <a:solidFill>
              <a:srgbClr val="000000"/>
            </a:solidFill>
            <a:prstDash val="solid"/>
            <a:round/>
            <a:headEnd len="sm" w="sm" type="none"/>
            <a:tailEnd len="sm" w="sm" type="none"/>
          </a:ln>
        </p:spPr>
      </p:cxnSp>
      <p:cxnSp>
        <p:nvCxnSpPr>
          <p:cNvPr id="147" name="Google Shape;147;p6"/>
          <p:cNvCxnSpPr/>
          <p:nvPr/>
        </p:nvCxnSpPr>
        <p:spPr>
          <a:xfrm>
            <a:off x="5646738" y="2363788"/>
            <a:ext cx="1866900" cy="0"/>
          </a:xfrm>
          <a:prstGeom prst="straightConnector1">
            <a:avLst/>
          </a:prstGeom>
          <a:noFill/>
          <a:ln cap="flat" cmpd="sng" w="25400">
            <a:solidFill>
              <a:srgbClr val="000000"/>
            </a:solidFill>
            <a:prstDash val="solid"/>
            <a:round/>
            <a:headEnd len="sm" w="sm" type="none"/>
            <a:tailEnd len="sm" w="sm" type="none"/>
          </a:ln>
        </p:spPr>
      </p:cxnSp>
      <p:cxnSp>
        <p:nvCxnSpPr>
          <p:cNvPr id="148" name="Google Shape;148;p6"/>
          <p:cNvCxnSpPr/>
          <p:nvPr/>
        </p:nvCxnSpPr>
        <p:spPr>
          <a:xfrm>
            <a:off x="5646738" y="2516188"/>
            <a:ext cx="1866900" cy="0"/>
          </a:xfrm>
          <a:prstGeom prst="straightConnector1">
            <a:avLst/>
          </a:prstGeom>
          <a:noFill/>
          <a:ln cap="flat" cmpd="sng" w="25400">
            <a:solidFill>
              <a:srgbClr val="000000"/>
            </a:solidFill>
            <a:prstDash val="solid"/>
            <a:round/>
            <a:headEnd len="sm" w="sm" type="none"/>
            <a:tailEnd len="sm" w="sm" type="none"/>
          </a:ln>
        </p:spPr>
      </p:cxnSp>
      <p:cxnSp>
        <p:nvCxnSpPr>
          <p:cNvPr id="149" name="Google Shape;149;p6"/>
          <p:cNvCxnSpPr/>
          <p:nvPr/>
        </p:nvCxnSpPr>
        <p:spPr>
          <a:xfrm>
            <a:off x="5646738" y="2668588"/>
            <a:ext cx="1866900" cy="0"/>
          </a:xfrm>
          <a:prstGeom prst="straightConnector1">
            <a:avLst/>
          </a:prstGeom>
          <a:noFill/>
          <a:ln cap="flat" cmpd="sng" w="25400">
            <a:solidFill>
              <a:srgbClr val="000000"/>
            </a:solidFill>
            <a:prstDash val="solid"/>
            <a:round/>
            <a:headEnd len="sm" w="sm" type="none"/>
            <a:tailEnd len="sm" w="sm" type="none"/>
          </a:ln>
        </p:spPr>
      </p:cxnSp>
      <p:cxnSp>
        <p:nvCxnSpPr>
          <p:cNvPr id="150" name="Google Shape;150;p6"/>
          <p:cNvCxnSpPr/>
          <p:nvPr/>
        </p:nvCxnSpPr>
        <p:spPr>
          <a:xfrm>
            <a:off x="5646738" y="2820988"/>
            <a:ext cx="1866900" cy="0"/>
          </a:xfrm>
          <a:prstGeom prst="straightConnector1">
            <a:avLst/>
          </a:prstGeom>
          <a:noFill/>
          <a:ln cap="flat" cmpd="sng" w="25400">
            <a:solidFill>
              <a:srgbClr val="000000"/>
            </a:solidFill>
            <a:prstDash val="solid"/>
            <a:round/>
            <a:headEnd len="sm" w="sm" type="none"/>
            <a:tailEnd len="sm" w="sm" type="none"/>
          </a:ln>
        </p:spPr>
      </p:cxnSp>
      <p:cxnSp>
        <p:nvCxnSpPr>
          <p:cNvPr id="151" name="Google Shape;151;p6"/>
          <p:cNvCxnSpPr/>
          <p:nvPr/>
        </p:nvCxnSpPr>
        <p:spPr>
          <a:xfrm>
            <a:off x="5646738" y="2973388"/>
            <a:ext cx="1866900" cy="0"/>
          </a:xfrm>
          <a:prstGeom prst="straightConnector1">
            <a:avLst/>
          </a:prstGeom>
          <a:noFill/>
          <a:ln cap="flat" cmpd="sng" w="25400">
            <a:solidFill>
              <a:srgbClr val="000000"/>
            </a:solidFill>
            <a:prstDash val="solid"/>
            <a:round/>
            <a:headEnd len="sm" w="sm" type="none"/>
            <a:tailEnd len="sm" w="sm" type="none"/>
          </a:ln>
        </p:spPr>
      </p:cxnSp>
      <p:cxnSp>
        <p:nvCxnSpPr>
          <p:cNvPr id="152" name="Google Shape;152;p6"/>
          <p:cNvCxnSpPr/>
          <p:nvPr/>
        </p:nvCxnSpPr>
        <p:spPr>
          <a:xfrm>
            <a:off x="5646738" y="3125788"/>
            <a:ext cx="1866900" cy="0"/>
          </a:xfrm>
          <a:prstGeom prst="straightConnector1">
            <a:avLst/>
          </a:prstGeom>
          <a:noFill/>
          <a:ln cap="flat" cmpd="sng" w="25400">
            <a:solidFill>
              <a:srgbClr val="000000"/>
            </a:solidFill>
            <a:prstDash val="solid"/>
            <a:round/>
            <a:headEnd len="sm" w="sm" type="none"/>
            <a:tailEnd len="sm" w="sm" type="none"/>
          </a:ln>
        </p:spPr>
      </p:cxnSp>
      <p:cxnSp>
        <p:nvCxnSpPr>
          <p:cNvPr id="153" name="Google Shape;153;p6"/>
          <p:cNvCxnSpPr/>
          <p:nvPr/>
        </p:nvCxnSpPr>
        <p:spPr>
          <a:xfrm>
            <a:off x="5646738" y="3278188"/>
            <a:ext cx="1866900" cy="0"/>
          </a:xfrm>
          <a:prstGeom prst="straightConnector1">
            <a:avLst/>
          </a:prstGeom>
          <a:noFill/>
          <a:ln cap="flat" cmpd="sng" w="25400">
            <a:solidFill>
              <a:srgbClr val="000000"/>
            </a:solidFill>
            <a:prstDash val="solid"/>
            <a:round/>
            <a:headEnd len="sm" w="sm" type="none"/>
            <a:tailEnd len="sm" w="sm" type="none"/>
          </a:ln>
        </p:spPr>
      </p:cxnSp>
      <p:cxnSp>
        <p:nvCxnSpPr>
          <p:cNvPr id="154" name="Google Shape;154;p6"/>
          <p:cNvCxnSpPr/>
          <p:nvPr/>
        </p:nvCxnSpPr>
        <p:spPr>
          <a:xfrm>
            <a:off x="5646738" y="3430588"/>
            <a:ext cx="1866900" cy="0"/>
          </a:xfrm>
          <a:prstGeom prst="straightConnector1">
            <a:avLst/>
          </a:prstGeom>
          <a:noFill/>
          <a:ln cap="flat" cmpd="sng" w="25400">
            <a:solidFill>
              <a:srgbClr val="000000"/>
            </a:solidFill>
            <a:prstDash val="solid"/>
            <a:round/>
            <a:headEnd len="sm" w="sm" type="none"/>
            <a:tailEnd len="sm" w="sm" type="none"/>
          </a:ln>
        </p:spPr>
      </p:cxnSp>
      <p:cxnSp>
        <p:nvCxnSpPr>
          <p:cNvPr id="155" name="Google Shape;155;p6"/>
          <p:cNvCxnSpPr/>
          <p:nvPr/>
        </p:nvCxnSpPr>
        <p:spPr>
          <a:xfrm>
            <a:off x="6899275" y="2192338"/>
            <a:ext cx="0" cy="1376362"/>
          </a:xfrm>
          <a:prstGeom prst="straightConnector1">
            <a:avLst/>
          </a:prstGeom>
          <a:noFill/>
          <a:ln cap="flat" cmpd="sng" w="25400">
            <a:solidFill>
              <a:srgbClr val="000000"/>
            </a:solidFill>
            <a:prstDash val="solid"/>
            <a:round/>
            <a:headEnd len="sm" w="sm" type="none"/>
            <a:tailEnd len="sm" w="sm" type="none"/>
          </a:ln>
        </p:spPr>
      </p:cxnSp>
      <p:cxnSp>
        <p:nvCxnSpPr>
          <p:cNvPr id="156" name="Google Shape;156;p6"/>
          <p:cNvCxnSpPr/>
          <p:nvPr/>
        </p:nvCxnSpPr>
        <p:spPr>
          <a:xfrm>
            <a:off x="7224713" y="2190750"/>
            <a:ext cx="0" cy="1376363"/>
          </a:xfrm>
          <a:prstGeom prst="straightConnector1">
            <a:avLst/>
          </a:prstGeom>
          <a:noFill/>
          <a:ln cap="flat" cmpd="sng" w="25400">
            <a:solidFill>
              <a:srgbClr val="000000"/>
            </a:solidFill>
            <a:prstDash val="solid"/>
            <a:round/>
            <a:headEnd len="sm" w="sm" type="none"/>
            <a:tailEnd len="sm" w="sm" type="none"/>
          </a:ln>
        </p:spPr>
      </p:cxnSp>
      <p:sp>
        <p:nvSpPr>
          <p:cNvPr id="157" name="Google Shape;157;p6"/>
          <p:cNvSpPr/>
          <p:nvPr/>
        </p:nvSpPr>
        <p:spPr>
          <a:xfrm>
            <a:off x="4052888" y="3865563"/>
            <a:ext cx="914400" cy="51911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2800">
                <a:solidFill>
                  <a:srgbClr val="CCECFF"/>
                </a:solidFill>
                <a:latin typeface="Arial"/>
                <a:ea typeface="Arial"/>
                <a:cs typeface="Arial"/>
                <a:sym typeface="Arial"/>
              </a:rPr>
              <a:t>Join</a:t>
            </a:r>
            <a:endParaRPr/>
          </a:p>
        </p:txBody>
      </p:sp>
      <p:cxnSp>
        <p:nvCxnSpPr>
          <p:cNvPr id="158" name="Google Shape;158;p6"/>
          <p:cNvCxnSpPr/>
          <p:nvPr/>
        </p:nvCxnSpPr>
        <p:spPr>
          <a:xfrm flipH="1" rot="10800000">
            <a:off x="3619500" y="5080000"/>
            <a:ext cx="1962150" cy="6350"/>
          </a:xfrm>
          <a:prstGeom prst="straightConnector1">
            <a:avLst/>
          </a:prstGeom>
          <a:noFill/>
          <a:ln cap="flat" cmpd="sng" w="50800">
            <a:solidFill>
              <a:srgbClr val="FFCC00"/>
            </a:solidFill>
            <a:prstDash val="solid"/>
            <a:round/>
            <a:headEnd len="med" w="med" type="stealth"/>
            <a:tailEnd len="med" w="med" type="stealth"/>
          </a:ln>
          <a:effectLst>
            <a:outerShdw rotWithShape="0" algn="ctr" dir="2700000" dist="53882">
              <a:srgbClr val="000000"/>
            </a:outerShdw>
          </a:effectLst>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5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7"/>
          <p:cNvSpPr txBox="1"/>
          <p:nvPr>
            <p:ph type="title"/>
          </p:nvPr>
        </p:nvSpPr>
        <p:spPr>
          <a:xfrm>
            <a:off x="1455738" y="609600"/>
            <a:ext cx="7451725"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Basic SELECT Statement</a:t>
            </a:r>
            <a:endParaRPr/>
          </a:p>
        </p:txBody>
      </p:sp>
      <p:sp>
        <p:nvSpPr>
          <p:cNvPr id="166" name="Google Shape;166;p7"/>
          <p:cNvSpPr/>
          <p:nvPr/>
        </p:nvSpPr>
        <p:spPr>
          <a:xfrm>
            <a:off x="889000" y="1825625"/>
            <a:ext cx="7385050" cy="923925"/>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SELECT	[DISTINCT] {*, </a:t>
            </a:r>
            <a:r>
              <a:rPr b="1" i="1" lang="en-US" sz="1800">
                <a:solidFill>
                  <a:srgbClr val="000000"/>
                </a:solidFill>
                <a:latin typeface="Courier New"/>
                <a:ea typeface="Courier New"/>
                <a:cs typeface="Courier New"/>
                <a:sym typeface="Courier New"/>
              </a:rPr>
              <a:t>column</a:t>
            </a:r>
            <a:r>
              <a:rPr b="1" lang="en-US" sz="1800">
                <a:solidFill>
                  <a:srgbClr val="000000"/>
                </a:solidFill>
                <a:latin typeface="Courier New"/>
                <a:ea typeface="Courier New"/>
                <a:cs typeface="Courier New"/>
                <a:sym typeface="Courier New"/>
              </a:rPr>
              <a:t> [</a:t>
            </a:r>
            <a:r>
              <a:rPr b="1" i="1" lang="en-US" sz="1800">
                <a:solidFill>
                  <a:srgbClr val="000000"/>
                </a:solidFill>
                <a:latin typeface="Courier New"/>
                <a:ea typeface="Courier New"/>
                <a:cs typeface="Courier New"/>
                <a:sym typeface="Courier New"/>
              </a:rPr>
              <a:t>alias</a:t>
            </a:r>
            <a:r>
              <a:rPr b="1" lang="en-US"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FROM	</a:t>
            </a:r>
            <a:r>
              <a:rPr b="1" i="1" lang="en-US" sz="1800">
                <a:solidFill>
                  <a:srgbClr val="000000"/>
                </a:solidFill>
                <a:latin typeface="Courier New"/>
                <a:ea typeface="Courier New"/>
                <a:cs typeface="Courier New"/>
                <a:sym typeface="Courier New"/>
              </a:rPr>
              <a:t>table;</a:t>
            </a:r>
            <a:endParaRPr/>
          </a:p>
        </p:txBody>
      </p:sp>
      <p:sp>
        <p:nvSpPr>
          <p:cNvPr id="167" name="Google Shape;167;p7"/>
          <p:cNvSpPr txBox="1"/>
          <p:nvPr>
            <p:ph idx="1" type="body"/>
          </p:nvPr>
        </p:nvSpPr>
        <p:spPr>
          <a:xfrm>
            <a:off x="936625" y="3298825"/>
            <a:ext cx="7385050" cy="1031875"/>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285750" lvl="1" marL="742950" rtl="0" algn="l">
              <a:spcBef>
                <a:spcPts val="0"/>
              </a:spcBef>
              <a:spcAft>
                <a:spcPts val="0"/>
              </a:spcAft>
              <a:buClr>
                <a:schemeClr val="lt1"/>
              </a:buClr>
              <a:buSzPts val="2800"/>
              <a:buFont typeface="Arial"/>
              <a:buChar char="–"/>
            </a:pPr>
            <a:r>
              <a:rPr lang="en-US"/>
              <a:t>SELECT identifies </a:t>
            </a:r>
            <a:r>
              <a:rPr i="1" lang="en-US">
                <a:solidFill>
                  <a:srgbClr val="FFCC00"/>
                </a:solidFill>
              </a:rPr>
              <a:t>what</a:t>
            </a:r>
            <a:r>
              <a:rPr lang="en-US"/>
              <a:t> columns.</a:t>
            </a:r>
            <a:endParaRPr/>
          </a:p>
          <a:p>
            <a:pPr indent="-285750" lvl="1" marL="742950" rtl="0" algn="l">
              <a:spcBef>
                <a:spcPts val="560"/>
              </a:spcBef>
              <a:spcAft>
                <a:spcPts val="0"/>
              </a:spcAft>
              <a:buClr>
                <a:schemeClr val="lt1"/>
              </a:buClr>
              <a:buSzPts val="2800"/>
              <a:buFont typeface="Arial"/>
              <a:buChar char="–"/>
            </a:pPr>
            <a:r>
              <a:rPr lang="en-US"/>
              <a:t>FROM identifies </a:t>
            </a:r>
            <a:r>
              <a:rPr i="1" lang="en-US">
                <a:solidFill>
                  <a:srgbClr val="FFCC00"/>
                </a:solidFill>
              </a:rPr>
              <a:t>which</a:t>
            </a:r>
            <a:r>
              <a:rPr lang="en-US"/>
              <a:t> table.</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8"/>
          <p:cNvSpPr txBox="1"/>
          <p:nvPr>
            <p:ph type="title"/>
          </p:nvPr>
        </p:nvSpPr>
        <p:spPr>
          <a:xfrm>
            <a:off x="1455738" y="609600"/>
            <a:ext cx="7451725"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Writing SQL Statements</a:t>
            </a:r>
            <a:endParaRPr/>
          </a:p>
        </p:txBody>
      </p:sp>
      <p:sp>
        <p:nvSpPr>
          <p:cNvPr id="175" name="Google Shape;175;p8"/>
          <p:cNvSpPr txBox="1"/>
          <p:nvPr>
            <p:ph idx="1" type="body"/>
          </p:nvPr>
        </p:nvSpPr>
        <p:spPr>
          <a:xfrm>
            <a:off x="860425" y="1681163"/>
            <a:ext cx="7385050" cy="4278312"/>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spAutoFit/>
          </a:bodyPr>
          <a:lstStyle/>
          <a:p>
            <a:pPr indent="-285750" lvl="1" marL="742950" rtl="0" algn="l">
              <a:spcBef>
                <a:spcPts val="0"/>
              </a:spcBef>
              <a:spcAft>
                <a:spcPts val="0"/>
              </a:spcAft>
              <a:buClr>
                <a:schemeClr val="lt1"/>
              </a:buClr>
              <a:buSzPts val="2800"/>
              <a:buFont typeface="Arial"/>
              <a:buChar char="–"/>
            </a:pPr>
            <a:r>
              <a:rPr lang="en-US"/>
              <a:t>SQL statements are not case sensitive. </a:t>
            </a:r>
            <a:endParaRPr/>
          </a:p>
          <a:p>
            <a:pPr indent="-285750" lvl="1" marL="742950" rtl="0" algn="l">
              <a:spcBef>
                <a:spcPts val="560"/>
              </a:spcBef>
              <a:spcAft>
                <a:spcPts val="0"/>
              </a:spcAft>
              <a:buClr>
                <a:schemeClr val="lt1"/>
              </a:buClr>
              <a:buSzPts val="2800"/>
              <a:buFont typeface="Arial"/>
              <a:buChar char="–"/>
            </a:pPr>
            <a:r>
              <a:rPr lang="en-US"/>
              <a:t>SQL statements can be on one or</a:t>
            </a:r>
            <a:br>
              <a:rPr lang="en-US"/>
            </a:br>
            <a:r>
              <a:rPr lang="en-US"/>
              <a:t>more lines.</a:t>
            </a:r>
            <a:endParaRPr/>
          </a:p>
          <a:p>
            <a:pPr indent="-285750" lvl="1" marL="742950" rtl="0" algn="l">
              <a:spcBef>
                <a:spcPts val="560"/>
              </a:spcBef>
              <a:spcAft>
                <a:spcPts val="0"/>
              </a:spcAft>
              <a:buClr>
                <a:schemeClr val="lt1"/>
              </a:buClr>
              <a:buSzPts val="2800"/>
              <a:buFont typeface="Arial"/>
              <a:buChar char="–"/>
            </a:pPr>
            <a:r>
              <a:rPr lang="en-US"/>
              <a:t>Keywords cannot be abbreviated or split across lines.</a:t>
            </a:r>
            <a:endParaRPr/>
          </a:p>
          <a:p>
            <a:pPr indent="-285750" lvl="1" marL="742950" rtl="0" algn="l">
              <a:spcBef>
                <a:spcPts val="560"/>
              </a:spcBef>
              <a:spcAft>
                <a:spcPts val="0"/>
              </a:spcAft>
              <a:buClr>
                <a:schemeClr val="lt1"/>
              </a:buClr>
              <a:buSzPts val="2800"/>
              <a:buFont typeface="Arial"/>
              <a:buChar char="–"/>
            </a:pPr>
            <a:r>
              <a:rPr lang="en-US"/>
              <a:t>Clauses are usually placed on separate lines.</a:t>
            </a:r>
            <a:endParaRPr/>
          </a:p>
          <a:p>
            <a:pPr indent="-285750" lvl="1" marL="742950" rtl="0" algn="l">
              <a:spcBef>
                <a:spcPts val="560"/>
              </a:spcBef>
              <a:spcAft>
                <a:spcPts val="0"/>
              </a:spcAft>
              <a:buClr>
                <a:schemeClr val="lt1"/>
              </a:buClr>
              <a:buSzPts val="2800"/>
              <a:buFont typeface="Arial"/>
              <a:buChar char="–"/>
            </a:pPr>
            <a:r>
              <a:rPr lang="en-US"/>
              <a:t>Tabs and indents are used to enhance readability.</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p:nvPr/>
        </p:nvSpPr>
        <p:spPr>
          <a:xfrm>
            <a:off x="904875" y="2949575"/>
            <a:ext cx="7315200" cy="1765300"/>
          </a:xfrm>
          <a:prstGeom prst="rect">
            <a:avLst/>
          </a:prstGeom>
          <a:solidFill>
            <a:srgbClr val="DDDDDD"/>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t" bIns="46025" lIns="92075" spcFirstLastPara="1" rIns="92075" wrap="square" tIns="46025">
            <a:spAutoFit/>
          </a:bodyPr>
          <a:lstStyle/>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p:txBody>
      </p:sp>
      <p:sp>
        <p:nvSpPr>
          <p:cNvPr id="182" name="Google Shape;182;p9"/>
          <p:cNvSpPr/>
          <p:nvPr/>
        </p:nvSpPr>
        <p:spPr>
          <a:xfrm>
            <a:off x="900113" y="1831975"/>
            <a:ext cx="7319962" cy="822325"/>
          </a:xfrm>
          <a:prstGeom prst="rect">
            <a:avLst/>
          </a:prstGeom>
          <a:solidFill>
            <a:srgbClr val="FFFFCC"/>
          </a:solidFill>
          <a:ln cap="flat" cmpd="sng" w="25400">
            <a:solidFill>
              <a:srgbClr val="000000"/>
            </a:solidFill>
            <a:prstDash val="solid"/>
            <a:miter lim="800000"/>
            <a:headEnd len="sm" w="sm" type="none"/>
            <a:tailEnd len="sm" w="sm" type="none"/>
          </a:ln>
          <a:effectLst>
            <a:outerShdw rotWithShape="0" algn="ctr" dir="2700000" dist="89803">
              <a:srgbClr val="000000"/>
            </a:outerShdw>
          </a:effectLst>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a:t>
            </a:r>
            <a:endParaRPr/>
          </a:p>
        </p:txBody>
      </p:sp>
      <p:grpSp>
        <p:nvGrpSpPr>
          <p:cNvPr id="183" name="Google Shape;183;p9"/>
          <p:cNvGrpSpPr/>
          <p:nvPr/>
        </p:nvGrpSpPr>
        <p:grpSpPr>
          <a:xfrm>
            <a:off x="952500" y="1885950"/>
            <a:ext cx="5314950" cy="2781300"/>
            <a:chOff x="600" y="1188"/>
            <a:chExt cx="3348" cy="1752"/>
          </a:xfrm>
        </p:grpSpPr>
        <p:sp>
          <p:nvSpPr>
            <p:cNvPr id="184" name="Google Shape;184;p9"/>
            <p:cNvSpPr/>
            <p:nvPr/>
          </p:nvSpPr>
          <p:spPr>
            <a:xfrm>
              <a:off x="1620" y="1188"/>
              <a:ext cx="177" cy="225"/>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85" name="Google Shape;185;p9"/>
            <p:cNvSpPr/>
            <p:nvPr/>
          </p:nvSpPr>
          <p:spPr>
            <a:xfrm>
              <a:off x="600" y="1884"/>
              <a:ext cx="3348" cy="1056"/>
            </a:xfrm>
            <a:prstGeom prst="rect">
              <a:avLst/>
            </a:prstGeom>
            <a:solidFill>
              <a:srgbClr val="FF505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grpSp>
      <p:sp>
        <p:nvSpPr>
          <p:cNvPr id="186" name="Google Shape;186;p9"/>
          <p:cNvSpPr txBox="1"/>
          <p:nvPr>
            <p:ph type="title"/>
          </p:nvPr>
        </p:nvSpPr>
        <p:spPr>
          <a:xfrm>
            <a:off x="1455738" y="609600"/>
            <a:ext cx="7451725" cy="1143000"/>
          </a:xfrm>
          <a:prstGeom prst="rect">
            <a:avLst/>
          </a:prstGeom>
          <a:noFill/>
          <a:ln>
            <a:noFill/>
          </a:ln>
          <a:effectLst>
            <a:outerShdw rotWithShape="0" algn="ctr" dir="2700000" dist="53882">
              <a:srgbClr val="000000"/>
            </a:outerShdw>
          </a:effectLst>
        </p:spPr>
        <p:txBody>
          <a:bodyPr anchorCtr="0" anchor="t" bIns="46025" lIns="92075" spcFirstLastPara="1" rIns="92075" wrap="square" tIns="46025">
            <a:noAutofit/>
          </a:bodyPr>
          <a:lstStyle/>
          <a:p>
            <a:pPr indent="0" lvl="0" marL="0" rtl="0" algn="ctr">
              <a:spcBef>
                <a:spcPts val="0"/>
              </a:spcBef>
              <a:spcAft>
                <a:spcPts val="0"/>
              </a:spcAft>
              <a:buNone/>
            </a:pPr>
            <a:r>
              <a:rPr lang="en-US"/>
              <a:t>Selecting All Columns</a:t>
            </a:r>
            <a:endParaRPr/>
          </a:p>
        </p:txBody>
      </p:sp>
      <p:sp>
        <p:nvSpPr>
          <p:cNvPr id="187" name="Google Shape;187;p9"/>
          <p:cNvSpPr/>
          <p:nvPr/>
        </p:nvSpPr>
        <p:spPr>
          <a:xfrm>
            <a:off x="912813" y="2962275"/>
            <a:ext cx="7289800" cy="173990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DEPTNO DNAME          LOC</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 -------------</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10 ACCOUNTING     NEW YORK</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20 RESEARCH       DALLAS</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30 SALES          CHICAGO</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40 OPERATIONS     BOSTON</a:t>
            </a:r>
            <a:endParaRPr/>
          </a:p>
        </p:txBody>
      </p:sp>
      <p:sp>
        <p:nvSpPr>
          <p:cNvPr id="188" name="Google Shape;188;p9"/>
          <p:cNvSpPr/>
          <p:nvPr/>
        </p:nvSpPr>
        <p:spPr>
          <a:xfrm>
            <a:off x="925513" y="1822450"/>
            <a:ext cx="7278687" cy="84772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SQL&gt; SELECT *</a:t>
            </a:r>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2  FROM 	dept;</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OLDTUBE">
  <a:themeElements>
    <a:clrScheme name="">
      <a:dk1>
        <a:srgbClr val="969696"/>
      </a:dk1>
      <a:lt1>
        <a:srgbClr val="FFFFFF"/>
      </a:lt1>
      <a:dk2>
        <a:srgbClr val="000000"/>
      </a:dk2>
      <a:lt2>
        <a:srgbClr val="FFFFFF"/>
      </a:lt2>
      <a:accent1>
        <a:srgbClr val="00CC99"/>
      </a:accent1>
      <a:accent2>
        <a:srgbClr val="3333CC"/>
      </a:accent2>
      <a:accent3>
        <a:srgbClr val="AAAAAA"/>
      </a:accent3>
      <a:accent4>
        <a:srgbClr val="DADADA"/>
      </a:accent4>
      <a:accent5>
        <a:srgbClr val="AAE2CA"/>
      </a:accent5>
      <a:accent6>
        <a:srgbClr val="2D2DB9"/>
      </a:accent6>
      <a:hlink>
        <a:srgbClr val="FFCC66"/>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1995-06-17T23:31:02Z</dcterms:created>
  <dc:creator>Julie Rose</dc:creator>
</cp:coreProperties>
</file>