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47"/>
  </p:notesMasterIdLst>
  <p:handoutMasterIdLst>
    <p:handoutMasterId r:id="rId48"/>
  </p:handoutMasterIdLst>
  <p:sldIdLst>
    <p:sldId id="271" r:id="rId2"/>
    <p:sldId id="272" r:id="rId3"/>
    <p:sldId id="273" r:id="rId4"/>
    <p:sldId id="391" r:id="rId5"/>
    <p:sldId id="274" r:id="rId6"/>
    <p:sldId id="393" r:id="rId7"/>
    <p:sldId id="363" r:id="rId8"/>
    <p:sldId id="435" r:id="rId9"/>
    <p:sldId id="436" r:id="rId10"/>
    <p:sldId id="364" r:id="rId11"/>
    <p:sldId id="404" r:id="rId12"/>
    <p:sldId id="365" r:id="rId13"/>
    <p:sldId id="405" r:id="rId14"/>
    <p:sldId id="406" r:id="rId15"/>
    <p:sldId id="408" r:id="rId16"/>
    <p:sldId id="407" r:id="rId17"/>
    <p:sldId id="409" r:id="rId18"/>
    <p:sldId id="366" r:id="rId19"/>
    <p:sldId id="437" r:id="rId20"/>
    <p:sldId id="368" r:id="rId21"/>
    <p:sldId id="410" r:id="rId22"/>
    <p:sldId id="411" r:id="rId23"/>
    <p:sldId id="413" r:id="rId24"/>
    <p:sldId id="370" r:id="rId25"/>
    <p:sldId id="421" r:id="rId26"/>
    <p:sldId id="373" r:id="rId27"/>
    <p:sldId id="374" r:id="rId28"/>
    <p:sldId id="379" r:id="rId29"/>
    <p:sldId id="387" r:id="rId30"/>
    <p:sldId id="439" r:id="rId31"/>
    <p:sldId id="442" r:id="rId32"/>
    <p:sldId id="443" r:id="rId33"/>
    <p:sldId id="444" r:id="rId34"/>
    <p:sldId id="445" r:id="rId35"/>
    <p:sldId id="446" r:id="rId36"/>
    <p:sldId id="447" r:id="rId37"/>
    <p:sldId id="448" r:id="rId38"/>
    <p:sldId id="449" r:id="rId39"/>
    <p:sldId id="450" r:id="rId40"/>
    <p:sldId id="451" r:id="rId41"/>
    <p:sldId id="453" r:id="rId42"/>
    <p:sldId id="454" r:id="rId43"/>
    <p:sldId id="455" r:id="rId44"/>
    <p:sldId id="456" r:id="rId45"/>
    <p:sldId id="457" r:id="rId46"/>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BCBCB"/>
    <a:srgbClr val="DDDDDD"/>
    <a:srgbClr val="EAEAEA"/>
    <a:srgbClr val="FFFF00"/>
    <a:srgbClr val="D60093"/>
    <a:srgbClr val="CC0099"/>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p:cViewPr varScale="1">
        <p:scale>
          <a:sx n="115" d="100"/>
          <a:sy n="115" d="100"/>
        </p:scale>
        <p:origin x="149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730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14400" y="4341813"/>
            <a:ext cx="502761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662" tIns="47625" rIns="93662" bIns="476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758865137"/>
      </p:ext>
    </p:extLst>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65138" algn="l" defTabSz="949325"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31863" algn="l" defTabSz="949325"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97000" algn="l" defTabSz="949325"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62138" algn="l" defTabSz="949325"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050"/>
          <p:cNvSpPr>
            <a:spLocks noGrp="1" noRot="1" noChangeAspect="1" noChangeArrowheads="1" noTextEdit="1"/>
          </p:cNvSpPr>
          <p:nvPr>
            <p:ph type="sldImg"/>
          </p:nvPr>
        </p:nvSpPr>
        <p:spPr>
          <a:xfrm>
            <a:off x="1150938" y="692150"/>
            <a:ext cx="4556125" cy="3416300"/>
          </a:xfrm>
          <a:ln/>
        </p:spPr>
      </p:sp>
      <p:sp>
        <p:nvSpPr>
          <p:cNvPr id="415747" name="Rectangle 2051"/>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2150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Rot="1" noChangeAspect="1" noChangeArrowheads="1" noTextEdit="1"/>
          </p:cNvSpPr>
          <p:nvPr>
            <p:ph type="sldImg"/>
          </p:nvPr>
        </p:nvSpPr>
        <p:spPr>
          <a:xfrm>
            <a:off x="1150938" y="692150"/>
            <a:ext cx="4556125" cy="3416300"/>
          </a:xfrm>
          <a:ln/>
        </p:spPr>
      </p:sp>
      <p:sp>
        <p:nvSpPr>
          <p:cNvPr id="422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3377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Rot="1" noChangeAspect="1" noChangeArrowheads="1" noTextEdit="1"/>
          </p:cNvSpPr>
          <p:nvPr>
            <p:ph type="sldImg"/>
          </p:nvPr>
        </p:nvSpPr>
        <p:spPr>
          <a:xfrm>
            <a:off x="1150938" y="692150"/>
            <a:ext cx="4556125" cy="3416300"/>
          </a:xfrm>
          <a:ln/>
        </p:spPr>
      </p:sp>
      <p:sp>
        <p:nvSpPr>
          <p:cNvPr id="525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5231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Rot="1" noChangeAspect="1" noChangeArrowheads="1" noTextEdit="1"/>
          </p:cNvSpPr>
          <p:nvPr>
            <p:ph type="sldImg"/>
          </p:nvPr>
        </p:nvSpPr>
        <p:spPr>
          <a:xfrm>
            <a:off x="1150938" y="692150"/>
            <a:ext cx="4556125" cy="3416300"/>
          </a:xfrm>
          <a:ln/>
        </p:spPr>
      </p:sp>
      <p:sp>
        <p:nvSpPr>
          <p:cNvPr id="423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2254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spect="1" noChangeArrowheads="1" noTextEdit="1"/>
          </p:cNvSpPr>
          <p:nvPr>
            <p:ph type="sldImg"/>
          </p:nvPr>
        </p:nvSpPr>
        <p:spPr>
          <a:xfrm>
            <a:off x="1150938" y="692150"/>
            <a:ext cx="4556125" cy="3416300"/>
          </a:xfrm>
          <a:ln/>
        </p:spPr>
      </p:sp>
      <p:sp>
        <p:nvSpPr>
          <p:cNvPr id="526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60971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Rot="1" noChangeAspect="1" noChangeArrowheads="1" noTextEdit="1"/>
          </p:cNvSpPr>
          <p:nvPr>
            <p:ph type="sldImg"/>
          </p:nvPr>
        </p:nvSpPr>
        <p:spPr>
          <a:xfrm>
            <a:off x="1150938" y="692150"/>
            <a:ext cx="4556125" cy="3416300"/>
          </a:xfrm>
          <a:ln/>
        </p:spPr>
      </p:sp>
      <p:sp>
        <p:nvSpPr>
          <p:cNvPr id="527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1435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Rot="1" noChangeAspect="1" noChangeArrowheads="1" noTextEdit="1"/>
          </p:cNvSpPr>
          <p:nvPr>
            <p:ph type="sldImg"/>
          </p:nvPr>
        </p:nvSpPr>
        <p:spPr>
          <a:xfrm>
            <a:off x="1150938" y="692150"/>
            <a:ext cx="4556125" cy="3416300"/>
          </a:xfrm>
          <a:ln/>
        </p:spPr>
      </p:sp>
      <p:sp>
        <p:nvSpPr>
          <p:cNvPr id="528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8989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spect="1" noChangeArrowheads="1" noTextEdit="1"/>
          </p:cNvSpPr>
          <p:nvPr>
            <p:ph type="sldImg"/>
          </p:nvPr>
        </p:nvSpPr>
        <p:spPr>
          <a:xfrm>
            <a:off x="1150938" y="692150"/>
            <a:ext cx="4556125" cy="3416300"/>
          </a:xfrm>
          <a:ln/>
        </p:spPr>
      </p:sp>
      <p:sp>
        <p:nvSpPr>
          <p:cNvPr id="529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7507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Rot="1" noChangeAspect="1" noChangeArrowheads="1" noTextEdit="1"/>
          </p:cNvSpPr>
          <p:nvPr>
            <p:ph type="sldImg"/>
          </p:nvPr>
        </p:nvSpPr>
        <p:spPr>
          <a:xfrm>
            <a:off x="1150938" y="692150"/>
            <a:ext cx="4556125" cy="3416300"/>
          </a:xfrm>
          <a:ln/>
        </p:spPr>
      </p:sp>
      <p:sp>
        <p:nvSpPr>
          <p:cNvPr id="530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56933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Rot="1" noChangeAspect="1" noChangeArrowheads="1" noTextEdit="1"/>
          </p:cNvSpPr>
          <p:nvPr>
            <p:ph type="sldImg"/>
          </p:nvPr>
        </p:nvSpPr>
        <p:spPr>
          <a:xfrm>
            <a:off x="1150938" y="692150"/>
            <a:ext cx="4556125" cy="3416300"/>
          </a:xfrm>
          <a:ln/>
        </p:spPr>
      </p:sp>
      <p:sp>
        <p:nvSpPr>
          <p:cNvPr id="424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66428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xfrm>
            <a:off x="1150938" y="692150"/>
            <a:ext cx="4556125" cy="3416300"/>
          </a:xfrm>
          <a:ln/>
        </p:spPr>
      </p:sp>
      <p:sp>
        <p:nvSpPr>
          <p:cNvPr id="531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197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Rot="1" noChangeAspect="1" noChangeArrowheads="1" noTextEdit="1"/>
          </p:cNvSpPr>
          <p:nvPr>
            <p:ph type="sldImg"/>
          </p:nvPr>
        </p:nvSpPr>
        <p:spPr>
          <a:xfrm>
            <a:off x="1150938" y="692150"/>
            <a:ext cx="4556125" cy="3416300"/>
          </a:xfrm>
          <a:ln/>
        </p:spPr>
      </p:sp>
      <p:sp>
        <p:nvSpPr>
          <p:cNvPr id="416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0349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Rot="1" noChangeAspect="1" noChangeArrowheads="1" noTextEdit="1"/>
          </p:cNvSpPr>
          <p:nvPr>
            <p:ph type="sldImg"/>
          </p:nvPr>
        </p:nvSpPr>
        <p:spPr>
          <a:xfrm>
            <a:off x="1150938" y="692150"/>
            <a:ext cx="4556125" cy="3416300"/>
          </a:xfrm>
          <a:ln/>
        </p:spPr>
      </p:sp>
      <p:sp>
        <p:nvSpPr>
          <p:cNvPr id="427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8537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Rot="1" noChangeAspect="1" noChangeArrowheads="1" noTextEdit="1"/>
          </p:cNvSpPr>
          <p:nvPr>
            <p:ph type="sldImg"/>
          </p:nvPr>
        </p:nvSpPr>
        <p:spPr>
          <a:xfrm>
            <a:off x="1150938" y="692150"/>
            <a:ext cx="4556125" cy="3416300"/>
          </a:xfrm>
          <a:ln/>
        </p:spPr>
      </p:sp>
      <p:sp>
        <p:nvSpPr>
          <p:cNvPr id="486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22482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Rot="1" noChangeAspect="1" noChangeArrowheads="1" noTextEdit="1"/>
          </p:cNvSpPr>
          <p:nvPr>
            <p:ph type="sldImg"/>
          </p:nvPr>
        </p:nvSpPr>
        <p:spPr>
          <a:xfrm>
            <a:off x="1150938" y="692150"/>
            <a:ext cx="4556125" cy="3416300"/>
          </a:xfrm>
          <a:ln/>
        </p:spPr>
      </p:sp>
      <p:sp>
        <p:nvSpPr>
          <p:cNvPr id="532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1212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Rot="1" noChangeAspect="1" noChangeArrowheads="1" noTextEdit="1"/>
          </p:cNvSpPr>
          <p:nvPr>
            <p:ph type="sldImg"/>
          </p:nvPr>
        </p:nvSpPr>
        <p:spPr>
          <a:xfrm>
            <a:off x="1150938" y="692150"/>
            <a:ext cx="4556125" cy="3416300"/>
          </a:xfrm>
          <a:ln/>
        </p:spPr>
      </p:sp>
      <p:sp>
        <p:nvSpPr>
          <p:cNvPr id="533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1647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Rot="1" noChangeAspect="1" noChangeArrowheads="1" noTextEdit="1"/>
          </p:cNvSpPr>
          <p:nvPr>
            <p:ph type="sldImg"/>
          </p:nvPr>
        </p:nvSpPr>
        <p:spPr>
          <a:xfrm>
            <a:off x="1150938" y="692150"/>
            <a:ext cx="4556125" cy="3416300"/>
          </a:xfrm>
          <a:ln/>
        </p:spPr>
      </p:sp>
      <p:sp>
        <p:nvSpPr>
          <p:cNvPr id="429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895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xfrm>
            <a:off x="1150938" y="692150"/>
            <a:ext cx="4556125" cy="3416300"/>
          </a:xfrm>
          <a:ln/>
        </p:spPr>
      </p:sp>
      <p:sp>
        <p:nvSpPr>
          <p:cNvPr id="534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87955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Rot="1" noChangeAspect="1" noChangeArrowheads="1" noTextEdit="1"/>
          </p:cNvSpPr>
          <p:nvPr>
            <p:ph type="sldImg"/>
          </p:nvPr>
        </p:nvSpPr>
        <p:spPr>
          <a:xfrm>
            <a:off x="1150938" y="692150"/>
            <a:ext cx="4556125" cy="3416300"/>
          </a:xfrm>
          <a:ln/>
        </p:spPr>
      </p:sp>
      <p:sp>
        <p:nvSpPr>
          <p:cNvPr id="432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01352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Rot="1" noChangeAspect="1" noChangeArrowheads="1" noTextEdit="1"/>
          </p:cNvSpPr>
          <p:nvPr>
            <p:ph type="sldImg"/>
          </p:nvPr>
        </p:nvSpPr>
        <p:spPr>
          <a:xfrm>
            <a:off x="1150938" y="692150"/>
            <a:ext cx="4556125" cy="3416300"/>
          </a:xfrm>
          <a:ln/>
        </p:spPr>
      </p:sp>
      <p:sp>
        <p:nvSpPr>
          <p:cNvPr id="433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8969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Rot="1" noChangeAspect="1" noChangeArrowheads="1" noTextEdit="1"/>
          </p:cNvSpPr>
          <p:nvPr>
            <p:ph type="sldImg"/>
          </p:nvPr>
        </p:nvSpPr>
        <p:spPr>
          <a:xfrm>
            <a:off x="1150938" y="692150"/>
            <a:ext cx="4556125" cy="3416300"/>
          </a:xfrm>
          <a:ln/>
        </p:spPr>
      </p:sp>
      <p:sp>
        <p:nvSpPr>
          <p:cNvPr id="438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2999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Rot="1" noChangeAspect="1" noChangeArrowheads="1" noTextEdit="1"/>
          </p:cNvSpPr>
          <p:nvPr>
            <p:ph type="sldImg"/>
          </p:nvPr>
        </p:nvSpPr>
        <p:spPr>
          <a:xfrm>
            <a:off x="1150938" y="692150"/>
            <a:ext cx="4556125" cy="3416300"/>
          </a:xfrm>
          <a:ln/>
        </p:spPr>
      </p:sp>
      <p:sp>
        <p:nvSpPr>
          <p:cNvPr id="447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76195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Rot="1" noChangeAspect="1" noChangeArrowheads="1" noTextEdit="1"/>
          </p:cNvSpPr>
          <p:nvPr>
            <p:ph type="sldImg"/>
          </p:nvPr>
        </p:nvSpPr>
        <p:spPr>
          <a:xfrm>
            <a:off x="1150938" y="692150"/>
            <a:ext cx="4556125" cy="3416300"/>
          </a:xfrm>
          <a:ln/>
        </p:spPr>
      </p:sp>
      <p:sp>
        <p:nvSpPr>
          <p:cNvPr id="417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578961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GB" sz="1200"/>
              <a:t>2</a:t>
            </a:r>
          </a:p>
        </p:txBody>
      </p:sp>
      <p:sp>
        <p:nvSpPr>
          <p:cNvPr id="2458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Rectangle 6"/>
          <p:cNvSpPr>
            <a:spLocks noChangeArrowheads="1"/>
          </p:cNvSpPr>
          <p:nvPr/>
        </p:nvSpPr>
        <p:spPr bwMode="auto">
          <a:xfrm>
            <a:off x="3886200" y="7938"/>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3" name="Rectangle 7"/>
          <p:cNvSpPr>
            <a:spLocks noChangeArrowheads="1"/>
          </p:cNvSpPr>
          <p:nvPr/>
        </p:nvSpPr>
        <p:spPr bwMode="auto">
          <a:xfrm>
            <a:off x="3886200" y="8704263"/>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GB" sz="1000" i="1"/>
              <a:t>2</a:t>
            </a:r>
          </a:p>
        </p:txBody>
      </p:sp>
      <p:sp>
        <p:nvSpPr>
          <p:cNvPr id="24584" name="Rectangle 8"/>
          <p:cNvSpPr>
            <a:spLocks noChangeArrowheads="1"/>
          </p:cNvSpPr>
          <p:nvPr/>
        </p:nvSpPr>
        <p:spPr bwMode="auto">
          <a:xfrm>
            <a:off x="0" y="8704263"/>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Rectangle 9"/>
          <p:cNvSpPr>
            <a:spLocks noChangeArrowheads="1"/>
          </p:cNvSpPr>
          <p:nvPr/>
        </p:nvSpPr>
        <p:spPr bwMode="auto">
          <a:xfrm>
            <a:off x="0" y="7938"/>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Rectangle 10"/>
          <p:cNvSpPr>
            <a:spLocks noGrp="1" noChangeArrowheads="1"/>
          </p:cNvSpPr>
          <p:nvPr>
            <p:ph type="body" idx="1"/>
          </p:nvPr>
        </p:nvSpPr>
        <p:spPr>
          <a:noFill/>
        </p:spPr>
        <p:txBody>
          <a:bodyPr/>
          <a:lstStyle/>
          <a:p>
            <a:endParaRPr lang="en-US" smtClean="0"/>
          </a:p>
        </p:txBody>
      </p:sp>
      <p:sp>
        <p:nvSpPr>
          <p:cNvPr id="24587" name="Rectangle 11"/>
          <p:cNvSpPr>
            <a:spLocks noGrp="1" noRot="1" noChangeAspect="1" noChangeArrowheads="1" noTextEdit="1"/>
          </p:cNvSpPr>
          <p:nvPr>
            <p:ph type="sldImg"/>
          </p:nvPr>
        </p:nvSpPr>
        <p:spPr>
          <a:xfrm>
            <a:off x="1150938" y="692150"/>
            <a:ext cx="4556125" cy="3416300"/>
          </a:xfrm>
          <a:ln cap="flat">
            <a:solidFill>
              <a:schemeClr val="tx1"/>
            </a:solidFill>
          </a:ln>
        </p:spPr>
      </p:sp>
    </p:spTree>
    <p:extLst>
      <p:ext uri="{BB962C8B-B14F-4D97-AF65-F5344CB8AC3E}">
        <p14:creationId xmlns:p14="http://schemas.microsoft.com/office/powerpoint/2010/main" val="40841106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GB" sz="1200"/>
              <a:t>4</a:t>
            </a:r>
          </a:p>
        </p:txBody>
      </p:sp>
      <p:sp>
        <p:nvSpPr>
          <p:cNvPr id="2662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Rectangle 6"/>
          <p:cNvSpPr>
            <a:spLocks noChangeArrowheads="1"/>
          </p:cNvSpPr>
          <p:nvPr/>
        </p:nvSpPr>
        <p:spPr bwMode="auto">
          <a:xfrm>
            <a:off x="3886200" y="7938"/>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1" name="Rectangle 7"/>
          <p:cNvSpPr>
            <a:spLocks noChangeArrowheads="1"/>
          </p:cNvSpPr>
          <p:nvPr/>
        </p:nvSpPr>
        <p:spPr bwMode="auto">
          <a:xfrm>
            <a:off x="3886200" y="8704263"/>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GB" sz="1000" i="1"/>
              <a:t>4</a:t>
            </a:r>
          </a:p>
        </p:txBody>
      </p:sp>
      <p:sp>
        <p:nvSpPr>
          <p:cNvPr id="26632" name="Rectangle 8"/>
          <p:cNvSpPr>
            <a:spLocks noChangeArrowheads="1"/>
          </p:cNvSpPr>
          <p:nvPr/>
        </p:nvSpPr>
        <p:spPr bwMode="auto">
          <a:xfrm>
            <a:off x="0" y="8704263"/>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3" name="Rectangle 9"/>
          <p:cNvSpPr>
            <a:spLocks noChangeArrowheads="1"/>
          </p:cNvSpPr>
          <p:nvPr/>
        </p:nvSpPr>
        <p:spPr bwMode="auto">
          <a:xfrm>
            <a:off x="0" y="7938"/>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Rectangle 10"/>
          <p:cNvSpPr>
            <a:spLocks noGrp="1" noRot="1" noChangeAspect="1" noChangeArrowheads="1" noTextEdit="1"/>
          </p:cNvSpPr>
          <p:nvPr>
            <p:ph type="sldImg"/>
          </p:nvPr>
        </p:nvSpPr>
        <p:spPr>
          <a:xfrm>
            <a:off x="1150938" y="692150"/>
            <a:ext cx="4556125" cy="3416300"/>
          </a:xfrm>
          <a:ln cap="flat">
            <a:solidFill>
              <a:schemeClr val="tx1"/>
            </a:solidFill>
          </a:ln>
        </p:spPr>
      </p:sp>
      <p:sp>
        <p:nvSpPr>
          <p:cNvPr id="26635" name="Rectangle 11"/>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2359889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GB" sz="1200"/>
              <a:t>5</a:t>
            </a:r>
          </a:p>
        </p:txBody>
      </p:sp>
      <p:sp>
        <p:nvSpPr>
          <p:cNvPr id="2765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ChangeArrowheads="1"/>
          </p:cNvSpPr>
          <p:nvPr/>
        </p:nvSpPr>
        <p:spPr bwMode="auto">
          <a:xfrm>
            <a:off x="3886200" y="7938"/>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5" name="Rectangle 7"/>
          <p:cNvSpPr>
            <a:spLocks noChangeArrowheads="1"/>
          </p:cNvSpPr>
          <p:nvPr/>
        </p:nvSpPr>
        <p:spPr bwMode="auto">
          <a:xfrm>
            <a:off x="3886200" y="8704263"/>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GB" sz="1000" i="1"/>
              <a:t>5</a:t>
            </a:r>
          </a:p>
        </p:txBody>
      </p:sp>
      <p:sp>
        <p:nvSpPr>
          <p:cNvPr id="27656" name="Rectangle 8"/>
          <p:cNvSpPr>
            <a:spLocks noChangeArrowheads="1"/>
          </p:cNvSpPr>
          <p:nvPr/>
        </p:nvSpPr>
        <p:spPr bwMode="auto">
          <a:xfrm>
            <a:off x="0" y="8704263"/>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 name="Rectangle 9"/>
          <p:cNvSpPr>
            <a:spLocks noChangeArrowheads="1"/>
          </p:cNvSpPr>
          <p:nvPr/>
        </p:nvSpPr>
        <p:spPr bwMode="auto">
          <a:xfrm>
            <a:off x="0" y="7938"/>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Rectangle 10"/>
          <p:cNvSpPr>
            <a:spLocks noGrp="1" noRot="1" noChangeAspect="1" noChangeArrowheads="1" noTextEdit="1"/>
          </p:cNvSpPr>
          <p:nvPr>
            <p:ph type="sldImg"/>
          </p:nvPr>
        </p:nvSpPr>
        <p:spPr>
          <a:xfrm>
            <a:off x="1150938" y="692150"/>
            <a:ext cx="4556125" cy="3416300"/>
          </a:xfrm>
          <a:ln cap="flat">
            <a:solidFill>
              <a:schemeClr val="tx1"/>
            </a:solidFill>
          </a:ln>
        </p:spPr>
      </p:sp>
      <p:sp>
        <p:nvSpPr>
          <p:cNvPr id="27659" name="Rectangle 11"/>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9252083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GB" sz="1200"/>
              <a:t>6</a:t>
            </a:r>
          </a:p>
        </p:txBody>
      </p:sp>
      <p:sp>
        <p:nvSpPr>
          <p:cNvPr id="2867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Rectangle 6"/>
          <p:cNvSpPr>
            <a:spLocks noChangeArrowheads="1"/>
          </p:cNvSpPr>
          <p:nvPr/>
        </p:nvSpPr>
        <p:spPr bwMode="auto">
          <a:xfrm>
            <a:off x="3886200" y="7938"/>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Rectangle 7"/>
          <p:cNvSpPr>
            <a:spLocks noChangeArrowheads="1"/>
          </p:cNvSpPr>
          <p:nvPr/>
        </p:nvSpPr>
        <p:spPr bwMode="auto">
          <a:xfrm>
            <a:off x="3886200" y="8704263"/>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GB" sz="1000" i="1"/>
              <a:t>6</a:t>
            </a:r>
          </a:p>
        </p:txBody>
      </p:sp>
      <p:sp>
        <p:nvSpPr>
          <p:cNvPr id="28680" name="Rectangle 8"/>
          <p:cNvSpPr>
            <a:spLocks noChangeArrowheads="1"/>
          </p:cNvSpPr>
          <p:nvPr/>
        </p:nvSpPr>
        <p:spPr bwMode="auto">
          <a:xfrm>
            <a:off x="0" y="8704263"/>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1" name="Rectangle 9"/>
          <p:cNvSpPr>
            <a:spLocks noChangeArrowheads="1"/>
          </p:cNvSpPr>
          <p:nvPr/>
        </p:nvSpPr>
        <p:spPr bwMode="auto">
          <a:xfrm>
            <a:off x="0" y="7938"/>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2" name="Rectangle 10"/>
          <p:cNvSpPr>
            <a:spLocks noGrp="1" noRot="1" noChangeAspect="1" noChangeArrowheads="1" noTextEdit="1"/>
          </p:cNvSpPr>
          <p:nvPr>
            <p:ph type="sldImg"/>
          </p:nvPr>
        </p:nvSpPr>
        <p:spPr>
          <a:xfrm>
            <a:off x="1150938" y="692150"/>
            <a:ext cx="4556125" cy="3416300"/>
          </a:xfrm>
          <a:ln cap="flat">
            <a:solidFill>
              <a:schemeClr val="tx1"/>
            </a:solidFill>
          </a:ln>
        </p:spPr>
      </p:sp>
      <p:sp>
        <p:nvSpPr>
          <p:cNvPr id="28683" name="Rectangle 11"/>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037062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GB" sz="1200"/>
              <a:t>7</a:t>
            </a:r>
          </a:p>
        </p:txBody>
      </p:sp>
      <p:sp>
        <p:nvSpPr>
          <p:cNvPr id="2970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Rectangle 6"/>
          <p:cNvSpPr>
            <a:spLocks noChangeArrowheads="1"/>
          </p:cNvSpPr>
          <p:nvPr/>
        </p:nvSpPr>
        <p:spPr bwMode="auto">
          <a:xfrm>
            <a:off x="3886200" y="7938"/>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Rectangle 7"/>
          <p:cNvSpPr>
            <a:spLocks noChangeArrowheads="1"/>
          </p:cNvSpPr>
          <p:nvPr/>
        </p:nvSpPr>
        <p:spPr bwMode="auto">
          <a:xfrm>
            <a:off x="3886200" y="8704263"/>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GB" sz="1000" i="1"/>
              <a:t>7</a:t>
            </a:r>
          </a:p>
        </p:txBody>
      </p:sp>
      <p:sp>
        <p:nvSpPr>
          <p:cNvPr id="29704" name="Rectangle 8"/>
          <p:cNvSpPr>
            <a:spLocks noChangeArrowheads="1"/>
          </p:cNvSpPr>
          <p:nvPr/>
        </p:nvSpPr>
        <p:spPr bwMode="auto">
          <a:xfrm>
            <a:off x="0" y="8704263"/>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Rectangle 9"/>
          <p:cNvSpPr>
            <a:spLocks noChangeArrowheads="1"/>
          </p:cNvSpPr>
          <p:nvPr/>
        </p:nvSpPr>
        <p:spPr bwMode="auto">
          <a:xfrm>
            <a:off x="0" y="7938"/>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Rectangle 10"/>
          <p:cNvSpPr>
            <a:spLocks noGrp="1" noRot="1" noChangeAspect="1" noChangeArrowheads="1" noTextEdit="1"/>
          </p:cNvSpPr>
          <p:nvPr>
            <p:ph type="sldImg"/>
          </p:nvPr>
        </p:nvSpPr>
        <p:spPr>
          <a:xfrm>
            <a:off x="1150938" y="692150"/>
            <a:ext cx="4556125" cy="3416300"/>
          </a:xfrm>
          <a:ln cap="flat">
            <a:solidFill>
              <a:schemeClr val="tx1"/>
            </a:solidFill>
          </a:ln>
        </p:spPr>
      </p:sp>
      <p:sp>
        <p:nvSpPr>
          <p:cNvPr id="29707" name="Rectangle 11"/>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491477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GB" sz="1200"/>
              <a:t>8</a:t>
            </a:r>
          </a:p>
        </p:txBody>
      </p:sp>
      <p:sp>
        <p:nvSpPr>
          <p:cNvPr id="3072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Rectangle 6"/>
          <p:cNvSpPr>
            <a:spLocks noChangeArrowheads="1"/>
          </p:cNvSpPr>
          <p:nvPr/>
        </p:nvSpPr>
        <p:spPr bwMode="auto">
          <a:xfrm>
            <a:off x="3886200" y="7938"/>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Rectangle 7"/>
          <p:cNvSpPr>
            <a:spLocks noChangeArrowheads="1"/>
          </p:cNvSpPr>
          <p:nvPr/>
        </p:nvSpPr>
        <p:spPr bwMode="auto">
          <a:xfrm>
            <a:off x="3886200" y="8704263"/>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GB" sz="1000" i="1"/>
              <a:t>8</a:t>
            </a:r>
          </a:p>
        </p:txBody>
      </p:sp>
      <p:sp>
        <p:nvSpPr>
          <p:cNvPr id="30728" name="Rectangle 8"/>
          <p:cNvSpPr>
            <a:spLocks noChangeArrowheads="1"/>
          </p:cNvSpPr>
          <p:nvPr/>
        </p:nvSpPr>
        <p:spPr bwMode="auto">
          <a:xfrm>
            <a:off x="0" y="8704263"/>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 name="Rectangle 9"/>
          <p:cNvSpPr>
            <a:spLocks noChangeArrowheads="1"/>
          </p:cNvSpPr>
          <p:nvPr/>
        </p:nvSpPr>
        <p:spPr bwMode="auto">
          <a:xfrm>
            <a:off x="0" y="7938"/>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 name="Rectangle 10"/>
          <p:cNvSpPr>
            <a:spLocks noGrp="1" noRot="1" noChangeAspect="1" noChangeArrowheads="1" noTextEdit="1"/>
          </p:cNvSpPr>
          <p:nvPr>
            <p:ph type="sldImg"/>
          </p:nvPr>
        </p:nvSpPr>
        <p:spPr>
          <a:xfrm>
            <a:off x="1150938" y="692150"/>
            <a:ext cx="4556125" cy="3416300"/>
          </a:xfrm>
          <a:ln cap="flat">
            <a:solidFill>
              <a:schemeClr val="tx1"/>
            </a:solidFill>
          </a:ln>
        </p:spPr>
      </p:sp>
      <p:sp>
        <p:nvSpPr>
          <p:cNvPr id="30731" name="Rectangle 11"/>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7661981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GB" sz="1200"/>
              <a:t>9</a:t>
            </a:r>
          </a:p>
        </p:txBody>
      </p:sp>
      <p:sp>
        <p:nvSpPr>
          <p:cNvPr id="317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Rectangle 6"/>
          <p:cNvSpPr>
            <a:spLocks noChangeArrowheads="1"/>
          </p:cNvSpPr>
          <p:nvPr/>
        </p:nvSpPr>
        <p:spPr bwMode="auto">
          <a:xfrm>
            <a:off x="3886200" y="7938"/>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Rectangle 7"/>
          <p:cNvSpPr>
            <a:spLocks noChangeArrowheads="1"/>
          </p:cNvSpPr>
          <p:nvPr/>
        </p:nvSpPr>
        <p:spPr bwMode="auto">
          <a:xfrm>
            <a:off x="3886200" y="8704263"/>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GB" sz="1000" i="1"/>
              <a:t>9</a:t>
            </a:r>
          </a:p>
        </p:txBody>
      </p:sp>
      <p:sp>
        <p:nvSpPr>
          <p:cNvPr id="31752" name="Rectangle 8"/>
          <p:cNvSpPr>
            <a:spLocks noChangeArrowheads="1"/>
          </p:cNvSpPr>
          <p:nvPr/>
        </p:nvSpPr>
        <p:spPr bwMode="auto">
          <a:xfrm>
            <a:off x="0" y="8704263"/>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Rectangle 9"/>
          <p:cNvSpPr>
            <a:spLocks noChangeArrowheads="1"/>
          </p:cNvSpPr>
          <p:nvPr/>
        </p:nvSpPr>
        <p:spPr bwMode="auto">
          <a:xfrm>
            <a:off x="0" y="7938"/>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4" name="Rectangle 10"/>
          <p:cNvSpPr>
            <a:spLocks noGrp="1" noRot="1" noChangeAspect="1" noChangeArrowheads="1" noTextEdit="1"/>
          </p:cNvSpPr>
          <p:nvPr>
            <p:ph type="sldImg"/>
          </p:nvPr>
        </p:nvSpPr>
        <p:spPr>
          <a:xfrm>
            <a:off x="1150938" y="692150"/>
            <a:ext cx="4556125" cy="3416300"/>
          </a:xfrm>
          <a:ln cap="flat">
            <a:solidFill>
              <a:schemeClr val="tx1"/>
            </a:solidFill>
          </a:ln>
        </p:spPr>
      </p:sp>
      <p:sp>
        <p:nvSpPr>
          <p:cNvPr id="31755" name="Rectangle 11"/>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473361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GB" sz="1200"/>
              <a:t>10</a:t>
            </a:r>
          </a:p>
        </p:txBody>
      </p:sp>
      <p:sp>
        <p:nvSpPr>
          <p:cNvPr id="3277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4" name="Rectangle 6"/>
          <p:cNvSpPr>
            <a:spLocks noChangeArrowheads="1"/>
          </p:cNvSpPr>
          <p:nvPr/>
        </p:nvSpPr>
        <p:spPr bwMode="auto">
          <a:xfrm>
            <a:off x="3886200" y="7938"/>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5" name="Rectangle 7"/>
          <p:cNvSpPr>
            <a:spLocks noChangeArrowheads="1"/>
          </p:cNvSpPr>
          <p:nvPr/>
        </p:nvSpPr>
        <p:spPr bwMode="auto">
          <a:xfrm>
            <a:off x="3886200" y="8704263"/>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GB" sz="1000" i="1"/>
              <a:t>10</a:t>
            </a:r>
          </a:p>
        </p:txBody>
      </p:sp>
      <p:sp>
        <p:nvSpPr>
          <p:cNvPr id="32776" name="Rectangle 8"/>
          <p:cNvSpPr>
            <a:spLocks noChangeArrowheads="1"/>
          </p:cNvSpPr>
          <p:nvPr/>
        </p:nvSpPr>
        <p:spPr bwMode="auto">
          <a:xfrm>
            <a:off x="0" y="8704263"/>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7" name="Rectangle 9"/>
          <p:cNvSpPr>
            <a:spLocks noChangeArrowheads="1"/>
          </p:cNvSpPr>
          <p:nvPr/>
        </p:nvSpPr>
        <p:spPr bwMode="auto">
          <a:xfrm>
            <a:off x="0" y="7938"/>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8" name="Rectangle 10"/>
          <p:cNvSpPr>
            <a:spLocks noGrp="1" noRot="1" noChangeAspect="1" noChangeArrowheads="1" noTextEdit="1"/>
          </p:cNvSpPr>
          <p:nvPr>
            <p:ph type="sldImg"/>
          </p:nvPr>
        </p:nvSpPr>
        <p:spPr>
          <a:xfrm>
            <a:off x="1150938" y="692150"/>
            <a:ext cx="4556125" cy="3416300"/>
          </a:xfrm>
          <a:ln cap="flat">
            <a:solidFill>
              <a:schemeClr val="tx1"/>
            </a:solidFill>
          </a:ln>
        </p:spPr>
      </p:sp>
      <p:sp>
        <p:nvSpPr>
          <p:cNvPr id="32779" name="Rectangle 11"/>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3713494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GB" sz="1200"/>
              <a:t>11</a:t>
            </a:r>
          </a:p>
        </p:txBody>
      </p:sp>
      <p:sp>
        <p:nvSpPr>
          <p:cNvPr id="337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Rectangle 6"/>
          <p:cNvSpPr>
            <a:spLocks noChangeArrowheads="1"/>
          </p:cNvSpPr>
          <p:nvPr/>
        </p:nvSpPr>
        <p:spPr bwMode="auto">
          <a:xfrm>
            <a:off x="3886200" y="7938"/>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Rectangle 7"/>
          <p:cNvSpPr>
            <a:spLocks noChangeArrowheads="1"/>
          </p:cNvSpPr>
          <p:nvPr/>
        </p:nvSpPr>
        <p:spPr bwMode="auto">
          <a:xfrm>
            <a:off x="3886200" y="8704263"/>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GB" sz="1000" i="1"/>
              <a:t>11</a:t>
            </a:r>
          </a:p>
        </p:txBody>
      </p:sp>
      <p:sp>
        <p:nvSpPr>
          <p:cNvPr id="33800" name="Rectangle 8"/>
          <p:cNvSpPr>
            <a:spLocks noChangeArrowheads="1"/>
          </p:cNvSpPr>
          <p:nvPr/>
        </p:nvSpPr>
        <p:spPr bwMode="auto">
          <a:xfrm>
            <a:off x="0" y="8704263"/>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1" name="Rectangle 9"/>
          <p:cNvSpPr>
            <a:spLocks noChangeArrowheads="1"/>
          </p:cNvSpPr>
          <p:nvPr/>
        </p:nvSpPr>
        <p:spPr bwMode="auto">
          <a:xfrm>
            <a:off x="0" y="7938"/>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2" name="Rectangle 10"/>
          <p:cNvSpPr>
            <a:spLocks noGrp="1" noRot="1" noChangeAspect="1" noChangeArrowheads="1" noTextEdit="1"/>
          </p:cNvSpPr>
          <p:nvPr>
            <p:ph type="sldImg"/>
          </p:nvPr>
        </p:nvSpPr>
        <p:spPr>
          <a:xfrm>
            <a:off x="1150938" y="692150"/>
            <a:ext cx="4556125" cy="3416300"/>
          </a:xfrm>
          <a:ln cap="flat">
            <a:solidFill>
              <a:schemeClr val="tx1"/>
            </a:solidFill>
          </a:ln>
        </p:spPr>
      </p:sp>
      <p:sp>
        <p:nvSpPr>
          <p:cNvPr id="33803" name="Rectangle 11"/>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7304849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GB" sz="1200"/>
              <a:t>12</a:t>
            </a:r>
          </a:p>
        </p:txBody>
      </p:sp>
      <p:sp>
        <p:nvSpPr>
          <p:cNvPr id="348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Rectangle 6"/>
          <p:cNvSpPr>
            <a:spLocks noChangeArrowheads="1"/>
          </p:cNvSpPr>
          <p:nvPr/>
        </p:nvSpPr>
        <p:spPr bwMode="auto">
          <a:xfrm>
            <a:off x="3886200" y="7938"/>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Rectangle 7"/>
          <p:cNvSpPr>
            <a:spLocks noChangeArrowheads="1"/>
          </p:cNvSpPr>
          <p:nvPr/>
        </p:nvSpPr>
        <p:spPr bwMode="auto">
          <a:xfrm>
            <a:off x="3886200" y="8704263"/>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GB" sz="1000" i="1"/>
              <a:t>12</a:t>
            </a:r>
          </a:p>
        </p:txBody>
      </p:sp>
      <p:sp>
        <p:nvSpPr>
          <p:cNvPr id="34824" name="Rectangle 8"/>
          <p:cNvSpPr>
            <a:spLocks noChangeArrowheads="1"/>
          </p:cNvSpPr>
          <p:nvPr/>
        </p:nvSpPr>
        <p:spPr bwMode="auto">
          <a:xfrm>
            <a:off x="0" y="8704263"/>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 name="Rectangle 9"/>
          <p:cNvSpPr>
            <a:spLocks noChangeArrowheads="1"/>
          </p:cNvSpPr>
          <p:nvPr/>
        </p:nvSpPr>
        <p:spPr bwMode="auto">
          <a:xfrm>
            <a:off x="0" y="7938"/>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Rectangle 10"/>
          <p:cNvSpPr>
            <a:spLocks noGrp="1" noRot="1" noChangeAspect="1" noChangeArrowheads="1" noTextEdit="1"/>
          </p:cNvSpPr>
          <p:nvPr>
            <p:ph type="sldImg"/>
          </p:nvPr>
        </p:nvSpPr>
        <p:spPr>
          <a:xfrm>
            <a:off x="1150938" y="692150"/>
            <a:ext cx="4556125" cy="3416300"/>
          </a:xfrm>
          <a:ln cap="flat">
            <a:solidFill>
              <a:schemeClr val="tx1"/>
            </a:solidFill>
          </a:ln>
        </p:spPr>
      </p:sp>
      <p:sp>
        <p:nvSpPr>
          <p:cNvPr id="34827" name="Rectangle 11"/>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807143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Rot="1" noChangeAspect="1" noChangeArrowheads="1" noTextEdit="1"/>
          </p:cNvSpPr>
          <p:nvPr>
            <p:ph type="sldImg"/>
          </p:nvPr>
        </p:nvSpPr>
        <p:spPr>
          <a:xfrm>
            <a:off x="1150938" y="692150"/>
            <a:ext cx="4556125" cy="3416300"/>
          </a:xfrm>
          <a:ln/>
        </p:spPr>
      </p:sp>
      <p:sp>
        <p:nvSpPr>
          <p:cNvPr id="456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81107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GB" sz="1200"/>
              <a:t>13</a:t>
            </a:r>
          </a:p>
        </p:txBody>
      </p:sp>
      <p:sp>
        <p:nvSpPr>
          <p:cNvPr id="3584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Rectangle 6"/>
          <p:cNvSpPr>
            <a:spLocks noChangeArrowheads="1"/>
          </p:cNvSpPr>
          <p:nvPr/>
        </p:nvSpPr>
        <p:spPr bwMode="auto">
          <a:xfrm>
            <a:off x="3886200" y="7938"/>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Rectangle 7"/>
          <p:cNvSpPr>
            <a:spLocks noChangeArrowheads="1"/>
          </p:cNvSpPr>
          <p:nvPr/>
        </p:nvSpPr>
        <p:spPr bwMode="auto">
          <a:xfrm>
            <a:off x="3886200" y="8704263"/>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GB" sz="1000" i="1"/>
              <a:t>13</a:t>
            </a:r>
          </a:p>
        </p:txBody>
      </p:sp>
      <p:sp>
        <p:nvSpPr>
          <p:cNvPr id="35848" name="Rectangle 8"/>
          <p:cNvSpPr>
            <a:spLocks noChangeArrowheads="1"/>
          </p:cNvSpPr>
          <p:nvPr/>
        </p:nvSpPr>
        <p:spPr bwMode="auto">
          <a:xfrm>
            <a:off x="0" y="8704263"/>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 name="Rectangle 9"/>
          <p:cNvSpPr>
            <a:spLocks noChangeArrowheads="1"/>
          </p:cNvSpPr>
          <p:nvPr/>
        </p:nvSpPr>
        <p:spPr bwMode="auto">
          <a:xfrm>
            <a:off x="0" y="7938"/>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Rectangle 10"/>
          <p:cNvSpPr>
            <a:spLocks noGrp="1" noRot="1" noChangeAspect="1" noChangeArrowheads="1" noTextEdit="1"/>
          </p:cNvSpPr>
          <p:nvPr>
            <p:ph type="sldImg"/>
          </p:nvPr>
        </p:nvSpPr>
        <p:spPr>
          <a:xfrm>
            <a:off x="1150938" y="692150"/>
            <a:ext cx="4556125" cy="3416300"/>
          </a:xfrm>
          <a:ln cap="flat">
            <a:solidFill>
              <a:schemeClr val="tx1"/>
            </a:solidFill>
          </a:ln>
        </p:spPr>
      </p:sp>
      <p:sp>
        <p:nvSpPr>
          <p:cNvPr id="35851" name="Rectangle 11"/>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5793198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GB" sz="1200"/>
              <a:t>23</a:t>
            </a:r>
          </a:p>
        </p:txBody>
      </p:sp>
      <p:sp>
        <p:nvSpPr>
          <p:cNvPr id="3686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0" name="Rectangle 6"/>
          <p:cNvSpPr>
            <a:spLocks noChangeArrowheads="1"/>
          </p:cNvSpPr>
          <p:nvPr/>
        </p:nvSpPr>
        <p:spPr bwMode="auto">
          <a:xfrm>
            <a:off x="3886200" y="7938"/>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1" name="Rectangle 7"/>
          <p:cNvSpPr>
            <a:spLocks noChangeArrowheads="1"/>
          </p:cNvSpPr>
          <p:nvPr/>
        </p:nvSpPr>
        <p:spPr bwMode="auto">
          <a:xfrm>
            <a:off x="3886200" y="8704263"/>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GB" sz="1000" i="1"/>
              <a:t>23</a:t>
            </a:r>
          </a:p>
        </p:txBody>
      </p:sp>
      <p:sp>
        <p:nvSpPr>
          <p:cNvPr id="36872" name="Rectangle 8"/>
          <p:cNvSpPr>
            <a:spLocks noChangeArrowheads="1"/>
          </p:cNvSpPr>
          <p:nvPr/>
        </p:nvSpPr>
        <p:spPr bwMode="auto">
          <a:xfrm>
            <a:off x="0" y="8704263"/>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3" name="Rectangle 9"/>
          <p:cNvSpPr>
            <a:spLocks noChangeArrowheads="1"/>
          </p:cNvSpPr>
          <p:nvPr/>
        </p:nvSpPr>
        <p:spPr bwMode="auto">
          <a:xfrm>
            <a:off x="0" y="7938"/>
            <a:ext cx="29702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4" name="Rectangle 10"/>
          <p:cNvSpPr>
            <a:spLocks noGrp="1" noRot="1" noChangeAspect="1" noChangeArrowheads="1" noTextEdit="1"/>
          </p:cNvSpPr>
          <p:nvPr>
            <p:ph type="sldImg"/>
          </p:nvPr>
        </p:nvSpPr>
        <p:spPr>
          <a:xfrm>
            <a:off x="1150938" y="692150"/>
            <a:ext cx="4556125" cy="3416300"/>
          </a:xfrm>
          <a:ln cap="flat">
            <a:solidFill>
              <a:schemeClr val="tx1"/>
            </a:solidFill>
          </a:ln>
        </p:spPr>
      </p:sp>
      <p:sp>
        <p:nvSpPr>
          <p:cNvPr id="36875" name="Rectangle 11"/>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6386639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GB" sz="1200"/>
              <a:t>11</a:t>
            </a:r>
          </a:p>
        </p:txBody>
      </p:sp>
      <p:sp>
        <p:nvSpPr>
          <p:cNvPr id="3789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4" name="Rectangle 6"/>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5" name="Rectangle 7"/>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14</a:t>
            </a:r>
          </a:p>
        </p:txBody>
      </p:sp>
      <p:sp>
        <p:nvSpPr>
          <p:cNvPr id="37896" name="Rectangle 8"/>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7" name="Rectangle 9"/>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8" name="Rectangle 10"/>
          <p:cNvSpPr>
            <a:spLocks noGrp="1" noChangeArrowheads="1"/>
          </p:cNvSpPr>
          <p:nvPr>
            <p:ph type="body" idx="1"/>
          </p:nvPr>
        </p:nvSpPr>
        <p:spPr>
          <a:noFill/>
        </p:spPr>
        <p:txBody>
          <a:bodyPr/>
          <a:lstStyle/>
          <a:p>
            <a:endParaRPr lang="en-US" smtClean="0"/>
          </a:p>
        </p:txBody>
      </p:sp>
      <p:sp>
        <p:nvSpPr>
          <p:cNvPr id="37899" name="Rectangle 11"/>
          <p:cNvSpPr>
            <a:spLocks noGrp="1" noRot="1" noChangeAspect="1" noChangeArrowheads="1" noTextEdit="1"/>
          </p:cNvSpPr>
          <p:nvPr>
            <p:ph type="sldImg"/>
          </p:nvPr>
        </p:nvSpPr>
        <p:spPr>
          <a:xfrm>
            <a:off x="1150938" y="692150"/>
            <a:ext cx="4556125" cy="3416300"/>
          </a:xfrm>
          <a:ln cap="flat">
            <a:solidFill>
              <a:schemeClr val="tx1"/>
            </a:solidFill>
          </a:ln>
        </p:spPr>
      </p:sp>
    </p:spTree>
    <p:extLst>
      <p:ext uri="{BB962C8B-B14F-4D97-AF65-F5344CB8AC3E}">
        <p14:creationId xmlns:p14="http://schemas.microsoft.com/office/powerpoint/2010/main" val="277631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Rot="1" noChangeAspect="1" noChangeArrowheads="1" noTextEdit="1"/>
          </p:cNvSpPr>
          <p:nvPr>
            <p:ph type="sldImg"/>
          </p:nvPr>
        </p:nvSpPr>
        <p:spPr>
          <a:xfrm>
            <a:off x="1150938" y="692150"/>
            <a:ext cx="4556125" cy="3416300"/>
          </a:xfrm>
          <a:ln/>
        </p:spPr>
      </p:sp>
      <p:sp>
        <p:nvSpPr>
          <p:cNvPr id="418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23662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Rot="1" noChangeAspect="1" noChangeArrowheads="1" noTextEdit="1"/>
          </p:cNvSpPr>
          <p:nvPr>
            <p:ph type="sldImg"/>
          </p:nvPr>
        </p:nvSpPr>
        <p:spPr>
          <a:xfrm>
            <a:off x="1150938" y="692150"/>
            <a:ext cx="4556125" cy="3416300"/>
          </a:xfrm>
          <a:ln/>
        </p:spPr>
      </p:sp>
      <p:sp>
        <p:nvSpPr>
          <p:cNvPr id="460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113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Rot="1" noChangeAspect="1" noChangeArrowheads="1" noTextEdit="1"/>
          </p:cNvSpPr>
          <p:nvPr>
            <p:ph type="sldImg"/>
          </p:nvPr>
        </p:nvSpPr>
        <p:spPr>
          <a:xfrm>
            <a:off x="1150938" y="692150"/>
            <a:ext cx="4556125" cy="3416300"/>
          </a:xfrm>
          <a:ln/>
        </p:spPr>
      </p:sp>
      <p:sp>
        <p:nvSpPr>
          <p:cNvPr id="421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5481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spect="1" noChangeArrowheads="1" noTextEdit="1"/>
          </p:cNvSpPr>
          <p:nvPr>
            <p:ph type="sldImg"/>
          </p:nvPr>
        </p:nvSpPr>
        <p:spPr>
          <a:xfrm>
            <a:off x="1150938" y="692150"/>
            <a:ext cx="4556125" cy="3416300"/>
          </a:xfrm>
          <a:ln/>
        </p:spPr>
      </p:sp>
      <p:sp>
        <p:nvSpPr>
          <p:cNvPr id="523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1017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noTextEdit="1"/>
          </p:cNvSpPr>
          <p:nvPr>
            <p:ph type="sldImg"/>
          </p:nvPr>
        </p:nvSpPr>
        <p:spPr>
          <a:xfrm>
            <a:off x="1150938" y="692150"/>
            <a:ext cx="4556125" cy="3416300"/>
          </a:xfrm>
          <a:ln/>
        </p:spPr>
      </p:sp>
      <p:sp>
        <p:nvSpPr>
          <p:cNvPr id="524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2711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52610" name="Group 2"/>
          <p:cNvGrpSpPr>
            <a:grpSpLocks/>
          </p:cNvGrpSpPr>
          <p:nvPr/>
        </p:nvGrpSpPr>
        <p:grpSpPr bwMode="auto">
          <a:xfrm>
            <a:off x="0" y="0"/>
            <a:ext cx="9140825" cy="6850063"/>
            <a:chOff x="0" y="0"/>
            <a:chExt cx="5758" cy="4315"/>
          </a:xfrm>
        </p:grpSpPr>
        <p:grpSp>
          <p:nvGrpSpPr>
            <p:cNvPr id="452611" name="Group 3"/>
            <p:cNvGrpSpPr>
              <a:grpSpLocks/>
            </p:cNvGrpSpPr>
            <p:nvPr userDrawn="1"/>
          </p:nvGrpSpPr>
          <p:grpSpPr bwMode="auto">
            <a:xfrm>
              <a:off x="1728" y="2230"/>
              <a:ext cx="4027" cy="2085"/>
              <a:chOff x="1728" y="2230"/>
              <a:chExt cx="4027" cy="2085"/>
            </a:xfrm>
          </p:grpSpPr>
          <p:sp>
            <p:nvSpPr>
              <p:cNvPr id="452612"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2613"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2614"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2615"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2616"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52617"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2618"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52619" name="Rectangle 11"/>
          <p:cNvSpPr>
            <a:spLocks noGrp="1" noChangeArrowheads="1"/>
          </p:cNvSpPr>
          <p:nvPr>
            <p:ph type="ctrTitle" sz="quarter"/>
          </p:nvPr>
        </p:nvSpPr>
        <p:spPr>
          <a:xfrm>
            <a:off x="685800" y="1736725"/>
            <a:ext cx="7772400" cy="1920875"/>
          </a:xfrm>
        </p:spPr>
        <p:txBody>
          <a:bodyPr/>
          <a:lstStyle>
            <a:lvl1pPr>
              <a:defRPr sz="6000"/>
            </a:lvl1pPr>
          </a:lstStyle>
          <a:p>
            <a:pPr lvl="0"/>
            <a:r>
              <a:rPr lang="en-US" noProof="0" smtClean="0"/>
              <a:t>Click to edit Master title style</a:t>
            </a:r>
          </a:p>
        </p:txBody>
      </p:sp>
      <p:sp>
        <p:nvSpPr>
          <p:cNvPr id="452620"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452621" name="Rectangle 13"/>
          <p:cNvSpPr>
            <a:spLocks noGrp="1" noChangeArrowheads="1"/>
          </p:cNvSpPr>
          <p:nvPr>
            <p:ph type="dt" sz="quarter" idx="2"/>
          </p:nvPr>
        </p:nvSpPr>
        <p:spPr>
          <a:xfrm>
            <a:off x="457200" y="6248400"/>
            <a:ext cx="2133600" cy="476250"/>
          </a:xfrm>
        </p:spPr>
        <p:txBody>
          <a:bodyPr/>
          <a:lstStyle>
            <a:lvl1pPr>
              <a:defRPr/>
            </a:lvl1pPr>
          </a:lstStyle>
          <a:p>
            <a:endParaRPr lang="en-US"/>
          </a:p>
        </p:txBody>
      </p:sp>
      <p:sp>
        <p:nvSpPr>
          <p:cNvPr id="452622" name="Rectangle 14"/>
          <p:cNvSpPr>
            <a:spLocks noGrp="1" noChangeArrowheads="1"/>
          </p:cNvSpPr>
          <p:nvPr>
            <p:ph type="ftr" sz="quarter" idx="3"/>
          </p:nvPr>
        </p:nvSpPr>
        <p:spPr>
          <a:xfrm>
            <a:off x="3124200" y="6251575"/>
            <a:ext cx="2895600" cy="476250"/>
          </a:xfrm>
        </p:spPr>
        <p:txBody>
          <a:bodyPr/>
          <a:lstStyle>
            <a:lvl1pPr>
              <a:defRPr/>
            </a:lvl1pPr>
          </a:lstStyle>
          <a:p>
            <a:endParaRPr lang="en-US"/>
          </a:p>
        </p:txBody>
      </p:sp>
      <p:sp>
        <p:nvSpPr>
          <p:cNvPr id="452623" name="Rectangle 15"/>
          <p:cNvSpPr>
            <a:spLocks noGrp="1" noChangeArrowheads="1"/>
          </p:cNvSpPr>
          <p:nvPr>
            <p:ph type="sldNum" sz="quarter" idx="4"/>
          </p:nvPr>
        </p:nvSpPr>
        <p:spPr>
          <a:xfrm>
            <a:off x="6553200" y="6254750"/>
            <a:ext cx="2133600" cy="476250"/>
          </a:xfrm>
        </p:spPr>
        <p:txBody>
          <a:bodyPr/>
          <a:lstStyle>
            <a:lvl1pPr>
              <a:defRPr/>
            </a:lvl1pPr>
          </a:lstStyle>
          <a:p>
            <a:fld id="{7A75C5FF-6AAE-4A79-B9AE-62AB5004A926}"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CB96259E-9225-4CAA-9125-E61391BC17A4}"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666153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940CA8E-E4B4-4147-89DD-05FD8806E682}"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335841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C17342C-698A-41B1-9CDE-8E06037AED62}"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657385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4FE24B9-3650-45AE-B8E9-BD67EEB5971A}"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80889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EE93C8A-A678-4DAA-8737-B042F59CADAF}"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57844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004D3B68-AB64-4FB8-88C3-00EDD55CDA87}" type="slidenum">
              <a:rPr lang="en-US"/>
              <a:pPr/>
              <a:t>‹#›</a:t>
            </a:fld>
            <a:endParaRPr lang="en-US"/>
          </a:p>
        </p:txBody>
      </p:sp>
      <p:sp>
        <p:nvSpPr>
          <p:cNvPr id="9" name="Footer Placeholder 8"/>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184451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091DB9A1-005C-41A1-B08B-524E6A580D28}" type="slidenum">
              <a:rPr lang="en-US"/>
              <a:pPr/>
              <a:t>‹#›</a:t>
            </a:fld>
            <a:endParaRPr lang="en-US"/>
          </a:p>
        </p:txBody>
      </p:sp>
      <p:sp>
        <p:nvSpPr>
          <p:cNvPr id="5" name="Footer Placeholder 4"/>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113278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8CBE19EF-DCB8-44EB-80C5-BE390A15E9AD}" type="slidenum">
              <a:rPr lang="en-US"/>
              <a:pPr/>
              <a:t>‹#›</a:t>
            </a:fld>
            <a:endParaRPr lang="en-US"/>
          </a:p>
        </p:txBody>
      </p:sp>
      <p:sp>
        <p:nvSpPr>
          <p:cNvPr id="4" name="Footer Placeholder 3"/>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4135679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0023C6EE-540B-40F4-8938-8CC0998ECA9C}"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2709288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77FC6705-CDD2-49E7-84FC-9675763C2B29}"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199282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1586"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451587"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332A2C43-B019-4C5A-A55C-DA860490605D}" type="slidenum">
              <a:rPr lang="en-US"/>
              <a:pPr/>
              <a:t>‹#›</a:t>
            </a:fld>
            <a:endParaRPr lang="en-US"/>
          </a:p>
        </p:txBody>
      </p:sp>
      <p:grpSp>
        <p:nvGrpSpPr>
          <p:cNvPr id="451588" name="Group 4"/>
          <p:cNvGrpSpPr>
            <a:grpSpLocks/>
          </p:cNvGrpSpPr>
          <p:nvPr/>
        </p:nvGrpSpPr>
        <p:grpSpPr bwMode="auto">
          <a:xfrm>
            <a:off x="0" y="0"/>
            <a:ext cx="9140825" cy="6850063"/>
            <a:chOff x="0" y="0"/>
            <a:chExt cx="5758" cy="4315"/>
          </a:xfrm>
        </p:grpSpPr>
        <p:grpSp>
          <p:nvGrpSpPr>
            <p:cNvPr id="451589" name="Group 5"/>
            <p:cNvGrpSpPr>
              <a:grpSpLocks/>
            </p:cNvGrpSpPr>
            <p:nvPr userDrawn="1"/>
          </p:nvGrpSpPr>
          <p:grpSpPr bwMode="auto">
            <a:xfrm>
              <a:off x="1728" y="2230"/>
              <a:ext cx="4027" cy="2085"/>
              <a:chOff x="1728" y="2230"/>
              <a:chExt cx="4027" cy="2085"/>
            </a:xfrm>
          </p:grpSpPr>
          <p:sp>
            <p:nvSpPr>
              <p:cNvPr id="451590"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1591"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1592"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1593"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1594"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51595"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1596"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51597"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51598"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endParaRPr lang="en-US"/>
          </a:p>
        </p:txBody>
      </p:sp>
      <p:sp>
        <p:nvSpPr>
          <p:cNvPr id="451599" name="Rectangle 15"/>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iming>
    <p:tnLst>
      <p:par>
        <p:cTn id="1" dur="indefinite" restart="never" nodeType="tmRoot"/>
      </p:par>
    </p:tnLst>
  </p:timing>
  <p:hf hdr="0" ftr="0" dt="0"/>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ctrTitle"/>
          </p:nvPr>
        </p:nvSpPr>
        <p:spPr>
          <a:xfrm>
            <a:off x="762000" y="990600"/>
            <a:ext cx="7772400" cy="1676400"/>
          </a:xfrm>
        </p:spPr>
        <p:txBody>
          <a:bodyPr/>
          <a:lstStyle/>
          <a:p>
            <a:endParaRPr lang="en-US" dirty="0"/>
          </a:p>
        </p:txBody>
      </p:sp>
      <p:sp>
        <p:nvSpPr>
          <p:cNvPr id="227331" name="Rectangle 3"/>
          <p:cNvSpPr>
            <a:spLocks noGrp="1" noChangeArrowheads="1"/>
          </p:cNvSpPr>
          <p:nvPr>
            <p:ph type="subTitle" idx="1"/>
          </p:nvPr>
        </p:nvSpPr>
        <p:spPr>
          <a:xfrm>
            <a:off x="1371600" y="3429000"/>
            <a:ext cx="6400800" cy="1752600"/>
          </a:xfrm>
        </p:spPr>
        <p:txBody>
          <a:bodyPr/>
          <a:lstStyle/>
          <a:p>
            <a:r>
              <a:rPr lang="en-US" sz="4000"/>
              <a:t>Entity Relationship (E-R) Modeling</a:t>
            </a:r>
          </a:p>
          <a:p>
            <a:endParaRPr lang="en-US" sz="4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F84EEDA8-487F-4453-B8F4-2AB6EF20C6EA}" type="slidenum">
              <a:rPr lang="en-US"/>
              <a:pPr/>
              <a:t>10</a:t>
            </a:fld>
            <a:endParaRPr lang="en-US"/>
          </a:p>
        </p:txBody>
      </p:sp>
      <p:sp>
        <p:nvSpPr>
          <p:cNvPr id="380930" name="Rectangle 2"/>
          <p:cNvSpPr>
            <a:spLocks noGrp="1" noRot="1" noChangeArrowheads="1"/>
          </p:cNvSpPr>
          <p:nvPr>
            <p:ph type="title"/>
          </p:nvPr>
        </p:nvSpPr>
        <p:spPr/>
        <p:txBody>
          <a:bodyPr/>
          <a:lstStyle/>
          <a:p>
            <a:r>
              <a:rPr lang="en-US"/>
              <a:t>Attributes</a:t>
            </a:r>
          </a:p>
        </p:txBody>
      </p:sp>
      <p:sp>
        <p:nvSpPr>
          <p:cNvPr id="380931" name="Rectangle 3"/>
          <p:cNvSpPr>
            <a:spLocks noGrp="1" noChangeArrowheads="1"/>
          </p:cNvSpPr>
          <p:nvPr>
            <p:ph type="body" idx="1"/>
          </p:nvPr>
        </p:nvSpPr>
        <p:spPr>
          <a:xfrm>
            <a:off x="2286000" y="1524000"/>
            <a:ext cx="7772400" cy="4111625"/>
          </a:xfrm>
        </p:spPr>
        <p:txBody>
          <a:bodyPr/>
          <a:lstStyle/>
          <a:p>
            <a:r>
              <a:rPr lang="en-US"/>
              <a:t>Characteristics of entities</a:t>
            </a:r>
          </a:p>
          <a:p>
            <a:r>
              <a:rPr lang="en-US"/>
              <a:t>Domain is set of possible values</a:t>
            </a:r>
          </a:p>
          <a:p>
            <a:r>
              <a:rPr lang="en-US"/>
              <a:t>Primary keys underlined</a:t>
            </a:r>
          </a:p>
          <a:p>
            <a:endParaRPr lang="en-US"/>
          </a:p>
        </p:txBody>
      </p:sp>
      <p:pic>
        <p:nvPicPr>
          <p:cNvPr id="3809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733800"/>
            <a:ext cx="7924800"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0932" name="Text Box 4"/>
          <p:cNvSpPr txBox="1">
            <a:spLocks noChangeArrowheads="1"/>
          </p:cNvSpPr>
          <p:nvPr/>
        </p:nvSpPr>
        <p:spPr bwMode="auto">
          <a:xfrm>
            <a:off x="7239000" y="5029200"/>
            <a:ext cx="1323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20000"/>
              </a:spcBef>
              <a:buClr>
                <a:srgbClr val="FF6600"/>
              </a:buClr>
              <a:buSzPct val="75000"/>
              <a:buFont typeface="Monotype Sorts" pitchFamily="2" charset="2"/>
              <a:buNone/>
            </a:pPr>
            <a:r>
              <a:rPr lang="en-US" sz="2000">
                <a:latin typeface="Arial" charset="0"/>
              </a:rPr>
              <a:t>Figure 3.6</a:t>
            </a:r>
            <a:endParaRPr lang="en-US" sz="280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fld id="{60DA149F-EC03-4A61-B2E4-0DD376D351B4}" type="slidenum">
              <a:rPr lang="en-US"/>
              <a:pPr/>
              <a:t>11</a:t>
            </a:fld>
            <a:endParaRPr lang="en-US"/>
          </a:p>
        </p:txBody>
      </p:sp>
      <p:pic>
        <p:nvPicPr>
          <p:cNvPr id="479236" name="Picture 4" descr="FIG03-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3810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6284A532-9462-47B7-BD02-913BC4E7DA2E}" type="slidenum">
              <a:rPr lang="en-US"/>
              <a:pPr/>
              <a:t>12</a:t>
            </a:fld>
            <a:endParaRPr lang="en-US"/>
          </a:p>
        </p:txBody>
      </p:sp>
      <p:sp>
        <p:nvSpPr>
          <p:cNvPr id="381955" name="Rectangle 3"/>
          <p:cNvSpPr>
            <a:spLocks noGrp="1" noChangeArrowheads="1"/>
          </p:cNvSpPr>
          <p:nvPr>
            <p:ph type="body" sz="half" idx="1"/>
          </p:nvPr>
        </p:nvSpPr>
        <p:spPr>
          <a:xfrm>
            <a:off x="381000" y="685800"/>
            <a:ext cx="4113213" cy="4114800"/>
          </a:xfrm>
        </p:spPr>
        <p:txBody>
          <a:bodyPr/>
          <a:lstStyle/>
          <a:p>
            <a:r>
              <a:rPr lang="en-US" sz="3200"/>
              <a:t>Simple</a:t>
            </a:r>
            <a:endParaRPr lang="en-US" sz="2400"/>
          </a:p>
          <a:p>
            <a:pPr lvl="1"/>
            <a:r>
              <a:rPr lang="en-US"/>
              <a:t>Cannot be subdivided</a:t>
            </a:r>
          </a:p>
          <a:p>
            <a:pPr lvl="1"/>
            <a:r>
              <a:rPr lang="en-US"/>
              <a:t>Age, sex, marital status</a:t>
            </a:r>
            <a:endParaRPr lang="en-US" sz="2000"/>
          </a:p>
          <a:p>
            <a:r>
              <a:rPr lang="en-US" sz="3200"/>
              <a:t>Composite (avoided)</a:t>
            </a:r>
            <a:endParaRPr lang="en-US" sz="2400"/>
          </a:p>
          <a:p>
            <a:pPr lvl="1"/>
            <a:r>
              <a:rPr lang="en-US"/>
              <a:t>Can be subdivided into additional attributes</a:t>
            </a:r>
          </a:p>
          <a:p>
            <a:pPr lvl="1"/>
            <a:r>
              <a:rPr lang="en-US"/>
              <a:t>Address into street, city, zip</a:t>
            </a:r>
          </a:p>
          <a:p>
            <a:r>
              <a:rPr lang="en-US"/>
              <a:t>Single-valued</a:t>
            </a:r>
            <a:endParaRPr lang="en-US" sz="2400"/>
          </a:p>
          <a:p>
            <a:pPr lvl="1"/>
            <a:r>
              <a:rPr lang="en-US"/>
              <a:t>Can have only a single value</a:t>
            </a:r>
          </a:p>
          <a:p>
            <a:pPr lvl="1"/>
            <a:r>
              <a:rPr lang="en-US"/>
              <a:t>Person has one social security number</a:t>
            </a:r>
          </a:p>
        </p:txBody>
      </p:sp>
      <p:sp>
        <p:nvSpPr>
          <p:cNvPr id="381957" name="Rectangle 5"/>
          <p:cNvSpPr>
            <a:spLocks noGrp="1" noChangeArrowheads="1"/>
          </p:cNvSpPr>
          <p:nvPr>
            <p:ph type="body" sz="half" idx="2"/>
          </p:nvPr>
        </p:nvSpPr>
        <p:spPr>
          <a:xfrm>
            <a:off x="4648200" y="685800"/>
            <a:ext cx="3808413" cy="4038600"/>
          </a:xfrm>
        </p:spPr>
        <p:txBody>
          <a:bodyPr/>
          <a:lstStyle/>
          <a:p>
            <a:pPr>
              <a:lnSpc>
                <a:spcPct val="80000"/>
              </a:lnSpc>
            </a:pPr>
            <a:r>
              <a:rPr lang="en-US"/>
              <a:t>Multi-valued (avoid) in RDBMS</a:t>
            </a:r>
            <a:endParaRPr lang="en-US" sz="2000"/>
          </a:p>
          <a:p>
            <a:pPr lvl="1">
              <a:lnSpc>
                <a:spcPct val="80000"/>
              </a:lnSpc>
            </a:pPr>
            <a:r>
              <a:rPr lang="en-US" sz="2000"/>
              <a:t>Can have many values</a:t>
            </a:r>
          </a:p>
          <a:p>
            <a:pPr lvl="1">
              <a:lnSpc>
                <a:spcPct val="80000"/>
              </a:lnSpc>
            </a:pPr>
            <a:r>
              <a:rPr lang="en-US" sz="2000"/>
              <a:t>Person may have several college degrees</a:t>
            </a:r>
          </a:p>
          <a:p>
            <a:pPr lvl="1">
              <a:lnSpc>
                <a:spcPct val="80000"/>
              </a:lnSpc>
            </a:pPr>
            <a:r>
              <a:rPr lang="en-US" sz="2000"/>
              <a:t>How to avoid? (see next slide)</a:t>
            </a:r>
          </a:p>
          <a:p>
            <a:pPr>
              <a:lnSpc>
                <a:spcPct val="80000"/>
              </a:lnSpc>
            </a:pPr>
            <a:r>
              <a:rPr lang="en-US"/>
              <a:t>Derived</a:t>
            </a:r>
            <a:endParaRPr lang="en-US" sz="2000"/>
          </a:p>
          <a:p>
            <a:pPr lvl="1">
              <a:lnSpc>
                <a:spcPct val="80000"/>
              </a:lnSpc>
            </a:pPr>
            <a:r>
              <a:rPr lang="en-US" sz="2000"/>
              <a:t>Can be derived with algorithm (Age can be derived from date of birth)</a:t>
            </a:r>
          </a:p>
          <a:p>
            <a:pPr lvl="1">
              <a:lnSpc>
                <a:spcPct val="80000"/>
              </a:lnSpc>
            </a:pPr>
            <a:r>
              <a:rPr lang="en-US" sz="2000"/>
              <a:t>Need to be stored</a:t>
            </a:r>
          </a:p>
          <a:p>
            <a:pPr>
              <a:lnSpc>
                <a:spcPct val="80000"/>
              </a:lnSpc>
            </a:pPr>
            <a:endParaRPr lang="en-US" sz="2000"/>
          </a:p>
          <a:p>
            <a:pPr>
              <a:lnSpc>
                <a:spcPct val="80000"/>
              </a:lnSpc>
            </a:pPr>
            <a:endParaRPr lang="en-US" sz="2400"/>
          </a:p>
        </p:txBody>
      </p:sp>
      <p:sp>
        <p:nvSpPr>
          <p:cNvPr id="381958" name="Line 6"/>
          <p:cNvSpPr>
            <a:spLocks noChangeShapeType="1"/>
          </p:cNvSpPr>
          <p:nvPr/>
        </p:nvSpPr>
        <p:spPr bwMode="auto">
          <a:xfrm>
            <a:off x="4572000" y="1676400"/>
            <a:ext cx="0" cy="4724400"/>
          </a:xfrm>
          <a:prstGeom prst="line">
            <a:avLst/>
          </a:prstGeom>
          <a:noFill/>
          <a:ln w="127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fld id="{65F45C68-4D61-4202-8399-B0168C9B2D54}" type="slidenum">
              <a:rPr lang="en-US"/>
              <a:pPr/>
              <a:t>13</a:t>
            </a:fld>
            <a:endParaRPr lang="en-US"/>
          </a:p>
        </p:txBody>
      </p:sp>
      <p:pic>
        <p:nvPicPr>
          <p:cNvPr id="480260" name="Picture 4" descr="FIG03-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3810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fld id="{C105E1C7-3DF4-4066-A195-C3B7A8AF6E63}" type="slidenum">
              <a:rPr lang="en-US"/>
              <a:pPr/>
              <a:t>14</a:t>
            </a:fld>
            <a:endParaRPr lang="en-US"/>
          </a:p>
        </p:txBody>
      </p:sp>
      <p:pic>
        <p:nvPicPr>
          <p:cNvPr id="481284" name="Picture 4" descr="FIG03-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3810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fld id="{27B5F04A-9A08-4150-AB14-8A0B503D4612}" type="slidenum">
              <a:rPr lang="en-US"/>
              <a:pPr/>
              <a:t>15</a:t>
            </a:fld>
            <a:endParaRPr lang="en-US"/>
          </a:p>
        </p:txBody>
      </p:sp>
      <p:pic>
        <p:nvPicPr>
          <p:cNvPr id="483332" name="Picture 4" descr="TBL03-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3810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fld id="{18BE71EF-A4AA-4F08-A034-BBAB64220CCF}" type="slidenum">
              <a:rPr lang="en-US"/>
              <a:pPr/>
              <a:t>16</a:t>
            </a:fld>
            <a:endParaRPr lang="en-US"/>
          </a:p>
        </p:txBody>
      </p:sp>
      <p:pic>
        <p:nvPicPr>
          <p:cNvPr id="482308" name="Picture 4" descr="FIG03-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3810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fld id="{91CECB54-26FA-4C0D-B681-02A5AE98A750}" type="slidenum">
              <a:rPr lang="en-US"/>
              <a:pPr/>
              <a:t>17</a:t>
            </a:fld>
            <a:endParaRPr lang="en-US"/>
          </a:p>
        </p:txBody>
      </p:sp>
      <p:pic>
        <p:nvPicPr>
          <p:cNvPr id="484356" name="Picture 4" descr="FIG03-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3810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E5C30FC-35E6-4F94-BC83-E36EEF6F7009}" type="slidenum">
              <a:rPr lang="en-US"/>
              <a:pPr/>
              <a:t>18</a:t>
            </a:fld>
            <a:endParaRPr lang="en-US"/>
          </a:p>
        </p:txBody>
      </p:sp>
      <p:sp>
        <p:nvSpPr>
          <p:cNvPr id="384002" name="Rectangle 2"/>
          <p:cNvSpPr>
            <a:spLocks noGrp="1" noRot="1" noChangeArrowheads="1"/>
          </p:cNvSpPr>
          <p:nvPr>
            <p:ph type="title"/>
          </p:nvPr>
        </p:nvSpPr>
        <p:spPr>
          <a:xfrm>
            <a:off x="685800" y="457200"/>
            <a:ext cx="7772400" cy="1143000"/>
          </a:xfrm>
        </p:spPr>
        <p:txBody>
          <a:bodyPr/>
          <a:lstStyle/>
          <a:p>
            <a:r>
              <a:rPr lang="en-US"/>
              <a:t>Relationships</a:t>
            </a:r>
          </a:p>
        </p:txBody>
      </p:sp>
      <p:sp>
        <p:nvSpPr>
          <p:cNvPr id="384003" name="Rectangle 3"/>
          <p:cNvSpPr>
            <a:spLocks noGrp="1" noChangeArrowheads="1"/>
          </p:cNvSpPr>
          <p:nvPr>
            <p:ph type="body" idx="1"/>
          </p:nvPr>
        </p:nvSpPr>
        <p:spPr>
          <a:xfrm>
            <a:off x="990600" y="1447800"/>
            <a:ext cx="7772400" cy="4114800"/>
          </a:xfrm>
        </p:spPr>
        <p:txBody>
          <a:bodyPr/>
          <a:lstStyle/>
          <a:p>
            <a:r>
              <a:rPr lang="en-US"/>
              <a:t>Association between entities</a:t>
            </a:r>
          </a:p>
          <a:p>
            <a:r>
              <a:rPr lang="en-US"/>
              <a:t>Connected entities are called participants</a:t>
            </a:r>
          </a:p>
          <a:p>
            <a:r>
              <a:rPr lang="en-US"/>
              <a:t>Operate in </a:t>
            </a:r>
            <a:r>
              <a:rPr lang="en-US">
                <a:solidFill>
                  <a:schemeClr val="hlink"/>
                </a:solidFill>
              </a:rPr>
              <a:t>both</a:t>
            </a:r>
            <a:r>
              <a:rPr lang="en-US"/>
              <a:t> directions</a:t>
            </a:r>
          </a:p>
          <a:p>
            <a:r>
              <a:rPr lang="en-US"/>
              <a:t>Connectivity describes relationship classification</a:t>
            </a:r>
          </a:p>
          <a:p>
            <a:pPr lvl="1"/>
            <a:r>
              <a:rPr lang="en-US"/>
              <a:t>1:1, 1:M, M:N</a:t>
            </a:r>
          </a:p>
          <a:p>
            <a:r>
              <a:rPr lang="en-US"/>
              <a:t>Cardinality</a:t>
            </a:r>
          </a:p>
          <a:p>
            <a:pPr lvl="1"/>
            <a:r>
              <a:rPr lang="en-US"/>
              <a:t>Expresses number of entity occurrences associated with one occurrence of related entity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4" name="Rectangle 4"/>
          <p:cNvSpPr>
            <a:spLocks noGrp="1" noRot="1" noChangeArrowheads="1"/>
          </p:cNvSpPr>
          <p:nvPr>
            <p:ph type="ctrTitle"/>
          </p:nvPr>
        </p:nvSpPr>
        <p:spPr>
          <a:xfrm>
            <a:off x="533400" y="457200"/>
            <a:ext cx="8001000" cy="762000"/>
          </a:xfrm>
          <a:noFill/>
          <a:ln/>
        </p:spPr>
        <p:txBody>
          <a:bodyPr/>
          <a:lstStyle/>
          <a:p>
            <a:r>
              <a:rPr lang="en-US" sz="4400"/>
              <a:t>Relationship Participation</a:t>
            </a:r>
          </a:p>
        </p:txBody>
      </p:sp>
      <p:pic>
        <p:nvPicPr>
          <p:cNvPr id="522245" name="Picture 5" descr="part_c"/>
          <p:cNvPicPr>
            <a:picLocks noGrp="1" noChangeAspect="1" noChangeArrowheads="1"/>
          </p:cNvPicPr>
          <p:nvPr>
            <p:ph type="subTitle" idx="1"/>
          </p:nvPr>
        </p:nvPicPr>
        <p:blipFill>
          <a:blip r:embed="rId3">
            <a:extLst>
              <a:ext uri="{28A0092B-C50C-407E-A947-70E740481C1C}">
                <a14:useLocalDpi xmlns:a14="http://schemas.microsoft.com/office/drawing/2010/main" val="0"/>
              </a:ext>
            </a:extLst>
          </a:blip>
          <a:srcRect/>
          <a:stretch>
            <a:fillRect/>
          </a:stretch>
        </p:blipFill>
        <p:spPr>
          <a:xfrm>
            <a:off x="914400" y="1371600"/>
            <a:ext cx="7543800" cy="4876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A48DB95-56E0-471D-BCF7-6A11B4954D61}" type="slidenum">
              <a:rPr lang="en-US"/>
              <a:pPr/>
              <a:t>2</a:t>
            </a:fld>
            <a:endParaRPr lang="en-US"/>
          </a:p>
        </p:txBody>
      </p:sp>
      <p:sp>
        <p:nvSpPr>
          <p:cNvPr id="228354" name="Rectangle 2"/>
          <p:cNvSpPr>
            <a:spLocks noGrp="1" noRot="1" noChangeArrowheads="1"/>
          </p:cNvSpPr>
          <p:nvPr>
            <p:ph type="title"/>
          </p:nvPr>
        </p:nvSpPr>
        <p:spPr>
          <a:xfrm>
            <a:off x="762000" y="152400"/>
            <a:ext cx="7772400" cy="914400"/>
          </a:xfrm>
        </p:spPr>
        <p:txBody>
          <a:bodyPr/>
          <a:lstStyle/>
          <a:p>
            <a:r>
              <a:rPr lang="en-US"/>
              <a:t>In this chapter, you will learn:</a:t>
            </a:r>
          </a:p>
        </p:txBody>
      </p:sp>
      <p:sp>
        <p:nvSpPr>
          <p:cNvPr id="228355" name="Rectangle 3"/>
          <p:cNvSpPr>
            <a:spLocks noGrp="1" noChangeArrowheads="1"/>
          </p:cNvSpPr>
          <p:nvPr>
            <p:ph type="body" idx="1"/>
          </p:nvPr>
        </p:nvSpPr>
        <p:spPr>
          <a:xfrm>
            <a:off x="609600" y="1143000"/>
            <a:ext cx="8001000" cy="5181600"/>
          </a:xfrm>
        </p:spPr>
        <p:txBody>
          <a:bodyPr/>
          <a:lstStyle/>
          <a:p>
            <a:pPr>
              <a:lnSpc>
                <a:spcPct val="90000"/>
              </a:lnSpc>
            </a:pPr>
            <a:r>
              <a:rPr lang="en-US" sz="3100"/>
              <a:t>What a conceptual model is and what its purpose is</a:t>
            </a:r>
          </a:p>
          <a:p>
            <a:pPr>
              <a:lnSpc>
                <a:spcPct val="90000"/>
              </a:lnSpc>
            </a:pPr>
            <a:r>
              <a:rPr lang="en-US" sz="3100"/>
              <a:t>The difference between internal and external models</a:t>
            </a:r>
          </a:p>
          <a:p>
            <a:pPr>
              <a:lnSpc>
                <a:spcPct val="90000"/>
              </a:lnSpc>
            </a:pPr>
            <a:r>
              <a:rPr lang="en-US" sz="3100"/>
              <a:t>How internal and external models serve the database design process</a:t>
            </a:r>
          </a:p>
          <a:p>
            <a:pPr>
              <a:lnSpc>
                <a:spcPct val="90000"/>
              </a:lnSpc>
            </a:pPr>
            <a:r>
              <a:rPr lang="en-US" sz="3100"/>
              <a:t>How relationships between entities are defined and refined, and how such relationships are incorporated into the database design process</a:t>
            </a:r>
          </a:p>
          <a:p>
            <a:pPr>
              <a:lnSpc>
                <a:spcPct val="90000"/>
              </a:lnSpc>
            </a:pPr>
            <a:r>
              <a:rPr lang="en-US" sz="2800"/>
              <a:t>How ERD components affect database design and implementation</a:t>
            </a:r>
            <a:endParaRPr lang="en-US" sz="31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50F77057-4F12-4CC0-B27B-5343945F4E7C}" type="slidenum">
              <a:rPr lang="en-US"/>
              <a:pPr/>
              <a:t>20</a:t>
            </a:fld>
            <a:endParaRPr lang="en-US"/>
          </a:p>
        </p:txBody>
      </p:sp>
      <p:sp>
        <p:nvSpPr>
          <p:cNvPr id="390146" name="Rectangle 2"/>
          <p:cNvSpPr>
            <a:spLocks noGrp="1" noRot="1" noChangeArrowheads="1"/>
          </p:cNvSpPr>
          <p:nvPr>
            <p:ph type="title"/>
          </p:nvPr>
        </p:nvSpPr>
        <p:spPr>
          <a:xfrm>
            <a:off x="685800" y="381000"/>
            <a:ext cx="7772400" cy="1143000"/>
          </a:xfrm>
        </p:spPr>
        <p:txBody>
          <a:bodyPr/>
          <a:lstStyle/>
          <a:p>
            <a:r>
              <a:rPr lang="en-US"/>
              <a:t>Relationship Strength</a:t>
            </a:r>
          </a:p>
        </p:txBody>
      </p:sp>
      <p:sp>
        <p:nvSpPr>
          <p:cNvPr id="390147" name="Rectangle 3"/>
          <p:cNvSpPr>
            <a:spLocks noGrp="1" noChangeArrowheads="1"/>
          </p:cNvSpPr>
          <p:nvPr>
            <p:ph type="body" idx="1"/>
          </p:nvPr>
        </p:nvSpPr>
        <p:spPr>
          <a:xfrm>
            <a:off x="762000" y="1371600"/>
            <a:ext cx="7686675" cy="5078413"/>
          </a:xfrm>
        </p:spPr>
        <p:txBody>
          <a:bodyPr/>
          <a:lstStyle/>
          <a:p>
            <a:r>
              <a:rPr lang="en-US"/>
              <a:t>Existence dependence</a:t>
            </a:r>
            <a:endParaRPr lang="en-US" sz="2400"/>
          </a:p>
          <a:p>
            <a:pPr lvl="1"/>
            <a:r>
              <a:rPr lang="en-US" sz="2500"/>
              <a:t>Entity’s existence depends on existence of related entities</a:t>
            </a:r>
          </a:p>
          <a:p>
            <a:pPr lvl="1"/>
            <a:r>
              <a:rPr lang="en-US" sz="2500"/>
              <a:t>Existence-independent entities can exist apart from related entities</a:t>
            </a:r>
          </a:p>
          <a:p>
            <a:pPr lvl="1"/>
            <a:r>
              <a:rPr lang="en-US" sz="2500"/>
              <a:t>Example:</a:t>
            </a:r>
          </a:p>
        </p:txBody>
      </p:sp>
      <p:graphicFrame>
        <p:nvGraphicFramePr>
          <p:cNvPr id="390149" name="Object 5"/>
          <p:cNvGraphicFramePr>
            <a:graphicFrameLocks noChangeAspect="1"/>
          </p:cNvGraphicFramePr>
          <p:nvPr/>
        </p:nvGraphicFramePr>
        <p:xfrm>
          <a:off x="1219200" y="4267200"/>
          <a:ext cx="6669088" cy="2124075"/>
        </p:xfrm>
        <a:graphic>
          <a:graphicData uri="http://schemas.openxmlformats.org/presentationml/2006/ole">
            <mc:AlternateContent xmlns:mc="http://schemas.openxmlformats.org/markup-compatibility/2006">
              <mc:Choice xmlns:v="urn:schemas-microsoft-com:vml" Requires="v">
                <p:oleObj spid="_x0000_s390206" name="Bitmap Image" r:id="rId4" imgW="6668431" imgH="2123810" progId="Paint.Picture">
                  <p:embed/>
                </p:oleObj>
              </mc:Choice>
              <mc:Fallback>
                <p:oleObj name="Bitmap Image" r:id="rId4" imgW="6668431" imgH="2123810"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267200"/>
                        <a:ext cx="6669088"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CBA26A7-A3BE-4596-828A-B7E970E882B2}" type="slidenum">
              <a:rPr lang="en-US"/>
              <a:pPr/>
              <a:t>21</a:t>
            </a:fld>
            <a:endParaRPr lang="en-US"/>
          </a:p>
        </p:txBody>
      </p:sp>
      <p:sp>
        <p:nvSpPr>
          <p:cNvPr id="485378" name="Rectangle 2"/>
          <p:cNvSpPr>
            <a:spLocks noGrp="1" noRot="1" noChangeArrowheads="1"/>
          </p:cNvSpPr>
          <p:nvPr>
            <p:ph type="title"/>
          </p:nvPr>
        </p:nvSpPr>
        <p:spPr>
          <a:xfrm>
            <a:off x="685800" y="381000"/>
            <a:ext cx="7772400" cy="1143000"/>
          </a:xfrm>
        </p:spPr>
        <p:txBody>
          <a:bodyPr/>
          <a:lstStyle/>
          <a:p>
            <a:r>
              <a:rPr lang="en-US"/>
              <a:t>Relationship Strength</a:t>
            </a:r>
          </a:p>
        </p:txBody>
      </p:sp>
      <p:sp>
        <p:nvSpPr>
          <p:cNvPr id="485379" name="Rectangle 3"/>
          <p:cNvSpPr>
            <a:spLocks noGrp="1" noChangeArrowheads="1"/>
          </p:cNvSpPr>
          <p:nvPr>
            <p:ph type="body" idx="1"/>
          </p:nvPr>
        </p:nvSpPr>
        <p:spPr>
          <a:xfrm>
            <a:off x="990600" y="1600200"/>
            <a:ext cx="7686675" cy="4621213"/>
          </a:xfrm>
        </p:spPr>
        <p:txBody>
          <a:bodyPr/>
          <a:lstStyle/>
          <a:p>
            <a:r>
              <a:rPr lang="en-US" dirty="0"/>
              <a:t>Weak (non-identifying)</a:t>
            </a:r>
            <a:r>
              <a:rPr lang="en-US" sz="2400" dirty="0"/>
              <a:t> </a:t>
            </a:r>
          </a:p>
          <a:p>
            <a:r>
              <a:rPr lang="en-US" dirty="0" smtClean="0"/>
              <a:t>Strong </a:t>
            </a:r>
            <a:r>
              <a:rPr lang="en-US" dirty="0"/>
              <a:t>(identifying)</a:t>
            </a:r>
            <a:r>
              <a:rPr lang="en-US" sz="2400" dirty="0"/>
              <a:t> </a:t>
            </a:r>
            <a:endParaRPr lang="en-US" sz="2400" dirty="0" smtClean="0"/>
          </a:p>
          <a:p>
            <a:endParaRPr lang="en-AU" sz="2400" dirty="0"/>
          </a:p>
          <a:p>
            <a:pPr marL="0" indent="0">
              <a:buNone/>
            </a:pP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fld id="{3DF3224E-9017-466F-AA9A-8D1565E5FBAC}" type="slidenum">
              <a:rPr lang="en-US"/>
              <a:pPr/>
              <a:t>22</a:t>
            </a:fld>
            <a:endParaRPr lang="en-US"/>
          </a:p>
        </p:txBody>
      </p:sp>
      <p:pic>
        <p:nvPicPr>
          <p:cNvPr id="487428" name="Picture 4" descr="FIG03-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3810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fld id="{6021CEB5-BF04-4712-AED1-704D3D8763BB}" type="slidenum">
              <a:rPr lang="en-US"/>
              <a:pPr/>
              <a:t>23</a:t>
            </a:fld>
            <a:endParaRPr lang="en-US"/>
          </a:p>
        </p:txBody>
      </p:sp>
      <p:pic>
        <p:nvPicPr>
          <p:cNvPr id="489476" name="Picture 4" descr="FIG0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3810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A6C10011-70D8-4E01-9832-54E9137F57A3}" type="slidenum">
              <a:rPr lang="en-US"/>
              <a:pPr/>
              <a:t>24</a:t>
            </a:fld>
            <a:endParaRPr lang="en-US"/>
          </a:p>
        </p:txBody>
      </p:sp>
      <p:sp>
        <p:nvSpPr>
          <p:cNvPr id="393218" name="Rectangle 2"/>
          <p:cNvSpPr>
            <a:spLocks noGrp="1" noRot="1" noChangeArrowheads="1"/>
          </p:cNvSpPr>
          <p:nvPr>
            <p:ph type="title"/>
          </p:nvPr>
        </p:nvSpPr>
        <p:spPr/>
        <p:txBody>
          <a:bodyPr/>
          <a:lstStyle/>
          <a:p>
            <a:r>
              <a:rPr lang="en-US"/>
              <a:t>Weak Entity</a:t>
            </a:r>
          </a:p>
        </p:txBody>
      </p:sp>
      <p:sp>
        <p:nvSpPr>
          <p:cNvPr id="393219" name="Rectangle 3"/>
          <p:cNvSpPr>
            <a:spLocks noGrp="1" noChangeArrowheads="1"/>
          </p:cNvSpPr>
          <p:nvPr>
            <p:ph type="body" idx="1"/>
          </p:nvPr>
        </p:nvSpPr>
        <p:spPr>
          <a:xfrm>
            <a:off x="1371600" y="1524000"/>
            <a:ext cx="7772400" cy="4114800"/>
          </a:xfrm>
        </p:spPr>
        <p:txBody>
          <a:bodyPr/>
          <a:lstStyle/>
          <a:p>
            <a:r>
              <a:rPr lang="en-US"/>
              <a:t>Existence-dependent on another entity</a:t>
            </a:r>
          </a:p>
          <a:p>
            <a:r>
              <a:rPr lang="en-US"/>
              <a:t>Has primary key that is partially or totally </a:t>
            </a:r>
          </a:p>
          <a:p>
            <a:pPr>
              <a:buClr>
                <a:schemeClr val="tx1"/>
              </a:buClr>
              <a:buFont typeface="Wingdings" pitchFamily="2" charset="2"/>
              <a:buNone/>
            </a:pPr>
            <a:r>
              <a:rPr lang="en-US"/>
              <a:t>    derived from parent entity</a:t>
            </a:r>
          </a:p>
          <a:p>
            <a:pPr>
              <a:buFont typeface="Wingdings" pitchFamily="2" charset="2"/>
              <a:buNone/>
            </a:pPr>
            <a:endParaRPr lang="en-US"/>
          </a:p>
        </p:txBody>
      </p:sp>
      <p:sp>
        <p:nvSpPr>
          <p:cNvPr id="393220" name="Text Box 4"/>
          <p:cNvSpPr txBox="1">
            <a:spLocks noChangeArrowheads="1"/>
          </p:cNvSpPr>
          <p:nvPr/>
        </p:nvSpPr>
        <p:spPr bwMode="auto">
          <a:xfrm>
            <a:off x="6019800" y="5715000"/>
            <a:ext cx="1465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20000"/>
              </a:spcBef>
              <a:buClr>
                <a:srgbClr val="FF6600"/>
              </a:buClr>
              <a:buSzPct val="75000"/>
              <a:buFont typeface="Monotype Sorts" pitchFamily="2" charset="2"/>
              <a:buNone/>
            </a:pPr>
            <a:r>
              <a:rPr lang="en-US" sz="2000">
                <a:latin typeface="Arial" charset="0"/>
              </a:rPr>
              <a:t>Figure 3.19</a:t>
            </a:r>
          </a:p>
        </p:txBody>
      </p:sp>
      <p:pic>
        <p:nvPicPr>
          <p:cNvPr id="393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657600"/>
            <a:ext cx="59436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fld id="{A8C7D96D-1189-4C16-9C3F-05370A9F6B12}" type="slidenum">
              <a:rPr lang="en-US"/>
              <a:pPr/>
              <a:t>25</a:t>
            </a:fld>
            <a:endParaRPr lang="en-US"/>
          </a:p>
        </p:txBody>
      </p:sp>
      <p:pic>
        <p:nvPicPr>
          <p:cNvPr id="498690" name="Picture 2" descr="FIG03-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3810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A4E6412B-C2B8-41A4-8825-FB263B41FFF3}" type="slidenum">
              <a:rPr lang="en-US"/>
              <a:pPr/>
              <a:t>26</a:t>
            </a:fld>
            <a:endParaRPr lang="en-US"/>
          </a:p>
        </p:txBody>
      </p:sp>
      <p:sp>
        <p:nvSpPr>
          <p:cNvPr id="396290" name="Rectangle 2"/>
          <p:cNvSpPr>
            <a:spLocks noGrp="1" noRot="1" noChangeArrowheads="1"/>
          </p:cNvSpPr>
          <p:nvPr>
            <p:ph type="title"/>
          </p:nvPr>
        </p:nvSpPr>
        <p:spPr/>
        <p:txBody>
          <a:bodyPr/>
          <a:lstStyle/>
          <a:p>
            <a:r>
              <a:rPr lang="en-US"/>
              <a:t>Composite Entities</a:t>
            </a:r>
          </a:p>
        </p:txBody>
      </p:sp>
      <p:sp>
        <p:nvSpPr>
          <p:cNvPr id="396291" name="Rectangle 3"/>
          <p:cNvSpPr>
            <a:spLocks noGrp="1" noChangeArrowheads="1"/>
          </p:cNvSpPr>
          <p:nvPr>
            <p:ph type="body" idx="1"/>
          </p:nvPr>
        </p:nvSpPr>
        <p:spPr>
          <a:xfrm>
            <a:off x="914400" y="1600200"/>
            <a:ext cx="7772400" cy="4114800"/>
          </a:xfrm>
        </p:spPr>
        <p:txBody>
          <a:bodyPr/>
          <a:lstStyle/>
          <a:p>
            <a:r>
              <a:rPr lang="en-US"/>
              <a:t>Used to ‘bridge’ between M:N relationships</a:t>
            </a:r>
          </a:p>
          <a:p>
            <a:r>
              <a:rPr lang="en-US"/>
              <a:t>Bridge entities composed of primary keys of each entity needing connection</a:t>
            </a:r>
          </a:p>
          <a:p>
            <a:endParaRPr lang="en-US"/>
          </a:p>
        </p:txBody>
      </p:sp>
      <p:sp>
        <p:nvSpPr>
          <p:cNvPr id="396292" name="Text Box 4"/>
          <p:cNvSpPr txBox="1">
            <a:spLocks noChangeArrowheads="1"/>
          </p:cNvSpPr>
          <p:nvPr/>
        </p:nvSpPr>
        <p:spPr bwMode="auto">
          <a:xfrm>
            <a:off x="6934200" y="5486400"/>
            <a:ext cx="1465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20000"/>
              </a:spcBef>
              <a:buClr>
                <a:srgbClr val="FF6600"/>
              </a:buClr>
              <a:buSzPct val="75000"/>
              <a:buFont typeface="Monotype Sorts" pitchFamily="2" charset="2"/>
              <a:buNone/>
            </a:pPr>
            <a:r>
              <a:rPr lang="en-US" sz="2000">
                <a:latin typeface="Arial" charset="0"/>
              </a:rPr>
              <a:t>Figure 3.30</a:t>
            </a:r>
            <a:endParaRPr lang="en-US" sz="2800">
              <a:latin typeface="Arial" charset="0"/>
            </a:endParaRPr>
          </a:p>
        </p:txBody>
      </p:sp>
      <p:pic>
        <p:nvPicPr>
          <p:cNvPr id="396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10000"/>
            <a:ext cx="7696200"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fld id="{5445384E-D832-4513-AED3-637462996EC4}" type="slidenum">
              <a:rPr lang="en-US"/>
              <a:pPr/>
              <a:t>27</a:t>
            </a:fld>
            <a:endParaRPr lang="en-US"/>
          </a:p>
        </p:txBody>
      </p:sp>
      <p:sp>
        <p:nvSpPr>
          <p:cNvPr id="397314" name="Rectangle 2"/>
          <p:cNvSpPr>
            <a:spLocks noGrp="1" noRot="1" noChangeArrowheads="1"/>
          </p:cNvSpPr>
          <p:nvPr>
            <p:ph type="title"/>
          </p:nvPr>
        </p:nvSpPr>
        <p:spPr>
          <a:xfrm>
            <a:off x="685800" y="914400"/>
            <a:ext cx="7772400" cy="1143000"/>
          </a:xfrm>
        </p:spPr>
        <p:txBody>
          <a:bodyPr/>
          <a:lstStyle/>
          <a:p>
            <a:r>
              <a:rPr lang="en-US"/>
              <a:t>Composite Entities (con’t.)</a:t>
            </a:r>
          </a:p>
        </p:txBody>
      </p:sp>
      <p:sp>
        <p:nvSpPr>
          <p:cNvPr id="397315" name="Text Box 3"/>
          <p:cNvSpPr txBox="1">
            <a:spLocks noChangeArrowheads="1"/>
          </p:cNvSpPr>
          <p:nvPr/>
        </p:nvSpPr>
        <p:spPr bwMode="auto">
          <a:xfrm>
            <a:off x="7086600" y="4953000"/>
            <a:ext cx="1465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20000"/>
              </a:spcBef>
              <a:buClr>
                <a:srgbClr val="FF6600"/>
              </a:buClr>
              <a:buSzPct val="75000"/>
              <a:buFont typeface="Monotype Sorts" pitchFamily="2" charset="2"/>
              <a:buNone/>
            </a:pPr>
            <a:r>
              <a:rPr lang="en-US" sz="2000">
                <a:latin typeface="Arial" charset="0"/>
              </a:rPr>
              <a:t>Figure 3.31</a:t>
            </a:r>
          </a:p>
        </p:txBody>
      </p:sp>
      <p:pic>
        <p:nvPicPr>
          <p:cNvPr id="397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09800"/>
            <a:ext cx="8001000"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E9EAA45-2516-4D78-B2E1-AE8735F28E34}" type="slidenum">
              <a:rPr lang="en-US"/>
              <a:pPr/>
              <a:t>28</a:t>
            </a:fld>
            <a:endParaRPr lang="en-US"/>
          </a:p>
        </p:txBody>
      </p:sp>
      <p:sp>
        <p:nvSpPr>
          <p:cNvPr id="402434" name="Rectangle 2"/>
          <p:cNvSpPr>
            <a:spLocks noGrp="1" noRot="1" noChangeArrowheads="1"/>
          </p:cNvSpPr>
          <p:nvPr>
            <p:ph type="title"/>
          </p:nvPr>
        </p:nvSpPr>
        <p:spPr>
          <a:xfrm>
            <a:off x="685800" y="2514600"/>
            <a:ext cx="7772400" cy="1143000"/>
          </a:xfrm>
        </p:spPr>
        <p:txBody>
          <a:bodyPr/>
          <a:lstStyle/>
          <a:p>
            <a:r>
              <a:rPr lang="en-US" dirty="0"/>
              <a:t>Developing an E-R </a:t>
            </a:r>
            <a:r>
              <a:rPr lang="en-US" dirty="0" smtClean="0"/>
              <a:t>Diagram</a:t>
            </a:r>
            <a:br>
              <a:rPr lang="en-US" dirty="0" smtClean="0"/>
            </a:br>
            <a:r>
              <a:rPr lang="en-US" sz="2400" dirty="0" smtClean="0"/>
              <a:t>(With some repetition)</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fld id="{3699D7B5-C42C-4B58-A986-9B9C8683105B}" type="slidenum">
              <a:rPr lang="en-US"/>
              <a:pPr/>
              <a:t>29</a:t>
            </a:fld>
            <a:endParaRPr lang="en-US"/>
          </a:p>
        </p:txBody>
      </p:sp>
      <p:sp>
        <p:nvSpPr>
          <p:cNvPr id="410626" name="Rectangle 2"/>
          <p:cNvSpPr>
            <a:spLocks noGrp="1" noRot="1" noChangeArrowheads="1"/>
          </p:cNvSpPr>
          <p:nvPr>
            <p:ph type="title"/>
          </p:nvPr>
        </p:nvSpPr>
        <p:spPr>
          <a:xfrm>
            <a:off x="685800" y="304800"/>
            <a:ext cx="7772400" cy="990600"/>
          </a:xfrm>
        </p:spPr>
        <p:txBody>
          <a:bodyPr/>
          <a:lstStyle/>
          <a:p>
            <a:r>
              <a:rPr lang="en-US"/>
              <a:t>Completed ERD</a:t>
            </a:r>
          </a:p>
        </p:txBody>
      </p:sp>
      <p:pic>
        <p:nvPicPr>
          <p:cNvPr id="410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43000"/>
            <a:ext cx="7467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627" name="Text Box 3"/>
          <p:cNvSpPr txBox="1">
            <a:spLocks noChangeArrowheads="1"/>
          </p:cNvSpPr>
          <p:nvPr/>
        </p:nvSpPr>
        <p:spPr bwMode="auto">
          <a:xfrm>
            <a:off x="6019800" y="5715000"/>
            <a:ext cx="1465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20000"/>
              </a:spcBef>
              <a:buClr>
                <a:srgbClr val="FF6600"/>
              </a:buClr>
              <a:buSzPct val="75000"/>
              <a:buFont typeface="Monotype Sorts" pitchFamily="2" charset="2"/>
              <a:buNone/>
            </a:pPr>
            <a:r>
              <a:rPr lang="en-US" sz="2000">
                <a:latin typeface="Arial" charset="0"/>
              </a:rPr>
              <a:t>Figure 3.52</a:t>
            </a:r>
            <a:endParaRPr lang="en-US" sz="280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19479A-81AB-42CB-90C4-ECF640FFB958}" type="slidenum">
              <a:rPr lang="en-US"/>
              <a:pPr/>
              <a:t>3</a:t>
            </a:fld>
            <a:endParaRPr lang="en-US"/>
          </a:p>
        </p:txBody>
      </p:sp>
      <p:sp>
        <p:nvSpPr>
          <p:cNvPr id="229378" name="Rectangle 2"/>
          <p:cNvSpPr>
            <a:spLocks noGrp="1" noRot="1" noChangeArrowheads="1"/>
          </p:cNvSpPr>
          <p:nvPr>
            <p:ph type="title"/>
          </p:nvPr>
        </p:nvSpPr>
        <p:spPr>
          <a:xfrm>
            <a:off x="685800" y="533400"/>
            <a:ext cx="7772400" cy="1143000"/>
          </a:xfrm>
        </p:spPr>
        <p:txBody>
          <a:bodyPr/>
          <a:lstStyle/>
          <a:p>
            <a:r>
              <a:rPr lang="en-US"/>
              <a:t>Basic Modeling Concepts</a:t>
            </a:r>
          </a:p>
        </p:txBody>
      </p:sp>
      <p:sp>
        <p:nvSpPr>
          <p:cNvPr id="229379" name="Rectangle 3"/>
          <p:cNvSpPr>
            <a:spLocks noGrp="1" noChangeArrowheads="1"/>
          </p:cNvSpPr>
          <p:nvPr>
            <p:ph type="body" idx="1"/>
          </p:nvPr>
        </p:nvSpPr>
        <p:spPr>
          <a:xfrm>
            <a:off x="914400" y="2057400"/>
            <a:ext cx="7772400" cy="4114800"/>
          </a:xfrm>
        </p:spPr>
        <p:txBody>
          <a:bodyPr/>
          <a:lstStyle/>
          <a:p>
            <a:r>
              <a:rPr lang="en-US"/>
              <a:t>Art and science</a:t>
            </a:r>
          </a:p>
          <a:p>
            <a:r>
              <a:rPr lang="en-US"/>
              <a:t>Good judgment coupled with powerful design tools</a:t>
            </a:r>
          </a:p>
          <a:p>
            <a:r>
              <a:rPr lang="en-US"/>
              <a:t>Models</a:t>
            </a:r>
          </a:p>
          <a:p>
            <a:pPr lvl="1"/>
            <a:r>
              <a:rPr lang="en-US"/>
              <a:t>“Description or analogy used to visualize something that cannot be directly observed”  </a:t>
            </a:r>
            <a:r>
              <a:rPr lang="en-US" i="1"/>
              <a:t>Webster’s Dictionary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 name="Rectangle 6"/>
          <p:cNvSpPr>
            <a:spLocks noGrp="1" noChangeArrowheads="1"/>
          </p:cNvSpPr>
          <p:nvPr>
            <p:ph type="title"/>
          </p:nvPr>
        </p:nvSpPr>
        <p:spPr>
          <a:noFill/>
        </p:spPr>
        <p:txBody>
          <a:bodyPr lIns="84138" tIns="41275" rIns="84138" bIns="41275"/>
          <a:lstStyle/>
          <a:p>
            <a:r>
              <a:rPr lang="en-GB" smtClean="0"/>
              <a:t>Introduction </a:t>
            </a:r>
          </a:p>
        </p:txBody>
      </p:sp>
      <p:sp>
        <p:nvSpPr>
          <p:cNvPr id="3079" name="Rectangle 7"/>
          <p:cNvSpPr>
            <a:spLocks noGrp="1" noChangeArrowheads="1"/>
          </p:cNvSpPr>
          <p:nvPr>
            <p:ph type="body" idx="1"/>
          </p:nvPr>
        </p:nvSpPr>
        <p:spPr>
          <a:noFill/>
        </p:spPr>
        <p:txBody>
          <a:bodyPr lIns="84138" tIns="41275" rIns="84138" bIns="41275"/>
          <a:lstStyle/>
          <a:p>
            <a:r>
              <a:rPr lang="en-GB" smtClean="0"/>
              <a:t>Entity Relationship Modeling (ERM) </a:t>
            </a:r>
          </a:p>
          <a:p>
            <a:pPr lvl="1"/>
            <a:r>
              <a:rPr lang="en-GB" smtClean="0"/>
              <a:t>a technique used to analyze &amp; model the data in organizations using an Entity Relationship (E-R) diagram.</a:t>
            </a:r>
          </a:p>
        </p:txBody>
      </p:sp>
    </p:spTree>
    <p:extLst>
      <p:ext uri="{BB962C8B-B14F-4D97-AF65-F5344CB8AC3E}">
        <p14:creationId xmlns:p14="http://schemas.microsoft.com/office/powerpoint/2010/main" val="337148165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ChangeArrowheads="1"/>
          </p:cNvSpPr>
          <p:nvPr>
            <p:ph type="title"/>
          </p:nvPr>
        </p:nvSpPr>
        <p:spPr>
          <a:noFill/>
        </p:spPr>
        <p:txBody>
          <a:bodyPr lIns="84138" tIns="41275" rIns="84138" bIns="41275"/>
          <a:lstStyle/>
          <a:p>
            <a:r>
              <a:rPr lang="en-GB" smtClean="0"/>
              <a:t>Why use ER Diagrams ? </a:t>
            </a:r>
          </a:p>
        </p:txBody>
      </p:sp>
      <p:sp>
        <p:nvSpPr>
          <p:cNvPr id="6151" name="Rectangle 7"/>
          <p:cNvSpPr>
            <a:spLocks noGrp="1" noChangeArrowheads="1"/>
          </p:cNvSpPr>
          <p:nvPr>
            <p:ph type="body" idx="1"/>
          </p:nvPr>
        </p:nvSpPr>
        <p:spPr>
          <a:noFill/>
        </p:spPr>
        <p:txBody>
          <a:bodyPr lIns="84138" tIns="41275" rIns="84138" bIns="41275"/>
          <a:lstStyle/>
          <a:p>
            <a:r>
              <a:rPr lang="en-GB" smtClean="0"/>
              <a:t> provides a global quick reference to an organization’s data structures.</a:t>
            </a:r>
          </a:p>
          <a:p>
            <a:r>
              <a:rPr lang="en-GB" smtClean="0"/>
              <a:t>can be used individually to design an Information System’s (IS) data structure</a:t>
            </a:r>
          </a:p>
          <a:p>
            <a:r>
              <a:rPr lang="en-GB" smtClean="0"/>
              <a:t>can be used with Data Flow Diagrams to provide a more comprehensive IS logical design.</a:t>
            </a:r>
          </a:p>
        </p:txBody>
      </p:sp>
    </p:spTree>
    <p:extLst>
      <p:ext uri="{BB962C8B-B14F-4D97-AF65-F5344CB8AC3E}">
        <p14:creationId xmlns:p14="http://schemas.microsoft.com/office/powerpoint/2010/main" val="85380857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 name="Rectangle 6"/>
          <p:cNvSpPr>
            <a:spLocks noGrp="1" noChangeArrowheads="1"/>
          </p:cNvSpPr>
          <p:nvPr>
            <p:ph type="title"/>
          </p:nvPr>
        </p:nvSpPr>
        <p:spPr>
          <a:noFill/>
        </p:spPr>
        <p:txBody>
          <a:bodyPr lIns="84138" tIns="41275" rIns="84138" bIns="41275"/>
          <a:lstStyle/>
          <a:p>
            <a:r>
              <a:rPr lang="en-GB" smtClean="0"/>
              <a:t>ERD Development Process</a:t>
            </a:r>
          </a:p>
        </p:txBody>
      </p:sp>
      <p:sp>
        <p:nvSpPr>
          <p:cNvPr id="7175" name="Rectangle 7"/>
          <p:cNvSpPr>
            <a:spLocks noGrp="1" noChangeArrowheads="1"/>
          </p:cNvSpPr>
          <p:nvPr>
            <p:ph type="body" idx="1"/>
          </p:nvPr>
        </p:nvSpPr>
        <p:spPr>
          <a:noFill/>
        </p:spPr>
        <p:txBody>
          <a:bodyPr lIns="84138" tIns="41275" rIns="84138" bIns="41275"/>
          <a:lstStyle/>
          <a:p>
            <a:r>
              <a:rPr lang="en-GB" smtClean="0"/>
              <a:t>Identify the entities</a:t>
            </a:r>
          </a:p>
          <a:p>
            <a:r>
              <a:rPr lang="en-GB" smtClean="0"/>
              <a:t>Determine the attributes for each entity</a:t>
            </a:r>
          </a:p>
          <a:p>
            <a:r>
              <a:rPr lang="en-GB" smtClean="0"/>
              <a:t>Select the primary key for each entity</a:t>
            </a:r>
          </a:p>
          <a:p>
            <a:r>
              <a:rPr lang="en-GB" smtClean="0"/>
              <a:t>Establish the relationships between the entities</a:t>
            </a:r>
          </a:p>
          <a:p>
            <a:r>
              <a:rPr lang="en-GB" smtClean="0"/>
              <a:t>Draw an entity model</a:t>
            </a:r>
          </a:p>
          <a:p>
            <a:r>
              <a:rPr lang="en-GB" smtClean="0"/>
              <a:t>Test the relationships and the keys</a:t>
            </a:r>
          </a:p>
        </p:txBody>
      </p:sp>
    </p:spTree>
    <p:extLst>
      <p:ext uri="{BB962C8B-B14F-4D97-AF65-F5344CB8AC3E}">
        <p14:creationId xmlns:p14="http://schemas.microsoft.com/office/powerpoint/2010/main" val="241356016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ChangeArrowheads="1"/>
          </p:cNvSpPr>
          <p:nvPr>
            <p:ph type="title"/>
          </p:nvPr>
        </p:nvSpPr>
        <p:spPr>
          <a:noFill/>
        </p:spPr>
        <p:txBody>
          <a:bodyPr lIns="84138" tIns="41275" rIns="84138" bIns="41275"/>
          <a:lstStyle/>
          <a:p>
            <a:r>
              <a:rPr lang="en-GB" smtClean="0"/>
              <a:t>A Simple Example</a:t>
            </a:r>
          </a:p>
        </p:txBody>
      </p:sp>
      <p:sp>
        <p:nvSpPr>
          <p:cNvPr id="8199" name="Rectangle 7"/>
          <p:cNvSpPr>
            <a:spLocks noGrp="1" noChangeArrowheads="1"/>
          </p:cNvSpPr>
          <p:nvPr>
            <p:ph type="body" idx="1"/>
          </p:nvPr>
        </p:nvSpPr>
        <p:spPr>
          <a:noFill/>
        </p:spPr>
        <p:txBody>
          <a:bodyPr lIns="84138" tIns="41275" rIns="84138" bIns="41275"/>
          <a:lstStyle/>
          <a:p>
            <a:pPr>
              <a:buFont typeface="Wingdings" pitchFamily="2" charset="2"/>
              <a:buNone/>
            </a:pPr>
            <a:endParaRPr lang="en-GB" dirty="0" smtClean="0"/>
          </a:p>
          <a:p>
            <a:r>
              <a:rPr lang="en-GB" dirty="0" smtClean="0"/>
              <a:t>STUDENTs attend DEGREEs that consist of many COURSESs.</a:t>
            </a:r>
          </a:p>
          <a:p>
            <a:r>
              <a:rPr lang="en-GB" dirty="0" smtClean="0"/>
              <a:t>A single COURSE (i.e. English) can be studied in many different DEGREE.</a:t>
            </a:r>
          </a:p>
          <a:p>
            <a:r>
              <a:rPr lang="en-GB" dirty="0" smtClean="0"/>
              <a:t>Each STUDENT may only attend </a:t>
            </a:r>
            <a:r>
              <a:rPr lang="en-GB" smtClean="0"/>
              <a:t>one DEGREE.</a:t>
            </a:r>
            <a:endParaRPr lang="en-GB" dirty="0" smtClean="0"/>
          </a:p>
        </p:txBody>
      </p:sp>
    </p:spTree>
    <p:extLst>
      <p:ext uri="{BB962C8B-B14F-4D97-AF65-F5344CB8AC3E}">
        <p14:creationId xmlns:p14="http://schemas.microsoft.com/office/powerpoint/2010/main" val="91948553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0"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Rectangle 6"/>
          <p:cNvSpPr>
            <a:spLocks noGrp="1" noChangeArrowheads="1"/>
          </p:cNvSpPr>
          <p:nvPr>
            <p:ph type="title"/>
          </p:nvPr>
        </p:nvSpPr>
        <p:spPr>
          <a:noFill/>
        </p:spPr>
        <p:txBody>
          <a:bodyPr lIns="84138" tIns="41275" rIns="84138" bIns="41275"/>
          <a:lstStyle/>
          <a:p>
            <a:r>
              <a:rPr lang="en-GB" smtClean="0"/>
              <a:t>Identify the entities</a:t>
            </a:r>
          </a:p>
        </p:txBody>
      </p:sp>
      <p:sp>
        <p:nvSpPr>
          <p:cNvPr id="9223" name="Rectangle 7"/>
          <p:cNvSpPr>
            <a:spLocks noGrp="1" noChangeArrowheads="1"/>
          </p:cNvSpPr>
          <p:nvPr>
            <p:ph type="body" idx="1"/>
          </p:nvPr>
        </p:nvSpPr>
        <p:spPr>
          <a:noFill/>
        </p:spPr>
        <p:txBody>
          <a:bodyPr lIns="84138" tIns="41275" rIns="84138" bIns="41275"/>
          <a:lstStyle/>
          <a:p>
            <a:pPr>
              <a:buFont typeface="Monotype Sorts" pitchFamily="2" charset="2"/>
              <a:buChar char=" "/>
            </a:pPr>
            <a:r>
              <a:rPr lang="en-GB" smtClean="0"/>
              <a:t>Any entity can be classified in one of the following categories:</a:t>
            </a:r>
          </a:p>
          <a:p>
            <a:r>
              <a:rPr lang="en-GB" smtClean="0"/>
              <a:t>Regular : </a:t>
            </a:r>
          </a:p>
          <a:p>
            <a:pPr lvl="1"/>
            <a:r>
              <a:rPr lang="en-GB" smtClean="0"/>
              <a:t>any physical object, event, or abstract concept that we can record facts about.</a:t>
            </a:r>
          </a:p>
          <a:p>
            <a:r>
              <a:rPr lang="en-GB" smtClean="0"/>
              <a:t>Weak : </a:t>
            </a:r>
          </a:p>
          <a:p>
            <a:pPr lvl="1"/>
            <a:r>
              <a:rPr lang="en-GB" smtClean="0"/>
              <a:t>any entity that depends on another entity for its existence.</a:t>
            </a:r>
          </a:p>
          <a:p>
            <a:endParaRPr lang="en-GB" smtClean="0"/>
          </a:p>
        </p:txBody>
      </p:sp>
    </p:spTree>
    <p:extLst>
      <p:ext uri="{BB962C8B-B14F-4D97-AF65-F5344CB8AC3E}">
        <p14:creationId xmlns:p14="http://schemas.microsoft.com/office/powerpoint/2010/main" val="140434477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Rectangle 6"/>
          <p:cNvSpPr>
            <a:spLocks noGrp="1" noChangeArrowheads="1"/>
          </p:cNvSpPr>
          <p:nvPr>
            <p:ph type="title"/>
          </p:nvPr>
        </p:nvSpPr>
        <p:spPr>
          <a:noFill/>
        </p:spPr>
        <p:txBody>
          <a:bodyPr lIns="84138" tIns="41275" rIns="84138" bIns="41275"/>
          <a:lstStyle/>
          <a:p>
            <a:r>
              <a:rPr lang="en-GB" smtClean="0"/>
              <a:t>Determine the Attributes</a:t>
            </a:r>
          </a:p>
        </p:txBody>
      </p:sp>
      <p:sp>
        <p:nvSpPr>
          <p:cNvPr id="10247" name="Rectangle 7"/>
          <p:cNvSpPr>
            <a:spLocks noGrp="1" noChangeArrowheads="1"/>
          </p:cNvSpPr>
          <p:nvPr>
            <p:ph type="body" idx="1"/>
          </p:nvPr>
        </p:nvSpPr>
        <p:spPr>
          <a:noFill/>
        </p:spPr>
        <p:txBody>
          <a:bodyPr lIns="84138" tIns="41275" rIns="84138" bIns="41275"/>
          <a:lstStyle/>
          <a:p>
            <a:r>
              <a:rPr lang="en-GB" smtClean="0"/>
              <a:t>Every Entity has attributes.</a:t>
            </a:r>
          </a:p>
          <a:p>
            <a:r>
              <a:rPr lang="en-GB" smtClean="0"/>
              <a:t>Attributes are characteristics that allow us to classify/describe an entity</a:t>
            </a:r>
          </a:p>
          <a:p>
            <a:r>
              <a:rPr lang="en-GB" smtClean="0"/>
              <a:t>e.g., entity STUDENT has the attributes:</a:t>
            </a:r>
          </a:p>
          <a:p>
            <a:pPr lvl="3"/>
            <a:r>
              <a:rPr lang="en-GB" sz="2800" smtClean="0"/>
              <a:t>student number</a:t>
            </a:r>
          </a:p>
          <a:p>
            <a:pPr lvl="3"/>
            <a:r>
              <a:rPr lang="en-GB" sz="2800" smtClean="0"/>
              <a:t>name</a:t>
            </a:r>
          </a:p>
          <a:p>
            <a:pPr lvl="3"/>
            <a:r>
              <a:rPr lang="en-GB" sz="2800" smtClean="0"/>
              <a:t>date of birth </a:t>
            </a:r>
          </a:p>
          <a:p>
            <a:pPr lvl="3"/>
            <a:r>
              <a:rPr lang="en-GB" sz="2800" smtClean="0"/>
              <a:t>course number</a:t>
            </a:r>
          </a:p>
        </p:txBody>
      </p:sp>
    </p:spTree>
    <p:extLst>
      <p:ext uri="{BB962C8B-B14F-4D97-AF65-F5344CB8AC3E}">
        <p14:creationId xmlns:p14="http://schemas.microsoft.com/office/powerpoint/2010/main" val="18052491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9"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Rectangle 6"/>
          <p:cNvSpPr>
            <a:spLocks noGrp="1" noChangeArrowheads="1"/>
          </p:cNvSpPr>
          <p:nvPr>
            <p:ph type="title"/>
          </p:nvPr>
        </p:nvSpPr>
        <p:spPr>
          <a:noFill/>
        </p:spPr>
        <p:txBody>
          <a:bodyPr lIns="84138" tIns="41275" rIns="84138" bIns="41275"/>
          <a:lstStyle/>
          <a:p>
            <a:r>
              <a:rPr lang="en-GB" smtClean="0"/>
              <a:t>Key Attributes</a:t>
            </a:r>
          </a:p>
        </p:txBody>
      </p:sp>
      <p:sp>
        <p:nvSpPr>
          <p:cNvPr id="11271" name="Rectangle 7"/>
          <p:cNvSpPr>
            <a:spLocks noGrp="1" noChangeArrowheads="1"/>
          </p:cNvSpPr>
          <p:nvPr>
            <p:ph type="body" idx="1"/>
          </p:nvPr>
        </p:nvSpPr>
        <p:spPr>
          <a:noFill/>
        </p:spPr>
        <p:txBody>
          <a:bodyPr lIns="84138" tIns="41275" rIns="84138" bIns="41275"/>
          <a:lstStyle/>
          <a:p>
            <a:r>
              <a:rPr lang="en-GB" smtClean="0"/>
              <a:t>Certain attributes identify particular facts within an entity, these are known as KEY attributes. </a:t>
            </a:r>
          </a:p>
          <a:p>
            <a:pPr>
              <a:buFont typeface="Wingdings" pitchFamily="2" charset="2"/>
              <a:buNone/>
            </a:pPr>
            <a:endParaRPr lang="en-GB" smtClean="0"/>
          </a:p>
          <a:p>
            <a:r>
              <a:rPr lang="en-GB" smtClean="0"/>
              <a:t>The different types of KEY attribute are:</a:t>
            </a:r>
          </a:p>
          <a:p>
            <a:pPr lvl="1"/>
            <a:r>
              <a:rPr lang="en-GB" smtClean="0"/>
              <a:t>Primary Key</a:t>
            </a:r>
          </a:p>
          <a:p>
            <a:pPr lvl="2"/>
            <a:r>
              <a:rPr lang="en-GB" smtClean="0"/>
              <a:t>Composite Primary Key</a:t>
            </a:r>
          </a:p>
          <a:p>
            <a:pPr lvl="1"/>
            <a:r>
              <a:rPr lang="en-GB" smtClean="0"/>
              <a:t>Foreign Key</a:t>
            </a:r>
          </a:p>
        </p:txBody>
      </p:sp>
    </p:spTree>
    <p:extLst>
      <p:ext uri="{BB962C8B-B14F-4D97-AF65-F5344CB8AC3E}">
        <p14:creationId xmlns:p14="http://schemas.microsoft.com/office/powerpoint/2010/main" val="133554800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Rectangle 6"/>
          <p:cNvSpPr>
            <a:spLocks noGrp="1" noChangeArrowheads="1"/>
          </p:cNvSpPr>
          <p:nvPr>
            <p:ph type="title"/>
          </p:nvPr>
        </p:nvSpPr>
        <p:spPr>
          <a:xfrm>
            <a:off x="1181100" y="228600"/>
            <a:ext cx="7715250" cy="1143000"/>
          </a:xfrm>
          <a:noFill/>
        </p:spPr>
        <p:txBody>
          <a:bodyPr lIns="84138" tIns="41275" rIns="84138" bIns="41275"/>
          <a:lstStyle/>
          <a:p>
            <a:r>
              <a:rPr lang="en-GB" smtClean="0"/>
              <a:t>Key Definitions</a:t>
            </a:r>
          </a:p>
        </p:txBody>
      </p:sp>
      <p:sp>
        <p:nvSpPr>
          <p:cNvPr id="12295" name="Rectangle 7"/>
          <p:cNvSpPr>
            <a:spLocks noGrp="1" noChangeArrowheads="1"/>
          </p:cNvSpPr>
          <p:nvPr>
            <p:ph type="body" idx="1"/>
          </p:nvPr>
        </p:nvSpPr>
        <p:spPr>
          <a:xfrm>
            <a:off x="935038" y="1447800"/>
            <a:ext cx="7791450" cy="4114800"/>
          </a:xfrm>
          <a:noFill/>
        </p:spPr>
        <p:txBody>
          <a:bodyPr lIns="84138" tIns="41275" rIns="84138" bIns="41275"/>
          <a:lstStyle/>
          <a:p>
            <a:r>
              <a:rPr lang="en-GB" dirty="0" smtClean="0"/>
              <a:t>Primary Key: </a:t>
            </a:r>
          </a:p>
          <a:p>
            <a:pPr lvl="1"/>
            <a:r>
              <a:rPr lang="en-GB" dirty="0" smtClean="0"/>
              <a:t>One attribute whose value can uniquely identify a complete record (one row of data)  within an entity</a:t>
            </a:r>
            <a:r>
              <a:rPr lang="en-GB" dirty="0"/>
              <a:t>. Irreducible</a:t>
            </a:r>
            <a:endParaRPr lang="en-GB" dirty="0" smtClean="0"/>
          </a:p>
          <a:p>
            <a:r>
              <a:rPr lang="en-GB" dirty="0" smtClean="0"/>
              <a:t>Composite Primary Key</a:t>
            </a:r>
          </a:p>
          <a:p>
            <a:pPr lvl="1"/>
            <a:r>
              <a:rPr lang="en-GB" dirty="0" smtClean="0"/>
              <a:t>A primary key that consists of two or more attribute within an entity. Irreducible</a:t>
            </a:r>
          </a:p>
          <a:p>
            <a:r>
              <a:rPr lang="en-GB" dirty="0" smtClean="0"/>
              <a:t>Foreign Key</a:t>
            </a:r>
          </a:p>
          <a:p>
            <a:pPr lvl="1"/>
            <a:r>
              <a:rPr lang="en-GB" dirty="0" smtClean="0"/>
              <a:t>A copy of a primary key that exists in another entity for the purpose of forming a relationship between the entities involved.</a:t>
            </a:r>
          </a:p>
        </p:txBody>
      </p:sp>
    </p:spTree>
    <p:extLst>
      <p:ext uri="{BB962C8B-B14F-4D97-AF65-F5344CB8AC3E}">
        <p14:creationId xmlns:p14="http://schemas.microsoft.com/office/powerpoint/2010/main" val="26798254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5"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6"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Rectangle 6"/>
          <p:cNvSpPr>
            <a:spLocks noGrp="1" noChangeArrowheads="1"/>
          </p:cNvSpPr>
          <p:nvPr>
            <p:ph type="title"/>
          </p:nvPr>
        </p:nvSpPr>
        <p:spPr>
          <a:noFill/>
        </p:spPr>
        <p:txBody>
          <a:bodyPr lIns="84138" tIns="41275" rIns="84138" bIns="41275"/>
          <a:lstStyle/>
          <a:p>
            <a:r>
              <a:rPr lang="en-GB" smtClean="0"/>
              <a:t>ER Diagram Components</a:t>
            </a:r>
          </a:p>
        </p:txBody>
      </p:sp>
      <p:sp>
        <p:nvSpPr>
          <p:cNvPr id="13319" name="Rectangle 7"/>
          <p:cNvSpPr>
            <a:spLocks noGrp="1" noChangeArrowheads="1"/>
          </p:cNvSpPr>
          <p:nvPr>
            <p:ph type="body" idx="1"/>
          </p:nvPr>
        </p:nvSpPr>
        <p:spPr>
          <a:xfrm>
            <a:off x="457200" y="1885950"/>
            <a:ext cx="7697788" cy="847725"/>
          </a:xfrm>
          <a:noFill/>
        </p:spPr>
        <p:txBody>
          <a:bodyPr lIns="84138" tIns="41275" rIns="84138" bIns="41275"/>
          <a:lstStyle/>
          <a:p>
            <a:pPr>
              <a:buFont typeface="Monotype Sorts" pitchFamily="2" charset="2"/>
              <a:buChar char=" "/>
            </a:pPr>
            <a:r>
              <a:rPr lang="en-GB" sz="2800" smtClean="0"/>
              <a:t>Every entity diagram consists of the following components:</a:t>
            </a:r>
          </a:p>
        </p:txBody>
      </p:sp>
      <p:grpSp>
        <p:nvGrpSpPr>
          <p:cNvPr id="13320" name="Group 10"/>
          <p:cNvGrpSpPr>
            <a:grpSpLocks/>
          </p:cNvGrpSpPr>
          <p:nvPr/>
        </p:nvGrpSpPr>
        <p:grpSpPr bwMode="auto">
          <a:xfrm>
            <a:off x="4562475" y="3060700"/>
            <a:ext cx="2152650" cy="889000"/>
            <a:chOff x="2874" y="1928"/>
            <a:chExt cx="1356" cy="560"/>
          </a:xfrm>
        </p:grpSpPr>
        <p:sp>
          <p:nvSpPr>
            <p:cNvPr id="13324" name="Rectangle 8"/>
            <p:cNvSpPr>
              <a:spLocks noChangeArrowheads="1"/>
            </p:cNvSpPr>
            <p:nvPr/>
          </p:nvSpPr>
          <p:spPr bwMode="auto">
            <a:xfrm>
              <a:off x="2936" y="1928"/>
              <a:ext cx="1280" cy="56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Rectangle 9"/>
            <p:cNvSpPr>
              <a:spLocks noChangeArrowheads="1"/>
            </p:cNvSpPr>
            <p:nvPr/>
          </p:nvSpPr>
          <p:spPr bwMode="auto">
            <a:xfrm>
              <a:off x="2874" y="2009"/>
              <a:ext cx="1356"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138" tIns="41275" rIns="84138" bIns="41275">
              <a:spAutoFit/>
            </a:bodyPr>
            <a:lstStyle/>
            <a:p>
              <a:pPr marL="320675" indent="-320675" defTabSz="854075">
                <a:spcBef>
                  <a:spcPct val="20000"/>
                </a:spcBef>
                <a:buClr>
                  <a:schemeClr val="tx1"/>
                </a:buClr>
                <a:buSzPct val="75000"/>
                <a:buFont typeface="Monotype Sorts" pitchFamily="2" charset="2"/>
                <a:buChar char=" "/>
                <a:defRPr/>
              </a:pPr>
              <a:r>
                <a:rPr lang="en-GB" sz="3000" b="1" i="1">
                  <a:effectLst>
                    <a:outerShdw blurRad="38100" dist="38100" dir="2700000" algn="tl">
                      <a:srgbClr val="C0C0C0"/>
                    </a:outerShdw>
                  </a:effectLst>
                </a:rPr>
                <a:t>Course</a:t>
              </a:r>
            </a:p>
          </p:txBody>
        </p:sp>
      </p:grpSp>
      <p:sp>
        <p:nvSpPr>
          <p:cNvPr id="13321" name="Rectangle 11"/>
          <p:cNvSpPr>
            <a:spLocks noChangeArrowheads="1"/>
          </p:cNvSpPr>
          <p:nvPr/>
        </p:nvSpPr>
        <p:spPr bwMode="auto">
          <a:xfrm>
            <a:off x="1117600" y="3327400"/>
            <a:ext cx="2624138"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138" tIns="41275" rIns="84138" bIns="41275">
            <a:spAutoFit/>
          </a:bodyPr>
          <a:lstStyle/>
          <a:p>
            <a:pPr defTabSz="854075"/>
            <a:r>
              <a:rPr lang="en-GB" sz="2200" i="1">
                <a:latin typeface="Arial" charset="0"/>
              </a:rPr>
              <a:t>Entity (labelled box)</a:t>
            </a:r>
          </a:p>
        </p:txBody>
      </p:sp>
      <p:sp>
        <p:nvSpPr>
          <p:cNvPr id="13322" name="Rectangle 12"/>
          <p:cNvSpPr>
            <a:spLocks noChangeArrowheads="1"/>
          </p:cNvSpPr>
          <p:nvPr/>
        </p:nvSpPr>
        <p:spPr bwMode="auto">
          <a:xfrm>
            <a:off x="1346200" y="4773613"/>
            <a:ext cx="2219325"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138" tIns="41275" rIns="84138" bIns="41275">
            <a:spAutoFit/>
          </a:bodyPr>
          <a:lstStyle/>
          <a:p>
            <a:pPr defTabSz="854075"/>
            <a:r>
              <a:rPr lang="en-GB" sz="2200" i="1">
                <a:latin typeface="Arial" charset="0"/>
              </a:rPr>
              <a:t>Relationship line</a:t>
            </a:r>
          </a:p>
        </p:txBody>
      </p:sp>
      <p:sp>
        <p:nvSpPr>
          <p:cNvPr id="13323" name="Line 13"/>
          <p:cNvSpPr>
            <a:spLocks noChangeShapeType="1"/>
          </p:cNvSpPr>
          <p:nvPr/>
        </p:nvSpPr>
        <p:spPr bwMode="auto">
          <a:xfrm>
            <a:off x="4892675" y="5105400"/>
            <a:ext cx="1571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5389492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9"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Rectangle 6"/>
          <p:cNvSpPr>
            <a:spLocks noGrp="1" noChangeArrowheads="1"/>
          </p:cNvSpPr>
          <p:nvPr>
            <p:ph type="title"/>
          </p:nvPr>
        </p:nvSpPr>
        <p:spPr>
          <a:noFill/>
        </p:spPr>
        <p:txBody>
          <a:bodyPr lIns="84138" tIns="41275" rIns="84138" bIns="41275"/>
          <a:lstStyle/>
          <a:p>
            <a:r>
              <a:rPr lang="en-GB" smtClean="0"/>
              <a:t>Degrees of a Relationship</a:t>
            </a:r>
          </a:p>
        </p:txBody>
      </p:sp>
      <p:sp>
        <p:nvSpPr>
          <p:cNvPr id="14343" name="Rectangle 7"/>
          <p:cNvSpPr>
            <a:spLocks noChangeArrowheads="1"/>
          </p:cNvSpPr>
          <p:nvPr/>
        </p:nvSpPr>
        <p:spPr bwMode="auto">
          <a:xfrm>
            <a:off x="2438400" y="2127250"/>
            <a:ext cx="1774825" cy="67468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2" name="Rectangle 8"/>
          <p:cNvSpPr>
            <a:spLocks noChangeArrowheads="1"/>
          </p:cNvSpPr>
          <p:nvPr/>
        </p:nvSpPr>
        <p:spPr bwMode="auto">
          <a:xfrm>
            <a:off x="2490788" y="2212975"/>
            <a:ext cx="1709737" cy="545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138" tIns="41275" rIns="84138" bIns="41275">
            <a:spAutoFit/>
          </a:bodyPr>
          <a:lstStyle/>
          <a:p>
            <a:pPr marL="320675" indent="-320675" defTabSz="854075">
              <a:spcBef>
                <a:spcPct val="20000"/>
              </a:spcBef>
              <a:buClr>
                <a:schemeClr val="tx1"/>
              </a:buClr>
              <a:buSzPct val="75000"/>
              <a:buFont typeface="Monotype Sorts" pitchFamily="2" charset="2"/>
              <a:buChar char=" "/>
              <a:defRPr/>
            </a:pPr>
            <a:r>
              <a:rPr lang="en-GB" sz="3000" b="1" i="1" dirty="0" smtClean="0">
                <a:effectLst>
                  <a:outerShdw blurRad="38100" dist="38100" dir="2700000" algn="tl">
                    <a:srgbClr val="C0C0C0"/>
                  </a:outerShdw>
                </a:effectLst>
              </a:rPr>
              <a:t>Stud</a:t>
            </a:r>
            <a:endParaRPr lang="en-GB" sz="3000" b="1" i="1" dirty="0">
              <a:effectLst>
                <a:outerShdw blurRad="38100" dist="38100" dir="2700000" algn="tl">
                  <a:srgbClr val="C0C0C0"/>
                </a:outerShdw>
              </a:effectLst>
            </a:endParaRPr>
          </a:p>
        </p:txBody>
      </p:sp>
      <p:sp>
        <p:nvSpPr>
          <p:cNvPr id="14345" name="Rectangle 9"/>
          <p:cNvSpPr>
            <a:spLocks noChangeArrowheads="1"/>
          </p:cNvSpPr>
          <p:nvPr/>
        </p:nvSpPr>
        <p:spPr bwMode="auto">
          <a:xfrm>
            <a:off x="6102350" y="2070100"/>
            <a:ext cx="1582738" cy="67468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Rectangle 10"/>
          <p:cNvSpPr>
            <a:spLocks noChangeArrowheads="1"/>
          </p:cNvSpPr>
          <p:nvPr/>
        </p:nvSpPr>
        <p:spPr bwMode="auto">
          <a:xfrm>
            <a:off x="5773738" y="2152650"/>
            <a:ext cx="277018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138" tIns="41275" rIns="84138" bIns="41275">
            <a:spAutoFit/>
          </a:bodyPr>
          <a:lstStyle/>
          <a:p>
            <a:pPr marL="320675" indent="-320675" defTabSz="854075">
              <a:spcBef>
                <a:spcPct val="20000"/>
              </a:spcBef>
              <a:buClr>
                <a:schemeClr val="tx1"/>
              </a:buClr>
              <a:buSzPct val="75000"/>
              <a:buFont typeface="Monotype Sorts" pitchFamily="2" charset="2"/>
              <a:buChar char=" "/>
              <a:defRPr/>
            </a:pPr>
            <a:r>
              <a:rPr lang="en-GB" sz="3000" b="1" i="1" dirty="0" smtClean="0">
                <a:effectLst>
                  <a:outerShdw blurRad="38100" dist="38100" dir="2700000" algn="tl">
                    <a:srgbClr val="C0C0C0"/>
                  </a:outerShdw>
                </a:effectLst>
              </a:rPr>
              <a:t>Woman</a:t>
            </a:r>
            <a:endParaRPr lang="en-GB" sz="3000" b="1" i="1" dirty="0">
              <a:effectLst>
                <a:outerShdw blurRad="38100" dist="38100" dir="2700000" algn="tl">
                  <a:srgbClr val="C0C0C0"/>
                </a:outerShdw>
              </a:effectLst>
            </a:endParaRPr>
          </a:p>
        </p:txBody>
      </p:sp>
      <p:sp>
        <p:nvSpPr>
          <p:cNvPr id="14347" name="Line 11"/>
          <p:cNvSpPr>
            <a:spLocks noChangeShapeType="1"/>
          </p:cNvSpPr>
          <p:nvPr/>
        </p:nvSpPr>
        <p:spPr bwMode="auto">
          <a:xfrm>
            <a:off x="4235450" y="2405063"/>
            <a:ext cx="1839913" cy="31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8" name="Rectangle 12"/>
          <p:cNvSpPr>
            <a:spLocks noChangeArrowheads="1"/>
          </p:cNvSpPr>
          <p:nvPr/>
        </p:nvSpPr>
        <p:spPr bwMode="auto">
          <a:xfrm>
            <a:off x="2438400" y="3575050"/>
            <a:ext cx="1774825" cy="67468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7" name="Rectangle 13"/>
          <p:cNvSpPr>
            <a:spLocks noChangeArrowheads="1"/>
          </p:cNvSpPr>
          <p:nvPr/>
        </p:nvSpPr>
        <p:spPr bwMode="auto">
          <a:xfrm>
            <a:off x="2033588" y="3659188"/>
            <a:ext cx="254793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138" tIns="41275" rIns="84138" bIns="41275">
            <a:spAutoFit/>
          </a:bodyPr>
          <a:lstStyle/>
          <a:p>
            <a:pPr marL="320675" indent="-320675" defTabSz="854075">
              <a:spcBef>
                <a:spcPct val="20000"/>
              </a:spcBef>
              <a:buClr>
                <a:schemeClr val="tx1"/>
              </a:buClr>
              <a:buSzPct val="75000"/>
              <a:buFont typeface="Monotype Sorts" pitchFamily="2" charset="2"/>
              <a:buChar char=" "/>
              <a:defRPr/>
            </a:pPr>
            <a:r>
              <a:rPr lang="en-GB" sz="3000" b="1" i="1">
                <a:effectLst>
                  <a:outerShdw blurRad="38100" dist="38100" dir="2700000" algn="tl">
                    <a:srgbClr val="C0C0C0"/>
                  </a:outerShdw>
                </a:effectLst>
              </a:rPr>
              <a:t>Customer</a:t>
            </a:r>
          </a:p>
        </p:txBody>
      </p:sp>
      <p:sp>
        <p:nvSpPr>
          <p:cNvPr id="14350" name="Rectangle 14"/>
          <p:cNvSpPr>
            <a:spLocks noChangeArrowheads="1"/>
          </p:cNvSpPr>
          <p:nvPr/>
        </p:nvSpPr>
        <p:spPr bwMode="auto">
          <a:xfrm>
            <a:off x="6102350" y="3517900"/>
            <a:ext cx="1773238" cy="67468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9" name="Rectangle 15"/>
          <p:cNvSpPr>
            <a:spLocks noChangeArrowheads="1"/>
          </p:cNvSpPr>
          <p:nvPr/>
        </p:nvSpPr>
        <p:spPr bwMode="auto">
          <a:xfrm>
            <a:off x="6002338" y="3598863"/>
            <a:ext cx="215423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138" tIns="41275" rIns="84138" bIns="41275">
            <a:spAutoFit/>
          </a:bodyPr>
          <a:lstStyle/>
          <a:p>
            <a:pPr marL="320675" indent="-320675" defTabSz="854075">
              <a:spcBef>
                <a:spcPct val="20000"/>
              </a:spcBef>
              <a:buClr>
                <a:schemeClr val="tx1"/>
              </a:buClr>
              <a:buSzPct val="75000"/>
              <a:buFont typeface="Monotype Sorts" pitchFamily="2" charset="2"/>
              <a:buChar char=" "/>
              <a:defRPr/>
            </a:pPr>
            <a:r>
              <a:rPr lang="en-GB" sz="3000" b="1" i="1">
                <a:effectLst>
                  <a:outerShdw blurRad="38100" dist="38100" dir="2700000" algn="tl">
                    <a:srgbClr val="C0C0C0"/>
                  </a:outerShdw>
                </a:effectLst>
              </a:rPr>
              <a:t>Order</a:t>
            </a:r>
          </a:p>
        </p:txBody>
      </p:sp>
      <p:sp>
        <p:nvSpPr>
          <p:cNvPr id="14352" name="Rectangle 16"/>
          <p:cNvSpPr>
            <a:spLocks noChangeArrowheads="1"/>
          </p:cNvSpPr>
          <p:nvPr/>
        </p:nvSpPr>
        <p:spPr bwMode="auto">
          <a:xfrm>
            <a:off x="2438400" y="5022850"/>
            <a:ext cx="1774825" cy="676275"/>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1" name="Rectangle 17"/>
          <p:cNvSpPr>
            <a:spLocks noChangeArrowheads="1"/>
          </p:cNvSpPr>
          <p:nvPr/>
        </p:nvSpPr>
        <p:spPr bwMode="auto">
          <a:xfrm>
            <a:off x="2338388" y="5106988"/>
            <a:ext cx="215423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375" tIns="38100" rIns="79375" bIns="38100">
            <a:spAutoFit/>
          </a:bodyPr>
          <a:lstStyle/>
          <a:p>
            <a:pPr marL="320675" indent="-320675" defTabSz="854075">
              <a:spcBef>
                <a:spcPct val="20000"/>
              </a:spcBef>
              <a:buClr>
                <a:schemeClr val="tx1"/>
              </a:buClr>
              <a:buSzPct val="75000"/>
              <a:buFont typeface="Monotype Sorts" pitchFamily="2" charset="2"/>
              <a:buChar char=" "/>
              <a:defRPr/>
            </a:pPr>
            <a:r>
              <a:rPr lang="en-GB" sz="3000" b="1" i="1">
                <a:effectLst>
                  <a:outerShdw blurRad="38100" dist="38100" dir="2700000" algn="tl">
                    <a:srgbClr val="C0C0C0"/>
                  </a:outerShdw>
                </a:effectLst>
              </a:rPr>
              <a:t>Course</a:t>
            </a:r>
          </a:p>
        </p:txBody>
      </p:sp>
      <p:sp>
        <p:nvSpPr>
          <p:cNvPr id="14354" name="Rectangle 18"/>
          <p:cNvSpPr>
            <a:spLocks noChangeArrowheads="1"/>
          </p:cNvSpPr>
          <p:nvPr/>
        </p:nvSpPr>
        <p:spPr bwMode="auto">
          <a:xfrm>
            <a:off x="6102350" y="4965700"/>
            <a:ext cx="1773238" cy="676275"/>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3" name="Rectangle 19"/>
          <p:cNvSpPr>
            <a:spLocks noChangeArrowheads="1"/>
          </p:cNvSpPr>
          <p:nvPr/>
        </p:nvSpPr>
        <p:spPr bwMode="auto">
          <a:xfrm>
            <a:off x="6002338" y="5046663"/>
            <a:ext cx="215423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375" tIns="38100" rIns="79375" bIns="38100">
            <a:spAutoFit/>
          </a:bodyPr>
          <a:lstStyle/>
          <a:p>
            <a:pPr marL="320675" indent="-320675" defTabSz="854075">
              <a:spcBef>
                <a:spcPct val="20000"/>
              </a:spcBef>
              <a:buClr>
                <a:schemeClr val="tx1"/>
              </a:buClr>
              <a:buSzPct val="75000"/>
              <a:buFont typeface="Monotype Sorts" pitchFamily="2" charset="2"/>
              <a:buChar char=" "/>
              <a:defRPr/>
            </a:pPr>
            <a:r>
              <a:rPr lang="en-GB" sz="3000" b="1" i="1">
                <a:effectLst>
                  <a:outerShdw blurRad="38100" dist="38100" dir="2700000" algn="tl">
                    <a:srgbClr val="C0C0C0"/>
                  </a:outerShdw>
                </a:effectLst>
              </a:rPr>
              <a:t>Subject</a:t>
            </a:r>
          </a:p>
        </p:txBody>
      </p:sp>
      <p:sp>
        <p:nvSpPr>
          <p:cNvPr id="14356" name="Rectangle 20"/>
          <p:cNvSpPr>
            <a:spLocks noChangeArrowheads="1"/>
          </p:cNvSpPr>
          <p:nvPr/>
        </p:nvSpPr>
        <p:spPr bwMode="auto">
          <a:xfrm>
            <a:off x="1193800" y="1573213"/>
            <a:ext cx="2238375"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138" tIns="41275" rIns="84138" bIns="41275">
            <a:spAutoFit/>
          </a:bodyPr>
          <a:lstStyle/>
          <a:p>
            <a:pPr defTabSz="854075"/>
            <a:r>
              <a:rPr lang="en-GB" sz="2200" i="1">
                <a:latin typeface="Arial" charset="0"/>
              </a:rPr>
              <a:t>One-to-one (1:1)</a:t>
            </a:r>
          </a:p>
        </p:txBody>
      </p:sp>
      <p:sp>
        <p:nvSpPr>
          <p:cNvPr id="14357" name="Rectangle 21"/>
          <p:cNvSpPr>
            <a:spLocks noChangeArrowheads="1"/>
          </p:cNvSpPr>
          <p:nvPr/>
        </p:nvSpPr>
        <p:spPr bwMode="auto">
          <a:xfrm>
            <a:off x="1117600" y="3021013"/>
            <a:ext cx="2455863"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138" tIns="41275" rIns="84138" bIns="41275">
            <a:spAutoFit/>
          </a:bodyPr>
          <a:lstStyle/>
          <a:p>
            <a:pPr defTabSz="854075"/>
            <a:r>
              <a:rPr lang="en-GB" sz="2200" i="1">
                <a:latin typeface="Arial" charset="0"/>
              </a:rPr>
              <a:t>One-to-many (1:n)</a:t>
            </a:r>
          </a:p>
        </p:txBody>
      </p:sp>
      <p:sp>
        <p:nvSpPr>
          <p:cNvPr id="14358" name="Rectangle 22"/>
          <p:cNvSpPr>
            <a:spLocks noChangeArrowheads="1"/>
          </p:cNvSpPr>
          <p:nvPr/>
        </p:nvSpPr>
        <p:spPr bwMode="auto">
          <a:xfrm>
            <a:off x="1193800" y="4470400"/>
            <a:ext cx="2689225"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138" tIns="41275" rIns="84138" bIns="41275">
            <a:spAutoFit/>
          </a:bodyPr>
          <a:lstStyle/>
          <a:p>
            <a:pPr defTabSz="854075"/>
            <a:r>
              <a:rPr lang="en-GB" sz="2200" i="1">
                <a:latin typeface="Arial" charset="0"/>
              </a:rPr>
              <a:t>Many-to-many (n:m)</a:t>
            </a:r>
          </a:p>
        </p:txBody>
      </p:sp>
      <p:sp>
        <p:nvSpPr>
          <p:cNvPr id="14359" name="Rectangle 23"/>
          <p:cNvSpPr>
            <a:spLocks noChangeArrowheads="1"/>
          </p:cNvSpPr>
          <p:nvPr/>
        </p:nvSpPr>
        <p:spPr bwMode="auto">
          <a:xfrm>
            <a:off x="584200" y="5916613"/>
            <a:ext cx="769778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138" tIns="41275" rIns="84138" bIns="41275">
            <a:spAutoFit/>
          </a:bodyPr>
          <a:lstStyle/>
          <a:p>
            <a:pPr defTabSz="854075"/>
            <a:r>
              <a:rPr lang="en-GB" sz="2200" b="1"/>
              <a:t>NOTE: Every many to many relationship consists of two one to</a:t>
            </a:r>
          </a:p>
          <a:p>
            <a:pPr defTabSz="854075"/>
            <a:r>
              <a:rPr lang="en-GB" sz="2200" b="1"/>
              <a:t>              many relationships working in opposite directions</a:t>
            </a:r>
          </a:p>
        </p:txBody>
      </p:sp>
      <p:sp>
        <p:nvSpPr>
          <p:cNvPr id="14360" name="Line 24"/>
          <p:cNvSpPr>
            <a:spLocks noChangeShapeType="1"/>
          </p:cNvSpPr>
          <p:nvPr/>
        </p:nvSpPr>
        <p:spPr bwMode="auto">
          <a:xfrm flipH="1">
            <a:off x="4181475" y="3886200"/>
            <a:ext cx="1927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1" name="Line 26"/>
          <p:cNvSpPr>
            <a:spLocks noChangeShapeType="1"/>
          </p:cNvSpPr>
          <p:nvPr/>
        </p:nvSpPr>
        <p:spPr bwMode="auto">
          <a:xfrm>
            <a:off x="4206875" y="5334000"/>
            <a:ext cx="18272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2" name="Text Box 30"/>
          <p:cNvSpPr txBox="1">
            <a:spLocks noChangeArrowheads="1"/>
          </p:cNvSpPr>
          <p:nvPr/>
        </p:nvSpPr>
        <p:spPr bwMode="auto">
          <a:xfrm>
            <a:off x="4175125" y="3470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4363" name="Text Box 31"/>
          <p:cNvSpPr txBox="1">
            <a:spLocks noChangeArrowheads="1"/>
          </p:cNvSpPr>
          <p:nvPr/>
        </p:nvSpPr>
        <p:spPr bwMode="auto">
          <a:xfrm>
            <a:off x="5638800" y="3470275"/>
            <a:ext cx="592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M</a:t>
            </a:r>
          </a:p>
        </p:txBody>
      </p:sp>
      <p:sp>
        <p:nvSpPr>
          <p:cNvPr id="14364" name="Text Box 32"/>
          <p:cNvSpPr txBox="1">
            <a:spLocks noChangeArrowheads="1"/>
          </p:cNvSpPr>
          <p:nvPr/>
        </p:nvSpPr>
        <p:spPr bwMode="auto">
          <a:xfrm>
            <a:off x="4251325" y="20224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4365" name="Text Box 33"/>
          <p:cNvSpPr txBox="1">
            <a:spLocks noChangeArrowheads="1"/>
          </p:cNvSpPr>
          <p:nvPr/>
        </p:nvSpPr>
        <p:spPr bwMode="auto">
          <a:xfrm>
            <a:off x="5775325" y="1946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1</a:t>
            </a:r>
          </a:p>
        </p:txBody>
      </p:sp>
      <p:sp>
        <p:nvSpPr>
          <p:cNvPr id="14366" name="Text Box 34"/>
          <p:cNvSpPr txBox="1">
            <a:spLocks noChangeArrowheads="1"/>
          </p:cNvSpPr>
          <p:nvPr/>
        </p:nvSpPr>
        <p:spPr bwMode="auto">
          <a:xfrm>
            <a:off x="4175125" y="4897438"/>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M</a:t>
            </a:r>
          </a:p>
        </p:txBody>
      </p:sp>
      <p:sp>
        <p:nvSpPr>
          <p:cNvPr id="14367" name="Text Box 35"/>
          <p:cNvSpPr txBox="1">
            <a:spLocks noChangeArrowheads="1"/>
          </p:cNvSpPr>
          <p:nvPr/>
        </p:nvSpPr>
        <p:spPr bwMode="auto">
          <a:xfrm>
            <a:off x="5562600" y="4897438"/>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M</a:t>
            </a:r>
          </a:p>
        </p:txBody>
      </p:sp>
    </p:spTree>
    <p:extLst>
      <p:ext uri="{BB962C8B-B14F-4D97-AF65-F5344CB8AC3E}">
        <p14:creationId xmlns:p14="http://schemas.microsoft.com/office/powerpoint/2010/main" val="102875224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B9A51BB-078F-4282-A653-23ADCAAC48BA}" type="slidenum">
              <a:rPr lang="en-US"/>
              <a:pPr/>
              <a:t>4</a:t>
            </a:fld>
            <a:endParaRPr lang="en-US"/>
          </a:p>
        </p:txBody>
      </p:sp>
      <p:sp>
        <p:nvSpPr>
          <p:cNvPr id="455682" name="Rectangle 2"/>
          <p:cNvSpPr>
            <a:spLocks noGrp="1" noRot="1" noChangeArrowheads="1"/>
          </p:cNvSpPr>
          <p:nvPr>
            <p:ph type="title"/>
          </p:nvPr>
        </p:nvSpPr>
        <p:spPr>
          <a:xfrm>
            <a:off x="685800" y="533400"/>
            <a:ext cx="7772400" cy="1143000"/>
          </a:xfrm>
        </p:spPr>
        <p:txBody>
          <a:bodyPr/>
          <a:lstStyle/>
          <a:p>
            <a:r>
              <a:rPr lang="en-US"/>
              <a:t>Basic Modeling Concepts</a:t>
            </a:r>
          </a:p>
        </p:txBody>
      </p:sp>
      <p:sp>
        <p:nvSpPr>
          <p:cNvPr id="455683" name="Rectangle 3"/>
          <p:cNvSpPr>
            <a:spLocks noGrp="1" noChangeArrowheads="1"/>
          </p:cNvSpPr>
          <p:nvPr>
            <p:ph type="body" idx="1"/>
          </p:nvPr>
        </p:nvSpPr>
        <p:spPr>
          <a:xfrm>
            <a:off x="914400" y="2057400"/>
            <a:ext cx="7772400" cy="4114800"/>
          </a:xfrm>
        </p:spPr>
        <p:txBody>
          <a:bodyPr/>
          <a:lstStyle/>
          <a:p>
            <a:r>
              <a:rPr lang="en-US" dirty="0"/>
              <a:t>Data Model</a:t>
            </a:r>
          </a:p>
          <a:p>
            <a:pPr lvl="1"/>
            <a:r>
              <a:rPr lang="en-US" dirty="0"/>
              <a:t>Relatively simple representation of complex real-world data structures</a:t>
            </a:r>
          </a:p>
          <a:p>
            <a:pPr lvl="1"/>
            <a:r>
              <a:rPr lang="en-US" dirty="0"/>
              <a:t>Basic tools for database </a:t>
            </a:r>
            <a:r>
              <a:rPr lang="en-US" dirty="0" smtClean="0"/>
              <a:t>design</a:t>
            </a:r>
          </a:p>
          <a:p>
            <a:pPr lvl="1"/>
            <a:r>
              <a:rPr lang="en-US" dirty="0" smtClean="0"/>
              <a:t>Communication</a:t>
            </a:r>
            <a:endParaRPr lang="en-US" dirty="0"/>
          </a:p>
          <a:p>
            <a:pPr lvl="1"/>
            <a:r>
              <a:rPr lang="en-US" dirty="0" smtClean="0"/>
              <a:t>Good </a:t>
            </a:r>
            <a:r>
              <a:rPr lang="en-US" dirty="0"/>
              <a:t>database design starts with a good design of data model.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4"/>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3" name="Rectangle 65"/>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4" name="Rectangle 66"/>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Rectangle 67"/>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Rectangle 68"/>
          <p:cNvSpPr>
            <a:spLocks noChangeArrowheads="1"/>
          </p:cNvSpPr>
          <p:nvPr/>
        </p:nvSpPr>
        <p:spPr bwMode="auto">
          <a:xfrm>
            <a:off x="4572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138" tIns="41275" rIns="84138" bIns="41275" anchor="b"/>
          <a:lstStyle/>
          <a:p>
            <a:r>
              <a:rPr lang="en-GB" sz="4000">
                <a:solidFill>
                  <a:schemeClr val="tx2"/>
                </a:solidFill>
                <a:latin typeface="Arial Black" pitchFamily="34" charset="0"/>
              </a:rPr>
              <a:t>Degrees of relationship, alternative representation</a:t>
            </a:r>
          </a:p>
        </p:txBody>
      </p:sp>
      <p:sp>
        <p:nvSpPr>
          <p:cNvPr id="15367" name="Rectangle 69"/>
          <p:cNvSpPr>
            <a:spLocks noChangeArrowheads="1"/>
          </p:cNvSpPr>
          <p:nvPr/>
        </p:nvSpPr>
        <p:spPr bwMode="auto">
          <a:xfrm>
            <a:off x="2438400" y="2127250"/>
            <a:ext cx="1774825" cy="67468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42" name="Rectangle 70"/>
          <p:cNvSpPr>
            <a:spLocks noChangeArrowheads="1"/>
          </p:cNvSpPr>
          <p:nvPr/>
        </p:nvSpPr>
        <p:spPr bwMode="auto">
          <a:xfrm>
            <a:off x="2490788" y="2212975"/>
            <a:ext cx="170973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138" tIns="41275" rIns="84138" bIns="41275">
            <a:spAutoFit/>
          </a:bodyPr>
          <a:lstStyle/>
          <a:p>
            <a:pPr marL="320675" indent="-320675" defTabSz="854075">
              <a:spcBef>
                <a:spcPct val="20000"/>
              </a:spcBef>
              <a:buClr>
                <a:schemeClr val="tx1"/>
              </a:buClr>
              <a:buSzPct val="75000"/>
              <a:buFont typeface="Monotype Sorts" pitchFamily="2" charset="2"/>
              <a:buChar char=" "/>
              <a:defRPr/>
            </a:pPr>
            <a:r>
              <a:rPr lang="en-GB" sz="3000" b="1" i="1">
                <a:effectLst>
                  <a:outerShdw blurRad="38100" dist="38100" dir="2700000" algn="tl">
                    <a:srgbClr val="C0C0C0"/>
                  </a:outerShdw>
                </a:effectLst>
              </a:rPr>
              <a:t>Man</a:t>
            </a:r>
          </a:p>
        </p:txBody>
      </p:sp>
      <p:sp>
        <p:nvSpPr>
          <p:cNvPr id="15369" name="Rectangle 71"/>
          <p:cNvSpPr>
            <a:spLocks noChangeArrowheads="1"/>
          </p:cNvSpPr>
          <p:nvPr/>
        </p:nvSpPr>
        <p:spPr bwMode="auto">
          <a:xfrm>
            <a:off x="6102350" y="2070100"/>
            <a:ext cx="1582738" cy="67468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44" name="Rectangle 72"/>
          <p:cNvSpPr>
            <a:spLocks noChangeArrowheads="1"/>
          </p:cNvSpPr>
          <p:nvPr/>
        </p:nvSpPr>
        <p:spPr bwMode="auto">
          <a:xfrm>
            <a:off x="5773738" y="2152650"/>
            <a:ext cx="277018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138" tIns="41275" rIns="84138" bIns="41275">
            <a:spAutoFit/>
          </a:bodyPr>
          <a:lstStyle/>
          <a:p>
            <a:pPr marL="320675" indent="-320675" defTabSz="854075">
              <a:spcBef>
                <a:spcPct val="20000"/>
              </a:spcBef>
              <a:buClr>
                <a:schemeClr val="tx1"/>
              </a:buClr>
              <a:buSzPct val="75000"/>
              <a:buFont typeface="Monotype Sorts" pitchFamily="2" charset="2"/>
              <a:buChar char=" "/>
              <a:defRPr/>
            </a:pPr>
            <a:r>
              <a:rPr lang="en-GB" sz="3000" b="1" i="1">
                <a:effectLst>
                  <a:outerShdw blurRad="38100" dist="38100" dir="2700000" algn="tl">
                    <a:srgbClr val="C0C0C0"/>
                  </a:outerShdw>
                </a:effectLst>
              </a:rPr>
              <a:t>Woman</a:t>
            </a:r>
          </a:p>
        </p:txBody>
      </p:sp>
      <p:sp>
        <p:nvSpPr>
          <p:cNvPr id="15371" name="Line 73"/>
          <p:cNvSpPr>
            <a:spLocks noChangeShapeType="1"/>
          </p:cNvSpPr>
          <p:nvPr/>
        </p:nvSpPr>
        <p:spPr bwMode="auto">
          <a:xfrm>
            <a:off x="4235450" y="2405063"/>
            <a:ext cx="1839913" cy="31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Rectangle 74"/>
          <p:cNvSpPr>
            <a:spLocks noChangeArrowheads="1"/>
          </p:cNvSpPr>
          <p:nvPr/>
        </p:nvSpPr>
        <p:spPr bwMode="auto">
          <a:xfrm>
            <a:off x="2438400" y="3575050"/>
            <a:ext cx="1774825" cy="67468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47" name="Rectangle 75"/>
          <p:cNvSpPr>
            <a:spLocks noChangeArrowheads="1"/>
          </p:cNvSpPr>
          <p:nvPr/>
        </p:nvSpPr>
        <p:spPr bwMode="auto">
          <a:xfrm>
            <a:off x="2033588" y="3659188"/>
            <a:ext cx="254793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138" tIns="41275" rIns="84138" bIns="41275">
            <a:spAutoFit/>
          </a:bodyPr>
          <a:lstStyle/>
          <a:p>
            <a:pPr marL="320675" indent="-320675" defTabSz="854075">
              <a:spcBef>
                <a:spcPct val="20000"/>
              </a:spcBef>
              <a:buClr>
                <a:schemeClr val="tx1"/>
              </a:buClr>
              <a:buSzPct val="75000"/>
              <a:buFont typeface="Monotype Sorts" pitchFamily="2" charset="2"/>
              <a:buChar char=" "/>
              <a:defRPr/>
            </a:pPr>
            <a:r>
              <a:rPr lang="en-GB" sz="3000" b="1" i="1">
                <a:effectLst>
                  <a:outerShdw blurRad="38100" dist="38100" dir="2700000" algn="tl">
                    <a:srgbClr val="C0C0C0"/>
                  </a:outerShdw>
                </a:effectLst>
              </a:rPr>
              <a:t>Customer</a:t>
            </a:r>
          </a:p>
        </p:txBody>
      </p:sp>
      <p:sp>
        <p:nvSpPr>
          <p:cNvPr id="15374" name="Rectangle 76"/>
          <p:cNvSpPr>
            <a:spLocks noChangeArrowheads="1"/>
          </p:cNvSpPr>
          <p:nvPr/>
        </p:nvSpPr>
        <p:spPr bwMode="auto">
          <a:xfrm>
            <a:off x="6102350" y="3517900"/>
            <a:ext cx="1773238" cy="67468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49" name="Rectangle 77"/>
          <p:cNvSpPr>
            <a:spLocks noChangeArrowheads="1"/>
          </p:cNvSpPr>
          <p:nvPr/>
        </p:nvSpPr>
        <p:spPr bwMode="auto">
          <a:xfrm>
            <a:off x="6002338" y="3598863"/>
            <a:ext cx="215423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138" tIns="41275" rIns="84138" bIns="41275">
            <a:spAutoFit/>
          </a:bodyPr>
          <a:lstStyle/>
          <a:p>
            <a:pPr marL="320675" indent="-320675" defTabSz="854075">
              <a:spcBef>
                <a:spcPct val="20000"/>
              </a:spcBef>
              <a:buClr>
                <a:schemeClr val="tx1"/>
              </a:buClr>
              <a:buSzPct val="75000"/>
              <a:buFont typeface="Monotype Sorts" pitchFamily="2" charset="2"/>
              <a:buChar char=" "/>
              <a:defRPr/>
            </a:pPr>
            <a:r>
              <a:rPr lang="en-GB" sz="3000" b="1" i="1">
                <a:effectLst>
                  <a:outerShdw blurRad="38100" dist="38100" dir="2700000" algn="tl">
                    <a:srgbClr val="C0C0C0"/>
                  </a:outerShdw>
                </a:effectLst>
              </a:rPr>
              <a:t>Order</a:t>
            </a:r>
          </a:p>
        </p:txBody>
      </p:sp>
      <p:sp>
        <p:nvSpPr>
          <p:cNvPr id="15376" name="Rectangle 78"/>
          <p:cNvSpPr>
            <a:spLocks noChangeArrowheads="1"/>
          </p:cNvSpPr>
          <p:nvPr/>
        </p:nvSpPr>
        <p:spPr bwMode="auto">
          <a:xfrm>
            <a:off x="2438400" y="5022850"/>
            <a:ext cx="1774825" cy="676275"/>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51" name="Rectangle 79"/>
          <p:cNvSpPr>
            <a:spLocks noChangeArrowheads="1"/>
          </p:cNvSpPr>
          <p:nvPr/>
        </p:nvSpPr>
        <p:spPr bwMode="auto">
          <a:xfrm>
            <a:off x="2338388" y="5106988"/>
            <a:ext cx="215423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375" tIns="38100" rIns="79375" bIns="38100">
            <a:spAutoFit/>
          </a:bodyPr>
          <a:lstStyle/>
          <a:p>
            <a:pPr marL="320675" indent="-320675" defTabSz="854075">
              <a:spcBef>
                <a:spcPct val="20000"/>
              </a:spcBef>
              <a:buClr>
                <a:schemeClr val="tx1"/>
              </a:buClr>
              <a:buSzPct val="75000"/>
              <a:buFont typeface="Monotype Sorts" pitchFamily="2" charset="2"/>
              <a:buChar char=" "/>
              <a:defRPr/>
            </a:pPr>
            <a:r>
              <a:rPr lang="en-GB" sz="3000" b="1" i="1">
                <a:effectLst>
                  <a:outerShdw blurRad="38100" dist="38100" dir="2700000" algn="tl">
                    <a:srgbClr val="C0C0C0"/>
                  </a:outerShdw>
                </a:effectLst>
              </a:rPr>
              <a:t>Course</a:t>
            </a:r>
          </a:p>
        </p:txBody>
      </p:sp>
      <p:sp>
        <p:nvSpPr>
          <p:cNvPr id="15378" name="Rectangle 80"/>
          <p:cNvSpPr>
            <a:spLocks noChangeArrowheads="1"/>
          </p:cNvSpPr>
          <p:nvPr/>
        </p:nvSpPr>
        <p:spPr bwMode="auto">
          <a:xfrm>
            <a:off x="6102350" y="4965700"/>
            <a:ext cx="1773238" cy="676275"/>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53" name="Rectangle 81"/>
          <p:cNvSpPr>
            <a:spLocks noChangeArrowheads="1"/>
          </p:cNvSpPr>
          <p:nvPr/>
        </p:nvSpPr>
        <p:spPr bwMode="auto">
          <a:xfrm>
            <a:off x="6002338" y="5046663"/>
            <a:ext cx="215423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375" tIns="38100" rIns="79375" bIns="38100">
            <a:spAutoFit/>
          </a:bodyPr>
          <a:lstStyle/>
          <a:p>
            <a:pPr marL="320675" indent="-320675" defTabSz="854075">
              <a:spcBef>
                <a:spcPct val="20000"/>
              </a:spcBef>
              <a:buClr>
                <a:schemeClr val="tx1"/>
              </a:buClr>
              <a:buSzPct val="75000"/>
              <a:buFont typeface="Monotype Sorts" pitchFamily="2" charset="2"/>
              <a:buChar char=" "/>
              <a:defRPr/>
            </a:pPr>
            <a:r>
              <a:rPr lang="en-GB" sz="3000" b="1" i="1">
                <a:effectLst>
                  <a:outerShdw blurRad="38100" dist="38100" dir="2700000" algn="tl">
                    <a:srgbClr val="C0C0C0"/>
                  </a:outerShdw>
                </a:effectLst>
              </a:rPr>
              <a:t>Subject</a:t>
            </a:r>
          </a:p>
        </p:txBody>
      </p:sp>
      <p:sp>
        <p:nvSpPr>
          <p:cNvPr id="15380" name="Rectangle 82"/>
          <p:cNvSpPr>
            <a:spLocks noChangeArrowheads="1"/>
          </p:cNvSpPr>
          <p:nvPr/>
        </p:nvSpPr>
        <p:spPr bwMode="auto">
          <a:xfrm>
            <a:off x="1193800" y="1573213"/>
            <a:ext cx="2238375"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138" tIns="41275" rIns="84138" bIns="41275">
            <a:spAutoFit/>
          </a:bodyPr>
          <a:lstStyle/>
          <a:p>
            <a:pPr defTabSz="854075"/>
            <a:r>
              <a:rPr lang="en-GB" sz="2200" i="1">
                <a:latin typeface="Arial" charset="0"/>
              </a:rPr>
              <a:t>One-to-one (1:1)</a:t>
            </a:r>
          </a:p>
        </p:txBody>
      </p:sp>
      <p:sp>
        <p:nvSpPr>
          <p:cNvPr id="15381" name="Rectangle 83"/>
          <p:cNvSpPr>
            <a:spLocks noChangeArrowheads="1"/>
          </p:cNvSpPr>
          <p:nvPr/>
        </p:nvSpPr>
        <p:spPr bwMode="auto">
          <a:xfrm>
            <a:off x="1117600" y="3021013"/>
            <a:ext cx="2455863"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138" tIns="41275" rIns="84138" bIns="41275">
            <a:spAutoFit/>
          </a:bodyPr>
          <a:lstStyle/>
          <a:p>
            <a:pPr defTabSz="854075"/>
            <a:r>
              <a:rPr lang="en-GB" sz="2200" i="1">
                <a:latin typeface="Arial" charset="0"/>
              </a:rPr>
              <a:t>One-to-many (1:n)</a:t>
            </a:r>
          </a:p>
        </p:txBody>
      </p:sp>
      <p:sp>
        <p:nvSpPr>
          <p:cNvPr id="15382" name="Rectangle 84"/>
          <p:cNvSpPr>
            <a:spLocks noChangeArrowheads="1"/>
          </p:cNvSpPr>
          <p:nvPr/>
        </p:nvSpPr>
        <p:spPr bwMode="auto">
          <a:xfrm>
            <a:off x="1193800" y="4470400"/>
            <a:ext cx="2689225"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138" tIns="41275" rIns="84138" bIns="41275">
            <a:spAutoFit/>
          </a:bodyPr>
          <a:lstStyle/>
          <a:p>
            <a:pPr defTabSz="854075"/>
            <a:r>
              <a:rPr lang="en-GB" sz="2200" i="1">
                <a:latin typeface="Arial" charset="0"/>
              </a:rPr>
              <a:t>Many-to-many (n:m)</a:t>
            </a:r>
          </a:p>
        </p:txBody>
      </p:sp>
      <p:sp>
        <p:nvSpPr>
          <p:cNvPr id="15383" name="Rectangle 85"/>
          <p:cNvSpPr>
            <a:spLocks noChangeArrowheads="1"/>
          </p:cNvSpPr>
          <p:nvPr/>
        </p:nvSpPr>
        <p:spPr bwMode="auto">
          <a:xfrm>
            <a:off x="584200" y="5916613"/>
            <a:ext cx="769778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138" tIns="41275" rIns="84138" bIns="41275">
            <a:spAutoFit/>
          </a:bodyPr>
          <a:lstStyle/>
          <a:p>
            <a:pPr defTabSz="854075"/>
            <a:r>
              <a:rPr lang="en-GB" sz="2200" b="1"/>
              <a:t>NOTE: Every many to many relationship consists of two one to</a:t>
            </a:r>
          </a:p>
          <a:p>
            <a:pPr defTabSz="854075"/>
            <a:r>
              <a:rPr lang="en-GB" sz="2200" b="1"/>
              <a:t>              many relationships working in opposite directions</a:t>
            </a:r>
          </a:p>
        </p:txBody>
      </p:sp>
      <p:sp>
        <p:nvSpPr>
          <p:cNvPr id="15384" name="Line 86"/>
          <p:cNvSpPr>
            <a:spLocks noChangeShapeType="1"/>
          </p:cNvSpPr>
          <p:nvPr/>
        </p:nvSpPr>
        <p:spPr bwMode="auto">
          <a:xfrm flipH="1">
            <a:off x="4181475" y="3886200"/>
            <a:ext cx="1927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5" name="Line 87"/>
          <p:cNvSpPr>
            <a:spLocks noChangeShapeType="1"/>
          </p:cNvSpPr>
          <p:nvPr/>
        </p:nvSpPr>
        <p:spPr bwMode="auto">
          <a:xfrm>
            <a:off x="4206875" y="5334000"/>
            <a:ext cx="18272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6" name="Line 94"/>
          <p:cNvSpPr>
            <a:spLocks noChangeShapeType="1"/>
          </p:cNvSpPr>
          <p:nvPr/>
        </p:nvSpPr>
        <p:spPr bwMode="auto">
          <a:xfrm flipV="1">
            <a:off x="5791200" y="3657600"/>
            <a:ext cx="3048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7" name="Line 95"/>
          <p:cNvSpPr>
            <a:spLocks noChangeShapeType="1"/>
          </p:cNvSpPr>
          <p:nvPr/>
        </p:nvSpPr>
        <p:spPr bwMode="auto">
          <a:xfrm>
            <a:off x="5791200" y="3886200"/>
            <a:ext cx="3048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8" name="Line 97"/>
          <p:cNvSpPr>
            <a:spLocks noChangeShapeType="1"/>
          </p:cNvSpPr>
          <p:nvPr/>
        </p:nvSpPr>
        <p:spPr bwMode="auto">
          <a:xfrm flipV="1">
            <a:off x="5715000" y="5181600"/>
            <a:ext cx="3810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9" name="Line 98"/>
          <p:cNvSpPr>
            <a:spLocks noChangeShapeType="1"/>
          </p:cNvSpPr>
          <p:nvPr/>
        </p:nvSpPr>
        <p:spPr bwMode="auto">
          <a:xfrm>
            <a:off x="5715000" y="5334000"/>
            <a:ext cx="3810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0" name="Line 99"/>
          <p:cNvSpPr>
            <a:spLocks noChangeShapeType="1"/>
          </p:cNvSpPr>
          <p:nvPr/>
        </p:nvSpPr>
        <p:spPr bwMode="auto">
          <a:xfrm>
            <a:off x="4191000" y="5105400"/>
            <a:ext cx="3810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1" name="Line 100"/>
          <p:cNvSpPr>
            <a:spLocks noChangeShapeType="1"/>
          </p:cNvSpPr>
          <p:nvPr/>
        </p:nvSpPr>
        <p:spPr bwMode="auto">
          <a:xfrm flipV="1">
            <a:off x="4191000" y="5334000"/>
            <a:ext cx="3810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059403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4" name="Rectangle 6"/>
          <p:cNvSpPr>
            <a:spLocks noGrp="1" noChangeArrowheads="1"/>
          </p:cNvSpPr>
          <p:nvPr>
            <p:ph type="title"/>
          </p:nvPr>
        </p:nvSpPr>
        <p:spPr>
          <a:noFill/>
        </p:spPr>
        <p:txBody>
          <a:bodyPr lIns="84138" tIns="41275" rIns="84138" bIns="41275"/>
          <a:lstStyle/>
          <a:p>
            <a:r>
              <a:rPr lang="en-GB" smtClean="0"/>
              <a:t>A Sample ER Diagram</a:t>
            </a:r>
          </a:p>
        </p:txBody>
      </p:sp>
      <p:sp>
        <p:nvSpPr>
          <p:cNvPr id="28679" name="Rectangle 7"/>
          <p:cNvSpPr>
            <a:spLocks noChangeArrowheads="1"/>
          </p:cNvSpPr>
          <p:nvPr/>
        </p:nvSpPr>
        <p:spPr bwMode="auto">
          <a:xfrm>
            <a:off x="2392363" y="5078413"/>
            <a:ext cx="4583112"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138" tIns="41275" rIns="84138" bIns="41275">
            <a:spAutoFit/>
          </a:bodyPr>
          <a:lstStyle/>
          <a:p>
            <a:pPr algn="ctr" defTabSz="854075">
              <a:defRPr/>
            </a:pPr>
            <a:r>
              <a:rPr lang="en-GB" sz="2200" b="1" i="1" u="sng">
                <a:effectLst>
                  <a:outerShdw blurRad="38100" dist="38100" dir="2700000" algn="tl">
                    <a:srgbClr val="C0C0C0"/>
                  </a:outerShdw>
                </a:effectLst>
                <a:latin typeface="Arial" charset="0"/>
              </a:rPr>
              <a:t>A Student Record Entity Diagram</a:t>
            </a:r>
          </a:p>
        </p:txBody>
      </p:sp>
      <p:sp>
        <p:nvSpPr>
          <p:cNvPr id="17416" name="Rectangle 8"/>
          <p:cNvSpPr>
            <a:spLocks noChangeArrowheads="1"/>
          </p:cNvSpPr>
          <p:nvPr/>
        </p:nvSpPr>
        <p:spPr bwMode="auto">
          <a:xfrm>
            <a:off x="3505200" y="1752600"/>
            <a:ext cx="2035175" cy="8890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Rectangle 9"/>
          <p:cNvSpPr>
            <a:spLocks noGrp="1" noChangeArrowheads="1"/>
          </p:cNvSpPr>
          <p:nvPr>
            <p:ph type="body" idx="1"/>
          </p:nvPr>
        </p:nvSpPr>
        <p:spPr>
          <a:xfrm>
            <a:off x="3352800" y="1905000"/>
            <a:ext cx="2243138" cy="569913"/>
          </a:xfrm>
          <a:noFill/>
        </p:spPr>
        <p:txBody>
          <a:bodyPr lIns="84138" tIns="41275" rIns="84138" bIns="41275">
            <a:spAutoFit/>
          </a:bodyPr>
          <a:lstStyle/>
          <a:p>
            <a:pPr>
              <a:buFont typeface="Monotype Sorts" pitchFamily="2" charset="2"/>
              <a:buChar char=" "/>
            </a:pPr>
            <a:r>
              <a:rPr lang="en-GB" b="1" smtClean="0"/>
              <a:t>Student</a:t>
            </a:r>
          </a:p>
        </p:txBody>
      </p:sp>
      <p:sp>
        <p:nvSpPr>
          <p:cNvPr id="17418" name="Rectangle 10"/>
          <p:cNvSpPr>
            <a:spLocks noChangeArrowheads="1"/>
          </p:cNvSpPr>
          <p:nvPr/>
        </p:nvSpPr>
        <p:spPr bwMode="auto">
          <a:xfrm>
            <a:off x="1154113" y="3822700"/>
            <a:ext cx="2035175" cy="8890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3" name="Rectangle 11"/>
          <p:cNvSpPr>
            <a:spLocks noChangeArrowheads="1"/>
          </p:cNvSpPr>
          <p:nvPr/>
        </p:nvSpPr>
        <p:spPr bwMode="auto">
          <a:xfrm>
            <a:off x="1057275" y="3952875"/>
            <a:ext cx="215265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138" tIns="41275" rIns="84138" bIns="41275">
            <a:spAutoFit/>
          </a:bodyPr>
          <a:lstStyle/>
          <a:p>
            <a:pPr marL="320675" indent="-320675" defTabSz="854075">
              <a:spcBef>
                <a:spcPct val="20000"/>
              </a:spcBef>
              <a:buClr>
                <a:schemeClr val="tx1"/>
              </a:buClr>
              <a:buSzPct val="75000"/>
              <a:buFont typeface="Monotype Sorts" pitchFamily="2" charset="2"/>
              <a:buChar char=" "/>
              <a:defRPr/>
            </a:pPr>
            <a:r>
              <a:rPr lang="en-GB" sz="3000" b="1" i="1">
                <a:effectLst>
                  <a:outerShdw blurRad="38100" dist="38100" dir="2700000" algn="tl">
                    <a:srgbClr val="C0C0C0"/>
                  </a:outerShdw>
                </a:effectLst>
              </a:rPr>
              <a:t>Course</a:t>
            </a:r>
          </a:p>
        </p:txBody>
      </p:sp>
      <p:sp>
        <p:nvSpPr>
          <p:cNvPr id="17420" name="Rectangle 12"/>
          <p:cNvSpPr>
            <a:spLocks noChangeArrowheads="1"/>
          </p:cNvSpPr>
          <p:nvPr/>
        </p:nvSpPr>
        <p:spPr bwMode="auto">
          <a:xfrm>
            <a:off x="5345113" y="3746500"/>
            <a:ext cx="2035175" cy="8890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5" name="Rectangle 13"/>
          <p:cNvSpPr>
            <a:spLocks noChangeArrowheads="1"/>
          </p:cNvSpPr>
          <p:nvPr/>
        </p:nvSpPr>
        <p:spPr bwMode="auto">
          <a:xfrm>
            <a:off x="5248275" y="3875088"/>
            <a:ext cx="215265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138" tIns="41275" rIns="84138" bIns="41275">
            <a:spAutoFit/>
          </a:bodyPr>
          <a:lstStyle/>
          <a:p>
            <a:pPr marL="320675" indent="-320675" defTabSz="854075">
              <a:spcBef>
                <a:spcPct val="20000"/>
              </a:spcBef>
              <a:buClr>
                <a:schemeClr val="tx1"/>
              </a:buClr>
              <a:buSzPct val="75000"/>
              <a:buFont typeface="Monotype Sorts" pitchFamily="2" charset="2"/>
              <a:buChar char=" "/>
              <a:defRPr/>
            </a:pPr>
            <a:r>
              <a:rPr lang="en-GB" sz="3000" b="1" i="1">
                <a:effectLst>
                  <a:outerShdw blurRad="38100" dist="38100" dir="2700000" algn="tl">
                    <a:srgbClr val="C0C0C0"/>
                  </a:outerShdw>
                </a:effectLst>
              </a:rPr>
              <a:t>Subject</a:t>
            </a:r>
          </a:p>
        </p:txBody>
      </p:sp>
      <p:sp>
        <p:nvSpPr>
          <p:cNvPr id="17422" name="Line 14"/>
          <p:cNvSpPr>
            <a:spLocks noChangeShapeType="1"/>
          </p:cNvSpPr>
          <p:nvPr/>
        </p:nvSpPr>
        <p:spPr bwMode="auto">
          <a:xfrm flipH="1">
            <a:off x="2122488" y="2695575"/>
            <a:ext cx="1803400" cy="11017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Line 15"/>
          <p:cNvSpPr>
            <a:spLocks noChangeShapeType="1"/>
          </p:cNvSpPr>
          <p:nvPr/>
        </p:nvSpPr>
        <p:spPr bwMode="auto">
          <a:xfrm>
            <a:off x="3228975" y="4191000"/>
            <a:ext cx="20796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4" name="Line 16"/>
          <p:cNvSpPr>
            <a:spLocks noChangeShapeType="1"/>
          </p:cNvSpPr>
          <p:nvPr/>
        </p:nvSpPr>
        <p:spPr bwMode="auto">
          <a:xfrm>
            <a:off x="3228975" y="3990975"/>
            <a:ext cx="479425" cy="1746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5" name="Line 17"/>
          <p:cNvSpPr>
            <a:spLocks noChangeShapeType="1"/>
          </p:cNvSpPr>
          <p:nvPr/>
        </p:nvSpPr>
        <p:spPr bwMode="auto">
          <a:xfrm flipH="1">
            <a:off x="3178175" y="4219575"/>
            <a:ext cx="581025" cy="1746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6" name="Line 18"/>
          <p:cNvSpPr>
            <a:spLocks noChangeShapeType="1"/>
          </p:cNvSpPr>
          <p:nvPr/>
        </p:nvSpPr>
        <p:spPr bwMode="auto">
          <a:xfrm>
            <a:off x="4752975" y="4219575"/>
            <a:ext cx="555625" cy="1746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7" name="Line 19"/>
          <p:cNvSpPr>
            <a:spLocks noChangeShapeType="1"/>
          </p:cNvSpPr>
          <p:nvPr/>
        </p:nvSpPr>
        <p:spPr bwMode="auto">
          <a:xfrm flipH="1">
            <a:off x="4702175" y="4037013"/>
            <a:ext cx="696913" cy="1285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8" name="Line 20"/>
          <p:cNvSpPr>
            <a:spLocks noChangeShapeType="1"/>
          </p:cNvSpPr>
          <p:nvPr/>
        </p:nvSpPr>
        <p:spPr bwMode="auto">
          <a:xfrm flipH="1">
            <a:off x="3419475" y="2682875"/>
            <a:ext cx="174625" cy="276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9" name="Line 21"/>
          <p:cNvSpPr>
            <a:spLocks noChangeShapeType="1"/>
          </p:cNvSpPr>
          <p:nvPr/>
        </p:nvSpPr>
        <p:spPr bwMode="auto">
          <a:xfrm flipV="1">
            <a:off x="3443288" y="2655888"/>
            <a:ext cx="1038225" cy="327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0369920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Library Case Study</a:t>
            </a:r>
          </a:p>
        </p:txBody>
      </p:sp>
      <p:sp>
        <p:nvSpPr>
          <p:cNvPr id="18435" name="Rectangle 3"/>
          <p:cNvSpPr>
            <a:spLocks noGrp="1" noChangeArrowheads="1"/>
          </p:cNvSpPr>
          <p:nvPr>
            <p:ph type="body" idx="1"/>
          </p:nvPr>
        </p:nvSpPr>
        <p:spPr/>
        <p:txBody>
          <a:bodyPr/>
          <a:lstStyle/>
          <a:p>
            <a:pPr>
              <a:lnSpc>
                <a:spcPct val="80000"/>
              </a:lnSpc>
            </a:pPr>
            <a:r>
              <a:rPr lang="en-US" sz="2000" smtClean="0"/>
              <a:t>When a library first receives a book from a publisher it is sent, together with the accompanying delivery note, to the library desk. Here the delivery note is checked against a file of books ordered. </a:t>
            </a:r>
          </a:p>
          <a:p>
            <a:pPr>
              <a:lnSpc>
                <a:spcPct val="80000"/>
              </a:lnSpc>
            </a:pPr>
            <a:r>
              <a:rPr lang="en-US" sz="2000" smtClean="0"/>
              <a:t>If no order can be found to match the note, a letter of enquiry is sent to the publishers. If a matching order is found, a catalogue note is prepared from the details on the validated delivery note. </a:t>
            </a:r>
          </a:p>
          <a:p>
            <a:pPr>
              <a:lnSpc>
                <a:spcPct val="80000"/>
              </a:lnSpc>
            </a:pPr>
            <a:r>
              <a:rPr lang="en-US" sz="2000" smtClean="0"/>
              <a:t>The catalogue note, together with the book, is sent to the registration department. The validated delivery note is sent to the accounts department where it is stored.</a:t>
            </a:r>
          </a:p>
          <a:p>
            <a:pPr>
              <a:lnSpc>
                <a:spcPct val="80000"/>
              </a:lnSpc>
            </a:pPr>
            <a:r>
              <a:rPr lang="en-US" sz="2000" smtClean="0"/>
              <a:t>On receipt of an invoice from the publisher, the accounts department checks its store of delivery notes. If the corresponding delivery note is found then an instruction to pay the publishers is made, and subsequently a cheque is sent. If no corresponding delivery note is found, the invoice is stored in a pending file. </a:t>
            </a:r>
          </a:p>
        </p:txBody>
      </p:sp>
    </p:spTree>
    <p:extLst>
      <p:ext uri="{BB962C8B-B14F-4D97-AF65-F5344CB8AC3E}">
        <p14:creationId xmlns:p14="http://schemas.microsoft.com/office/powerpoint/2010/main" val="11570841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9"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Rectangle 6"/>
          <p:cNvSpPr>
            <a:spLocks noGrp="1" noChangeArrowheads="1"/>
          </p:cNvSpPr>
          <p:nvPr>
            <p:ph type="title"/>
          </p:nvPr>
        </p:nvSpPr>
        <p:spPr>
          <a:noFill/>
        </p:spPr>
        <p:txBody>
          <a:bodyPr lIns="84138" tIns="41275" rIns="84138" bIns="41275"/>
          <a:lstStyle/>
          <a:p>
            <a:r>
              <a:rPr lang="en-GB" smtClean="0"/>
              <a:t>Summary</a:t>
            </a:r>
          </a:p>
        </p:txBody>
      </p:sp>
      <p:sp>
        <p:nvSpPr>
          <p:cNvPr id="19463" name="Rectangle 7"/>
          <p:cNvSpPr>
            <a:spLocks noGrp="1" noChangeArrowheads="1"/>
          </p:cNvSpPr>
          <p:nvPr>
            <p:ph type="body" idx="1"/>
          </p:nvPr>
        </p:nvSpPr>
        <p:spPr>
          <a:noFill/>
        </p:spPr>
        <p:txBody>
          <a:bodyPr lIns="84138" tIns="41275" rIns="84138" bIns="41275"/>
          <a:lstStyle/>
          <a:p>
            <a:pPr>
              <a:buFont typeface="Wingdings" pitchFamily="2" charset="2"/>
              <a:buNone/>
            </a:pPr>
            <a:r>
              <a:rPr lang="en-GB" b="1" smtClean="0"/>
              <a:t>In today’s session we have learned to</a:t>
            </a:r>
            <a:r>
              <a:rPr lang="en-GB" smtClean="0"/>
              <a:t>:</a:t>
            </a:r>
          </a:p>
          <a:p>
            <a:pPr lvl="1">
              <a:buClr>
                <a:schemeClr val="tx2"/>
              </a:buClr>
              <a:buFont typeface="Wingdings" pitchFamily="2" charset="2"/>
              <a:buChar char="l"/>
            </a:pPr>
            <a:r>
              <a:rPr lang="en-GB" sz="3200" smtClean="0"/>
              <a:t>Identify the entities</a:t>
            </a:r>
          </a:p>
          <a:p>
            <a:pPr lvl="1">
              <a:buClr>
                <a:schemeClr val="tx2"/>
              </a:buClr>
              <a:buFont typeface="Wingdings" pitchFamily="2" charset="2"/>
              <a:buChar char="l"/>
            </a:pPr>
            <a:r>
              <a:rPr lang="en-GB" sz="3200" smtClean="0"/>
              <a:t>Determine the attributes for each entity</a:t>
            </a:r>
          </a:p>
          <a:p>
            <a:pPr lvl="1">
              <a:buClr>
                <a:schemeClr val="tx2"/>
              </a:buClr>
              <a:buFont typeface="Wingdings" pitchFamily="2" charset="2"/>
              <a:buChar char="l"/>
            </a:pPr>
            <a:r>
              <a:rPr lang="en-GB" sz="3200" smtClean="0"/>
              <a:t>Select the primary key for each entity</a:t>
            </a:r>
          </a:p>
          <a:p>
            <a:pPr lvl="1">
              <a:buClr>
                <a:schemeClr val="tx2"/>
              </a:buClr>
              <a:buFont typeface="Wingdings" pitchFamily="2" charset="2"/>
              <a:buChar char="l"/>
            </a:pPr>
            <a:r>
              <a:rPr lang="en-GB" sz="3200" smtClean="0"/>
              <a:t>Establish the relationships between the entities</a:t>
            </a:r>
          </a:p>
          <a:p>
            <a:pPr lvl="1">
              <a:buClr>
                <a:schemeClr val="tx2"/>
              </a:buClr>
              <a:buFont typeface="Wingdings" pitchFamily="2" charset="2"/>
              <a:buChar char="l"/>
            </a:pPr>
            <a:r>
              <a:rPr lang="en-GB" sz="3200" smtClean="0"/>
              <a:t>Draw an entity model</a:t>
            </a:r>
          </a:p>
        </p:txBody>
      </p:sp>
    </p:spTree>
    <p:extLst>
      <p:ext uri="{BB962C8B-B14F-4D97-AF65-F5344CB8AC3E}">
        <p14:creationId xmlns:p14="http://schemas.microsoft.com/office/powerpoint/2010/main" val="8022458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3"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703263" y="6243638"/>
            <a:ext cx="1898650"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ChangeArrowheads="1"/>
          </p:cNvSpPr>
          <p:nvPr/>
        </p:nvSpPr>
        <p:spPr bwMode="auto">
          <a:xfrm>
            <a:off x="3165475" y="6243638"/>
            <a:ext cx="2813050"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Rectangle 6"/>
          <p:cNvSpPr>
            <a:spLocks noGrp="1" noChangeArrowheads="1"/>
          </p:cNvSpPr>
          <p:nvPr>
            <p:ph type="title"/>
          </p:nvPr>
        </p:nvSpPr>
        <p:spPr>
          <a:noFill/>
        </p:spPr>
        <p:txBody>
          <a:bodyPr lIns="87312" rIns="87312"/>
          <a:lstStyle/>
          <a:p>
            <a:pPr defTabSz="933450"/>
            <a:r>
              <a:rPr lang="en-GB" sz="2800" smtClean="0"/>
              <a:t>A Case Study</a:t>
            </a:r>
          </a:p>
        </p:txBody>
      </p:sp>
      <p:sp>
        <p:nvSpPr>
          <p:cNvPr id="20487" name="Rectangle 7"/>
          <p:cNvSpPr>
            <a:spLocks noChangeArrowheads="1"/>
          </p:cNvSpPr>
          <p:nvPr/>
        </p:nvSpPr>
        <p:spPr bwMode="auto">
          <a:xfrm>
            <a:off x="592138" y="1570038"/>
            <a:ext cx="7853362" cy="440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6038" rIns="90488" bIns="46038">
            <a:spAutoFit/>
          </a:bodyPr>
          <a:lstStyle/>
          <a:p>
            <a:pPr marL="1809750" lvl="4" defTabSz="904875"/>
            <a:r>
              <a:rPr lang="en-GB" sz="1200" b="1">
                <a:latin typeface="Arial" charset="0"/>
              </a:rPr>
              <a:t>   </a:t>
            </a:r>
            <a:r>
              <a:rPr lang="en-GB" sz="1800" b="1">
                <a:latin typeface="Arial" charset="0"/>
              </a:rPr>
              <a:t>Conference centre booking system</a:t>
            </a:r>
            <a:endParaRPr lang="en-GB" sz="1400" b="1">
              <a:latin typeface="Arial" charset="0"/>
            </a:endParaRPr>
          </a:p>
          <a:p>
            <a:pPr defTabSz="904875"/>
            <a:endParaRPr lang="en-GB" sz="1400">
              <a:latin typeface="Arial" charset="0"/>
            </a:endParaRPr>
          </a:p>
          <a:p>
            <a:pPr defTabSz="904875"/>
            <a:r>
              <a:rPr lang="en-GB" sz="1400">
                <a:latin typeface="Arial" charset="0"/>
              </a:rPr>
              <a:t>A conference centre takes bookings from clients who wish to hold courses or conferences at the </a:t>
            </a:r>
          </a:p>
          <a:p>
            <a:pPr defTabSz="904875"/>
            <a:r>
              <a:rPr lang="en-GB" sz="1400">
                <a:latin typeface="Arial" charset="0"/>
              </a:rPr>
              <a:t>centre. When clients make bookings they specify how many people are included in the booking, </a:t>
            </a:r>
          </a:p>
          <a:p>
            <a:pPr defTabSz="904875"/>
            <a:r>
              <a:rPr lang="en-GB" sz="1400">
                <a:latin typeface="Arial" charset="0"/>
              </a:rPr>
              <a:t>and of these, how many will be resident during the booking, and how many will require catered or </a:t>
            </a:r>
          </a:p>
          <a:p>
            <a:pPr defTabSz="904875"/>
            <a:r>
              <a:rPr lang="en-GB" sz="1400">
                <a:latin typeface="Arial" charset="0"/>
              </a:rPr>
              <a:t>non-catered accommodation at the centre.</a:t>
            </a:r>
          </a:p>
          <a:p>
            <a:pPr defTabSz="904875"/>
            <a:r>
              <a:rPr lang="en-GB" sz="1400">
                <a:latin typeface="Arial" charset="0"/>
              </a:rPr>
              <a:t>The centre contains a number of facilities which may be required by clients making bookings as </a:t>
            </a:r>
          </a:p>
          <a:p>
            <a:pPr defTabSz="904875"/>
            <a:r>
              <a:rPr lang="en-GB" sz="1400">
                <a:latin typeface="Arial" charset="0"/>
              </a:rPr>
              <a:t>follows:</a:t>
            </a:r>
          </a:p>
          <a:p>
            <a:pPr defTabSz="904875"/>
            <a:r>
              <a:rPr lang="en-GB" sz="1400">
                <a:latin typeface="Arial" charset="0"/>
              </a:rPr>
              <a:t>A.	There are 400 bedrooms for clients who will be resident during the Course or </a:t>
            </a:r>
          </a:p>
          <a:p>
            <a:pPr marL="904875" lvl="2" defTabSz="904875"/>
            <a:r>
              <a:rPr lang="en-GB" sz="1400">
                <a:latin typeface="Arial" charset="0"/>
              </a:rPr>
              <a:t>conference.</a:t>
            </a:r>
          </a:p>
          <a:p>
            <a:pPr defTabSz="904875"/>
            <a:r>
              <a:rPr lang="en-GB" sz="1400">
                <a:latin typeface="Arial" charset="0"/>
              </a:rPr>
              <a:t>B.	A maximum of 250 catered people can be handled at any one time.</a:t>
            </a:r>
          </a:p>
          <a:p>
            <a:pPr defTabSz="904875"/>
            <a:r>
              <a:rPr lang="en-GB" sz="1400">
                <a:latin typeface="Arial" charset="0"/>
              </a:rPr>
              <a:t>C.	Six main lecture theatres providing seating for 200 people.</a:t>
            </a:r>
          </a:p>
          <a:p>
            <a:pPr defTabSz="904875"/>
            <a:r>
              <a:rPr lang="en-GB" sz="1400">
                <a:latin typeface="Arial" charset="0"/>
              </a:rPr>
              <a:t>D.	Twenty seminar rooms each able to accommodate 25 people.</a:t>
            </a:r>
          </a:p>
          <a:p>
            <a:pPr defTabSz="904875"/>
            <a:r>
              <a:rPr lang="en-GB" sz="1400">
                <a:latin typeface="Arial" charset="0"/>
              </a:rPr>
              <a:t>E.	Video conference facilities. The video conference facilities consist of four separate </a:t>
            </a:r>
          </a:p>
          <a:p>
            <a:pPr marL="904875" lvl="2" defTabSz="904875"/>
            <a:r>
              <a:rPr lang="en-GB" sz="1400">
                <a:latin typeface="Arial" charset="0"/>
              </a:rPr>
              <a:t>video conference networks. Each video conference network has a large screen based </a:t>
            </a:r>
          </a:p>
          <a:p>
            <a:pPr marL="904875" lvl="2" defTabSz="904875"/>
            <a:r>
              <a:rPr lang="en-GB" sz="1400">
                <a:latin typeface="Arial" charset="0"/>
              </a:rPr>
              <a:t>in one of the main lecture theatres, along with 3 satellite screens each of which is </a:t>
            </a:r>
          </a:p>
          <a:p>
            <a:pPr marL="904875" lvl="2" defTabSz="904875"/>
            <a:r>
              <a:rPr lang="en-GB" sz="1400">
                <a:latin typeface="Arial" charset="0"/>
              </a:rPr>
              <a:t>based in one of the seminar rooms. </a:t>
            </a:r>
          </a:p>
          <a:p>
            <a:pPr defTabSz="904875"/>
            <a:endParaRPr lang="en-GB" sz="1400">
              <a:latin typeface="Arial" charset="0"/>
            </a:endParaRPr>
          </a:p>
          <a:p>
            <a:pPr defTabSz="904875"/>
            <a:r>
              <a:rPr lang="en-GB" sz="1400">
                <a:latin typeface="Arial" charset="0"/>
              </a:rPr>
              <a:t>Draw an entity relationship diagram for the case, stating any assumptions you deem necessary.</a:t>
            </a:r>
          </a:p>
          <a:p>
            <a:pPr defTabSz="904875"/>
            <a:endParaRPr lang="en-GB" sz="1400">
              <a:latin typeface="Arial" charset="0"/>
            </a:endParaRPr>
          </a:p>
        </p:txBody>
      </p:sp>
    </p:spTree>
    <p:extLst>
      <p:ext uri="{BB962C8B-B14F-4D97-AF65-F5344CB8AC3E}">
        <p14:creationId xmlns:p14="http://schemas.microsoft.com/office/powerpoint/2010/main" val="121255131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3600" smtClean="0"/>
              <a:t>Shipping company example</a:t>
            </a:r>
          </a:p>
        </p:txBody>
      </p:sp>
      <p:sp>
        <p:nvSpPr>
          <p:cNvPr id="21507" name="Rectangle 3"/>
          <p:cNvSpPr>
            <a:spLocks noGrp="1" noChangeArrowheads="1"/>
          </p:cNvSpPr>
          <p:nvPr>
            <p:ph type="body" idx="1"/>
          </p:nvPr>
        </p:nvSpPr>
        <p:spPr/>
        <p:txBody>
          <a:bodyPr/>
          <a:lstStyle/>
          <a:p>
            <a:pPr>
              <a:lnSpc>
                <a:spcPct val="80000"/>
              </a:lnSpc>
            </a:pPr>
            <a:r>
              <a:rPr lang="en-US" sz="1200" smtClean="0"/>
              <a:t>The London and Ireland Shipping Company PLC (LISC) was founded in 1852 and owns a fleet of cargo ships. The company had historically run passenger liners, but recent policy decisions involved the sale of all passenger-carrying vessels. The company currently has 14 vessels, including one oil tanker and one tugboat operating out of Liverpool. Most of the vessels are registered in Liberia for tax reasons.</a:t>
            </a:r>
          </a:p>
          <a:p>
            <a:pPr>
              <a:lnSpc>
                <a:spcPct val="80000"/>
              </a:lnSpc>
            </a:pPr>
            <a:r>
              <a:rPr lang="en-US" sz="1200" smtClean="0"/>
              <a:t>Each ship has one or more holds divided into spaces. The holds are defined by steel bulkheads and the spaces are defined by shelf racks or other physical dividers. Sister ships, built by the same shipbuilders and to the same designs have similar names, such as </a:t>
            </a:r>
            <a:r>
              <a:rPr lang="en-US" sz="1200" i="1" smtClean="0"/>
              <a:t>Pride of Ireland, Queen of Ireland, Song of Ireland</a:t>
            </a:r>
            <a:r>
              <a:rPr lang="en-US" sz="1200" smtClean="0"/>
              <a:t> and </a:t>
            </a:r>
            <a:r>
              <a:rPr lang="en-US" sz="1200" i="1" smtClean="0"/>
              <a:t>Warrior of Ireland. </a:t>
            </a:r>
            <a:r>
              <a:rPr lang="en-US" sz="1200" smtClean="0"/>
              <a:t>Sister ships also have identical cargo storage facilities.</a:t>
            </a:r>
          </a:p>
          <a:p>
            <a:pPr>
              <a:lnSpc>
                <a:spcPct val="80000"/>
              </a:lnSpc>
            </a:pPr>
            <a:r>
              <a:rPr lang="en-US" sz="1200" smtClean="0"/>
              <a:t>LISC issues contracts to agents for one or more manifests (lists of cargo items to be shipped). LISC's charges for cargo carried are based on the number of spaces the cargo requires for storage. The types of cargo typically carried by LISC include grain, coal and ores (carried only in ships equipped with bulk cargo holds). They also transport sacked grain, heavy cases, containers (which may be carried on deck), pallets and so on.</a:t>
            </a:r>
          </a:p>
          <a:p>
            <a:pPr>
              <a:lnSpc>
                <a:spcPct val="80000"/>
              </a:lnSpc>
            </a:pPr>
            <a:r>
              <a:rPr lang="en-US" sz="1200" smtClean="0"/>
              <a:t>Cargo items may take up less than one space in a hold, or one or more spaces, depending on the size of the item. A space may therefore contain several small cargo items.</a:t>
            </a:r>
          </a:p>
          <a:p>
            <a:pPr>
              <a:lnSpc>
                <a:spcPct val="80000"/>
              </a:lnSpc>
            </a:pPr>
            <a:r>
              <a:rPr lang="en-US" sz="1200" smtClean="0"/>
              <a:t>The ships owned by LISC are kept as busy and as full as possible, in order to maximise the profits that each vessel makes and minimise running &amp; operating costs. LISC's ships ply most of the seas of the world, but tend to operate mainly in the Mediterranean, the North and Mid Atlantic and the Indian Ocean. Different ships require different crew complements.</a:t>
            </a:r>
          </a:p>
          <a:p>
            <a:pPr>
              <a:lnSpc>
                <a:spcPct val="80000"/>
              </a:lnSpc>
            </a:pPr>
            <a:r>
              <a:rPr lang="en-US" sz="1200" smtClean="0"/>
              <a:t>LISC intends to create a computer based information system that will be able to perform the following tasks:</a:t>
            </a:r>
          </a:p>
          <a:p>
            <a:pPr>
              <a:lnSpc>
                <a:spcPct val="80000"/>
              </a:lnSpc>
            </a:pPr>
            <a:r>
              <a:rPr lang="en-US" sz="1200" smtClean="0"/>
              <a:t>• record the voyages of each ship with the start and end ports.</a:t>
            </a:r>
          </a:p>
          <a:p>
            <a:pPr>
              <a:lnSpc>
                <a:spcPct val="80000"/>
              </a:lnSpc>
            </a:pPr>
            <a:r>
              <a:rPr lang="en-US" sz="1200" smtClean="0"/>
              <a:t>• record the cargo held by a ship on each voyage</a:t>
            </a:r>
          </a:p>
          <a:p>
            <a:pPr>
              <a:lnSpc>
                <a:spcPct val="80000"/>
              </a:lnSpc>
            </a:pPr>
            <a:r>
              <a:rPr lang="en-US" sz="1200" smtClean="0"/>
              <a:t>• keep records of their employees and the ships they are assigned to</a:t>
            </a:r>
          </a:p>
          <a:p>
            <a:pPr>
              <a:lnSpc>
                <a:spcPct val="80000"/>
              </a:lnSpc>
            </a:pPr>
            <a:r>
              <a:rPr lang="en-US" sz="1200" smtClean="0"/>
              <a:t>• producing invoices for agents and customers</a:t>
            </a:r>
          </a:p>
          <a:p>
            <a:pPr>
              <a:lnSpc>
                <a:spcPct val="80000"/>
              </a:lnSpc>
            </a:pPr>
            <a:r>
              <a:rPr lang="en-US" sz="1200" smtClean="0"/>
              <a:t>• keep a record of customers' payments on invoices</a:t>
            </a:r>
          </a:p>
          <a:p>
            <a:pPr>
              <a:lnSpc>
                <a:spcPct val="80000"/>
              </a:lnSpc>
            </a:pPr>
            <a:r>
              <a:rPr lang="en-US" sz="1200" smtClean="0"/>
              <a:t>• analyse the efficiency of use of cargo space and of percentage wasted cargo space for ships voyages</a:t>
            </a:r>
          </a:p>
        </p:txBody>
      </p:sp>
    </p:spTree>
    <p:extLst>
      <p:ext uri="{BB962C8B-B14F-4D97-AF65-F5344CB8AC3E}">
        <p14:creationId xmlns:p14="http://schemas.microsoft.com/office/powerpoint/2010/main" val="4054125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E10FCBA-13E0-4ED8-AA9A-D2F5B3CE968A}" type="slidenum">
              <a:rPr lang="en-US"/>
              <a:pPr/>
              <a:t>5</a:t>
            </a:fld>
            <a:endParaRPr lang="en-US"/>
          </a:p>
        </p:txBody>
      </p:sp>
      <p:sp>
        <p:nvSpPr>
          <p:cNvPr id="1026" name="Rectangle 2"/>
          <p:cNvSpPr>
            <a:spLocks noGrp="1" noRot="1" noChangeArrowheads="1"/>
          </p:cNvSpPr>
          <p:nvPr>
            <p:ph type="title"/>
          </p:nvPr>
        </p:nvSpPr>
        <p:spPr>
          <a:xfrm>
            <a:off x="0" y="0"/>
            <a:ext cx="9144000" cy="685800"/>
          </a:xfrm>
        </p:spPr>
        <p:txBody>
          <a:bodyPr/>
          <a:lstStyle/>
          <a:p>
            <a:r>
              <a:rPr lang="en-US" sz="3600"/>
              <a:t>Data Models: Degrees of Data Abstraction</a:t>
            </a:r>
          </a:p>
        </p:txBody>
      </p:sp>
      <p:sp>
        <p:nvSpPr>
          <p:cNvPr id="1030" name="Rectangle 6"/>
          <p:cNvSpPr>
            <a:spLocks noGrp="1" noChangeArrowheads="1"/>
          </p:cNvSpPr>
          <p:nvPr>
            <p:ph type="body" idx="1"/>
          </p:nvPr>
        </p:nvSpPr>
        <p:spPr>
          <a:xfrm>
            <a:off x="304800" y="914400"/>
            <a:ext cx="8686800" cy="5638800"/>
          </a:xfrm>
        </p:spPr>
        <p:txBody>
          <a:bodyPr/>
          <a:lstStyle/>
          <a:p>
            <a:pPr>
              <a:lnSpc>
                <a:spcPct val="80000"/>
              </a:lnSpc>
            </a:pPr>
            <a:r>
              <a:rPr lang="en-US" sz="2800" dirty="0"/>
              <a:t>Three different models </a:t>
            </a:r>
            <a:r>
              <a:rPr lang="en-US" sz="2400" dirty="0"/>
              <a:t>(according to the degree of abstract)</a:t>
            </a:r>
          </a:p>
          <a:p>
            <a:pPr lvl="1">
              <a:lnSpc>
                <a:spcPct val="80000"/>
              </a:lnSpc>
            </a:pPr>
            <a:r>
              <a:rPr lang="en-US" sz="2400" b="1" u="sng" dirty="0">
                <a:effectLst/>
              </a:rPr>
              <a:t>Conceptual model</a:t>
            </a:r>
          </a:p>
          <a:p>
            <a:pPr lvl="2">
              <a:lnSpc>
                <a:spcPct val="90000"/>
              </a:lnSpc>
              <a:buFontTx/>
              <a:buChar char="o"/>
            </a:pPr>
            <a:r>
              <a:rPr lang="en-US" dirty="0"/>
              <a:t>Global view of data</a:t>
            </a:r>
          </a:p>
          <a:p>
            <a:pPr lvl="2">
              <a:lnSpc>
                <a:spcPct val="90000"/>
              </a:lnSpc>
              <a:buFontTx/>
              <a:buChar char="o"/>
            </a:pPr>
            <a:r>
              <a:rPr lang="en-US" dirty="0"/>
              <a:t>Basis for identification and description of main data items</a:t>
            </a:r>
            <a:endParaRPr lang="en-US" sz="2000" dirty="0"/>
          </a:p>
          <a:p>
            <a:pPr lvl="1">
              <a:lnSpc>
                <a:spcPct val="80000"/>
              </a:lnSpc>
            </a:pPr>
            <a:r>
              <a:rPr lang="en-US" sz="2400" b="1" u="sng" dirty="0" smtClean="0">
                <a:effectLst/>
              </a:rPr>
              <a:t>Logical </a:t>
            </a:r>
            <a:r>
              <a:rPr lang="en-US" sz="2400" b="1" u="sng" dirty="0">
                <a:effectLst/>
              </a:rPr>
              <a:t>model</a:t>
            </a:r>
          </a:p>
          <a:p>
            <a:pPr lvl="2">
              <a:lnSpc>
                <a:spcPct val="90000"/>
              </a:lnSpc>
              <a:buFontTx/>
              <a:buChar char="o"/>
            </a:pPr>
            <a:r>
              <a:rPr lang="en-US" dirty="0"/>
              <a:t>Representation of database as seen by DBMS</a:t>
            </a:r>
          </a:p>
          <a:p>
            <a:pPr lvl="2">
              <a:lnSpc>
                <a:spcPct val="90000"/>
              </a:lnSpc>
              <a:buFontTx/>
              <a:buChar char="o"/>
            </a:pPr>
            <a:r>
              <a:rPr lang="en-US" dirty="0"/>
              <a:t>Adapts conceptual model to specific DBMS</a:t>
            </a:r>
            <a:endParaRPr lang="en-US" sz="2000" dirty="0"/>
          </a:p>
          <a:p>
            <a:pPr lvl="1">
              <a:lnSpc>
                <a:spcPct val="80000"/>
              </a:lnSpc>
            </a:pPr>
            <a:r>
              <a:rPr lang="en-US" sz="2400" b="1" u="sng" dirty="0" smtClean="0">
                <a:effectLst/>
              </a:rPr>
              <a:t>Physical </a:t>
            </a:r>
            <a:r>
              <a:rPr lang="en-US" sz="2400" b="1" u="sng" dirty="0">
                <a:effectLst/>
              </a:rPr>
              <a:t>model</a:t>
            </a:r>
          </a:p>
          <a:p>
            <a:pPr lvl="2">
              <a:lnSpc>
                <a:spcPct val="90000"/>
              </a:lnSpc>
              <a:buFontTx/>
              <a:buChar char="o"/>
            </a:pPr>
            <a:r>
              <a:rPr lang="en-US" dirty="0"/>
              <a:t>Lowest level of abstraction</a:t>
            </a:r>
          </a:p>
          <a:p>
            <a:pPr lvl="2">
              <a:lnSpc>
                <a:spcPct val="90000"/>
              </a:lnSpc>
              <a:buFontTx/>
              <a:buChar char="o"/>
            </a:pPr>
            <a:r>
              <a:rPr lang="en-US" dirty="0"/>
              <a:t>Describe the ways data being stored</a:t>
            </a:r>
            <a:endParaRPr lang="en-US" sz="2000" dirty="0"/>
          </a:p>
          <a:p>
            <a:pPr lvl="1">
              <a:lnSpc>
                <a:spcPct val="80000"/>
              </a:lnSpc>
            </a:pPr>
            <a:endParaRPr lang="en-US" sz="2400" dirty="0"/>
          </a:p>
          <a:p>
            <a:pPr lvl="1">
              <a:lnSpc>
                <a:spcPct val="80000"/>
              </a:lnSpc>
            </a:pP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4012AE6-7AB6-4229-8553-A4DF1A147CC3}" type="slidenum">
              <a:rPr lang="en-US"/>
              <a:pPr/>
              <a:t>6</a:t>
            </a:fld>
            <a:endParaRPr lang="en-US"/>
          </a:p>
        </p:txBody>
      </p:sp>
      <p:pic>
        <p:nvPicPr>
          <p:cNvPr id="459779" name="Picture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57200"/>
            <a:ext cx="8534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2286000" y="3352800"/>
            <a:ext cx="838200" cy="609600"/>
          </a:xfrm>
          <a:prstGeom prst="rect">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Garamond" pitchFamily="18" charset="0"/>
              </a:rPr>
              <a:t>Logical Model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FEF4755-5BAC-4825-81B3-C30BD56AAA9B}" type="slidenum">
              <a:rPr lang="en-US"/>
              <a:pPr/>
              <a:t>7</a:t>
            </a:fld>
            <a:endParaRPr lang="en-US"/>
          </a:p>
        </p:txBody>
      </p:sp>
      <p:sp>
        <p:nvSpPr>
          <p:cNvPr id="379906" name="Rectangle 2"/>
          <p:cNvSpPr>
            <a:spLocks noGrp="1" noRot="1" noChangeArrowheads="1"/>
          </p:cNvSpPr>
          <p:nvPr>
            <p:ph type="title"/>
          </p:nvPr>
        </p:nvSpPr>
        <p:spPr>
          <a:xfrm>
            <a:off x="685800" y="762000"/>
            <a:ext cx="7772400" cy="1143000"/>
          </a:xfrm>
        </p:spPr>
        <p:txBody>
          <a:bodyPr/>
          <a:lstStyle/>
          <a:p>
            <a:r>
              <a:rPr lang="en-US"/>
              <a:t>The Entity Relationship (E-R) Model</a:t>
            </a:r>
            <a:endParaRPr lang="en-US" sz="3600"/>
          </a:p>
        </p:txBody>
      </p:sp>
      <p:sp>
        <p:nvSpPr>
          <p:cNvPr id="379907" name="Rectangle 3"/>
          <p:cNvSpPr>
            <a:spLocks noGrp="1" noChangeArrowheads="1"/>
          </p:cNvSpPr>
          <p:nvPr>
            <p:ph type="body" idx="1"/>
          </p:nvPr>
        </p:nvSpPr>
        <p:spPr>
          <a:xfrm>
            <a:off x="1600200" y="2209800"/>
            <a:ext cx="7772400" cy="4114800"/>
          </a:xfrm>
        </p:spPr>
        <p:txBody>
          <a:bodyPr/>
          <a:lstStyle/>
          <a:p>
            <a:r>
              <a:rPr lang="en-US"/>
              <a:t>Represents conceptual view</a:t>
            </a:r>
          </a:p>
          <a:p>
            <a:r>
              <a:rPr lang="en-US"/>
              <a:t>Main Components</a:t>
            </a:r>
          </a:p>
          <a:p>
            <a:pPr lvl="1"/>
            <a:r>
              <a:rPr lang="en-US"/>
              <a:t>Entities</a:t>
            </a:r>
          </a:p>
          <a:p>
            <a:pPr lvl="2"/>
            <a:r>
              <a:rPr lang="en-US"/>
              <a:t>Corresponds to entire table, not row</a:t>
            </a:r>
          </a:p>
          <a:p>
            <a:pPr lvl="2"/>
            <a:r>
              <a:rPr lang="en-US"/>
              <a:t>Represented by rectangle</a:t>
            </a:r>
          </a:p>
          <a:p>
            <a:pPr lvl="1"/>
            <a:r>
              <a:rPr lang="en-US"/>
              <a:t>Attributes</a:t>
            </a:r>
          </a:p>
          <a:p>
            <a:pPr lvl="1"/>
            <a:r>
              <a:rPr lang="en-US"/>
              <a:t>Relationships</a:t>
            </a:r>
          </a:p>
          <a:p>
            <a:pPr>
              <a:buFont typeface="Wingdings" pitchFamily="2" charset="2"/>
              <a:buNone/>
            </a:pPr>
            <a:endParaRPr lang="en-US"/>
          </a:p>
          <a:p>
            <a:endParaRPr lang="en-US"/>
          </a:p>
          <a:p>
            <a:pPr lvl="1"/>
            <a:endParaRPr lang="en-US"/>
          </a:p>
          <a:p>
            <a:pPr>
              <a:buFont typeface="Wingdings" pitchFamily="2" charset="2"/>
              <a:buNone/>
            </a:pPr>
            <a:endParaRPr lang="en-US"/>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98A033F-6DED-4013-9F36-46F61E3F1A33}" type="slidenum">
              <a:rPr lang="en-US"/>
              <a:pPr/>
              <a:t>8</a:t>
            </a:fld>
            <a:endParaRPr lang="en-US"/>
          </a:p>
        </p:txBody>
      </p:sp>
      <p:sp>
        <p:nvSpPr>
          <p:cNvPr id="519170" name="Rectangle 2"/>
          <p:cNvSpPr>
            <a:spLocks noGrp="1" noRot="1" noChangeArrowheads="1"/>
          </p:cNvSpPr>
          <p:nvPr>
            <p:ph type="title"/>
          </p:nvPr>
        </p:nvSpPr>
        <p:spPr>
          <a:xfrm>
            <a:off x="685800" y="304800"/>
            <a:ext cx="7772400" cy="1143000"/>
          </a:xfrm>
        </p:spPr>
        <p:txBody>
          <a:bodyPr/>
          <a:lstStyle/>
          <a:p>
            <a:r>
              <a:rPr lang="en-US"/>
              <a:t>What Should an Entity Be?</a:t>
            </a:r>
          </a:p>
        </p:txBody>
      </p:sp>
      <p:sp>
        <p:nvSpPr>
          <p:cNvPr id="519171" name="Rectangle 3"/>
          <p:cNvSpPr>
            <a:spLocks noGrp="1" noChangeArrowheads="1"/>
          </p:cNvSpPr>
          <p:nvPr>
            <p:ph type="body" idx="1"/>
          </p:nvPr>
        </p:nvSpPr>
        <p:spPr>
          <a:xfrm>
            <a:off x="685800" y="1295400"/>
            <a:ext cx="7772400" cy="4800600"/>
          </a:xfrm>
        </p:spPr>
        <p:txBody>
          <a:bodyPr/>
          <a:lstStyle/>
          <a:p>
            <a:r>
              <a:rPr lang="en-US"/>
              <a:t>SHOULD BE:</a:t>
            </a:r>
          </a:p>
          <a:p>
            <a:pPr lvl="1"/>
            <a:r>
              <a:rPr lang="en-US"/>
              <a:t>An object that will have many instances in the database</a:t>
            </a:r>
          </a:p>
          <a:p>
            <a:pPr lvl="1"/>
            <a:r>
              <a:rPr lang="en-US"/>
              <a:t>An object that will be composed of multiple attributes</a:t>
            </a:r>
          </a:p>
          <a:p>
            <a:pPr lvl="1"/>
            <a:r>
              <a:rPr lang="en-US"/>
              <a:t>An object that we are trying to model</a:t>
            </a:r>
          </a:p>
          <a:p>
            <a:r>
              <a:rPr lang="en-US"/>
              <a:t>SHOULD NOT BE:</a:t>
            </a:r>
          </a:p>
          <a:p>
            <a:pPr lvl="1"/>
            <a:r>
              <a:rPr lang="en-US"/>
              <a:t>A user of the database system </a:t>
            </a:r>
          </a:p>
          <a:p>
            <a:pPr lvl="1"/>
            <a:r>
              <a:rPr lang="en-US"/>
              <a:t>An output of the database system (e.g. a report)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blinds(horizontal)">
                                      <p:cBhvr>
                                        <p:cTn id="7" dur="500"/>
                                        <p:tgtEl>
                                          <p:spTgt spid="51917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9171">
                                            <p:txEl>
                                              <p:pRg st="1" end="1"/>
                                            </p:txEl>
                                          </p:spTgt>
                                        </p:tgtEl>
                                        <p:attrNameLst>
                                          <p:attrName>style.visibility</p:attrName>
                                        </p:attrNameLst>
                                      </p:cBhvr>
                                      <p:to>
                                        <p:strVal val="visible"/>
                                      </p:to>
                                    </p:set>
                                    <p:animEffect transition="in" filter="blinds(horizontal)">
                                      <p:cBhvr>
                                        <p:cTn id="10" dur="500"/>
                                        <p:tgtEl>
                                          <p:spTgt spid="51917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9171">
                                            <p:txEl>
                                              <p:pRg st="2" end="2"/>
                                            </p:txEl>
                                          </p:spTgt>
                                        </p:tgtEl>
                                        <p:attrNameLst>
                                          <p:attrName>style.visibility</p:attrName>
                                        </p:attrNameLst>
                                      </p:cBhvr>
                                      <p:to>
                                        <p:strVal val="visible"/>
                                      </p:to>
                                    </p:set>
                                    <p:animEffect transition="in" filter="blinds(horizontal)">
                                      <p:cBhvr>
                                        <p:cTn id="13" dur="500"/>
                                        <p:tgtEl>
                                          <p:spTgt spid="51917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19171">
                                            <p:txEl>
                                              <p:pRg st="3" end="3"/>
                                            </p:txEl>
                                          </p:spTgt>
                                        </p:tgtEl>
                                        <p:attrNameLst>
                                          <p:attrName>style.visibility</p:attrName>
                                        </p:attrNameLst>
                                      </p:cBhvr>
                                      <p:to>
                                        <p:strVal val="visible"/>
                                      </p:to>
                                    </p:set>
                                    <p:animEffect transition="in" filter="blinds(horizontal)">
                                      <p:cBhvr>
                                        <p:cTn id="16" dur="500"/>
                                        <p:tgtEl>
                                          <p:spTgt spid="51917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19171">
                                            <p:txEl>
                                              <p:pRg st="4" end="4"/>
                                            </p:txEl>
                                          </p:spTgt>
                                        </p:tgtEl>
                                        <p:attrNameLst>
                                          <p:attrName>style.visibility</p:attrName>
                                        </p:attrNameLst>
                                      </p:cBhvr>
                                      <p:to>
                                        <p:strVal val="visible"/>
                                      </p:to>
                                    </p:set>
                                    <p:animEffect transition="in" filter="blinds(horizontal)">
                                      <p:cBhvr>
                                        <p:cTn id="21" dur="500"/>
                                        <p:tgtEl>
                                          <p:spTgt spid="51917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19171">
                                            <p:txEl>
                                              <p:pRg st="5" end="5"/>
                                            </p:txEl>
                                          </p:spTgt>
                                        </p:tgtEl>
                                        <p:attrNameLst>
                                          <p:attrName>style.visibility</p:attrName>
                                        </p:attrNameLst>
                                      </p:cBhvr>
                                      <p:to>
                                        <p:strVal val="visible"/>
                                      </p:to>
                                    </p:set>
                                    <p:animEffect transition="in" filter="blinds(horizontal)">
                                      <p:cBhvr>
                                        <p:cTn id="24" dur="500"/>
                                        <p:tgtEl>
                                          <p:spTgt spid="51917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19171">
                                            <p:txEl>
                                              <p:pRg st="6" end="6"/>
                                            </p:txEl>
                                          </p:spTgt>
                                        </p:tgtEl>
                                        <p:attrNameLst>
                                          <p:attrName>style.visibility</p:attrName>
                                        </p:attrNameLst>
                                      </p:cBhvr>
                                      <p:to>
                                        <p:strVal val="visible"/>
                                      </p:to>
                                    </p:set>
                                    <p:animEffect transition="in" filter="blinds(horizontal)">
                                      <p:cBhvr>
                                        <p:cTn id="27" dur="500"/>
                                        <p:tgtEl>
                                          <p:spTgt spid="519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1"/>
          </p:nvPr>
        </p:nvSpPr>
        <p:spPr/>
        <p:txBody>
          <a:bodyPr/>
          <a:lstStyle/>
          <a:p>
            <a:fld id="{704195D7-09C3-4B15-975D-CC180E40C778}" type="slidenum">
              <a:rPr lang="en-US"/>
              <a:pPr/>
              <a:t>9</a:t>
            </a:fld>
            <a:endParaRPr lang="en-US"/>
          </a:p>
        </p:txBody>
      </p:sp>
      <p:grpSp>
        <p:nvGrpSpPr>
          <p:cNvPr id="521218" name="Group 2"/>
          <p:cNvGrpSpPr>
            <a:grpSpLocks/>
          </p:cNvGrpSpPr>
          <p:nvPr/>
        </p:nvGrpSpPr>
        <p:grpSpPr bwMode="auto">
          <a:xfrm>
            <a:off x="2133600" y="0"/>
            <a:ext cx="4495800" cy="4198938"/>
            <a:chOff x="1248" y="0"/>
            <a:chExt cx="2832" cy="2645"/>
          </a:xfrm>
        </p:grpSpPr>
        <p:pic>
          <p:nvPicPr>
            <p:cNvPr id="521219" name="Picture 3" descr="FIG3-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336"/>
              <a:ext cx="2832" cy="2309"/>
            </a:xfrm>
            <a:prstGeom prst="rect">
              <a:avLst/>
            </a:prstGeom>
            <a:noFill/>
            <a:extLst>
              <a:ext uri="{909E8E84-426E-40DD-AFC4-6F175D3DCCD1}">
                <a14:hiddenFill xmlns:a14="http://schemas.microsoft.com/office/drawing/2010/main">
                  <a:solidFill>
                    <a:srgbClr val="FFFFFF"/>
                  </a:solidFill>
                </a14:hiddenFill>
              </a:ext>
            </a:extLst>
          </p:spPr>
        </p:pic>
        <p:sp>
          <p:nvSpPr>
            <p:cNvPr id="521220" name="Text Box 4"/>
            <p:cNvSpPr txBox="1">
              <a:spLocks noChangeArrowheads="1"/>
            </p:cNvSpPr>
            <p:nvPr/>
          </p:nvSpPr>
          <p:spPr bwMode="auto">
            <a:xfrm>
              <a:off x="1802" y="0"/>
              <a:ext cx="17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a:latin typeface="Times New Roman" pitchFamily="18" charset="0"/>
                </a:rPr>
                <a:t>Inappropriate entities</a:t>
              </a:r>
            </a:p>
          </p:txBody>
        </p:sp>
      </p:grpSp>
      <p:grpSp>
        <p:nvGrpSpPr>
          <p:cNvPr id="521221" name="Group 5"/>
          <p:cNvGrpSpPr>
            <a:grpSpLocks/>
          </p:cNvGrpSpPr>
          <p:nvPr/>
        </p:nvGrpSpPr>
        <p:grpSpPr bwMode="auto">
          <a:xfrm>
            <a:off x="304800" y="609600"/>
            <a:ext cx="3505200" cy="2514600"/>
            <a:chOff x="192" y="384"/>
            <a:chExt cx="2208" cy="1584"/>
          </a:xfrm>
        </p:grpSpPr>
        <p:sp>
          <p:nvSpPr>
            <p:cNvPr id="521222" name="Rectangle 6"/>
            <p:cNvSpPr>
              <a:spLocks noChangeArrowheads="1"/>
            </p:cNvSpPr>
            <p:nvPr/>
          </p:nvSpPr>
          <p:spPr bwMode="auto">
            <a:xfrm>
              <a:off x="1248" y="384"/>
              <a:ext cx="1152" cy="1584"/>
            </a:xfrm>
            <a:prstGeom prst="rect">
              <a:avLst/>
            </a:prstGeom>
            <a:noFill/>
            <a:ln w="2222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23" name="Text Box 7"/>
            <p:cNvSpPr txBox="1">
              <a:spLocks noChangeArrowheads="1"/>
            </p:cNvSpPr>
            <p:nvPr/>
          </p:nvSpPr>
          <p:spPr bwMode="auto">
            <a:xfrm>
              <a:off x="192" y="912"/>
              <a:ext cx="11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b="1">
                  <a:solidFill>
                    <a:schemeClr val="tx2"/>
                  </a:solidFill>
                  <a:effectLst>
                    <a:outerShdw blurRad="38100" dist="38100" dir="2700000" algn="tl">
                      <a:srgbClr val="000000"/>
                    </a:outerShdw>
                  </a:effectLst>
                  <a:latin typeface="Times New Roman" pitchFamily="18" charset="0"/>
                </a:rPr>
                <a:t>System user</a:t>
              </a:r>
            </a:p>
          </p:txBody>
        </p:sp>
      </p:grpSp>
      <p:grpSp>
        <p:nvGrpSpPr>
          <p:cNvPr id="521224" name="Group 8"/>
          <p:cNvGrpSpPr>
            <a:grpSpLocks/>
          </p:cNvGrpSpPr>
          <p:nvPr/>
        </p:nvGrpSpPr>
        <p:grpSpPr bwMode="auto">
          <a:xfrm>
            <a:off x="4953000" y="533400"/>
            <a:ext cx="3886200" cy="2514600"/>
            <a:chOff x="3120" y="336"/>
            <a:chExt cx="2448" cy="1584"/>
          </a:xfrm>
        </p:grpSpPr>
        <p:sp>
          <p:nvSpPr>
            <p:cNvPr id="521225" name="Rectangle 9"/>
            <p:cNvSpPr>
              <a:spLocks noChangeArrowheads="1"/>
            </p:cNvSpPr>
            <p:nvPr/>
          </p:nvSpPr>
          <p:spPr bwMode="auto">
            <a:xfrm flipH="1">
              <a:off x="3120" y="336"/>
              <a:ext cx="1152" cy="1584"/>
            </a:xfrm>
            <a:prstGeom prst="rect">
              <a:avLst/>
            </a:prstGeom>
            <a:noFill/>
            <a:ln w="2222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26" name="Text Box 10"/>
            <p:cNvSpPr txBox="1">
              <a:spLocks noChangeArrowheads="1"/>
            </p:cNvSpPr>
            <p:nvPr/>
          </p:nvSpPr>
          <p:spPr bwMode="auto">
            <a:xfrm flipH="1">
              <a:off x="4272" y="864"/>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b="1">
                  <a:solidFill>
                    <a:schemeClr val="tx2"/>
                  </a:solidFill>
                  <a:effectLst>
                    <a:outerShdw blurRad="38100" dist="38100" dir="2700000" algn="tl">
                      <a:srgbClr val="000000"/>
                    </a:outerShdw>
                  </a:effectLst>
                  <a:latin typeface="Times New Roman" pitchFamily="18" charset="0"/>
                </a:rPr>
                <a:t>System output</a:t>
              </a:r>
            </a:p>
          </p:txBody>
        </p:sp>
      </p:grpSp>
      <p:grpSp>
        <p:nvGrpSpPr>
          <p:cNvPr id="521227" name="Group 11"/>
          <p:cNvGrpSpPr>
            <a:grpSpLocks/>
          </p:cNvGrpSpPr>
          <p:nvPr/>
        </p:nvGrpSpPr>
        <p:grpSpPr bwMode="auto">
          <a:xfrm>
            <a:off x="838200" y="4719638"/>
            <a:ext cx="7258050" cy="1296987"/>
            <a:chOff x="528" y="2973"/>
            <a:chExt cx="4572" cy="817"/>
          </a:xfrm>
        </p:grpSpPr>
        <p:pic>
          <p:nvPicPr>
            <p:cNvPr id="521228" name="Picture 12" descr="FIG3-4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973"/>
              <a:ext cx="2832" cy="817"/>
            </a:xfrm>
            <a:prstGeom prst="rect">
              <a:avLst/>
            </a:prstGeom>
            <a:noFill/>
            <a:extLst>
              <a:ext uri="{909E8E84-426E-40DD-AFC4-6F175D3DCCD1}">
                <a14:hiddenFill xmlns:a14="http://schemas.microsoft.com/office/drawing/2010/main">
                  <a:solidFill>
                    <a:srgbClr val="FFFFFF"/>
                  </a:solidFill>
                </a14:hiddenFill>
              </a:ext>
            </a:extLst>
          </p:spPr>
        </p:pic>
        <p:sp>
          <p:nvSpPr>
            <p:cNvPr id="521229" name="Text Box 13"/>
            <p:cNvSpPr txBox="1">
              <a:spLocks noChangeArrowheads="1"/>
            </p:cNvSpPr>
            <p:nvPr/>
          </p:nvSpPr>
          <p:spPr bwMode="auto">
            <a:xfrm>
              <a:off x="3456" y="3216"/>
              <a:ext cx="1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a:latin typeface="Times New Roman" pitchFamily="18" charset="0"/>
                </a:rPr>
                <a:t>Appropriate entities</a:t>
              </a:r>
            </a:p>
          </p:txBody>
        </p:sp>
      </p:grpSp>
      <p:sp>
        <p:nvSpPr>
          <p:cNvPr id="521230" name="Text Box 14"/>
          <p:cNvSpPr txBox="1">
            <a:spLocks noChangeArrowheads="1"/>
          </p:cNvSpPr>
          <p:nvPr/>
        </p:nvSpPr>
        <p:spPr bwMode="auto">
          <a:xfrm>
            <a:off x="136525" y="117475"/>
            <a:ext cx="1462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a:latin typeface="Times New Roman" pitchFamily="18" charset="0"/>
              </a:rPr>
              <a:t>Figure 3-4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21221"/>
                                        </p:tgtEl>
                                        <p:attrNameLst>
                                          <p:attrName>style.visibility</p:attrName>
                                        </p:attrNameLst>
                                      </p:cBhvr>
                                      <p:to>
                                        <p:strVal val="visible"/>
                                      </p:to>
                                    </p:set>
                                    <p:animEffect transition="in" filter="box(in)">
                                      <p:cBhvr>
                                        <p:cTn id="7" dur="500"/>
                                        <p:tgtEl>
                                          <p:spTgt spid="521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1224"/>
                                        </p:tgtEl>
                                        <p:attrNameLst>
                                          <p:attrName>style.visibility</p:attrName>
                                        </p:attrNameLst>
                                      </p:cBhvr>
                                      <p:to>
                                        <p:strVal val="visible"/>
                                      </p:to>
                                    </p:set>
                                    <p:animEffect transition="in" filter="dissolve">
                                      <p:cBhvr>
                                        <p:cTn id="12" dur="500"/>
                                        <p:tgtEl>
                                          <p:spTgt spid="5212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1227"/>
                                        </p:tgtEl>
                                        <p:attrNameLst>
                                          <p:attrName>style.visibility</p:attrName>
                                        </p:attrNameLst>
                                      </p:cBhvr>
                                      <p:to>
                                        <p:strVal val="visible"/>
                                      </p:to>
                                    </p:set>
                                    <p:animEffect transition="in" filter="blinds(horizontal)">
                                      <p:cBhvr>
                                        <p:cTn id="17" dur="500"/>
                                        <p:tgtEl>
                                          <p:spTgt spid="521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46316550</TotalTime>
  <Pages>108</Pages>
  <Words>1746</Words>
  <Application>Microsoft Office PowerPoint</Application>
  <PresentationFormat>On-screen Show (4:3)</PresentationFormat>
  <Paragraphs>291</Paragraphs>
  <Slides>45</Slides>
  <Notes>42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3" baseType="lpstr">
      <vt:lpstr>Arial</vt:lpstr>
      <vt:lpstr>Arial Black</vt:lpstr>
      <vt:lpstr>Garamond</vt:lpstr>
      <vt:lpstr>Monotype Sorts</vt:lpstr>
      <vt:lpstr>Times New Roman</vt:lpstr>
      <vt:lpstr>Wingdings</vt:lpstr>
      <vt:lpstr>Stream</vt:lpstr>
      <vt:lpstr>Bitmap Image</vt:lpstr>
      <vt:lpstr>PowerPoint Presentation</vt:lpstr>
      <vt:lpstr>In this chapter, you will learn:</vt:lpstr>
      <vt:lpstr>Basic Modeling Concepts</vt:lpstr>
      <vt:lpstr>Basic Modeling Concepts</vt:lpstr>
      <vt:lpstr>Data Models: Degrees of Data Abstraction</vt:lpstr>
      <vt:lpstr>PowerPoint Presentation</vt:lpstr>
      <vt:lpstr>The Entity Relationship (E-R) Model</vt:lpstr>
      <vt:lpstr>What Should an Entity Be?</vt:lpstr>
      <vt:lpstr>PowerPoint Presentation</vt:lpstr>
      <vt:lpstr>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Relationships</vt:lpstr>
      <vt:lpstr>Relationship Participation</vt:lpstr>
      <vt:lpstr>Relationship Strength</vt:lpstr>
      <vt:lpstr>Relationship Strength</vt:lpstr>
      <vt:lpstr>PowerPoint Presentation</vt:lpstr>
      <vt:lpstr>PowerPoint Presentation</vt:lpstr>
      <vt:lpstr>Weak Entity</vt:lpstr>
      <vt:lpstr>PowerPoint Presentation</vt:lpstr>
      <vt:lpstr>Composite Entities</vt:lpstr>
      <vt:lpstr>Composite Entities (con’t.)</vt:lpstr>
      <vt:lpstr>Developing an E-R Diagram (With some repetition)</vt:lpstr>
      <vt:lpstr>Completed ERD</vt:lpstr>
      <vt:lpstr>Introduction </vt:lpstr>
      <vt:lpstr>Why use ER Diagrams ? </vt:lpstr>
      <vt:lpstr>ERD Development Process</vt:lpstr>
      <vt:lpstr>A Simple Example</vt:lpstr>
      <vt:lpstr>Identify the entities</vt:lpstr>
      <vt:lpstr>Determine the Attributes</vt:lpstr>
      <vt:lpstr>Key Attributes</vt:lpstr>
      <vt:lpstr>Key Definitions</vt:lpstr>
      <vt:lpstr>ER Diagram Components</vt:lpstr>
      <vt:lpstr>Degrees of a Relationship</vt:lpstr>
      <vt:lpstr>PowerPoint Presentation</vt:lpstr>
      <vt:lpstr>A Sample ER Diagram</vt:lpstr>
      <vt:lpstr>Library Case Study</vt:lpstr>
      <vt:lpstr>Summary</vt:lpstr>
      <vt:lpstr>A Case Study</vt:lpstr>
      <vt:lpstr>Shipping company example</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Design, Implementation, and Management</dc:title>
  <dc:subject>Chapter 3</dc:subject>
  <dc:creator>Roger McHaney</dc:creator>
  <cp:lastModifiedBy>Windows User</cp:lastModifiedBy>
  <cp:revision>173</cp:revision>
  <cp:lastPrinted>1998-01-24T01:35:14Z</cp:lastPrinted>
  <dcterms:created xsi:type="dcterms:W3CDTF">1996-12-23T20:07:32Z</dcterms:created>
  <dcterms:modified xsi:type="dcterms:W3CDTF">2023-03-20T12:02:28Z</dcterms:modified>
</cp:coreProperties>
</file>