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53"/>
  </p:notesMasterIdLst>
  <p:handoutMasterIdLst>
    <p:handoutMasterId r:id="rId54"/>
  </p:handoutMasterIdLst>
  <p:sldIdLst>
    <p:sldId id="286" r:id="rId2"/>
    <p:sldId id="287" r:id="rId3"/>
    <p:sldId id="329" r:id="rId4"/>
    <p:sldId id="345" r:id="rId5"/>
    <p:sldId id="344" r:id="rId6"/>
    <p:sldId id="337" r:id="rId7"/>
    <p:sldId id="336" r:id="rId8"/>
    <p:sldId id="338" r:id="rId9"/>
    <p:sldId id="339" r:id="rId10"/>
    <p:sldId id="346" r:id="rId11"/>
    <p:sldId id="341" r:id="rId12"/>
    <p:sldId id="348" r:id="rId13"/>
    <p:sldId id="350" r:id="rId14"/>
    <p:sldId id="351" r:id="rId15"/>
    <p:sldId id="352" r:id="rId16"/>
    <p:sldId id="353" r:id="rId17"/>
    <p:sldId id="354" r:id="rId18"/>
    <p:sldId id="342" r:id="rId19"/>
    <p:sldId id="343" r:id="rId20"/>
    <p:sldId id="315" r:id="rId21"/>
    <p:sldId id="331" r:id="rId22"/>
    <p:sldId id="332" r:id="rId23"/>
    <p:sldId id="333" r:id="rId24"/>
    <p:sldId id="294" r:id="rId25"/>
    <p:sldId id="295" r:id="rId26"/>
    <p:sldId id="296" r:id="rId27"/>
    <p:sldId id="297" r:id="rId28"/>
    <p:sldId id="298" r:id="rId29"/>
    <p:sldId id="299" r:id="rId30"/>
    <p:sldId id="321" r:id="rId31"/>
    <p:sldId id="302" r:id="rId32"/>
    <p:sldId id="303" r:id="rId33"/>
    <p:sldId id="304" r:id="rId34"/>
    <p:sldId id="322" r:id="rId35"/>
    <p:sldId id="305" r:id="rId36"/>
    <p:sldId id="306" r:id="rId37"/>
    <p:sldId id="323" r:id="rId38"/>
    <p:sldId id="324" r:id="rId39"/>
    <p:sldId id="307" r:id="rId40"/>
    <p:sldId id="325" r:id="rId41"/>
    <p:sldId id="308" r:id="rId42"/>
    <p:sldId id="309" r:id="rId43"/>
    <p:sldId id="326" r:id="rId44"/>
    <p:sldId id="327" r:id="rId45"/>
    <p:sldId id="312" r:id="rId46"/>
    <p:sldId id="328" r:id="rId47"/>
    <p:sldId id="355" r:id="rId48"/>
    <p:sldId id="356" r:id="rId49"/>
    <p:sldId id="357" r:id="rId50"/>
    <p:sldId id="358" r:id="rId51"/>
    <p:sldId id="359" r:id="rId52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DDDDDD"/>
    <a:srgbClr val="EAEAEA"/>
    <a:srgbClr val="FFFF00"/>
    <a:srgbClr val="009999"/>
    <a:srgbClr val="330099"/>
    <a:srgbClr val="D6009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11" autoAdjust="0"/>
    <p:restoredTop sz="94660"/>
  </p:normalViewPr>
  <p:slideViewPr>
    <p:cSldViewPr>
      <p:cViewPr varScale="1">
        <p:scale>
          <a:sx n="86" d="100"/>
          <a:sy n="86" d="100"/>
        </p:scale>
        <p:origin x="10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7" Type="http://schemas.openxmlformats.org/officeDocument/2006/relationships/slide" Target="slides/slide18.xml"/><Relationship Id="rId2" Type="http://schemas.openxmlformats.org/officeDocument/2006/relationships/slide" Target="slides/slide7.xml"/><Relationship Id="rId1" Type="http://schemas.openxmlformats.org/officeDocument/2006/relationships/slide" Target="slides/slide5.xml"/><Relationship Id="rId6" Type="http://schemas.openxmlformats.org/officeDocument/2006/relationships/slide" Target="slides/slide11.xml"/><Relationship Id="rId5" Type="http://schemas.openxmlformats.org/officeDocument/2006/relationships/slide" Target="slides/slide10.xml"/><Relationship Id="rId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571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65BC5E4-3268-4D59-B181-FA050578E4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58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76A2E8-BBA5-46DF-A635-5E5029202610}" type="slidenum">
              <a:rPr lang="en-US"/>
              <a:pPr/>
              <a:t>1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36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C7F0E-784D-4F07-9C73-5A9EE54629DA}" type="slidenum">
              <a:rPr lang="en-US"/>
              <a:pPr/>
              <a:t>17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73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36B91-B292-4908-A991-C2B5BCCE2144}" type="slidenum">
              <a:rPr lang="en-US"/>
              <a:pPr/>
              <a:t>20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73E283-483C-4A7F-B9AB-FE2198B4502E}" type="slidenum">
              <a:rPr lang="en-US"/>
              <a:pPr/>
              <a:t>21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2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199C6-1337-4FC8-AE84-493FEDC0EA6A}" type="slidenum">
              <a:rPr lang="en-US"/>
              <a:pPr/>
              <a:t>22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40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ECB82-602B-48A3-A533-B552BA724DA2}" type="slidenum">
              <a:rPr lang="en-US"/>
              <a:pPr/>
              <a:t>23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7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FF3562-755C-462F-994E-39A909E631CB}" type="slidenum">
              <a:rPr lang="en-US"/>
              <a:pPr/>
              <a:t>24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66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5792A-1F55-40CE-9AA7-D6A24134634D}" type="slidenum">
              <a:rPr lang="en-US"/>
              <a:pPr/>
              <a:t>25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95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3A0B77-784A-46A1-93D5-BBD00AACFE58}" type="slidenum">
              <a:rPr lang="en-US"/>
              <a:pPr/>
              <a:t>26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97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886DB3-031F-4637-B699-D34893FCA2F5}" type="slidenum">
              <a:rPr lang="en-US"/>
              <a:pPr/>
              <a:t>27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58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6D89D-03F5-435E-8751-7BEB44471834}" type="slidenum">
              <a:rPr lang="en-US"/>
              <a:pPr/>
              <a:t>28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7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EE658F-02EB-4849-B44E-1964E99C0458}" type="slidenum">
              <a:rPr lang="en-US"/>
              <a:pPr/>
              <a:t>2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25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D04A11-1587-4FBA-B340-184851FEBF13}" type="slidenum">
              <a:rPr lang="en-US"/>
              <a:pPr/>
              <a:t>29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99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26A1D-C4E3-4464-B41F-A2C6DED948F0}" type="slidenum">
              <a:rPr lang="en-US"/>
              <a:pPr/>
              <a:t>30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92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2B4338-B0A1-4AA5-8328-4B31C6B2F952}" type="slidenum">
              <a:rPr lang="en-US"/>
              <a:pPr/>
              <a:t>31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50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DF837E-AD28-4813-BC77-E8AB0D4ACC66}" type="slidenum">
              <a:rPr lang="en-US"/>
              <a:pPr/>
              <a:t>32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59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30E41-5AAD-4873-9002-18A115BC58C5}" type="slidenum">
              <a:rPr lang="en-US"/>
              <a:pPr/>
              <a:t>33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76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1301E-D6B9-4038-BA46-31B1B0653DD3}" type="slidenum">
              <a:rPr lang="en-US"/>
              <a:pPr/>
              <a:t>34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30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730942-2953-477E-A7EA-C673BBD6CAAE}" type="slidenum">
              <a:rPr lang="en-US"/>
              <a:pPr/>
              <a:t>35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88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16B7E-2ED6-454C-B13C-8068BDDFEBCA}" type="slidenum">
              <a:rPr lang="en-US"/>
              <a:pPr/>
              <a:t>36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023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603FC-D244-442C-B71A-9EA085EB47BA}" type="slidenum">
              <a:rPr lang="en-US"/>
              <a:pPr/>
              <a:t>37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929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4B089-36E4-4779-916C-B4154C018889}" type="slidenum">
              <a:rPr lang="en-US"/>
              <a:pPr/>
              <a:t>38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35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4A453-757F-4537-908D-733866B1E315}" type="slidenum">
              <a:rPr lang="en-US"/>
              <a:pPr/>
              <a:t>3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847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82EA2B-F979-4FF7-ABF5-66E4E8F6777A}" type="slidenum">
              <a:rPr lang="en-US"/>
              <a:pPr/>
              <a:t>39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238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9E7325-DCD4-4730-9D97-282D62995004}" type="slidenum">
              <a:rPr lang="en-US"/>
              <a:pPr/>
              <a:t>40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292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EEB690-F13A-479F-B9C2-7C09E2F1639E}" type="slidenum">
              <a:rPr lang="en-US"/>
              <a:pPr/>
              <a:t>41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884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9D3F5F-1159-4EBB-9A61-C1DBADC226CA}" type="slidenum">
              <a:rPr lang="en-US"/>
              <a:pPr/>
              <a:t>42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002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2B177-5E4F-40B3-9B47-6C479E5C7C25}" type="slidenum">
              <a:rPr lang="en-US"/>
              <a:pPr/>
              <a:t>43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041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787B4-8BEB-41B9-8018-D36D540E83F7}" type="slidenum">
              <a:rPr lang="en-US"/>
              <a:pPr/>
              <a:t>44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88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870FA-1D09-4D20-83C1-B471F5CF29A2}" type="slidenum">
              <a:rPr lang="en-US"/>
              <a:pPr/>
              <a:t>45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008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90070-1CF0-4EB0-A975-F643E6625052}" type="slidenum">
              <a:rPr lang="en-US"/>
              <a:pPr/>
              <a:t>46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33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16B7E-2ED6-454C-B13C-8068BDDFEBCA}" type="slidenum">
              <a:rPr lang="en-US"/>
              <a:pPr/>
              <a:t>4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81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98F20A-75FB-446A-851D-F4D94D17DFB0}" type="slidenum">
              <a:rPr lang="en-US"/>
              <a:pPr/>
              <a:t>12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48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199EB6-6DEE-48DA-85B0-DA9BE648DC2B}" type="slidenum">
              <a:rPr lang="en-US"/>
              <a:pPr/>
              <a:t>13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86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E3477F-613A-4FEB-A6D9-0446D0C70C6E}" type="slidenum">
              <a:rPr lang="en-US"/>
              <a:pPr/>
              <a:t>14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34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51F98-1CF9-45B9-9D00-80E7FFA5893D}" type="slidenum">
              <a:rPr lang="en-US"/>
              <a:pPr/>
              <a:t>15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85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9CF09B-1281-46F6-8F77-7497A188DA37}" type="slidenum">
              <a:rPr lang="en-US"/>
              <a:pPr/>
              <a:t>16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547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5476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7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8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9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80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481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82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48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548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85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5486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5487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8CBFBEC-6186-4825-977C-1A6109C46E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B40CEF-21E5-45E4-916B-3E88C4A9D3D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423971-DFF1-4C8D-BF0D-DF1177A4D3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38FBB7-176D-4169-BFFD-B4A64265A23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AA8043-18F4-4CE7-BC33-C2B3D5EF9A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3BA340-B28C-4AEF-9960-30EA74CD7BF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2DFC11-99B1-4143-B4A9-B37288AC07E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FBAD7E-D8EA-4D6B-84E3-B3828511C89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8EB5D6-0D76-4134-8581-0AB901C2107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EC0BBE-C102-408C-901A-1D1A005F0A8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9DECF9-C1A0-4C01-8980-8C473D85639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BBD1EF9D-C23E-48FD-914F-5EDAAB9D11FA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445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445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445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5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56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57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58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45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60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46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6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46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438400"/>
            <a:ext cx="6400800" cy="2286000"/>
          </a:xfrm>
        </p:spPr>
        <p:txBody>
          <a:bodyPr/>
          <a:lstStyle/>
          <a:p>
            <a:r>
              <a:rPr lang="en-US" sz="4000"/>
              <a:t>Normalization of Database Tables</a:t>
            </a:r>
          </a:p>
          <a:p>
            <a:endParaRPr lang="en-US" sz="4000"/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009FF-52A9-471F-BE80-4486878E2508}" type="slidenum">
              <a:rPr lang="en-US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Prentice Hall, 2002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0"/>
            <a:ext cx="7772400" cy="1143000"/>
          </a:xfrm>
        </p:spPr>
        <p:txBody>
          <a:bodyPr/>
          <a:lstStyle/>
          <a:p>
            <a:r>
              <a:rPr lang="en-US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303769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009FF-52A9-471F-BE80-4486878E2508}" type="slidenum">
              <a:rPr lang="en-US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Prentice Hall, 2002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First Normal Form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/>
              <a:t>No </a:t>
            </a:r>
            <a:r>
              <a:rPr lang="en-US" sz="3600" dirty="0" err="1"/>
              <a:t>multivalued</a:t>
            </a:r>
            <a:r>
              <a:rPr lang="en-US" sz="3600" dirty="0"/>
              <a:t> attributes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Every attribute value is atomic</a:t>
            </a:r>
          </a:p>
          <a:p>
            <a:pPr>
              <a:lnSpc>
                <a:spcPct val="90000"/>
              </a:lnSpc>
            </a:pPr>
            <a:r>
              <a:rPr lang="en-AU" sz="3600" dirty="0"/>
              <a:t>Derived </a:t>
            </a:r>
            <a:r>
              <a:rPr lang="en-AU" sz="3600"/>
              <a:t>Attributes should be removed</a:t>
            </a:r>
            <a:endParaRPr lang="en-US" sz="3600" dirty="0"/>
          </a:p>
          <a:p>
            <a:pPr>
              <a:lnSpc>
                <a:spcPct val="90000"/>
              </a:lnSpc>
            </a:pPr>
            <a:r>
              <a:rPr lang="en-US" sz="3600" dirty="0"/>
              <a:t>Fig. 5-2a </a:t>
            </a:r>
            <a:r>
              <a:rPr lang="en-US" sz="3600" i="1" dirty="0"/>
              <a:t>is not</a:t>
            </a:r>
            <a:r>
              <a:rPr lang="en-US" sz="3600" dirty="0"/>
              <a:t> in 1</a:t>
            </a:r>
            <a:r>
              <a:rPr lang="en-US" sz="3600" baseline="30000" dirty="0"/>
              <a:t>st</a:t>
            </a:r>
            <a:r>
              <a:rPr lang="en-US" sz="3600" dirty="0"/>
              <a:t> Normal Form (</a:t>
            </a:r>
            <a:r>
              <a:rPr lang="en-US" sz="3600" dirty="0" err="1"/>
              <a:t>multivalued</a:t>
            </a:r>
            <a:r>
              <a:rPr lang="en-US" sz="3600" dirty="0"/>
              <a:t> attributes) </a:t>
            </a:r>
            <a:r>
              <a:rPr lang="en-US" sz="3600" dirty="0">
                <a:sym typeface="Wingdings" pitchFamily="2" charset="2"/>
              </a:rPr>
              <a:t> it is not a relation</a:t>
            </a:r>
            <a:endParaRPr lang="en-US" sz="3600" dirty="0"/>
          </a:p>
          <a:p>
            <a:pPr>
              <a:lnSpc>
                <a:spcPct val="90000"/>
              </a:lnSpc>
            </a:pPr>
            <a:r>
              <a:rPr lang="en-US" sz="3600" dirty="0"/>
              <a:t>Fig. 5-2b </a:t>
            </a:r>
            <a:r>
              <a:rPr lang="en-US" sz="3600" i="1" dirty="0"/>
              <a:t>is</a:t>
            </a:r>
            <a:r>
              <a:rPr lang="en-US" sz="3600" dirty="0"/>
              <a:t> in 1</a:t>
            </a:r>
            <a:r>
              <a:rPr lang="en-US" sz="3600" baseline="30000" dirty="0"/>
              <a:t>st</a:t>
            </a:r>
            <a:r>
              <a:rPr lang="en-US" sz="3600" dirty="0"/>
              <a:t> Normal form</a:t>
            </a:r>
          </a:p>
          <a:p>
            <a:pPr>
              <a:lnSpc>
                <a:spcPct val="90000"/>
              </a:lnSpc>
            </a:pPr>
            <a:r>
              <a:rPr lang="en-US" sz="3600" b="1" i="1" dirty="0"/>
              <a:t>All relations</a:t>
            </a:r>
            <a:r>
              <a:rPr lang="en-US" sz="3600" b="1" dirty="0"/>
              <a:t> are in 1</a:t>
            </a:r>
            <a:r>
              <a:rPr lang="en-US" sz="3600" b="1" baseline="30000" dirty="0"/>
              <a:t>st</a:t>
            </a:r>
            <a:r>
              <a:rPr lang="en-US" sz="3600" b="1" dirty="0"/>
              <a:t> Normal Form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01B456-5CFB-45EE-B70A-4387F116DDBB}" type="slidenum">
              <a:rPr lang="en-US"/>
              <a:pPr/>
              <a:t>12</a:t>
            </a:fld>
            <a:endParaRPr lang="en-US"/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203325" y="1420813"/>
            <a:ext cx="2474913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Table 4.1 should be here. </a:t>
            </a:r>
          </a:p>
        </p:txBody>
      </p:sp>
      <p:pic>
        <p:nvPicPr>
          <p:cNvPr id="108549" name="Picture 5" descr="FIG04-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00" y="381000"/>
            <a:ext cx="8126413" cy="6096000"/>
          </a:xfrm>
          <a:prstGeom prst="rect">
            <a:avLst/>
          </a:prstGeom>
          <a:noFill/>
        </p:spPr>
      </p:pic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914400" y="990600"/>
            <a:ext cx="7543800" cy="1143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32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554C9-2D51-4BBB-89C7-BA20175FFF42}" type="slidenum">
              <a:rPr lang="en-US"/>
              <a:pPr/>
              <a:t>13</a:t>
            </a:fld>
            <a:endParaRPr lang="en-US"/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1279525" y="3021013"/>
            <a:ext cx="230663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4.2 is insert here.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1114425" y="5257800"/>
            <a:ext cx="6962775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/>
              <a:t>Repeating group (any project can have a group of data entries) which should </a:t>
            </a:r>
            <a:r>
              <a:rPr lang="en-US" sz="2400" b="1">
                <a:solidFill>
                  <a:srgbClr val="FF0000"/>
                </a:solidFill>
              </a:rPr>
              <a:t>not</a:t>
            </a:r>
            <a:r>
              <a:rPr lang="en-US" sz="2400" b="1"/>
              <a:t> to be appeared in relational table</a:t>
            </a:r>
          </a:p>
        </p:txBody>
      </p:sp>
      <p:graphicFrame>
        <p:nvGraphicFramePr>
          <p:cNvPr id="111623" name="Object 7"/>
          <p:cNvGraphicFramePr>
            <a:graphicFrameLocks noChangeAspect="1"/>
          </p:cNvGraphicFramePr>
          <p:nvPr/>
        </p:nvGraphicFramePr>
        <p:xfrm>
          <a:off x="676275" y="2386013"/>
          <a:ext cx="779145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0387302" imgH="2780952" progId="Photoshop.Image.7">
                  <p:embed/>
                </p:oleObj>
              </mc:Choice>
              <mc:Fallback>
                <p:oleObj name="Image" r:id="rId3" imgW="10387302" imgH="2780952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2386013"/>
                        <a:ext cx="779145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4" name="Line 8"/>
          <p:cNvSpPr>
            <a:spLocks noChangeShapeType="1"/>
          </p:cNvSpPr>
          <p:nvPr/>
        </p:nvSpPr>
        <p:spPr bwMode="auto">
          <a:xfrm flipH="1" flipV="1">
            <a:off x="1600200" y="3276600"/>
            <a:ext cx="1066800" cy="1752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1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85D92B-A2DC-4266-99A3-F98702D2A893}" type="slidenum">
              <a:rPr lang="en-US"/>
              <a:pPr/>
              <a:t>14</a:t>
            </a:fld>
            <a:endParaRPr lang="en-US"/>
          </a:p>
        </p:txBody>
      </p:sp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sz="3600"/>
              <a:t>Data Organization: 1NF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7391400" y="4419600"/>
            <a:ext cx="1327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Figure 4.3</a:t>
            </a:r>
            <a:endParaRPr lang="en-US" sz="900">
              <a:latin typeface="Arial" charset="0"/>
            </a:endParaRPr>
          </a:p>
        </p:txBody>
      </p:sp>
      <p:pic>
        <p:nvPicPr>
          <p:cNvPr id="71685" name="Picture 5" descr="FIG04-0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4800" y="990600"/>
            <a:ext cx="8305800" cy="5715000"/>
          </a:xfrm>
          <a:noFill/>
          <a:ln/>
        </p:spPr>
      </p:pic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762000" y="1600200"/>
            <a:ext cx="7772400" cy="228600"/>
          </a:xfrm>
          <a:prstGeom prst="rect">
            <a:avLst/>
          </a:prstGeom>
          <a:noFill/>
          <a:ln w="28575">
            <a:solidFill>
              <a:srgbClr val="D6009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 flipV="1">
            <a:off x="1295400" y="1066800"/>
            <a:ext cx="0" cy="304800"/>
          </a:xfrm>
          <a:prstGeom prst="line">
            <a:avLst/>
          </a:prstGeom>
          <a:noFill/>
          <a:ln w="12700">
            <a:solidFill>
              <a:srgbClr val="D60093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 flipV="1">
            <a:off x="3200400" y="1066800"/>
            <a:ext cx="0" cy="304800"/>
          </a:xfrm>
          <a:prstGeom prst="line">
            <a:avLst/>
          </a:prstGeom>
          <a:noFill/>
          <a:ln w="12700">
            <a:solidFill>
              <a:srgbClr val="D60093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1676400" y="990600"/>
            <a:ext cx="482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PK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3429000" y="990600"/>
            <a:ext cx="482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PK</a:t>
            </a:r>
          </a:p>
        </p:txBody>
      </p:sp>
    </p:spTree>
    <p:extLst>
      <p:ext uri="{BB962C8B-B14F-4D97-AF65-F5344CB8AC3E}">
        <p14:creationId xmlns:p14="http://schemas.microsoft.com/office/powerpoint/2010/main" val="417421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A3EB00-1965-46E3-9A51-424FE99148A5}" type="slidenum">
              <a:rPr lang="en-US"/>
              <a:pPr/>
              <a:t>15</a:t>
            </a:fld>
            <a:endParaRPr lang="en-US"/>
          </a:p>
        </p:txBody>
      </p:sp>
      <p:sp>
        <p:nvSpPr>
          <p:cNvPr id="696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Conversion to 1NF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36788"/>
            <a:ext cx="7686675" cy="294481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Derived attributes must be removed</a:t>
            </a:r>
          </a:p>
          <a:p>
            <a:r>
              <a:rPr lang="en-US" dirty="0">
                <a:solidFill>
                  <a:srgbClr val="FF0000"/>
                </a:solidFill>
              </a:rPr>
              <a:t>Repeating groups must be eliminated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Proper primary key developed</a:t>
            </a:r>
            <a:r>
              <a:rPr lang="en-US" sz="2500" dirty="0"/>
              <a:t> </a:t>
            </a:r>
          </a:p>
          <a:p>
            <a:pPr lvl="2"/>
            <a:r>
              <a:rPr lang="en-US" dirty="0"/>
              <a:t>Uniquely identifies attribute values (rows)</a:t>
            </a:r>
          </a:p>
          <a:p>
            <a:pPr lvl="2"/>
            <a:r>
              <a:rPr lang="en-US" dirty="0"/>
              <a:t>Combination of PROJ_NUM and EMP_NUM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2901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5D4D74-3857-4251-B086-0FADCF20F093}" type="slidenum">
              <a:rPr lang="en-US"/>
              <a:pPr/>
              <a:t>16</a:t>
            </a:fld>
            <a:endParaRPr lang="en-US"/>
          </a:p>
        </p:txBody>
      </p:sp>
      <p:sp>
        <p:nvSpPr>
          <p:cNvPr id="1105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152400"/>
            <a:ext cx="7772400" cy="838200"/>
          </a:xfrm>
        </p:spPr>
        <p:txBody>
          <a:bodyPr/>
          <a:lstStyle/>
          <a:p>
            <a:r>
              <a:rPr lang="en-US"/>
              <a:t>Conversion to 1NF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Repeating groups must be eliminated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3600" b="1" dirty="0">
                <a:solidFill>
                  <a:srgbClr val="FF0000"/>
                </a:solidFill>
              </a:rPr>
              <a:t>Dependencies</a:t>
            </a:r>
            <a:r>
              <a:rPr lang="en-US" sz="2400" dirty="0"/>
              <a:t> can be identified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A particular relationship between two attributes. For a given relation, attribute B is </a:t>
            </a:r>
            <a:r>
              <a:rPr lang="en-US" sz="3600" b="1" dirty="0">
                <a:solidFill>
                  <a:srgbClr val="FF0000"/>
                </a:solidFill>
              </a:rPr>
              <a:t>functionally dependent </a:t>
            </a:r>
            <a:r>
              <a:rPr lang="en-US" sz="2400" dirty="0"/>
              <a:t>on attribute A if, for every valid value of A, that value of A uniquely determines the value of B. </a:t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A functional dependency exists when the value of one thing is fully determined by another. For example, given the relation EMP(</a:t>
            </a:r>
            <a:r>
              <a:rPr lang="en-US" sz="2400" dirty="0" err="1"/>
              <a:t>empNo</a:t>
            </a:r>
            <a:r>
              <a:rPr lang="en-US" sz="2400" dirty="0"/>
              <a:t>, </a:t>
            </a:r>
            <a:r>
              <a:rPr lang="en-US" sz="2400" dirty="0" err="1"/>
              <a:t>empName</a:t>
            </a:r>
            <a:r>
              <a:rPr lang="en-US" sz="2400" dirty="0"/>
              <a:t>, </a:t>
            </a:r>
            <a:r>
              <a:rPr lang="en-US" sz="2400" dirty="0" err="1"/>
              <a:t>sal</a:t>
            </a:r>
            <a:r>
              <a:rPr lang="en-US" sz="2400" dirty="0"/>
              <a:t>), attribute </a:t>
            </a:r>
            <a:r>
              <a:rPr lang="en-US" sz="2400" dirty="0" err="1"/>
              <a:t>empName</a:t>
            </a:r>
            <a:r>
              <a:rPr lang="en-US" sz="2400" dirty="0"/>
              <a:t> is functionally dependant on attribute </a:t>
            </a:r>
            <a:r>
              <a:rPr lang="en-US" sz="2400" dirty="0" err="1"/>
              <a:t>empNo</a:t>
            </a:r>
            <a:r>
              <a:rPr lang="en-US" sz="2400" dirty="0"/>
              <a:t>. If we know </a:t>
            </a:r>
            <a:r>
              <a:rPr lang="en-US" sz="2400" dirty="0" err="1"/>
              <a:t>empNo</a:t>
            </a:r>
            <a:r>
              <a:rPr lang="en-US" sz="2400" dirty="0"/>
              <a:t>, we also know the </a:t>
            </a:r>
            <a:r>
              <a:rPr lang="en-US" sz="2400" dirty="0" err="1"/>
              <a:t>empName</a:t>
            </a:r>
            <a:r>
              <a:rPr lang="en-US" sz="2400" dirty="0"/>
              <a:t>.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2432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510A21-FAE0-4877-BC89-59E975A8DD69}" type="slidenum">
              <a:rPr lang="en-US"/>
              <a:pPr/>
              <a:t>17</a:t>
            </a:fld>
            <a:endParaRPr lang="en-US"/>
          </a:p>
        </p:txBody>
      </p:sp>
      <p:sp>
        <p:nvSpPr>
          <p:cNvPr id="112642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685800" y="1066800"/>
            <a:ext cx="7772400" cy="1143000"/>
          </a:xfrm>
        </p:spPr>
        <p:txBody>
          <a:bodyPr/>
          <a:lstStyle/>
          <a:p>
            <a:r>
              <a:rPr lang="en-US"/>
              <a:t>1NF Summarized</a:t>
            </a:r>
          </a:p>
        </p:txBody>
      </p:sp>
      <p:sp>
        <p:nvSpPr>
          <p:cNvPr id="1126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0" y="2590800"/>
            <a:ext cx="7772400" cy="4114800"/>
          </a:xfrm>
        </p:spPr>
        <p:txBody>
          <a:bodyPr/>
          <a:lstStyle/>
          <a:p>
            <a:r>
              <a:rPr lang="en-US"/>
              <a:t>All key attributes defined</a:t>
            </a:r>
          </a:p>
          <a:p>
            <a:r>
              <a:rPr lang="en-US"/>
              <a:t>No repeating groups in table</a:t>
            </a:r>
          </a:p>
          <a:p>
            <a:r>
              <a:rPr lang="en-US"/>
              <a:t>All attributes dependent on 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/>
              <a:t>    primary key</a:t>
            </a:r>
          </a:p>
        </p:txBody>
      </p:sp>
    </p:spTree>
    <p:extLst>
      <p:ext uri="{BB962C8B-B14F-4D97-AF65-F5344CB8AC3E}">
        <p14:creationId xmlns:p14="http://schemas.microsoft.com/office/powerpoint/2010/main" val="1534271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06BDB-778A-4736-A404-1E5B430EEF47}" type="slidenum">
              <a:rPr lang="en-US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Prentice Hall, 2002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Second Normal Form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400"/>
              <a:t>1NF </a:t>
            </a:r>
            <a:r>
              <a:rPr lang="en-US" sz="3400" b="1" i="1"/>
              <a:t>plus</a:t>
            </a:r>
            <a:r>
              <a:rPr lang="en-US" sz="3400"/>
              <a:t> </a:t>
            </a:r>
            <a:r>
              <a:rPr lang="en-US" sz="3400">
                <a:solidFill>
                  <a:schemeClr val="folHlink"/>
                </a:solidFill>
              </a:rPr>
              <a:t>every non-key attribute is fully functionally dependent on the ENTIRE primary key</a:t>
            </a:r>
            <a:endParaRPr lang="en-US" sz="3400"/>
          </a:p>
          <a:p>
            <a:pPr lvl="1">
              <a:lnSpc>
                <a:spcPct val="90000"/>
              </a:lnSpc>
            </a:pPr>
            <a:r>
              <a:rPr lang="en-US" sz="3000"/>
              <a:t>Every non-key attribute must be defined by the entire key, not by only part of the key</a:t>
            </a:r>
          </a:p>
          <a:p>
            <a:pPr lvl="1">
              <a:lnSpc>
                <a:spcPct val="90000"/>
              </a:lnSpc>
            </a:pPr>
            <a:r>
              <a:rPr lang="en-US" sz="3000"/>
              <a:t>No partial functional dependencies</a:t>
            </a:r>
          </a:p>
          <a:p>
            <a:pPr>
              <a:lnSpc>
                <a:spcPct val="90000"/>
              </a:lnSpc>
            </a:pPr>
            <a:r>
              <a:rPr lang="en-US" sz="3400"/>
              <a:t>Fig. 5-2b is NOT in 2</a:t>
            </a:r>
            <a:r>
              <a:rPr lang="en-US" sz="3400" baseline="30000"/>
              <a:t>nd</a:t>
            </a:r>
            <a:r>
              <a:rPr lang="en-US" sz="3400"/>
              <a:t> Normal Form (see fig 5-23b)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198BC-11B7-4D2F-99FE-2BBB0E60B3D9}" type="slidenum">
              <a:rPr lang="en-US"/>
              <a:pPr/>
              <a:t>19</a:t>
            </a:fld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Prentice Hall, 2002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58200" cy="1143000"/>
          </a:xfrm>
        </p:spPr>
        <p:txBody>
          <a:bodyPr/>
          <a:lstStyle/>
          <a:p>
            <a:r>
              <a:rPr lang="en-US" sz="4000"/>
              <a:t>Fig 5.23(b) – Functional Dependencies in EMPLOYEE2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65100" y="1260475"/>
            <a:ext cx="8839200" cy="2971800"/>
            <a:chOff x="52" y="1584"/>
            <a:chExt cx="5568" cy="1872"/>
          </a:xfrm>
        </p:grpSpPr>
        <p:sp>
          <p:nvSpPr>
            <p:cNvPr id="94222" name="Rectangle 14"/>
            <p:cNvSpPr>
              <a:spLocks noChangeArrowheads="1"/>
            </p:cNvSpPr>
            <p:nvPr/>
          </p:nvSpPr>
          <p:spPr bwMode="auto">
            <a:xfrm>
              <a:off x="52" y="1584"/>
              <a:ext cx="5568" cy="187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288" y="2400"/>
              <a:ext cx="5040" cy="275"/>
              <a:chOff x="0" y="2064"/>
              <a:chExt cx="5040" cy="275"/>
            </a:xfrm>
          </p:grpSpPr>
          <p:sp>
            <p:nvSpPr>
              <p:cNvPr id="94213" name="Text Box 5"/>
              <p:cNvSpPr txBox="1">
                <a:spLocks noChangeArrowheads="1"/>
              </p:cNvSpPr>
              <p:nvPr/>
            </p:nvSpPr>
            <p:spPr bwMode="auto">
              <a:xfrm>
                <a:off x="0" y="2064"/>
                <a:ext cx="720" cy="27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200" u="sng">
                    <a:solidFill>
                      <a:schemeClr val="bg2"/>
                    </a:solidFill>
                  </a:rPr>
                  <a:t>EmpID</a:t>
                </a:r>
              </a:p>
            </p:txBody>
          </p:sp>
          <p:sp>
            <p:nvSpPr>
              <p:cNvPr id="94215" name="Text Box 7"/>
              <p:cNvSpPr txBox="1">
                <a:spLocks noChangeArrowheads="1"/>
              </p:cNvSpPr>
              <p:nvPr/>
            </p:nvSpPr>
            <p:spPr bwMode="auto">
              <a:xfrm>
                <a:off x="720" y="2064"/>
                <a:ext cx="1008" cy="27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200" u="sng">
                    <a:solidFill>
                      <a:schemeClr val="bg2"/>
                    </a:solidFill>
                  </a:rPr>
                  <a:t>CourseTitle</a:t>
                </a:r>
              </a:p>
            </p:txBody>
          </p:sp>
          <p:sp>
            <p:nvSpPr>
              <p:cNvPr id="94216" name="Text Box 8"/>
              <p:cNvSpPr txBox="1">
                <a:spLocks noChangeArrowheads="1"/>
              </p:cNvSpPr>
              <p:nvPr/>
            </p:nvSpPr>
            <p:spPr bwMode="auto">
              <a:xfrm>
                <a:off x="3792" y="2064"/>
                <a:ext cx="1248" cy="27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200">
                    <a:solidFill>
                      <a:schemeClr val="bg2"/>
                    </a:solidFill>
                  </a:rPr>
                  <a:t>DateCompleted</a:t>
                </a:r>
              </a:p>
            </p:txBody>
          </p:sp>
          <p:sp>
            <p:nvSpPr>
              <p:cNvPr id="94217" name="Text Box 9"/>
              <p:cNvSpPr txBox="1">
                <a:spLocks noChangeArrowheads="1"/>
              </p:cNvSpPr>
              <p:nvPr/>
            </p:nvSpPr>
            <p:spPr bwMode="auto">
              <a:xfrm>
                <a:off x="3216" y="2064"/>
                <a:ext cx="576" cy="27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200">
                    <a:solidFill>
                      <a:schemeClr val="bg2"/>
                    </a:solidFill>
                  </a:rPr>
                  <a:t>Salary</a:t>
                </a:r>
              </a:p>
            </p:txBody>
          </p:sp>
          <p:sp>
            <p:nvSpPr>
              <p:cNvPr id="94218" name="Text Box 10"/>
              <p:cNvSpPr txBox="1">
                <a:spLocks noChangeArrowheads="1"/>
              </p:cNvSpPr>
              <p:nvPr/>
            </p:nvSpPr>
            <p:spPr bwMode="auto">
              <a:xfrm>
                <a:off x="2304" y="2064"/>
                <a:ext cx="912" cy="27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200">
                    <a:solidFill>
                      <a:schemeClr val="bg2"/>
                    </a:solidFill>
                  </a:rPr>
                  <a:t>DeptName</a:t>
                </a:r>
              </a:p>
            </p:txBody>
          </p:sp>
          <p:sp>
            <p:nvSpPr>
              <p:cNvPr id="94219" name="Text Box 11"/>
              <p:cNvSpPr txBox="1">
                <a:spLocks noChangeArrowheads="1"/>
              </p:cNvSpPr>
              <p:nvPr/>
            </p:nvSpPr>
            <p:spPr bwMode="auto">
              <a:xfrm>
                <a:off x="1728" y="2064"/>
                <a:ext cx="576" cy="27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200">
                    <a:solidFill>
                      <a:schemeClr val="bg2"/>
                    </a:solidFill>
                  </a:rPr>
                  <a:t>Name</a:t>
                </a:r>
              </a:p>
            </p:txBody>
          </p:sp>
        </p:grpSp>
      </p:grpSp>
      <p:sp>
        <p:nvSpPr>
          <p:cNvPr id="94232" name="Text Box 24"/>
          <p:cNvSpPr txBox="1">
            <a:spLocks noChangeArrowheads="1"/>
          </p:cNvSpPr>
          <p:nvPr/>
        </p:nvSpPr>
        <p:spPr bwMode="auto">
          <a:xfrm>
            <a:off x="2809875" y="1657350"/>
            <a:ext cx="476408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600">
                <a:solidFill>
                  <a:srgbClr val="FF3300"/>
                </a:solidFill>
              </a:rPr>
              <a:t>Dependency on entire primary key</a:t>
            </a:r>
          </a:p>
        </p:txBody>
      </p:sp>
      <p:sp>
        <p:nvSpPr>
          <p:cNvPr id="94233" name="Text Box 25"/>
          <p:cNvSpPr txBox="1">
            <a:spLocks noChangeArrowheads="1"/>
          </p:cNvSpPr>
          <p:nvPr/>
        </p:nvSpPr>
        <p:spPr bwMode="auto">
          <a:xfrm>
            <a:off x="1911350" y="3775075"/>
            <a:ext cx="49498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600">
                <a:solidFill>
                  <a:srgbClr val="FF3300"/>
                </a:solidFill>
              </a:rPr>
              <a:t>Dependency on only </a:t>
            </a:r>
            <a:r>
              <a:rPr lang="en-US" sz="2600" i="1">
                <a:solidFill>
                  <a:srgbClr val="FF3300"/>
                </a:solidFill>
              </a:rPr>
              <a:t>part</a:t>
            </a:r>
            <a:r>
              <a:rPr lang="en-US" sz="2600">
                <a:solidFill>
                  <a:srgbClr val="FF3300"/>
                </a:solidFill>
              </a:rPr>
              <a:t> of the key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04800" y="2590800"/>
            <a:ext cx="7245350" cy="2428875"/>
            <a:chOff x="192" y="1610"/>
            <a:chExt cx="4564" cy="1530"/>
          </a:xfrm>
        </p:grpSpPr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700" y="1610"/>
              <a:ext cx="4056" cy="1"/>
              <a:chOff x="648" y="2400"/>
              <a:chExt cx="4056" cy="1"/>
            </a:xfrm>
          </p:grpSpPr>
          <p:cxnSp>
            <p:nvCxnSpPr>
              <p:cNvPr id="94224" name="AutoShape 16"/>
              <p:cNvCxnSpPr>
                <a:cxnSpLocks noChangeShapeType="1"/>
                <a:stCxn id="94213" idx="0"/>
                <a:endCxn id="94216" idx="0"/>
              </p:cNvCxnSpPr>
              <p:nvPr/>
            </p:nvCxnSpPr>
            <p:spPr bwMode="auto">
              <a:xfrm rot="5400000" flipV="1">
                <a:off x="2675" y="373"/>
                <a:ext cx="1" cy="4056"/>
              </a:xfrm>
              <a:prstGeom prst="bentConnector3">
                <a:avLst>
                  <a:gd name="adj1" fmla="val -62900005"/>
                </a:avLst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</p:cxnSp>
          <p:cxnSp>
            <p:nvCxnSpPr>
              <p:cNvPr id="94225" name="AutoShape 17"/>
              <p:cNvCxnSpPr>
                <a:cxnSpLocks noChangeShapeType="1"/>
                <a:stCxn id="94215" idx="0"/>
                <a:endCxn id="94216" idx="0"/>
              </p:cNvCxnSpPr>
              <p:nvPr/>
            </p:nvCxnSpPr>
            <p:spPr bwMode="auto">
              <a:xfrm rot="5400000" flipV="1">
                <a:off x="3107" y="805"/>
                <a:ext cx="1" cy="3192"/>
              </a:xfrm>
              <a:prstGeom prst="bentConnector3">
                <a:avLst>
                  <a:gd name="adj1" fmla="val -61500005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</p:cxnSp>
        </p:grpSp>
        <p:sp>
          <p:nvSpPr>
            <p:cNvPr id="94234" name="Text Box 26"/>
            <p:cNvSpPr txBox="1">
              <a:spLocks noChangeArrowheads="1"/>
            </p:cNvSpPr>
            <p:nvPr/>
          </p:nvSpPr>
          <p:spPr bwMode="auto">
            <a:xfrm>
              <a:off x="192" y="2832"/>
              <a:ext cx="364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600" b="1">
                  <a:solidFill>
                    <a:schemeClr val="folHlink"/>
                  </a:solidFill>
                </a:rPr>
                <a:t>EmpID, CourseTitle </a:t>
              </a:r>
              <a:r>
                <a:rPr lang="en-US" sz="2600" b="1">
                  <a:solidFill>
                    <a:schemeClr val="folHlink"/>
                  </a:solidFill>
                  <a:sym typeface="Wingdings" pitchFamily="2" charset="2"/>
                </a:rPr>
                <a:t> DateCompleted</a:t>
              </a:r>
              <a:endParaRPr lang="en-US" sz="2600" b="1">
                <a:solidFill>
                  <a:schemeClr val="folHlink"/>
                </a:solidFill>
              </a:endParaRP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457200" y="2992438"/>
            <a:ext cx="5645150" cy="2525712"/>
            <a:chOff x="288" y="1885"/>
            <a:chExt cx="3556" cy="1591"/>
          </a:xfrm>
        </p:grpSpPr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700" y="1885"/>
              <a:ext cx="3144" cy="1"/>
              <a:chOff x="648" y="2675"/>
              <a:chExt cx="3144" cy="1"/>
            </a:xfrm>
          </p:grpSpPr>
          <p:cxnSp>
            <p:nvCxnSpPr>
              <p:cNvPr id="94227" name="AutoShape 19"/>
              <p:cNvCxnSpPr>
                <a:cxnSpLocks noChangeShapeType="1"/>
                <a:stCxn id="94213" idx="2"/>
                <a:endCxn id="94219" idx="2"/>
              </p:cNvCxnSpPr>
              <p:nvPr/>
            </p:nvCxnSpPr>
            <p:spPr bwMode="auto">
              <a:xfrm rot="16200000" flipH="1">
                <a:off x="1475" y="1848"/>
                <a:ext cx="1" cy="1656"/>
              </a:xfrm>
              <a:prstGeom prst="bentConnector3">
                <a:avLst>
                  <a:gd name="adj1" fmla="val 53499995"/>
                </a:avLst>
              </a:prstGeom>
              <a:noFill/>
              <a:ln w="25400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</p:cxnSp>
          <p:cxnSp>
            <p:nvCxnSpPr>
              <p:cNvPr id="94228" name="AutoShape 20"/>
              <p:cNvCxnSpPr>
                <a:cxnSpLocks noChangeShapeType="1"/>
                <a:stCxn id="94213" idx="2"/>
                <a:endCxn id="94218" idx="2"/>
              </p:cNvCxnSpPr>
              <p:nvPr/>
            </p:nvCxnSpPr>
            <p:spPr bwMode="auto">
              <a:xfrm rot="16200000" flipH="1">
                <a:off x="1847" y="1476"/>
                <a:ext cx="1" cy="2400"/>
              </a:xfrm>
              <a:prstGeom prst="bentConnector3">
                <a:avLst>
                  <a:gd name="adj1" fmla="val 54799995"/>
                </a:avLst>
              </a:prstGeom>
              <a:noFill/>
              <a:ln w="25400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</p:cxnSp>
          <p:cxnSp>
            <p:nvCxnSpPr>
              <p:cNvPr id="94229" name="AutoShape 21"/>
              <p:cNvCxnSpPr>
                <a:cxnSpLocks noChangeShapeType="1"/>
                <a:stCxn id="94213" idx="2"/>
                <a:endCxn id="94217" idx="2"/>
              </p:cNvCxnSpPr>
              <p:nvPr/>
            </p:nvCxnSpPr>
            <p:spPr bwMode="auto">
              <a:xfrm rot="16200000" flipH="1">
                <a:off x="2219" y="1104"/>
                <a:ext cx="1" cy="3144"/>
              </a:xfrm>
              <a:prstGeom prst="bentConnector3">
                <a:avLst>
                  <a:gd name="adj1" fmla="val 56199995"/>
                </a:avLst>
              </a:prstGeom>
              <a:noFill/>
              <a:ln w="25400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</p:cxnSp>
        </p:grpSp>
        <p:sp>
          <p:nvSpPr>
            <p:cNvPr id="94235" name="Text Box 27"/>
            <p:cNvSpPr txBox="1">
              <a:spLocks noChangeArrowheads="1"/>
            </p:cNvSpPr>
            <p:nvPr/>
          </p:nvSpPr>
          <p:spPr bwMode="auto">
            <a:xfrm>
              <a:off x="288" y="3168"/>
              <a:ext cx="335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600" b="1">
                  <a:solidFill>
                    <a:schemeClr val="folHlink"/>
                  </a:solidFill>
                </a:rPr>
                <a:t>EmpID </a:t>
              </a:r>
              <a:r>
                <a:rPr lang="en-US" sz="2600" b="1">
                  <a:solidFill>
                    <a:schemeClr val="folHlink"/>
                  </a:solidFill>
                  <a:sym typeface="Wingdings" pitchFamily="2" charset="2"/>
                </a:rPr>
                <a:t> Name, DeptName, Salary</a:t>
              </a:r>
              <a:endParaRPr lang="en-US" sz="2600" b="1">
                <a:solidFill>
                  <a:schemeClr val="folHlink"/>
                </a:solidFill>
              </a:endParaRPr>
            </a:p>
          </p:txBody>
        </p:sp>
      </p:grpSp>
      <p:sp>
        <p:nvSpPr>
          <p:cNvPr id="94238" name="Text Box 30"/>
          <p:cNvSpPr txBox="1">
            <a:spLocks noChangeArrowheads="1"/>
          </p:cNvSpPr>
          <p:nvPr/>
        </p:nvSpPr>
        <p:spPr bwMode="auto">
          <a:xfrm>
            <a:off x="1447800" y="5867400"/>
            <a:ext cx="64182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3000" b="1">
                <a:solidFill>
                  <a:srgbClr val="FF9900"/>
                </a:solidFill>
              </a:rPr>
              <a:t>Therefore, NOT in 2</a:t>
            </a:r>
            <a:r>
              <a:rPr lang="en-US" sz="3000" b="1" baseline="30000">
                <a:solidFill>
                  <a:srgbClr val="FF9900"/>
                </a:solidFill>
              </a:rPr>
              <a:t>nd</a:t>
            </a:r>
            <a:r>
              <a:rPr lang="en-US" sz="3000" b="1">
                <a:solidFill>
                  <a:srgbClr val="FF9900"/>
                </a:solidFill>
              </a:rPr>
              <a:t> Normal Form!!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32" grpId="0" autoUpdateAnimBg="0"/>
      <p:bldP spid="94233" grpId="0" autoUpdateAnimBg="0"/>
      <p:bldP spid="9423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34BDFE-E9F8-4367-A6BA-8A1AC2EC0EF4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Database Tables and Normalization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7772400" cy="4114800"/>
          </a:xfrm>
        </p:spPr>
        <p:txBody>
          <a:bodyPr/>
          <a:lstStyle/>
          <a:p>
            <a:r>
              <a:rPr lang="en-US" sz="2800" dirty="0"/>
              <a:t>Table is basic building block in database design</a:t>
            </a:r>
          </a:p>
          <a:p>
            <a:r>
              <a:rPr lang="en-US" sz="2800" dirty="0"/>
              <a:t>Table’s structure is of great interest</a:t>
            </a:r>
          </a:p>
          <a:p>
            <a:r>
              <a:rPr lang="en-US" sz="2800" dirty="0"/>
              <a:t>Two cases:</a:t>
            </a:r>
          </a:p>
          <a:p>
            <a:pPr lvl="1"/>
            <a:r>
              <a:rPr lang="en-US" sz="2400" dirty="0"/>
              <a:t>possible poor table structures in good database design</a:t>
            </a:r>
          </a:p>
          <a:p>
            <a:r>
              <a:rPr lang="en-US" sz="2800" dirty="0"/>
              <a:t>Normalization can help recognize a poor table and convert to good tables with good structure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1AB6AF-E0B8-470F-9EEE-E44B76EB4469}" type="slidenum">
              <a:rPr lang="en-US"/>
              <a:pPr/>
              <a:t>20</a:t>
            </a:fld>
            <a:endParaRPr lang="en-US"/>
          </a:p>
        </p:txBody>
      </p:sp>
      <p:sp>
        <p:nvSpPr>
          <p:cNvPr id="1075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685800"/>
            <a:ext cx="7772400" cy="1143000"/>
          </a:xfrm>
        </p:spPr>
        <p:txBody>
          <a:bodyPr/>
          <a:lstStyle/>
          <a:p>
            <a:r>
              <a:rPr lang="en-US"/>
              <a:t>Database Tables and Normalization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7772400" cy="4114800"/>
          </a:xfrm>
        </p:spPr>
        <p:txBody>
          <a:bodyPr/>
          <a:lstStyle/>
          <a:p>
            <a:r>
              <a:rPr lang="en-US"/>
              <a:t>Normalization stages</a:t>
            </a:r>
            <a:endParaRPr lang="en-US" sz="2400"/>
          </a:p>
          <a:p>
            <a:pPr lvl="1"/>
            <a:r>
              <a:rPr lang="en-US"/>
              <a:t>1NF - First normal form</a:t>
            </a:r>
          </a:p>
          <a:p>
            <a:pPr lvl="1"/>
            <a:r>
              <a:rPr lang="en-US"/>
              <a:t>2NF - Second normal form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3NF - Third normal form</a:t>
            </a:r>
          </a:p>
          <a:p>
            <a:pPr lvl="1"/>
            <a:r>
              <a:rPr lang="en-US"/>
              <a:t>4NF - Fourth normal form</a:t>
            </a:r>
          </a:p>
        </p:txBody>
      </p:sp>
      <p:sp>
        <p:nvSpPr>
          <p:cNvPr id="107524" name="Line 4"/>
          <p:cNvSpPr>
            <a:spLocks noChangeShapeType="1"/>
          </p:cNvSpPr>
          <p:nvPr/>
        </p:nvSpPr>
        <p:spPr bwMode="auto">
          <a:xfrm flipV="1">
            <a:off x="6629400" y="2743200"/>
            <a:ext cx="0" cy="1905000"/>
          </a:xfrm>
          <a:prstGeom prst="line">
            <a:avLst/>
          </a:prstGeom>
          <a:noFill/>
          <a:ln w="57150">
            <a:solidFill>
              <a:srgbClr val="99CC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4419600" y="5410200"/>
            <a:ext cx="236220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/>
              <a:t>Better in dependency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6934200" y="5181600"/>
            <a:ext cx="1828800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/>
              <a:t>Worse in performance (I/O)</a:t>
            </a:r>
          </a:p>
        </p:txBody>
      </p:sp>
      <p:sp>
        <p:nvSpPr>
          <p:cNvPr id="107527" name="Line 7"/>
          <p:cNvSpPr>
            <a:spLocks noChangeShapeType="1"/>
          </p:cNvSpPr>
          <p:nvPr/>
        </p:nvSpPr>
        <p:spPr bwMode="auto">
          <a:xfrm>
            <a:off x="5943600" y="41910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auto">
          <a:xfrm>
            <a:off x="5867400" y="36576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29" name="Line 9"/>
          <p:cNvSpPr>
            <a:spLocks noChangeShapeType="1"/>
          </p:cNvSpPr>
          <p:nvPr/>
        </p:nvSpPr>
        <p:spPr bwMode="auto">
          <a:xfrm>
            <a:off x="5867400" y="31242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7315200" y="3962400"/>
            <a:ext cx="9540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Business</a:t>
            </a:r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7162800" y="4343400"/>
            <a:ext cx="149542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Bioinformatics</a:t>
            </a:r>
          </a:p>
          <a:p>
            <a:r>
              <a:rPr lang="en-US"/>
              <a:t>Statistical data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4158A7-C28C-42F6-82DF-71E5FD035C79}" type="slidenum">
              <a:rPr lang="en-US"/>
              <a:pPr/>
              <a:t>21</a:t>
            </a:fld>
            <a:endParaRPr lang="en-US"/>
          </a:p>
        </p:txBody>
      </p:sp>
      <p:sp>
        <p:nvSpPr>
          <p:cNvPr id="1269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685800"/>
            <a:ext cx="8382000" cy="5592763"/>
          </a:xfrm>
        </p:spPr>
        <p:txBody>
          <a:bodyPr/>
          <a:lstStyle/>
          <a:p>
            <a:pPr algn="l"/>
            <a:r>
              <a:rPr lang="en-US" sz="3600" b="0"/>
              <a:t>Desirable dependencies based on primary key</a:t>
            </a:r>
            <a:br>
              <a:rPr lang="en-US" sz="3200" b="0"/>
            </a:br>
            <a:r>
              <a:rPr lang="en-US" sz="3600" b="0"/>
              <a:t>Less desirable dependencies</a:t>
            </a:r>
            <a:br>
              <a:rPr lang="en-US" sz="3600" b="0"/>
            </a:br>
            <a:br>
              <a:rPr lang="en-US" sz="3600" b="0"/>
            </a:br>
            <a:r>
              <a:rPr lang="en-US" sz="3600" b="0"/>
              <a:t>      </a:t>
            </a:r>
            <a:r>
              <a:rPr lang="en-US" sz="3600" u="sng"/>
              <a:t>Partial </a:t>
            </a:r>
            <a:br>
              <a:rPr lang="en-US" sz="3600" b="0"/>
            </a:br>
            <a:r>
              <a:rPr lang="en-US" sz="3600" b="0"/>
              <a:t>      based on part of composite primary key</a:t>
            </a:r>
            <a:br>
              <a:rPr lang="en-US" sz="3600" b="0"/>
            </a:br>
            <a:br>
              <a:rPr lang="en-US" sz="3600" b="0"/>
            </a:br>
            <a:r>
              <a:rPr lang="en-US" sz="3600" b="0"/>
              <a:t>     </a:t>
            </a:r>
            <a:r>
              <a:rPr lang="en-US" sz="3600" u="sng"/>
              <a:t>Transitive </a:t>
            </a:r>
            <a:br>
              <a:rPr lang="en-US" sz="3600" b="0" u="sng"/>
            </a:br>
            <a:r>
              <a:rPr lang="en-US" sz="3600" b="0"/>
              <a:t>     one nonprime attribute depends on</a:t>
            </a:r>
            <a:br>
              <a:rPr lang="en-US" sz="3600" b="0"/>
            </a:br>
            <a:r>
              <a:rPr lang="en-US" sz="3600" b="0"/>
              <a:t>     another nonprime attribute</a:t>
            </a:r>
            <a:br>
              <a:rPr lang="en-US" sz="3600" b="0"/>
            </a:br>
            <a:endParaRPr lang="en-US" sz="3600" b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96902-45C5-492A-A902-7FD46DB10096}" type="slidenum">
              <a:rPr lang="en-US"/>
              <a:pPr/>
              <a:t>22</a:t>
            </a:fld>
            <a:endParaRPr lang="en-US"/>
          </a:p>
        </p:txBody>
      </p:sp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/>
              <a:t>Dependency Diagram</a:t>
            </a: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438400"/>
            <a:ext cx="8153400" cy="2678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7315200" y="5410200"/>
            <a:ext cx="1327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Figure 4.4</a:t>
            </a:r>
            <a:endParaRPr lang="en-US" sz="900">
              <a:latin typeface="Arial" charset="0"/>
            </a:endParaRP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2819400" y="1828800"/>
            <a:ext cx="3116263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Above: Desired Dependencies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200400" y="5867400"/>
            <a:ext cx="36099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Below: Less Desired Dependencies</a:t>
            </a:r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>
            <a:off x="3733800" y="5334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3962400" y="2209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669925" y="5535613"/>
            <a:ext cx="224948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Composite primary key</a:t>
            </a:r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990600" y="4191000"/>
            <a:ext cx="0" cy="12192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 flipH="1">
            <a:off x="2286000" y="4114800"/>
            <a:ext cx="990600" cy="1295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67B6E0-04C7-4BC4-BBDB-F22CFDB8220A}" type="slidenum">
              <a:rPr lang="en-US"/>
              <a:pPr/>
              <a:t>23</a:t>
            </a:fld>
            <a:endParaRPr lang="en-US"/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685800" y="1066800"/>
            <a:ext cx="7848600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Times New Roman" charset="0"/>
              </a:rPr>
              <a:t>PROJ_NUM,EMP_NUM 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</a:t>
            </a:r>
            <a:r>
              <a:rPr lang="en-US">
                <a:latin typeface="Times New Roman" charset="0"/>
              </a:rPr>
              <a:t> PROJ_NAME, EMP_NAME, 						JOB_CLASS,CHG_HOUR, HOURS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838200" y="3100388"/>
            <a:ext cx="3522663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PROJ_NUM </a:t>
            </a:r>
            <a:r>
              <a:rPr lang="en-US" sz="2000" b="1">
                <a:sym typeface="Wingdings" pitchFamily="2" charset="2"/>
              </a:rPr>
              <a:t> PROJ_NAME</a:t>
            </a:r>
            <a:endParaRPr lang="en-US" sz="2000" b="1"/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3870325" y="2182813"/>
            <a:ext cx="30003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DESIRED DEPENDENCIES</a:t>
            </a:r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 flipH="1">
            <a:off x="3276600" y="2362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 flipV="1">
            <a:off x="3276600" y="198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822325" y="3908425"/>
            <a:ext cx="6637338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EMP_NUM  </a:t>
            </a:r>
            <a:r>
              <a:rPr lang="en-US" sz="2000" b="1">
                <a:sym typeface="Wingdings" pitchFamily="2" charset="2"/>
              </a:rPr>
              <a:t> </a:t>
            </a:r>
            <a:r>
              <a:rPr lang="en-US" sz="2000" b="1"/>
              <a:t> EMP_NAME, JOB_CLASS, CHG_HOUR</a:t>
            </a: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5867400" y="3200400"/>
            <a:ext cx="29479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PARTIAL</a:t>
            </a:r>
            <a:r>
              <a:rPr lang="en-US"/>
              <a:t> DEPENDENCIES</a:t>
            </a:r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 flipH="1">
            <a:off x="4572000" y="33528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 flipH="1">
            <a:off x="4876800" y="358140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838200" y="4852988"/>
            <a:ext cx="34290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JOB_CLASS -&gt; CHG_HOUR</a:t>
            </a:r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5029200" y="4953000"/>
            <a:ext cx="34417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TRANSITIVE</a:t>
            </a:r>
            <a:r>
              <a:rPr lang="en-US"/>
              <a:t> DEPENDENCIES</a:t>
            </a:r>
          </a:p>
        </p:txBody>
      </p:sp>
      <p:sp>
        <p:nvSpPr>
          <p:cNvPr id="72722" name="Line 18"/>
          <p:cNvSpPr>
            <a:spLocks noChangeShapeType="1"/>
          </p:cNvSpPr>
          <p:nvPr/>
        </p:nvSpPr>
        <p:spPr bwMode="auto">
          <a:xfrm flipH="1">
            <a:off x="4114800" y="5105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42E60-3676-44F1-AA1C-2265CE9DD082}" type="slidenum">
              <a:rPr lang="en-US"/>
              <a:pPr/>
              <a:t>24</a:t>
            </a:fld>
            <a:endParaRPr lang="en-US"/>
          </a:p>
        </p:txBody>
      </p:sp>
      <p:sp>
        <p:nvSpPr>
          <p:cNvPr id="737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0" y="685800"/>
            <a:ext cx="7772400" cy="1143000"/>
          </a:xfrm>
        </p:spPr>
        <p:txBody>
          <a:bodyPr/>
          <a:lstStyle/>
          <a:p>
            <a:r>
              <a:rPr lang="en-US"/>
              <a:t>Conversion to 2NF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7772400" cy="4038600"/>
          </a:xfrm>
        </p:spPr>
        <p:txBody>
          <a:bodyPr/>
          <a:lstStyle/>
          <a:p>
            <a:r>
              <a:rPr lang="en-US"/>
              <a:t>Start with 1NF format:</a:t>
            </a:r>
          </a:p>
          <a:p>
            <a:r>
              <a:rPr lang="en-US"/>
              <a:t>Write each key component on separate line</a:t>
            </a:r>
          </a:p>
          <a:p>
            <a:r>
              <a:rPr lang="en-US"/>
              <a:t>Write original key on last line</a:t>
            </a:r>
          </a:p>
          <a:p>
            <a:r>
              <a:rPr lang="en-US"/>
              <a:t>Each component is new table</a:t>
            </a:r>
          </a:p>
          <a:p>
            <a:r>
              <a:rPr lang="en-US"/>
              <a:t>Write dependent attributes after each key</a:t>
            </a:r>
            <a:endParaRPr lang="en-US" sz="2800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762000" y="5257800"/>
            <a:ext cx="7567613" cy="1019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Times New Roman" charset="0"/>
              </a:rPr>
              <a:t>PROJECT (</a:t>
            </a:r>
            <a:r>
              <a:rPr lang="en-US" sz="2000" u="sng">
                <a:solidFill>
                  <a:schemeClr val="hlink"/>
                </a:solidFill>
                <a:latin typeface="Times New Roman" charset="0"/>
              </a:rPr>
              <a:t>PROJ_NUM</a:t>
            </a:r>
            <a:r>
              <a:rPr lang="en-US" sz="2000" u="sng">
                <a:latin typeface="Times New Roman" charset="0"/>
              </a:rPr>
              <a:t>,</a:t>
            </a:r>
            <a:r>
              <a:rPr lang="en-US" sz="2000">
                <a:latin typeface="Times New Roman" charset="0"/>
              </a:rPr>
              <a:t> PROJ_NAME)</a:t>
            </a:r>
          </a:p>
          <a:p>
            <a:r>
              <a:rPr lang="en-US" sz="2000">
                <a:latin typeface="Times New Roman" charset="0"/>
              </a:rPr>
              <a:t>EMPLOYEE (</a:t>
            </a:r>
            <a:r>
              <a:rPr lang="en-US" sz="2000" u="sng">
                <a:solidFill>
                  <a:schemeClr val="hlink"/>
                </a:solidFill>
                <a:latin typeface="Times New Roman" charset="0"/>
              </a:rPr>
              <a:t>EMP_NUM</a:t>
            </a:r>
            <a:r>
              <a:rPr lang="en-US" sz="2000">
                <a:latin typeface="Times New Roman" charset="0"/>
              </a:rPr>
              <a:t>, EMP_NAME, </a:t>
            </a:r>
            <a:r>
              <a:rPr lang="en-US" sz="2000">
                <a:solidFill>
                  <a:srgbClr val="FF0000"/>
                </a:solidFill>
                <a:latin typeface="Times New Roman" charset="0"/>
              </a:rPr>
              <a:t>JOB_CLASS, CHG_HOUR</a:t>
            </a:r>
            <a:r>
              <a:rPr lang="en-US" sz="2000">
                <a:latin typeface="Times New Roman" charset="0"/>
              </a:rPr>
              <a:t>)</a:t>
            </a:r>
          </a:p>
          <a:p>
            <a:r>
              <a:rPr lang="en-US" sz="2000">
                <a:solidFill>
                  <a:schemeClr val="hlink"/>
                </a:solidFill>
                <a:latin typeface="Times New Roman" charset="0"/>
              </a:rPr>
              <a:t>ASSIGN (</a:t>
            </a:r>
            <a:r>
              <a:rPr lang="en-US" sz="2000" u="sng">
                <a:solidFill>
                  <a:schemeClr val="hlink"/>
                </a:solidFill>
                <a:latin typeface="Times New Roman" charset="0"/>
              </a:rPr>
              <a:t>PROJ_NUM, EMP_NUM</a:t>
            </a:r>
            <a:r>
              <a:rPr lang="en-US" sz="2000">
                <a:solidFill>
                  <a:schemeClr val="hlink"/>
                </a:solidFill>
                <a:latin typeface="Times New Roman" charset="0"/>
              </a:rPr>
              <a:t>, HOURS)</a:t>
            </a:r>
            <a:endParaRPr lang="en-US" sz="2400">
              <a:solidFill>
                <a:schemeClr val="hlink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B5FC50-CE88-4A1A-A87D-C2AD81F5C705}" type="slidenum">
              <a:rPr lang="en-US"/>
              <a:pPr/>
              <a:t>25</a:t>
            </a:fld>
            <a:endParaRPr lang="en-US"/>
          </a:p>
        </p:txBody>
      </p:sp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2NF Conversion Results</a:t>
            </a: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524000"/>
            <a:ext cx="7391400" cy="4700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6400800" y="1600200"/>
            <a:ext cx="1371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latin typeface="Arial" charset="0"/>
              </a:rPr>
              <a:t>Figure 4.5</a:t>
            </a:r>
            <a:endParaRPr lang="en-US" sz="900">
              <a:latin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5868A3-9A63-49A9-A0C4-23083A8AC80A}" type="slidenum">
              <a:rPr lang="en-US"/>
              <a:pPr/>
              <a:t>26</a:t>
            </a:fld>
            <a:endParaRPr lang="en-US"/>
          </a:p>
        </p:txBody>
      </p:sp>
      <p:sp>
        <p:nvSpPr>
          <p:cNvPr id="757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2NF Summarized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4648200"/>
          </a:xfrm>
        </p:spPr>
        <p:txBody>
          <a:bodyPr/>
          <a:lstStyle/>
          <a:p>
            <a:r>
              <a:rPr lang="en-US"/>
              <a:t>In 1NF</a:t>
            </a:r>
          </a:p>
          <a:p>
            <a:r>
              <a:rPr lang="en-US"/>
              <a:t>Includes no partial dependencies</a:t>
            </a:r>
          </a:p>
          <a:p>
            <a:pPr lvl="1"/>
            <a:r>
              <a:rPr lang="en-US"/>
              <a:t>No attribute dependent on a portion of primary key</a:t>
            </a:r>
          </a:p>
          <a:p>
            <a:r>
              <a:rPr lang="en-US"/>
              <a:t>Still possible to exhibit transitive dependency</a:t>
            </a:r>
          </a:p>
          <a:p>
            <a:pPr lvl="1"/>
            <a:r>
              <a:rPr lang="en-US"/>
              <a:t>Attributes may be functionally dependent on nonkey attributes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F0E655-DE6E-46CC-9577-A2FA73EFDFA4}" type="slidenum">
              <a:rPr lang="en-US"/>
              <a:pPr/>
              <a:t>27</a:t>
            </a:fld>
            <a:endParaRPr lang="en-US"/>
          </a:p>
        </p:txBody>
      </p:sp>
      <p:sp>
        <p:nvSpPr>
          <p:cNvPr id="76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457200"/>
            <a:ext cx="7772400" cy="1295400"/>
          </a:xfrm>
        </p:spPr>
        <p:txBody>
          <a:bodyPr/>
          <a:lstStyle/>
          <a:p>
            <a:r>
              <a:rPr lang="en-US"/>
              <a:t>Conversion to 3NF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772400" cy="1262063"/>
          </a:xfrm>
        </p:spPr>
        <p:txBody>
          <a:bodyPr/>
          <a:lstStyle/>
          <a:p>
            <a:r>
              <a:rPr lang="en-US"/>
              <a:t>Create separate table(s) to eliminate transitive functional dependencies 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914400" y="3810000"/>
            <a:ext cx="7221538" cy="170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charset="0"/>
              </a:rPr>
              <a:t>PROJECT (</a:t>
            </a:r>
            <a:r>
              <a:rPr lang="en-US" sz="2400" u="sng">
                <a:latin typeface="Times New Roman" charset="0"/>
              </a:rPr>
              <a:t>PROJ_NUM,</a:t>
            </a:r>
            <a:r>
              <a:rPr lang="en-US" sz="2400">
                <a:latin typeface="Times New Roman" charset="0"/>
              </a:rPr>
              <a:t> PROJ_NAME)</a:t>
            </a:r>
          </a:p>
          <a:p>
            <a:r>
              <a:rPr lang="en-US" sz="2400">
                <a:latin typeface="Times New Roman" charset="0"/>
              </a:rPr>
              <a:t>ASSIGN (</a:t>
            </a:r>
            <a:r>
              <a:rPr lang="en-US" sz="2400" u="sng">
                <a:latin typeface="Times New Roman" charset="0"/>
              </a:rPr>
              <a:t>PROJ_NUM, EMP_NUM</a:t>
            </a:r>
            <a:r>
              <a:rPr lang="en-US" sz="2400">
                <a:latin typeface="Times New Roman" charset="0"/>
              </a:rPr>
              <a:t>, HOURS)</a:t>
            </a:r>
          </a:p>
          <a:p>
            <a:r>
              <a:rPr lang="en-US" sz="2400">
                <a:latin typeface="Times New Roman" charset="0"/>
              </a:rPr>
              <a:t>EMPLOYEE (</a:t>
            </a:r>
            <a:r>
              <a:rPr lang="en-US" sz="2400" u="sng">
                <a:latin typeface="Times New Roman" charset="0"/>
              </a:rPr>
              <a:t>EMP_NUM</a:t>
            </a:r>
            <a:r>
              <a:rPr lang="en-US" sz="2400">
                <a:latin typeface="Times New Roman" charset="0"/>
              </a:rPr>
              <a:t>, EMP_NAME, </a:t>
            </a:r>
            <a:r>
              <a:rPr lang="en-US" sz="2400">
                <a:solidFill>
                  <a:schemeClr val="hlink"/>
                </a:solidFill>
                <a:latin typeface="Times New Roman" charset="0"/>
              </a:rPr>
              <a:t>JOB_CLASS</a:t>
            </a:r>
            <a:r>
              <a:rPr lang="en-US" sz="2400">
                <a:latin typeface="Times New Roman" charset="0"/>
              </a:rPr>
              <a:t>)</a:t>
            </a:r>
          </a:p>
          <a:p>
            <a:r>
              <a:rPr lang="en-US" sz="2400">
                <a:solidFill>
                  <a:schemeClr val="hlink"/>
                </a:solidFill>
                <a:latin typeface="Times New Roman" charset="0"/>
              </a:rPr>
              <a:t>JOB (</a:t>
            </a:r>
            <a:r>
              <a:rPr lang="en-US" sz="2400" u="sng">
                <a:solidFill>
                  <a:schemeClr val="hlink"/>
                </a:solidFill>
                <a:latin typeface="Times New Roman" charset="0"/>
              </a:rPr>
              <a:t>JOB_CLASS</a:t>
            </a:r>
            <a:r>
              <a:rPr lang="en-US" sz="2400">
                <a:solidFill>
                  <a:schemeClr val="hlink"/>
                </a:solidFill>
                <a:latin typeface="Times New Roman" charset="0"/>
              </a:rPr>
              <a:t>, CHG_HOUR)</a:t>
            </a:r>
          </a:p>
          <a:p>
            <a:endParaRPr lang="en-US" sz="900">
              <a:latin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8622C-E70B-4DF8-8461-98FBE3BDA195}" type="slidenum">
              <a:rPr lang="en-US"/>
              <a:pPr/>
              <a:t>28</a:t>
            </a:fld>
            <a:endParaRPr lang="en-US"/>
          </a:p>
        </p:txBody>
      </p:sp>
      <p:sp>
        <p:nvSpPr>
          <p:cNvPr id="778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3NF Summarized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905000"/>
            <a:ext cx="5867400" cy="3962400"/>
          </a:xfrm>
        </p:spPr>
        <p:txBody>
          <a:bodyPr/>
          <a:lstStyle/>
          <a:p>
            <a:r>
              <a:rPr lang="en-US"/>
              <a:t>In 2NF</a:t>
            </a:r>
          </a:p>
          <a:p>
            <a:r>
              <a:rPr lang="en-US"/>
              <a:t>Contains no transitive dependencies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B24988-21ED-4AF1-8D53-E4C7990B0477}" type="slidenum">
              <a:rPr lang="en-US"/>
              <a:pPr/>
              <a:t>29</a:t>
            </a:fld>
            <a:endParaRPr lang="en-US"/>
          </a:p>
        </p:txBody>
      </p:sp>
      <p:sp>
        <p:nvSpPr>
          <p:cNvPr id="788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Additional DB Enhancements</a:t>
            </a:r>
          </a:p>
        </p:txBody>
      </p:sp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1200"/>
            <a:ext cx="8001000" cy="3949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762000" y="5334000"/>
            <a:ext cx="1327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Figure 4.6</a:t>
            </a:r>
            <a:endParaRPr lang="en-US" sz="700"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80253E-19DB-413F-940A-F0A127E4ABB3}" type="slidenum">
              <a:rPr lang="en-US"/>
              <a:pPr/>
              <a:t>3</a:t>
            </a:fld>
            <a:endParaRPr lang="en-US"/>
          </a:p>
        </p:txBody>
      </p:sp>
      <p:sp>
        <p:nvSpPr>
          <p:cNvPr id="1239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Database Tables and Normalization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Normalization is process for re-assigning attributes to entities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dirty="0"/>
              <a:t>Reduces data </a:t>
            </a:r>
            <a:r>
              <a:rPr lang="en-US" b="1" dirty="0">
                <a:solidFill>
                  <a:srgbClr val="FF0000"/>
                </a:solidFill>
              </a:rPr>
              <a:t>redundancies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Helps eliminate </a:t>
            </a:r>
            <a:r>
              <a:rPr lang="en-US" b="1" dirty="0">
                <a:solidFill>
                  <a:srgbClr val="FF0000"/>
                </a:solidFill>
              </a:rPr>
              <a:t>data anomalies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Produces </a:t>
            </a:r>
            <a:r>
              <a:rPr lang="en-US" b="1" dirty="0">
                <a:solidFill>
                  <a:srgbClr val="FF0000"/>
                </a:solidFill>
              </a:rPr>
              <a:t>controlled</a:t>
            </a:r>
            <a:r>
              <a:rPr lang="en-US" dirty="0"/>
              <a:t> redundancies to link tables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Series steps called normal forms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CD547F-21BE-4828-A78D-71D12CC223EB}" type="slidenum">
              <a:rPr lang="en-US"/>
              <a:pPr/>
              <a:t>30</a:t>
            </a:fld>
            <a:endParaRPr lang="en-US"/>
          </a:p>
        </p:txBody>
      </p:sp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609600" y="152400"/>
          <a:ext cx="7620000" cy="647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4266667" imgH="6095238" progId="Photoshop.Image.7">
                  <p:embed/>
                </p:oleObj>
              </mc:Choice>
              <mc:Fallback>
                <p:oleObj name="Image" r:id="rId3" imgW="4266667" imgH="6095238" progId="Photoshop.Image.7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2400"/>
                        <a:ext cx="7620000" cy="647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837F2F-64BE-4782-82BD-4AD99B44D70B}" type="slidenum">
              <a:rPr lang="en-US"/>
              <a:pPr/>
              <a:t>31</a:t>
            </a:fld>
            <a:endParaRPr lang="en-US"/>
          </a:p>
        </p:txBody>
      </p:sp>
      <p:sp>
        <p:nvSpPr>
          <p:cNvPr id="81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0" y="533400"/>
            <a:ext cx="7772400" cy="1143000"/>
          </a:xfrm>
        </p:spPr>
        <p:txBody>
          <a:bodyPr/>
          <a:lstStyle/>
          <a:p>
            <a:r>
              <a:rPr lang="en-US"/>
              <a:t>Boyce-Codd Normal Form (BCNF)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772400" cy="4114800"/>
          </a:xfrm>
        </p:spPr>
        <p:txBody>
          <a:bodyPr/>
          <a:lstStyle/>
          <a:p>
            <a:r>
              <a:rPr lang="en-US"/>
              <a:t>Every determinant in the table is a candidate key</a:t>
            </a:r>
          </a:p>
          <a:p>
            <a:pPr lvl="1"/>
            <a:r>
              <a:rPr lang="en-US"/>
              <a:t>Determinant is attribute whose value determines other values in row</a:t>
            </a:r>
          </a:p>
          <a:p>
            <a:pPr lvl="1"/>
            <a:r>
              <a:rPr lang="en-US"/>
              <a:t>3NF table with one candidate key is already in BCNF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C69B1D-F6CA-4841-ACEE-716A0BD22C54}" type="slidenum">
              <a:rPr lang="en-US"/>
              <a:pPr/>
              <a:t>32</a:t>
            </a:fld>
            <a:endParaRPr lang="en-US"/>
          </a:p>
        </p:txBody>
      </p:sp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r>
              <a:rPr lang="en-US"/>
              <a:t>3NF Table Not in BCNF</a:t>
            </a: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133600"/>
            <a:ext cx="5943600" cy="3146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6248400" y="4876800"/>
            <a:ext cx="1327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Figure 4.7</a:t>
            </a:r>
            <a:endParaRPr lang="en-US" sz="500">
              <a:latin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D04269-6BDB-45BF-8BA8-8B5EB2106F61}" type="slidenum">
              <a:rPr lang="en-US"/>
              <a:pPr/>
              <a:t>33</a:t>
            </a:fld>
            <a:endParaRPr lang="en-US"/>
          </a:p>
        </p:txBody>
      </p:sp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/>
              <a:t>Decomposition of Table </a:t>
            </a:r>
            <a:br>
              <a:rPr lang="en-US"/>
            </a:br>
            <a:r>
              <a:rPr lang="en-US"/>
              <a:t>Structure to Meet BCNF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6781800" y="5562600"/>
            <a:ext cx="15573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Figure 4.8</a:t>
            </a:r>
            <a:endParaRPr lang="en-US" sz="900">
              <a:latin typeface="Arial" charset="0"/>
            </a:endParaRP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28800"/>
            <a:ext cx="7467600" cy="431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8FA908-9DC2-4726-86F4-9CDB250B4FFF}" type="slidenum">
              <a:rPr lang="en-US"/>
              <a:pPr/>
              <a:t>34</a:t>
            </a:fld>
            <a:endParaRPr lang="en-US"/>
          </a:p>
        </p:txBody>
      </p:sp>
      <p:sp>
        <p:nvSpPr>
          <p:cNvPr id="1157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BCNF conversion</a:t>
            </a:r>
          </a:p>
        </p:txBody>
      </p:sp>
      <p:graphicFrame>
        <p:nvGraphicFramePr>
          <p:cNvPr id="168960" name="Object 0"/>
          <p:cNvGraphicFramePr>
            <a:graphicFrameLocks noGrp="1" noChangeAspect="1"/>
          </p:cNvGraphicFramePr>
          <p:nvPr>
            <p:ph idx="1"/>
          </p:nvPr>
        </p:nvGraphicFramePr>
        <p:xfrm>
          <a:off x="457200" y="1447800"/>
          <a:ext cx="82296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8126984" imgH="2793651" progId="Photoshop.Image.7">
                  <p:embed/>
                </p:oleObj>
              </mc:Choice>
              <mc:Fallback>
                <p:oleObj name="Image" r:id="rId3" imgW="8126984" imgH="2793651" progId="Photoshop.Image.7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47800"/>
                        <a:ext cx="8229600" cy="426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0B4CD-86CF-4359-9370-D9EEDD6F9E32}" type="slidenum">
              <a:rPr lang="en-US"/>
              <a:pPr/>
              <a:t>35</a:t>
            </a:fld>
            <a:endParaRPr lang="en-US"/>
          </a:p>
        </p:txBody>
      </p:sp>
      <p:sp>
        <p:nvSpPr>
          <p:cNvPr id="849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/>
              <a:t>Decomposition into BCNF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6477000" y="6019800"/>
            <a:ext cx="1327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Figure 4.9</a:t>
            </a:r>
            <a:endParaRPr lang="en-US" sz="500">
              <a:latin typeface="Arial" charset="0"/>
            </a:endParaRPr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828800"/>
            <a:ext cx="5943600" cy="2117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849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4267200"/>
            <a:ext cx="6324600" cy="165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2DAAA7-FB71-4B0B-8D34-35C7D2C2FD0F}" type="slidenum">
              <a:rPr lang="en-US"/>
              <a:pPr/>
              <a:t>36</a:t>
            </a:fld>
            <a:endParaRPr lang="en-US"/>
          </a:p>
        </p:txBody>
      </p:sp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Normalization and Database Design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772400" cy="4114800"/>
          </a:xfrm>
        </p:spPr>
        <p:txBody>
          <a:bodyPr/>
          <a:lstStyle/>
          <a:p>
            <a:r>
              <a:rPr lang="en-US"/>
              <a:t>Normalization should be part of the design process</a:t>
            </a:r>
          </a:p>
          <a:p>
            <a:r>
              <a:rPr lang="en-US"/>
              <a:t>Make sure the proposed entities meet the required normal form before the table structures are created</a:t>
            </a:r>
          </a:p>
          <a:p>
            <a:r>
              <a:rPr lang="en-US"/>
              <a:t>Used to redesign or modify the existing table structures.</a:t>
            </a:r>
          </a:p>
          <a:p>
            <a:r>
              <a:rPr lang="en-US"/>
              <a:t>E-R Diagram provides macro view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9D0146-E2E0-4E88-94C7-F00125777D56}" type="slidenum">
              <a:rPr lang="en-US"/>
              <a:pPr/>
              <a:t>37</a:t>
            </a:fld>
            <a:endParaRPr lang="en-US"/>
          </a:p>
        </p:txBody>
      </p:sp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Normalization and Database Design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362200"/>
            <a:ext cx="7772400" cy="4114800"/>
          </a:xfrm>
        </p:spPr>
        <p:txBody>
          <a:bodyPr/>
          <a:lstStyle/>
          <a:p>
            <a:r>
              <a:rPr lang="en-US"/>
              <a:t>Normalization provides micro view of entities</a:t>
            </a:r>
            <a:endParaRPr lang="en-US" sz="2800"/>
          </a:p>
          <a:p>
            <a:pPr lvl="1"/>
            <a:r>
              <a:rPr lang="en-US"/>
              <a:t>Focuses on characteristics of specific entities</a:t>
            </a:r>
          </a:p>
          <a:p>
            <a:pPr lvl="1"/>
            <a:r>
              <a:rPr lang="en-US"/>
              <a:t>May yield additional entities</a:t>
            </a:r>
            <a:endParaRPr lang="en-US" sz="2500"/>
          </a:p>
          <a:p>
            <a:r>
              <a:rPr lang="en-US"/>
              <a:t>Difficult to separate normalization from E-R diagramming</a:t>
            </a:r>
          </a:p>
          <a:p>
            <a:r>
              <a:rPr lang="en-US"/>
              <a:t>Business rules must be determined</a:t>
            </a:r>
            <a:endParaRPr lang="en-US" sz="3600"/>
          </a:p>
          <a:p>
            <a:pPr>
              <a:buFont typeface="Wingdings" pitchFamily="2" charset="2"/>
              <a:buNone/>
            </a:pPr>
            <a:endParaRPr lang="en-US"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317354-65D0-47AC-9D41-9B05131DF7B1}" type="slidenum">
              <a:rPr lang="en-US"/>
              <a:pPr/>
              <a:t>38</a:t>
            </a:fld>
            <a:endParaRPr lang="en-US"/>
          </a:p>
        </p:txBody>
      </p:sp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Normalization and Database Design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362200"/>
            <a:ext cx="7772400" cy="4114800"/>
          </a:xfrm>
        </p:spPr>
        <p:txBody>
          <a:bodyPr/>
          <a:lstStyle/>
          <a:p>
            <a:r>
              <a:rPr lang="en-US"/>
              <a:t>Contracting company’s example:</a:t>
            </a:r>
            <a:endParaRPr lang="en-US" sz="3600"/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609600" y="3200400"/>
            <a:ext cx="7789863" cy="1293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Times New Roman" charset="0"/>
              </a:rPr>
              <a:t>PROJECT (</a:t>
            </a:r>
            <a:r>
              <a:rPr lang="en-US" sz="2000" u="sng">
                <a:latin typeface="Times New Roman" charset="0"/>
              </a:rPr>
              <a:t>PROJ_NUM</a:t>
            </a:r>
            <a:r>
              <a:rPr lang="en-US" sz="2000">
                <a:latin typeface="Times New Roman" charset="0"/>
              </a:rPr>
              <a:t>, PROJ_NAME)</a:t>
            </a:r>
          </a:p>
          <a:p>
            <a:r>
              <a:rPr lang="en-US" sz="2000">
                <a:latin typeface="Times New Roman" charset="0"/>
              </a:rPr>
              <a:t>EMPLOYEE(</a:t>
            </a:r>
            <a:r>
              <a:rPr lang="en-US" sz="2000" u="sng">
                <a:latin typeface="Times New Roman" charset="0"/>
              </a:rPr>
              <a:t>EMP_NUM</a:t>
            </a:r>
            <a:r>
              <a:rPr lang="en-US" sz="2000">
                <a:latin typeface="Times New Roman" charset="0"/>
              </a:rPr>
              <a:t>, EMP_LNAME,EMP_FNAME,EMP_INITAL,</a:t>
            </a:r>
          </a:p>
          <a:p>
            <a:r>
              <a:rPr lang="en-US" sz="2000">
                <a:latin typeface="Times New Roman" charset="0"/>
              </a:rPr>
              <a:t>                     JOB_DESCRIPTION, JOB_CHG_HOUR);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BB4583-D594-4CAA-AA9D-0E6A19179C2B}" type="slidenum">
              <a:rPr lang="en-US"/>
              <a:pPr/>
              <a:t>39</a:t>
            </a:fld>
            <a:endParaRPr lang="en-US"/>
          </a:p>
        </p:txBody>
      </p:sp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r>
              <a:rPr lang="en-US"/>
              <a:t>Initial ERD for Contracting Company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7010400" y="4648200"/>
            <a:ext cx="16002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latin typeface="Arial" charset="0"/>
              </a:rPr>
              <a:t>Figure 4.10</a:t>
            </a:r>
            <a:endParaRPr lang="en-US" sz="900">
              <a:latin typeface="Arial" charset="0"/>
            </a:endParaRPr>
          </a:p>
        </p:txBody>
      </p:sp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33600"/>
            <a:ext cx="8153400" cy="2419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5089525" y="5688013"/>
            <a:ext cx="14255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Already 3NF</a:t>
            </a:r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 flipV="1">
            <a:off x="5410200" y="4800600"/>
            <a:ext cx="152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1203325" y="5535613"/>
            <a:ext cx="3333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There is a transitive dependency</a:t>
            </a:r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>
            <a:off x="2133600" y="4800600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122" name="Line 10"/>
          <p:cNvSpPr>
            <a:spLocks noChangeShapeType="1"/>
          </p:cNvSpPr>
          <p:nvPr/>
        </p:nvSpPr>
        <p:spPr bwMode="auto">
          <a:xfrm flipH="1" flipV="1">
            <a:off x="2514600" y="48006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2DAAA7-FB71-4B0B-8D34-35C7D2C2FD0F}" type="slidenum">
              <a:rPr lang="en-US"/>
              <a:pPr/>
              <a:t>4</a:t>
            </a:fld>
            <a:endParaRPr lang="en-US"/>
          </a:p>
        </p:txBody>
      </p:sp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Normalization and Database Design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772400" cy="4114800"/>
          </a:xfrm>
        </p:spPr>
        <p:txBody>
          <a:bodyPr/>
          <a:lstStyle/>
          <a:p>
            <a:r>
              <a:rPr lang="en-US"/>
              <a:t>Normalization should be part of the design process</a:t>
            </a:r>
          </a:p>
          <a:p>
            <a:r>
              <a:rPr lang="en-US"/>
              <a:t>Make sure the proposed entities meet the required normal form before the table structures are created</a:t>
            </a:r>
          </a:p>
          <a:p>
            <a:r>
              <a:rPr lang="en-US"/>
              <a:t>Used to redesign or modify the existing table structures.</a:t>
            </a:r>
          </a:p>
          <a:p>
            <a:r>
              <a:rPr lang="en-US"/>
              <a:t>E-R Diagram provides macro view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2A74D1-2BCC-4AFB-8362-B1F642BD34B1}" type="slidenum">
              <a:rPr lang="en-US"/>
              <a:pPr/>
              <a:t>40</a:t>
            </a:fld>
            <a:endParaRPr lang="en-US"/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685800" y="2438400"/>
            <a:ext cx="7789863" cy="1903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Times New Roman" charset="0"/>
              </a:rPr>
              <a:t>PROJECT (</a:t>
            </a:r>
            <a:r>
              <a:rPr lang="en-US" sz="2000" u="sng">
                <a:latin typeface="Times New Roman" charset="0"/>
              </a:rPr>
              <a:t>PROJ_NUM</a:t>
            </a:r>
            <a:r>
              <a:rPr lang="en-US" sz="2000">
                <a:latin typeface="Times New Roman" charset="0"/>
              </a:rPr>
              <a:t>, PROJ_NAME)</a:t>
            </a:r>
          </a:p>
          <a:p>
            <a:r>
              <a:rPr lang="en-US" sz="2000">
                <a:latin typeface="Times New Roman" charset="0"/>
              </a:rPr>
              <a:t>EMPLOYEE(</a:t>
            </a:r>
            <a:r>
              <a:rPr lang="en-US" sz="2000" u="sng">
                <a:latin typeface="Times New Roman" charset="0"/>
              </a:rPr>
              <a:t>EMP_NUM</a:t>
            </a:r>
            <a:r>
              <a:rPr lang="en-US" sz="2000">
                <a:latin typeface="Times New Roman" charset="0"/>
              </a:rPr>
              <a:t>, EMP_LNAME,EMP_FNAME,EMP_INITAL,</a:t>
            </a:r>
          </a:p>
          <a:p>
            <a:r>
              <a:rPr lang="en-US" sz="2000">
                <a:latin typeface="Times New Roman" charset="0"/>
              </a:rPr>
              <a:t>                     JOB_CODE)</a:t>
            </a:r>
          </a:p>
          <a:p>
            <a:endParaRPr lang="en-US" sz="2000">
              <a:latin typeface="Times New Roman" charset="0"/>
            </a:endParaRPr>
          </a:p>
          <a:p>
            <a:r>
              <a:rPr lang="en-US" sz="2000">
                <a:latin typeface="Times New Roman" charset="0"/>
              </a:rPr>
              <a:t>JOB (JOB_CODE, JOB_DESCRIPTION, JOB_CHG_HOUR);</a:t>
            </a:r>
          </a:p>
          <a:p>
            <a:endParaRPr lang="en-US"/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898525" y="1163638"/>
            <a:ext cx="30638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/>
              <a:t>Removal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5459E-3D34-4671-B285-E9F213384FB4}" type="slidenum">
              <a:rPr lang="en-US"/>
              <a:pPr/>
              <a:t>41</a:t>
            </a:fld>
            <a:endParaRPr lang="en-US"/>
          </a:p>
        </p:txBody>
      </p:sp>
      <p:sp>
        <p:nvSpPr>
          <p:cNvPr id="911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r>
              <a:rPr lang="en-US"/>
              <a:t>Modified ERD for </a:t>
            </a:r>
            <a:br>
              <a:rPr lang="en-US"/>
            </a:br>
            <a:r>
              <a:rPr lang="en-US"/>
              <a:t>Contracting Company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6553200" y="6172200"/>
            <a:ext cx="1468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Figure 4.11</a:t>
            </a:r>
            <a:endParaRPr lang="en-US" sz="900">
              <a:latin typeface="Arial" charset="0"/>
            </a:endParaRPr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905000"/>
            <a:ext cx="6705600" cy="4214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FD18EF-DCFB-428E-A089-2830EB742C2C}" type="slidenum">
              <a:rPr lang="en-US"/>
              <a:pPr/>
              <a:t>42</a:t>
            </a:fld>
            <a:endParaRPr lang="en-US"/>
          </a:p>
        </p:txBody>
      </p:sp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Final ERD for </a:t>
            </a:r>
            <a:br>
              <a:rPr lang="en-US"/>
            </a:br>
            <a:r>
              <a:rPr lang="en-US"/>
              <a:t>Contracting Company</a:t>
            </a:r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752600"/>
            <a:ext cx="7315200" cy="429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6400800" y="5486400"/>
            <a:ext cx="172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Figure 4.12</a:t>
            </a:r>
            <a:endParaRPr lang="en-US" sz="900">
              <a:latin typeface="Arial" charset="0"/>
            </a:endParaRP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4114800" y="6172200"/>
            <a:ext cx="3565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(M:N) converting to (1:M)</a:t>
            </a:r>
          </a:p>
        </p:txBody>
      </p:sp>
      <p:sp>
        <p:nvSpPr>
          <p:cNvPr id="92166" name="Line 6"/>
          <p:cNvSpPr>
            <a:spLocks noChangeShapeType="1"/>
          </p:cNvSpPr>
          <p:nvPr/>
        </p:nvSpPr>
        <p:spPr bwMode="auto">
          <a:xfrm flipH="1" flipV="1">
            <a:off x="4343400" y="4191000"/>
            <a:ext cx="381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2FD07C-9014-4817-A178-B7A296E1F4A0}" type="slidenum">
              <a:rPr lang="en-US"/>
              <a:pPr/>
              <a:t>43</a:t>
            </a:fld>
            <a:endParaRPr lang="en-US"/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228600" y="1676400"/>
            <a:ext cx="8310563" cy="3122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Times New Roman" charset="0"/>
              </a:rPr>
              <a:t>PROJECT (</a:t>
            </a:r>
            <a:r>
              <a:rPr lang="en-US" sz="2000" u="sng">
                <a:latin typeface="Times New Roman" charset="0"/>
              </a:rPr>
              <a:t>PROJ_NUM</a:t>
            </a:r>
            <a:r>
              <a:rPr lang="en-US" sz="2000">
                <a:latin typeface="Times New Roman" charset="0"/>
              </a:rPr>
              <a:t>, PROJ_NAME, EMP_NUM)</a:t>
            </a:r>
          </a:p>
          <a:p>
            <a:endParaRPr lang="en-US" sz="2000">
              <a:latin typeface="Times New Roman" charset="0"/>
            </a:endParaRPr>
          </a:p>
          <a:p>
            <a:r>
              <a:rPr lang="en-US" sz="2000">
                <a:latin typeface="Times New Roman" charset="0"/>
              </a:rPr>
              <a:t>EMPLOYEE(</a:t>
            </a:r>
            <a:r>
              <a:rPr lang="en-US" sz="2000" u="sng">
                <a:latin typeface="Times New Roman" charset="0"/>
              </a:rPr>
              <a:t>EMP_NUM</a:t>
            </a:r>
            <a:r>
              <a:rPr lang="en-US" sz="2000">
                <a:latin typeface="Times New Roman" charset="0"/>
              </a:rPr>
              <a:t>, EMP_LNAME,EMP_FNAME,EMP_INITAL,</a:t>
            </a:r>
          </a:p>
          <a:p>
            <a:r>
              <a:rPr lang="en-US" sz="2000">
                <a:latin typeface="Times New Roman" charset="0"/>
              </a:rPr>
              <a:t>                     EMP_HIREDATE, JOB_CODE)</a:t>
            </a:r>
          </a:p>
          <a:p>
            <a:endParaRPr lang="en-US" sz="2000">
              <a:latin typeface="Times New Roman" charset="0"/>
            </a:endParaRPr>
          </a:p>
          <a:p>
            <a:r>
              <a:rPr lang="en-US" sz="2000">
                <a:latin typeface="Times New Roman" charset="0"/>
              </a:rPr>
              <a:t>JOB (JOB_CODE,, JOB_DESCRIPTION, JOB_CHG_HOUR);</a:t>
            </a:r>
          </a:p>
          <a:p>
            <a:endParaRPr lang="en-US" sz="2000">
              <a:latin typeface="Times New Roman" charset="0"/>
            </a:endParaRPr>
          </a:p>
          <a:p>
            <a:r>
              <a:rPr lang="en-US" sz="2000">
                <a:latin typeface="Times New Roman" charset="0"/>
              </a:rPr>
              <a:t>ASSIGN((ASSIGN_NUM, ASSIGN_DATE, ASSIGN_HOURS, </a:t>
            </a:r>
          </a:p>
          <a:p>
            <a:r>
              <a:rPr lang="en-US" sz="2000">
                <a:latin typeface="Times New Roman" charset="0"/>
              </a:rPr>
              <a:t>        ASSIGN_CHG_HOURS, ASSIGN_CHARGE, EMP_NUM, PROJ_JUM)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CDD1D8-25BF-4BC4-8B60-DCE3B72B74F2}" type="slidenum">
              <a:rPr lang="en-US"/>
              <a:pPr/>
              <a:t>44</a:t>
            </a:fld>
            <a:endParaRPr lang="en-US"/>
          </a:p>
        </p:txBody>
      </p:sp>
      <p:pic>
        <p:nvPicPr>
          <p:cNvPr id="121860" name="Picture 4" descr="FIG04-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00" y="381000"/>
            <a:ext cx="8126413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D2E22-F7D3-4D76-8759-C2DB5624E6BB}" type="slidenum">
              <a:rPr lang="en-US"/>
              <a:pPr/>
              <a:t>45</a:t>
            </a:fld>
            <a:endParaRPr lang="en-US"/>
          </a:p>
        </p:txBody>
      </p:sp>
      <p:sp>
        <p:nvSpPr>
          <p:cNvPr id="983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/>
              <a:t>Denormalization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772400" cy="4114800"/>
          </a:xfrm>
        </p:spPr>
        <p:txBody>
          <a:bodyPr/>
          <a:lstStyle/>
          <a:p>
            <a:r>
              <a:rPr lang="en-US"/>
              <a:t>Normalization is one of many database design goals </a:t>
            </a:r>
          </a:p>
          <a:p>
            <a:r>
              <a:rPr lang="en-US"/>
              <a:t>Normalized table requirements</a:t>
            </a:r>
            <a:r>
              <a:rPr lang="en-US" sz="2800"/>
              <a:t> </a:t>
            </a:r>
          </a:p>
          <a:p>
            <a:pPr lvl="1"/>
            <a:r>
              <a:rPr lang="en-US"/>
              <a:t>Additional processing</a:t>
            </a:r>
          </a:p>
          <a:p>
            <a:pPr lvl="1"/>
            <a:r>
              <a:rPr lang="en-US"/>
              <a:t>Loss of system speed</a:t>
            </a:r>
            <a:endParaRPr lang="en-US" sz="25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568F53-BAAE-4D6A-B25E-F882A35FDABE}" type="slidenum">
              <a:rPr lang="en-US"/>
              <a:pPr/>
              <a:t>46</a:t>
            </a:fld>
            <a:endParaRPr lang="en-US"/>
          </a:p>
        </p:txBody>
      </p:sp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Denormalization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772400" cy="4114800"/>
          </a:xfrm>
        </p:spPr>
        <p:txBody>
          <a:bodyPr/>
          <a:lstStyle/>
          <a:p>
            <a:r>
              <a:rPr lang="en-US"/>
              <a:t>Normalization purity is difficult to sustain due to conflict in:</a:t>
            </a:r>
            <a:endParaRPr lang="en-US" sz="2800"/>
          </a:p>
          <a:p>
            <a:pPr lvl="1"/>
            <a:r>
              <a:rPr lang="en-US"/>
              <a:t>Design efficiency</a:t>
            </a:r>
          </a:p>
          <a:p>
            <a:pPr lvl="1"/>
            <a:r>
              <a:rPr lang="en-US"/>
              <a:t>Information requirements</a:t>
            </a:r>
          </a:p>
          <a:p>
            <a:pPr lvl="1"/>
            <a:r>
              <a:rPr lang="en-US"/>
              <a:t>Processing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8FBB7-176D-4169-BFFD-B4A64265A235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6" y="725861"/>
            <a:ext cx="69437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653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8FBB7-176D-4169-BFFD-B4A64265A235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49003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2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8FBB7-176D-4169-BFFD-B4A64265A235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4" y="1447800"/>
            <a:ext cx="899746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1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262D9-4D13-4BFB-9C67-11B016B6606A}" type="slidenum">
              <a:rPr lang="en-US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Prentice Hall, 2002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Normalization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772400" cy="4572000"/>
          </a:xfrm>
        </p:spPr>
        <p:txBody>
          <a:bodyPr/>
          <a:lstStyle/>
          <a:p>
            <a:r>
              <a:rPr lang="en-US"/>
              <a:t>Primarily a tool to validate and improve a logical design so that it satisfies certain constraints that </a:t>
            </a:r>
            <a:r>
              <a:rPr lang="en-US" sz="3600" b="1" i="1">
                <a:solidFill>
                  <a:schemeClr val="tx2"/>
                </a:solidFill>
              </a:rPr>
              <a:t>avoid unnecessary duplication of data</a:t>
            </a:r>
            <a:endParaRPr lang="en-US"/>
          </a:p>
          <a:p>
            <a:r>
              <a:rPr lang="en-US"/>
              <a:t>The process of decomposing relations with anomalies to produce smaller, </a:t>
            </a:r>
            <a:r>
              <a:rPr lang="en-US" sz="3600" b="1" i="1">
                <a:solidFill>
                  <a:schemeClr val="tx2"/>
                </a:solidFill>
              </a:rPr>
              <a:t>well-structured</a:t>
            </a:r>
            <a:r>
              <a:rPr lang="en-US"/>
              <a:t> relations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8FBB7-176D-4169-BFFD-B4A64265A235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172036" name="Picture 4" descr="Image result for invo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0"/>
            <a:ext cx="5182491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918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8FBB7-176D-4169-BFFD-B4A64265A235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172034" name="Picture 2" descr="Image result for invo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6629400" cy="650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39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304F-89BA-408B-814F-B3F9977724AC}" type="slidenum">
              <a:rPr lang="en-US"/>
              <a:pPr/>
              <a:t>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Prentice Hall, 2002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Example – Figure 5.2b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304800" y="4495800"/>
            <a:ext cx="34702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200">
                <a:solidFill>
                  <a:schemeClr val="folHlink"/>
                </a:solidFill>
              </a:rPr>
              <a:t>Question – Is this a relation?</a:t>
            </a:r>
            <a:r>
              <a:rPr lang="en-US" sz="260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4114800" y="4495800"/>
            <a:ext cx="464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800">
                <a:solidFill>
                  <a:schemeClr val="tx2"/>
                </a:solidFill>
              </a:rPr>
              <a:t>Answer – Yes: unique rows and no multivalued attributes</a:t>
            </a: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304800" y="5257800"/>
            <a:ext cx="43243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200">
                <a:solidFill>
                  <a:schemeClr val="folHlink"/>
                </a:solidFill>
              </a:rPr>
              <a:t>Question – What’s the primary key?</a:t>
            </a:r>
            <a:r>
              <a:rPr lang="en-US" sz="260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1148" name="Text Box 12"/>
          <p:cNvSpPr txBox="1">
            <a:spLocks noChangeArrowheads="1"/>
          </p:cNvSpPr>
          <p:nvPr/>
        </p:nvSpPr>
        <p:spPr bwMode="auto">
          <a:xfrm>
            <a:off x="4800600" y="5257800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800">
                <a:solidFill>
                  <a:schemeClr val="tx2"/>
                </a:solidFill>
              </a:rPr>
              <a:t>Answer – Composite: Emp_ID, Course_Title</a:t>
            </a:r>
          </a:p>
        </p:txBody>
      </p:sp>
      <p:pic>
        <p:nvPicPr>
          <p:cNvPr id="91149" name="Picture 13" descr="C:\MyData\MIS\Hoffer6e\Hoffer 6e figures\chapter 05\FIG5-2B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2038"/>
            <a:ext cx="8458200" cy="2720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2" grpId="0" autoUpdateAnimBg="0"/>
      <p:bldP spid="91145" grpId="0" autoUpdateAnimBg="0"/>
      <p:bldP spid="91146" grpId="0" autoUpdateAnimBg="0"/>
      <p:bldP spid="9114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8161A-E743-494A-A8C9-E9CA672AEF1E}" type="slidenum">
              <a:rPr lang="en-US"/>
              <a:pPr/>
              <a:t>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Prentice Hall, 2002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Well-Structured Relations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relation that contains minimal data redundancy and allows users to insert, delete, and update rows without causing data inconsistencies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Goal is to avoid anomalies (next slide)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Insertion Anomaly</a:t>
            </a:r>
            <a:r>
              <a:rPr lang="en-US" sz="2400" dirty="0">
                <a:solidFill>
                  <a:srgbClr val="FF0000"/>
                </a:solidFill>
              </a:rPr>
              <a:t> – adding new rows forces user to create duplicate data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Deletion Anomaly</a:t>
            </a:r>
            <a:r>
              <a:rPr lang="en-US" sz="2400" dirty="0">
                <a:solidFill>
                  <a:srgbClr val="FF0000"/>
                </a:solidFill>
              </a:rPr>
              <a:t> – deleting rows may cause a loss of data that would be needed for other future rows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Modification Anomaly</a:t>
            </a:r>
            <a:r>
              <a:rPr lang="en-US" sz="2400" dirty="0">
                <a:solidFill>
                  <a:srgbClr val="FF0000"/>
                </a:solidFill>
              </a:rPr>
              <a:t> – changing data in a row forces changes to other rows because of duplication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533400" y="5410200"/>
            <a:ext cx="79248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600" b="1">
                <a:solidFill>
                  <a:srgbClr val="FF9900"/>
                </a:solidFill>
              </a:rPr>
              <a:t>General rule of thumb: a table should not pertain to more than one entity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bldLvl="2" autoUpdateAnimBg="0"/>
      <p:bldP spid="8192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81D07-57B7-4FBB-A060-3CEAF8BCC858}" type="slidenum">
              <a:rPr lang="en-US"/>
              <a:pPr/>
              <a:t>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Prentice Hall, 2002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Anomalies in this Table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839200" cy="33528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Insertion</a:t>
            </a:r>
            <a:r>
              <a:rPr lang="en-US" dirty="0"/>
              <a:t> – can’t enter a new employee without having the employee take a class</a:t>
            </a:r>
          </a:p>
          <a:p>
            <a:r>
              <a:rPr lang="en-US" b="1" dirty="0">
                <a:solidFill>
                  <a:schemeClr val="accent1"/>
                </a:solidFill>
              </a:rPr>
              <a:t>Deletion</a:t>
            </a:r>
            <a:r>
              <a:rPr lang="en-US" dirty="0"/>
              <a:t> – if we remove employee 140, we lose information about the existence of other classes</a:t>
            </a:r>
          </a:p>
          <a:p>
            <a:r>
              <a:rPr lang="en-US" b="1" dirty="0">
                <a:solidFill>
                  <a:schemeClr val="accent1"/>
                </a:solidFill>
              </a:rPr>
              <a:t>Modification</a:t>
            </a:r>
            <a:r>
              <a:rPr lang="en-US" dirty="0"/>
              <a:t> – giving a salary increase to employee 100 forces us to update multiple records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838200" y="4724400"/>
            <a:ext cx="7696200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600">
                <a:solidFill>
                  <a:srgbClr val="FF9900"/>
                </a:solidFill>
              </a:rPr>
              <a:t>Why do these anomalies exist? </a:t>
            </a:r>
          </a:p>
          <a:p>
            <a:pPr lvl="1" algn="l" eaLnBrk="0" hangingPunct="0"/>
            <a:r>
              <a:rPr lang="en-US" sz="2600">
                <a:solidFill>
                  <a:srgbClr val="FF9900"/>
                </a:solidFill>
              </a:rPr>
              <a:t>Because we’ve combined two themes (entity types) into one relation. This results in duplication, and an unnecessary dependency between the entities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autoUpdateAnimBg="0"/>
      <p:bldP spid="9318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61D80-C025-4D9A-AB59-EEFF410633BD}" type="slidenum">
              <a:rPr lang="en-US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Prentice Hall, 2002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z="3600"/>
              <a:t>Functional Dependencies and Keys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Functional Dependency: The value of one attribute (the </a:t>
            </a:r>
            <a:r>
              <a:rPr lang="en-US" b="1" i="1" dirty="0">
                <a:solidFill>
                  <a:schemeClr val="tx2"/>
                </a:solidFill>
              </a:rPr>
              <a:t>determinant</a:t>
            </a:r>
            <a:r>
              <a:rPr lang="en-US" dirty="0"/>
              <a:t>) determines the value of another attribute</a:t>
            </a:r>
          </a:p>
        </p:txBody>
      </p:sp>
      <p:pic>
        <p:nvPicPr>
          <p:cNvPr id="169988" name="Picture 4" descr="http://prefex.cs.uwaterloo.ca/projects/probclean/imgs/fd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95600"/>
            <a:ext cx="8872514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bldLvl="2" autoUpdateAnimBg="0"/>
    </p:bld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46313748</TotalTime>
  <Pages>29</Pages>
  <Words>1620</Words>
  <Application>Microsoft Office PowerPoint</Application>
  <PresentationFormat>On-screen Show (4:3)</PresentationFormat>
  <Paragraphs>299</Paragraphs>
  <Slides>51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Garamond</vt:lpstr>
      <vt:lpstr>Times New Roman</vt:lpstr>
      <vt:lpstr>Wingdings</vt:lpstr>
      <vt:lpstr>Stream</vt:lpstr>
      <vt:lpstr>Image</vt:lpstr>
      <vt:lpstr>PowerPoint Presentation</vt:lpstr>
      <vt:lpstr>Database Tables and Normalization</vt:lpstr>
      <vt:lpstr>Database Tables and Normalization</vt:lpstr>
      <vt:lpstr>Normalization and Database Design</vt:lpstr>
      <vt:lpstr>Data Normalization</vt:lpstr>
      <vt:lpstr>Example – Figure 5.2b</vt:lpstr>
      <vt:lpstr>Well-Structured Relations</vt:lpstr>
      <vt:lpstr>Anomalies in this Table</vt:lpstr>
      <vt:lpstr>Functional Dependencies and Keys</vt:lpstr>
      <vt:lpstr>Normalization</vt:lpstr>
      <vt:lpstr>First Normal Form</vt:lpstr>
      <vt:lpstr>PowerPoint Presentation</vt:lpstr>
      <vt:lpstr>PowerPoint Presentation</vt:lpstr>
      <vt:lpstr>Data Organization: 1NF</vt:lpstr>
      <vt:lpstr>Conversion to 1NF</vt:lpstr>
      <vt:lpstr>Conversion to 1NF</vt:lpstr>
      <vt:lpstr>1NF Summarized</vt:lpstr>
      <vt:lpstr>Second Normal Form</vt:lpstr>
      <vt:lpstr>Fig 5.23(b) – Functional Dependencies in EMPLOYEE2</vt:lpstr>
      <vt:lpstr>Database Tables and Normalization</vt:lpstr>
      <vt:lpstr>Desirable dependencies based on primary key Less desirable dependencies        Partial        based on part of composite primary key       Transitive       one nonprime attribute depends on      another nonprime attribute </vt:lpstr>
      <vt:lpstr>Dependency Diagram</vt:lpstr>
      <vt:lpstr>PowerPoint Presentation</vt:lpstr>
      <vt:lpstr>Conversion to 2NF</vt:lpstr>
      <vt:lpstr>2NF Conversion Results</vt:lpstr>
      <vt:lpstr>2NF Summarized</vt:lpstr>
      <vt:lpstr>Conversion to 3NF</vt:lpstr>
      <vt:lpstr>3NF Summarized</vt:lpstr>
      <vt:lpstr>Additional DB Enhancements</vt:lpstr>
      <vt:lpstr>PowerPoint Presentation</vt:lpstr>
      <vt:lpstr>Boyce-Codd Normal Form (BCNF)</vt:lpstr>
      <vt:lpstr>3NF Table Not in BCNF</vt:lpstr>
      <vt:lpstr>Decomposition of Table  Structure to Meet BCNF</vt:lpstr>
      <vt:lpstr>Example: BCNF conversion</vt:lpstr>
      <vt:lpstr>Decomposition into BCNF</vt:lpstr>
      <vt:lpstr>Normalization and Database Design</vt:lpstr>
      <vt:lpstr>Normalization and Database Design</vt:lpstr>
      <vt:lpstr>Normalization and Database Design</vt:lpstr>
      <vt:lpstr>Initial ERD for Contracting Company</vt:lpstr>
      <vt:lpstr>PowerPoint Presentation</vt:lpstr>
      <vt:lpstr>Modified ERD for  Contracting Company</vt:lpstr>
      <vt:lpstr>Final ERD for  Contracting Company</vt:lpstr>
      <vt:lpstr>PowerPoint Presentation</vt:lpstr>
      <vt:lpstr>PowerPoint Presentation</vt:lpstr>
      <vt:lpstr>Denormalization</vt:lpstr>
      <vt:lpstr>Denormalization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Systems: Design, Implementation, and Management</dc:title>
  <dc:subject>Chapter 4</dc:subject>
  <dc:creator>Roger McHaney</dc:creator>
  <cp:lastModifiedBy>Dr Khurram Shahzad</cp:lastModifiedBy>
  <cp:revision>121</cp:revision>
  <cp:lastPrinted>1997-02-14T15:29:12Z</cp:lastPrinted>
  <dcterms:created xsi:type="dcterms:W3CDTF">1996-12-23T20:07:32Z</dcterms:created>
  <dcterms:modified xsi:type="dcterms:W3CDTF">2023-04-26T12:02:21Z</dcterms:modified>
</cp:coreProperties>
</file>