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94" r:id="rId9"/>
    <p:sldId id="295" r:id="rId10"/>
    <p:sldId id="296" r:id="rId11"/>
    <p:sldId id="297" r:id="rId12"/>
    <p:sldId id="298" r:id="rId13"/>
    <p:sldId id="263" r:id="rId14"/>
    <p:sldId id="265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83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B3F5-F4C4-C17C-99E5-BDAD46DB5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51A82-383D-E1E4-E8BB-41FAD6EDE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5C25D-B166-9392-602B-895F0200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0DDE-B15A-40D2-B8D6-7FB5458C64BC}" type="datetimeFigureOut">
              <a:rPr lang="en-PK" smtClean="0"/>
              <a:t>30/10/2024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0ECCD-1381-3A97-5CF8-5C25554F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B3322-42D9-70F5-E7D0-62A8C1CC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3E58-49FC-4A4C-BB6A-4F51FE0EFF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2446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33FC-F1DF-602B-0968-7B1395BB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607B0-D833-B0F2-3427-127E1A23E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8B71A-38A8-EE06-F62F-1F050823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0DDE-B15A-40D2-B8D6-7FB5458C64BC}" type="datetimeFigureOut">
              <a:rPr lang="en-PK" smtClean="0"/>
              <a:t>30/10/2024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AF70C-F100-DB31-1944-BEE1C2DF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5FECA-94A8-E9D5-64A7-E4A8ED81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3E58-49FC-4A4C-BB6A-4F51FE0EFF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3502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2C25A-684F-57FD-1AF2-CD7C8D2BB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AF633-6510-74F7-666D-8B0744395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BE200-EC78-842B-D776-7E24BD1C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0DDE-B15A-40D2-B8D6-7FB5458C64BC}" type="datetimeFigureOut">
              <a:rPr lang="en-PK" smtClean="0"/>
              <a:t>30/10/2024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CA386-868E-D2DB-1ECE-648A55C0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208F-6A71-DE77-9C28-95B83525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3E58-49FC-4A4C-BB6A-4F51FE0EFF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5176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F76D-049B-4205-EE89-145A4BC2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37A2-6B54-3815-8BC0-F81D2C0D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32A7B-6464-A6A4-F992-FE5A5DFE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0DDE-B15A-40D2-B8D6-7FB5458C64BC}" type="datetimeFigureOut">
              <a:rPr lang="en-PK" smtClean="0"/>
              <a:t>30/10/2024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D8A9C-41E3-DCF8-3102-9ED8BF55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F89F5-4E2C-723D-5BF5-21B7E1F7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3E58-49FC-4A4C-BB6A-4F51FE0EFF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044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B095-2D58-D151-573A-BE9BA50E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B5E6B-C941-C048-0623-74EDFB874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3B88F-FC96-D547-B95A-451C5A2C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0DDE-B15A-40D2-B8D6-7FB5458C64BC}" type="datetimeFigureOut">
              <a:rPr lang="en-PK" smtClean="0"/>
              <a:t>30/10/2024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B6240-6A75-6A75-9E3B-61D8FBF2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26F8-E0C0-1AE3-576A-1AF2D938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3E58-49FC-4A4C-BB6A-4F51FE0EFF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0725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10FC-937A-33B0-4C20-368FB201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D96C0-CC92-0452-DE25-FEEA1F81E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7F5CF-1945-6052-B281-6C78CE049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559FA-422D-B0B0-64A7-46A87256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0DDE-B15A-40D2-B8D6-7FB5458C64BC}" type="datetimeFigureOut">
              <a:rPr lang="en-PK" smtClean="0"/>
              <a:t>30/10/2024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7E2A8-29A5-D047-E3EA-9723F5D3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5769D-BD25-9692-61E0-BA6FBC10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3E58-49FC-4A4C-BB6A-4F51FE0EFF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5335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746D-CF20-AFBC-E8B2-D7CFBDA0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7E63B-14F5-DD28-9C57-4893DAFF5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8DB68-B8B0-8E0D-C169-3FD948264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7939E-261A-2AB9-2717-CAD462C43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3D237-208E-AD13-4EA5-1343C133D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42E82-7314-FCCC-22FC-3BBA5B5D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0DDE-B15A-40D2-B8D6-7FB5458C64BC}" type="datetimeFigureOut">
              <a:rPr lang="en-PK" smtClean="0"/>
              <a:t>30/10/2024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8F827-C904-A4AB-AF26-5F98FE04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9648E-76A2-3C9F-469D-D2F3281E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3E58-49FC-4A4C-BB6A-4F51FE0EFF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220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B61B-5927-EF96-FB80-2A7CE85D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ACFAD-173F-4A27-41B4-A322ECAF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0DDE-B15A-40D2-B8D6-7FB5458C64BC}" type="datetimeFigureOut">
              <a:rPr lang="en-PK" smtClean="0"/>
              <a:t>30/10/2024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483F-F2B5-7719-9A98-13241617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938BC-5C31-B667-EE97-BAE2AC64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3E58-49FC-4A4C-BB6A-4F51FE0EFF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6000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5D395-9761-CB27-FB93-7A14F3D6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0DDE-B15A-40D2-B8D6-7FB5458C64BC}" type="datetimeFigureOut">
              <a:rPr lang="en-PK" smtClean="0"/>
              <a:t>30/10/2024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53557-8014-360B-EC37-650EA77F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EDC0C-07A8-1950-AA52-7988926F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3E58-49FC-4A4C-BB6A-4F51FE0EFF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025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8632-BEF3-2F2B-2653-622BBF18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4F04-C79F-A656-1961-C6E97E554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50C30-7B48-11C2-E592-4BFE12D3D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02A60-38AF-4603-C71E-5F68174A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0DDE-B15A-40D2-B8D6-7FB5458C64BC}" type="datetimeFigureOut">
              <a:rPr lang="en-PK" smtClean="0"/>
              <a:t>30/10/2024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C2045-8D50-9FB5-08EB-101DA976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3711A-E09B-825A-A461-9A7EE0E1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3E58-49FC-4A4C-BB6A-4F51FE0EFF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2279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18A0-81B3-A15F-FA82-7D068C7C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B67ED-5B68-C09C-1F29-434BF645F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E4B49-FFD4-31E6-C6B8-D635F42F3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B44A6-973F-6D90-C1CC-7B2BB8B3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0DDE-B15A-40D2-B8D6-7FB5458C64BC}" type="datetimeFigureOut">
              <a:rPr lang="en-PK" smtClean="0"/>
              <a:t>30/10/2024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0743E-4A1F-39FD-1773-3263D11D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F70FC-C8DA-B2BF-2788-8D4FB41E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3E58-49FC-4A4C-BB6A-4F51FE0EFF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153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7E1FB-E031-E721-D9AF-EEBB5BAD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0835B-FD41-46F9-F9EC-334F9882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64984-340C-4AF9-1202-DCD39FD4E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60DDE-B15A-40D2-B8D6-7FB5458C64BC}" type="datetimeFigureOut">
              <a:rPr lang="en-PK" smtClean="0"/>
              <a:t>30/10/2024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866D0-FCD9-A343-9B03-4BC90A002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03C46-5BCE-1B3B-97E0-42BE22261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33E58-49FC-4A4C-BB6A-4F51FE0EFF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8768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4908-5533-2953-419D-CBB808D6F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C7522-F5DE-3A02-F94A-0B560DF5D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Confusion Matrix, Accuracy, Precision, Recall, F1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5849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A31F-4E62-C5EA-5F4F-128EBECA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D814-8F92-6605-9456-4D0ED577E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i="0" u="none" strike="noStrike" baseline="0" dirty="0">
                <a:latin typeface="TimesLTStd-Roman"/>
              </a:rPr>
              <a:t>The recall is the ratio of images correctly identified as positive.</a:t>
            </a:r>
            <a:endParaRPr lang="en-PK" sz="4400" dirty="0"/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2FD90141-1568-64B5-E596-17B17A257B9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0116" y="2620562"/>
            <a:ext cx="4798294" cy="2167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478E39-E058-20B2-969C-9F7F2F2F5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528" y="3564175"/>
            <a:ext cx="228631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7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5789-4DF3-5529-3324-809652EE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D7B4-4C99-FB88-8FB5-3DD080BB2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351"/>
            <a:ext cx="10515600" cy="4351338"/>
          </a:xfrm>
        </p:spPr>
        <p:txBody>
          <a:bodyPr/>
          <a:lstStyle/>
          <a:p>
            <a:r>
              <a:rPr lang="en-US" dirty="0"/>
              <a:t>F measure: </a:t>
            </a:r>
            <a:endParaRPr lang="en-PK"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F88DAEA5-2A7E-E6EB-FB00-2D92E114CC7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2339" y="4353304"/>
            <a:ext cx="8857488" cy="764286"/>
          </a:xfrm>
          <a:prstGeom prst="rect">
            <a:avLst/>
          </a:prstGeom>
        </p:spPr>
      </p:pic>
      <p:pic>
        <p:nvPicPr>
          <p:cNvPr id="5" name="object 9">
            <a:extLst>
              <a:ext uri="{FF2B5EF4-FFF2-40B4-BE49-F238E27FC236}">
                <a16:creationId xmlns:a16="http://schemas.microsoft.com/office/drawing/2014/main" id="{AB8C026D-F101-2150-3EB4-D9FAD69BB61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8067" y="1911646"/>
            <a:ext cx="4798294" cy="21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7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AEAD-C6C7-AFDE-5FEC-3EE38E90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65E6-1F00-D630-DFA0-CC3894BF1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0504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035" y="-162815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Evaluation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Classification</a:t>
            </a:r>
            <a:r>
              <a:rPr spc="10" dirty="0"/>
              <a:t> </a:t>
            </a:r>
            <a:r>
              <a:rPr spc="-1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86" y="762000"/>
            <a:ext cx="9443085" cy="26670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b="1" u="heavy" spc="-9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TP,</a:t>
            </a:r>
            <a:r>
              <a:rPr sz="240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TN,</a:t>
            </a:r>
            <a:r>
              <a:rPr sz="240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FP</a:t>
            </a:r>
            <a:r>
              <a:rPr sz="2400" b="1" u="heavy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and</a:t>
            </a:r>
            <a:r>
              <a:rPr sz="240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FN: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Example: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har char="-"/>
              <a:tabLst>
                <a:tab pos="354965" algn="l"/>
                <a:tab pos="355600" algn="l"/>
              </a:tabLst>
            </a:pPr>
            <a:r>
              <a:rPr sz="2000" spc="-5" dirty="0">
                <a:latin typeface="Segoe Print"/>
                <a:cs typeface="Segoe Print"/>
              </a:rPr>
              <a:t>Predict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if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bowler</a:t>
            </a:r>
            <a:r>
              <a:rPr sz="2000" spc="-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will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not bowl a </a:t>
            </a:r>
            <a:r>
              <a:rPr sz="2000" b="1" spc="-5" dirty="0">
                <a:latin typeface="Segoe Print"/>
                <a:cs typeface="Segoe Print"/>
              </a:rPr>
              <a:t>no-ball</a:t>
            </a:r>
            <a:r>
              <a:rPr sz="2000" spc="-5" dirty="0">
                <a:latin typeface="Segoe Print"/>
                <a:cs typeface="Segoe Print"/>
              </a:rPr>
              <a:t>?</a:t>
            </a:r>
            <a:endParaRPr sz="2000" dirty="0">
              <a:latin typeface="Segoe Print"/>
              <a:cs typeface="Segoe Print"/>
            </a:endParaRPr>
          </a:p>
          <a:p>
            <a:pPr marL="812800" lvl="1" indent="-343535">
              <a:lnSpc>
                <a:spcPct val="100000"/>
              </a:lnSpc>
              <a:spcBef>
                <a:spcPts val="1200"/>
              </a:spcBef>
              <a:buChar char="-"/>
              <a:tabLst>
                <a:tab pos="812800" algn="l"/>
                <a:tab pos="813435" algn="l"/>
              </a:tabLst>
            </a:pPr>
            <a:r>
              <a:rPr sz="2000" spc="-5" dirty="0">
                <a:latin typeface="Segoe Print"/>
                <a:cs typeface="Segoe Print"/>
              </a:rPr>
              <a:t>15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no-balls</a:t>
            </a:r>
            <a:r>
              <a:rPr sz="2000" spc="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in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an </a:t>
            </a:r>
            <a:r>
              <a:rPr sz="2000" spc="-10" dirty="0">
                <a:latin typeface="Segoe Print"/>
                <a:cs typeface="Segoe Print"/>
              </a:rPr>
              <a:t>inning </a:t>
            </a:r>
            <a:r>
              <a:rPr sz="2000" spc="-5" dirty="0">
                <a:latin typeface="Segoe Print"/>
                <a:cs typeface="Segoe Print"/>
              </a:rPr>
              <a:t>(Total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balls: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315)</a:t>
            </a:r>
            <a:endParaRPr sz="2000" dirty="0">
              <a:latin typeface="Segoe Print"/>
              <a:cs typeface="Segoe Print"/>
            </a:endParaRPr>
          </a:p>
          <a:p>
            <a:pPr marL="812800" lvl="1" indent="-343535">
              <a:lnSpc>
                <a:spcPct val="100000"/>
              </a:lnSpc>
              <a:spcBef>
                <a:spcPts val="1200"/>
              </a:spcBef>
              <a:buChar char="-"/>
              <a:tabLst>
                <a:tab pos="812800" algn="l"/>
                <a:tab pos="813435" algn="l"/>
              </a:tabLst>
            </a:pPr>
            <a:r>
              <a:rPr sz="2000" spc="-5" dirty="0">
                <a:latin typeface="Segoe Print"/>
                <a:cs typeface="Segoe Print"/>
              </a:rPr>
              <a:t>Bowl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no-ball</a:t>
            </a:r>
            <a:r>
              <a:rPr sz="2000" spc="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(Class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0), Bowl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regular</a:t>
            </a:r>
            <a:r>
              <a:rPr sz="2000" spc="-5" dirty="0">
                <a:latin typeface="Segoe Print"/>
                <a:cs typeface="Segoe Print"/>
              </a:rPr>
              <a:t> ball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(Class</a:t>
            </a:r>
            <a:r>
              <a:rPr sz="2000" spc="1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1)</a:t>
            </a:r>
            <a:endParaRPr sz="2000" dirty="0">
              <a:latin typeface="Segoe Print"/>
              <a:cs typeface="Segoe Print"/>
            </a:endParaRPr>
          </a:p>
          <a:p>
            <a:pPr marL="812800" lvl="1" indent="-343535">
              <a:lnSpc>
                <a:spcPct val="100000"/>
              </a:lnSpc>
              <a:spcBef>
                <a:spcPts val="1200"/>
              </a:spcBef>
              <a:buChar char="-"/>
              <a:tabLst>
                <a:tab pos="812800" algn="l"/>
                <a:tab pos="813435" algn="l"/>
              </a:tabLst>
            </a:pPr>
            <a:r>
              <a:rPr sz="2000" spc="-10" dirty="0">
                <a:latin typeface="Segoe Print"/>
                <a:cs typeface="Segoe Print"/>
              </a:rPr>
              <a:t>Model(*)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predicted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10</a:t>
            </a:r>
            <a:r>
              <a:rPr sz="2000" spc="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no-balls</a:t>
            </a:r>
            <a:r>
              <a:rPr sz="2000" spc="2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(8</a:t>
            </a:r>
            <a:r>
              <a:rPr sz="2000" spc="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correct </a:t>
            </a:r>
            <a:r>
              <a:rPr sz="2000" spc="-10" dirty="0">
                <a:latin typeface="Segoe Print"/>
                <a:cs typeface="Segoe Print"/>
              </a:rPr>
              <a:t>predictions,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2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incorrect)</a:t>
            </a:r>
            <a:endParaRPr sz="2000" dirty="0">
              <a:latin typeface="Segoe Print"/>
              <a:cs typeface="Segoe Prin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905" y="3795521"/>
            <a:ext cx="2927604" cy="20894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50835" y="3795521"/>
            <a:ext cx="1459229" cy="20276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21433" y="5945581"/>
            <a:ext cx="8857615" cy="75819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dirty="0">
                <a:latin typeface="Segoe Print"/>
                <a:cs typeface="Segoe Print"/>
              </a:rPr>
              <a:t>* </a:t>
            </a:r>
            <a:r>
              <a:rPr sz="1600" spc="-5" dirty="0">
                <a:latin typeface="Segoe Print"/>
                <a:cs typeface="Segoe Print"/>
              </a:rPr>
              <a:t>Assume</a:t>
            </a:r>
            <a:r>
              <a:rPr sz="1600" dirty="0">
                <a:latin typeface="Segoe Print"/>
                <a:cs typeface="Segoe Print"/>
              </a:rPr>
              <a:t> you have</a:t>
            </a:r>
            <a:r>
              <a:rPr sz="1600" spc="-1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a </a:t>
            </a:r>
            <a:r>
              <a:rPr sz="1600" spc="-5" dirty="0">
                <a:latin typeface="Segoe Print"/>
                <a:cs typeface="Segoe Print"/>
              </a:rPr>
              <a:t>model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that</a:t>
            </a:r>
            <a:r>
              <a:rPr sz="1600" spc="-1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has</a:t>
            </a:r>
            <a:r>
              <a:rPr sz="1600" spc="-1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been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observing </a:t>
            </a:r>
            <a:r>
              <a:rPr sz="1600" dirty="0">
                <a:latin typeface="Segoe Print"/>
                <a:cs typeface="Segoe Print"/>
              </a:rPr>
              <a:t>the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bowlers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for </a:t>
            </a:r>
            <a:r>
              <a:rPr sz="1600" dirty="0">
                <a:latin typeface="Segoe Print"/>
                <a:cs typeface="Segoe Print"/>
              </a:rPr>
              <a:t>the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last </a:t>
            </a:r>
            <a:r>
              <a:rPr sz="1600" dirty="0">
                <a:latin typeface="Segoe Print"/>
                <a:cs typeface="Segoe Print"/>
              </a:rPr>
              <a:t>15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years</a:t>
            </a:r>
            <a:endParaRPr sz="16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Segoe Print"/>
                <a:cs typeface="Segoe Print"/>
              </a:rPr>
              <a:t>and</a:t>
            </a:r>
            <a:r>
              <a:rPr sz="1600" spc="-1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used</a:t>
            </a:r>
            <a:r>
              <a:rPr sz="1600" spc="-1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these</a:t>
            </a:r>
            <a:r>
              <a:rPr sz="1600" spc="-2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observations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for</a:t>
            </a:r>
            <a:r>
              <a:rPr sz="1600" spc="-1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learning.</a:t>
            </a:r>
            <a:endParaRPr sz="1600">
              <a:latin typeface="Segoe Print"/>
              <a:cs typeface="Segoe Print"/>
            </a:endParaRPr>
          </a:p>
        </p:txBody>
      </p:sp>
    </p:spTree>
    <p:extLst>
      <p:ext uri="{BB962C8B-B14F-4D97-AF65-F5344CB8AC3E}">
        <p14:creationId xmlns:p14="http://schemas.microsoft.com/office/powerpoint/2010/main" val="54303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28653" y="849185"/>
          <a:ext cx="6798944" cy="3219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6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33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5300"/>
                      </a:solidFill>
                      <a:prstDash val="solid"/>
                    </a:lnL>
                    <a:lnR w="12700">
                      <a:solidFill>
                        <a:srgbClr val="005300"/>
                      </a:solidFill>
                      <a:prstDash val="solid"/>
                    </a:lnR>
                    <a:lnT w="28575">
                      <a:solidFill>
                        <a:srgbClr val="005300"/>
                      </a:solidFill>
                      <a:prstDash val="solid"/>
                    </a:lnT>
                    <a:lnB w="12700">
                      <a:solidFill>
                        <a:srgbClr val="0053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Actual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Labels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5300"/>
                      </a:solidFill>
                      <a:prstDash val="solid"/>
                    </a:lnL>
                    <a:lnR w="28575">
                      <a:solidFill>
                        <a:srgbClr val="005300"/>
                      </a:solidFill>
                      <a:prstDash val="solid"/>
                    </a:lnR>
                    <a:lnT w="28575">
                      <a:solidFill>
                        <a:srgbClr val="005300"/>
                      </a:solidFill>
                      <a:prstDash val="solid"/>
                    </a:lnT>
                    <a:lnB w="12700">
                      <a:solidFill>
                        <a:srgbClr val="0053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5300"/>
                      </a:solidFill>
                      <a:prstDash val="solid"/>
                    </a:lnL>
                    <a:lnB w="12700">
                      <a:solidFill>
                        <a:srgbClr val="005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147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294640" marR="90805" indent="-1943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Pre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icted 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Labels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5300"/>
                      </a:solidFill>
                      <a:prstDash val="solid"/>
                    </a:lnL>
                    <a:lnR w="12700">
                      <a:solidFill>
                        <a:srgbClr val="005300"/>
                      </a:solidFill>
                      <a:prstDash val="solid"/>
                    </a:lnR>
                    <a:lnT w="12700">
                      <a:solidFill>
                        <a:srgbClr val="005300"/>
                      </a:solidFill>
                      <a:prstDash val="solid"/>
                    </a:lnT>
                    <a:lnB w="28575">
                      <a:solidFill>
                        <a:srgbClr val="0053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300"/>
                      </a:solidFill>
                      <a:prstDash val="solid"/>
                    </a:lnL>
                    <a:lnR w="12700">
                      <a:solidFill>
                        <a:srgbClr val="005300"/>
                      </a:solidFill>
                      <a:prstDash val="solid"/>
                    </a:lnR>
                    <a:lnT w="12700">
                      <a:solidFill>
                        <a:srgbClr val="005300"/>
                      </a:solidFill>
                      <a:prstDash val="solid"/>
                    </a:lnT>
                    <a:lnB w="12700">
                      <a:solidFill>
                        <a:srgbClr val="005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(Positive)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5300"/>
                      </a:solidFill>
                      <a:prstDash val="solid"/>
                    </a:lnL>
                    <a:lnR w="12700">
                      <a:solidFill>
                        <a:srgbClr val="005300"/>
                      </a:solidFill>
                      <a:prstDash val="solid"/>
                    </a:lnR>
                    <a:lnT w="12700">
                      <a:solidFill>
                        <a:srgbClr val="005300"/>
                      </a:solidFill>
                      <a:prstDash val="solid"/>
                    </a:lnT>
                    <a:lnB w="12700">
                      <a:solidFill>
                        <a:srgbClr val="005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(Negative)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5300"/>
                      </a:solidFill>
                      <a:prstDash val="solid"/>
                    </a:lnL>
                    <a:lnR w="28575">
                      <a:solidFill>
                        <a:srgbClr val="005300"/>
                      </a:solidFill>
                      <a:prstDash val="solid"/>
                    </a:lnR>
                    <a:lnT w="12700">
                      <a:solidFill>
                        <a:srgbClr val="005300"/>
                      </a:solidFill>
                      <a:prstDash val="solid"/>
                    </a:lnT>
                    <a:lnB w="12700">
                      <a:solidFill>
                        <a:srgbClr val="005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spc="-55" dirty="0">
                          <a:latin typeface="Arial MT"/>
                          <a:cs typeface="Arial MT"/>
                        </a:rPr>
                        <a:t>Total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005300"/>
                      </a:solidFill>
                      <a:prstDash val="solid"/>
                    </a:lnL>
                    <a:lnR w="12700">
                      <a:solidFill>
                        <a:srgbClr val="005300"/>
                      </a:solidFill>
                      <a:prstDash val="solid"/>
                    </a:lnR>
                    <a:lnT w="12700">
                      <a:solidFill>
                        <a:srgbClr val="005300"/>
                      </a:solidFill>
                      <a:prstDash val="solid"/>
                    </a:lnT>
                    <a:lnB w="12700">
                      <a:solidFill>
                        <a:srgbClr val="0053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0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5300"/>
                      </a:solidFill>
                      <a:prstDash val="solid"/>
                    </a:lnL>
                    <a:lnR w="12700">
                      <a:solidFill>
                        <a:srgbClr val="005300"/>
                      </a:solidFill>
                      <a:prstDash val="solid"/>
                    </a:lnR>
                    <a:lnT w="12700">
                      <a:solidFill>
                        <a:srgbClr val="005300"/>
                      </a:solidFill>
                      <a:prstDash val="solid"/>
                    </a:lnT>
                    <a:lnB w="28575">
                      <a:solidFill>
                        <a:srgbClr val="0053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(Positive)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5300"/>
                      </a:solidFill>
                      <a:prstDash val="solid"/>
                    </a:lnL>
                    <a:lnR w="12700">
                      <a:solidFill>
                        <a:srgbClr val="005300"/>
                      </a:solidFill>
                      <a:prstDash val="solid"/>
                    </a:lnR>
                    <a:lnT w="12700">
                      <a:solidFill>
                        <a:srgbClr val="005300"/>
                      </a:solidFill>
                      <a:prstDash val="solid"/>
                    </a:lnT>
                    <a:lnB w="12700">
                      <a:solidFill>
                        <a:srgbClr val="005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4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100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5300"/>
                      </a:solidFill>
                      <a:prstDash val="solid"/>
                    </a:lnL>
                    <a:lnR w="12700">
                      <a:solidFill>
                        <a:srgbClr val="005300"/>
                      </a:solidFill>
                      <a:prstDash val="solid"/>
                    </a:lnR>
                    <a:lnT w="12700">
                      <a:solidFill>
                        <a:srgbClr val="005300"/>
                      </a:solidFill>
                      <a:prstDash val="solid"/>
                    </a:lnT>
                    <a:lnB w="12700">
                      <a:solidFill>
                        <a:srgbClr val="0053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FP</a:t>
                      </a:r>
                      <a:r>
                        <a:rPr sz="24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5300"/>
                      </a:solidFill>
                      <a:prstDash val="solid"/>
                    </a:lnL>
                    <a:lnR w="28575">
                      <a:solidFill>
                        <a:srgbClr val="005300"/>
                      </a:solidFill>
                      <a:prstDash val="solid"/>
                    </a:lnR>
                    <a:lnT w="12700">
                      <a:solidFill>
                        <a:srgbClr val="005300"/>
                      </a:solidFill>
                      <a:prstDash val="solid"/>
                    </a:lnT>
                    <a:lnB w="12700">
                      <a:solidFill>
                        <a:srgbClr val="0053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spc="-65" dirty="0">
                          <a:latin typeface="Arial MT"/>
                          <a:cs typeface="Arial MT"/>
                        </a:rPr>
                        <a:t>110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005300"/>
                      </a:solidFill>
                      <a:prstDash val="solid"/>
                    </a:lnL>
                    <a:lnR w="12700">
                      <a:solidFill>
                        <a:srgbClr val="005300"/>
                      </a:solidFill>
                      <a:prstDash val="solid"/>
                    </a:lnR>
                    <a:lnT w="12700">
                      <a:solidFill>
                        <a:srgbClr val="005300"/>
                      </a:solidFill>
                      <a:prstDash val="solid"/>
                    </a:lnT>
                    <a:lnB w="12700">
                      <a:solidFill>
                        <a:srgbClr val="005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7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5300"/>
                      </a:solidFill>
                      <a:prstDash val="solid"/>
                    </a:lnL>
                    <a:lnR w="12700">
                      <a:solidFill>
                        <a:srgbClr val="005300"/>
                      </a:solidFill>
                      <a:prstDash val="solid"/>
                    </a:lnR>
                    <a:lnT w="12700">
                      <a:solidFill>
                        <a:srgbClr val="005300"/>
                      </a:solidFill>
                      <a:prstDash val="solid"/>
                    </a:lnT>
                    <a:lnB w="28575">
                      <a:solidFill>
                        <a:srgbClr val="0053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(Negative)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5300"/>
                      </a:solidFill>
                      <a:prstDash val="solid"/>
                    </a:lnL>
                    <a:lnR w="12700">
                      <a:solidFill>
                        <a:srgbClr val="005300"/>
                      </a:solidFill>
                      <a:prstDash val="solid"/>
                    </a:lnR>
                    <a:lnT w="12700">
                      <a:solidFill>
                        <a:srgbClr val="005300"/>
                      </a:solidFill>
                      <a:prstDash val="solid"/>
                    </a:lnT>
                    <a:lnB w="28575">
                      <a:solidFill>
                        <a:srgbClr val="005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FN</a:t>
                      </a:r>
                      <a:r>
                        <a:rPr sz="2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005300"/>
                      </a:solidFill>
                      <a:prstDash val="solid"/>
                    </a:lnL>
                    <a:lnR w="12700">
                      <a:solidFill>
                        <a:srgbClr val="005300"/>
                      </a:solidFill>
                      <a:prstDash val="solid"/>
                    </a:lnR>
                    <a:lnT w="12700">
                      <a:solidFill>
                        <a:srgbClr val="005300"/>
                      </a:solidFill>
                      <a:prstDash val="solid"/>
                    </a:lnT>
                    <a:lnB w="28575">
                      <a:solidFill>
                        <a:srgbClr val="0053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TN</a:t>
                      </a:r>
                      <a:r>
                        <a:rPr sz="2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50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005300"/>
                      </a:solidFill>
                      <a:prstDash val="solid"/>
                    </a:lnL>
                    <a:lnR w="28575">
                      <a:solidFill>
                        <a:srgbClr val="005300"/>
                      </a:solidFill>
                      <a:prstDash val="solid"/>
                    </a:lnR>
                    <a:lnT w="12700">
                      <a:solidFill>
                        <a:srgbClr val="005300"/>
                      </a:solidFill>
                      <a:prstDash val="solid"/>
                    </a:lnT>
                    <a:lnB w="28575">
                      <a:solidFill>
                        <a:srgbClr val="0053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55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5300"/>
                      </a:solidFill>
                      <a:prstDash val="solid"/>
                    </a:lnL>
                    <a:lnR w="12700">
                      <a:solidFill>
                        <a:srgbClr val="005300"/>
                      </a:solidFill>
                      <a:prstDash val="solid"/>
                    </a:lnR>
                    <a:lnT w="12700">
                      <a:solidFill>
                        <a:srgbClr val="005300"/>
                      </a:solidFill>
                      <a:prstDash val="solid"/>
                    </a:lnT>
                    <a:lnB w="38100">
                      <a:solidFill>
                        <a:srgbClr val="005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5300"/>
                      </a:solidFill>
                      <a:prstDash val="solid"/>
                    </a:lnR>
                    <a:lnT w="28575">
                      <a:solidFill>
                        <a:srgbClr val="0053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5" dirty="0">
                          <a:latin typeface="Arial MT"/>
                          <a:cs typeface="Arial MT"/>
                        </a:rPr>
                        <a:t>Total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5300"/>
                      </a:solidFill>
                      <a:prstDash val="solid"/>
                    </a:lnL>
                    <a:lnR w="12700">
                      <a:solidFill>
                        <a:srgbClr val="005300"/>
                      </a:solidFill>
                      <a:prstDash val="solid"/>
                    </a:lnR>
                    <a:lnT w="28575">
                      <a:solidFill>
                        <a:srgbClr val="005300"/>
                      </a:solidFill>
                      <a:prstDash val="solid"/>
                    </a:lnT>
                    <a:lnB w="12700">
                      <a:solidFill>
                        <a:srgbClr val="0053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2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105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5300"/>
                      </a:solidFill>
                      <a:prstDash val="solid"/>
                    </a:lnL>
                    <a:lnR w="12700">
                      <a:solidFill>
                        <a:srgbClr val="005300"/>
                      </a:solidFill>
                      <a:prstDash val="solid"/>
                    </a:lnR>
                    <a:lnT w="28575">
                      <a:solidFill>
                        <a:srgbClr val="005300"/>
                      </a:solidFill>
                      <a:prstDash val="solid"/>
                    </a:lnT>
                    <a:lnB w="12700">
                      <a:solidFill>
                        <a:srgbClr val="005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60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5300"/>
                      </a:solidFill>
                      <a:prstDash val="solid"/>
                    </a:lnL>
                    <a:lnR w="12700">
                      <a:solidFill>
                        <a:srgbClr val="005300"/>
                      </a:solidFill>
                      <a:prstDash val="solid"/>
                    </a:lnR>
                    <a:lnT w="28575">
                      <a:solidFill>
                        <a:srgbClr val="005300"/>
                      </a:solidFill>
                      <a:prstDash val="solid"/>
                    </a:lnT>
                    <a:lnB w="12700">
                      <a:solidFill>
                        <a:srgbClr val="005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300"/>
                      </a:solidFill>
                      <a:prstDash val="solid"/>
                    </a:lnL>
                    <a:lnT w="38100">
                      <a:solidFill>
                        <a:srgbClr val="0053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7838" y="482853"/>
            <a:ext cx="6543040" cy="524764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Matrix: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Example: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har char="-"/>
              <a:tabLst>
                <a:tab pos="354965" algn="l"/>
                <a:tab pos="355600" algn="l"/>
              </a:tabLst>
            </a:pPr>
            <a:r>
              <a:rPr sz="2000" spc="-10" dirty="0">
                <a:latin typeface="Segoe Print"/>
                <a:cs typeface="Segoe Print"/>
              </a:rPr>
              <a:t>Disease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Detection</a:t>
            </a:r>
            <a:r>
              <a:rPr sz="2000" spc="-3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:</a:t>
            </a:r>
            <a:endParaRPr sz="2000" dirty="0">
              <a:latin typeface="Segoe Print"/>
              <a:cs typeface="Segoe Print"/>
            </a:endParaRPr>
          </a:p>
          <a:p>
            <a:pPr marL="12700" marR="2856865">
              <a:lnSpc>
                <a:spcPct val="150000"/>
              </a:lnSpc>
            </a:pPr>
            <a:r>
              <a:rPr sz="2000" spc="-5" dirty="0">
                <a:latin typeface="Segoe Print"/>
                <a:cs typeface="Segoe Print"/>
              </a:rPr>
              <a:t>Given pathology </a:t>
            </a:r>
            <a:r>
              <a:rPr sz="2000" spc="-10" dirty="0">
                <a:latin typeface="Segoe Print"/>
                <a:cs typeface="Segoe Print"/>
              </a:rPr>
              <a:t>reports </a:t>
            </a:r>
            <a:r>
              <a:rPr sz="2000" spc="-5" dirty="0">
                <a:latin typeface="Segoe Print"/>
                <a:cs typeface="Segoe Print"/>
              </a:rPr>
              <a:t>and </a:t>
            </a:r>
            <a:r>
              <a:rPr sz="2000" spc="-78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scans,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predict</a:t>
            </a:r>
            <a:r>
              <a:rPr sz="2000" spc="-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heart</a:t>
            </a:r>
            <a:r>
              <a:rPr sz="2000" spc="-10" dirty="0">
                <a:latin typeface="Segoe Print"/>
                <a:cs typeface="Segoe Print"/>
              </a:rPr>
              <a:t> disease</a:t>
            </a:r>
            <a:endParaRPr sz="2000" dirty="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-"/>
              <a:tabLst>
                <a:tab pos="354965" algn="l"/>
                <a:tab pos="355600" algn="l"/>
              </a:tabLst>
            </a:pPr>
            <a:r>
              <a:rPr sz="2000" spc="-5" dirty="0">
                <a:latin typeface="Segoe Print"/>
                <a:cs typeface="Segoe Print"/>
              </a:rPr>
              <a:t>Yes:</a:t>
            </a:r>
            <a:r>
              <a:rPr sz="2000" spc="-2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1,</a:t>
            </a:r>
            <a:r>
              <a:rPr sz="2000" spc="-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No: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0</a:t>
            </a:r>
            <a:endParaRPr sz="2000" dirty="0">
              <a:latin typeface="Segoe Print"/>
              <a:cs typeface="Segoe Prin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egoe Print"/>
              <a:buChar char="-"/>
            </a:pPr>
            <a:endParaRPr sz="2600" dirty="0">
              <a:latin typeface="Segoe Print"/>
              <a:cs typeface="Segoe Print"/>
            </a:endParaRPr>
          </a:p>
          <a:p>
            <a:pPr marL="24765">
              <a:lnSpc>
                <a:spcPct val="100000"/>
              </a:lnSpc>
            </a:pP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Interpretation: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latin typeface="Segoe Print"/>
                <a:cs typeface="Segoe Print"/>
              </a:rPr>
              <a:t>Out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of</a:t>
            </a:r>
            <a:r>
              <a:rPr sz="2000" spc="-2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165</a:t>
            </a:r>
            <a:r>
              <a:rPr sz="2000" spc="-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cases</a:t>
            </a:r>
            <a:endParaRPr sz="2000" dirty="0">
              <a:latin typeface="Segoe Print"/>
              <a:cs typeface="Segoe Print"/>
            </a:endParaRPr>
          </a:p>
          <a:p>
            <a:pPr marL="367665" indent="-343535">
              <a:lnSpc>
                <a:spcPct val="100000"/>
              </a:lnSpc>
              <a:spcBef>
                <a:spcPts val="2400"/>
              </a:spcBef>
              <a:buChar char="-"/>
              <a:tabLst>
                <a:tab pos="367665" algn="l"/>
                <a:tab pos="368300" algn="l"/>
              </a:tabLst>
            </a:pPr>
            <a:r>
              <a:rPr sz="2000" spc="-5" dirty="0">
                <a:latin typeface="Segoe Print"/>
                <a:cs typeface="Segoe Print"/>
              </a:rPr>
              <a:t>Predicted: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“Yes" 110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times,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and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“No" 55 times</a:t>
            </a:r>
            <a:endParaRPr sz="2000" dirty="0">
              <a:latin typeface="Segoe Print"/>
              <a:cs typeface="Segoe Print"/>
            </a:endParaRPr>
          </a:p>
          <a:p>
            <a:pPr marL="367665" indent="-343535">
              <a:lnSpc>
                <a:spcPct val="100000"/>
              </a:lnSpc>
              <a:spcBef>
                <a:spcPts val="2400"/>
              </a:spcBef>
              <a:buChar char="-"/>
              <a:tabLst>
                <a:tab pos="367665" algn="l"/>
                <a:tab pos="368300" algn="l"/>
              </a:tabLst>
            </a:pPr>
            <a:r>
              <a:rPr sz="2000" spc="-5" dirty="0">
                <a:latin typeface="Segoe Print"/>
                <a:cs typeface="Segoe Print"/>
              </a:rPr>
              <a:t>In</a:t>
            </a:r>
            <a:r>
              <a:rPr sz="2000" spc="-10" dirty="0">
                <a:latin typeface="Segoe Print"/>
                <a:cs typeface="Segoe Print"/>
              </a:rPr>
              <a:t> reality: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“Yes"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105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times,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and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“No"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60 times</a:t>
            </a:r>
            <a:endParaRPr sz="2000" dirty="0">
              <a:latin typeface="Segoe Print"/>
              <a:cs typeface="Segoe Print"/>
            </a:endParaRPr>
          </a:p>
        </p:txBody>
      </p:sp>
    </p:spTree>
    <p:extLst>
      <p:ext uri="{BB962C8B-B14F-4D97-AF65-F5344CB8AC3E}">
        <p14:creationId xmlns:p14="http://schemas.microsoft.com/office/powerpoint/2010/main" val="1861036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838" y="482853"/>
            <a:ext cx="6595745" cy="186436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Matrix: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Metrics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using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Matrix: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297815" algn="l"/>
              </a:tabLst>
            </a:pPr>
            <a:r>
              <a:rPr sz="1800" dirty="0">
                <a:latin typeface="Segoe Print"/>
                <a:cs typeface="Segoe Print"/>
              </a:rPr>
              <a:t>-	</a:t>
            </a:r>
            <a:r>
              <a:rPr sz="1800" b="1" spc="-5" dirty="0">
                <a:latin typeface="Segoe Print"/>
                <a:cs typeface="Segoe Print"/>
              </a:rPr>
              <a:t>False</a:t>
            </a:r>
            <a:r>
              <a:rPr sz="1800" b="1" spc="5" dirty="0">
                <a:latin typeface="Segoe Print"/>
                <a:cs typeface="Segoe Print"/>
              </a:rPr>
              <a:t> </a:t>
            </a:r>
            <a:r>
              <a:rPr sz="1800" b="1" dirty="0">
                <a:latin typeface="Segoe Print"/>
                <a:cs typeface="Segoe Print"/>
              </a:rPr>
              <a:t>Positive</a:t>
            </a:r>
            <a:r>
              <a:rPr sz="1800" b="1" spc="-20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Rate:</a:t>
            </a:r>
            <a:r>
              <a:rPr sz="1800" b="1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Actual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Negative,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how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often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does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it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predict</a:t>
            </a:r>
            <a:r>
              <a:rPr sz="1800" dirty="0">
                <a:latin typeface="Segoe Print"/>
                <a:cs typeface="Segoe Print"/>
              </a:rPr>
              <a:t> Positive?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838" y="3540759"/>
            <a:ext cx="104571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  <a:tab pos="5132705" algn="l"/>
              </a:tabLst>
            </a:pPr>
            <a:r>
              <a:rPr sz="1800" dirty="0">
                <a:latin typeface="Segoe Print"/>
                <a:cs typeface="Segoe Print"/>
              </a:rPr>
              <a:t>-	</a:t>
            </a:r>
            <a:r>
              <a:rPr sz="1800" b="1" spc="-5" dirty="0">
                <a:latin typeface="Segoe Print"/>
                <a:cs typeface="Segoe Print"/>
              </a:rPr>
              <a:t>Specificity</a:t>
            </a:r>
            <a:r>
              <a:rPr sz="1800" b="1" spc="10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or</a:t>
            </a:r>
            <a:r>
              <a:rPr sz="1800" b="1" spc="5" dirty="0">
                <a:latin typeface="Segoe Print"/>
                <a:cs typeface="Segoe Print"/>
              </a:rPr>
              <a:t> </a:t>
            </a:r>
            <a:r>
              <a:rPr sz="1800" b="1" dirty="0">
                <a:latin typeface="Segoe Print"/>
                <a:cs typeface="Segoe Print"/>
              </a:rPr>
              <a:t>True</a:t>
            </a:r>
            <a:r>
              <a:rPr sz="1800" b="1" spc="10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Negative</a:t>
            </a:r>
            <a:r>
              <a:rPr sz="1800" b="1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Rate</a:t>
            </a:r>
            <a:r>
              <a:rPr sz="1800" b="1" spc="5" dirty="0">
                <a:latin typeface="Segoe Print"/>
                <a:cs typeface="Segoe Print"/>
              </a:rPr>
              <a:t> </a:t>
            </a:r>
            <a:r>
              <a:rPr sz="1800" b="1" dirty="0">
                <a:latin typeface="Segoe Print"/>
                <a:cs typeface="Segoe Print"/>
              </a:rPr>
              <a:t>(TNR):	</a:t>
            </a:r>
            <a:r>
              <a:rPr sz="1800" dirty="0">
                <a:latin typeface="Segoe Print"/>
                <a:cs typeface="Segoe Print"/>
              </a:rPr>
              <a:t>When</a:t>
            </a:r>
            <a:r>
              <a:rPr sz="1800" spc="-5" dirty="0">
                <a:latin typeface="Segoe Print"/>
                <a:cs typeface="Segoe Print"/>
              </a:rPr>
              <a:t> it's </a:t>
            </a:r>
            <a:r>
              <a:rPr sz="1800" dirty="0">
                <a:latin typeface="Segoe Print"/>
                <a:cs typeface="Segoe Print"/>
              </a:rPr>
              <a:t>actually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Negative,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how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often does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it</a:t>
            </a:r>
            <a:endParaRPr sz="1800">
              <a:latin typeface="Segoe Print"/>
              <a:cs typeface="Segoe Print"/>
            </a:endParaRPr>
          </a:p>
          <a:p>
            <a:pPr marL="297815">
              <a:lnSpc>
                <a:spcPct val="100000"/>
              </a:lnSpc>
            </a:pPr>
            <a:r>
              <a:rPr sz="1800" spc="-5" dirty="0">
                <a:latin typeface="Segoe Print"/>
                <a:cs typeface="Segoe Print"/>
              </a:rPr>
              <a:t>predict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Negative?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838" y="5308853"/>
            <a:ext cx="7308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1800" dirty="0">
                <a:latin typeface="Segoe Print"/>
                <a:cs typeface="Segoe Print"/>
              </a:rPr>
              <a:t>-	</a:t>
            </a:r>
            <a:r>
              <a:rPr sz="1800" b="1" spc="-5" dirty="0">
                <a:latin typeface="Segoe Print"/>
                <a:cs typeface="Segoe Print"/>
              </a:rPr>
              <a:t>Precision:</a:t>
            </a:r>
            <a:r>
              <a:rPr sz="1800" b="1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When </a:t>
            </a:r>
            <a:r>
              <a:rPr sz="1800" spc="-5" dirty="0">
                <a:latin typeface="Segoe Print"/>
                <a:cs typeface="Segoe Print"/>
              </a:rPr>
              <a:t>it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predicts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Positive,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how </a:t>
            </a:r>
            <a:r>
              <a:rPr sz="1800" spc="-5" dirty="0">
                <a:latin typeface="Segoe Print"/>
                <a:cs typeface="Segoe Print"/>
              </a:rPr>
              <a:t>often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it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Positive?</a:t>
            </a:r>
            <a:endParaRPr sz="1800">
              <a:latin typeface="Segoe Print"/>
              <a:cs typeface="Segoe Prin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5257" y="4253484"/>
            <a:ext cx="5710428" cy="64541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5257" y="2504694"/>
            <a:ext cx="3243834" cy="64541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5257" y="5830823"/>
            <a:ext cx="2839973" cy="6454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89876" y="812310"/>
            <a:ext cx="4798294" cy="21670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8" y="-59410"/>
            <a:ext cx="11268944" cy="1124026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059939">
              <a:lnSpc>
                <a:spcPct val="100000"/>
              </a:lnSpc>
              <a:spcBef>
                <a:spcPts val="405"/>
              </a:spcBef>
            </a:pPr>
            <a:r>
              <a:rPr spc="-20" dirty="0"/>
              <a:t>Evaluation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Classification</a:t>
            </a:r>
            <a:r>
              <a:rPr spc="10" dirty="0"/>
              <a:t> </a:t>
            </a:r>
            <a:r>
              <a:rPr spc="-15" dirty="0"/>
              <a:t>Performance</a:t>
            </a: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2400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Confusion</a:t>
            </a:r>
            <a:r>
              <a:rPr sz="2400" u="heavy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2400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Matrix</a:t>
            </a:r>
            <a:r>
              <a:rPr sz="24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Metrics:</a:t>
            </a:r>
            <a:endParaRPr sz="2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016" y="4885944"/>
            <a:ext cx="3971544" cy="6454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352" y="1222552"/>
            <a:ext cx="7635704" cy="34453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2509" y="4885944"/>
            <a:ext cx="4043172" cy="6454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63661" y="2311145"/>
            <a:ext cx="2839211" cy="64541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63661" y="3105911"/>
            <a:ext cx="1245107" cy="64617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462516" y="3263138"/>
            <a:ext cx="2346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Negative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Predicted</a:t>
            </a:r>
            <a:r>
              <a:rPr sz="1800" spc="-25" dirty="0">
                <a:latin typeface="Calibri"/>
                <a:cs typeface="Calibri"/>
              </a:rPr>
              <a:t> Value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7161" y="5449061"/>
            <a:ext cx="3971544" cy="6454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460" y="2291333"/>
            <a:ext cx="4635246" cy="6454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1312" y="3750564"/>
            <a:ext cx="5057394" cy="6454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60842" y="675894"/>
            <a:ext cx="3931157" cy="19156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6313" y="482853"/>
            <a:ext cx="9947910" cy="54737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855"/>
              </a:spcBef>
            </a:pP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Matrix:</a:t>
            </a:r>
            <a:endParaRPr sz="24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75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Metrics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using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Matrix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(Example: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Disease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Prediction):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Segoe Print"/>
              <a:buChar char="-"/>
              <a:tabLst>
                <a:tab pos="297815" algn="l"/>
                <a:tab pos="298450" algn="l"/>
              </a:tabLst>
            </a:pPr>
            <a:r>
              <a:rPr sz="1800" b="1" spc="-5" dirty="0">
                <a:latin typeface="Segoe Print"/>
                <a:cs typeface="Segoe Print"/>
              </a:rPr>
              <a:t>Accuracy:</a:t>
            </a:r>
            <a:r>
              <a:rPr sz="1800" b="1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Disease/Healthy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prediction</a:t>
            </a:r>
            <a:r>
              <a:rPr sz="1800" spc="-2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accuracy</a:t>
            </a:r>
            <a:endParaRPr sz="1800">
              <a:latin typeface="Segoe Print"/>
              <a:cs typeface="Segoe Print"/>
            </a:endParaRPr>
          </a:p>
          <a:p>
            <a:pPr marL="5499100">
              <a:lnSpc>
                <a:spcPct val="100000"/>
              </a:lnSpc>
              <a:spcBef>
                <a:spcPts val="2255"/>
              </a:spcBef>
            </a:pP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(100+50)/165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0.91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535"/>
              </a:spcBef>
              <a:buFont typeface="Segoe Print"/>
              <a:buChar char="-"/>
              <a:tabLst>
                <a:tab pos="297815" algn="l"/>
                <a:tab pos="298450" algn="l"/>
              </a:tabLst>
            </a:pPr>
            <a:r>
              <a:rPr sz="1800" b="1" spc="-10" dirty="0">
                <a:latin typeface="Segoe Print"/>
                <a:cs typeface="Segoe Print"/>
              </a:rPr>
              <a:t>Misclassification</a:t>
            </a:r>
            <a:r>
              <a:rPr sz="1800" b="1" spc="-5" dirty="0">
                <a:latin typeface="Segoe Print"/>
                <a:cs typeface="Segoe Print"/>
              </a:rPr>
              <a:t> or</a:t>
            </a:r>
            <a:r>
              <a:rPr sz="1800" b="1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Error Rate:</a:t>
            </a:r>
            <a:r>
              <a:rPr sz="1800" b="1" spc="4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Disease/Healthy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prediction</a:t>
            </a:r>
            <a:r>
              <a:rPr sz="1800" dirty="0">
                <a:latin typeface="Segoe Print"/>
                <a:cs typeface="Segoe Print"/>
              </a:rPr>
              <a:t> accuracy</a:t>
            </a:r>
            <a:endParaRPr sz="1800">
              <a:latin typeface="Segoe Print"/>
              <a:cs typeface="Segoe Print"/>
            </a:endParaRPr>
          </a:p>
          <a:p>
            <a:pPr marL="5567680">
              <a:lnSpc>
                <a:spcPct val="100000"/>
              </a:lnSpc>
              <a:spcBef>
                <a:spcPts val="2120"/>
              </a:spcBef>
            </a:pP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(10+5)/165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0.09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Calibri"/>
              <a:cs typeface="Calibri"/>
            </a:endParaRPr>
          </a:p>
          <a:p>
            <a:pPr marL="298450" marR="5080" indent="-285750">
              <a:lnSpc>
                <a:spcPct val="100000"/>
              </a:lnSpc>
              <a:buFont typeface="Segoe Print"/>
              <a:buChar char="-"/>
              <a:tabLst>
                <a:tab pos="297815" algn="l"/>
                <a:tab pos="298450" algn="l"/>
              </a:tabLst>
            </a:pPr>
            <a:r>
              <a:rPr sz="1800" b="1" spc="-5" dirty="0">
                <a:latin typeface="Segoe Print"/>
                <a:cs typeface="Segoe Print"/>
              </a:rPr>
              <a:t>Sensitivity or Recall</a:t>
            </a:r>
            <a:r>
              <a:rPr sz="1800" b="1" spc="20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or</a:t>
            </a:r>
            <a:r>
              <a:rPr sz="1800" b="1" dirty="0">
                <a:latin typeface="Segoe Print"/>
                <a:cs typeface="Segoe Print"/>
              </a:rPr>
              <a:t> True</a:t>
            </a:r>
            <a:r>
              <a:rPr sz="1800" b="1" spc="5" dirty="0">
                <a:latin typeface="Segoe Print"/>
                <a:cs typeface="Segoe Print"/>
              </a:rPr>
              <a:t> </a:t>
            </a:r>
            <a:r>
              <a:rPr sz="1800" b="1" dirty="0">
                <a:latin typeface="Segoe Print"/>
                <a:cs typeface="Segoe Print"/>
              </a:rPr>
              <a:t>Positive</a:t>
            </a:r>
            <a:r>
              <a:rPr sz="1800" b="1" spc="-5" dirty="0">
                <a:latin typeface="Segoe Print"/>
                <a:cs typeface="Segoe Print"/>
              </a:rPr>
              <a:t> Rate</a:t>
            </a:r>
            <a:r>
              <a:rPr sz="1800" b="1" dirty="0">
                <a:latin typeface="Segoe Print"/>
                <a:cs typeface="Segoe Print"/>
              </a:rPr>
              <a:t> (TPR):</a:t>
            </a:r>
            <a:r>
              <a:rPr sz="1800" b="1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When </a:t>
            </a:r>
            <a:r>
              <a:rPr sz="1800" spc="-5" dirty="0">
                <a:latin typeface="Segoe Print"/>
                <a:cs typeface="Segoe Print"/>
              </a:rPr>
              <a:t>it's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positive,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how </a:t>
            </a:r>
            <a:r>
              <a:rPr sz="1800" spc="-5" dirty="0">
                <a:latin typeface="Segoe Print"/>
                <a:cs typeface="Segoe Print"/>
              </a:rPr>
              <a:t>often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does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 model </a:t>
            </a:r>
            <a:r>
              <a:rPr sz="1800" spc="-5" dirty="0">
                <a:latin typeface="Segoe Print"/>
                <a:cs typeface="Segoe Print"/>
              </a:rPr>
              <a:t>detected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disease?</a:t>
            </a:r>
            <a:endParaRPr sz="1800">
              <a:latin typeface="Segoe Print"/>
              <a:cs typeface="Segoe Print"/>
            </a:endParaRPr>
          </a:p>
          <a:p>
            <a:pPr marL="5567680">
              <a:lnSpc>
                <a:spcPct val="100000"/>
              </a:lnSpc>
              <a:spcBef>
                <a:spcPts val="2260"/>
              </a:spcBef>
            </a:pP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100/105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0.95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110" y="3749802"/>
            <a:ext cx="4043172" cy="6454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5257" y="2302001"/>
            <a:ext cx="3243834" cy="6454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45307" y="5186171"/>
            <a:ext cx="2839973" cy="6454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60842" y="675894"/>
            <a:ext cx="3931157" cy="19156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7838" y="482853"/>
            <a:ext cx="11094720" cy="522986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Matrix: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Metrics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using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Matrix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(Example: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Disease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Prediction):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Segoe Print"/>
              <a:buChar char="-"/>
              <a:tabLst>
                <a:tab pos="297815" algn="l"/>
                <a:tab pos="298450" algn="l"/>
              </a:tabLst>
            </a:pPr>
            <a:r>
              <a:rPr sz="1800" b="1" spc="-5" dirty="0">
                <a:latin typeface="Segoe Print"/>
                <a:cs typeface="Segoe Print"/>
              </a:rPr>
              <a:t>False</a:t>
            </a:r>
            <a:r>
              <a:rPr sz="1800" b="1" spc="10" dirty="0">
                <a:latin typeface="Segoe Print"/>
                <a:cs typeface="Segoe Print"/>
              </a:rPr>
              <a:t> </a:t>
            </a:r>
            <a:r>
              <a:rPr sz="1800" b="1" dirty="0">
                <a:latin typeface="Segoe Print"/>
                <a:cs typeface="Segoe Print"/>
              </a:rPr>
              <a:t>Positive</a:t>
            </a:r>
            <a:r>
              <a:rPr sz="1800" b="1" spc="-15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Rate:</a:t>
            </a:r>
            <a:r>
              <a:rPr sz="1800" b="1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Actually</a:t>
            </a:r>
            <a:r>
              <a:rPr sz="1800" dirty="0">
                <a:latin typeface="Segoe Print"/>
                <a:cs typeface="Segoe Print"/>
              </a:rPr>
              <a:t> heathy, how</a:t>
            </a:r>
            <a:r>
              <a:rPr sz="1800" spc="-5" dirty="0">
                <a:latin typeface="Segoe Print"/>
                <a:cs typeface="Segoe Print"/>
              </a:rPr>
              <a:t> often does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it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predict</a:t>
            </a:r>
            <a:r>
              <a:rPr sz="1800" dirty="0">
                <a:latin typeface="Segoe Print"/>
                <a:cs typeface="Segoe Print"/>
              </a:rPr>
              <a:t> yes?</a:t>
            </a:r>
            <a:endParaRPr sz="1800">
              <a:latin typeface="Segoe Print"/>
              <a:cs typeface="Segoe Print"/>
            </a:endParaRPr>
          </a:p>
          <a:p>
            <a:pPr marL="5567680">
              <a:lnSpc>
                <a:spcPct val="100000"/>
              </a:lnSpc>
              <a:spcBef>
                <a:spcPts val="2255"/>
              </a:spcBef>
            </a:pP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10/60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0.17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297815" marR="5080" indent="-285750">
              <a:lnSpc>
                <a:spcPct val="100000"/>
              </a:lnSpc>
              <a:spcBef>
                <a:spcPts val="1535"/>
              </a:spcBef>
              <a:buFont typeface="Segoe Print"/>
              <a:buChar char="-"/>
              <a:tabLst>
                <a:tab pos="297815" algn="l"/>
                <a:tab pos="298450" algn="l"/>
                <a:tab pos="5132705" algn="l"/>
              </a:tabLst>
            </a:pPr>
            <a:r>
              <a:rPr sz="1800" b="1" spc="-5" dirty="0">
                <a:latin typeface="Segoe Print"/>
                <a:cs typeface="Segoe Print"/>
              </a:rPr>
              <a:t>Specificity</a:t>
            </a:r>
            <a:r>
              <a:rPr sz="1800" b="1" spc="15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or</a:t>
            </a:r>
            <a:r>
              <a:rPr sz="1800" b="1" dirty="0">
                <a:latin typeface="Segoe Print"/>
                <a:cs typeface="Segoe Print"/>
              </a:rPr>
              <a:t> True</a:t>
            </a:r>
            <a:r>
              <a:rPr sz="1800" b="1" spc="10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Negative</a:t>
            </a:r>
            <a:r>
              <a:rPr sz="1800" b="1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Rate</a:t>
            </a:r>
            <a:r>
              <a:rPr sz="1800" b="1" spc="5" dirty="0">
                <a:latin typeface="Segoe Print"/>
                <a:cs typeface="Segoe Print"/>
              </a:rPr>
              <a:t> </a:t>
            </a:r>
            <a:r>
              <a:rPr sz="1800" b="1" dirty="0">
                <a:latin typeface="Segoe Print"/>
                <a:cs typeface="Segoe Print"/>
              </a:rPr>
              <a:t>(TNR):	</a:t>
            </a:r>
            <a:r>
              <a:rPr sz="1800" dirty="0">
                <a:latin typeface="Segoe Print"/>
                <a:cs typeface="Segoe Print"/>
              </a:rPr>
              <a:t>When </a:t>
            </a:r>
            <a:r>
              <a:rPr sz="1800" spc="-5" dirty="0">
                <a:latin typeface="Segoe Print"/>
                <a:cs typeface="Segoe Print"/>
              </a:rPr>
              <a:t>it's </a:t>
            </a:r>
            <a:r>
              <a:rPr sz="1800" dirty="0">
                <a:latin typeface="Segoe Print"/>
                <a:cs typeface="Segoe Print"/>
              </a:rPr>
              <a:t>actually health, how </a:t>
            </a:r>
            <a:r>
              <a:rPr sz="1800" spc="-5" dirty="0">
                <a:latin typeface="Segoe Print"/>
                <a:cs typeface="Segoe Print"/>
              </a:rPr>
              <a:t>often does it predict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healthy?</a:t>
            </a:r>
            <a:endParaRPr sz="1800">
              <a:latin typeface="Segoe Print"/>
              <a:cs typeface="Segoe Print"/>
            </a:endParaRPr>
          </a:p>
          <a:p>
            <a:pPr marL="556768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50/60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0.83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535"/>
              </a:spcBef>
              <a:buFont typeface="Segoe Print"/>
              <a:buChar char="-"/>
              <a:tabLst>
                <a:tab pos="297815" algn="l"/>
                <a:tab pos="298450" algn="l"/>
              </a:tabLst>
            </a:pPr>
            <a:r>
              <a:rPr sz="1800" b="1" spc="-5" dirty="0">
                <a:latin typeface="Segoe Print"/>
                <a:cs typeface="Segoe Print"/>
              </a:rPr>
              <a:t>Precision:</a:t>
            </a:r>
            <a:r>
              <a:rPr sz="1800" b="1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When</a:t>
            </a:r>
            <a:r>
              <a:rPr sz="1800" spc="-5" dirty="0">
                <a:latin typeface="Segoe Print"/>
                <a:cs typeface="Segoe Print"/>
              </a:rPr>
              <a:t> it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predicts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disease,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how</a:t>
            </a:r>
            <a:r>
              <a:rPr sz="1800" spc="-5" dirty="0">
                <a:latin typeface="Segoe Print"/>
                <a:cs typeface="Segoe Print"/>
              </a:rPr>
              <a:t> often is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it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correct?</a:t>
            </a:r>
            <a:endParaRPr sz="1800">
              <a:latin typeface="Segoe Print"/>
              <a:cs typeface="Segoe Print"/>
            </a:endParaRPr>
          </a:p>
          <a:p>
            <a:pPr marL="5567680">
              <a:lnSpc>
                <a:spcPct val="100000"/>
              </a:lnSpc>
              <a:spcBef>
                <a:spcPts val="2255"/>
              </a:spcBef>
            </a:pP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100/110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0.91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918" y="482853"/>
            <a:ext cx="5317490" cy="21177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855"/>
              </a:spcBef>
            </a:pP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Matrix:</a:t>
            </a:r>
            <a:endParaRPr sz="2400">
              <a:latin typeface="Calibri"/>
              <a:cs typeface="Calibri"/>
            </a:endParaRPr>
          </a:p>
          <a:p>
            <a:pPr marL="134620">
              <a:lnSpc>
                <a:spcPct val="100000"/>
              </a:lnSpc>
              <a:spcBef>
                <a:spcPts val="75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Metrics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using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Matrix:</a:t>
            </a:r>
            <a:endParaRPr sz="2400">
              <a:latin typeface="Calibri"/>
              <a:cs typeface="Calibri"/>
            </a:endParaRPr>
          </a:p>
          <a:p>
            <a:pPr marL="134620">
              <a:lnSpc>
                <a:spcPct val="100000"/>
              </a:lnSpc>
              <a:spcBef>
                <a:spcPts val="1445"/>
              </a:spcBef>
            </a:pPr>
            <a:r>
              <a:rPr sz="2400" b="1" dirty="0">
                <a:solidFill>
                  <a:srgbClr val="C00000"/>
                </a:solidFill>
                <a:latin typeface="Segoe Print"/>
                <a:cs typeface="Segoe Print"/>
              </a:rPr>
              <a:t>When</a:t>
            </a:r>
            <a:r>
              <a:rPr sz="2400" b="1" spc="-25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400" b="1" dirty="0">
                <a:solidFill>
                  <a:srgbClr val="C00000"/>
                </a:solidFill>
                <a:latin typeface="Segoe Print"/>
                <a:cs typeface="Segoe Print"/>
              </a:rPr>
              <a:t>to</a:t>
            </a:r>
            <a:r>
              <a:rPr sz="2400" b="1" spc="-25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400" b="1" dirty="0">
                <a:solidFill>
                  <a:srgbClr val="C00000"/>
                </a:solidFill>
                <a:latin typeface="Segoe Print"/>
                <a:cs typeface="Segoe Print"/>
              </a:rPr>
              <a:t>use</a:t>
            </a:r>
            <a:r>
              <a:rPr sz="2400" b="1" spc="-20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Segoe Print"/>
                <a:cs typeface="Segoe Print"/>
              </a:rPr>
              <a:t>which?</a:t>
            </a:r>
            <a:endParaRPr sz="24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2475"/>
              </a:spcBef>
              <a:tabLst>
                <a:tab pos="354965" algn="l"/>
              </a:tabLst>
            </a:pPr>
            <a:r>
              <a:rPr sz="2000" spc="-5" dirty="0">
                <a:latin typeface="Segoe Print"/>
                <a:cs typeface="Segoe Print"/>
              </a:rPr>
              <a:t>-	</a:t>
            </a:r>
            <a:r>
              <a:rPr sz="2000" spc="-10" dirty="0">
                <a:latin typeface="Segoe Print"/>
                <a:cs typeface="Segoe Print"/>
              </a:rPr>
              <a:t>Disease </a:t>
            </a:r>
            <a:r>
              <a:rPr sz="2000" spc="-5" dirty="0">
                <a:latin typeface="Segoe Print"/>
                <a:cs typeface="Segoe Print"/>
              </a:rPr>
              <a:t>Detection:</a:t>
            </a:r>
            <a:r>
              <a:rPr sz="2000" spc="-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We do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not </a:t>
            </a:r>
            <a:r>
              <a:rPr sz="2000" spc="-10" dirty="0">
                <a:latin typeface="Segoe Print"/>
                <a:cs typeface="Segoe Print"/>
              </a:rPr>
              <a:t>want </a:t>
            </a:r>
            <a:r>
              <a:rPr sz="2000" spc="-5" dirty="0">
                <a:latin typeface="Segoe Print"/>
                <a:cs typeface="Segoe Print"/>
              </a:rPr>
              <a:t>FN</a:t>
            </a:r>
            <a:endParaRPr sz="20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918" y="3925570"/>
            <a:ext cx="51415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2000" spc="-5" dirty="0">
                <a:latin typeface="Segoe Print"/>
                <a:cs typeface="Segoe Print"/>
              </a:rPr>
              <a:t>-	Fraud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Detection:</a:t>
            </a:r>
            <a:r>
              <a:rPr sz="2000" spc="-5" dirty="0">
                <a:latin typeface="Segoe Print"/>
                <a:cs typeface="Segoe Print"/>
              </a:rPr>
              <a:t> We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do not </a:t>
            </a:r>
            <a:r>
              <a:rPr sz="2000" spc="-10" dirty="0">
                <a:latin typeface="Segoe Print"/>
                <a:cs typeface="Segoe Print"/>
              </a:rPr>
              <a:t>want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FP</a:t>
            </a:r>
            <a:endParaRPr sz="2000">
              <a:latin typeface="Segoe Print"/>
              <a:cs typeface="Segoe Prin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279" y="4706111"/>
            <a:ext cx="4043172" cy="6461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0178" y="4706111"/>
            <a:ext cx="2839974" cy="6461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2145" y="2862833"/>
            <a:ext cx="3972305" cy="64541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0139" y="814890"/>
            <a:ext cx="4573967" cy="19467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0617" y="-53882"/>
            <a:ext cx="304483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838" y="923798"/>
            <a:ext cx="9886950" cy="3311163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Char char="-"/>
              <a:tabLst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(0/1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har char="-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TP,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TN,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har char="-"/>
              <a:tabLst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har char="-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Sensitivity, Specificity,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har char="-"/>
              <a:tabLst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Matthew’s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har char="-"/>
              <a:tabLst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Classification,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Evaluation,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Micro,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Averaging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838" y="413788"/>
            <a:ext cx="5407025" cy="80962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Matrix: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Precision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Sensitivity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(Recall)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Trade-off: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838" y="1450086"/>
            <a:ext cx="26650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2000" spc="-5" dirty="0">
                <a:latin typeface="Segoe Print"/>
                <a:cs typeface="Segoe Print"/>
              </a:rPr>
              <a:t>-	</a:t>
            </a:r>
            <a:r>
              <a:rPr sz="2000" spc="-10" dirty="0">
                <a:latin typeface="Segoe Print"/>
                <a:cs typeface="Segoe Print"/>
              </a:rPr>
              <a:t>Disease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Detection:</a:t>
            </a:r>
            <a:endParaRPr sz="2000">
              <a:latin typeface="Segoe Print"/>
              <a:cs typeface="Segoe Prin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1191" y="1671066"/>
            <a:ext cx="3971544" cy="6454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93964" y="1653539"/>
            <a:ext cx="2839974" cy="64541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111752" y="1256283"/>
            <a:ext cx="59753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29175" algn="l"/>
              </a:tabLst>
            </a:pPr>
            <a:r>
              <a:rPr sz="2000" b="1" spc="-5" dirty="0">
                <a:latin typeface="Segoe Print"/>
                <a:cs typeface="Segoe Print"/>
              </a:rPr>
              <a:t>Sensitivity</a:t>
            </a:r>
            <a:r>
              <a:rPr sz="2000" b="1" spc="25" dirty="0">
                <a:latin typeface="Segoe Print"/>
                <a:cs typeface="Segoe Print"/>
              </a:rPr>
              <a:t> </a:t>
            </a:r>
            <a:r>
              <a:rPr sz="2000" b="1" spc="-5" dirty="0">
                <a:latin typeface="Segoe Print"/>
                <a:cs typeface="Segoe Print"/>
              </a:rPr>
              <a:t>or</a:t>
            </a:r>
            <a:r>
              <a:rPr sz="2000" b="1" spc="10" dirty="0">
                <a:latin typeface="Segoe Print"/>
                <a:cs typeface="Segoe Print"/>
              </a:rPr>
              <a:t> </a:t>
            </a:r>
            <a:r>
              <a:rPr sz="2000" b="1" spc="-5" dirty="0">
                <a:latin typeface="Segoe Print"/>
                <a:cs typeface="Segoe Print"/>
              </a:rPr>
              <a:t>Recall	Precision</a:t>
            </a:r>
            <a:endParaRPr sz="2000">
              <a:latin typeface="Segoe Print"/>
              <a:cs typeface="Segoe Prin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46791" y="3360664"/>
            <a:ext cx="3529341" cy="150686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9737" y="2292349"/>
            <a:ext cx="10270490" cy="387222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180"/>
              </a:spcBef>
              <a:buFont typeface="Segoe Print"/>
              <a:buChar char="-"/>
              <a:tabLst>
                <a:tab pos="393065" algn="l"/>
                <a:tab pos="393700" algn="l"/>
              </a:tabLst>
            </a:pP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Recall</a:t>
            </a:r>
            <a:r>
              <a:rPr sz="1800" b="1" spc="20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or Sensitivity</a:t>
            </a:r>
            <a:r>
              <a:rPr sz="1800" b="1" spc="5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(S</a:t>
            </a:r>
            <a:r>
              <a:rPr sz="1800" b="1" spc="-7" baseline="-20833" dirty="0">
                <a:solidFill>
                  <a:srgbClr val="00AF50"/>
                </a:solidFill>
                <a:latin typeface="Segoe Print"/>
                <a:cs typeface="Segoe Print"/>
              </a:rPr>
              <a:t>e</a:t>
            </a: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)</a:t>
            </a:r>
            <a:r>
              <a:rPr sz="1800" spc="-5" dirty="0">
                <a:latin typeface="Segoe Print"/>
                <a:cs typeface="Segoe Print"/>
              </a:rPr>
              <a:t>;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how </a:t>
            </a:r>
            <a:r>
              <a:rPr sz="1800" spc="-5" dirty="0">
                <a:latin typeface="Segoe Print"/>
                <a:cs typeface="Segoe Print"/>
              </a:rPr>
              <a:t>good we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are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at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detecting</a:t>
            </a:r>
            <a:r>
              <a:rPr sz="1800" spc="30" dirty="0"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diseased</a:t>
            </a:r>
            <a:r>
              <a:rPr sz="1800" b="1" spc="15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people.</a:t>
            </a:r>
            <a:endParaRPr sz="1800">
              <a:latin typeface="Segoe Print"/>
              <a:cs typeface="Segoe Print"/>
            </a:endParaRPr>
          </a:p>
          <a:p>
            <a:pPr marL="393700" indent="-342900">
              <a:lnSpc>
                <a:spcPct val="100000"/>
              </a:lnSpc>
              <a:spcBef>
                <a:spcPts val="1080"/>
              </a:spcBef>
              <a:buFont typeface="Segoe Print"/>
              <a:buChar char="-"/>
              <a:tabLst>
                <a:tab pos="393065" algn="l"/>
                <a:tab pos="393700" algn="l"/>
              </a:tabLst>
            </a:pPr>
            <a:r>
              <a:rPr sz="1800" b="1" spc="-5" dirty="0">
                <a:latin typeface="Segoe Print"/>
                <a:cs typeface="Segoe Print"/>
              </a:rPr>
              <a:t>Precision:</a:t>
            </a:r>
            <a:r>
              <a:rPr sz="1800" b="1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How</a:t>
            </a:r>
            <a:r>
              <a:rPr sz="1800" spc="-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many have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been</a:t>
            </a:r>
            <a:r>
              <a:rPr sz="1800" dirty="0">
                <a:latin typeface="Segoe Print"/>
                <a:cs typeface="Segoe Print"/>
              </a:rPr>
              <a:t> correctly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diagnosed </a:t>
            </a:r>
            <a:r>
              <a:rPr sz="1800" dirty="0">
                <a:latin typeface="Segoe Print"/>
                <a:cs typeface="Segoe Print"/>
              </a:rPr>
              <a:t>as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unhealthy.</a:t>
            </a:r>
            <a:endParaRPr sz="1800">
              <a:latin typeface="Segoe Print"/>
              <a:cs typeface="Segoe Print"/>
            </a:endParaRPr>
          </a:p>
          <a:p>
            <a:pPr marL="393065" marR="3256279" indent="-342900">
              <a:lnSpc>
                <a:spcPct val="150000"/>
              </a:lnSpc>
              <a:spcBef>
                <a:spcPts val="1070"/>
              </a:spcBef>
              <a:buChar char="-"/>
              <a:tabLst>
                <a:tab pos="393065" algn="l"/>
                <a:tab pos="393700" algn="l"/>
              </a:tabLst>
            </a:pPr>
            <a:r>
              <a:rPr sz="1800" dirty="0">
                <a:latin typeface="Segoe Print"/>
                <a:cs typeface="Segoe Print"/>
              </a:rPr>
              <a:t>If </a:t>
            </a:r>
            <a:r>
              <a:rPr sz="1800" spc="-5" dirty="0">
                <a:latin typeface="Segoe Print"/>
                <a:cs typeface="Segoe Print"/>
              </a:rPr>
              <a:t>we </a:t>
            </a:r>
            <a:r>
              <a:rPr sz="1800" dirty="0">
                <a:latin typeface="Segoe Print"/>
                <a:cs typeface="Segoe Print"/>
              </a:rPr>
              <a:t>have </a:t>
            </a:r>
            <a:r>
              <a:rPr sz="1800" spc="-5" dirty="0">
                <a:latin typeface="Segoe Print"/>
                <a:cs typeface="Segoe Print"/>
              </a:rPr>
              <a:t>diagnosed everyone </a:t>
            </a:r>
            <a:r>
              <a:rPr sz="1800" dirty="0">
                <a:latin typeface="Segoe Print"/>
                <a:cs typeface="Segoe Print"/>
              </a:rPr>
              <a:t>unhealthy, </a:t>
            </a:r>
            <a:r>
              <a:rPr sz="1800" b="1" spc="-5" dirty="0">
                <a:latin typeface="Segoe Print"/>
                <a:cs typeface="Segoe Print"/>
              </a:rPr>
              <a:t>S</a:t>
            </a:r>
            <a:r>
              <a:rPr sz="1800" b="1" spc="-7" baseline="-20833" dirty="0">
                <a:latin typeface="Segoe Print"/>
                <a:cs typeface="Segoe Print"/>
              </a:rPr>
              <a:t>e</a:t>
            </a:r>
            <a:r>
              <a:rPr sz="1800" b="1" spc="-5" dirty="0">
                <a:latin typeface="Segoe Print"/>
                <a:cs typeface="Segoe Print"/>
              </a:rPr>
              <a:t>=1 </a:t>
            </a:r>
            <a:r>
              <a:rPr sz="1800" dirty="0">
                <a:latin typeface="Segoe Print"/>
                <a:cs typeface="Segoe Print"/>
              </a:rPr>
              <a:t>(diagnose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all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unhealthy </a:t>
            </a:r>
            <a:r>
              <a:rPr sz="1800" spc="-5" dirty="0">
                <a:latin typeface="Segoe Print"/>
                <a:cs typeface="Segoe Print"/>
              </a:rPr>
              <a:t>people </a:t>
            </a:r>
            <a:r>
              <a:rPr sz="1800" dirty="0">
                <a:latin typeface="Segoe Print"/>
                <a:cs typeface="Segoe Print"/>
              </a:rPr>
              <a:t>correctly)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but</a:t>
            </a:r>
            <a:r>
              <a:rPr sz="1800" spc="25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Precision</a:t>
            </a:r>
            <a:r>
              <a:rPr sz="1800" b="1" dirty="0">
                <a:latin typeface="Segoe Print"/>
                <a:cs typeface="Segoe Print"/>
              </a:rPr>
              <a:t> may</a:t>
            </a:r>
            <a:r>
              <a:rPr sz="1800" b="1" spc="5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be</a:t>
            </a:r>
            <a:r>
              <a:rPr sz="1800" b="1" spc="10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low </a:t>
            </a:r>
            <a:r>
              <a:rPr sz="1800" b="1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(because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TN=0</a:t>
            </a:r>
            <a:r>
              <a:rPr sz="1800" spc="-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that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increases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 value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of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FP).</a:t>
            </a:r>
            <a:endParaRPr sz="1800">
              <a:latin typeface="Segoe Print"/>
              <a:cs typeface="Segoe Prin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-"/>
            </a:pPr>
            <a:endParaRPr sz="2450">
              <a:latin typeface="Segoe Print"/>
              <a:cs typeface="Segoe Print"/>
            </a:endParaRPr>
          </a:p>
          <a:p>
            <a:pPr marL="393700" indent="-342900">
              <a:lnSpc>
                <a:spcPct val="100000"/>
              </a:lnSpc>
              <a:buChar char="-"/>
              <a:tabLst>
                <a:tab pos="393065" algn="l"/>
                <a:tab pos="393700" algn="l"/>
              </a:tabLst>
            </a:pPr>
            <a:r>
              <a:rPr sz="1800" dirty="0">
                <a:latin typeface="Segoe Print"/>
                <a:cs typeface="Segoe Print"/>
              </a:rPr>
              <a:t>We </a:t>
            </a:r>
            <a:r>
              <a:rPr sz="1800" spc="-5" dirty="0">
                <a:latin typeface="Segoe Print"/>
                <a:cs typeface="Segoe Print"/>
              </a:rPr>
              <a:t>want</a:t>
            </a:r>
            <a:r>
              <a:rPr sz="1800" dirty="0">
                <a:latin typeface="Segoe Print"/>
                <a:cs typeface="Segoe Print"/>
              </a:rPr>
              <a:t> high</a:t>
            </a:r>
            <a:r>
              <a:rPr sz="1800" spc="20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Precision</a:t>
            </a:r>
            <a:r>
              <a:rPr sz="1800" b="1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and </a:t>
            </a:r>
            <a:r>
              <a:rPr sz="1800" spc="-5" dirty="0">
                <a:latin typeface="Segoe Print"/>
                <a:cs typeface="Segoe Print"/>
              </a:rPr>
              <a:t>high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b="1" dirty="0">
                <a:latin typeface="Segoe Print"/>
                <a:cs typeface="Segoe Print"/>
              </a:rPr>
              <a:t>S</a:t>
            </a:r>
            <a:r>
              <a:rPr sz="1800" b="1" baseline="-20833" dirty="0">
                <a:latin typeface="Segoe Print"/>
                <a:cs typeface="Segoe Print"/>
              </a:rPr>
              <a:t>e</a:t>
            </a:r>
            <a:r>
              <a:rPr sz="1800" b="1" spc="705" baseline="-20833" dirty="0">
                <a:latin typeface="Segoe Print"/>
                <a:cs typeface="Segoe Print"/>
              </a:rPr>
              <a:t> </a:t>
            </a:r>
            <a:r>
              <a:rPr sz="1800" b="1" dirty="0">
                <a:latin typeface="Segoe Print"/>
                <a:cs typeface="Segoe Print"/>
              </a:rPr>
              <a:t>(=1,</a:t>
            </a:r>
            <a:r>
              <a:rPr sz="1800" b="1" spc="10" dirty="0"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Ideally</a:t>
            </a:r>
            <a:r>
              <a:rPr sz="1800" b="1" spc="-5" dirty="0">
                <a:latin typeface="Segoe Print"/>
                <a:cs typeface="Segoe Print"/>
              </a:rPr>
              <a:t>).</a:t>
            </a:r>
            <a:endParaRPr sz="1800">
              <a:latin typeface="Segoe Print"/>
              <a:cs typeface="Segoe Print"/>
            </a:endParaRPr>
          </a:p>
          <a:p>
            <a:pPr marL="393700" indent="-342900">
              <a:lnSpc>
                <a:spcPct val="100000"/>
              </a:lnSpc>
              <a:spcBef>
                <a:spcPts val="1080"/>
              </a:spcBef>
              <a:buFont typeface="Segoe Print"/>
              <a:buChar char="-"/>
              <a:tabLst>
                <a:tab pos="393065" algn="l"/>
                <a:tab pos="393700" algn="l"/>
              </a:tabLst>
            </a:pPr>
            <a:r>
              <a:rPr sz="1800" b="1" dirty="0">
                <a:solidFill>
                  <a:srgbClr val="C00000"/>
                </a:solidFill>
                <a:latin typeface="Segoe Print"/>
                <a:cs typeface="Segoe Print"/>
              </a:rPr>
              <a:t>We</a:t>
            </a:r>
            <a:r>
              <a:rPr sz="1800" b="1" spc="5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Segoe Print"/>
                <a:cs typeface="Segoe Print"/>
              </a:rPr>
              <a:t>should</a:t>
            </a:r>
            <a:r>
              <a:rPr sz="1800" b="1" spc="15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1800" b="1" dirty="0">
                <a:solidFill>
                  <a:srgbClr val="C00000"/>
                </a:solidFill>
                <a:latin typeface="Segoe Print"/>
                <a:cs typeface="Segoe Print"/>
              </a:rPr>
              <a:t>combine </a:t>
            </a:r>
            <a:r>
              <a:rPr sz="1800" b="1" spc="-5" dirty="0">
                <a:solidFill>
                  <a:srgbClr val="C00000"/>
                </a:solidFill>
                <a:latin typeface="Segoe Print"/>
                <a:cs typeface="Segoe Print"/>
              </a:rPr>
              <a:t>precision</a:t>
            </a:r>
            <a:r>
              <a:rPr sz="1800" b="1" spc="10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1800" b="1" dirty="0">
                <a:solidFill>
                  <a:srgbClr val="C00000"/>
                </a:solidFill>
                <a:latin typeface="Segoe Print"/>
                <a:cs typeface="Segoe Print"/>
              </a:rPr>
              <a:t>and</a:t>
            </a:r>
            <a:r>
              <a:rPr sz="1800" b="1" spc="-5" dirty="0">
                <a:solidFill>
                  <a:srgbClr val="C00000"/>
                </a:solidFill>
                <a:latin typeface="Segoe Print"/>
                <a:cs typeface="Segoe Print"/>
              </a:rPr>
              <a:t> sensitivity</a:t>
            </a:r>
            <a:r>
              <a:rPr sz="1800" b="1" dirty="0">
                <a:solidFill>
                  <a:srgbClr val="C00000"/>
                </a:solidFill>
                <a:latin typeface="Segoe Print"/>
                <a:cs typeface="Segoe Print"/>
              </a:rPr>
              <a:t> to </a:t>
            </a:r>
            <a:r>
              <a:rPr sz="1800" b="1" spc="-5" dirty="0">
                <a:solidFill>
                  <a:srgbClr val="C00000"/>
                </a:solidFill>
                <a:latin typeface="Segoe Print"/>
                <a:cs typeface="Segoe Print"/>
              </a:rPr>
              <a:t>evaluate</a:t>
            </a:r>
            <a:r>
              <a:rPr sz="1800" b="1" spc="10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1800" b="1" dirty="0">
                <a:solidFill>
                  <a:srgbClr val="C00000"/>
                </a:solidFill>
                <a:latin typeface="Segoe Print"/>
                <a:cs typeface="Segoe Print"/>
              </a:rPr>
              <a:t>the</a:t>
            </a:r>
            <a:r>
              <a:rPr sz="1800" b="1" spc="5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Segoe Print"/>
                <a:cs typeface="Segoe Print"/>
              </a:rPr>
              <a:t>performance</a:t>
            </a:r>
            <a:r>
              <a:rPr sz="1800" b="1" spc="15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Segoe Print"/>
                <a:cs typeface="Segoe Print"/>
              </a:rPr>
              <a:t>of classifier.</a:t>
            </a:r>
            <a:endParaRPr sz="1800">
              <a:latin typeface="Segoe Print"/>
              <a:cs typeface="Segoe Print"/>
            </a:endParaRPr>
          </a:p>
          <a:p>
            <a:pPr marL="508000">
              <a:lnSpc>
                <a:spcPct val="100000"/>
              </a:lnSpc>
              <a:spcBef>
                <a:spcPts val="1080"/>
              </a:spcBef>
              <a:tabLst>
                <a:tab pos="850900" algn="l"/>
              </a:tabLst>
            </a:pPr>
            <a:r>
              <a:rPr sz="1800" dirty="0">
                <a:solidFill>
                  <a:srgbClr val="C00000"/>
                </a:solidFill>
                <a:latin typeface="Segoe Print"/>
                <a:cs typeface="Segoe Print"/>
              </a:rPr>
              <a:t>-	</a:t>
            </a:r>
            <a:r>
              <a:rPr sz="1800" b="1" spc="-5" dirty="0">
                <a:solidFill>
                  <a:srgbClr val="C00000"/>
                </a:solidFill>
                <a:latin typeface="Segoe Print"/>
                <a:cs typeface="Segoe Print"/>
              </a:rPr>
              <a:t>F1-Score</a:t>
            </a:r>
            <a:endParaRPr sz="1800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838" y="482853"/>
            <a:ext cx="4543425" cy="9493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Matrix: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Sensitivity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Specificity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Trade-off: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838" y="1751075"/>
            <a:ext cx="26650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2000" spc="-5" dirty="0">
                <a:latin typeface="Segoe Print"/>
                <a:cs typeface="Segoe Print"/>
              </a:rPr>
              <a:t>-	</a:t>
            </a:r>
            <a:r>
              <a:rPr sz="2000" spc="-10" dirty="0">
                <a:latin typeface="Segoe Print"/>
                <a:cs typeface="Segoe Print"/>
              </a:rPr>
              <a:t>Disease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Detection:</a:t>
            </a:r>
            <a:endParaRPr sz="2000">
              <a:latin typeface="Segoe Print"/>
              <a:cs typeface="Segoe Prin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2880" y="1972055"/>
            <a:ext cx="4043172" cy="6454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1191" y="1972055"/>
            <a:ext cx="3971544" cy="64541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7037" y="2854451"/>
            <a:ext cx="11706860" cy="261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95"/>
              </a:spcBef>
              <a:buFont typeface="Segoe Print"/>
              <a:buChar char="-"/>
              <a:tabLst>
                <a:tab pos="405765" algn="l"/>
                <a:tab pos="406400" algn="l"/>
              </a:tabLst>
            </a:pPr>
            <a:r>
              <a:rPr sz="2000" b="1" spc="5" dirty="0">
                <a:solidFill>
                  <a:srgbClr val="00AF50"/>
                </a:solidFill>
                <a:latin typeface="Segoe Print"/>
                <a:cs typeface="Segoe Print"/>
              </a:rPr>
              <a:t>S</a:t>
            </a:r>
            <a:r>
              <a:rPr sz="1950" b="1" spc="7" baseline="-21367" dirty="0">
                <a:solidFill>
                  <a:srgbClr val="00AF50"/>
                </a:solidFill>
                <a:latin typeface="Segoe Print"/>
                <a:cs typeface="Segoe Print"/>
              </a:rPr>
              <a:t>p</a:t>
            </a:r>
            <a:r>
              <a:rPr sz="1950" b="1" spc="434" baseline="-21367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and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b="1" dirty="0">
                <a:latin typeface="Segoe Print"/>
                <a:cs typeface="Segoe Print"/>
              </a:rPr>
              <a:t>S</a:t>
            </a:r>
            <a:r>
              <a:rPr sz="1950" b="1" baseline="-21367" dirty="0">
                <a:latin typeface="Segoe Print"/>
                <a:cs typeface="Segoe Print"/>
              </a:rPr>
              <a:t>e</a:t>
            </a:r>
            <a:r>
              <a:rPr sz="2000" dirty="0">
                <a:latin typeface="Segoe Print"/>
                <a:cs typeface="Segoe Print"/>
              </a:rPr>
              <a:t>;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how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good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we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are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at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detecting</a:t>
            </a:r>
            <a:r>
              <a:rPr sz="2000" spc="25" dirty="0">
                <a:latin typeface="Segoe Print"/>
                <a:cs typeface="Segoe Print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Segoe Print"/>
                <a:cs typeface="Segoe Print"/>
              </a:rPr>
              <a:t>healthy</a:t>
            </a:r>
            <a:r>
              <a:rPr sz="2000" b="1" spc="10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and</a:t>
            </a:r>
            <a:r>
              <a:rPr sz="2000" spc="15" dirty="0">
                <a:latin typeface="Segoe Print"/>
                <a:cs typeface="Segoe Print"/>
              </a:rPr>
              <a:t> </a:t>
            </a:r>
            <a:r>
              <a:rPr sz="2000" b="1" spc="-5" dirty="0">
                <a:latin typeface="Segoe Print"/>
                <a:cs typeface="Segoe Print"/>
              </a:rPr>
              <a:t>diseased</a:t>
            </a:r>
            <a:r>
              <a:rPr sz="2000" b="1" spc="1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people,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respectively.</a:t>
            </a:r>
            <a:endParaRPr sz="2000">
              <a:latin typeface="Segoe Print"/>
              <a:cs typeface="Segoe Prin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-"/>
            </a:pPr>
            <a:endParaRPr sz="2700">
              <a:latin typeface="Segoe Print"/>
              <a:cs typeface="Segoe Print"/>
            </a:endParaRPr>
          </a:p>
          <a:p>
            <a:pPr marL="406400" indent="-342900">
              <a:lnSpc>
                <a:spcPct val="100000"/>
              </a:lnSpc>
              <a:buChar char="-"/>
              <a:tabLst>
                <a:tab pos="405765" algn="l"/>
                <a:tab pos="406400" algn="l"/>
              </a:tabLst>
            </a:pPr>
            <a:r>
              <a:rPr sz="2000" spc="-5" dirty="0">
                <a:latin typeface="Segoe Print"/>
                <a:cs typeface="Segoe Print"/>
              </a:rPr>
              <a:t>If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we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have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diagnosed</a:t>
            </a:r>
            <a:r>
              <a:rPr sz="2000" spc="2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everyone</a:t>
            </a:r>
            <a:r>
              <a:rPr sz="2000" spc="-5" dirty="0">
                <a:latin typeface="Segoe Print"/>
                <a:cs typeface="Segoe Print"/>
              </a:rPr>
              <a:t> healthy,</a:t>
            </a:r>
            <a:r>
              <a:rPr sz="2000" spc="35" dirty="0">
                <a:latin typeface="Segoe Print"/>
                <a:cs typeface="Segoe Print"/>
              </a:rPr>
              <a:t> </a:t>
            </a:r>
            <a:r>
              <a:rPr sz="2000" b="1" dirty="0">
                <a:latin typeface="Segoe Print"/>
                <a:cs typeface="Segoe Print"/>
              </a:rPr>
              <a:t>S</a:t>
            </a:r>
            <a:r>
              <a:rPr sz="1950" b="1" baseline="-21367" dirty="0">
                <a:latin typeface="Segoe Print"/>
                <a:cs typeface="Segoe Print"/>
              </a:rPr>
              <a:t>p</a:t>
            </a:r>
            <a:r>
              <a:rPr sz="2000" b="1" dirty="0">
                <a:latin typeface="Segoe Print"/>
                <a:cs typeface="Segoe Print"/>
              </a:rPr>
              <a:t>=1</a:t>
            </a:r>
            <a:r>
              <a:rPr sz="2000" b="1" spc="2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(diagnose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all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healthy</a:t>
            </a:r>
            <a:r>
              <a:rPr sz="2000" spc="3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people</a:t>
            </a:r>
            <a:r>
              <a:rPr sz="2000" dirty="0">
                <a:latin typeface="Segoe Print"/>
                <a:cs typeface="Segoe Print"/>
              </a:rPr>
              <a:t> correctly)</a:t>
            </a:r>
            <a:r>
              <a:rPr sz="2000" spc="-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but</a:t>
            </a:r>
            <a:endParaRPr sz="2000">
              <a:latin typeface="Segoe Print"/>
              <a:cs typeface="Segoe Print"/>
            </a:endParaRPr>
          </a:p>
          <a:p>
            <a:pPr marL="405765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Print"/>
                <a:cs typeface="Segoe Print"/>
              </a:rPr>
              <a:t>S</a:t>
            </a:r>
            <a:r>
              <a:rPr sz="1950" b="1" baseline="-21367" dirty="0">
                <a:latin typeface="Segoe Print"/>
                <a:cs typeface="Segoe Print"/>
              </a:rPr>
              <a:t>e</a:t>
            </a:r>
            <a:r>
              <a:rPr sz="2000" b="1" dirty="0">
                <a:latin typeface="Segoe Print"/>
                <a:cs typeface="Segoe Print"/>
              </a:rPr>
              <a:t>=0</a:t>
            </a:r>
            <a:r>
              <a:rPr sz="2000" b="1" spc="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(diagnose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all</a:t>
            </a:r>
            <a:r>
              <a:rPr sz="2000" spc="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unhealthy</a:t>
            </a:r>
            <a:r>
              <a:rPr sz="2000" spc="3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people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incorrectly)</a:t>
            </a:r>
            <a:endParaRPr sz="2000">
              <a:latin typeface="Segoe Print"/>
              <a:cs typeface="Segoe Prin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Segoe Print"/>
              <a:cs typeface="Segoe Print"/>
            </a:endParaRPr>
          </a:p>
          <a:p>
            <a:pPr marL="406400" indent="-342900">
              <a:lnSpc>
                <a:spcPct val="100000"/>
              </a:lnSpc>
              <a:buFont typeface="Segoe Print"/>
              <a:buChar char="-"/>
              <a:tabLst>
                <a:tab pos="405765" algn="l"/>
                <a:tab pos="406400" algn="l"/>
              </a:tabLst>
            </a:pPr>
            <a:r>
              <a:rPr sz="2000" b="1" spc="-5" dirty="0">
                <a:solidFill>
                  <a:srgbClr val="00AF50"/>
                </a:solidFill>
                <a:latin typeface="Segoe Print"/>
                <a:cs typeface="Segoe Print"/>
              </a:rPr>
              <a:t>Ideally:</a:t>
            </a:r>
            <a:r>
              <a:rPr sz="2000" b="1" spc="-15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we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want</a:t>
            </a:r>
            <a:r>
              <a:rPr sz="2000" spc="20" dirty="0">
                <a:latin typeface="Segoe Print"/>
                <a:cs typeface="Segoe Print"/>
              </a:rPr>
              <a:t> </a:t>
            </a:r>
            <a:r>
              <a:rPr sz="2000" b="1" dirty="0">
                <a:latin typeface="Segoe Print"/>
                <a:cs typeface="Segoe Print"/>
              </a:rPr>
              <a:t>S</a:t>
            </a:r>
            <a:r>
              <a:rPr sz="1950" b="1" baseline="-21367" dirty="0">
                <a:latin typeface="Segoe Print"/>
                <a:cs typeface="Segoe Print"/>
              </a:rPr>
              <a:t>p</a:t>
            </a:r>
            <a:r>
              <a:rPr sz="2000" b="1" dirty="0">
                <a:latin typeface="Segoe Print"/>
                <a:cs typeface="Segoe Print"/>
              </a:rPr>
              <a:t>=</a:t>
            </a:r>
            <a:r>
              <a:rPr sz="2000" b="1" spc="20" dirty="0">
                <a:latin typeface="Segoe Print"/>
                <a:cs typeface="Segoe Print"/>
              </a:rPr>
              <a:t> </a:t>
            </a:r>
            <a:r>
              <a:rPr sz="2000" b="1" dirty="0">
                <a:latin typeface="Segoe Print"/>
                <a:cs typeface="Segoe Print"/>
              </a:rPr>
              <a:t>S</a:t>
            </a:r>
            <a:r>
              <a:rPr sz="1950" b="1" baseline="-21367" dirty="0">
                <a:latin typeface="Segoe Print"/>
                <a:cs typeface="Segoe Print"/>
              </a:rPr>
              <a:t>e</a:t>
            </a:r>
            <a:r>
              <a:rPr sz="2000" b="1" dirty="0">
                <a:latin typeface="Segoe Print"/>
                <a:cs typeface="Segoe Print"/>
              </a:rPr>
              <a:t>=</a:t>
            </a:r>
            <a:r>
              <a:rPr sz="2000" b="1" spc="5" dirty="0">
                <a:latin typeface="Segoe Print"/>
                <a:cs typeface="Segoe Print"/>
              </a:rPr>
              <a:t> </a:t>
            </a:r>
            <a:r>
              <a:rPr sz="2000" b="1" spc="-5" dirty="0">
                <a:latin typeface="Segoe Print"/>
                <a:cs typeface="Segoe Print"/>
              </a:rPr>
              <a:t>1</a:t>
            </a:r>
            <a:r>
              <a:rPr sz="2000" b="1" spc="15" dirty="0">
                <a:latin typeface="Segoe Print"/>
                <a:cs typeface="Segoe Print"/>
              </a:rPr>
              <a:t> </a:t>
            </a:r>
            <a:r>
              <a:rPr sz="2000" b="1" spc="-5" dirty="0">
                <a:latin typeface="Segoe Print"/>
                <a:cs typeface="Segoe Print"/>
              </a:rPr>
              <a:t>(perfect</a:t>
            </a:r>
            <a:r>
              <a:rPr sz="2000" b="1" spc="10" dirty="0">
                <a:latin typeface="Segoe Print"/>
                <a:cs typeface="Segoe Print"/>
              </a:rPr>
              <a:t> </a:t>
            </a:r>
            <a:r>
              <a:rPr sz="2000" b="1" spc="-5" dirty="0">
                <a:latin typeface="Segoe Print"/>
                <a:cs typeface="Segoe Print"/>
              </a:rPr>
              <a:t>sensitivity</a:t>
            </a:r>
            <a:r>
              <a:rPr sz="2000" b="1" spc="25" dirty="0">
                <a:latin typeface="Segoe Print"/>
                <a:cs typeface="Segoe Print"/>
              </a:rPr>
              <a:t> </a:t>
            </a:r>
            <a:r>
              <a:rPr sz="2000" b="1" spc="-5" dirty="0">
                <a:latin typeface="Segoe Print"/>
                <a:cs typeface="Segoe Print"/>
              </a:rPr>
              <a:t>and</a:t>
            </a:r>
            <a:r>
              <a:rPr sz="2000" b="1" spc="10" dirty="0">
                <a:latin typeface="Segoe Print"/>
                <a:cs typeface="Segoe Print"/>
              </a:rPr>
              <a:t> </a:t>
            </a:r>
            <a:r>
              <a:rPr sz="2000" b="1" spc="-5" dirty="0">
                <a:latin typeface="Segoe Print"/>
                <a:cs typeface="Segoe Print"/>
              </a:rPr>
              <a:t>specificity)</a:t>
            </a:r>
            <a:r>
              <a:rPr sz="2000" b="1" spc="15" dirty="0">
                <a:latin typeface="Segoe Print"/>
                <a:cs typeface="Segoe Print"/>
              </a:rPr>
              <a:t> </a:t>
            </a:r>
            <a:r>
              <a:rPr sz="2000" b="1" spc="-5" dirty="0">
                <a:latin typeface="Segoe Print"/>
                <a:cs typeface="Segoe Print"/>
              </a:rPr>
              <a:t>but</a:t>
            </a:r>
            <a:r>
              <a:rPr sz="2000" b="1" spc="10" dirty="0">
                <a:latin typeface="Segoe Print"/>
                <a:cs typeface="Segoe Print"/>
              </a:rPr>
              <a:t> </a:t>
            </a:r>
            <a:r>
              <a:rPr sz="2000" b="1" spc="-5" dirty="0">
                <a:latin typeface="Segoe Print"/>
                <a:cs typeface="Segoe Print"/>
              </a:rPr>
              <a:t>unrealistic.</a:t>
            </a:r>
            <a:endParaRPr sz="2000">
              <a:latin typeface="Segoe Print"/>
              <a:cs typeface="Segoe Prin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1752" y="1557274"/>
            <a:ext cx="63658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57775" algn="l"/>
              </a:tabLst>
            </a:pPr>
            <a:r>
              <a:rPr sz="2000" b="1" spc="-5" dirty="0">
                <a:latin typeface="Segoe Print"/>
                <a:cs typeface="Segoe Print"/>
              </a:rPr>
              <a:t>Sensitivity</a:t>
            </a:r>
            <a:r>
              <a:rPr sz="2000" b="1" spc="25" dirty="0">
                <a:latin typeface="Segoe Print"/>
                <a:cs typeface="Segoe Print"/>
              </a:rPr>
              <a:t> </a:t>
            </a:r>
            <a:r>
              <a:rPr sz="2000" b="1" spc="-5" dirty="0">
                <a:latin typeface="Segoe Print"/>
                <a:cs typeface="Segoe Print"/>
              </a:rPr>
              <a:t>or</a:t>
            </a:r>
            <a:r>
              <a:rPr sz="2000" b="1" spc="10" dirty="0">
                <a:latin typeface="Segoe Print"/>
                <a:cs typeface="Segoe Print"/>
              </a:rPr>
              <a:t> </a:t>
            </a:r>
            <a:r>
              <a:rPr sz="2000" b="1" spc="-5" dirty="0">
                <a:latin typeface="Segoe Print"/>
                <a:cs typeface="Segoe Print"/>
              </a:rPr>
              <a:t>Recall	</a:t>
            </a:r>
            <a:r>
              <a:rPr sz="3000" b="1" spc="-7" baseline="2777" dirty="0">
                <a:latin typeface="Segoe Print"/>
                <a:cs typeface="Segoe Print"/>
              </a:rPr>
              <a:t>Specificity</a:t>
            </a:r>
            <a:endParaRPr sz="3000" baseline="2777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527852" y="2064302"/>
            <a:ext cx="4597400" cy="3220720"/>
            <a:chOff x="7527852" y="2064302"/>
            <a:chExt cx="4597400" cy="32207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7852" y="2064302"/>
              <a:ext cx="4597037" cy="32201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987409" y="2950083"/>
              <a:ext cx="1435100" cy="1775460"/>
            </a:xfrm>
            <a:custGeom>
              <a:avLst/>
              <a:gdLst/>
              <a:ahLst/>
              <a:cxnLst/>
              <a:rect l="l" t="t" r="r" b="b"/>
              <a:pathLst>
                <a:path w="1435100" h="1775460">
                  <a:moveTo>
                    <a:pt x="0" y="0"/>
                  </a:moveTo>
                  <a:lnTo>
                    <a:pt x="0" y="1775333"/>
                  </a:lnTo>
                </a:path>
                <a:path w="1435100" h="1775460">
                  <a:moveTo>
                    <a:pt x="1434846" y="0"/>
                  </a:moveTo>
                  <a:lnTo>
                    <a:pt x="1434846" y="1775333"/>
                  </a:lnTo>
                </a:path>
              </a:pathLst>
            </a:custGeom>
            <a:ln w="190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617966" y="3046221"/>
            <a:ext cx="19964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471930" algn="l"/>
              </a:tabLst>
            </a:pPr>
            <a:r>
              <a:rPr sz="2700" b="1" baseline="1543" dirty="0">
                <a:solidFill>
                  <a:srgbClr val="0C0CF8"/>
                </a:solidFill>
                <a:latin typeface="Calibri"/>
                <a:cs typeface="Calibri"/>
              </a:rPr>
              <a:t>S</a:t>
            </a:r>
            <a:r>
              <a:rPr sz="1800" b="1" baseline="-18518" dirty="0">
                <a:solidFill>
                  <a:srgbClr val="0C0CF8"/>
                </a:solidFill>
                <a:latin typeface="Calibri"/>
                <a:cs typeface="Calibri"/>
              </a:rPr>
              <a:t>e</a:t>
            </a:r>
            <a:r>
              <a:rPr sz="2700" b="1" baseline="1543" dirty="0">
                <a:solidFill>
                  <a:srgbClr val="0C0CF8"/>
                </a:solidFill>
                <a:latin typeface="Calibri"/>
                <a:cs typeface="Calibri"/>
              </a:rPr>
              <a:t>=</a:t>
            </a:r>
            <a:r>
              <a:rPr sz="2700" b="1" spc="-7" baseline="1543" dirty="0">
                <a:solidFill>
                  <a:srgbClr val="0C0CF8"/>
                </a:solidFill>
                <a:latin typeface="Calibri"/>
                <a:cs typeface="Calibri"/>
              </a:rPr>
              <a:t> </a:t>
            </a:r>
            <a:r>
              <a:rPr sz="2700" b="1" baseline="1543" dirty="0">
                <a:solidFill>
                  <a:srgbClr val="0C0CF8"/>
                </a:solidFill>
                <a:latin typeface="Calibri"/>
                <a:cs typeface="Calibri"/>
              </a:rPr>
              <a:t>1	</a:t>
            </a:r>
            <a:r>
              <a:rPr sz="1800" b="1" spc="-5" dirty="0">
                <a:solidFill>
                  <a:srgbClr val="0C0CF8"/>
                </a:solidFill>
                <a:latin typeface="Calibri"/>
                <a:cs typeface="Calibri"/>
              </a:rPr>
              <a:t>S</a:t>
            </a:r>
            <a:r>
              <a:rPr sz="1800" b="1" spc="-7" baseline="-20833" dirty="0">
                <a:solidFill>
                  <a:srgbClr val="0C0CF8"/>
                </a:solidFill>
                <a:latin typeface="Calibri"/>
                <a:cs typeface="Calibri"/>
              </a:rPr>
              <a:t>p</a:t>
            </a:r>
            <a:r>
              <a:rPr sz="1800" b="1" spc="-5" dirty="0">
                <a:solidFill>
                  <a:srgbClr val="0C0CF8"/>
                </a:solidFill>
                <a:latin typeface="Calibri"/>
                <a:cs typeface="Calibri"/>
              </a:rPr>
              <a:t>=</a:t>
            </a:r>
            <a:r>
              <a:rPr sz="1800" b="1" spc="-40" dirty="0">
                <a:solidFill>
                  <a:srgbClr val="0C0CF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C0CF8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3709" y="1040891"/>
            <a:ext cx="2577083" cy="4114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55480" y="1045463"/>
            <a:ext cx="2531364" cy="4114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5138" y="482853"/>
            <a:ext cx="9992360" cy="24130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5"/>
              </a:spcBef>
            </a:pP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Matrix:</a:t>
            </a:r>
            <a:endParaRPr sz="24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75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Sensitivity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Specificity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Trade-off:</a:t>
            </a:r>
            <a:endParaRPr sz="24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019"/>
              </a:spcBef>
            </a:pPr>
            <a:r>
              <a:rPr sz="2400" b="1" dirty="0">
                <a:latin typeface="Segoe Print"/>
                <a:cs typeface="Segoe Print"/>
              </a:rPr>
              <a:t>How</a:t>
            </a:r>
            <a:r>
              <a:rPr sz="2400" b="1" spc="-10" dirty="0">
                <a:latin typeface="Segoe Print"/>
                <a:cs typeface="Segoe Print"/>
              </a:rPr>
              <a:t> </a:t>
            </a:r>
            <a:r>
              <a:rPr sz="2400" b="1" spc="-5" dirty="0">
                <a:latin typeface="Segoe Print"/>
                <a:cs typeface="Segoe Print"/>
              </a:rPr>
              <a:t>optimal</a:t>
            </a:r>
            <a:r>
              <a:rPr sz="2400" b="1" spc="-10" dirty="0">
                <a:latin typeface="Segoe Print"/>
                <a:cs typeface="Segoe Print"/>
              </a:rPr>
              <a:t> </a:t>
            </a:r>
            <a:r>
              <a:rPr sz="2400" b="1" dirty="0">
                <a:latin typeface="Segoe Print"/>
                <a:cs typeface="Segoe Print"/>
              </a:rPr>
              <a:t>a</a:t>
            </a:r>
            <a:r>
              <a:rPr sz="2400" b="1" spc="-10" dirty="0">
                <a:latin typeface="Segoe Print"/>
                <a:cs typeface="Segoe Print"/>
              </a:rPr>
              <a:t> </a:t>
            </a:r>
            <a:r>
              <a:rPr sz="2400" b="1" dirty="0">
                <a:latin typeface="Segoe Print"/>
                <a:cs typeface="Segoe Print"/>
              </a:rPr>
              <a:t>pair</a:t>
            </a:r>
            <a:r>
              <a:rPr sz="2400" b="1" spc="-5" dirty="0">
                <a:latin typeface="Segoe Print"/>
                <a:cs typeface="Segoe Print"/>
              </a:rPr>
              <a:t> of</a:t>
            </a:r>
            <a:r>
              <a:rPr sz="2400" b="1" spc="-20" dirty="0">
                <a:latin typeface="Segoe Print"/>
                <a:cs typeface="Segoe Print"/>
              </a:rPr>
              <a:t> </a:t>
            </a:r>
            <a:r>
              <a:rPr sz="2400" b="1" spc="-5" dirty="0">
                <a:latin typeface="Segoe Print"/>
                <a:cs typeface="Segoe Print"/>
              </a:rPr>
              <a:t>sensitivity,</a:t>
            </a:r>
            <a:r>
              <a:rPr sz="2400" b="1" spc="-25" dirty="0">
                <a:latin typeface="Segoe Print"/>
                <a:cs typeface="Segoe Print"/>
              </a:rPr>
              <a:t> </a:t>
            </a:r>
            <a:r>
              <a:rPr sz="2400" b="1" spc="-5" dirty="0">
                <a:latin typeface="Segoe Print"/>
                <a:cs typeface="Segoe Print"/>
              </a:rPr>
              <a:t>specificity</a:t>
            </a:r>
            <a:r>
              <a:rPr sz="2400" b="1" spc="-15" dirty="0">
                <a:latin typeface="Segoe Print"/>
                <a:cs typeface="Segoe Print"/>
              </a:rPr>
              <a:t> </a:t>
            </a:r>
            <a:r>
              <a:rPr sz="2400" b="1" dirty="0">
                <a:latin typeface="Segoe Print"/>
                <a:cs typeface="Segoe Print"/>
              </a:rPr>
              <a:t>values</a:t>
            </a:r>
            <a:r>
              <a:rPr sz="2400" b="1" spc="-15" dirty="0">
                <a:latin typeface="Segoe Print"/>
                <a:cs typeface="Segoe Print"/>
              </a:rPr>
              <a:t> </a:t>
            </a:r>
            <a:r>
              <a:rPr sz="2400" b="1" spc="-5" dirty="0">
                <a:latin typeface="Segoe Print"/>
                <a:cs typeface="Segoe Print"/>
              </a:rPr>
              <a:t>is?</a:t>
            </a:r>
            <a:endParaRPr sz="2400">
              <a:latin typeface="Segoe Print"/>
              <a:cs typeface="Segoe Print"/>
            </a:endParaRPr>
          </a:p>
          <a:p>
            <a:pPr marL="25400">
              <a:lnSpc>
                <a:spcPct val="100000"/>
              </a:lnSpc>
              <a:spcBef>
                <a:spcPts val="1315"/>
              </a:spcBef>
              <a:tabLst>
                <a:tab pos="367665" algn="l"/>
              </a:tabLst>
            </a:pPr>
            <a:r>
              <a:rPr sz="2000" spc="-5" dirty="0">
                <a:solidFill>
                  <a:srgbClr val="C00000"/>
                </a:solidFill>
                <a:latin typeface="Segoe Print"/>
                <a:cs typeface="Segoe Print"/>
              </a:rPr>
              <a:t>-	Is</a:t>
            </a:r>
            <a:r>
              <a:rPr sz="2000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000" b="1" dirty="0">
                <a:solidFill>
                  <a:srgbClr val="C00000"/>
                </a:solidFill>
                <a:latin typeface="Segoe Print"/>
                <a:cs typeface="Segoe Print"/>
              </a:rPr>
              <a:t>S</a:t>
            </a:r>
            <a:r>
              <a:rPr sz="1950" b="1" baseline="-21367" dirty="0">
                <a:solidFill>
                  <a:srgbClr val="C00000"/>
                </a:solidFill>
                <a:latin typeface="Segoe Print"/>
                <a:cs typeface="Segoe Print"/>
              </a:rPr>
              <a:t>p</a:t>
            </a:r>
            <a:r>
              <a:rPr sz="2000" b="1" dirty="0">
                <a:solidFill>
                  <a:srgbClr val="C00000"/>
                </a:solidFill>
                <a:latin typeface="Segoe Print"/>
                <a:cs typeface="Segoe Print"/>
              </a:rPr>
              <a:t>=</a:t>
            </a:r>
            <a:r>
              <a:rPr sz="2000" b="1" spc="5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Segoe Print"/>
                <a:cs typeface="Segoe Print"/>
              </a:rPr>
              <a:t>0.8,</a:t>
            </a:r>
            <a:r>
              <a:rPr sz="2000" b="1" spc="10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000" b="1" dirty="0">
                <a:solidFill>
                  <a:srgbClr val="C00000"/>
                </a:solidFill>
                <a:latin typeface="Segoe Print"/>
                <a:cs typeface="Segoe Print"/>
              </a:rPr>
              <a:t>S</a:t>
            </a:r>
            <a:r>
              <a:rPr sz="1950" b="1" baseline="-21367" dirty="0">
                <a:solidFill>
                  <a:srgbClr val="C00000"/>
                </a:solidFill>
                <a:latin typeface="Segoe Print"/>
                <a:cs typeface="Segoe Print"/>
              </a:rPr>
              <a:t>e</a:t>
            </a:r>
            <a:r>
              <a:rPr sz="2000" b="1" dirty="0">
                <a:solidFill>
                  <a:srgbClr val="C00000"/>
                </a:solidFill>
                <a:latin typeface="Segoe Print"/>
                <a:cs typeface="Segoe Print"/>
              </a:rPr>
              <a:t>=</a:t>
            </a:r>
            <a:r>
              <a:rPr sz="2000" b="1" spc="5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Segoe Print"/>
                <a:cs typeface="Segoe Print"/>
              </a:rPr>
              <a:t>0.7</a:t>
            </a:r>
            <a:r>
              <a:rPr sz="2000" b="1" spc="10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Segoe Print"/>
                <a:cs typeface="Segoe Print"/>
              </a:rPr>
              <a:t>better </a:t>
            </a:r>
            <a:r>
              <a:rPr sz="2000" spc="-5" dirty="0">
                <a:solidFill>
                  <a:srgbClr val="C00000"/>
                </a:solidFill>
                <a:latin typeface="Segoe Print"/>
                <a:cs typeface="Segoe Print"/>
              </a:rPr>
              <a:t>than</a:t>
            </a:r>
            <a:r>
              <a:rPr sz="2000" spc="15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000" b="1" dirty="0">
                <a:solidFill>
                  <a:srgbClr val="C00000"/>
                </a:solidFill>
                <a:latin typeface="Segoe Print"/>
                <a:cs typeface="Segoe Print"/>
              </a:rPr>
              <a:t>S</a:t>
            </a:r>
            <a:r>
              <a:rPr sz="1950" b="1" baseline="-21367" dirty="0">
                <a:solidFill>
                  <a:srgbClr val="C00000"/>
                </a:solidFill>
                <a:latin typeface="Segoe Print"/>
                <a:cs typeface="Segoe Print"/>
              </a:rPr>
              <a:t>p</a:t>
            </a:r>
            <a:r>
              <a:rPr sz="2000" b="1" dirty="0">
                <a:solidFill>
                  <a:srgbClr val="C00000"/>
                </a:solidFill>
                <a:latin typeface="Segoe Print"/>
                <a:cs typeface="Segoe Print"/>
              </a:rPr>
              <a:t>= </a:t>
            </a:r>
            <a:r>
              <a:rPr sz="2000" b="1" spc="-5" dirty="0">
                <a:solidFill>
                  <a:srgbClr val="C00000"/>
                </a:solidFill>
                <a:latin typeface="Segoe Print"/>
                <a:cs typeface="Segoe Print"/>
              </a:rPr>
              <a:t>0.7,</a:t>
            </a:r>
            <a:r>
              <a:rPr sz="2000" b="1" spc="10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000" b="1" dirty="0">
                <a:solidFill>
                  <a:srgbClr val="C00000"/>
                </a:solidFill>
                <a:latin typeface="Segoe Print"/>
                <a:cs typeface="Segoe Print"/>
              </a:rPr>
              <a:t>S</a:t>
            </a:r>
            <a:r>
              <a:rPr sz="1950" b="1" baseline="-21367" dirty="0">
                <a:solidFill>
                  <a:srgbClr val="C00000"/>
                </a:solidFill>
                <a:latin typeface="Segoe Print"/>
                <a:cs typeface="Segoe Print"/>
              </a:rPr>
              <a:t>e</a:t>
            </a:r>
            <a:r>
              <a:rPr sz="2000" b="1" dirty="0">
                <a:solidFill>
                  <a:srgbClr val="C00000"/>
                </a:solidFill>
                <a:latin typeface="Segoe Print"/>
                <a:cs typeface="Segoe Print"/>
              </a:rPr>
              <a:t>= 0.8</a:t>
            </a:r>
            <a:r>
              <a:rPr sz="2000" dirty="0">
                <a:solidFill>
                  <a:srgbClr val="C00000"/>
                </a:solidFill>
                <a:latin typeface="Segoe Print"/>
                <a:cs typeface="Segoe Print"/>
              </a:rPr>
              <a:t>?</a:t>
            </a:r>
            <a:endParaRPr sz="2000">
              <a:latin typeface="Segoe Print"/>
              <a:cs typeface="Segoe Print"/>
            </a:endParaRPr>
          </a:p>
          <a:p>
            <a:pPr marR="17780" algn="r">
              <a:lnSpc>
                <a:spcPct val="100000"/>
              </a:lnSpc>
              <a:spcBef>
                <a:spcPts val="2475"/>
              </a:spcBef>
            </a:pPr>
            <a:r>
              <a:rPr sz="1200" b="1" dirty="0">
                <a:solidFill>
                  <a:srgbClr val="C00000"/>
                </a:solidFill>
                <a:latin typeface="Segoe Print"/>
                <a:cs typeface="Segoe Print"/>
              </a:rPr>
              <a:t>Threshold</a:t>
            </a:r>
            <a:endParaRPr sz="1200">
              <a:latin typeface="Segoe Print"/>
              <a:cs typeface="Segoe Prin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437" y="3097275"/>
            <a:ext cx="8009255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5"/>
              </a:spcBef>
              <a:buChar char="-"/>
              <a:tabLst>
                <a:tab pos="380365" algn="l"/>
                <a:tab pos="381000" algn="l"/>
              </a:tabLst>
            </a:pPr>
            <a:r>
              <a:rPr sz="2000" spc="-5" dirty="0">
                <a:latin typeface="Segoe Print"/>
                <a:cs typeface="Segoe Print"/>
              </a:rPr>
              <a:t>The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answer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depends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on the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application.</a:t>
            </a:r>
            <a:endParaRPr sz="2000">
              <a:latin typeface="Segoe Print"/>
              <a:cs typeface="Segoe Print"/>
            </a:endParaRPr>
          </a:p>
          <a:p>
            <a:pPr marL="381000" indent="-342900">
              <a:lnSpc>
                <a:spcPct val="100000"/>
              </a:lnSpc>
              <a:spcBef>
                <a:spcPts val="2400"/>
              </a:spcBef>
              <a:buChar char="-"/>
              <a:tabLst>
                <a:tab pos="380365" algn="l"/>
                <a:tab pos="381000" algn="l"/>
              </a:tabLst>
            </a:pPr>
            <a:r>
              <a:rPr sz="2000" dirty="0">
                <a:latin typeface="Segoe Print"/>
                <a:cs typeface="Segoe Print"/>
              </a:rPr>
              <a:t>In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disease</a:t>
            </a:r>
            <a:r>
              <a:rPr sz="2000" spc="-10" dirty="0">
                <a:latin typeface="Segoe Print"/>
                <a:cs typeface="Segoe Print"/>
              </a:rPr>
              <a:t> diagnosis;</a:t>
            </a:r>
            <a:endParaRPr sz="2000">
              <a:latin typeface="Segoe Print"/>
              <a:cs typeface="Segoe Print"/>
            </a:endParaRPr>
          </a:p>
          <a:p>
            <a:pPr marL="495300">
              <a:lnSpc>
                <a:spcPct val="100000"/>
              </a:lnSpc>
              <a:spcBef>
                <a:spcPts val="2405"/>
              </a:spcBef>
              <a:tabLst>
                <a:tab pos="838200" algn="l"/>
              </a:tabLst>
            </a:pPr>
            <a:r>
              <a:rPr sz="2000" spc="-5" dirty="0">
                <a:latin typeface="Segoe Print"/>
                <a:cs typeface="Segoe Print"/>
              </a:rPr>
              <a:t>-	happy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to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reduce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5" dirty="0">
                <a:latin typeface="Segoe Print"/>
                <a:cs typeface="Segoe Print"/>
              </a:rPr>
              <a:t>S</a:t>
            </a:r>
            <a:r>
              <a:rPr sz="1950" spc="7" baseline="-21367" dirty="0">
                <a:latin typeface="Segoe Print"/>
                <a:cs typeface="Segoe Print"/>
              </a:rPr>
              <a:t>p</a:t>
            </a:r>
            <a:r>
              <a:rPr sz="1950" spc="419" baseline="-21367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in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order</a:t>
            </a:r>
            <a:r>
              <a:rPr sz="2000" spc="-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to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increase </a:t>
            </a:r>
            <a:r>
              <a:rPr sz="2000" spc="5" dirty="0">
                <a:latin typeface="Segoe Print"/>
                <a:cs typeface="Segoe Print"/>
              </a:rPr>
              <a:t>S</a:t>
            </a:r>
            <a:r>
              <a:rPr sz="1950" spc="7" baseline="-21367" dirty="0">
                <a:latin typeface="Segoe Print"/>
                <a:cs typeface="Segoe Print"/>
              </a:rPr>
              <a:t>e</a:t>
            </a:r>
            <a:r>
              <a:rPr sz="2000" spc="5" dirty="0">
                <a:latin typeface="Segoe Print"/>
                <a:cs typeface="Segoe Print"/>
              </a:rPr>
              <a:t>.</a:t>
            </a:r>
            <a:endParaRPr sz="2000">
              <a:latin typeface="Segoe Print"/>
              <a:cs typeface="Segoe Print"/>
            </a:endParaRPr>
          </a:p>
          <a:p>
            <a:pPr marL="381000" indent="-342900">
              <a:lnSpc>
                <a:spcPct val="100000"/>
              </a:lnSpc>
              <a:spcBef>
                <a:spcPts val="2400"/>
              </a:spcBef>
              <a:buChar char="-"/>
              <a:tabLst>
                <a:tab pos="380365" algn="l"/>
                <a:tab pos="381000" algn="l"/>
              </a:tabLst>
            </a:pPr>
            <a:r>
              <a:rPr sz="2000" spc="-5" dirty="0">
                <a:latin typeface="Segoe Print"/>
                <a:cs typeface="Segoe Print"/>
              </a:rPr>
              <a:t>In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other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applications,</a:t>
            </a:r>
            <a:r>
              <a:rPr sz="2000" spc="2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we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may</a:t>
            </a:r>
            <a:r>
              <a:rPr sz="2000" spc="2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have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different</a:t>
            </a:r>
            <a:r>
              <a:rPr sz="2000" spc="1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requirements.</a:t>
            </a:r>
            <a:endParaRPr sz="2000">
              <a:latin typeface="Segoe Print"/>
              <a:cs typeface="Segoe Print"/>
            </a:endParaRPr>
          </a:p>
          <a:p>
            <a:pPr marL="381000" indent="-342900">
              <a:lnSpc>
                <a:spcPct val="100000"/>
              </a:lnSpc>
              <a:spcBef>
                <a:spcPts val="2400"/>
              </a:spcBef>
              <a:buFont typeface="Segoe Print"/>
              <a:buChar char="-"/>
              <a:tabLst>
                <a:tab pos="380365" algn="l"/>
                <a:tab pos="381000" algn="l"/>
              </a:tabLst>
            </a:pPr>
            <a:r>
              <a:rPr sz="2000" b="1" spc="-5" dirty="0">
                <a:solidFill>
                  <a:srgbClr val="C00000"/>
                </a:solidFill>
                <a:latin typeface="Segoe Print"/>
                <a:cs typeface="Segoe Print"/>
              </a:rPr>
              <a:t>Trade-off</a:t>
            </a:r>
            <a:r>
              <a:rPr sz="2000" b="1" spc="-20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Segoe Print"/>
                <a:cs typeface="Segoe Print"/>
              </a:rPr>
              <a:t>is</a:t>
            </a:r>
            <a:r>
              <a:rPr sz="2000" b="1" spc="10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Segoe Print"/>
                <a:cs typeface="Segoe Print"/>
              </a:rPr>
              <a:t>better</a:t>
            </a:r>
            <a:r>
              <a:rPr sz="2000" b="1" spc="15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Segoe Print"/>
                <a:cs typeface="Segoe Print"/>
              </a:rPr>
              <a:t>explained</a:t>
            </a:r>
            <a:r>
              <a:rPr sz="2000" b="1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Segoe Print"/>
                <a:cs typeface="Segoe Print"/>
              </a:rPr>
              <a:t>by</a:t>
            </a:r>
            <a:r>
              <a:rPr sz="2000" b="1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Segoe Print"/>
                <a:cs typeface="Segoe Print"/>
              </a:rPr>
              <a:t>ROC</a:t>
            </a:r>
            <a:r>
              <a:rPr sz="2000" b="1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Segoe Print"/>
                <a:cs typeface="Segoe Print"/>
              </a:rPr>
              <a:t>curve</a:t>
            </a:r>
            <a:r>
              <a:rPr sz="2000" b="1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Segoe Print"/>
                <a:cs typeface="Segoe Print"/>
              </a:rPr>
              <a:t>and</a:t>
            </a:r>
            <a:r>
              <a:rPr sz="2000" b="1" spc="10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Segoe Print"/>
                <a:cs typeface="Segoe Print"/>
              </a:rPr>
              <a:t>AUC.</a:t>
            </a:r>
            <a:endParaRPr sz="2000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838" y="578865"/>
            <a:ext cx="11533505" cy="289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Matthew’s</a:t>
            </a:r>
            <a:r>
              <a:rPr sz="2400" b="1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Correlation</a:t>
            </a:r>
            <a:r>
              <a:rPr sz="2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Coefficient</a:t>
            </a:r>
            <a:r>
              <a:rPr sz="2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(MCC):</a:t>
            </a:r>
            <a:endParaRPr sz="2400">
              <a:latin typeface="Calibri"/>
              <a:cs typeface="Calibri"/>
            </a:endParaRPr>
          </a:p>
          <a:p>
            <a:pPr marL="342265" indent="-342265">
              <a:lnSpc>
                <a:spcPct val="100000"/>
              </a:lnSpc>
              <a:spcBef>
                <a:spcPts val="1350"/>
              </a:spcBef>
              <a:buChar char="-"/>
              <a:tabLst>
                <a:tab pos="342265" algn="l"/>
                <a:tab pos="355600" algn="l"/>
              </a:tabLst>
            </a:pPr>
            <a:r>
              <a:rPr sz="1800" spc="-5" dirty="0">
                <a:latin typeface="Segoe Print"/>
                <a:cs typeface="Segoe Print"/>
              </a:rPr>
              <a:t>Precision, </a:t>
            </a:r>
            <a:r>
              <a:rPr sz="1800" dirty="0">
                <a:latin typeface="Segoe Print"/>
                <a:cs typeface="Segoe Print"/>
              </a:rPr>
              <a:t>Recall and </a:t>
            </a:r>
            <a:r>
              <a:rPr sz="1800" spc="-5" dirty="0">
                <a:latin typeface="Segoe Print"/>
                <a:cs typeface="Segoe Print"/>
              </a:rPr>
              <a:t>F1-score </a:t>
            </a:r>
            <a:r>
              <a:rPr sz="1800" dirty="0">
                <a:latin typeface="Segoe Print"/>
                <a:cs typeface="Segoe Print"/>
              </a:rPr>
              <a:t>are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asymmetric.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Get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different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result if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classes are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switched.</a:t>
            </a:r>
            <a:endParaRPr sz="1800">
              <a:latin typeface="Segoe Print"/>
              <a:cs typeface="Segoe Prin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Segoe Print"/>
              <a:buChar char="-"/>
            </a:pPr>
            <a:endParaRPr sz="240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1800" spc="-5" dirty="0">
                <a:latin typeface="Segoe Print"/>
                <a:cs typeface="Segoe Print"/>
              </a:rPr>
              <a:t>Matthew’s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correlation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coefficient determines</a:t>
            </a:r>
            <a:r>
              <a:rPr sz="1800" dirty="0">
                <a:latin typeface="Segoe Print"/>
                <a:cs typeface="Segoe Print"/>
              </a:rPr>
              <a:t> the correlation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between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true class</a:t>
            </a:r>
            <a:r>
              <a:rPr sz="1800" spc="-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and </a:t>
            </a:r>
            <a:r>
              <a:rPr sz="1800" spc="-5" dirty="0">
                <a:latin typeface="Segoe Print"/>
                <a:cs typeface="Segoe Print"/>
              </a:rPr>
              <a:t>predicted</a:t>
            </a:r>
            <a:endParaRPr sz="1800">
              <a:latin typeface="Segoe Print"/>
              <a:cs typeface="Segoe Print"/>
            </a:endParaRPr>
          </a:p>
          <a:p>
            <a:pPr marL="86360" algn="ctr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Segoe Print"/>
                <a:cs typeface="Segoe Print"/>
              </a:rPr>
              <a:t>class. The</a:t>
            </a:r>
            <a:r>
              <a:rPr sz="1800" spc="-5" dirty="0">
                <a:latin typeface="Segoe Print"/>
                <a:cs typeface="Segoe Print"/>
              </a:rPr>
              <a:t> higher</a:t>
            </a:r>
            <a:r>
              <a:rPr sz="1800" dirty="0">
                <a:latin typeface="Segoe Print"/>
                <a:cs typeface="Segoe Print"/>
              </a:rPr>
              <a:t> the correlation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between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true and</a:t>
            </a:r>
            <a:r>
              <a:rPr sz="1800" spc="-5" dirty="0">
                <a:latin typeface="Segoe Print"/>
                <a:cs typeface="Segoe Print"/>
              </a:rPr>
              <a:t> predicted</a:t>
            </a:r>
            <a:r>
              <a:rPr sz="1800" dirty="0">
                <a:latin typeface="Segoe Print"/>
                <a:cs typeface="Segoe Print"/>
              </a:rPr>
              <a:t> values,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 </a:t>
            </a:r>
            <a:r>
              <a:rPr sz="1800" spc="-5" dirty="0">
                <a:latin typeface="Segoe Print"/>
                <a:cs typeface="Segoe Print"/>
              </a:rPr>
              <a:t>better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 </a:t>
            </a:r>
            <a:r>
              <a:rPr sz="1800" spc="-5" dirty="0">
                <a:latin typeface="Segoe Print"/>
                <a:cs typeface="Segoe Print"/>
              </a:rPr>
              <a:t>prediction.</a:t>
            </a:r>
            <a:endParaRPr sz="1800">
              <a:latin typeface="Segoe Print"/>
              <a:cs typeface="Segoe Prin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40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1800" spc="-5" dirty="0">
                <a:latin typeface="Segoe Print"/>
                <a:cs typeface="Segoe Print"/>
              </a:rPr>
              <a:t>Defined</a:t>
            </a:r>
            <a:r>
              <a:rPr sz="1800" spc="-5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as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838" y="4271517"/>
            <a:ext cx="9863455" cy="16713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Char char="-"/>
              <a:tabLst>
                <a:tab pos="354965" algn="l"/>
                <a:tab pos="355600" algn="l"/>
                <a:tab pos="3618865" algn="l"/>
              </a:tabLst>
            </a:pPr>
            <a:r>
              <a:rPr sz="1800" spc="-5" dirty="0">
                <a:latin typeface="Segoe Print"/>
                <a:cs typeface="Segoe Print"/>
              </a:rPr>
              <a:t>MCC=1 when </a:t>
            </a:r>
            <a:r>
              <a:rPr sz="1800" dirty="0">
                <a:latin typeface="Segoe Print"/>
                <a:cs typeface="Segoe Print"/>
              </a:rPr>
              <a:t>FP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= FN =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0	(Perfect</a:t>
            </a:r>
            <a:r>
              <a:rPr sz="1800" spc="-5" dirty="0">
                <a:latin typeface="Segoe Print"/>
                <a:cs typeface="Segoe Print"/>
              </a:rPr>
              <a:t> classification)</a:t>
            </a:r>
            <a:endParaRPr sz="180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har char="-"/>
              <a:tabLst>
                <a:tab pos="354965" algn="l"/>
                <a:tab pos="355600" algn="l"/>
                <a:tab pos="3803650" algn="l"/>
              </a:tabLst>
            </a:pPr>
            <a:r>
              <a:rPr sz="1800" spc="-5" dirty="0">
                <a:latin typeface="Segoe Print"/>
                <a:cs typeface="Segoe Print"/>
              </a:rPr>
              <a:t>MCC=-1 when</a:t>
            </a:r>
            <a:r>
              <a:rPr sz="1800" dirty="0">
                <a:latin typeface="Segoe Print"/>
                <a:cs typeface="Segoe Print"/>
              </a:rPr>
              <a:t> TP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=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TN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=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0	(Perfect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misclassification)</a:t>
            </a:r>
            <a:endParaRPr sz="180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har char="-"/>
              <a:tabLst>
                <a:tab pos="354965" algn="l"/>
                <a:tab pos="355600" algn="l"/>
              </a:tabLst>
            </a:pPr>
            <a:r>
              <a:rPr sz="1800" spc="-5" dirty="0">
                <a:latin typeface="Segoe Print"/>
                <a:cs typeface="Segoe Print"/>
              </a:rPr>
              <a:t>MCC=0; </a:t>
            </a:r>
            <a:r>
              <a:rPr sz="1800" dirty="0">
                <a:latin typeface="Segoe Print"/>
                <a:cs typeface="Segoe Print"/>
              </a:rPr>
              <a:t>Performance</a:t>
            </a:r>
            <a:r>
              <a:rPr sz="1800" spc="-5" dirty="0">
                <a:latin typeface="Segoe Print"/>
                <a:cs typeface="Segoe Print"/>
              </a:rPr>
              <a:t> of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classifier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not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better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than a </a:t>
            </a:r>
            <a:r>
              <a:rPr sz="1800" spc="-5" dirty="0">
                <a:latin typeface="Segoe Print"/>
                <a:cs typeface="Segoe Print"/>
              </a:rPr>
              <a:t>random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classifier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(flip</a:t>
            </a:r>
            <a:r>
              <a:rPr sz="1800" spc="-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coin)</a:t>
            </a:r>
            <a:endParaRPr sz="180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har char="-"/>
              <a:tabLst>
                <a:tab pos="354965" algn="l"/>
                <a:tab pos="355600" algn="l"/>
              </a:tabLst>
            </a:pPr>
            <a:r>
              <a:rPr sz="1800" spc="-5" dirty="0">
                <a:latin typeface="Segoe Print"/>
                <a:cs typeface="Segoe Print"/>
              </a:rPr>
              <a:t>MCC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is symmetric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by design</a:t>
            </a:r>
            <a:endParaRPr sz="1800">
              <a:latin typeface="Segoe Print"/>
              <a:cs typeface="Segoe Prin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1907" y="3066288"/>
            <a:ext cx="8586978" cy="72542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F64F8B5-4AF1-6E57-5D94-048BC32D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789" y="886266"/>
            <a:ext cx="2934238" cy="26722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21455" y="4401096"/>
            <a:ext cx="1847970" cy="6342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7838" y="578865"/>
            <a:ext cx="1660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Formulation: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850" y="3005836"/>
            <a:ext cx="10145395" cy="319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-"/>
              <a:tabLst>
                <a:tab pos="354965" algn="l"/>
                <a:tab pos="355600" algn="l"/>
              </a:tabLst>
            </a:pPr>
            <a:r>
              <a:rPr sz="1600" spc="-5" dirty="0">
                <a:latin typeface="Segoe Print"/>
                <a:cs typeface="Segoe Print"/>
              </a:rPr>
              <a:t>Emotion</a:t>
            </a:r>
            <a:r>
              <a:rPr sz="1600" spc="-5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Detection.</a:t>
            </a:r>
            <a:endParaRPr sz="160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har char="-"/>
              <a:tabLst>
                <a:tab pos="354965" algn="l"/>
                <a:tab pos="355600" algn="l"/>
              </a:tabLst>
            </a:pPr>
            <a:r>
              <a:rPr sz="1600" spc="-5" dirty="0">
                <a:latin typeface="Segoe Print"/>
                <a:cs typeface="Segoe Print"/>
              </a:rPr>
              <a:t>Vehicle</a:t>
            </a:r>
            <a:r>
              <a:rPr sz="1600" dirty="0">
                <a:latin typeface="Segoe Print"/>
                <a:cs typeface="Segoe Print"/>
              </a:rPr>
              <a:t> Type,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Make, </a:t>
            </a:r>
            <a:r>
              <a:rPr sz="1600" dirty="0">
                <a:latin typeface="Segoe Print"/>
                <a:cs typeface="Segoe Print"/>
              </a:rPr>
              <a:t>model,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color</a:t>
            </a:r>
            <a:r>
              <a:rPr sz="1600" spc="-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of</a:t>
            </a:r>
            <a:r>
              <a:rPr sz="1600" dirty="0">
                <a:latin typeface="Segoe Print"/>
                <a:cs typeface="Segoe Print"/>
              </a:rPr>
              <a:t> the</a:t>
            </a:r>
            <a:r>
              <a:rPr sz="1600" spc="-1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vehicle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from </a:t>
            </a:r>
            <a:r>
              <a:rPr sz="1600" spc="-5" dirty="0">
                <a:latin typeface="Segoe Print"/>
                <a:cs typeface="Segoe Print"/>
              </a:rPr>
              <a:t>the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images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streamed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by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safe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city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camera.</a:t>
            </a:r>
            <a:endParaRPr sz="160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har char="-"/>
              <a:tabLst>
                <a:tab pos="354965" algn="l"/>
                <a:tab pos="355600" algn="l"/>
              </a:tabLst>
            </a:pPr>
            <a:r>
              <a:rPr sz="1600" dirty="0">
                <a:latin typeface="Segoe Print"/>
                <a:cs typeface="Segoe Print"/>
              </a:rPr>
              <a:t>Speaker</a:t>
            </a:r>
            <a:r>
              <a:rPr sz="1600" spc="-1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Identification</a:t>
            </a:r>
            <a:r>
              <a:rPr sz="1600" spc="-1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from</a:t>
            </a:r>
            <a:r>
              <a:rPr sz="1600" spc="-2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Speech</a:t>
            </a:r>
            <a:r>
              <a:rPr sz="1600" spc="-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Signal.</a:t>
            </a:r>
            <a:endParaRPr sz="160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har char="-"/>
              <a:tabLst>
                <a:tab pos="354965" algn="l"/>
                <a:tab pos="355600" algn="l"/>
              </a:tabLst>
            </a:pPr>
            <a:r>
              <a:rPr sz="1600" dirty="0">
                <a:latin typeface="Segoe Print"/>
                <a:cs typeface="Segoe Print"/>
              </a:rPr>
              <a:t>State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(rest,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ramp-up, normal,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ramp-down)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of </a:t>
            </a:r>
            <a:r>
              <a:rPr sz="1600" dirty="0">
                <a:latin typeface="Segoe Print"/>
                <a:cs typeface="Segoe Print"/>
              </a:rPr>
              <a:t>the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process</a:t>
            </a:r>
            <a:r>
              <a:rPr sz="1600" spc="-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machine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in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the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plant.</a:t>
            </a:r>
            <a:endParaRPr sz="160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har char="-"/>
              <a:tabLst>
                <a:tab pos="354965" algn="l"/>
                <a:tab pos="355600" algn="l"/>
              </a:tabLst>
            </a:pPr>
            <a:r>
              <a:rPr sz="1600" dirty="0">
                <a:latin typeface="Segoe Print"/>
                <a:cs typeface="Segoe Print"/>
              </a:rPr>
              <a:t>Sentiment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Analysis (Categories: </a:t>
            </a:r>
            <a:r>
              <a:rPr sz="1600" dirty="0">
                <a:latin typeface="Segoe Print"/>
                <a:cs typeface="Segoe Print"/>
              </a:rPr>
              <a:t>Positive,</a:t>
            </a:r>
            <a:r>
              <a:rPr sz="1600" spc="-2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Negative,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Neutral), </a:t>
            </a:r>
            <a:r>
              <a:rPr sz="1600" dirty="0">
                <a:latin typeface="Segoe Print"/>
                <a:cs typeface="Segoe Print"/>
              </a:rPr>
              <a:t>Text </a:t>
            </a:r>
            <a:r>
              <a:rPr sz="1600" spc="-5" dirty="0">
                <a:latin typeface="Segoe Print"/>
                <a:cs typeface="Segoe Print"/>
              </a:rPr>
              <a:t>Analysis.</a:t>
            </a:r>
            <a:endParaRPr sz="160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har char="-"/>
              <a:tabLst>
                <a:tab pos="354965" algn="l"/>
                <a:tab pos="355600" algn="l"/>
              </a:tabLst>
            </a:pPr>
            <a:r>
              <a:rPr sz="1600" dirty="0">
                <a:latin typeface="Segoe Print"/>
                <a:cs typeface="Segoe Print"/>
              </a:rPr>
              <a:t>Take an</a:t>
            </a:r>
            <a:r>
              <a:rPr sz="1600" spc="-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image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of</a:t>
            </a:r>
            <a:r>
              <a:rPr sz="1600" spc="-1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the</a:t>
            </a:r>
            <a:r>
              <a:rPr sz="1600" spc="-5" dirty="0">
                <a:latin typeface="Segoe Print"/>
                <a:cs typeface="Segoe Print"/>
              </a:rPr>
              <a:t> sky</a:t>
            </a:r>
            <a:r>
              <a:rPr sz="1600" dirty="0">
                <a:latin typeface="Segoe Print"/>
                <a:cs typeface="Segoe Print"/>
              </a:rPr>
              <a:t> and</a:t>
            </a:r>
            <a:r>
              <a:rPr sz="1600" spc="-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determine</a:t>
            </a:r>
            <a:r>
              <a:rPr sz="1600" spc="1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the </a:t>
            </a:r>
            <a:r>
              <a:rPr sz="1600" spc="-5" dirty="0">
                <a:latin typeface="Segoe Print"/>
                <a:cs typeface="Segoe Print"/>
              </a:rPr>
              <a:t>pollution</a:t>
            </a:r>
            <a:r>
              <a:rPr sz="1600" spc="-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level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(healthy,</a:t>
            </a:r>
            <a:r>
              <a:rPr sz="1600" spc="-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moderate, hazard).</a:t>
            </a:r>
            <a:endParaRPr sz="160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har char="-"/>
              <a:tabLst>
                <a:tab pos="354965" algn="l"/>
                <a:tab pos="355600" algn="l"/>
              </a:tabLst>
            </a:pPr>
            <a:r>
              <a:rPr sz="1600" dirty="0">
                <a:latin typeface="Segoe Print"/>
                <a:cs typeface="Segoe Print"/>
              </a:rPr>
              <a:t>Record</a:t>
            </a:r>
            <a:r>
              <a:rPr sz="1600" spc="-1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Home</a:t>
            </a:r>
            <a:r>
              <a:rPr sz="1600" spc="-5" dirty="0">
                <a:latin typeface="Segoe Print"/>
                <a:cs typeface="Segoe Print"/>
              </a:rPr>
              <a:t> WiFi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signals </a:t>
            </a:r>
            <a:r>
              <a:rPr sz="1600" dirty="0">
                <a:latin typeface="Segoe Print"/>
                <a:cs typeface="Segoe Print"/>
              </a:rPr>
              <a:t>and </a:t>
            </a:r>
            <a:r>
              <a:rPr sz="1600" spc="-5" dirty="0">
                <a:latin typeface="Segoe Print"/>
                <a:cs typeface="Segoe Print"/>
              </a:rPr>
              <a:t>identify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the type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of</a:t>
            </a:r>
            <a:r>
              <a:rPr sz="1600" spc="-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appliance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being</a:t>
            </a:r>
            <a:r>
              <a:rPr sz="1600" spc="1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operated.</a:t>
            </a:r>
            <a:endParaRPr sz="1600">
              <a:latin typeface="Segoe Print"/>
              <a:cs typeface="Segoe Prin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32021" y="-53882"/>
            <a:ext cx="552499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Multi-Class</a:t>
            </a:r>
            <a:r>
              <a:rPr spc="-60" dirty="0"/>
              <a:t> </a:t>
            </a:r>
            <a:r>
              <a:rPr spc="-10" dirty="0"/>
              <a:t>Classification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831" y="1022603"/>
            <a:ext cx="7440168" cy="86258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831" y="2052066"/>
            <a:ext cx="5179314" cy="27584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7838" y="2552954"/>
            <a:ext cx="13068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ples: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838" y="508253"/>
            <a:ext cx="9248120" cy="863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0"/>
              </a:spcBef>
            </a:pP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Implementation</a:t>
            </a:r>
            <a:r>
              <a:rPr sz="2400" b="1" u="heavy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(Possible</a:t>
            </a: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options</a:t>
            </a:r>
            <a:r>
              <a:rPr sz="2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using</a:t>
            </a:r>
            <a:r>
              <a:rPr sz="240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binary </a:t>
            </a: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classifiers):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Option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1: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Build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one-vs-all</a:t>
            </a:r>
            <a:r>
              <a:rPr sz="24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(OvA)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one-vs-rest</a:t>
            </a:r>
            <a:r>
              <a:rPr sz="240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(OvR)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classifier: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2021" y="-23465"/>
            <a:ext cx="735318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Multi-Class</a:t>
            </a:r>
            <a:r>
              <a:rPr spc="-60" dirty="0"/>
              <a:t> </a:t>
            </a:r>
            <a:r>
              <a:rPr spc="-10" dirty="0"/>
              <a:t>Classification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073" y="1501901"/>
            <a:ext cx="7080769" cy="2495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073" y="1946909"/>
            <a:ext cx="8089325" cy="2495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1074" y="2368294"/>
            <a:ext cx="8396158" cy="2495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1074" y="3156966"/>
            <a:ext cx="4489934" cy="36567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27838" y="3478529"/>
            <a:ext cx="55798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Option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2: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Build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all-vs-all classifier: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1074" y="4014978"/>
            <a:ext cx="8709346" cy="33499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1074" y="4459223"/>
            <a:ext cx="8910876" cy="26036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1074" y="4827270"/>
            <a:ext cx="9343892" cy="55638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1073" y="5564884"/>
            <a:ext cx="6951863" cy="22305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89812" y="5872987"/>
            <a:ext cx="438311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Segoe Print"/>
                <a:cs typeface="Segoe Print"/>
              </a:rPr>
              <a:t>There can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Segoe Print"/>
                <a:cs typeface="Segoe Print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Segoe Print"/>
                <a:cs typeface="Segoe Print"/>
              </a:rPr>
              <a:t>be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Segoe Print"/>
                <a:cs typeface="Segoe Print"/>
              </a:rPr>
              <a:t>other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Segoe Print"/>
                <a:cs typeface="Segoe Print"/>
              </a:rPr>
              <a:t> options…</a:t>
            </a:r>
            <a:endParaRPr sz="2000">
              <a:latin typeface="Segoe Print"/>
              <a:cs typeface="Segoe Prin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1073" y="2751582"/>
            <a:ext cx="8619475" cy="22222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7" y="-59410"/>
            <a:ext cx="11382375" cy="1124026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059939">
              <a:lnSpc>
                <a:spcPct val="100000"/>
              </a:lnSpc>
              <a:spcBef>
                <a:spcPts val="405"/>
              </a:spcBef>
            </a:pPr>
            <a:r>
              <a:rPr spc="-20" dirty="0"/>
              <a:t>Evaluation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Classification</a:t>
            </a:r>
            <a:r>
              <a:rPr spc="10" dirty="0"/>
              <a:t> </a:t>
            </a:r>
            <a:r>
              <a:rPr spc="-15" dirty="0"/>
              <a:t>Performance</a:t>
            </a: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24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Multiclass</a:t>
            </a:r>
            <a:r>
              <a:rPr sz="2400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Classification: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27838" y="1315973"/>
            <a:ext cx="11382375" cy="235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-"/>
              <a:tabLst>
                <a:tab pos="354965" algn="l"/>
                <a:tab pos="355600" algn="l"/>
              </a:tabLst>
            </a:pPr>
            <a:r>
              <a:rPr sz="1800" dirty="0">
                <a:latin typeface="Segoe Print"/>
                <a:cs typeface="Segoe Print"/>
              </a:rPr>
              <a:t>How</a:t>
            </a:r>
            <a:r>
              <a:rPr sz="1800" spc="-5" dirty="0">
                <a:latin typeface="Segoe Print"/>
                <a:cs typeface="Segoe Print"/>
              </a:rPr>
              <a:t> do we define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 measures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for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evaluation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of </a:t>
            </a:r>
            <a:r>
              <a:rPr sz="1800" dirty="0">
                <a:latin typeface="Segoe Print"/>
                <a:cs typeface="Segoe Print"/>
              </a:rPr>
              <a:t>the </a:t>
            </a:r>
            <a:r>
              <a:rPr sz="1800" spc="-5" dirty="0">
                <a:latin typeface="Segoe Print"/>
                <a:cs typeface="Segoe Print"/>
              </a:rPr>
              <a:t>performance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of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multi-class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classifier?</a:t>
            </a:r>
            <a:endParaRPr sz="1800">
              <a:latin typeface="Segoe Print"/>
              <a:cs typeface="Segoe Print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Segoe Print"/>
              <a:buChar char="-"/>
            </a:pPr>
            <a:endParaRPr sz="240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1800" spc="-5" dirty="0">
                <a:latin typeface="Segoe Print"/>
                <a:cs typeface="Segoe Print"/>
              </a:rPr>
              <a:t>Macro-averaging: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We compute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performance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for</a:t>
            </a:r>
            <a:r>
              <a:rPr sz="1800" spc="-5" dirty="0">
                <a:latin typeface="Segoe Print"/>
                <a:cs typeface="Segoe Print"/>
              </a:rPr>
              <a:t> each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class and then average.</a:t>
            </a:r>
            <a:endParaRPr sz="1800">
              <a:latin typeface="Segoe Print"/>
              <a:cs typeface="Segoe Print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Segoe Print"/>
              <a:buChar char="-"/>
            </a:pPr>
            <a:endParaRPr sz="1800">
              <a:latin typeface="Segoe Print"/>
              <a:cs typeface="Segoe Print"/>
            </a:endParaRPr>
          </a:p>
          <a:p>
            <a:pPr marL="354965" marR="250190" indent="-342900">
              <a:lnSpc>
                <a:spcPct val="150000"/>
              </a:lnSpc>
              <a:buChar char="-"/>
              <a:tabLst>
                <a:tab pos="354965" algn="l"/>
                <a:tab pos="355600" algn="l"/>
              </a:tabLst>
            </a:pPr>
            <a:r>
              <a:rPr sz="1800" spc="-5" dirty="0">
                <a:latin typeface="Segoe Print"/>
                <a:cs typeface="Segoe Print"/>
              </a:rPr>
              <a:t>Micro-averaging: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Compute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confusion </a:t>
            </a:r>
            <a:r>
              <a:rPr sz="1800" spc="-5" dirty="0">
                <a:latin typeface="Segoe Print"/>
                <a:cs typeface="Segoe Print"/>
              </a:rPr>
              <a:t>matrix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after</a:t>
            </a:r>
            <a:r>
              <a:rPr sz="1800" spc="2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collecting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decisions</a:t>
            </a:r>
            <a:r>
              <a:rPr sz="1800" dirty="0">
                <a:latin typeface="Segoe Print"/>
                <a:cs typeface="Segoe Print"/>
              </a:rPr>
              <a:t> for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all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classes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and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then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evaluate.</a:t>
            </a:r>
            <a:endParaRPr sz="1800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838" y="508253"/>
            <a:ext cx="7840345" cy="205549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Multiclass</a:t>
            </a: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Classification: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Matrix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har char="-"/>
              <a:tabLst>
                <a:tab pos="354965" algn="l"/>
                <a:tab pos="355600" algn="l"/>
              </a:tabLst>
            </a:pPr>
            <a:r>
              <a:rPr sz="1800" dirty="0">
                <a:latin typeface="Segoe Print"/>
                <a:cs typeface="Segoe Print"/>
              </a:rPr>
              <a:t>Predict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if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bowler will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bowl </a:t>
            </a:r>
            <a:r>
              <a:rPr sz="1800" dirty="0">
                <a:latin typeface="Segoe Print"/>
                <a:cs typeface="Segoe Print"/>
              </a:rPr>
              <a:t>a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no-ball,</a:t>
            </a:r>
            <a:r>
              <a:rPr sz="1800" b="1" spc="10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wide</a:t>
            </a:r>
            <a:r>
              <a:rPr sz="1800" b="1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bowl,</a:t>
            </a:r>
            <a:r>
              <a:rPr sz="1800" b="1" spc="10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regular</a:t>
            </a:r>
            <a:r>
              <a:rPr sz="1800" b="1" spc="5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bowl</a:t>
            </a:r>
            <a:r>
              <a:rPr sz="1800" spc="-5" dirty="0">
                <a:latin typeface="Segoe Print"/>
                <a:cs typeface="Segoe Print"/>
              </a:rPr>
              <a:t>?</a:t>
            </a:r>
            <a:endParaRPr sz="1800">
              <a:latin typeface="Segoe Print"/>
              <a:cs typeface="Segoe Print"/>
            </a:endParaRPr>
          </a:p>
          <a:p>
            <a:pPr marL="812800" lvl="1" indent="-343535">
              <a:lnSpc>
                <a:spcPct val="100000"/>
              </a:lnSpc>
              <a:spcBef>
                <a:spcPts val="1080"/>
              </a:spcBef>
              <a:buChar char="-"/>
              <a:tabLst>
                <a:tab pos="812800" algn="l"/>
                <a:tab pos="813435" algn="l"/>
              </a:tabLst>
            </a:pPr>
            <a:r>
              <a:rPr sz="1800" spc="-5" dirty="0">
                <a:latin typeface="Segoe Print"/>
                <a:cs typeface="Segoe Print"/>
              </a:rPr>
              <a:t>15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no-balls,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20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wide-balls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 </a:t>
            </a:r>
            <a:r>
              <a:rPr sz="1800" dirty="0">
                <a:latin typeface="Segoe Print"/>
                <a:cs typeface="Segoe Print"/>
              </a:rPr>
              <a:t>an </a:t>
            </a:r>
            <a:r>
              <a:rPr sz="1800" spc="-5" dirty="0">
                <a:latin typeface="Segoe Print"/>
                <a:cs typeface="Segoe Print"/>
              </a:rPr>
              <a:t>inning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(Total </a:t>
            </a:r>
            <a:r>
              <a:rPr sz="1800" spc="-5" dirty="0">
                <a:latin typeface="Segoe Print"/>
                <a:cs typeface="Segoe Print"/>
              </a:rPr>
              <a:t>balls: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335)</a:t>
            </a:r>
            <a:endParaRPr sz="1800">
              <a:latin typeface="Segoe Print"/>
              <a:cs typeface="Segoe Print"/>
            </a:endParaRPr>
          </a:p>
          <a:p>
            <a:pPr marL="812800" lvl="1" indent="-343535">
              <a:lnSpc>
                <a:spcPct val="100000"/>
              </a:lnSpc>
              <a:spcBef>
                <a:spcPts val="1080"/>
              </a:spcBef>
              <a:buChar char="-"/>
              <a:tabLst>
                <a:tab pos="812800" algn="l"/>
                <a:tab pos="813435" algn="l"/>
              </a:tabLst>
            </a:pPr>
            <a:r>
              <a:rPr sz="1800" spc="-5" dirty="0">
                <a:latin typeface="Segoe Print"/>
                <a:cs typeface="Segoe Print"/>
              </a:rPr>
              <a:t>Model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Predictions:</a:t>
            </a:r>
            <a:endParaRPr sz="1800">
              <a:latin typeface="Segoe Print"/>
              <a:cs typeface="Segoe Prin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67608" y="3138297"/>
          <a:ext cx="4924425" cy="2369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9939">
                <a:tc>
                  <a:txBody>
                    <a:bodyPr/>
                    <a:lstStyle/>
                    <a:p>
                      <a:pPr marL="6788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4400" b="1" dirty="0">
                          <a:latin typeface="Calibri"/>
                          <a:cs typeface="Calibri"/>
                        </a:rPr>
                        <a:t>8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4400" b="1" dirty="0">
                          <a:latin typeface="Calibri"/>
                          <a:cs typeface="Calibri"/>
                        </a:rPr>
                        <a:t>5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20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813">
                <a:tc>
                  <a:txBody>
                    <a:bodyPr/>
                    <a:lstStyle/>
                    <a:p>
                      <a:pPr marL="6788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4400" b="1" dirty="0">
                          <a:latin typeface="Calibri"/>
                          <a:cs typeface="Calibri"/>
                        </a:rPr>
                        <a:t>2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10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10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813">
                <a:tc>
                  <a:txBody>
                    <a:bodyPr/>
                    <a:lstStyle/>
                    <a:p>
                      <a:pPr marL="6788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4400" b="1" dirty="0">
                          <a:latin typeface="Calibri"/>
                          <a:cs typeface="Calibri"/>
                        </a:rPr>
                        <a:t>5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4400" b="1" dirty="0">
                          <a:latin typeface="Calibri"/>
                          <a:cs typeface="Calibri"/>
                        </a:rPr>
                        <a:t>5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270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061706" y="2771647"/>
            <a:ext cx="1384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Segoe Print"/>
                <a:cs typeface="Segoe Print"/>
              </a:rPr>
              <a:t>Precision</a:t>
            </a:r>
            <a:endParaRPr sz="2400">
              <a:latin typeface="Segoe Print"/>
              <a:cs typeface="Segoe Prin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2261" y="3307079"/>
            <a:ext cx="858011" cy="3916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2261" y="4123182"/>
            <a:ext cx="978407" cy="3909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60080" y="4938521"/>
            <a:ext cx="978407" cy="3947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92682" y="4979161"/>
            <a:ext cx="1473200" cy="10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Regular</a:t>
            </a:r>
            <a:r>
              <a:rPr sz="18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ball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Segoe Print"/>
                <a:cs typeface="Segoe Print"/>
              </a:rPr>
              <a:t>Recall</a:t>
            </a:r>
            <a:endParaRPr sz="2400">
              <a:latin typeface="Segoe Print"/>
              <a:cs typeface="Segoe Prin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61944" y="5586221"/>
            <a:ext cx="736853" cy="39090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43855" y="5615940"/>
            <a:ext cx="857250" cy="3299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46164" y="5583935"/>
            <a:ext cx="1219962" cy="39547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432047" y="2794253"/>
            <a:ext cx="717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No-ball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18709" y="2391155"/>
            <a:ext cx="2747645" cy="7029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b="1" spc="-5" dirty="0">
                <a:solidFill>
                  <a:srgbClr val="C00000"/>
                </a:solidFill>
                <a:latin typeface="Segoe Print"/>
                <a:cs typeface="Segoe Print"/>
              </a:rPr>
              <a:t>Actual</a:t>
            </a:r>
            <a:endParaRPr sz="2400">
              <a:latin typeface="Segoe Print"/>
              <a:cs typeface="Segoe Print"/>
            </a:endParaRPr>
          </a:p>
          <a:p>
            <a:pPr marL="58419">
              <a:lnSpc>
                <a:spcPct val="100000"/>
              </a:lnSpc>
              <a:spcBef>
                <a:spcPts val="125"/>
              </a:spcBef>
              <a:tabLst>
                <a:tab pos="1614805" algn="l"/>
              </a:tabLst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Wide-ball	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Regular</a:t>
            </a:r>
            <a:r>
              <a:rPr sz="18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ball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0211" y="3348228"/>
            <a:ext cx="717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No-ball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1688" y="4163821"/>
            <a:ext cx="9442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Wide-ball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8759" y="3587496"/>
            <a:ext cx="13614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Segoe Print"/>
                <a:cs typeface="Segoe Print"/>
              </a:rPr>
              <a:t>Class</a:t>
            </a:r>
            <a:r>
              <a:rPr sz="2400" b="1" dirty="0">
                <a:solidFill>
                  <a:srgbClr val="C00000"/>
                </a:solidFill>
                <a:latin typeface="Segoe Print"/>
                <a:cs typeface="Segoe Print"/>
              </a:rPr>
              <a:t>ifier  Output</a:t>
            </a:r>
            <a:endParaRPr sz="2400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5135" y="2905505"/>
            <a:ext cx="1934717" cy="7139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5135" y="4586478"/>
            <a:ext cx="2291334" cy="71399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5806" y="508253"/>
            <a:ext cx="10408920" cy="546163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655"/>
              </a:spcBef>
            </a:pP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Multiclass</a:t>
            </a: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Classification:</a:t>
            </a:r>
            <a:endParaRPr sz="2400" dirty="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  <a:spcBef>
                <a:spcPts val="555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Matrix</a:t>
            </a:r>
            <a:r>
              <a:rPr sz="240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–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Recall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Precision: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  <a:spcBef>
                <a:spcPts val="1710"/>
              </a:spcBef>
            </a:pPr>
            <a:r>
              <a:rPr sz="2400" b="1" spc="-5" dirty="0">
                <a:solidFill>
                  <a:srgbClr val="006FC0"/>
                </a:solidFill>
                <a:latin typeface="Segoe Print"/>
                <a:cs typeface="Segoe Print"/>
              </a:rPr>
              <a:t>Recall</a:t>
            </a:r>
            <a:endParaRPr sz="2400" dirty="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spcBef>
                <a:spcPts val="1465"/>
              </a:spcBef>
              <a:buChar char="-"/>
              <a:tabLst>
                <a:tab pos="354965" algn="l"/>
                <a:tab pos="355600" algn="l"/>
              </a:tabLst>
            </a:pPr>
            <a:r>
              <a:rPr sz="1800" dirty="0">
                <a:latin typeface="Segoe Print"/>
                <a:cs typeface="Segoe Print"/>
              </a:rPr>
              <a:t>For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i-th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class, </a:t>
            </a:r>
            <a:r>
              <a:rPr sz="1800" spc="-5" dirty="0">
                <a:latin typeface="Segoe Print"/>
                <a:cs typeface="Segoe Print"/>
              </a:rPr>
              <a:t>recall represents </a:t>
            </a:r>
            <a:r>
              <a:rPr sz="1800" dirty="0">
                <a:latin typeface="Segoe Print"/>
                <a:cs typeface="Segoe Print"/>
              </a:rPr>
              <a:t>the fraction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of data-points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classified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correctly,</a:t>
            </a:r>
            <a:r>
              <a:rPr sz="1800" spc="-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that </a:t>
            </a:r>
            <a:r>
              <a:rPr sz="1800" spc="-5" dirty="0">
                <a:latin typeface="Segoe Print"/>
                <a:cs typeface="Segoe Print"/>
              </a:rPr>
              <a:t>is,</a:t>
            </a:r>
            <a:endParaRPr sz="1800" dirty="0">
              <a:latin typeface="Segoe Print"/>
              <a:cs typeface="Segoe Print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Segoe Print"/>
              <a:buChar char="-"/>
            </a:pPr>
            <a:endParaRPr sz="2350" dirty="0">
              <a:latin typeface="Segoe Print"/>
              <a:cs typeface="Segoe Print"/>
            </a:endParaRPr>
          </a:p>
          <a:p>
            <a:pPr marL="14604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006FC0"/>
                </a:solidFill>
                <a:latin typeface="Segoe Print"/>
                <a:cs typeface="Segoe Print"/>
              </a:rPr>
              <a:t>Precision</a:t>
            </a:r>
            <a:endParaRPr sz="2400" dirty="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-"/>
              <a:tabLst>
                <a:tab pos="354965" algn="l"/>
                <a:tab pos="355600" algn="l"/>
              </a:tabLst>
            </a:pPr>
            <a:r>
              <a:rPr sz="1800" dirty="0">
                <a:latin typeface="Segoe Print"/>
                <a:cs typeface="Segoe Print"/>
              </a:rPr>
              <a:t>For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i-th</a:t>
            </a:r>
            <a:r>
              <a:rPr sz="1800" dirty="0">
                <a:latin typeface="Segoe Print"/>
                <a:cs typeface="Segoe Print"/>
              </a:rPr>
              <a:t> class,</a:t>
            </a:r>
            <a:r>
              <a:rPr sz="1800" spc="-5" dirty="0">
                <a:latin typeface="Segoe Print"/>
                <a:cs typeface="Segoe Print"/>
              </a:rPr>
              <a:t> precision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represents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 fraction</a:t>
            </a:r>
            <a:r>
              <a:rPr sz="1800" spc="-5" dirty="0">
                <a:latin typeface="Segoe Print"/>
                <a:cs typeface="Segoe Print"/>
              </a:rPr>
              <a:t> of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data-points</a:t>
            </a:r>
            <a:endParaRPr sz="1800" dirty="0">
              <a:latin typeface="Segoe Print"/>
              <a:cs typeface="Segoe Print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Segoe Print"/>
                <a:cs typeface="Segoe Print"/>
              </a:rPr>
              <a:t>predicted</a:t>
            </a:r>
            <a:r>
              <a:rPr sz="1800" dirty="0">
                <a:latin typeface="Segoe Print"/>
                <a:cs typeface="Segoe Print"/>
              </a:rPr>
              <a:t> to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 </a:t>
            </a:r>
            <a:r>
              <a:rPr sz="1800" dirty="0">
                <a:latin typeface="Segoe Print"/>
                <a:cs typeface="Segoe Print"/>
              </a:rPr>
              <a:t>class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i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are actually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</a:t>
            </a:r>
            <a:r>
              <a:rPr sz="1800" dirty="0">
                <a:latin typeface="Segoe Print"/>
                <a:cs typeface="Segoe Print"/>
              </a:rPr>
              <a:t> the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i-th</a:t>
            </a:r>
            <a:r>
              <a:rPr sz="1800" dirty="0">
                <a:latin typeface="Segoe Print"/>
                <a:cs typeface="Segoe Print"/>
              </a:rPr>
              <a:t> class,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that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is,</a:t>
            </a:r>
            <a:endParaRPr sz="1800" dirty="0">
              <a:latin typeface="Segoe Print"/>
              <a:cs typeface="Segoe Prin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 dirty="0">
              <a:latin typeface="Segoe Print"/>
              <a:cs typeface="Segoe Print"/>
            </a:endParaRPr>
          </a:p>
          <a:p>
            <a:pPr marL="3429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6FC0"/>
                </a:solidFill>
                <a:latin typeface="Segoe Print"/>
                <a:cs typeface="Segoe Print"/>
              </a:rPr>
              <a:t>Accuracy</a:t>
            </a:r>
            <a:endParaRPr sz="2400" dirty="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spcBef>
                <a:spcPts val="1210"/>
              </a:spcBef>
              <a:buChar char="-"/>
              <a:tabLst>
                <a:tab pos="354965" algn="l"/>
                <a:tab pos="355600" algn="l"/>
              </a:tabLst>
            </a:pPr>
            <a:r>
              <a:rPr sz="1800" dirty="0">
                <a:latin typeface="Segoe Print"/>
                <a:cs typeface="Segoe Print"/>
              </a:rPr>
              <a:t>Fraction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of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data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points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classified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correctly,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that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is,</a:t>
            </a:r>
            <a:endParaRPr sz="1800" dirty="0">
              <a:latin typeface="Segoe Print"/>
              <a:cs typeface="Segoe Prin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93407" y="5321808"/>
            <a:ext cx="2580894" cy="8656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1752" y="1575053"/>
            <a:ext cx="9974580" cy="3032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35146" y="3193493"/>
            <a:ext cx="3919448" cy="168264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66609" y="825246"/>
            <a:ext cx="4857750" cy="1968500"/>
            <a:chOff x="7166609" y="825246"/>
            <a:chExt cx="4857750" cy="1968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9188" y="884389"/>
              <a:ext cx="4257882" cy="182815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66609" y="825246"/>
              <a:ext cx="4857750" cy="1968500"/>
            </a:xfrm>
            <a:custGeom>
              <a:avLst/>
              <a:gdLst/>
              <a:ahLst/>
              <a:cxnLst/>
              <a:rect l="l" t="t" r="r" b="b"/>
              <a:pathLst>
                <a:path w="4857750" h="1968500">
                  <a:moveTo>
                    <a:pt x="4857750" y="0"/>
                  </a:moveTo>
                  <a:lnTo>
                    <a:pt x="0" y="0"/>
                  </a:lnTo>
                  <a:lnTo>
                    <a:pt x="0" y="1968245"/>
                  </a:lnTo>
                  <a:lnTo>
                    <a:pt x="4857750" y="1968245"/>
                  </a:lnTo>
                  <a:lnTo>
                    <a:pt x="4857750" y="0"/>
                  </a:lnTo>
                  <a:close/>
                </a:path>
              </a:pathLst>
            </a:custGeom>
            <a:solidFill>
              <a:srgbClr val="D9D9D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2437" y="508253"/>
            <a:ext cx="4789170" cy="273431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5"/>
              </a:spcBef>
            </a:pP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Multiclass</a:t>
            </a: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Classification: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55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Matrix</a:t>
            </a:r>
            <a:r>
              <a:rPr sz="24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–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Macro-Averaging:</a:t>
            </a:r>
            <a:endParaRPr sz="2400">
              <a:latin typeface="Calibri"/>
              <a:cs typeface="Calibri"/>
            </a:endParaRPr>
          </a:p>
          <a:p>
            <a:pPr marL="380365" marR="980440" indent="-342900">
              <a:lnSpc>
                <a:spcPts val="3240"/>
              </a:lnSpc>
              <a:spcBef>
                <a:spcPts val="45"/>
              </a:spcBef>
              <a:tabLst>
                <a:tab pos="380365" algn="l"/>
              </a:tabLst>
            </a:pPr>
            <a:r>
              <a:rPr sz="1800" dirty="0">
                <a:latin typeface="Segoe Print"/>
                <a:cs typeface="Segoe Print"/>
              </a:rPr>
              <a:t>-	We</a:t>
            </a:r>
            <a:r>
              <a:rPr sz="1800" spc="-2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compute</a:t>
            </a:r>
            <a:r>
              <a:rPr sz="1800" spc="-2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performance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for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each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class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and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then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average.</a:t>
            </a:r>
            <a:endParaRPr sz="1800">
              <a:latin typeface="Segoe Print"/>
              <a:cs typeface="Segoe Print"/>
            </a:endParaRPr>
          </a:p>
          <a:p>
            <a:pPr marL="38100">
              <a:lnSpc>
                <a:spcPct val="100000"/>
              </a:lnSpc>
              <a:spcBef>
                <a:spcPts val="153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Matrix</a:t>
            </a:r>
            <a:r>
              <a:rPr sz="24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–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Each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Class:</a:t>
            </a:r>
            <a:endParaRPr sz="2400">
              <a:latin typeface="Calibri"/>
              <a:cs typeface="Calibri"/>
            </a:endParaRPr>
          </a:p>
          <a:p>
            <a:pPr marL="2562225">
              <a:lnSpc>
                <a:spcPct val="100000"/>
              </a:lnSpc>
              <a:spcBef>
                <a:spcPts val="1120"/>
              </a:spcBef>
            </a:pPr>
            <a:r>
              <a:rPr sz="2000" b="1" spc="-10" dirty="0">
                <a:latin typeface="Segoe Print"/>
                <a:cs typeface="Segoe Print"/>
              </a:rPr>
              <a:t>Act</a:t>
            </a:r>
            <a:r>
              <a:rPr sz="2000" b="1" spc="-15" dirty="0">
                <a:latin typeface="Segoe Print"/>
                <a:cs typeface="Segoe Print"/>
              </a:rPr>
              <a:t>u</a:t>
            </a:r>
            <a:r>
              <a:rPr sz="2000" b="1" spc="-200" dirty="0">
                <a:latin typeface="Segoe Print"/>
                <a:cs typeface="Segoe Print"/>
              </a:rPr>
              <a:t>a</a:t>
            </a:r>
            <a:r>
              <a:rPr sz="2700" b="1" spc="-1492" baseline="-35493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latin typeface="Segoe Print"/>
                <a:cs typeface="Segoe Print"/>
              </a:rPr>
              <a:t>l</a:t>
            </a:r>
            <a:r>
              <a:rPr sz="2000" b="1" spc="-375" dirty="0">
                <a:latin typeface="Segoe Print"/>
                <a:cs typeface="Segoe Print"/>
              </a:rPr>
              <a:t> </a:t>
            </a:r>
            <a:r>
              <a:rPr sz="2700" b="1" baseline="-35493" dirty="0">
                <a:solidFill>
                  <a:srgbClr val="C00000"/>
                </a:solidFill>
                <a:latin typeface="Calibri"/>
                <a:cs typeface="Calibri"/>
              </a:rPr>
              <a:t>ot a</a:t>
            </a:r>
            <a:endParaRPr sz="2700" baseline="-35493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30247" y="3670680"/>
          <a:ext cx="207645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4400" b="1" dirty="0">
                          <a:latin typeface="Calibri"/>
                          <a:cs typeface="Calibri"/>
                        </a:rPr>
                        <a:t>8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25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4400" b="1" dirty="0">
                          <a:latin typeface="Calibri"/>
                          <a:cs typeface="Calibri"/>
                        </a:rPr>
                        <a:t>7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295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395220" y="3275838"/>
            <a:ext cx="717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No-ball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5820" y="3355340"/>
            <a:ext cx="717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No-ball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838" y="3904742"/>
            <a:ext cx="1838325" cy="525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3475">
              <a:lnSpc>
                <a:spcPts val="1964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No-ball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64"/>
              </a:lnSpc>
            </a:pPr>
            <a:r>
              <a:rPr sz="1800" b="1" spc="-5" dirty="0">
                <a:latin typeface="Segoe Print"/>
                <a:cs typeface="Segoe Print"/>
              </a:rPr>
              <a:t>Classifier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5738" y="4553966"/>
            <a:ext cx="957580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 marR="5080" indent="-2686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no- </a:t>
            </a:r>
            <a:r>
              <a:rPr sz="1800" b="1" spc="-3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ball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Segoe Print"/>
                <a:cs typeface="Segoe Print"/>
              </a:rPr>
              <a:t>Recall</a:t>
            </a:r>
            <a:endParaRPr sz="2400">
              <a:latin typeface="Segoe Print"/>
              <a:cs typeface="Segoe Prin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838" y="4541266"/>
            <a:ext cx="847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Segoe Print"/>
                <a:cs typeface="Segoe Print"/>
              </a:rPr>
              <a:t>Outp</a:t>
            </a:r>
            <a:r>
              <a:rPr sz="1800" b="1" spc="-5" dirty="0">
                <a:latin typeface="Segoe Print"/>
                <a:cs typeface="Segoe Print"/>
              </a:rPr>
              <a:t>u</a:t>
            </a:r>
            <a:r>
              <a:rPr sz="1800" b="1" dirty="0">
                <a:latin typeface="Segoe Print"/>
                <a:cs typeface="Segoe Print"/>
              </a:rPr>
              <a:t>t</a:t>
            </a:r>
            <a:endParaRPr sz="1800">
              <a:latin typeface="Segoe Print"/>
              <a:cs typeface="Segoe Print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599810" y="3670680"/>
          <a:ext cx="207645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10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12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10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303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860288" y="3275838"/>
            <a:ext cx="52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Wide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0126" y="3355340"/>
            <a:ext cx="52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Wide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2161" y="2882900"/>
            <a:ext cx="118173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2000" b="1" spc="-25" dirty="0">
                <a:latin typeface="Segoe Print"/>
                <a:cs typeface="Segoe Print"/>
              </a:rPr>
              <a:t>Actual</a:t>
            </a:r>
            <a:endParaRPr sz="2000">
              <a:latin typeface="Segoe Print"/>
              <a:cs typeface="Segoe Print"/>
            </a:endParaRPr>
          </a:p>
          <a:p>
            <a:pPr marR="5080" algn="r">
              <a:lnSpc>
                <a:spcPts val="1739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13808" y="3904742"/>
            <a:ext cx="52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Wide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11115" y="4553966"/>
            <a:ext cx="9315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18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Wide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9540240" y="3654297"/>
          <a:ext cx="207645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4400" b="1" dirty="0">
                          <a:latin typeface="Calibri"/>
                          <a:cs typeface="Calibri"/>
                        </a:rPr>
                        <a:t>270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4400" b="1" dirty="0">
                          <a:latin typeface="Calibri"/>
                          <a:cs typeface="Calibri"/>
                        </a:rPr>
                        <a:t>10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30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25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9610090" y="2871329"/>
            <a:ext cx="2152650" cy="7137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550"/>
              </a:spcBef>
            </a:pPr>
            <a:r>
              <a:rPr sz="2000" b="1" spc="-10" dirty="0">
                <a:latin typeface="Segoe Print"/>
                <a:cs typeface="Segoe Print"/>
              </a:rPr>
              <a:t>Actual</a:t>
            </a:r>
            <a:endParaRPr sz="20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1012825" algn="l"/>
              </a:tabLst>
            </a:pPr>
            <a:r>
              <a:rPr sz="2700" b="1" spc="-15" baseline="1543" dirty="0">
                <a:solidFill>
                  <a:srgbClr val="C00000"/>
                </a:solidFill>
                <a:latin typeface="Calibri"/>
                <a:cs typeface="Calibri"/>
              </a:rPr>
              <a:t>Regular	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18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Regular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43873" y="3888232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Regular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68435" y="4465828"/>
            <a:ext cx="746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Regular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411" y="5408676"/>
            <a:ext cx="1397508" cy="39090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7346" y="5448300"/>
            <a:ext cx="1212342" cy="31165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24288" y="5448300"/>
            <a:ext cx="1333500" cy="37338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516377" y="6042405"/>
            <a:ext cx="3425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FC0"/>
                </a:solidFill>
                <a:latin typeface="Segoe Print"/>
                <a:cs typeface="Segoe Print"/>
              </a:rPr>
              <a:t>Macro-average</a:t>
            </a:r>
            <a:r>
              <a:rPr sz="2400" b="1" spc="-100" dirty="0">
                <a:solidFill>
                  <a:srgbClr val="006FC0"/>
                </a:solidFill>
                <a:latin typeface="Segoe Print"/>
                <a:cs typeface="Segoe Print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Segoe Print"/>
                <a:cs typeface="Segoe Print"/>
              </a:rPr>
              <a:t>Recall:</a:t>
            </a:r>
            <a:endParaRPr sz="2400">
              <a:latin typeface="Segoe Print"/>
              <a:cs typeface="Segoe Print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42659" y="6143244"/>
            <a:ext cx="2651760" cy="3710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8" y="-59410"/>
            <a:ext cx="11659362" cy="1124026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059939">
              <a:lnSpc>
                <a:spcPct val="100000"/>
              </a:lnSpc>
              <a:spcBef>
                <a:spcPts val="405"/>
              </a:spcBef>
            </a:pPr>
            <a:r>
              <a:rPr spc="-20" dirty="0"/>
              <a:t>Evaluation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Classification</a:t>
            </a:r>
            <a:r>
              <a:rPr lang="en-US" spc="-10" dirty="0"/>
              <a:t> </a:t>
            </a:r>
            <a:r>
              <a:rPr spc="-15" dirty="0"/>
              <a:t>Performance</a:t>
            </a: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2400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Classification</a:t>
            </a:r>
            <a:r>
              <a:rPr sz="240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2400" u="heavy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Accuracy,</a:t>
            </a:r>
            <a:r>
              <a:rPr sz="240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24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Misclassification</a:t>
            </a:r>
            <a:r>
              <a:rPr sz="240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2400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Rate</a:t>
            </a:r>
            <a:r>
              <a:rPr sz="240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(0/1 </a:t>
            </a:r>
            <a:r>
              <a:rPr sz="24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Loss):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02437" y="2195016"/>
            <a:ext cx="11395075" cy="3754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482600" indent="-342900">
              <a:lnSpc>
                <a:spcPct val="150100"/>
              </a:lnSpc>
              <a:spcBef>
                <a:spcPts val="100"/>
              </a:spcBef>
              <a:buChar char="-"/>
              <a:tabLst>
                <a:tab pos="380365" algn="l"/>
                <a:tab pos="381000" algn="l"/>
              </a:tabLst>
            </a:pPr>
            <a:r>
              <a:rPr sz="2000" spc="-5" dirty="0">
                <a:latin typeface="Segoe Print"/>
                <a:cs typeface="Segoe Print"/>
              </a:rPr>
              <a:t>For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each test-point,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loss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is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either</a:t>
            </a:r>
            <a:r>
              <a:rPr sz="2000" spc="-5" dirty="0">
                <a:latin typeface="Segoe Print"/>
                <a:cs typeface="Segoe Print"/>
              </a:rPr>
              <a:t> 0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or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1;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whether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prediction</a:t>
            </a:r>
            <a:r>
              <a:rPr sz="2000" spc="-5" dirty="0">
                <a:latin typeface="Segoe Print"/>
                <a:cs typeface="Segoe Print"/>
              </a:rPr>
              <a:t> is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correct</a:t>
            </a:r>
            <a:r>
              <a:rPr sz="2000" spc="3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or </a:t>
            </a:r>
            <a:r>
              <a:rPr sz="2000" spc="-78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incorrect.</a:t>
            </a:r>
            <a:endParaRPr sz="2000">
              <a:latin typeface="Segoe Print"/>
              <a:cs typeface="Segoe Print"/>
            </a:endParaRPr>
          </a:p>
          <a:p>
            <a:pPr marL="381000" indent="-342900">
              <a:lnSpc>
                <a:spcPct val="100000"/>
              </a:lnSpc>
              <a:spcBef>
                <a:spcPts val="1200"/>
              </a:spcBef>
              <a:buChar char="-"/>
              <a:tabLst>
                <a:tab pos="380365" algn="l"/>
                <a:tab pos="381000" algn="l"/>
              </a:tabLst>
            </a:pPr>
            <a:r>
              <a:rPr sz="2000" spc="-10" dirty="0">
                <a:latin typeface="Segoe Print"/>
                <a:cs typeface="Segoe Print"/>
              </a:rPr>
              <a:t>Averaged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over n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data-points,</a:t>
            </a:r>
            <a:r>
              <a:rPr sz="2000" spc="2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this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loss</a:t>
            </a:r>
            <a:r>
              <a:rPr sz="2000" spc="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is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‘Misclassification</a:t>
            </a:r>
            <a:r>
              <a:rPr sz="2000" spc="2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Rate’.</a:t>
            </a:r>
            <a:endParaRPr sz="20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Interpretation: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90"/>
              </a:spcBef>
              <a:buChar char="-"/>
              <a:tabLst>
                <a:tab pos="354965" algn="l"/>
                <a:tab pos="355600" algn="l"/>
              </a:tabLst>
            </a:pPr>
            <a:r>
              <a:rPr sz="2000" spc="-10" dirty="0">
                <a:latin typeface="Segoe Print"/>
                <a:cs typeface="Segoe Print"/>
              </a:rPr>
              <a:t>Misclassification</a:t>
            </a:r>
            <a:r>
              <a:rPr sz="2000" spc="3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Rate:</a:t>
            </a:r>
            <a:r>
              <a:rPr sz="2000" spc="2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Estimate</a:t>
            </a:r>
            <a:r>
              <a:rPr sz="2000" spc="2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of</a:t>
            </a:r>
            <a:r>
              <a:rPr sz="2000" spc="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the</a:t>
            </a:r>
            <a:r>
              <a:rPr sz="2000" spc="2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probability</a:t>
            </a:r>
            <a:r>
              <a:rPr sz="2000" spc="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that</a:t>
            </a:r>
            <a:r>
              <a:rPr sz="2000" spc="2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</a:t>
            </a:r>
            <a:r>
              <a:rPr sz="2000" spc="1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point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is</a:t>
            </a:r>
            <a:r>
              <a:rPr sz="2000" spc="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incorrectly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classified.</a:t>
            </a:r>
            <a:endParaRPr sz="200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-"/>
              <a:tabLst>
                <a:tab pos="354965" algn="l"/>
                <a:tab pos="355600" algn="l"/>
              </a:tabLst>
            </a:pPr>
            <a:r>
              <a:rPr sz="2000" spc="-10" dirty="0">
                <a:latin typeface="Segoe Print"/>
                <a:cs typeface="Segoe Print"/>
              </a:rPr>
              <a:t>Accuracy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=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1-</a:t>
            </a:r>
            <a:r>
              <a:rPr sz="2000" spc="2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Misclassification</a:t>
            </a:r>
            <a:r>
              <a:rPr sz="2000" spc="2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rate</a:t>
            </a:r>
            <a:endParaRPr sz="2000">
              <a:latin typeface="Segoe Print"/>
              <a:cs typeface="Segoe Print"/>
            </a:endParaRPr>
          </a:p>
          <a:p>
            <a:pPr marL="38100">
              <a:lnSpc>
                <a:spcPct val="100000"/>
              </a:lnSpc>
              <a:spcBef>
                <a:spcPts val="1505"/>
              </a:spcBef>
            </a:pPr>
            <a:r>
              <a:rPr sz="24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Issue:</a:t>
            </a:r>
            <a:endParaRPr sz="2400">
              <a:latin typeface="Calibri"/>
              <a:cs typeface="Calibri"/>
            </a:endParaRPr>
          </a:p>
          <a:p>
            <a:pPr marL="132080">
              <a:lnSpc>
                <a:spcPct val="100000"/>
              </a:lnSpc>
              <a:spcBef>
                <a:spcPts val="400"/>
              </a:spcBef>
              <a:tabLst>
                <a:tab pos="474980" algn="l"/>
              </a:tabLst>
            </a:pPr>
            <a:r>
              <a:rPr sz="2000" spc="-5" dirty="0">
                <a:latin typeface="Segoe Print"/>
                <a:cs typeface="Segoe Print"/>
              </a:rPr>
              <a:t>-	Not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meaningful</a:t>
            </a:r>
            <a:r>
              <a:rPr sz="2000" spc="1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when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classes</a:t>
            </a:r>
            <a:r>
              <a:rPr sz="2000" spc="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are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imbalanced</a:t>
            </a:r>
            <a:r>
              <a:rPr sz="2000" spc="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or</a:t>
            </a:r>
            <a:r>
              <a:rPr sz="2000" spc="-10" dirty="0">
                <a:latin typeface="Segoe Print"/>
                <a:cs typeface="Segoe Print"/>
              </a:rPr>
              <a:t> skewed.</a:t>
            </a:r>
            <a:endParaRPr sz="2000">
              <a:latin typeface="Segoe Print"/>
              <a:cs typeface="Segoe Prin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" y="1100327"/>
            <a:ext cx="3788664" cy="8321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060703"/>
            <a:ext cx="3008376" cy="91058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838" y="578865"/>
            <a:ext cx="3116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Multiclass</a:t>
            </a:r>
            <a:r>
              <a:rPr sz="2400" b="1" u="heavy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Classification: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02" y="1015238"/>
            <a:ext cx="5253355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Matrix</a:t>
            </a:r>
            <a:r>
              <a:rPr sz="240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–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Micro-Averaging: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1240"/>
              </a:spcBef>
              <a:tabLst>
                <a:tab pos="354965" algn="l"/>
              </a:tabLst>
            </a:pPr>
            <a:r>
              <a:rPr sz="1800" dirty="0">
                <a:latin typeface="Segoe Print"/>
                <a:cs typeface="Segoe Print"/>
              </a:rPr>
              <a:t>-	</a:t>
            </a:r>
            <a:r>
              <a:rPr sz="1800" spc="-5" dirty="0">
                <a:latin typeface="Segoe Print"/>
                <a:cs typeface="Segoe Print"/>
              </a:rPr>
              <a:t>Compute </a:t>
            </a:r>
            <a:r>
              <a:rPr sz="1800" dirty="0">
                <a:latin typeface="Segoe Print"/>
                <a:cs typeface="Segoe Print"/>
              </a:rPr>
              <a:t>confusion matrix after </a:t>
            </a:r>
            <a:r>
              <a:rPr sz="1800" spc="-5" dirty="0">
                <a:latin typeface="Segoe Print"/>
                <a:cs typeface="Segoe Print"/>
              </a:rPr>
              <a:t>collecting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decisions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for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all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classes and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then</a:t>
            </a:r>
            <a:r>
              <a:rPr sz="1800" spc="-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evaluate.</a:t>
            </a:r>
            <a:endParaRPr sz="1800">
              <a:latin typeface="Segoe Print"/>
              <a:cs typeface="Segoe Prin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399146" y="1292860"/>
          <a:ext cx="207645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288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47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47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623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639557" y="865885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rue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09152" y="835152"/>
            <a:ext cx="500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alse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81140" y="1493773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rue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7235" y="2271776"/>
            <a:ext cx="500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alse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53016" y="932179"/>
            <a:ext cx="22421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FC0"/>
                </a:solidFill>
                <a:latin typeface="Segoe Print"/>
                <a:cs typeface="Segoe Print"/>
              </a:rPr>
              <a:t>Micr</a:t>
            </a:r>
            <a:r>
              <a:rPr sz="2400" b="1" dirty="0">
                <a:solidFill>
                  <a:srgbClr val="006FC0"/>
                </a:solidFill>
                <a:latin typeface="Segoe Print"/>
                <a:cs typeface="Segoe Print"/>
              </a:rPr>
              <a:t>o-av</a:t>
            </a:r>
            <a:r>
              <a:rPr sz="2400" b="1" spc="-10" dirty="0">
                <a:solidFill>
                  <a:srgbClr val="006FC0"/>
                </a:solidFill>
                <a:latin typeface="Segoe Print"/>
                <a:cs typeface="Segoe Print"/>
              </a:rPr>
              <a:t>e</a:t>
            </a:r>
            <a:r>
              <a:rPr sz="2400" b="1" spc="-5" dirty="0">
                <a:solidFill>
                  <a:srgbClr val="006FC0"/>
                </a:solidFill>
                <a:latin typeface="Segoe Print"/>
                <a:cs typeface="Segoe Print"/>
              </a:rPr>
              <a:t>rage  Recall:</a:t>
            </a:r>
            <a:endParaRPr sz="2400">
              <a:latin typeface="Segoe Print"/>
              <a:cs typeface="Segoe Prin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73056" y="2309622"/>
            <a:ext cx="1331213" cy="368808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5719" y="3029966"/>
            <a:ext cx="11802745" cy="3634104"/>
            <a:chOff x="45719" y="3029966"/>
            <a:chExt cx="11802745" cy="3634104"/>
          </a:xfrm>
        </p:grpSpPr>
        <p:sp>
          <p:nvSpPr>
            <p:cNvPr id="13" name="object 13"/>
            <p:cNvSpPr/>
            <p:nvPr/>
          </p:nvSpPr>
          <p:spPr>
            <a:xfrm>
              <a:off x="45719" y="4258055"/>
              <a:ext cx="11802745" cy="2406015"/>
            </a:xfrm>
            <a:custGeom>
              <a:avLst/>
              <a:gdLst/>
              <a:ahLst/>
              <a:cxnLst/>
              <a:rect l="l" t="t" r="r" b="b"/>
              <a:pathLst>
                <a:path w="11802745" h="2406015">
                  <a:moveTo>
                    <a:pt x="11802618" y="0"/>
                  </a:moveTo>
                  <a:lnTo>
                    <a:pt x="0" y="0"/>
                  </a:lnTo>
                  <a:lnTo>
                    <a:pt x="0" y="2405634"/>
                  </a:lnTo>
                  <a:lnTo>
                    <a:pt x="11802618" y="2405634"/>
                  </a:lnTo>
                  <a:lnTo>
                    <a:pt x="11802618" y="0"/>
                  </a:lnTo>
                  <a:close/>
                </a:path>
              </a:pathLst>
            </a:custGeom>
            <a:solidFill>
              <a:srgbClr val="D9D9D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51019" y="3029965"/>
              <a:ext cx="4815205" cy="1398905"/>
            </a:xfrm>
            <a:custGeom>
              <a:avLst/>
              <a:gdLst/>
              <a:ahLst/>
              <a:cxnLst/>
              <a:rect l="l" t="t" r="r" b="b"/>
              <a:pathLst>
                <a:path w="4815205" h="1398904">
                  <a:moveTo>
                    <a:pt x="3599561" y="12700"/>
                  </a:moveTo>
                  <a:lnTo>
                    <a:pt x="3599434" y="12700"/>
                  </a:lnTo>
                  <a:lnTo>
                    <a:pt x="3472434" y="0"/>
                  </a:lnTo>
                  <a:lnTo>
                    <a:pt x="3481946" y="25044"/>
                  </a:lnTo>
                  <a:lnTo>
                    <a:pt x="3472434" y="26035"/>
                  </a:lnTo>
                  <a:lnTo>
                    <a:pt x="3480003" y="37909"/>
                  </a:lnTo>
                  <a:lnTo>
                    <a:pt x="0" y="1363091"/>
                  </a:lnTo>
                  <a:lnTo>
                    <a:pt x="13462" y="1398778"/>
                  </a:lnTo>
                  <a:lnTo>
                    <a:pt x="3432365" y="96774"/>
                  </a:lnTo>
                  <a:lnTo>
                    <a:pt x="1942592" y="1047242"/>
                  </a:lnTo>
                  <a:lnTo>
                    <a:pt x="1963166" y="1079373"/>
                  </a:lnTo>
                  <a:lnTo>
                    <a:pt x="3508070" y="93662"/>
                  </a:lnTo>
                  <a:lnTo>
                    <a:pt x="3513074" y="106807"/>
                  </a:lnTo>
                  <a:lnTo>
                    <a:pt x="3519513" y="99796"/>
                  </a:lnTo>
                  <a:lnTo>
                    <a:pt x="3533902" y="122301"/>
                  </a:lnTo>
                  <a:lnTo>
                    <a:pt x="3578390" y="47879"/>
                  </a:lnTo>
                  <a:lnTo>
                    <a:pt x="3599192" y="13106"/>
                  </a:lnTo>
                  <a:lnTo>
                    <a:pt x="3599561" y="12700"/>
                  </a:lnTo>
                  <a:close/>
                </a:path>
                <a:path w="4815205" h="1398904">
                  <a:moveTo>
                    <a:pt x="4814951" y="1095121"/>
                  </a:moveTo>
                  <a:lnTo>
                    <a:pt x="3696868" y="75628"/>
                  </a:lnTo>
                  <a:lnTo>
                    <a:pt x="3708603" y="62738"/>
                  </a:lnTo>
                  <a:lnTo>
                    <a:pt x="3722497" y="47498"/>
                  </a:lnTo>
                  <a:lnTo>
                    <a:pt x="3599561" y="12700"/>
                  </a:lnTo>
                  <a:lnTo>
                    <a:pt x="3645535" y="131953"/>
                  </a:lnTo>
                  <a:lnTo>
                    <a:pt x="3671189" y="103797"/>
                  </a:lnTo>
                  <a:lnTo>
                    <a:pt x="4789297" y="1123188"/>
                  </a:lnTo>
                  <a:lnTo>
                    <a:pt x="4814951" y="1095121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230247" y="4989957"/>
          <a:ext cx="2076450" cy="1524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4400" b="1" dirty="0">
                          <a:latin typeface="Calibri"/>
                          <a:cs typeface="Calibri"/>
                        </a:rPr>
                        <a:t>8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25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4400" b="1" dirty="0">
                          <a:latin typeface="Calibri"/>
                          <a:cs typeface="Calibri"/>
                        </a:rPr>
                        <a:t>7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295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2395220" y="4594860"/>
            <a:ext cx="718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-ball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85820" y="4674616"/>
            <a:ext cx="717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No-ball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1966" y="5873241"/>
            <a:ext cx="91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marR="5080" indent="-2686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no- </a:t>
            </a:r>
            <a:r>
              <a:rPr sz="1800" b="1" spc="-3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ball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339" y="3783386"/>
            <a:ext cx="3988435" cy="7785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Matrix</a:t>
            </a:r>
            <a:r>
              <a:rPr sz="24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–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Each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Class:</a:t>
            </a:r>
            <a:endParaRPr sz="2400">
              <a:latin typeface="Calibri"/>
              <a:cs typeface="Calibri"/>
            </a:endParaRPr>
          </a:p>
          <a:p>
            <a:pPr marR="30480" algn="r">
              <a:lnSpc>
                <a:spcPct val="100000"/>
              </a:lnSpc>
              <a:spcBef>
                <a:spcPts val="295"/>
              </a:spcBef>
            </a:pPr>
            <a:r>
              <a:rPr sz="2000" b="1" spc="-10" dirty="0">
                <a:latin typeface="Segoe Print"/>
                <a:cs typeface="Segoe Print"/>
              </a:rPr>
              <a:t>Act</a:t>
            </a:r>
            <a:r>
              <a:rPr sz="2000" b="1" spc="-15" dirty="0">
                <a:latin typeface="Segoe Print"/>
                <a:cs typeface="Segoe Print"/>
              </a:rPr>
              <a:t>u</a:t>
            </a:r>
            <a:r>
              <a:rPr sz="2000" b="1" spc="-200" dirty="0">
                <a:latin typeface="Segoe Print"/>
                <a:cs typeface="Segoe Print"/>
              </a:rPr>
              <a:t>a</a:t>
            </a:r>
            <a:r>
              <a:rPr sz="2700" b="1" spc="-1492" baseline="-35493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latin typeface="Segoe Print"/>
                <a:cs typeface="Segoe Print"/>
              </a:rPr>
              <a:t>l</a:t>
            </a:r>
            <a:r>
              <a:rPr sz="2000" b="1" spc="-375" dirty="0">
                <a:latin typeface="Segoe Print"/>
                <a:cs typeface="Segoe Print"/>
              </a:rPr>
              <a:t> </a:t>
            </a:r>
            <a:r>
              <a:rPr sz="2700" b="1" baseline="-35493" dirty="0">
                <a:solidFill>
                  <a:srgbClr val="C00000"/>
                </a:solidFill>
                <a:latin typeface="Calibri"/>
                <a:cs typeface="Calibri"/>
              </a:rPr>
              <a:t>ot a</a:t>
            </a:r>
            <a:endParaRPr sz="2700" baseline="-35493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7838" y="5224017"/>
            <a:ext cx="1838325" cy="525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3475">
              <a:lnSpc>
                <a:spcPts val="1964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No-ball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64"/>
              </a:lnSpc>
            </a:pPr>
            <a:r>
              <a:rPr sz="1800" b="1" spc="-5" dirty="0">
                <a:latin typeface="Segoe Print"/>
                <a:cs typeface="Segoe Print"/>
              </a:rPr>
              <a:t>Classifier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7838" y="5860796"/>
            <a:ext cx="847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Segoe Print"/>
                <a:cs typeface="Segoe Print"/>
              </a:rPr>
              <a:t>Outp</a:t>
            </a:r>
            <a:r>
              <a:rPr sz="1800" b="1" spc="-5" dirty="0">
                <a:latin typeface="Segoe Print"/>
                <a:cs typeface="Segoe Print"/>
              </a:rPr>
              <a:t>u</a:t>
            </a:r>
            <a:r>
              <a:rPr sz="1800" b="1" dirty="0">
                <a:latin typeface="Segoe Print"/>
                <a:cs typeface="Segoe Print"/>
              </a:rPr>
              <a:t>t</a:t>
            </a:r>
            <a:endParaRPr sz="1800">
              <a:latin typeface="Segoe Print"/>
              <a:cs typeface="Segoe Print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599810" y="4989957"/>
          <a:ext cx="2076450" cy="1524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10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12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10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303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5860288" y="4594860"/>
            <a:ext cx="527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Wide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50126" y="4674616"/>
            <a:ext cx="52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Wide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13808" y="5224017"/>
            <a:ext cx="52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Wide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11115" y="5873241"/>
            <a:ext cx="9315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18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Wide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22161" y="4202176"/>
            <a:ext cx="118173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2000" b="1" spc="-25" dirty="0">
                <a:latin typeface="Segoe Print"/>
                <a:cs typeface="Segoe Print"/>
              </a:rPr>
              <a:t>Actual</a:t>
            </a:r>
            <a:endParaRPr sz="2000">
              <a:latin typeface="Segoe Print"/>
              <a:cs typeface="Segoe Print"/>
            </a:endParaRPr>
          </a:p>
          <a:p>
            <a:pPr marR="5080" algn="r">
              <a:lnSpc>
                <a:spcPts val="1739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9540240" y="4973446"/>
          <a:ext cx="2076450" cy="1524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270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10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30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25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8643873" y="5207508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Regular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68435" y="5785611"/>
            <a:ext cx="746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415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Not 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egu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10090" y="4190669"/>
            <a:ext cx="2152650" cy="71374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545"/>
              </a:spcBef>
            </a:pPr>
            <a:r>
              <a:rPr sz="2000" b="1" spc="-10" dirty="0">
                <a:latin typeface="Segoe Print"/>
                <a:cs typeface="Segoe Print"/>
              </a:rPr>
              <a:t>Actual</a:t>
            </a:r>
            <a:endParaRPr sz="20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1012825" algn="l"/>
              </a:tabLst>
            </a:pPr>
            <a:r>
              <a:rPr sz="2700" b="1" spc="-15" baseline="1543" dirty="0">
                <a:solidFill>
                  <a:srgbClr val="C00000"/>
                </a:solidFill>
                <a:latin typeface="Calibri"/>
                <a:cs typeface="Calibri"/>
              </a:rPr>
              <a:t>Regular	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18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Regular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838" y="508253"/>
            <a:ext cx="11429365" cy="576072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Multiclass</a:t>
            </a: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Classification: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Micro-Averaging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vs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Macro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Averaging: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-"/>
              <a:tabLst>
                <a:tab pos="354965" algn="l"/>
                <a:tab pos="355600" algn="l"/>
              </a:tabLst>
            </a:pPr>
            <a:r>
              <a:rPr sz="1800" spc="-5" dirty="0">
                <a:latin typeface="Segoe Print"/>
                <a:cs typeface="Segoe Print"/>
              </a:rPr>
              <a:t>Note Micro-average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recall=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Micro-average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precision</a:t>
            </a:r>
            <a:r>
              <a:rPr sz="1800" dirty="0">
                <a:latin typeface="Segoe Print"/>
                <a:cs typeface="Segoe Print"/>
              </a:rPr>
              <a:t> = F1 Score</a:t>
            </a:r>
            <a:r>
              <a:rPr sz="1800" spc="-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=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Accuracy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(computed from</a:t>
            </a:r>
            <a:endParaRPr sz="1800">
              <a:latin typeface="Segoe Print"/>
              <a:cs typeface="Segoe Print"/>
            </a:endParaRPr>
          </a:p>
          <a:p>
            <a:pPr marL="3549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Segoe Print"/>
                <a:cs typeface="Segoe Print"/>
              </a:rPr>
              <a:t>confusion</a:t>
            </a:r>
            <a:r>
              <a:rPr sz="1800" spc="-7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matrix)</a:t>
            </a:r>
            <a:endParaRPr sz="1800">
              <a:latin typeface="Segoe Print"/>
              <a:cs typeface="Segoe Print"/>
            </a:endParaRPr>
          </a:p>
          <a:p>
            <a:pPr marL="812800" lvl="1" indent="-343535">
              <a:lnSpc>
                <a:spcPct val="100000"/>
              </a:lnSpc>
              <a:spcBef>
                <a:spcPts val="1080"/>
              </a:spcBef>
              <a:buChar char="-"/>
              <a:tabLst>
                <a:tab pos="812800" algn="l"/>
                <a:tab pos="813435" algn="l"/>
              </a:tabLst>
            </a:pPr>
            <a:r>
              <a:rPr sz="1800" spc="-5" dirty="0">
                <a:latin typeface="Segoe Print"/>
                <a:cs typeface="Segoe Print"/>
              </a:rPr>
              <a:t>Micro-average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is</a:t>
            </a:r>
            <a:r>
              <a:rPr sz="1800" dirty="0">
                <a:latin typeface="Segoe Print"/>
                <a:cs typeface="Segoe Print"/>
              </a:rPr>
              <a:t> termed</a:t>
            </a:r>
            <a:r>
              <a:rPr sz="1800" spc="-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as a </a:t>
            </a:r>
            <a:r>
              <a:rPr sz="1800" spc="-5" dirty="0">
                <a:latin typeface="Segoe Print"/>
                <a:cs typeface="Segoe Print"/>
              </a:rPr>
              <a:t>global</a:t>
            </a:r>
            <a:r>
              <a:rPr sz="1800" dirty="0">
                <a:latin typeface="Segoe Print"/>
                <a:cs typeface="Segoe Print"/>
              </a:rPr>
              <a:t> metric.</a:t>
            </a:r>
            <a:endParaRPr sz="1800">
              <a:latin typeface="Segoe Print"/>
              <a:cs typeface="Segoe Print"/>
            </a:endParaRPr>
          </a:p>
          <a:p>
            <a:pPr marL="812800" lvl="1" indent="-343535">
              <a:lnSpc>
                <a:spcPct val="100000"/>
              </a:lnSpc>
              <a:spcBef>
                <a:spcPts val="1080"/>
              </a:spcBef>
              <a:buChar char="-"/>
              <a:tabLst>
                <a:tab pos="812800" algn="l"/>
                <a:tab pos="813435" algn="l"/>
              </a:tabLst>
            </a:pPr>
            <a:r>
              <a:rPr sz="1800" spc="-5" dirty="0">
                <a:latin typeface="Segoe Print"/>
                <a:cs typeface="Segoe Print"/>
              </a:rPr>
              <a:t>Consequently,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it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not </a:t>
            </a:r>
            <a:r>
              <a:rPr sz="1800" dirty="0">
                <a:latin typeface="Segoe Print"/>
                <a:cs typeface="Segoe Print"/>
              </a:rPr>
              <a:t>a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good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measure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when </a:t>
            </a:r>
            <a:r>
              <a:rPr sz="1800" dirty="0">
                <a:latin typeface="Segoe Print"/>
                <a:cs typeface="Segoe Print"/>
              </a:rPr>
              <a:t>classes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are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not balanced.</a:t>
            </a:r>
            <a:endParaRPr sz="1800">
              <a:latin typeface="Segoe Print"/>
              <a:cs typeface="Segoe Print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Font typeface="Segoe Print"/>
              <a:buChar char="-"/>
            </a:pPr>
            <a:endParaRPr sz="240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1800" spc="-5" dirty="0">
                <a:latin typeface="Segoe Print"/>
                <a:cs typeface="Segoe Print"/>
              </a:rPr>
              <a:t>Macro-average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is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relatively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better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as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we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can </a:t>
            </a:r>
            <a:r>
              <a:rPr sz="1800" spc="-5" dirty="0">
                <a:latin typeface="Segoe Print"/>
                <a:cs typeface="Segoe Print"/>
              </a:rPr>
              <a:t>see</a:t>
            </a:r>
            <a:r>
              <a:rPr sz="1800" dirty="0">
                <a:latin typeface="Segoe Print"/>
                <a:cs typeface="Segoe Print"/>
              </a:rPr>
              <a:t> a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zoomed-in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picture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before</a:t>
            </a:r>
            <a:r>
              <a:rPr sz="1800" dirty="0">
                <a:latin typeface="Segoe Print"/>
                <a:cs typeface="Segoe Print"/>
              </a:rPr>
              <a:t> averaging.</a:t>
            </a:r>
            <a:endParaRPr sz="1800">
              <a:latin typeface="Segoe Print"/>
              <a:cs typeface="Segoe Print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Segoe Print"/>
              <a:buChar char="-"/>
            </a:pPr>
            <a:endParaRPr sz="240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-"/>
              <a:tabLst>
                <a:tab pos="354965" algn="l"/>
                <a:tab pos="355600" algn="l"/>
              </a:tabLst>
            </a:pPr>
            <a:r>
              <a:rPr sz="1800" spc="-5" dirty="0">
                <a:latin typeface="Segoe Print"/>
                <a:cs typeface="Segoe Print"/>
              </a:rPr>
              <a:t>Note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Macro-averaging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does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not </a:t>
            </a:r>
            <a:r>
              <a:rPr sz="1800" dirty="0">
                <a:latin typeface="Segoe Print"/>
                <a:cs typeface="Segoe Print"/>
              </a:rPr>
              <a:t>take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class </a:t>
            </a:r>
            <a:r>
              <a:rPr sz="1800" spc="-5" dirty="0">
                <a:latin typeface="Segoe Print"/>
                <a:cs typeface="Segoe Print"/>
              </a:rPr>
              <a:t>imbalance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into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account.</a:t>
            </a:r>
            <a:endParaRPr sz="1800">
              <a:latin typeface="Segoe Print"/>
              <a:cs typeface="Segoe Print"/>
            </a:endParaRPr>
          </a:p>
          <a:p>
            <a:pPr marL="812800" marR="5080" lvl="1" indent="-343535">
              <a:lnSpc>
                <a:spcPct val="150000"/>
              </a:lnSpc>
              <a:buFont typeface="Segoe Print"/>
              <a:buChar char="-"/>
              <a:tabLst>
                <a:tab pos="812800" algn="l"/>
                <a:tab pos="813435" algn="l"/>
              </a:tabLst>
            </a:pPr>
            <a:r>
              <a:rPr sz="1800" b="1" spc="-5" dirty="0">
                <a:latin typeface="Segoe Print"/>
                <a:cs typeface="Segoe Print"/>
              </a:rPr>
              <a:t>Weighted-averaging</a:t>
            </a:r>
            <a:r>
              <a:rPr sz="1800" spc="-5" dirty="0">
                <a:latin typeface="Segoe Print"/>
                <a:cs typeface="Segoe Print"/>
              </a:rPr>
              <a:t>;</a:t>
            </a:r>
            <a:r>
              <a:rPr sz="1800" dirty="0">
                <a:latin typeface="Segoe Print"/>
                <a:cs typeface="Segoe Print"/>
              </a:rPr>
              <a:t> Similar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to</a:t>
            </a:r>
            <a:r>
              <a:rPr sz="1800" spc="-5" dirty="0">
                <a:latin typeface="Segoe Print"/>
                <a:cs typeface="Segoe Print"/>
              </a:rPr>
              <a:t> Macro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averaging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but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takes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weighted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mean </a:t>
            </a:r>
            <a:r>
              <a:rPr sz="1800" spc="-5" dirty="0">
                <a:latin typeface="Segoe Print"/>
                <a:cs typeface="Segoe Print"/>
              </a:rPr>
              <a:t>instead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where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weight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for</a:t>
            </a:r>
            <a:r>
              <a:rPr sz="1800" spc="-5" dirty="0">
                <a:latin typeface="Segoe Print"/>
                <a:cs typeface="Segoe Print"/>
              </a:rPr>
              <a:t> each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class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 total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number of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data-points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of </a:t>
            </a:r>
            <a:r>
              <a:rPr sz="1800" dirty="0">
                <a:latin typeface="Segoe Print"/>
                <a:cs typeface="Segoe Print"/>
              </a:rPr>
              <a:t>that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class.</a:t>
            </a:r>
            <a:endParaRPr sz="1800">
              <a:latin typeface="Segoe Print"/>
              <a:cs typeface="Segoe Prin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Segoe Print"/>
              <a:cs typeface="Segoe Print"/>
            </a:endParaRPr>
          </a:p>
          <a:p>
            <a:pPr marL="2251710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Segoe Print"/>
                <a:cs typeface="Segoe Print"/>
              </a:rPr>
              <a:t>Weighted-average</a:t>
            </a:r>
            <a:r>
              <a:rPr sz="2400" b="1" spc="-50" dirty="0">
                <a:solidFill>
                  <a:srgbClr val="006FC0"/>
                </a:solidFill>
                <a:latin typeface="Segoe Print"/>
                <a:cs typeface="Segoe Print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Segoe Print"/>
                <a:cs typeface="Segoe Print"/>
              </a:rPr>
              <a:t>Recall:</a:t>
            </a:r>
            <a:endParaRPr sz="2400">
              <a:latin typeface="Segoe Print"/>
              <a:cs typeface="Segoe Prin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8638" y="5894832"/>
            <a:ext cx="4631436" cy="43738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56D4176-C871-B13C-3602-58636C5E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-292420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Evaluation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Classification</a:t>
            </a:r>
            <a:r>
              <a:rPr spc="10" dirty="0"/>
              <a:t> </a:t>
            </a:r>
            <a:r>
              <a:rPr spc="-1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838" y="482853"/>
            <a:ext cx="11358880" cy="31242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Classification</a:t>
            </a:r>
            <a:r>
              <a:rPr sz="2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Accuracy</a:t>
            </a:r>
            <a:r>
              <a:rPr sz="240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(0/1</a:t>
            </a: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Loss):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Example: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har char="-"/>
              <a:tabLst>
                <a:tab pos="354965" algn="l"/>
                <a:tab pos="355600" algn="l"/>
              </a:tabLst>
            </a:pPr>
            <a:r>
              <a:rPr sz="2000" spc="-5" dirty="0">
                <a:latin typeface="Segoe Print"/>
                <a:cs typeface="Segoe Print"/>
              </a:rPr>
              <a:t>Predict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if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bowler</a:t>
            </a:r>
            <a:r>
              <a:rPr sz="2000" spc="-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will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not bowl a </a:t>
            </a:r>
            <a:r>
              <a:rPr sz="2000" b="1" spc="-5" dirty="0">
                <a:latin typeface="Segoe Print"/>
                <a:cs typeface="Segoe Print"/>
              </a:rPr>
              <a:t>no-ball</a:t>
            </a:r>
            <a:r>
              <a:rPr sz="2000" spc="-5" dirty="0">
                <a:latin typeface="Segoe Print"/>
                <a:cs typeface="Segoe Print"/>
              </a:rPr>
              <a:t>?</a:t>
            </a:r>
            <a:endParaRPr sz="2000" dirty="0">
              <a:latin typeface="Segoe Print"/>
              <a:cs typeface="Segoe Print"/>
            </a:endParaRPr>
          </a:p>
          <a:p>
            <a:pPr marL="812800" lvl="1" indent="-343535">
              <a:lnSpc>
                <a:spcPct val="100000"/>
              </a:lnSpc>
              <a:spcBef>
                <a:spcPts val="1200"/>
              </a:spcBef>
              <a:buChar char="-"/>
              <a:tabLst>
                <a:tab pos="812800" algn="l"/>
                <a:tab pos="813435" algn="l"/>
              </a:tabLst>
            </a:pPr>
            <a:r>
              <a:rPr sz="2000" spc="-10" dirty="0">
                <a:latin typeface="Segoe Print"/>
                <a:cs typeface="Segoe Print"/>
              </a:rPr>
              <a:t>Assuming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15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no-balls</a:t>
            </a:r>
            <a:r>
              <a:rPr sz="2000" spc="2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in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an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inning,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b="1" spc="-5" dirty="0">
                <a:latin typeface="Segoe Print"/>
                <a:cs typeface="Segoe Print"/>
              </a:rPr>
              <a:t>model that</a:t>
            </a:r>
            <a:r>
              <a:rPr sz="2000" b="1" spc="20" dirty="0">
                <a:latin typeface="Segoe Print"/>
                <a:cs typeface="Segoe Print"/>
              </a:rPr>
              <a:t> </a:t>
            </a:r>
            <a:r>
              <a:rPr sz="2000" b="1" spc="-5" dirty="0">
                <a:latin typeface="Segoe Print"/>
                <a:cs typeface="Segoe Print"/>
              </a:rPr>
              <a:t>says</a:t>
            </a:r>
            <a:r>
              <a:rPr sz="2000" b="1" spc="15" dirty="0">
                <a:latin typeface="Segoe Print"/>
                <a:cs typeface="Segoe Print"/>
              </a:rPr>
              <a:t> </a:t>
            </a:r>
            <a:r>
              <a:rPr sz="2000" b="1" spc="-5" dirty="0">
                <a:latin typeface="Segoe Print"/>
                <a:cs typeface="Segoe Print"/>
              </a:rPr>
              <a:t>‘Yes’</a:t>
            </a:r>
            <a:r>
              <a:rPr sz="2000" b="1" spc="5" dirty="0">
                <a:latin typeface="Segoe Print"/>
                <a:cs typeface="Segoe Print"/>
              </a:rPr>
              <a:t> </a:t>
            </a:r>
            <a:r>
              <a:rPr sz="2000" b="1" dirty="0">
                <a:latin typeface="Segoe Print"/>
                <a:cs typeface="Segoe Print"/>
              </a:rPr>
              <a:t>all </a:t>
            </a:r>
            <a:r>
              <a:rPr sz="2000" b="1" spc="-10" dirty="0">
                <a:latin typeface="Segoe Print"/>
                <a:cs typeface="Segoe Print"/>
              </a:rPr>
              <a:t>the</a:t>
            </a:r>
            <a:r>
              <a:rPr sz="2000" b="1" spc="15" dirty="0">
                <a:latin typeface="Segoe Print"/>
                <a:cs typeface="Segoe Print"/>
              </a:rPr>
              <a:t> </a:t>
            </a:r>
            <a:r>
              <a:rPr sz="2000" b="1" spc="-5" dirty="0">
                <a:latin typeface="Segoe Print"/>
                <a:cs typeface="Segoe Print"/>
              </a:rPr>
              <a:t>time</a:t>
            </a:r>
            <a:r>
              <a:rPr sz="2000" b="1" spc="2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will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have</a:t>
            </a:r>
            <a:endParaRPr sz="2000" dirty="0">
              <a:latin typeface="Segoe Print"/>
              <a:cs typeface="Segoe Print"/>
            </a:endParaRPr>
          </a:p>
          <a:p>
            <a:pPr marL="8128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latin typeface="Segoe Print"/>
                <a:cs typeface="Segoe Print"/>
              </a:rPr>
              <a:t>95%</a:t>
            </a:r>
            <a:r>
              <a:rPr sz="2000" b="1" spc="-2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accuracy.</a:t>
            </a:r>
            <a:endParaRPr sz="2000" dirty="0">
              <a:latin typeface="Segoe Print"/>
              <a:cs typeface="Segoe Print"/>
            </a:endParaRPr>
          </a:p>
          <a:p>
            <a:pPr marL="812800" marR="5080" lvl="1" indent="-343535">
              <a:lnSpc>
                <a:spcPct val="150000"/>
              </a:lnSpc>
              <a:buChar char="-"/>
              <a:tabLst>
                <a:tab pos="812800" algn="l"/>
                <a:tab pos="813435" algn="l"/>
              </a:tabLst>
            </a:pPr>
            <a:r>
              <a:rPr sz="2000" spc="-5" dirty="0">
                <a:latin typeface="Segoe Print"/>
                <a:cs typeface="Segoe Print"/>
              </a:rPr>
              <a:t>Using</a:t>
            </a:r>
            <a:r>
              <a:rPr sz="2000" spc="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accuracy</a:t>
            </a:r>
            <a:r>
              <a:rPr sz="2000" spc="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as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performance</a:t>
            </a:r>
            <a:r>
              <a:rPr sz="2000" spc="-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metric,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we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can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say</a:t>
            </a:r>
            <a:r>
              <a:rPr sz="2000" spc="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that</a:t>
            </a:r>
            <a:r>
              <a:rPr sz="2000" spc="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model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is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very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accurate, </a:t>
            </a:r>
            <a:r>
              <a:rPr sz="2000" spc="-78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but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it is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not useful</a:t>
            </a:r>
            <a:r>
              <a:rPr sz="2000" spc="2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or</a:t>
            </a:r>
            <a:r>
              <a:rPr sz="2000" spc="-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valuable</a:t>
            </a:r>
            <a:r>
              <a:rPr sz="2000" spc="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in fact.</a:t>
            </a:r>
            <a:endParaRPr sz="2000" dirty="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788" y="3974592"/>
            <a:ext cx="7616825" cy="182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Why?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80"/>
              </a:spcBef>
              <a:buChar char="-"/>
              <a:tabLst>
                <a:tab pos="354965" algn="l"/>
                <a:tab pos="355600" algn="l"/>
              </a:tabLst>
            </a:pPr>
            <a:r>
              <a:rPr sz="2000" spc="-5" dirty="0">
                <a:latin typeface="Segoe Print"/>
                <a:cs typeface="Segoe Print"/>
              </a:rPr>
              <a:t>Total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points: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315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(assuming</a:t>
            </a:r>
            <a:r>
              <a:rPr sz="2000" spc="1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other</a:t>
            </a:r>
            <a:r>
              <a:rPr sz="2000" spc="-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balls</a:t>
            </a:r>
            <a:r>
              <a:rPr sz="2000" spc="2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are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legal</a:t>
            </a:r>
            <a:r>
              <a:rPr sz="2000" spc="4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Wingdings"/>
                <a:cs typeface="Wingdings"/>
              </a:rPr>
              <a:t></a:t>
            </a:r>
            <a:r>
              <a:rPr sz="2000" spc="-5" dirty="0">
                <a:latin typeface="Segoe Print"/>
                <a:cs typeface="Segoe Print"/>
              </a:rPr>
              <a:t>)</a:t>
            </a:r>
            <a:endParaRPr sz="200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Char char="-"/>
              <a:tabLst>
                <a:tab pos="354965" algn="l"/>
                <a:tab pos="355600" algn="l"/>
              </a:tabLst>
            </a:pPr>
            <a:r>
              <a:rPr sz="2000" spc="-10" dirty="0">
                <a:latin typeface="Segoe Print"/>
                <a:cs typeface="Segoe Print"/>
              </a:rPr>
              <a:t>No-ball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label:</a:t>
            </a:r>
            <a:r>
              <a:rPr sz="2000" spc="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Class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0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(4.76%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are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from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this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class)</a:t>
            </a:r>
            <a:endParaRPr sz="200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-"/>
              <a:tabLst>
                <a:tab pos="354965" algn="l"/>
                <a:tab pos="355600" algn="l"/>
              </a:tabLst>
            </a:pPr>
            <a:r>
              <a:rPr sz="2000" spc="-5" dirty="0">
                <a:latin typeface="Segoe Print"/>
                <a:cs typeface="Segoe Print"/>
              </a:rPr>
              <a:t>Not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no-ball</a:t>
            </a:r>
            <a:r>
              <a:rPr sz="2000" spc="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label: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Class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1 (95.24%</a:t>
            </a:r>
            <a:r>
              <a:rPr sz="2000" spc="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are</a:t>
            </a:r>
            <a:r>
              <a:rPr sz="2000" spc="-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from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this class)</a:t>
            </a:r>
            <a:endParaRPr sz="2000">
              <a:latin typeface="Segoe Print"/>
              <a:cs typeface="Segoe Prin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92842" y="4853432"/>
            <a:ext cx="175260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Imb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lanced 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Classes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562" y="-295531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Evaluation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Classification</a:t>
            </a:r>
            <a:r>
              <a:rPr spc="10" dirty="0"/>
              <a:t> </a:t>
            </a:r>
            <a:r>
              <a:rPr spc="-1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838" y="578865"/>
            <a:ext cx="5541645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9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TP,</a:t>
            </a:r>
            <a:r>
              <a:rPr sz="240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TN,</a:t>
            </a:r>
            <a:r>
              <a:rPr sz="240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FP</a:t>
            </a:r>
            <a:r>
              <a:rPr sz="2400" b="1" u="heavy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and</a:t>
            </a:r>
            <a:r>
              <a:rPr sz="240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FN: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354965" algn="l"/>
              </a:tabLst>
            </a:pPr>
            <a:r>
              <a:rPr sz="2000" spc="-5" dirty="0">
                <a:latin typeface="Segoe Print"/>
                <a:cs typeface="Segoe Print"/>
              </a:rPr>
              <a:t>-	</a:t>
            </a:r>
            <a:r>
              <a:rPr sz="2000" spc="-10" dirty="0">
                <a:latin typeface="Segoe Print"/>
                <a:cs typeface="Segoe Print"/>
              </a:rPr>
              <a:t>Consider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a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binary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classification</a:t>
            </a:r>
            <a:r>
              <a:rPr sz="2000" spc="2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problem.</a:t>
            </a:r>
            <a:endParaRPr sz="2000" dirty="0">
              <a:latin typeface="Segoe Print"/>
              <a:cs typeface="Segoe Prin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66" y="1707642"/>
            <a:ext cx="6186678" cy="3345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766" y="2403348"/>
            <a:ext cx="6637782" cy="3055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3766" y="4184903"/>
            <a:ext cx="6829806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37766" y="3040379"/>
            <a:ext cx="7667244" cy="2796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37766" y="4796028"/>
            <a:ext cx="4370832" cy="30556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47672" y="5354573"/>
            <a:ext cx="4119372" cy="2834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8" y="138080"/>
            <a:ext cx="11505250" cy="729046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059939">
              <a:lnSpc>
                <a:spcPct val="100000"/>
              </a:lnSpc>
              <a:spcBef>
                <a:spcPts val="405"/>
              </a:spcBef>
            </a:pPr>
            <a:r>
              <a:rPr spc="-20" dirty="0"/>
              <a:t>Evaluation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Classification</a:t>
            </a:r>
            <a:r>
              <a:rPr spc="10" dirty="0"/>
              <a:t> </a:t>
            </a:r>
            <a:r>
              <a:rPr spc="-15" dirty="0"/>
              <a:t>Performance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565" y="2397772"/>
            <a:ext cx="2927604" cy="209016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0628" y="2393963"/>
            <a:ext cx="7671054" cy="2097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5FC6BF-595C-28D8-D632-C8181C2C0DFD}"/>
              </a:ext>
            </a:extLst>
          </p:cNvPr>
          <p:cNvSpPr txBox="1"/>
          <p:nvPr/>
        </p:nvSpPr>
        <p:spPr>
          <a:xfrm>
            <a:off x="2298842" y="1556991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heavy" spc="-9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TP,</a:t>
            </a:r>
            <a:r>
              <a:rPr lang="en-US" sz="1800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lang="en-US" sz="18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TN,</a:t>
            </a:r>
            <a:r>
              <a:rPr lang="en-US" sz="1800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lang="en-US" sz="180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FP</a:t>
            </a:r>
            <a:r>
              <a:rPr lang="en-US" sz="1800" u="heavy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lang="en-US" sz="180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and</a:t>
            </a:r>
            <a:r>
              <a:rPr lang="en-US" sz="1800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lang="en-US" sz="180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FN:</a:t>
            </a:r>
            <a:endParaRPr lang="en-P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6313" y="482853"/>
            <a:ext cx="7045959" cy="159004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855"/>
              </a:spcBef>
            </a:pP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Matrix:</a:t>
            </a:r>
            <a:endParaRPr sz="2400" dirty="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75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Metrics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using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Matrix: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7815" algn="l"/>
              </a:tabLst>
            </a:pPr>
            <a:r>
              <a:rPr sz="1800" dirty="0">
                <a:latin typeface="Segoe Print"/>
                <a:cs typeface="Segoe Print"/>
              </a:rPr>
              <a:t>-	</a:t>
            </a:r>
            <a:r>
              <a:rPr sz="1800" b="1" spc="-5" dirty="0">
                <a:latin typeface="Segoe Print"/>
                <a:cs typeface="Segoe Print"/>
              </a:rPr>
              <a:t>Accuracy:</a:t>
            </a:r>
            <a:r>
              <a:rPr sz="1800" b="1" spc="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Overall,</a:t>
            </a:r>
            <a:r>
              <a:rPr sz="1800" spc="-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how</a:t>
            </a:r>
            <a:r>
              <a:rPr sz="1800" spc="-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frequently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is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 classifier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correct?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6313" y="3266440"/>
            <a:ext cx="8132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1800" dirty="0">
                <a:latin typeface="Segoe Print"/>
                <a:cs typeface="Segoe Print"/>
              </a:rPr>
              <a:t>-	</a:t>
            </a:r>
            <a:r>
              <a:rPr sz="1800" b="1" spc="-10" dirty="0">
                <a:latin typeface="Segoe Print"/>
                <a:cs typeface="Segoe Print"/>
              </a:rPr>
              <a:t>Misclassification</a:t>
            </a:r>
            <a:r>
              <a:rPr sz="1800" b="1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or</a:t>
            </a:r>
            <a:r>
              <a:rPr sz="1800" b="1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Error</a:t>
            </a:r>
            <a:r>
              <a:rPr sz="1800" b="1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Rate:</a:t>
            </a:r>
            <a:r>
              <a:rPr sz="1800" b="1" spc="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Overall,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how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frequently is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it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wrong?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313" y="4729733"/>
            <a:ext cx="9952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1800" dirty="0">
                <a:latin typeface="Segoe Print"/>
                <a:cs typeface="Segoe Print"/>
              </a:rPr>
              <a:t>-	</a:t>
            </a:r>
            <a:r>
              <a:rPr sz="1800" b="1" spc="-5" dirty="0">
                <a:latin typeface="Segoe Print"/>
                <a:cs typeface="Segoe Print"/>
              </a:rPr>
              <a:t>Sensitivity or Recall</a:t>
            </a:r>
            <a:r>
              <a:rPr sz="1800" b="1" spc="20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or</a:t>
            </a:r>
            <a:r>
              <a:rPr sz="1800" b="1" dirty="0">
                <a:latin typeface="Segoe Print"/>
                <a:cs typeface="Segoe Print"/>
              </a:rPr>
              <a:t> True</a:t>
            </a:r>
            <a:r>
              <a:rPr sz="1800" b="1" spc="5" dirty="0">
                <a:latin typeface="Segoe Print"/>
                <a:cs typeface="Segoe Print"/>
              </a:rPr>
              <a:t> </a:t>
            </a:r>
            <a:r>
              <a:rPr sz="1800" b="1" dirty="0">
                <a:latin typeface="Segoe Print"/>
                <a:cs typeface="Segoe Print"/>
              </a:rPr>
              <a:t>Positive</a:t>
            </a:r>
            <a:r>
              <a:rPr sz="1800" b="1" spc="-5" dirty="0">
                <a:latin typeface="Segoe Print"/>
                <a:cs typeface="Segoe Print"/>
              </a:rPr>
              <a:t> Rate</a:t>
            </a:r>
            <a:r>
              <a:rPr sz="1800" b="1" dirty="0">
                <a:latin typeface="Segoe Print"/>
                <a:cs typeface="Segoe Print"/>
              </a:rPr>
              <a:t> (TPR):</a:t>
            </a:r>
            <a:r>
              <a:rPr sz="1800" b="1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How </a:t>
            </a:r>
            <a:r>
              <a:rPr sz="1800" spc="-5" dirty="0">
                <a:latin typeface="Segoe Print"/>
                <a:cs typeface="Segoe Print"/>
              </a:rPr>
              <a:t>often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does it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predict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Positive </a:t>
            </a:r>
            <a:r>
              <a:rPr sz="1800" spc="-7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when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it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is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actually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Positive?</a:t>
            </a:r>
            <a:endParaRPr sz="1800">
              <a:latin typeface="Segoe Print"/>
              <a:cs typeface="Segoe Prin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995" y="5391911"/>
            <a:ext cx="3971544" cy="64541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2995" y="2353055"/>
            <a:ext cx="4635246" cy="64541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2995" y="3739896"/>
            <a:ext cx="5058156" cy="6454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89876" y="812310"/>
            <a:ext cx="4798294" cy="21670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9133-3976-9B48-6ABB-DDD06F10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C41D-1A0A-4B3C-7E97-2C8C0659D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LTStd-Roman"/>
              </a:rPr>
              <a:t>Accuracy is the measure of correct predictions. In terms of FP, TP, TN, and FN, accuracy is</a:t>
            </a:r>
          </a:p>
          <a:p>
            <a:pPr marL="0" indent="0" algn="l">
              <a:buNone/>
            </a:pPr>
            <a:endParaRPr lang="en-PK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E3B3D-589F-93F9-B906-8CE903BC9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672" y="3429000"/>
            <a:ext cx="4334480" cy="771633"/>
          </a:xfrm>
          <a:prstGeom prst="rect">
            <a:avLst/>
          </a:prstGeom>
        </p:spPr>
      </p:pic>
      <p:pic>
        <p:nvPicPr>
          <p:cNvPr id="4" name="object 9">
            <a:extLst>
              <a:ext uri="{FF2B5EF4-FFF2-40B4-BE49-F238E27FC236}">
                <a16:creationId xmlns:a16="http://schemas.microsoft.com/office/drawing/2014/main" id="{302850E3-D3B7-8F26-9758-1627135973B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9862" y="2569191"/>
            <a:ext cx="4798294" cy="21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D2EE-6195-3CF3-45AE-2E3CE9B6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E6AD-44B3-3FDB-50CC-8E059D4B7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i="0" u="none" strike="noStrike" baseline="0" dirty="0">
                <a:latin typeface="TimesLTStd-Roman"/>
              </a:rPr>
              <a:t>Precision is how many images predicted as positive are positive.</a:t>
            </a:r>
          </a:p>
          <a:p>
            <a:pPr algn="l"/>
            <a:endParaRPr lang="en-PK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E561B-5C17-05EC-632C-135CC923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90" y="3166473"/>
            <a:ext cx="3847370" cy="1261689"/>
          </a:xfrm>
          <a:prstGeom prst="rect">
            <a:avLst/>
          </a:prstGeom>
        </p:spPr>
      </p:pic>
      <p:pic>
        <p:nvPicPr>
          <p:cNvPr id="6" name="object 9">
            <a:extLst>
              <a:ext uri="{FF2B5EF4-FFF2-40B4-BE49-F238E27FC236}">
                <a16:creationId xmlns:a16="http://schemas.microsoft.com/office/drawing/2014/main" id="{71477E2F-0CBF-F227-3769-CD04D5467E4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0116" y="2620562"/>
            <a:ext cx="4798294" cy="21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6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1772</Words>
  <Application>Microsoft Office PowerPoint</Application>
  <PresentationFormat>Widescreen</PresentationFormat>
  <Paragraphs>317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MT</vt:lpstr>
      <vt:lpstr>Calibri</vt:lpstr>
      <vt:lpstr>Calibri Light</vt:lpstr>
      <vt:lpstr>Segoe Print</vt:lpstr>
      <vt:lpstr>Times New Roman</vt:lpstr>
      <vt:lpstr>TimesLTStd-Roman</vt:lpstr>
      <vt:lpstr>Wingdings</vt:lpstr>
      <vt:lpstr>Office Theme</vt:lpstr>
      <vt:lpstr>Machine Learning </vt:lpstr>
      <vt:lpstr>Outline</vt:lpstr>
      <vt:lpstr>Evaluation of Classification Performance Classification Accuracy, Misclassification Rate (0/1 Loss):</vt:lpstr>
      <vt:lpstr>Evaluation of Classification Performance</vt:lpstr>
      <vt:lpstr>Evaluation of Classification Performance</vt:lpstr>
      <vt:lpstr>Evaluation of Classification Performance</vt:lpstr>
      <vt:lpstr>PowerPoint Presentation</vt:lpstr>
      <vt:lpstr>Accuracy</vt:lpstr>
      <vt:lpstr>Precision</vt:lpstr>
      <vt:lpstr>Recall</vt:lpstr>
      <vt:lpstr>F1 Score</vt:lpstr>
      <vt:lpstr>PowerPoint Presentation</vt:lpstr>
      <vt:lpstr>Evaluation of Classification Performance</vt:lpstr>
      <vt:lpstr>PowerPoint Presentation</vt:lpstr>
      <vt:lpstr>PowerPoint Presentation</vt:lpstr>
      <vt:lpstr>Evaluation of Classification Performance Confusion Matrix Metrics: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Multi-Class Classification</vt:lpstr>
      <vt:lpstr>Multi-Class Classification</vt:lpstr>
      <vt:lpstr>Evaluation of Classification Performance Multiclass Classification: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6</cp:revision>
  <dcterms:created xsi:type="dcterms:W3CDTF">2024-10-24T17:55:59Z</dcterms:created>
  <dcterms:modified xsi:type="dcterms:W3CDTF">2024-10-30T17:24:40Z</dcterms:modified>
</cp:coreProperties>
</file>