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6" r:id="rId3"/>
    <p:sldId id="289" r:id="rId4"/>
    <p:sldId id="290" r:id="rId5"/>
    <p:sldId id="292" r:id="rId6"/>
    <p:sldId id="278" r:id="rId7"/>
    <p:sldId id="302" r:id="rId8"/>
    <p:sldId id="259" r:id="rId9"/>
    <p:sldId id="293" r:id="rId10"/>
    <p:sldId id="294" r:id="rId11"/>
    <p:sldId id="295" r:id="rId12"/>
    <p:sldId id="284" r:id="rId13"/>
    <p:sldId id="285" r:id="rId14"/>
    <p:sldId id="281" r:id="rId15"/>
    <p:sldId id="276" r:id="rId16"/>
    <p:sldId id="287" r:id="rId17"/>
    <p:sldId id="288" r:id="rId18"/>
    <p:sldId id="277" r:id="rId19"/>
    <p:sldId id="265" r:id="rId20"/>
    <p:sldId id="303" r:id="rId21"/>
    <p:sldId id="267" r:id="rId22"/>
    <p:sldId id="269" r:id="rId23"/>
    <p:sldId id="273" r:id="rId24"/>
    <p:sldId id="270" r:id="rId25"/>
    <p:sldId id="268" r:id="rId26"/>
    <p:sldId id="271" r:id="rId27"/>
    <p:sldId id="291" r:id="rId28"/>
    <p:sldId id="260" r:id="rId29"/>
    <p:sldId id="272" r:id="rId30"/>
    <p:sldId id="263" r:id="rId31"/>
    <p:sldId id="257" r:id="rId32"/>
    <p:sldId id="258" r:id="rId33"/>
    <p:sldId id="262" r:id="rId34"/>
    <p:sldId id="264" r:id="rId35"/>
    <p:sldId id="275" r:id="rId36"/>
    <p:sldId id="274" r:id="rId37"/>
    <p:sldId id="296" r:id="rId38"/>
    <p:sldId id="297" r:id="rId39"/>
    <p:sldId id="298" r:id="rId40"/>
    <p:sldId id="299" r:id="rId41"/>
    <p:sldId id="266" r:id="rId42"/>
    <p:sldId id="300" r:id="rId43"/>
    <p:sldId id="301" r:id="rId4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551" autoAdjust="0"/>
  </p:normalViewPr>
  <p:slideViewPr>
    <p:cSldViewPr snapToGrid="0">
      <p:cViewPr varScale="1">
        <p:scale>
          <a:sx n="51" d="100"/>
          <a:sy n="51" d="100"/>
        </p:scale>
        <p:origin x="12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39188-899A-4F52-8DFD-748069AA1C60}" type="datetimeFigureOut">
              <a:rPr lang="en-PK" smtClean="0"/>
              <a:t>30/09/2024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1C3C9-F544-4538-9AF0-CD493076B584}" type="slidenum">
              <a:rPr lang="en-PK" smtClean="0"/>
              <a:t>‹#›</a:t>
            </a:fld>
            <a:endParaRPr lang="en-PK"/>
          </a:p>
        </p:txBody>
      </p:sp>
    </p:spTree>
    <p:extLst>
      <p:ext uri="{BB962C8B-B14F-4D97-AF65-F5344CB8AC3E}">
        <p14:creationId xmlns:p14="http://schemas.microsoft.com/office/powerpoint/2010/main" val="384018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atacamp.com/community/tutorials/tutorial-jupyter-notebook#gs.PU2kft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unidata.github.io/online-python-training/notebook.html" TargetMode="External"/><Relationship Id="rId4" Type="http://schemas.openxmlformats.org/officeDocument/2006/relationships/hyperlink" Target="https://jupyter-notebook-beginner-guide.readthedocs.io/en/latest/execute.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F9462-0EB5-420C-817E-9A1BA118DE75}" type="slidenum">
              <a:rPr lang="he-IL"/>
              <a:pPr/>
              <a:t>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384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7B8D2-F867-4531-98FB-4E0820A3E12B}" type="slidenum">
              <a:rPr lang="he-IL"/>
              <a:pPr/>
              <a:t>14</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783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docker run --</a:t>
            </a:r>
            <a:r>
              <a:rPr lang="en-US" sz="1200" b="0" i="0" kern="1200" dirty="0" err="1">
                <a:solidFill>
                  <a:schemeClr val="tx1"/>
                </a:solidFill>
                <a:effectLst/>
                <a:latin typeface="+mn-lt"/>
                <a:ea typeface="+mn-ea"/>
                <a:cs typeface="+mn-cs"/>
              </a:rPr>
              <a:t>rm</a:t>
            </a:r>
            <a:r>
              <a:rPr lang="en-US" sz="1200" b="0" i="0" kern="1200" dirty="0">
                <a:solidFill>
                  <a:schemeClr val="tx1"/>
                </a:solidFill>
                <a:effectLst/>
                <a:latin typeface="+mn-lt"/>
                <a:ea typeface="+mn-ea"/>
                <a:cs typeface="+mn-cs"/>
              </a:rPr>
              <a:t> -it -p 8888:8888 -v "$(</a:t>
            </a:r>
            <a:r>
              <a:rPr lang="en-US" sz="1200" b="0" i="0" kern="1200" dirty="0" err="1">
                <a:solidFill>
                  <a:schemeClr val="tx1"/>
                </a:solidFill>
                <a:effectLst/>
                <a:latin typeface="+mn-lt"/>
                <a:ea typeface="+mn-ea"/>
                <a:cs typeface="+mn-cs"/>
              </a:rPr>
              <a:t>pwd</a:t>
            </a:r>
            <a:r>
              <a:rPr lang="en-US" sz="1200" b="0" i="0" kern="1200" dirty="0">
                <a:solidFill>
                  <a:schemeClr val="tx1"/>
                </a:solidFill>
                <a:effectLst/>
                <a:latin typeface="+mn-lt"/>
                <a:ea typeface="+mn-ea"/>
                <a:cs typeface="+mn-cs"/>
              </a:rPr>
              <a:t>):/notebooks" </a:t>
            </a:r>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hlinkClick r:id="rId3"/>
              </a:rPr>
              <a:t>https://www.datacamp.com/community/tutorials/tutorial-jupyter-notebook#gs.PU2kftE</a:t>
            </a:r>
            <a:endParaRPr lang="nl-NL" dirty="0"/>
          </a:p>
          <a:p>
            <a:r>
              <a:rPr lang="nl-NL" dirty="0" err="1"/>
              <a:t>What</a:t>
            </a:r>
            <a:r>
              <a:rPr lang="nl-NL" dirty="0"/>
              <a:t> is a </a:t>
            </a:r>
            <a:r>
              <a:rPr lang="nl-NL" dirty="0" err="1"/>
              <a:t>jupyter</a:t>
            </a:r>
            <a:r>
              <a:rPr lang="nl-NL" dirty="0"/>
              <a:t> notebook Running the </a:t>
            </a:r>
            <a:r>
              <a:rPr lang="nl-NL" dirty="0" err="1"/>
              <a:t>jupyter</a:t>
            </a:r>
            <a:r>
              <a:rPr lang="nl-NL" dirty="0"/>
              <a:t> notebook </a:t>
            </a:r>
            <a:r>
              <a:rPr lang="nl-NL" dirty="0">
                <a:hlinkClick r:id="rId4"/>
              </a:rPr>
              <a:t>https://jupyter-notebook-beginner-guide.readthedocs.io/en/latest/execute.html</a:t>
            </a:r>
            <a:endParaRPr lang="nl-NL" dirty="0"/>
          </a:p>
          <a:p>
            <a:r>
              <a:rPr lang="en-US" dirty="0">
                <a:hlinkClick r:id="rId5"/>
              </a:rPr>
              <a:t>https://unidata.github.io/online-python-training/notebook.html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ADD3E04-EADB-4D7B-BEF6-4C3B63C7EFF2}" type="slidenum">
              <a:rPr lang="en-US" smtClean="0"/>
              <a:t>16</a:t>
            </a:fld>
            <a:endParaRPr lang="en-US"/>
          </a:p>
        </p:txBody>
      </p:sp>
    </p:spTree>
    <p:extLst>
      <p:ext uri="{BB962C8B-B14F-4D97-AF65-F5344CB8AC3E}">
        <p14:creationId xmlns:p14="http://schemas.microsoft.com/office/powerpoint/2010/main" val="2563012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R in your notebook</a:t>
            </a:r>
          </a:p>
          <a:p>
            <a:r>
              <a:rPr lang="pt-BR" sz="1200" b="0" i="0" kern="1200" dirty="0">
                <a:solidFill>
                  <a:schemeClr val="tx1"/>
                </a:solidFill>
                <a:effectLst/>
                <a:latin typeface="+mn-lt"/>
                <a:ea typeface="+mn-ea"/>
                <a:cs typeface="+mn-cs"/>
              </a:rPr>
              <a:t>conda install -c r r-essentials</a:t>
            </a:r>
            <a:endParaRPr lang="en-US" dirty="0"/>
          </a:p>
        </p:txBody>
      </p:sp>
      <p:sp>
        <p:nvSpPr>
          <p:cNvPr id="4" name="Slide Number Placeholder 3"/>
          <p:cNvSpPr>
            <a:spLocks noGrp="1"/>
          </p:cNvSpPr>
          <p:nvPr>
            <p:ph type="sldNum" sz="quarter" idx="10"/>
          </p:nvPr>
        </p:nvSpPr>
        <p:spPr/>
        <p:txBody>
          <a:bodyPr/>
          <a:lstStyle/>
          <a:p>
            <a:fld id="{BADD3E04-EADB-4D7B-BEF6-4C3B63C7EFF2}" type="slidenum">
              <a:rPr lang="en-US" smtClean="0"/>
              <a:t>17</a:t>
            </a:fld>
            <a:endParaRPr lang="en-US"/>
          </a:p>
        </p:txBody>
      </p:sp>
    </p:spTree>
    <p:extLst>
      <p:ext uri="{BB962C8B-B14F-4D97-AF65-F5344CB8AC3E}">
        <p14:creationId xmlns:p14="http://schemas.microsoft.com/office/powerpoint/2010/main" val="278635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C82B-A18C-7B62-99AB-0C81481C6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47EB5EF-600D-8508-7E6C-02496D5BEC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2D921D3A-EF27-8689-C09F-84AB25346D11}"/>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4D5DA252-F019-37AF-C4FF-226B59EA82C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AF701E6-3F3E-6ED5-376D-3BDCA57771C2}"/>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112587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38BF-F9A5-E293-152A-9DA82750B46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F362C48-346B-6B4E-40A7-A69DE8C18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B139BA4-BFE5-F6A2-5F1A-7DA55B41BA9D}"/>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25004B25-3371-7934-833B-E1C7BD5DE99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117BC37-9156-3627-AFA5-6B02A96C4455}"/>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31873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EF4DD-8F56-8711-8B49-EED770ADF9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66A5B83-CEC3-7718-CC3A-68F2393E42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926897-552F-AF77-8F92-FB2D15F936B1}"/>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AEEA5F39-43E4-7D7A-C3E7-8EED098802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458BC82-B65D-692C-EE1F-9CC01F06D385}"/>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267861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F2DE-FE98-17F3-A9C6-EF193EF40AC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764C0BD-C54E-4B56-7C26-44F6F2309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844EA0E-E513-4772-E05B-89725A16695E}"/>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2FCD9854-AEC3-4AC6-B7D8-76BAC1FC2F9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DBBD745-4F3C-34E1-71DF-41D2BC0C9A2A}"/>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30033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49A5-5098-E002-430C-970EDE8DD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54A6EF4-6464-1CAB-2CD5-2063ADE73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79F61-B9FE-539F-BE00-AB7768C19C03}"/>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4897B813-2078-FA20-447F-5723A83605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CECFAE3-9DBB-CDA3-A7F0-0CE176836C65}"/>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178775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F7A-C1F9-16F0-BC99-62A3A5CA092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6172B84-674D-A9B6-7EB7-9FD2C2227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8F14893-9FB7-DA6D-6686-B93336789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E962F77-398A-366F-68D9-AD0B890B798B}"/>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6" name="Footer Placeholder 5">
            <a:extLst>
              <a:ext uri="{FF2B5EF4-FFF2-40B4-BE49-F238E27FC236}">
                <a16:creationId xmlns:a16="http://schemas.microsoft.com/office/drawing/2014/main" id="{5F81244B-9A2B-A242-987C-355DF4C461E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A97545B-1F51-5D80-69DC-0DDF09DEB8D0}"/>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261792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9B77-56BE-FC60-6515-50390C2D6C48}"/>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CE11015-F566-B9CC-5625-E06E169C4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82B9B-3E97-5C37-DE4E-9DB7AC8EE7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50F0C45-670A-6A4A-B8E2-EDA26BFFA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35C869-3A50-F9A7-C1EB-9DD583AEE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403B10C-249C-D7EA-1E22-1046593DA149}"/>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8" name="Footer Placeholder 7">
            <a:extLst>
              <a:ext uri="{FF2B5EF4-FFF2-40B4-BE49-F238E27FC236}">
                <a16:creationId xmlns:a16="http://schemas.microsoft.com/office/drawing/2014/main" id="{26E19D7C-88D6-A2A8-E17D-DF3CF64BFF7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B3AEB25-1443-ADC4-07B4-CEBAB6975BAD}"/>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318579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997F-B843-0FFB-CA8B-2D4DC0A5EC3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96C56E8-0EDF-C5AE-B75D-DE75B0935BBD}"/>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4" name="Footer Placeholder 3">
            <a:extLst>
              <a:ext uri="{FF2B5EF4-FFF2-40B4-BE49-F238E27FC236}">
                <a16:creationId xmlns:a16="http://schemas.microsoft.com/office/drawing/2014/main" id="{8F5AAEA9-2301-3EB9-7D4F-008978940D2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6EB7C6C-32CE-57AC-730C-072FF935D1D3}"/>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281042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C9E1D-B08E-2FA4-670B-D53267C26207}"/>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3" name="Footer Placeholder 2">
            <a:extLst>
              <a:ext uri="{FF2B5EF4-FFF2-40B4-BE49-F238E27FC236}">
                <a16:creationId xmlns:a16="http://schemas.microsoft.com/office/drawing/2014/main" id="{78AD2895-C779-F205-924D-7C2B7EE8B00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B6C66BBF-2580-A9E1-97FE-B728E26406C2}"/>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245052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ECF0-A3BC-3A96-E99F-1179818FB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1B11BA0-B310-E596-1401-FC27808D3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B70FC17-697B-9BD2-2FB5-25B229DF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59E79-CDA3-94E0-4576-7D403F8387D4}"/>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6" name="Footer Placeholder 5">
            <a:extLst>
              <a:ext uri="{FF2B5EF4-FFF2-40B4-BE49-F238E27FC236}">
                <a16:creationId xmlns:a16="http://schemas.microsoft.com/office/drawing/2014/main" id="{37EAFB9F-3585-A7D0-8AB3-23341FD2519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31C357E-FF21-0CCB-4174-7FC924FF7EEB}"/>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384279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EBD1-B485-24FD-C36E-75CE971AD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B88E0A1-C05B-7360-1D0E-085BA37D6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687E3A8-D19F-EB2A-3DFF-F58A970D6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2899E-02EB-6B70-86BE-8E0C52FFE2D0}"/>
              </a:ext>
            </a:extLst>
          </p:cNvPr>
          <p:cNvSpPr>
            <a:spLocks noGrp="1"/>
          </p:cNvSpPr>
          <p:nvPr>
            <p:ph type="dt" sz="half" idx="10"/>
          </p:nvPr>
        </p:nvSpPr>
        <p:spPr/>
        <p:txBody>
          <a:bodyPr/>
          <a:lstStyle/>
          <a:p>
            <a:fld id="{D317B09D-0E09-4E40-AD15-61088057BDA9}" type="datetimeFigureOut">
              <a:rPr lang="en-PK" smtClean="0"/>
              <a:t>30/09/2024</a:t>
            </a:fld>
            <a:endParaRPr lang="en-PK"/>
          </a:p>
        </p:txBody>
      </p:sp>
      <p:sp>
        <p:nvSpPr>
          <p:cNvPr id="6" name="Footer Placeholder 5">
            <a:extLst>
              <a:ext uri="{FF2B5EF4-FFF2-40B4-BE49-F238E27FC236}">
                <a16:creationId xmlns:a16="http://schemas.microsoft.com/office/drawing/2014/main" id="{D873A6F3-9533-CC0A-7758-F7A2B646AE1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31466B2-B83E-301C-8877-B358DDF79545}"/>
              </a:ext>
            </a:extLst>
          </p:cNvPr>
          <p:cNvSpPr>
            <a:spLocks noGrp="1"/>
          </p:cNvSpPr>
          <p:nvPr>
            <p:ph type="sldNum" sz="quarter" idx="12"/>
          </p:nvPr>
        </p:nvSpPr>
        <p:spPr/>
        <p:txBody>
          <a:bodyPr/>
          <a:lstStyle/>
          <a:p>
            <a:fld id="{31F9F5C7-00E2-459C-A546-256266C884F3}" type="slidenum">
              <a:rPr lang="en-PK" smtClean="0"/>
              <a:t>‹#›</a:t>
            </a:fld>
            <a:endParaRPr lang="en-PK"/>
          </a:p>
        </p:txBody>
      </p:sp>
    </p:spTree>
    <p:extLst>
      <p:ext uri="{BB962C8B-B14F-4D97-AF65-F5344CB8AC3E}">
        <p14:creationId xmlns:p14="http://schemas.microsoft.com/office/powerpoint/2010/main" val="24502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11B66-3B33-7B76-B49C-F4976063EA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B515837-4306-7B94-3EAF-2E4B8BBBB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E7055B-FCEE-5910-C5A6-1FF41AE3E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7B09D-0E09-4E40-AD15-61088057BDA9}" type="datetimeFigureOut">
              <a:rPr lang="en-PK" smtClean="0"/>
              <a:t>30/09/2024</a:t>
            </a:fld>
            <a:endParaRPr lang="en-PK"/>
          </a:p>
        </p:txBody>
      </p:sp>
      <p:sp>
        <p:nvSpPr>
          <p:cNvPr id="5" name="Footer Placeholder 4">
            <a:extLst>
              <a:ext uri="{FF2B5EF4-FFF2-40B4-BE49-F238E27FC236}">
                <a16:creationId xmlns:a16="http://schemas.microsoft.com/office/drawing/2014/main" id="{5AFFE6B5-2762-C262-F3C2-6C21AFBF2F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0617B7C-68C3-8776-F79D-4DB05486C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9F5C7-00E2-459C-A546-256266C884F3}" type="slidenum">
              <a:rPr lang="en-PK" smtClean="0"/>
              <a:t>‹#›</a:t>
            </a:fld>
            <a:endParaRPr lang="en-PK"/>
          </a:p>
        </p:txBody>
      </p:sp>
    </p:spTree>
    <p:extLst>
      <p:ext uri="{BB962C8B-B14F-4D97-AF65-F5344CB8AC3E}">
        <p14:creationId xmlns:p14="http://schemas.microsoft.com/office/powerpoint/2010/main" val="765150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opencv.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ahotas.readthedocs.io/en/latest/morphology.html" TargetMode="External"/><Relationship Id="rId7" Type="http://schemas.openxmlformats.org/officeDocument/2006/relationships/hyperlink" Target="https://mahotas.readthedocs.io/en/latest/thresholding.html" TargetMode="External"/><Relationship Id="rId2" Type="http://schemas.openxmlformats.org/officeDocument/2006/relationships/hyperlink" Target="https://mahotas.readthedocs.io/en/latest/distance.html" TargetMode="External"/><Relationship Id="rId1" Type="http://schemas.openxmlformats.org/officeDocument/2006/relationships/slideLayout" Target="../slideLayouts/slideLayout2.xml"/><Relationship Id="rId6" Type="http://schemas.openxmlformats.org/officeDocument/2006/relationships/hyperlink" Target="https://mahotas.readthedocs.io/en/latest/surf.html" TargetMode="External"/><Relationship Id="rId5" Type="http://schemas.openxmlformats.org/officeDocument/2006/relationships/hyperlink" Target="https://mahotas.readthedocs.io/en/latest/color.html" TargetMode="External"/><Relationship Id="rId4" Type="http://schemas.openxmlformats.org/officeDocument/2006/relationships/hyperlink" Target="https://mahotas.readthedocs.io/en/latest/api.html#mahotas.hitmis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pyimagesearch.com/2014/07/28/a-slic-superpixel-tutorial-using-python/" TargetMode="External"/><Relationship Id="rId2" Type="http://schemas.openxmlformats.org/officeDocument/2006/relationships/hyperlink" Target="https://mahotas.readthedocs.io/en/latest/api.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ginnersbook.com/2018/01/introduction-to-python-programm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naconda.com/distribution/#download-s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1835-A935-6EAE-85AA-C0013E4E7ACE}"/>
              </a:ext>
            </a:extLst>
          </p:cNvPr>
          <p:cNvSpPr>
            <a:spLocks noGrp="1"/>
          </p:cNvSpPr>
          <p:nvPr>
            <p:ph type="ctrTitle"/>
          </p:nvPr>
        </p:nvSpPr>
        <p:spPr/>
        <p:txBody>
          <a:bodyPr/>
          <a:lstStyle/>
          <a:p>
            <a:r>
              <a:rPr lang="en-US" dirty="0"/>
              <a:t>Practical/Hands-On</a:t>
            </a:r>
            <a:endParaRPr lang="en-PK" dirty="0"/>
          </a:p>
        </p:txBody>
      </p:sp>
      <p:sp>
        <p:nvSpPr>
          <p:cNvPr id="3" name="Subtitle 2">
            <a:extLst>
              <a:ext uri="{FF2B5EF4-FFF2-40B4-BE49-F238E27FC236}">
                <a16:creationId xmlns:a16="http://schemas.microsoft.com/office/drawing/2014/main" id="{94AE4789-BAA0-413F-071F-EA418FFED6F9}"/>
              </a:ext>
            </a:extLst>
          </p:cNvPr>
          <p:cNvSpPr>
            <a:spLocks noGrp="1"/>
          </p:cNvSpPr>
          <p:nvPr>
            <p:ph type="subTitle" idx="1"/>
          </p:nvPr>
        </p:nvSpPr>
        <p:spPr/>
        <p:txBody>
          <a:bodyPr/>
          <a:lstStyle/>
          <a:p>
            <a:r>
              <a:rPr lang="en-US" dirty="0"/>
              <a:t>Read/write</a:t>
            </a:r>
          </a:p>
          <a:p>
            <a:r>
              <a:rPr lang="en-US" dirty="0"/>
              <a:t>Conversions </a:t>
            </a:r>
          </a:p>
          <a:p>
            <a:r>
              <a:rPr lang="en-US" dirty="0"/>
              <a:t>Plotting using </a:t>
            </a:r>
            <a:r>
              <a:rPr lang="en-US" dirty="0" err="1"/>
              <a:t>pyPlot</a:t>
            </a:r>
            <a:endParaRPr lang="en-PK" dirty="0"/>
          </a:p>
        </p:txBody>
      </p:sp>
    </p:spTree>
    <p:extLst>
      <p:ext uri="{BB962C8B-B14F-4D97-AF65-F5344CB8AC3E}">
        <p14:creationId xmlns:p14="http://schemas.microsoft.com/office/powerpoint/2010/main" val="18952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Editor</a:t>
            </a:r>
          </a:p>
        </p:txBody>
      </p:sp>
      <p:sp>
        <p:nvSpPr>
          <p:cNvPr id="3" name="Content Placeholder 2"/>
          <p:cNvSpPr>
            <a:spLocks noGrp="1"/>
          </p:cNvSpPr>
          <p:nvPr>
            <p:ph idx="1"/>
          </p:nvPr>
        </p:nvSpPr>
        <p:spPr/>
        <p:txBody>
          <a:bodyPr/>
          <a:lstStyle/>
          <a:p>
            <a:r>
              <a:rPr lang="en-US" dirty="0"/>
              <a:t>Use anaconda command to install new package online or offline using command</a:t>
            </a:r>
          </a:p>
          <a:p>
            <a:pPr marL="0" indent="0">
              <a:buNone/>
            </a:pPr>
            <a:r>
              <a:rPr lang="en-US" dirty="0"/>
              <a:t>	</a:t>
            </a:r>
            <a:r>
              <a:rPr lang="en-US" dirty="0">
                <a:solidFill>
                  <a:srgbClr val="FF0000"/>
                </a:solidFill>
              </a:rPr>
              <a:t>pip install package name </a:t>
            </a:r>
          </a:p>
          <a:p>
            <a:pPr marL="0" indent="0">
              <a:buNone/>
            </a:pPr>
            <a:r>
              <a:rPr lang="en-US" dirty="0">
                <a:solidFill>
                  <a:srgbClr val="FF0000"/>
                </a:solidFill>
              </a:rPr>
              <a:t>	</a:t>
            </a:r>
            <a:r>
              <a:rPr lang="en-US" dirty="0">
                <a:solidFill>
                  <a:schemeClr val="tx1"/>
                </a:solidFill>
              </a:rPr>
              <a:t>Ex. Download </a:t>
            </a:r>
            <a:r>
              <a:rPr lang="en-US" dirty="0" err="1">
                <a:solidFill>
                  <a:schemeClr val="tx1"/>
                </a:solidFill>
              </a:rPr>
              <a:t>opencv.whl</a:t>
            </a:r>
            <a:r>
              <a:rPr lang="en-US" dirty="0">
                <a:solidFill>
                  <a:schemeClr val="tx1"/>
                </a:solidFill>
              </a:rPr>
              <a:t>  in your local machine</a:t>
            </a:r>
          </a:p>
          <a:p>
            <a:pPr marL="0" indent="0">
              <a:buNone/>
            </a:pPr>
            <a:r>
              <a:rPr lang="en-US" dirty="0">
                <a:solidFill>
                  <a:schemeClr val="tx1"/>
                </a:solidFill>
              </a:rPr>
              <a:t>	install </a:t>
            </a:r>
            <a:r>
              <a:rPr lang="en-US" dirty="0" err="1">
                <a:solidFill>
                  <a:schemeClr val="tx1"/>
                </a:solidFill>
              </a:rPr>
              <a:t>pckage</a:t>
            </a:r>
            <a:r>
              <a:rPr lang="en-US" dirty="0">
                <a:solidFill>
                  <a:schemeClr val="tx1"/>
                </a:solidFill>
              </a:rPr>
              <a:t> by using this command::</a:t>
            </a:r>
          </a:p>
          <a:p>
            <a:pPr marL="0" indent="0">
              <a:buNone/>
            </a:pPr>
            <a:r>
              <a:rPr lang="en-US" b="1" dirty="0">
                <a:solidFill>
                  <a:srgbClr val="C00000"/>
                </a:solidFill>
              </a:rPr>
              <a:t>pip install desktop\opencv_python-4.2.0.32-cp37-cp37m-win_amd64.whl</a:t>
            </a:r>
          </a:p>
        </p:txBody>
      </p:sp>
    </p:spTree>
    <p:extLst>
      <p:ext uri="{BB962C8B-B14F-4D97-AF65-F5344CB8AC3E}">
        <p14:creationId xmlns:p14="http://schemas.microsoft.com/office/powerpoint/2010/main" val="355720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681686"/>
            <a:ext cx="10737668" cy="5616261"/>
          </a:xfrm>
        </p:spPr>
      </p:pic>
    </p:spTree>
    <p:extLst>
      <p:ext uri="{BB962C8B-B14F-4D97-AF65-F5344CB8AC3E}">
        <p14:creationId xmlns:p14="http://schemas.microsoft.com/office/powerpoint/2010/main" val="363717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Anaconda</a:t>
            </a:r>
          </a:p>
        </p:txBody>
      </p:sp>
      <p:sp>
        <p:nvSpPr>
          <p:cNvPr id="3" name="Content Placeholder 2"/>
          <p:cNvSpPr>
            <a:spLocks noGrp="1"/>
          </p:cNvSpPr>
          <p:nvPr>
            <p:ph idx="1"/>
          </p:nvPr>
        </p:nvSpPr>
        <p:spPr/>
        <p:txBody>
          <a:bodyPr/>
          <a:lstStyle/>
          <a:p>
            <a:r>
              <a:rPr lang="en-US" dirty="0"/>
              <a:t>It comes with many powerful packages </a:t>
            </a:r>
          </a:p>
          <a:p>
            <a:endParaRPr lang="en-US" dirty="0"/>
          </a:p>
          <a:p>
            <a:r>
              <a:rPr lang="en-US" dirty="0"/>
              <a:t>While traditional Python gives you just a basic platform where you have to install your desired packages manually</a:t>
            </a:r>
          </a:p>
        </p:txBody>
      </p:sp>
    </p:spTree>
    <p:extLst>
      <p:ext uri="{BB962C8B-B14F-4D97-AF65-F5344CB8AC3E}">
        <p14:creationId xmlns:p14="http://schemas.microsoft.com/office/powerpoint/2010/main" val="187107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722D-1F16-5B67-4EB2-CC4520F92FAC}"/>
              </a:ext>
            </a:extLst>
          </p:cNvPr>
          <p:cNvSpPr>
            <a:spLocks noGrp="1"/>
          </p:cNvSpPr>
          <p:nvPr>
            <p:ph type="title"/>
          </p:nvPr>
        </p:nvSpPr>
        <p:spPr/>
        <p:txBody>
          <a:bodyPr/>
          <a:lstStyle/>
          <a:p>
            <a:r>
              <a:rPr lang="en-US" dirty="0"/>
              <a:t>IDE Spyder</a:t>
            </a:r>
            <a:endParaRPr lang="en-PK" dirty="0"/>
          </a:p>
        </p:txBody>
      </p:sp>
      <p:sp>
        <p:nvSpPr>
          <p:cNvPr id="3" name="Content Placeholder 2">
            <a:extLst>
              <a:ext uri="{FF2B5EF4-FFF2-40B4-BE49-F238E27FC236}">
                <a16:creationId xmlns:a16="http://schemas.microsoft.com/office/drawing/2014/main" id="{F0388C89-FA17-FE9A-1050-F974CE7B39FC}"/>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AE2096BC-0A5E-02AB-8D36-9968BA43C417}"/>
              </a:ext>
            </a:extLst>
          </p:cNvPr>
          <p:cNvPicPr>
            <a:picLocks noChangeAspect="1"/>
          </p:cNvPicPr>
          <p:nvPr/>
        </p:nvPicPr>
        <p:blipFill>
          <a:blip r:embed="rId2"/>
          <a:stretch>
            <a:fillRect/>
          </a:stretch>
        </p:blipFill>
        <p:spPr>
          <a:xfrm>
            <a:off x="1452081" y="1500025"/>
            <a:ext cx="9287838" cy="5224409"/>
          </a:xfrm>
          <a:prstGeom prst="rect">
            <a:avLst/>
          </a:prstGeom>
        </p:spPr>
      </p:pic>
    </p:spTree>
    <p:extLst>
      <p:ext uri="{BB962C8B-B14F-4D97-AF65-F5344CB8AC3E}">
        <p14:creationId xmlns:p14="http://schemas.microsoft.com/office/powerpoint/2010/main" val="182335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dirty="0"/>
              <a:t>IDE (</a:t>
            </a:r>
            <a:r>
              <a:rPr lang="en-US" sz="4000" dirty="0" err="1"/>
              <a:t>Jupyter</a:t>
            </a:r>
            <a:r>
              <a:rPr lang="en-US" sz="4000" dirty="0"/>
              <a:t> Notebook)</a:t>
            </a:r>
          </a:p>
        </p:txBody>
      </p:sp>
      <p:pic>
        <p:nvPicPr>
          <p:cNvPr id="4" name="Picture 3"/>
          <p:cNvPicPr>
            <a:picLocks noChangeAspect="1"/>
          </p:cNvPicPr>
          <p:nvPr/>
        </p:nvPicPr>
        <p:blipFill>
          <a:blip r:embed="rId3"/>
          <a:stretch>
            <a:fillRect/>
          </a:stretch>
        </p:blipFill>
        <p:spPr>
          <a:xfrm>
            <a:off x="1524000" y="1556793"/>
            <a:ext cx="9144001" cy="5301207"/>
          </a:xfrm>
          <a:prstGeom prst="rect">
            <a:avLst/>
          </a:prstGeom>
        </p:spPr>
      </p:pic>
    </p:spTree>
    <p:extLst>
      <p:ext uri="{BB962C8B-B14F-4D97-AF65-F5344CB8AC3E}">
        <p14:creationId xmlns:p14="http://schemas.microsoft.com/office/powerpoint/2010/main" val="349730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B5DC-DEC1-3070-9E04-0494F0E8B31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4A0D988-4FA4-8E61-8A9F-D3A333FB6741}"/>
              </a:ext>
            </a:extLst>
          </p:cNvPr>
          <p:cNvSpPr>
            <a:spLocks noGrp="1"/>
          </p:cNvSpPr>
          <p:nvPr>
            <p:ph idx="1"/>
          </p:nvPr>
        </p:nvSpPr>
        <p:spPr/>
        <p:txBody>
          <a:bodyPr/>
          <a:lstStyle/>
          <a:p>
            <a:r>
              <a:rPr lang="en-US" dirty="0"/>
              <a:t>Download and install Anaconda with </a:t>
            </a:r>
            <a:r>
              <a:rPr lang="en-US" dirty="0" err="1"/>
              <a:t>Jupyter</a:t>
            </a:r>
            <a:r>
              <a:rPr lang="en-US" dirty="0"/>
              <a:t>(Notebook) and Spyder(IDE)</a:t>
            </a:r>
          </a:p>
          <a:p>
            <a:r>
              <a:rPr lang="en-US" dirty="0">
                <a:hlinkClick r:id="rId2"/>
              </a:rPr>
              <a:t>https://www.anaconda.com/download</a:t>
            </a:r>
            <a:endParaRPr lang="en-US" dirty="0"/>
          </a:p>
          <a:p>
            <a:r>
              <a:rPr lang="en-US" dirty="0"/>
              <a:t>Python programs written in spyder will have an extension “.</a:t>
            </a:r>
            <a:r>
              <a:rPr lang="en-US" dirty="0" err="1"/>
              <a:t>py</a:t>
            </a:r>
            <a:r>
              <a:rPr lang="en-US" dirty="0"/>
              <a:t>”</a:t>
            </a:r>
          </a:p>
          <a:p>
            <a:r>
              <a:rPr lang="en-US" dirty="0"/>
              <a:t>Programs written in </a:t>
            </a:r>
            <a:r>
              <a:rPr lang="en-US" dirty="0" err="1"/>
              <a:t>Jupyter</a:t>
            </a:r>
            <a:r>
              <a:rPr lang="en-US" dirty="0"/>
              <a:t> will be saved as “.</a:t>
            </a:r>
            <a:r>
              <a:rPr lang="en-US" dirty="0" err="1"/>
              <a:t>ipynb</a:t>
            </a:r>
            <a:r>
              <a:rPr lang="en-US" dirty="0"/>
              <a:t>”</a:t>
            </a:r>
          </a:p>
          <a:p>
            <a:r>
              <a:rPr lang="en-US" dirty="0"/>
              <a:t>You may use Google </a:t>
            </a:r>
            <a:r>
              <a:rPr lang="en-US" dirty="0" err="1"/>
              <a:t>Colab</a:t>
            </a:r>
            <a:r>
              <a:rPr lang="en-US" dirty="0"/>
              <a:t> (Online Environment)</a:t>
            </a:r>
          </a:p>
        </p:txBody>
      </p:sp>
    </p:spTree>
    <p:extLst>
      <p:ext uri="{BB962C8B-B14F-4D97-AF65-F5344CB8AC3E}">
        <p14:creationId xmlns:p14="http://schemas.microsoft.com/office/powerpoint/2010/main" val="363283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Jupyter</a:t>
            </a:r>
            <a:r>
              <a:rPr lang="en-US" dirty="0"/>
              <a:t> </a:t>
            </a:r>
            <a:r>
              <a:rPr lang="en-US" dirty="0" err="1"/>
              <a:t>NoteBooks</a:t>
            </a:r>
            <a:endParaRPr lang="en-US" dirty="0"/>
          </a:p>
        </p:txBody>
      </p:sp>
      <p:sp>
        <p:nvSpPr>
          <p:cNvPr id="3" name="Content Placeholder 2"/>
          <p:cNvSpPr>
            <a:spLocks noGrp="1"/>
          </p:cNvSpPr>
          <p:nvPr>
            <p:ph idx="1"/>
          </p:nvPr>
        </p:nvSpPr>
        <p:spPr/>
        <p:txBody>
          <a:bodyPr>
            <a:normAutofit lnSpcReduction="10000"/>
          </a:bodyPr>
          <a:lstStyle/>
          <a:p>
            <a:r>
              <a:rPr lang="en-US" b="1" dirty="0" err="1"/>
              <a:t>Jupyter</a:t>
            </a:r>
            <a:r>
              <a:rPr lang="en-US" b="1" dirty="0"/>
              <a:t> Notebook App</a:t>
            </a:r>
            <a:r>
              <a:rPr lang="en-US" dirty="0"/>
              <a:t> (formerly </a:t>
            </a:r>
            <a:r>
              <a:rPr lang="en-US" b="1" dirty="0" err="1"/>
              <a:t>IPython</a:t>
            </a:r>
            <a:r>
              <a:rPr lang="en-US" b="1" dirty="0"/>
              <a:t> Notebook</a:t>
            </a:r>
            <a:r>
              <a:rPr lang="en-US" dirty="0"/>
              <a:t>) is an application running inside the browser. </a:t>
            </a:r>
          </a:p>
          <a:p>
            <a:r>
              <a:rPr lang="en-US" dirty="0"/>
              <a:t>A web application which allows you</a:t>
            </a:r>
          </a:p>
          <a:p>
            <a:pPr lvl="1"/>
            <a:r>
              <a:rPr lang="en-US" dirty="0"/>
              <a:t>To create and share documents</a:t>
            </a:r>
          </a:p>
          <a:p>
            <a:pPr lvl="1"/>
            <a:r>
              <a:rPr lang="en-US" dirty="0"/>
              <a:t>That can contain live code, text, visualizations</a:t>
            </a:r>
          </a:p>
          <a:p>
            <a:pPr lvl="1"/>
            <a:r>
              <a:rPr lang="en-US" dirty="0"/>
              <a:t>Easy to jumpstart</a:t>
            </a:r>
          </a:p>
          <a:p>
            <a:r>
              <a:rPr lang="en-US" dirty="0"/>
              <a:t>Brings together an analysis and it’s results</a:t>
            </a:r>
          </a:p>
          <a:p>
            <a:r>
              <a:rPr lang="en-US" dirty="0"/>
              <a:t>Offers real time data analysis</a:t>
            </a:r>
          </a:p>
          <a:p>
            <a:r>
              <a:rPr lang="en-US" dirty="0"/>
              <a:t>"</a:t>
            </a:r>
            <a:r>
              <a:rPr lang="en-US" u="sng" dirty="0" err="1"/>
              <a:t>Ju</a:t>
            </a:r>
            <a:r>
              <a:rPr lang="en-US" b="1" dirty="0" err="1"/>
              <a:t>pyt</a:t>
            </a:r>
            <a:r>
              <a:rPr lang="en-US" dirty="0" err="1"/>
              <a:t>e</a:t>
            </a:r>
            <a:r>
              <a:rPr lang="en-US" b="1" dirty="0" err="1"/>
              <a:t>r</a:t>
            </a:r>
            <a:r>
              <a:rPr lang="en-US" dirty="0"/>
              <a:t>" : a loose acronym meaning Julia, Python, and R</a:t>
            </a:r>
          </a:p>
          <a:p>
            <a:r>
              <a:rPr lang="en-US" dirty="0"/>
              <a:t>Run it in Docker or in CMD</a:t>
            </a:r>
          </a:p>
        </p:txBody>
      </p:sp>
    </p:spTree>
    <p:extLst>
      <p:ext uri="{BB962C8B-B14F-4D97-AF65-F5344CB8AC3E}">
        <p14:creationId xmlns:p14="http://schemas.microsoft.com/office/powerpoint/2010/main" val="2483647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NoteBooks</a:t>
            </a:r>
            <a:r>
              <a:rPr lang="en-US" dirty="0"/>
              <a:t>: </a:t>
            </a:r>
            <a:r>
              <a:rPr lang="en-US" dirty="0" err="1"/>
              <a:t>Toggeling</a:t>
            </a:r>
            <a:r>
              <a:rPr lang="en-US" dirty="0"/>
              <a:t> Py2 and 3</a:t>
            </a:r>
          </a:p>
        </p:txBody>
      </p:sp>
      <p:sp>
        <p:nvSpPr>
          <p:cNvPr id="3" name="Content Placeholder 2"/>
          <p:cNvSpPr>
            <a:spLocks noGrp="1"/>
          </p:cNvSpPr>
          <p:nvPr>
            <p:ph idx="1"/>
          </p:nvPr>
        </p:nvSpPr>
        <p:spPr/>
        <p:txBody>
          <a:bodyPr>
            <a:normAutofit/>
          </a:bodyPr>
          <a:lstStyle/>
          <a:p>
            <a:r>
              <a:rPr lang="en-US" b="1" dirty="0"/>
              <a:t>Toggling Between Python 2 and 3 in </a:t>
            </a:r>
            <a:r>
              <a:rPr lang="en-US" b="1" dirty="0" err="1"/>
              <a:t>Jupyter</a:t>
            </a:r>
            <a:r>
              <a:rPr lang="en-US" b="1" dirty="0"/>
              <a:t> Notebooks</a:t>
            </a:r>
          </a:p>
          <a:p>
            <a:r>
              <a:rPr lang="en-US" b="1" dirty="0"/>
              <a:t>Alternate between two</a:t>
            </a:r>
          </a:p>
          <a:p>
            <a:r>
              <a:rPr lang="en-US" i="1" dirty="0"/>
              <a:t># Python 2.7</a:t>
            </a:r>
            <a:r>
              <a:rPr lang="en-US" dirty="0"/>
              <a:t> </a:t>
            </a:r>
            <a:r>
              <a:rPr lang="en-US" dirty="0" err="1"/>
              <a:t>conda</a:t>
            </a:r>
            <a:r>
              <a:rPr lang="en-US" dirty="0"/>
              <a:t> create -n py27 python=2.7 </a:t>
            </a:r>
            <a:r>
              <a:rPr lang="en-US" dirty="0" err="1"/>
              <a:t>ipykernel</a:t>
            </a:r>
            <a:endParaRPr lang="en-US" dirty="0"/>
          </a:p>
          <a:p>
            <a:r>
              <a:rPr lang="en-US" i="1" dirty="0"/>
              <a:t># Python 3.5</a:t>
            </a:r>
            <a:r>
              <a:rPr lang="en-US" dirty="0"/>
              <a:t> </a:t>
            </a:r>
            <a:r>
              <a:rPr lang="en-US" dirty="0" err="1"/>
              <a:t>conda</a:t>
            </a:r>
            <a:r>
              <a:rPr lang="en-US" dirty="0"/>
              <a:t> create -n py35 python=3.5 </a:t>
            </a:r>
            <a:r>
              <a:rPr lang="en-US" dirty="0" err="1"/>
              <a:t>ipykernel</a:t>
            </a:r>
            <a:endParaRPr lang="en-US" dirty="0"/>
          </a:p>
          <a:p>
            <a:r>
              <a:rPr lang="en-US" dirty="0"/>
              <a:t>Restart the application and the two kernels are there for you</a:t>
            </a:r>
          </a:p>
          <a:p>
            <a:r>
              <a:rPr lang="en-US" b="1" dirty="0"/>
              <a:t>Activate or De-activate</a:t>
            </a:r>
          </a:p>
          <a:p>
            <a:pPr lvl="1"/>
            <a:r>
              <a:rPr lang="en-US" dirty="0"/>
              <a:t>source activate py27</a:t>
            </a:r>
          </a:p>
          <a:p>
            <a:pPr lvl="1"/>
            <a:r>
              <a:rPr lang="en-US" dirty="0"/>
              <a:t>source deactivate</a:t>
            </a:r>
            <a:endParaRPr lang="en-US" b="1" dirty="0"/>
          </a:p>
        </p:txBody>
      </p:sp>
    </p:spTree>
    <p:extLst>
      <p:ext uri="{BB962C8B-B14F-4D97-AF65-F5344CB8AC3E}">
        <p14:creationId xmlns:p14="http://schemas.microsoft.com/office/powerpoint/2010/main" val="66922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A9C09-6956-347D-2CFD-E9CBB6E267F6}"/>
              </a:ext>
            </a:extLst>
          </p:cNvPr>
          <p:cNvSpPr>
            <a:spLocks noGrp="1"/>
          </p:cNvSpPr>
          <p:nvPr>
            <p:ph type="ctrTitle"/>
          </p:nvPr>
        </p:nvSpPr>
        <p:spPr/>
        <p:txBody>
          <a:bodyPr/>
          <a:lstStyle/>
          <a:p>
            <a:r>
              <a:rPr lang="en-US" dirty="0"/>
              <a:t>Libraries</a:t>
            </a:r>
            <a:endParaRPr lang="en-PK" dirty="0"/>
          </a:p>
        </p:txBody>
      </p:sp>
      <p:sp>
        <p:nvSpPr>
          <p:cNvPr id="5" name="Subtitle 4">
            <a:extLst>
              <a:ext uri="{FF2B5EF4-FFF2-40B4-BE49-F238E27FC236}">
                <a16:creationId xmlns:a16="http://schemas.microsoft.com/office/drawing/2014/main" id="{99C9960E-4538-BC67-BD01-4E6EABFBADAC}"/>
              </a:ext>
            </a:extLst>
          </p:cNvPr>
          <p:cNvSpPr>
            <a:spLocks noGrp="1"/>
          </p:cNvSpPr>
          <p:nvPr>
            <p:ph type="subTitle" idx="1"/>
          </p:nvPr>
        </p:nvSpPr>
        <p:spPr/>
        <p:txBody>
          <a:bodyPr/>
          <a:lstStyle/>
          <a:p>
            <a:r>
              <a:rPr lang="en-US" dirty="0"/>
              <a:t>Image Processing and Computer Vision</a:t>
            </a:r>
            <a:endParaRPr lang="en-PK" dirty="0"/>
          </a:p>
        </p:txBody>
      </p:sp>
    </p:spTree>
    <p:extLst>
      <p:ext uri="{BB962C8B-B14F-4D97-AF65-F5344CB8AC3E}">
        <p14:creationId xmlns:p14="http://schemas.microsoft.com/office/powerpoint/2010/main" val="223044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C842-A83B-2097-EF2C-9610A574F9E4}"/>
              </a:ext>
            </a:extLst>
          </p:cNvPr>
          <p:cNvSpPr>
            <a:spLocks noGrp="1"/>
          </p:cNvSpPr>
          <p:nvPr>
            <p:ph type="title"/>
          </p:nvPr>
        </p:nvSpPr>
        <p:spPr/>
        <p:txBody>
          <a:bodyPr/>
          <a:lstStyle/>
          <a:p>
            <a:r>
              <a:rPr lang="en-US" b="1" dirty="0"/>
              <a:t>OpenCV</a:t>
            </a:r>
            <a:endParaRPr lang="en-PK" b="1" dirty="0"/>
          </a:p>
        </p:txBody>
      </p:sp>
      <p:sp>
        <p:nvSpPr>
          <p:cNvPr id="3" name="Content Placeholder 2">
            <a:extLst>
              <a:ext uri="{FF2B5EF4-FFF2-40B4-BE49-F238E27FC236}">
                <a16:creationId xmlns:a16="http://schemas.microsoft.com/office/drawing/2014/main" id="{5AD82808-9746-EF6A-0EE7-15EA3C7CCC6E}"/>
              </a:ext>
            </a:extLst>
          </p:cNvPr>
          <p:cNvSpPr>
            <a:spLocks noGrp="1"/>
          </p:cNvSpPr>
          <p:nvPr>
            <p:ph idx="1"/>
          </p:nvPr>
        </p:nvSpPr>
        <p:spPr/>
        <p:txBody>
          <a:bodyPr>
            <a:normAutofit fontScale="70000" lnSpcReduction="20000"/>
          </a:bodyPr>
          <a:lstStyle/>
          <a:p>
            <a:pPr marL="0" indent="0" algn="l">
              <a:buNone/>
            </a:pPr>
            <a:r>
              <a:rPr lang="en-US" b="0" i="0" dirty="0">
                <a:effectLst/>
                <a:latin typeface="IBM Plex Sans" panose="020F0502020204030204" pitchFamily="34" charset="0"/>
              </a:rPr>
              <a:t>It stands for Open Source Computer Vision Library. This library consists of around 2000+ </a:t>
            </a:r>
            <a:r>
              <a:rPr lang="en-US" b="0" i="0" dirty="0" err="1">
                <a:effectLst/>
                <a:latin typeface="IBM Plex Sans" panose="020F0502020204030204" pitchFamily="34" charset="0"/>
              </a:rPr>
              <a:t>optimised</a:t>
            </a:r>
            <a:r>
              <a:rPr lang="en-US" b="0" i="0" dirty="0">
                <a:effectLst/>
                <a:latin typeface="IBM Plex Sans" panose="020F0502020204030204" pitchFamily="34" charset="0"/>
              </a:rPr>
              <a:t> algorithms that are useful for computer vision and machine learning. There are several ways you can use </a:t>
            </a:r>
            <a:r>
              <a:rPr lang="en-US" b="0" i="0" dirty="0" err="1">
                <a:effectLst/>
                <a:latin typeface="IBM Plex Sans" panose="020F0502020204030204" pitchFamily="34" charset="0"/>
              </a:rPr>
              <a:t>opencv</a:t>
            </a:r>
            <a:r>
              <a:rPr lang="en-US" b="0" i="0" dirty="0">
                <a:effectLst/>
                <a:latin typeface="IBM Plex Sans" panose="020F0502020204030204" pitchFamily="34" charset="0"/>
              </a:rPr>
              <a:t> in image processing, a few are listed below:</a:t>
            </a:r>
          </a:p>
          <a:p>
            <a:pPr algn="l">
              <a:buFont typeface="Arial" panose="020B0604020202020204" pitchFamily="34" charset="0"/>
              <a:buChar char="•"/>
            </a:pPr>
            <a:r>
              <a:rPr lang="en-US" b="0" i="0" dirty="0">
                <a:effectLst/>
                <a:latin typeface="IBM Plex Sans" panose="020F0502020204030204" pitchFamily="34" charset="0"/>
              </a:rPr>
              <a:t>Converting images from one color space to another i.e. like between BGR and HSV, BGR and gray etc.</a:t>
            </a:r>
          </a:p>
          <a:p>
            <a:pPr algn="l">
              <a:buFont typeface="Arial" panose="020B0604020202020204" pitchFamily="34" charset="0"/>
              <a:buChar char="•"/>
            </a:pPr>
            <a:r>
              <a:rPr lang="en-US" b="0" i="0" dirty="0">
                <a:effectLst/>
                <a:latin typeface="IBM Plex Sans" panose="020F0502020204030204" pitchFamily="34" charset="0"/>
              </a:rPr>
              <a:t>Performing thresholding on images, like, simple thresholding, adaptive thresholding etc. </a:t>
            </a:r>
          </a:p>
          <a:p>
            <a:pPr algn="l">
              <a:buFont typeface="Arial" panose="020B0604020202020204" pitchFamily="34" charset="0"/>
              <a:buChar char="•"/>
            </a:pPr>
            <a:r>
              <a:rPr lang="en-US" b="0" i="0" dirty="0">
                <a:effectLst/>
                <a:latin typeface="IBM Plex Sans" panose="020F0502020204030204" pitchFamily="34" charset="0"/>
              </a:rPr>
              <a:t>Smoothing of images, like, applying custom filters to images and blurring of images.</a:t>
            </a:r>
          </a:p>
          <a:p>
            <a:pPr algn="l">
              <a:buFont typeface="Arial" panose="020B0604020202020204" pitchFamily="34" charset="0"/>
              <a:buChar char="•"/>
            </a:pPr>
            <a:r>
              <a:rPr lang="en-US" b="0" i="0" dirty="0">
                <a:effectLst/>
                <a:latin typeface="IBM Plex Sans" panose="020F0502020204030204" pitchFamily="34" charset="0"/>
              </a:rPr>
              <a:t>Performing morphological operations on images.</a:t>
            </a:r>
          </a:p>
          <a:p>
            <a:pPr algn="l">
              <a:buFont typeface="Arial" panose="020B0604020202020204" pitchFamily="34" charset="0"/>
              <a:buChar char="•"/>
            </a:pPr>
            <a:r>
              <a:rPr lang="en-US" b="0" i="0" dirty="0">
                <a:effectLst/>
                <a:latin typeface="IBM Plex Sans" panose="020F0502020204030204" pitchFamily="34" charset="0"/>
              </a:rPr>
              <a:t>Building image pyramids.</a:t>
            </a:r>
          </a:p>
          <a:p>
            <a:pPr algn="l">
              <a:buFont typeface="Arial" panose="020B0604020202020204" pitchFamily="34" charset="0"/>
              <a:buChar char="•"/>
            </a:pPr>
            <a:r>
              <a:rPr lang="en-US" b="0" i="0" dirty="0">
                <a:effectLst/>
                <a:latin typeface="IBM Plex Sans" panose="020F0502020204030204" pitchFamily="34" charset="0"/>
              </a:rPr>
              <a:t>Extracting foreground from images using </a:t>
            </a:r>
            <a:r>
              <a:rPr lang="en-US" b="0" i="0" dirty="0" err="1">
                <a:effectLst/>
                <a:latin typeface="IBM Plex Sans" panose="020F0502020204030204" pitchFamily="34" charset="0"/>
              </a:rPr>
              <a:t>GrabCut</a:t>
            </a:r>
            <a:r>
              <a:rPr lang="en-US" b="0" i="0" dirty="0">
                <a:effectLst/>
                <a:latin typeface="IBM Plex Sans" panose="020F0502020204030204" pitchFamily="34" charset="0"/>
              </a:rPr>
              <a:t> algorithm.</a:t>
            </a:r>
          </a:p>
          <a:p>
            <a:pPr algn="l">
              <a:buFont typeface="Arial" panose="020B0604020202020204" pitchFamily="34" charset="0"/>
              <a:buChar char="•"/>
            </a:pPr>
            <a:r>
              <a:rPr lang="en-US" b="0" i="0" dirty="0">
                <a:effectLst/>
                <a:latin typeface="IBM Plex Sans" panose="020F0502020204030204" pitchFamily="34" charset="0"/>
              </a:rPr>
              <a:t>Image segmentation using watershed algorithm.</a:t>
            </a:r>
          </a:p>
          <a:p>
            <a:pPr algn="l"/>
            <a:r>
              <a:rPr lang="en-US" b="0" i="0" dirty="0">
                <a:effectLst/>
                <a:latin typeface="IBM Plex Sans" panose="020F0502020204030204" pitchFamily="34" charset="0"/>
              </a:rPr>
              <a:t>Refer to </a:t>
            </a:r>
            <a:r>
              <a:rPr lang="en-US" b="0" i="0" u="none" strike="noStrike" dirty="0">
                <a:effectLst/>
                <a:latin typeface="IBM Plex Sans" panose="020F0502020204030204" pitchFamily="34" charset="0"/>
                <a:hlinkClick r:id="rId2">
                  <a:extLst>
                    <a:ext uri="{A12FA001-AC4F-418D-AE19-62706E023703}">
                      <ahyp:hlinkClr xmlns:ahyp="http://schemas.microsoft.com/office/drawing/2018/hyperlinkcolor" val="tx"/>
                    </a:ext>
                  </a:extLst>
                </a:hlinkClick>
              </a:rPr>
              <a:t>this link</a:t>
            </a:r>
            <a:r>
              <a:rPr lang="en-US" b="0" i="0" dirty="0">
                <a:effectLst/>
                <a:latin typeface="IBM Plex Sans" panose="020F0502020204030204" pitchFamily="34" charset="0"/>
              </a:rPr>
              <a:t> for more details</a:t>
            </a:r>
            <a:r>
              <a:rPr lang="en-US" b="0" i="1" dirty="0">
                <a:effectLst/>
                <a:latin typeface="IBM Plex Sans" panose="020F0502020204030204" pitchFamily="34" charset="0"/>
              </a:rPr>
              <a:t>.</a:t>
            </a:r>
            <a:endParaRPr lang="en-US" b="0" i="0" dirty="0">
              <a:effectLst/>
              <a:latin typeface="IBM Plex Sans" panose="020F0502020204030204" pitchFamily="34" charset="0"/>
            </a:endParaRPr>
          </a:p>
          <a:p>
            <a:endParaRPr lang="en-PK" dirty="0"/>
          </a:p>
        </p:txBody>
      </p:sp>
    </p:spTree>
    <p:extLst>
      <p:ext uri="{BB962C8B-B14F-4D97-AF65-F5344CB8AC3E}">
        <p14:creationId xmlns:p14="http://schemas.microsoft.com/office/powerpoint/2010/main" val="19925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EFE91-DF5E-291A-DB6F-2EA4834639AA}"/>
              </a:ext>
            </a:extLst>
          </p:cNvPr>
          <p:cNvSpPr>
            <a:spLocks noGrp="1"/>
          </p:cNvSpPr>
          <p:nvPr>
            <p:ph type="ctrTitle"/>
          </p:nvPr>
        </p:nvSpPr>
        <p:spPr/>
        <p:txBody>
          <a:bodyPr/>
          <a:lstStyle/>
          <a:p>
            <a:r>
              <a:rPr lang="en-US" dirty="0"/>
              <a:t>Programming Language</a:t>
            </a:r>
            <a:endParaRPr lang="en-PK" dirty="0"/>
          </a:p>
        </p:txBody>
      </p:sp>
      <p:sp>
        <p:nvSpPr>
          <p:cNvPr id="5" name="Subtitle 4">
            <a:extLst>
              <a:ext uri="{FF2B5EF4-FFF2-40B4-BE49-F238E27FC236}">
                <a16:creationId xmlns:a16="http://schemas.microsoft.com/office/drawing/2014/main" id="{816C7FD7-C0B5-4DDD-AFF5-9675EFE206AD}"/>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58470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2EEE-0F20-1B0F-EF22-09F3951B99FE}"/>
              </a:ext>
            </a:extLst>
          </p:cNvPr>
          <p:cNvSpPr>
            <a:spLocks noGrp="1"/>
          </p:cNvSpPr>
          <p:nvPr>
            <p:ph type="title"/>
          </p:nvPr>
        </p:nvSpPr>
        <p:spPr/>
        <p:txBody>
          <a:bodyPr/>
          <a:lstStyle/>
          <a:p>
            <a:r>
              <a:rPr lang="en-US" dirty="0"/>
              <a:t>Beware!!</a:t>
            </a:r>
            <a:endParaRPr lang="en-PK" dirty="0"/>
          </a:p>
        </p:txBody>
      </p:sp>
      <p:sp>
        <p:nvSpPr>
          <p:cNvPr id="3" name="Content Placeholder 2">
            <a:extLst>
              <a:ext uri="{FF2B5EF4-FFF2-40B4-BE49-F238E27FC236}">
                <a16:creationId xmlns:a16="http://schemas.microsoft.com/office/drawing/2014/main" id="{3F1FC418-60F7-4C40-FBC7-40896D7F8301}"/>
              </a:ext>
            </a:extLst>
          </p:cNvPr>
          <p:cNvSpPr>
            <a:spLocks noGrp="1"/>
          </p:cNvSpPr>
          <p:nvPr>
            <p:ph idx="1"/>
          </p:nvPr>
        </p:nvSpPr>
        <p:spPr/>
        <p:txBody>
          <a:bodyPr/>
          <a:lstStyle/>
          <a:p>
            <a:r>
              <a:rPr lang="en-US" dirty="0"/>
              <a:t>#OpenCV uses BGR color order</a:t>
            </a:r>
          </a:p>
          <a:p>
            <a:r>
              <a:rPr lang="en-US" dirty="0"/>
              <a:t>Just be careful while manipulating image using different kind of libraries </a:t>
            </a:r>
            <a:r>
              <a:rPr lang="en-US"/>
              <a:t>(other use RGB)</a:t>
            </a:r>
            <a:endParaRPr lang="en-PK" dirty="0"/>
          </a:p>
        </p:txBody>
      </p:sp>
    </p:spTree>
    <p:extLst>
      <p:ext uri="{BB962C8B-B14F-4D97-AF65-F5344CB8AC3E}">
        <p14:creationId xmlns:p14="http://schemas.microsoft.com/office/powerpoint/2010/main" val="73710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BDE9-7997-B7D0-980A-9CC08BE5128C}"/>
              </a:ext>
            </a:extLst>
          </p:cNvPr>
          <p:cNvSpPr>
            <a:spLocks noGrp="1"/>
          </p:cNvSpPr>
          <p:nvPr>
            <p:ph type="title"/>
          </p:nvPr>
        </p:nvSpPr>
        <p:spPr/>
        <p:txBody>
          <a:bodyPr>
            <a:normAutofit/>
          </a:bodyPr>
          <a:lstStyle/>
          <a:p>
            <a:r>
              <a:rPr lang="en-US" b="1" i="0" dirty="0">
                <a:effectLst/>
              </a:rPr>
              <a:t>Scikit-image</a:t>
            </a:r>
            <a:endParaRPr lang="en-PK" dirty="0"/>
          </a:p>
        </p:txBody>
      </p:sp>
      <p:sp>
        <p:nvSpPr>
          <p:cNvPr id="3" name="Content Placeholder 2">
            <a:extLst>
              <a:ext uri="{FF2B5EF4-FFF2-40B4-BE49-F238E27FC236}">
                <a16:creationId xmlns:a16="http://schemas.microsoft.com/office/drawing/2014/main" id="{5EA0AC7E-D8C3-955C-6BF8-78AEBD27FA8B}"/>
              </a:ext>
            </a:extLst>
          </p:cNvPr>
          <p:cNvSpPr>
            <a:spLocks noGrp="1"/>
          </p:cNvSpPr>
          <p:nvPr>
            <p:ph idx="1"/>
          </p:nvPr>
        </p:nvSpPr>
        <p:spPr/>
        <p:txBody>
          <a:bodyPr>
            <a:noAutofit/>
          </a:bodyPr>
          <a:lstStyle/>
          <a:p>
            <a:pPr algn="l"/>
            <a:r>
              <a:rPr lang="en-US" sz="1800" b="0" i="0" dirty="0">
                <a:effectLst/>
                <a:latin typeface="+mj-lt"/>
              </a:rPr>
              <a:t>It is an open-source library used for image preprocessing. It makes use of machine learning with built-in functions and can perform complex operations on images with just a few functions. </a:t>
            </a:r>
          </a:p>
          <a:p>
            <a:pPr algn="l"/>
            <a:r>
              <a:rPr lang="en-US" sz="1800" b="0" i="0" dirty="0">
                <a:effectLst/>
                <a:latin typeface="+mj-lt"/>
              </a:rPr>
              <a:t>It works with </a:t>
            </a:r>
            <a:r>
              <a:rPr lang="en-US" sz="1800" b="0" i="0" dirty="0" err="1">
                <a:effectLst/>
                <a:latin typeface="+mj-lt"/>
              </a:rPr>
              <a:t>numpy</a:t>
            </a:r>
            <a:r>
              <a:rPr lang="en-US" sz="1800" b="0" i="0" dirty="0">
                <a:effectLst/>
                <a:latin typeface="+mj-lt"/>
              </a:rPr>
              <a:t> arrays and is a fairly simple  library even for those who are new to python. Some operations that can be done using scikit image are :</a:t>
            </a:r>
          </a:p>
          <a:p>
            <a:pPr algn="l">
              <a:buFont typeface="Arial" panose="020B0604020202020204" pitchFamily="34" charset="0"/>
              <a:buChar char="•"/>
            </a:pPr>
            <a:r>
              <a:rPr lang="en-US" sz="1800" b="0" i="0" dirty="0">
                <a:effectLst/>
                <a:latin typeface="+mj-lt"/>
              </a:rPr>
              <a:t>To implement thresholding operations use </a:t>
            </a:r>
            <a:r>
              <a:rPr lang="en-US" sz="1800" b="1" i="0" dirty="0" err="1">
                <a:effectLst/>
                <a:latin typeface="+mj-lt"/>
              </a:rPr>
              <a:t>try_all_threshold</a:t>
            </a:r>
            <a:r>
              <a:rPr lang="en-US" sz="1800" b="1" i="0" dirty="0">
                <a:effectLst/>
                <a:latin typeface="+mj-lt"/>
              </a:rPr>
              <a:t>() </a:t>
            </a:r>
            <a:r>
              <a:rPr lang="en-US" sz="1800" b="0" i="0" dirty="0">
                <a:effectLst/>
                <a:latin typeface="+mj-lt"/>
              </a:rPr>
              <a:t>method on the image. It will use seven global thresholding algorithms. This is in the </a:t>
            </a:r>
            <a:r>
              <a:rPr lang="en-US" sz="1800" b="1" i="0" dirty="0">
                <a:effectLst/>
                <a:latin typeface="+mj-lt"/>
              </a:rPr>
              <a:t>filters </a:t>
            </a:r>
            <a:r>
              <a:rPr lang="en-US" sz="1800" b="0" i="0" dirty="0">
                <a:effectLst/>
                <a:latin typeface="+mj-lt"/>
              </a:rPr>
              <a:t>module.</a:t>
            </a:r>
          </a:p>
          <a:p>
            <a:pPr algn="l">
              <a:buFont typeface="Arial" panose="020B0604020202020204" pitchFamily="34" charset="0"/>
              <a:buChar char="•"/>
            </a:pPr>
            <a:r>
              <a:rPr lang="en-US" sz="1800" b="0" i="0" dirty="0">
                <a:effectLst/>
                <a:latin typeface="+mj-lt"/>
              </a:rPr>
              <a:t>To implement edge detection use </a:t>
            </a:r>
            <a:r>
              <a:rPr lang="en-US" sz="1800" b="1" i="0" dirty="0" err="1">
                <a:effectLst/>
                <a:latin typeface="+mj-lt"/>
              </a:rPr>
              <a:t>sobel</a:t>
            </a:r>
            <a:r>
              <a:rPr lang="en-US" sz="1800" b="1" i="0" dirty="0">
                <a:effectLst/>
                <a:latin typeface="+mj-lt"/>
              </a:rPr>
              <a:t>()</a:t>
            </a:r>
            <a:r>
              <a:rPr lang="en-US" sz="1800" b="0" i="0" dirty="0">
                <a:effectLst/>
                <a:latin typeface="+mj-lt"/>
              </a:rPr>
              <a:t> method in the </a:t>
            </a:r>
            <a:r>
              <a:rPr lang="en-US" sz="1800" b="1" i="0" dirty="0">
                <a:effectLst/>
                <a:latin typeface="+mj-lt"/>
              </a:rPr>
              <a:t>filters</a:t>
            </a:r>
            <a:r>
              <a:rPr lang="en-US" sz="1800" b="0" i="0" dirty="0">
                <a:effectLst/>
                <a:latin typeface="+mj-lt"/>
              </a:rPr>
              <a:t> module. This method requires a 2D grayscale image as an input, so we need to convert the image to grayscale.</a:t>
            </a:r>
          </a:p>
          <a:p>
            <a:pPr algn="l">
              <a:buFont typeface="Arial" panose="020B0604020202020204" pitchFamily="34" charset="0"/>
              <a:buChar char="•"/>
            </a:pPr>
            <a:r>
              <a:rPr lang="en-US" sz="1800" b="0" i="0" dirty="0">
                <a:effectLst/>
                <a:latin typeface="+mj-lt"/>
              </a:rPr>
              <a:t>To implement gaussian smoothing use </a:t>
            </a:r>
            <a:r>
              <a:rPr lang="en-US" sz="1800" b="1" i="0" dirty="0">
                <a:effectLst/>
                <a:latin typeface="+mj-lt"/>
              </a:rPr>
              <a:t>gaussian()</a:t>
            </a:r>
            <a:r>
              <a:rPr lang="en-US" sz="1800" b="0" i="0" dirty="0">
                <a:effectLst/>
                <a:latin typeface="+mj-lt"/>
              </a:rPr>
              <a:t> method in the </a:t>
            </a:r>
            <a:r>
              <a:rPr lang="en-US" sz="1800" b="1" i="0" dirty="0">
                <a:effectLst/>
                <a:latin typeface="+mj-lt"/>
              </a:rPr>
              <a:t>filters</a:t>
            </a:r>
            <a:r>
              <a:rPr lang="en-US" sz="1800" b="0" i="0" dirty="0">
                <a:effectLst/>
                <a:latin typeface="+mj-lt"/>
              </a:rPr>
              <a:t> module.</a:t>
            </a:r>
          </a:p>
          <a:p>
            <a:pPr algn="l">
              <a:buFont typeface="Arial" panose="020B0604020202020204" pitchFamily="34" charset="0"/>
              <a:buChar char="•"/>
            </a:pPr>
            <a:r>
              <a:rPr lang="en-US" sz="1800" b="0" i="0" dirty="0">
                <a:effectLst/>
                <a:latin typeface="+mj-lt"/>
              </a:rPr>
              <a:t>To apply histogram equalization, use </a:t>
            </a:r>
            <a:r>
              <a:rPr lang="en-US" sz="1800" b="1" i="0" dirty="0">
                <a:effectLst/>
                <a:latin typeface="+mj-lt"/>
              </a:rPr>
              <a:t>exposure</a:t>
            </a:r>
            <a:r>
              <a:rPr lang="en-US" sz="1800" b="0" i="0" dirty="0">
                <a:effectLst/>
                <a:latin typeface="+mj-lt"/>
              </a:rPr>
              <a:t> module, to apply normal histogram equalization to the original image, use </a:t>
            </a:r>
            <a:r>
              <a:rPr lang="en-US" sz="1800" b="1" i="0" dirty="0" err="1">
                <a:effectLst/>
                <a:latin typeface="+mj-lt"/>
              </a:rPr>
              <a:t>equalize_hist</a:t>
            </a:r>
            <a:r>
              <a:rPr lang="en-US" sz="1800" b="1" i="0" dirty="0">
                <a:effectLst/>
                <a:latin typeface="+mj-lt"/>
              </a:rPr>
              <a:t>()</a:t>
            </a:r>
            <a:r>
              <a:rPr lang="en-US" sz="1800" b="0" i="0" dirty="0">
                <a:effectLst/>
                <a:latin typeface="+mj-lt"/>
              </a:rPr>
              <a:t> method and to apply adaptive equalization, use </a:t>
            </a:r>
            <a:r>
              <a:rPr lang="en-US" sz="1800" b="1" i="0" dirty="0" err="1">
                <a:effectLst/>
                <a:latin typeface="+mj-lt"/>
              </a:rPr>
              <a:t>equalize_adapthist</a:t>
            </a:r>
            <a:r>
              <a:rPr lang="en-US" sz="1800" b="1" i="0" dirty="0">
                <a:effectLst/>
                <a:latin typeface="+mj-lt"/>
              </a:rPr>
              <a:t>()</a:t>
            </a:r>
            <a:r>
              <a:rPr lang="en-US" sz="1800" b="0" i="0" dirty="0">
                <a:effectLst/>
                <a:latin typeface="+mj-lt"/>
              </a:rPr>
              <a:t> method.</a:t>
            </a:r>
          </a:p>
          <a:p>
            <a:pPr algn="l">
              <a:buFont typeface="Arial" panose="020B0604020202020204" pitchFamily="34" charset="0"/>
              <a:buChar char="•"/>
            </a:pPr>
            <a:r>
              <a:rPr lang="en-US" sz="1800" b="0" i="0" dirty="0">
                <a:effectLst/>
                <a:latin typeface="+mj-lt"/>
              </a:rPr>
              <a:t>To rotate the image use </a:t>
            </a:r>
            <a:r>
              <a:rPr lang="en-US" sz="1800" b="1" i="0" dirty="0">
                <a:effectLst/>
                <a:latin typeface="+mj-lt"/>
              </a:rPr>
              <a:t>rotate()</a:t>
            </a:r>
            <a:r>
              <a:rPr lang="en-US" sz="1800" b="0" i="0" dirty="0">
                <a:effectLst/>
                <a:latin typeface="+mj-lt"/>
              </a:rPr>
              <a:t> function under the</a:t>
            </a:r>
            <a:r>
              <a:rPr lang="en-US" sz="1800" b="1" i="0" dirty="0">
                <a:effectLst/>
                <a:latin typeface="+mj-lt"/>
              </a:rPr>
              <a:t> transform </a:t>
            </a:r>
            <a:r>
              <a:rPr lang="en-US" sz="1800" b="0" i="0" dirty="0">
                <a:effectLst/>
                <a:latin typeface="+mj-lt"/>
              </a:rPr>
              <a:t>module.</a:t>
            </a:r>
          </a:p>
          <a:p>
            <a:pPr algn="l">
              <a:buFont typeface="Arial" panose="020B0604020202020204" pitchFamily="34" charset="0"/>
              <a:buChar char="•"/>
            </a:pPr>
            <a:r>
              <a:rPr lang="en-US" sz="1800" b="0" i="0" dirty="0">
                <a:effectLst/>
                <a:latin typeface="+mj-lt"/>
              </a:rPr>
              <a:t>To rescale the image use </a:t>
            </a:r>
            <a:r>
              <a:rPr lang="en-US" sz="1800" b="1" i="0" dirty="0">
                <a:effectLst/>
                <a:latin typeface="+mj-lt"/>
              </a:rPr>
              <a:t>rescale()</a:t>
            </a:r>
            <a:r>
              <a:rPr lang="en-US" sz="1800" b="0" i="0" dirty="0">
                <a:effectLst/>
                <a:latin typeface="+mj-lt"/>
              </a:rPr>
              <a:t> function from the </a:t>
            </a:r>
            <a:r>
              <a:rPr lang="en-US" sz="1800" b="1" i="0" dirty="0">
                <a:effectLst/>
                <a:latin typeface="+mj-lt"/>
              </a:rPr>
              <a:t>transform</a:t>
            </a:r>
            <a:r>
              <a:rPr lang="en-US" sz="1800" b="0" i="0" dirty="0">
                <a:effectLst/>
                <a:latin typeface="+mj-lt"/>
              </a:rPr>
              <a:t> module.</a:t>
            </a:r>
          </a:p>
          <a:p>
            <a:pPr algn="l">
              <a:buFont typeface="Arial" panose="020B0604020202020204" pitchFamily="34" charset="0"/>
              <a:buChar char="•"/>
            </a:pPr>
            <a:r>
              <a:rPr lang="en-US" sz="1800" b="0" i="0" dirty="0">
                <a:effectLst/>
                <a:latin typeface="+mj-lt"/>
              </a:rPr>
              <a:t>To apply morphological operations use </a:t>
            </a:r>
            <a:r>
              <a:rPr lang="en-US" sz="1800" b="1" i="0" dirty="0" err="1">
                <a:effectLst/>
                <a:latin typeface="+mj-lt"/>
              </a:rPr>
              <a:t>binary_erosion</a:t>
            </a:r>
            <a:r>
              <a:rPr lang="en-US" sz="1800" b="1" i="0" dirty="0">
                <a:effectLst/>
                <a:latin typeface="+mj-lt"/>
              </a:rPr>
              <a:t>()</a:t>
            </a:r>
            <a:r>
              <a:rPr lang="en-US" sz="1800" b="0" i="0" dirty="0">
                <a:effectLst/>
                <a:latin typeface="+mj-lt"/>
              </a:rPr>
              <a:t> and </a:t>
            </a:r>
            <a:r>
              <a:rPr lang="en-US" sz="1800" b="1" i="0" dirty="0" err="1">
                <a:effectLst/>
                <a:latin typeface="+mj-lt"/>
              </a:rPr>
              <a:t>binary_dilation</a:t>
            </a:r>
            <a:r>
              <a:rPr lang="en-US" sz="1800" b="1" i="0" dirty="0">
                <a:effectLst/>
                <a:latin typeface="+mj-lt"/>
              </a:rPr>
              <a:t>()</a:t>
            </a:r>
            <a:r>
              <a:rPr lang="en-US" sz="1800" b="0" i="0" dirty="0">
                <a:effectLst/>
                <a:latin typeface="+mj-lt"/>
              </a:rPr>
              <a:t> function under the </a:t>
            </a:r>
            <a:r>
              <a:rPr lang="en-US" sz="1800" b="1" i="0" dirty="0">
                <a:effectLst/>
                <a:latin typeface="+mj-lt"/>
              </a:rPr>
              <a:t>morphology</a:t>
            </a:r>
            <a:r>
              <a:rPr lang="en-US" sz="1800" b="0" i="0" dirty="0">
                <a:effectLst/>
                <a:latin typeface="+mj-lt"/>
              </a:rPr>
              <a:t> module.</a:t>
            </a:r>
          </a:p>
          <a:p>
            <a:endParaRPr lang="en-PK" sz="1800" dirty="0">
              <a:latin typeface="+mj-lt"/>
            </a:endParaRPr>
          </a:p>
        </p:txBody>
      </p:sp>
    </p:spTree>
    <p:extLst>
      <p:ext uri="{BB962C8B-B14F-4D97-AF65-F5344CB8AC3E}">
        <p14:creationId xmlns:p14="http://schemas.microsoft.com/office/powerpoint/2010/main" val="30749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96B4-F560-28AD-7E98-C89DBA4E41A0}"/>
              </a:ext>
            </a:extLst>
          </p:cNvPr>
          <p:cNvSpPr>
            <a:spLocks noGrp="1"/>
          </p:cNvSpPr>
          <p:nvPr>
            <p:ph type="title"/>
          </p:nvPr>
        </p:nvSpPr>
        <p:spPr/>
        <p:txBody>
          <a:bodyPr/>
          <a:lstStyle/>
          <a:p>
            <a:r>
              <a:rPr lang="en-US" b="1" i="0" dirty="0">
                <a:effectLst/>
              </a:rPr>
              <a:t>PIL/pillow</a:t>
            </a:r>
            <a:endParaRPr lang="en-PK" dirty="0"/>
          </a:p>
        </p:txBody>
      </p:sp>
      <p:sp>
        <p:nvSpPr>
          <p:cNvPr id="3" name="Content Placeholder 2">
            <a:extLst>
              <a:ext uri="{FF2B5EF4-FFF2-40B4-BE49-F238E27FC236}">
                <a16:creationId xmlns:a16="http://schemas.microsoft.com/office/drawing/2014/main" id="{FC587DC8-0FD5-4340-0473-66A5CA7D8349}"/>
              </a:ext>
            </a:extLst>
          </p:cNvPr>
          <p:cNvSpPr>
            <a:spLocks noGrp="1"/>
          </p:cNvSpPr>
          <p:nvPr>
            <p:ph idx="1"/>
          </p:nvPr>
        </p:nvSpPr>
        <p:spPr/>
        <p:txBody>
          <a:bodyPr>
            <a:normAutofit fontScale="92500" lnSpcReduction="10000"/>
          </a:bodyPr>
          <a:lstStyle/>
          <a:p>
            <a:pPr algn="l"/>
            <a:r>
              <a:rPr lang="en-US" b="0" i="0" dirty="0">
                <a:effectLst/>
                <a:latin typeface="+mj-lt"/>
              </a:rPr>
              <a:t>PIL stands for Python Image Library and </a:t>
            </a:r>
            <a:r>
              <a:rPr lang="en-US" b="1" i="0" dirty="0">
                <a:effectLst/>
                <a:latin typeface="+mj-lt"/>
              </a:rPr>
              <a:t>Pillow</a:t>
            </a:r>
            <a:r>
              <a:rPr lang="en-US" b="0" i="0" dirty="0">
                <a:effectLst/>
                <a:latin typeface="+mj-lt"/>
              </a:rPr>
              <a:t> is the friendly PIL fork by Alex Clark and Contributors. It’s one of the powerful libraries. It supports a wide range of image formats like PPM, JPEG, TIFF, GIF, PNG, and BMP. </a:t>
            </a:r>
          </a:p>
          <a:p>
            <a:pPr algn="l"/>
            <a:r>
              <a:rPr lang="en-US" b="0" i="0" dirty="0">
                <a:effectLst/>
                <a:latin typeface="+mj-lt"/>
              </a:rPr>
              <a:t>It can help you perform several operations on images like rotating, resizing, cropping, </a:t>
            </a:r>
            <a:r>
              <a:rPr lang="en-US" b="0" i="0" dirty="0" err="1">
                <a:effectLst/>
                <a:latin typeface="+mj-lt"/>
              </a:rPr>
              <a:t>grayscaling</a:t>
            </a:r>
            <a:r>
              <a:rPr lang="en-US" b="0" i="0" dirty="0">
                <a:effectLst/>
                <a:latin typeface="+mj-lt"/>
              </a:rPr>
              <a:t> etc. Let’s go through some of those operations </a:t>
            </a:r>
          </a:p>
          <a:p>
            <a:pPr algn="l"/>
            <a:r>
              <a:rPr lang="en-US" b="0" i="0" dirty="0">
                <a:effectLst/>
                <a:latin typeface="+mj-lt"/>
              </a:rPr>
              <a:t>To carry out manipulation operations there is a module in this library called </a:t>
            </a:r>
            <a:r>
              <a:rPr lang="en-US" b="1" i="0" dirty="0">
                <a:effectLst/>
                <a:latin typeface="+mj-lt"/>
              </a:rPr>
              <a:t>Image.</a:t>
            </a:r>
            <a:r>
              <a:rPr lang="en-US" b="0" i="0" dirty="0">
                <a:effectLst/>
                <a:latin typeface="+mj-lt"/>
              </a:rPr>
              <a:t> </a:t>
            </a:r>
          </a:p>
          <a:p>
            <a:pPr algn="l">
              <a:buFont typeface="Arial" panose="020B0604020202020204" pitchFamily="34" charset="0"/>
              <a:buChar char="•"/>
            </a:pPr>
            <a:r>
              <a:rPr lang="en-US" b="0" i="0" dirty="0">
                <a:effectLst/>
                <a:latin typeface="+mj-lt"/>
              </a:rPr>
              <a:t>To load an image use the </a:t>
            </a:r>
            <a:r>
              <a:rPr lang="en-US" b="1" i="0" dirty="0">
                <a:effectLst/>
                <a:latin typeface="+mj-lt"/>
              </a:rPr>
              <a:t>open()</a:t>
            </a:r>
            <a:r>
              <a:rPr lang="en-US" b="0" i="0" dirty="0">
                <a:effectLst/>
                <a:latin typeface="+mj-lt"/>
              </a:rPr>
              <a:t> method.</a:t>
            </a:r>
          </a:p>
          <a:p>
            <a:pPr algn="l">
              <a:buFont typeface="Arial" panose="020B0604020202020204" pitchFamily="34" charset="0"/>
              <a:buChar char="•"/>
            </a:pPr>
            <a:r>
              <a:rPr lang="en-US" b="0" i="0" dirty="0">
                <a:effectLst/>
                <a:latin typeface="+mj-lt"/>
              </a:rPr>
              <a:t>To display an image use </a:t>
            </a:r>
            <a:r>
              <a:rPr lang="en-US" b="1" i="0" dirty="0">
                <a:effectLst/>
                <a:latin typeface="+mj-lt"/>
              </a:rPr>
              <a:t>show() </a:t>
            </a:r>
            <a:r>
              <a:rPr lang="en-US" b="0" i="0" dirty="0">
                <a:effectLst/>
                <a:latin typeface="+mj-lt"/>
              </a:rPr>
              <a:t>method.</a:t>
            </a:r>
          </a:p>
          <a:p>
            <a:pPr algn="l">
              <a:buFont typeface="Arial" panose="020B0604020202020204" pitchFamily="34" charset="0"/>
              <a:buChar char="•"/>
            </a:pPr>
            <a:r>
              <a:rPr lang="en-US" b="0" i="0" dirty="0">
                <a:effectLst/>
                <a:latin typeface="+mj-lt"/>
              </a:rPr>
              <a:t>To know the file format use </a:t>
            </a:r>
            <a:r>
              <a:rPr lang="en-US" b="1" i="0" dirty="0">
                <a:effectLst/>
                <a:latin typeface="+mj-lt"/>
              </a:rPr>
              <a:t>format </a:t>
            </a:r>
            <a:r>
              <a:rPr lang="en-US" b="0" i="0" dirty="0">
                <a:effectLst/>
                <a:latin typeface="+mj-lt"/>
              </a:rPr>
              <a:t>attribute</a:t>
            </a:r>
          </a:p>
          <a:p>
            <a:pPr algn="l">
              <a:buFont typeface="Arial" panose="020B0604020202020204" pitchFamily="34" charset="0"/>
              <a:buChar char="•"/>
            </a:pPr>
            <a:r>
              <a:rPr lang="en-US" b="0" i="0" dirty="0">
                <a:effectLst/>
                <a:latin typeface="+mj-lt"/>
              </a:rPr>
              <a:t>To know the size of the image use </a:t>
            </a:r>
            <a:r>
              <a:rPr lang="en-US" b="1" i="0" dirty="0">
                <a:effectLst/>
                <a:latin typeface="+mj-lt"/>
              </a:rPr>
              <a:t>size</a:t>
            </a:r>
            <a:r>
              <a:rPr lang="en-US" b="0" i="0" dirty="0">
                <a:effectLst/>
                <a:latin typeface="+mj-lt"/>
              </a:rPr>
              <a:t> attribute</a:t>
            </a:r>
          </a:p>
        </p:txBody>
      </p:sp>
    </p:spTree>
    <p:extLst>
      <p:ext uri="{BB962C8B-B14F-4D97-AF65-F5344CB8AC3E}">
        <p14:creationId xmlns:p14="http://schemas.microsoft.com/office/powerpoint/2010/main" val="74742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96B4-F560-28AD-7E98-C89DBA4E41A0}"/>
              </a:ext>
            </a:extLst>
          </p:cNvPr>
          <p:cNvSpPr>
            <a:spLocks noGrp="1"/>
          </p:cNvSpPr>
          <p:nvPr>
            <p:ph type="title"/>
          </p:nvPr>
        </p:nvSpPr>
        <p:spPr/>
        <p:txBody>
          <a:bodyPr/>
          <a:lstStyle/>
          <a:p>
            <a:r>
              <a:rPr lang="en-US" b="1" i="0" dirty="0">
                <a:effectLst/>
              </a:rPr>
              <a:t>PIL/pillow</a:t>
            </a:r>
            <a:endParaRPr lang="en-PK" dirty="0"/>
          </a:p>
        </p:txBody>
      </p:sp>
      <p:sp>
        <p:nvSpPr>
          <p:cNvPr id="3" name="Content Placeholder 2">
            <a:extLst>
              <a:ext uri="{FF2B5EF4-FFF2-40B4-BE49-F238E27FC236}">
                <a16:creationId xmlns:a16="http://schemas.microsoft.com/office/drawing/2014/main" id="{FC587DC8-0FD5-4340-0473-66A5CA7D834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a:effectLst/>
                <a:latin typeface="+mj-lt"/>
              </a:rPr>
              <a:t>To </a:t>
            </a:r>
            <a:r>
              <a:rPr lang="en-US" b="0" i="0" dirty="0">
                <a:effectLst/>
                <a:latin typeface="+mj-lt"/>
              </a:rPr>
              <a:t>know about the pixel format use </a:t>
            </a:r>
            <a:r>
              <a:rPr lang="en-US" b="1" i="0" dirty="0">
                <a:effectLst/>
                <a:latin typeface="+mj-lt"/>
              </a:rPr>
              <a:t>mode </a:t>
            </a:r>
            <a:r>
              <a:rPr lang="en-US" b="0" i="0" dirty="0">
                <a:effectLst/>
                <a:latin typeface="+mj-lt"/>
              </a:rPr>
              <a:t>attribute.</a:t>
            </a:r>
          </a:p>
          <a:p>
            <a:pPr algn="l">
              <a:buFont typeface="Arial" panose="020B0604020202020204" pitchFamily="34" charset="0"/>
              <a:buChar char="•"/>
            </a:pPr>
            <a:r>
              <a:rPr lang="en-US" b="0" i="0" dirty="0">
                <a:effectLst/>
                <a:latin typeface="+mj-lt"/>
              </a:rPr>
              <a:t>To save the image file after desired processing, use </a:t>
            </a:r>
            <a:r>
              <a:rPr lang="en-US" b="1" i="0" dirty="0">
                <a:effectLst/>
                <a:latin typeface="+mj-lt"/>
              </a:rPr>
              <a:t>save()</a:t>
            </a:r>
            <a:r>
              <a:rPr lang="en-US" b="0" i="0" dirty="0">
                <a:effectLst/>
                <a:latin typeface="+mj-lt"/>
              </a:rPr>
              <a:t> method. Pillow saves the image file in </a:t>
            </a:r>
            <a:r>
              <a:rPr lang="en-US" b="0" i="1" dirty="0" err="1">
                <a:effectLst/>
                <a:latin typeface="+mj-lt"/>
              </a:rPr>
              <a:t>png</a:t>
            </a:r>
            <a:r>
              <a:rPr lang="en-US" b="0" i="0" dirty="0">
                <a:effectLst/>
                <a:latin typeface="+mj-lt"/>
              </a:rPr>
              <a:t> format.</a:t>
            </a:r>
          </a:p>
          <a:p>
            <a:pPr algn="l">
              <a:buFont typeface="Arial" panose="020B0604020202020204" pitchFamily="34" charset="0"/>
              <a:buChar char="•"/>
            </a:pPr>
            <a:r>
              <a:rPr lang="en-US" b="0" i="0" dirty="0">
                <a:effectLst/>
                <a:latin typeface="+mj-lt"/>
              </a:rPr>
              <a:t>To resize the image use</a:t>
            </a:r>
            <a:r>
              <a:rPr lang="en-US" b="1" i="0" dirty="0">
                <a:effectLst/>
                <a:latin typeface="+mj-lt"/>
              </a:rPr>
              <a:t> resize()</a:t>
            </a:r>
            <a:r>
              <a:rPr lang="en-US" b="0" i="0" dirty="0">
                <a:effectLst/>
                <a:latin typeface="+mj-lt"/>
              </a:rPr>
              <a:t> method that takes two arguments as width and height.</a:t>
            </a:r>
          </a:p>
          <a:p>
            <a:pPr algn="l">
              <a:buFont typeface="Arial" panose="020B0604020202020204" pitchFamily="34" charset="0"/>
              <a:buChar char="•"/>
            </a:pPr>
            <a:r>
              <a:rPr lang="en-US" b="0" i="0" dirty="0">
                <a:effectLst/>
                <a:latin typeface="+mj-lt"/>
              </a:rPr>
              <a:t>To crop the image, use </a:t>
            </a:r>
            <a:r>
              <a:rPr lang="en-US" b="1" i="0" dirty="0">
                <a:effectLst/>
                <a:latin typeface="+mj-lt"/>
              </a:rPr>
              <a:t>crop()</a:t>
            </a:r>
            <a:r>
              <a:rPr lang="en-US" b="0" i="0" dirty="0">
                <a:effectLst/>
                <a:latin typeface="+mj-lt"/>
              </a:rPr>
              <a:t> method that takes one argument as a box tuple that defines position and size of the cropped region.</a:t>
            </a:r>
          </a:p>
          <a:p>
            <a:pPr algn="l">
              <a:buFont typeface="Arial" panose="020B0604020202020204" pitchFamily="34" charset="0"/>
              <a:buChar char="•"/>
            </a:pPr>
            <a:r>
              <a:rPr lang="en-US" b="0" i="0" dirty="0">
                <a:effectLst/>
                <a:latin typeface="+mj-lt"/>
              </a:rPr>
              <a:t>To rotate the image use </a:t>
            </a:r>
            <a:r>
              <a:rPr lang="en-US" b="1" i="0" dirty="0">
                <a:effectLst/>
                <a:latin typeface="+mj-lt"/>
              </a:rPr>
              <a:t>rotate()</a:t>
            </a:r>
            <a:r>
              <a:rPr lang="en-US" b="0" i="0" dirty="0">
                <a:effectLst/>
                <a:latin typeface="+mj-lt"/>
              </a:rPr>
              <a:t> method that takes one argument as an integer or float number representing the degree of rotation.</a:t>
            </a:r>
          </a:p>
          <a:p>
            <a:pPr algn="l">
              <a:buFont typeface="Arial" panose="020B0604020202020204" pitchFamily="34" charset="0"/>
              <a:buChar char="•"/>
            </a:pPr>
            <a:r>
              <a:rPr lang="en-US" b="0" i="0" dirty="0">
                <a:effectLst/>
                <a:latin typeface="+mj-lt"/>
              </a:rPr>
              <a:t>To flip the image use</a:t>
            </a:r>
            <a:r>
              <a:rPr lang="en-US" b="1" i="0" dirty="0">
                <a:effectLst/>
                <a:latin typeface="+mj-lt"/>
              </a:rPr>
              <a:t> transform()</a:t>
            </a:r>
            <a:r>
              <a:rPr lang="en-US" b="0" i="0" dirty="0">
                <a:effectLst/>
                <a:latin typeface="+mj-lt"/>
              </a:rPr>
              <a:t> method that take one argument among the following: </a:t>
            </a:r>
            <a:r>
              <a:rPr lang="en-US" b="0" i="0" dirty="0" err="1">
                <a:effectLst/>
                <a:latin typeface="+mj-lt"/>
              </a:rPr>
              <a:t>Image.FLIP_LEFT_RIGHT</a:t>
            </a:r>
            <a:r>
              <a:rPr lang="en-US" b="0" i="0" dirty="0">
                <a:effectLst/>
                <a:latin typeface="+mj-lt"/>
              </a:rPr>
              <a:t>, </a:t>
            </a:r>
            <a:r>
              <a:rPr lang="en-US" b="0" i="0" dirty="0" err="1">
                <a:effectLst/>
                <a:latin typeface="+mj-lt"/>
              </a:rPr>
              <a:t>Image.FLIP_TOP_BOTTOM</a:t>
            </a:r>
            <a:r>
              <a:rPr lang="en-US" b="0" i="0" dirty="0">
                <a:effectLst/>
                <a:latin typeface="+mj-lt"/>
              </a:rPr>
              <a:t>, Image.ROTATE_90, Image.ROTATE_180, Image.ROTATE_270.</a:t>
            </a:r>
          </a:p>
          <a:p>
            <a:endParaRPr lang="en-PK" dirty="0">
              <a:latin typeface="+mj-lt"/>
            </a:endParaRPr>
          </a:p>
        </p:txBody>
      </p:sp>
    </p:spTree>
    <p:extLst>
      <p:ext uri="{BB962C8B-B14F-4D97-AF65-F5344CB8AC3E}">
        <p14:creationId xmlns:p14="http://schemas.microsoft.com/office/powerpoint/2010/main" val="2332161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E79F-DB1B-74FB-E826-B6183EDFFF44}"/>
              </a:ext>
            </a:extLst>
          </p:cNvPr>
          <p:cNvSpPr>
            <a:spLocks noGrp="1"/>
          </p:cNvSpPr>
          <p:nvPr>
            <p:ph type="title"/>
          </p:nvPr>
        </p:nvSpPr>
        <p:spPr/>
        <p:txBody>
          <a:bodyPr/>
          <a:lstStyle/>
          <a:p>
            <a:r>
              <a:rPr lang="en-US" b="1" dirty="0" err="1"/>
              <a:t>Numpy</a:t>
            </a:r>
            <a:endParaRPr lang="en-PK" b="1" dirty="0"/>
          </a:p>
        </p:txBody>
      </p:sp>
      <p:sp>
        <p:nvSpPr>
          <p:cNvPr id="3" name="Content Placeholder 2">
            <a:extLst>
              <a:ext uri="{FF2B5EF4-FFF2-40B4-BE49-F238E27FC236}">
                <a16:creationId xmlns:a16="http://schemas.microsoft.com/office/drawing/2014/main" id="{0123CA33-2A84-537D-8095-94B3FAA526B0}"/>
              </a:ext>
            </a:extLst>
          </p:cNvPr>
          <p:cNvSpPr>
            <a:spLocks noGrp="1"/>
          </p:cNvSpPr>
          <p:nvPr>
            <p:ph idx="1"/>
          </p:nvPr>
        </p:nvSpPr>
        <p:spPr>
          <a:xfrm>
            <a:off x="838200" y="1474896"/>
            <a:ext cx="10515600" cy="4351338"/>
          </a:xfrm>
        </p:spPr>
        <p:txBody>
          <a:bodyPr>
            <a:noAutofit/>
          </a:bodyPr>
          <a:lstStyle/>
          <a:p>
            <a:pPr algn="l"/>
            <a:r>
              <a:rPr lang="en-US" sz="1800" b="0" i="0" dirty="0">
                <a:effectLst/>
                <a:latin typeface="+mj-lt"/>
              </a:rPr>
              <a:t>With this library you can also perform simple image techniques, such as flipping images, extracting features, and analyzing them. </a:t>
            </a:r>
          </a:p>
          <a:p>
            <a:pPr algn="l"/>
            <a:r>
              <a:rPr lang="en-US" sz="1800" b="0" i="0" dirty="0">
                <a:effectLst/>
                <a:latin typeface="+mj-lt"/>
              </a:rPr>
              <a:t>Images can be represented by </a:t>
            </a:r>
            <a:r>
              <a:rPr lang="en-US" sz="1800" b="0" i="0" dirty="0" err="1">
                <a:effectLst/>
                <a:latin typeface="+mj-lt"/>
              </a:rPr>
              <a:t>numpy</a:t>
            </a:r>
            <a:r>
              <a:rPr lang="en-US" sz="1800" b="0" i="0" dirty="0">
                <a:effectLst/>
                <a:latin typeface="+mj-lt"/>
              </a:rPr>
              <a:t> multi-dimensional arrays and so their type is </a:t>
            </a:r>
            <a:r>
              <a:rPr lang="en-US" sz="1800" b="1" i="0" dirty="0" err="1">
                <a:effectLst/>
                <a:latin typeface="+mj-lt"/>
              </a:rPr>
              <a:t>NdArrays</a:t>
            </a:r>
            <a:r>
              <a:rPr lang="en-US" sz="1800" b="0" i="0" dirty="0">
                <a:effectLst/>
                <a:latin typeface="+mj-lt"/>
              </a:rPr>
              <a:t>. A color image is a </a:t>
            </a:r>
            <a:r>
              <a:rPr lang="en-US" sz="1800" b="0" i="0" dirty="0" err="1">
                <a:effectLst/>
                <a:latin typeface="+mj-lt"/>
              </a:rPr>
              <a:t>numpy</a:t>
            </a:r>
            <a:r>
              <a:rPr lang="en-US" sz="1800" b="0" i="0" dirty="0">
                <a:effectLst/>
                <a:latin typeface="+mj-lt"/>
              </a:rPr>
              <a:t> array with 3 dimensions. By slicing the multi-dimensional array the RGB channels can be separated. </a:t>
            </a:r>
          </a:p>
          <a:p>
            <a:pPr algn="l"/>
            <a:r>
              <a:rPr lang="en-US" sz="1800" b="0" i="0" dirty="0">
                <a:effectLst/>
                <a:latin typeface="+mj-lt"/>
              </a:rPr>
              <a:t>Below are some of the operations that can be performed using NumPy on the image (image is loaded in a variable named </a:t>
            </a:r>
            <a:r>
              <a:rPr lang="en-US" sz="1800" b="1" i="0" dirty="0" err="1">
                <a:effectLst/>
                <a:latin typeface="+mj-lt"/>
              </a:rPr>
              <a:t>test_img</a:t>
            </a:r>
            <a:r>
              <a:rPr lang="en-US" sz="1800" b="0" i="0" dirty="0">
                <a:effectLst/>
                <a:latin typeface="+mj-lt"/>
              </a:rPr>
              <a:t> using </a:t>
            </a:r>
            <a:r>
              <a:rPr lang="en-US" sz="1800" b="0" i="0" dirty="0" err="1">
                <a:effectLst/>
                <a:latin typeface="+mj-lt"/>
              </a:rPr>
              <a:t>imread</a:t>
            </a:r>
            <a:r>
              <a:rPr lang="en-US" sz="1800" b="0" i="0" dirty="0">
                <a:effectLst/>
                <a:latin typeface="+mj-lt"/>
              </a:rPr>
              <a:t>).</a:t>
            </a:r>
          </a:p>
          <a:p>
            <a:pPr algn="l">
              <a:buFont typeface="Arial" panose="020B0604020202020204" pitchFamily="34" charset="0"/>
              <a:buChar char="•"/>
            </a:pPr>
            <a:r>
              <a:rPr lang="en-US" sz="1800" b="0" i="0" dirty="0">
                <a:effectLst/>
                <a:latin typeface="+mj-lt"/>
              </a:rPr>
              <a:t>To flip the image in a vertical direction, use </a:t>
            </a:r>
            <a:r>
              <a:rPr lang="en-US" sz="1800" b="1" i="0" dirty="0" err="1">
                <a:effectLst/>
                <a:latin typeface="+mj-lt"/>
              </a:rPr>
              <a:t>np.flipud</a:t>
            </a:r>
            <a:r>
              <a:rPr lang="en-US" sz="1800" b="1" i="0" dirty="0">
                <a:effectLst/>
                <a:latin typeface="+mj-lt"/>
              </a:rPr>
              <a:t>(</a:t>
            </a:r>
            <a:r>
              <a:rPr lang="en-US" sz="1800" b="1" i="0" dirty="0" err="1">
                <a:effectLst/>
                <a:latin typeface="+mj-lt"/>
              </a:rPr>
              <a:t>test_img</a:t>
            </a:r>
            <a:r>
              <a:rPr lang="en-US" sz="1800" b="1" i="0" dirty="0">
                <a:effectLst/>
                <a:latin typeface="+mj-lt"/>
              </a:rPr>
              <a:t>).</a:t>
            </a:r>
            <a:endParaRPr lang="en-US" sz="1800" b="0" i="0" dirty="0">
              <a:effectLst/>
              <a:latin typeface="+mj-lt"/>
            </a:endParaRPr>
          </a:p>
          <a:p>
            <a:pPr algn="l">
              <a:buFont typeface="Arial" panose="020B0604020202020204" pitchFamily="34" charset="0"/>
              <a:buChar char="•"/>
            </a:pPr>
            <a:r>
              <a:rPr lang="en-US" sz="1800" b="0" i="0" dirty="0">
                <a:effectLst/>
                <a:latin typeface="+mj-lt"/>
              </a:rPr>
              <a:t>To flip the image in a horizontal direction, use </a:t>
            </a:r>
            <a:r>
              <a:rPr lang="en-US" sz="1800" b="1" i="0" dirty="0" err="1">
                <a:effectLst/>
                <a:latin typeface="+mj-lt"/>
              </a:rPr>
              <a:t>np.fliplr</a:t>
            </a:r>
            <a:r>
              <a:rPr lang="en-US" sz="1800" b="1" i="0" dirty="0">
                <a:effectLst/>
                <a:latin typeface="+mj-lt"/>
              </a:rPr>
              <a:t>(</a:t>
            </a:r>
            <a:r>
              <a:rPr lang="en-US" sz="1800" b="1" i="0" dirty="0" err="1">
                <a:effectLst/>
                <a:latin typeface="+mj-lt"/>
              </a:rPr>
              <a:t>test_img</a:t>
            </a:r>
            <a:r>
              <a:rPr lang="en-US" sz="1800" b="1" i="0" dirty="0">
                <a:effectLst/>
                <a:latin typeface="+mj-lt"/>
              </a:rPr>
              <a:t>).</a:t>
            </a:r>
            <a:endParaRPr lang="en-US" sz="1800" b="0" i="0" dirty="0">
              <a:effectLst/>
              <a:latin typeface="+mj-lt"/>
            </a:endParaRPr>
          </a:p>
          <a:p>
            <a:pPr algn="l">
              <a:buFont typeface="Arial" panose="020B0604020202020204" pitchFamily="34" charset="0"/>
              <a:buChar char="•"/>
            </a:pPr>
            <a:r>
              <a:rPr lang="en-US" sz="1800" b="0" i="0" dirty="0">
                <a:effectLst/>
                <a:latin typeface="+mj-lt"/>
              </a:rPr>
              <a:t>To reverse the image, use </a:t>
            </a:r>
            <a:r>
              <a:rPr lang="en-US" sz="1800" b="1" i="0" dirty="0" err="1">
                <a:effectLst/>
                <a:latin typeface="+mj-lt"/>
              </a:rPr>
              <a:t>test_img</a:t>
            </a:r>
            <a:r>
              <a:rPr lang="en-US" sz="1800" b="1" i="0" dirty="0">
                <a:effectLst/>
                <a:latin typeface="+mj-lt"/>
              </a:rPr>
              <a:t>[::-1]</a:t>
            </a:r>
            <a:r>
              <a:rPr lang="en-US" sz="1800" b="0" i="0" dirty="0">
                <a:effectLst/>
                <a:latin typeface="+mj-lt"/>
              </a:rPr>
              <a:t>  (the image after storing it as the </a:t>
            </a:r>
            <a:r>
              <a:rPr lang="en-US" sz="1800" b="0" i="0" dirty="0" err="1">
                <a:effectLst/>
                <a:latin typeface="+mj-lt"/>
              </a:rPr>
              <a:t>numpy</a:t>
            </a:r>
            <a:r>
              <a:rPr lang="en-US" sz="1800" b="0" i="0" dirty="0">
                <a:effectLst/>
                <a:latin typeface="+mj-lt"/>
              </a:rPr>
              <a:t> array is named as &lt;</a:t>
            </a:r>
            <a:r>
              <a:rPr lang="en-US" sz="1800" b="0" i="0" dirty="0" err="1">
                <a:effectLst/>
                <a:latin typeface="+mj-lt"/>
              </a:rPr>
              <a:t>img_name</a:t>
            </a:r>
            <a:r>
              <a:rPr lang="en-US" sz="1800" b="0" i="0" dirty="0">
                <a:effectLst/>
                <a:latin typeface="+mj-lt"/>
              </a:rPr>
              <a:t>&gt;).</a:t>
            </a:r>
          </a:p>
          <a:p>
            <a:pPr algn="l">
              <a:buFont typeface="Arial" panose="020B0604020202020204" pitchFamily="34" charset="0"/>
              <a:buChar char="•"/>
            </a:pPr>
            <a:r>
              <a:rPr lang="en-US" sz="1800" b="0" i="0" dirty="0">
                <a:effectLst/>
                <a:latin typeface="+mj-lt"/>
              </a:rPr>
              <a:t>To add filter to the image you can do this: </a:t>
            </a:r>
          </a:p>
          <a:p>
            <a:pPr algn="l"/>
            <a:r>
              <a:rPr lang="en-US" sz="1800" b="0" i="0" dirty="0">
                <a:effectLst/>
                <a:latin typeface="+mj-lt"/>
              </a:rPr>
              <a:t>Example: </a:t>
            </a:r>
            <a:r>
              <a:rPr lang="en-US" sz="1800" b="1" i="0" dirty="0" err="1">
                <a:effectLst/>
                <a:latin typeface="+mj-lt"/>
              </a:rPr>
              <a:t>np.where</a:t>
            </a:r>
            <a:r>
              <a:rPr lang="en-US" sz="1800" b="1" i="0" dirty="0">
                <a:effectLst/>
                <a:latin typeface="+mj-lt"/>
              </a:rPr>
              <a:t>(</a:t>
            </a:r>
            <a:r>
              <a:rPr lang="en-US" sz="1800" b="1" i="0" dirty="0" err="1">
                <a:effectLst/>
                <a:latin typeface="+mj-lt"/>
              </a:rPr>
              <a:t>test_img</a:t>
            </a:r>
            <a:r>
              <a:rPr lang="en-US" sz="1800" b="1" i="0" dirty="0">
                <a:effectLst/>
                <a:latin typeface="+mj-lt"/>
              </a:rPr>
              <a:t> &gt; 150, 255, 0)</a:t>
            </a:r>
            <a:r>
              <a:rPr lang="en-US" sz="1800" b="0" i="0" dirty="0">
                <a:effectLst/>
                <a:latin typeface="+mj-lt"/>
              </a:rPr>
              <a:t>, this says that in this picture if you find anything with 150, then replace it with 255, else 0.</a:t>
            </a:r>
          </a:p>
          <a:p>
            <a:pPr algn="l">
              <a:buFont typeface="Arial" panose="020B0604020202020204" pitchFamily="34" charset="0"/>
              <a:buChar char="•"/>
            </a:pPr>
            <a:r>
              <a:rPr lang="en-US" sz="1800" b="0" i="0" dirty="0">
                <a:effectLst/>
                <a:latin typeface="+mj-lt"/>
              </a:rPr>
              <a:t>You can also display the RGB channels separately. It can be done using this code snippet:</a:t>
            </a:r>
          </a:p>
          <a:p>
            <a:pPr algn="l"/>
            <a:r>
              <a:rPr lang="en-US" sz="1800" b="0" i="0" dirty="0">
                <a:effectLst/>
                <a:latin typeface="+mj-lt"/>
              </a:rPr>
              <a:t>To obtain a red channel, do </a:t>
            </a:r>
            <a:r>
              <a:rPr lang="en-US" sz="1800" b="1" i="0" dirty="0" err="1">
                <a:effectLst/>
                <a:latin typeface="+mj-lt"/>
              </a:rPr>
              <a:t>test_img</a:t>
            </a:r>
            <a:r>
              <a:rPr lang="en-US" sz="1800" b="1" i="0" dirty="0">
                <a:effectLst/>
                <a:latin typeface="+mj-lt"/>
              </a:rPr>
              <a:t>[:,:,0]</a:t>
            </a:r>
            <a:r>
              <a:rPr lang="en-US" sz="1800" b="0" i="0" dirty="0">
                <a:effectLst/>
                <a:latin typeface="+mj-lt"/>
              </a:rPr>
              <a:t>, to obtain a green channel, do </a:t>
            </a:r>
            <a:r>
              <a:rPr lang="en-US" sz="1800" b="1" i="0" dirty="0" err="1">
                <a:effectLst/>
                <a:latin typeface="+mj-lt"/>
              </a:rPr>
              <a:t>test_img</a:t>
            </a:r>
            <a:r>
              <a:rPr lang="en-US" sz="1800" b="1" i="0" dirty="0">
                <a:effectLst/>
                <a:latin typeface="+mj-lt"/>
              </a:rPr>
              <a:t>[:,:,1]</a:t>
            </a:r>
            <a:r>
              <a:rPr lang="en-US" sz="1800" b="0" i="0" dirty="0">
                <a:effectLst/>
                <a:latin typeface="+mj-lt"/>
              </a:rPr>
              <a:t> and to obtain a blue channel, do </a:t>
            </a:r>
            <a:r>
              <a:rPr lang="en-US" sz="1800" b="1" i="0" dirty="0" err="1">
                <a:effectLst/>
                <a:latin typeface="+mj-lt"/>
              </a:rPr>
              <a:t>test_img</a:t>
            </a:r>
            <a:r>
              <a:rPr lang="en-US" sz="1800" b="1" i="0" dirty="0">
                <a:effectLst/>
                <a:latin typeface="+mj-lt"/>
              </a:rPr>
              <a:t>[:,:,2].</a:t>
            </a:r>
            <a:endParaRPr lang="en-US" sz="1800" b="0" i="0" dirty="0">
              <a:effectLst/>
              <a:latin typeface="+mj-lt"/>
            </a:endParaRPr>
          </a:p>
          <a:p>
            <a:br>
              <a:rPr lang="en-US" sz="1800" dirty="0">
                <a:latin typeface="+mj-lt"/>
              </a:rPr>
            </a:br>
            <a:endParaRPr lang="en-PK" sz="1800" dirty="0">
              <a:latin typeface="+mj-lt"/>
            </a:endParaRPr>
          </a:p>
        </p:txBody>
      </p:sp>
    </p:spTree>
    <p:extLst>
      <p:ext uri="{BB962C8B-B14F-4D97-AF65-F5344CB8AC3E}">
        <p14:creationId xmlns:p14="http://schemas.microsoft.com/office/powerpoint/2010/main" val="223309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E50B-A2F1-D7B2-3023-118F3EB2DBFB}"/>
              </a:ext>
            </a:extLst>
          </p:cNvPr>
          <p:cNvSpPr>
            <a:spLocks noGrp="1"/>
          </p:cNvSpPr>
          <p:nvPr>
            <p:ph type="title"/>
          </p:nvPr>
        </p:nvSpPr>
        <p:spPr/>
        <p:txBody>
          <a:bodyPr/>
          <a:lstStyle/>
          <a:p>
            <a:r>
              <a:rPr lang="en-US" b="1" dirty="0" err="1"/>
              <a:t>Mahotas</a:t>
            </a:r>
            <a:endParaRPr lang="en-PK" b="1" dirty="0"/>
          </a:p>
        </p:txBody>
      </p:sp>
      <p:sp>
        <p:nvSpPr>
          <p:cNvPr id="3" name="Content Placeholder 2">
            <a:extLst>
              <a:ext uri="{FF2B5EF4-FFF2-40B4-BE49-F238E27FC236}">
                <a16:creationId xmlns:a16="http://schemas.microsoft.com/office/drawing/2014/main" id="{7BB3C211-A98C-5859-6EA6-F419A7C81088}"/>
              </a:ext>
            </a:extLst>
          </p:cNvPr>
          <p:cNvSpPr>
            <a:spLocks noGrp="1"/>
          </p:cNvSpPr>
          <p:nvPr>
            <p:ph idx="1"/>
          </p:nvPr>
        </p:nvSpPr>
        <p:spPr/>
        <p:txBody>
          <a:bodyPr>
            <a:noAutofit/>
          </a:bodyPr>
          <a:lstStyle/>
          <a:p>
            <a:pPr algn="l"/>
            <a:r>
              <a:rPr lang="en-US" sz="2000" b="0" i="0" dirty="0">
                <a:effectLst/>
                <a:latin typeface="+mj-lt"/>
              </a:rPr>
              <a:t>It is a computer vision and image processing library and has more than 100 functions. Many of its algorithms are implemented in C++. </a:t>
            </a:r>
            <a:r>
              <a:rPr lang="en-US" sz="2000" b="0" i="0" dirty="0" err="1">
                <a:effectLst/>
                <a:latin typeface="+mj-lt"/>
              </a:rPr>
              <a:t>Mahotas</a:t>
            </a:r>
            <a:r>
              <a:rPr lang="en-US" sz="2000" b="0" i="0" dirty="0">
                <a:effectLst/>
                <a:latin typeface="+mj-lt"/>
              </a:rPr>
              <a:t> is an independent module in itself i.e. it has minimal dependencies. </a:t>
            </a:r>
          </a:p>
          <a:p>
            <a:pPr algn="l"/>
            <a:r>
              <a:rPr lang="en-US" sz="2000" b="0" i="0" dirty="0">
                <a:effectLst/>
                <a:latin typeface="+mj-lt"/>
              </a:rPr>
              <a:t>Currently, it depends only on C++ compilers for numerical computations, there is no need for NumPy module, the compiler does all its work. </a:t>
            </a:r>
          </a:p>
          <a:p>
            <a:pPr algn="l"/>
            <a:r>
              <a:rPr lang="en-US" sz="2000" b="0" i="0" dirty="0">
                <a:effectLst/>
                <a:latin typeface="+mj-lt"/>
              </a:rPr>
              <a:t>Here are names of some of the remarkable algorithms available in </a:t>
            </a:r>
            <a:r>
              <a:rPr lang="en-US" sz="2000" b="0" i="0" dirty="0" err="1">
                <a:effectLst/>
                <a:latin typeface="+mj-lt"/>
              </a:rPr>
              <a:t>Mahotas</a:t>
            </a:r>
            <a:r>
              <a:rPr lang="en-US" sz="2000" b="0" i="0" dirty="0">
                <a:effectLst/>
                <a:latin typeface="+mj-lt"/>
              </a:rPr>
              <a:t>:</a:t>
            </a:r>
          </a:p>
          <a:p>
            <a:pPr algn="l">
              <a:buFont typeface="Arial" panose="020B0604020202020204" pitchFamily="34" charset="0"/>
              <a:buChar char="•"/>
            </a:pPr>
            <a:r>
              <a:rPr lang="en-US" sz="2000" b="1" i="0" dirty="0">
                <a:effectLst/>
                <a:latin typeface="+mj-lt"/>
              </a:rPr>
              <a:t>Watershed</a:t>
            </a:r>
            <a:r>
              <a:rPr lang="en-US" sz="2000" b="0" i="0" dirty="0">
                <a:effectLst/>
                <a:latin typeface="+mj-lt"/>
              </a:rPr>
              <a:t> (</a:t>
            </a:r>
            <a:r>
              <a:rPr lang="en-US" sz="2000" b="0" i="0" u="none" strike="noStrike" dirty="0">
                <a:effectLst/>
                <a:latin typeface="+mj-lt"/>
                <a:hlinkClick r:id="rId2">
                  <a:extLst>
                    <a:ext uri="{A12FA001-AC4F-418D-AE19-62706E023703}">
                      <ahyp:hlinkClr xmlns:ahyp="http://schemas.microsoft.com/office/drawing/2018/hyperlinkcolor" val="tx"/>
                    </a:ext>
                  </a:extLst>
                </a:hlinkClick>
              </a:rPr>
              <a:t>https://mahotas.readthedocs.io/en/latest/distance.html</a:t>
            </a:r>
            <a:r>
              <a:rPr lang="en-US" sz="2000" b="0" i="0" dirty="0">
                <a:effectLst/>
                <a:latin typeface="+mj-lt"/>
              </a:rPr>
              <a:t>)</a:t>
            </a:r>
          </a:p>
          <a:p>
            <a:pPr algn="l">
              <a:buFont typeface="Arial" panose="020B0604020202020204" pitchFamily="34" charset="0"/>
              <a:buChar char="•"/>
            </a:pPr>
            <a:r>
              <a:rPr lang="en-US" sz="2000" b="0" i="0" dirty="0">
                <a:effectLst/>
                <a:latin typeface="+mj-lt"/>
              </a:rPr>
              <a:t>Morphological Operations (</a:t>
            </a:r>
            <a:r>
              <a:rPr lang="en-US" sz="2000" b="0" i="0" u="none" strike="noStrike" dirty="0">
                <a:effectLst/>
                <a:latin typeface="+mj-lt"/>
                <a:hlinkClick r:id="rId3">
                  <a:extLst>
                    <a:ext uri="{A12FA001-AC4F-418D-AE19-62706E023703}">
                      <ahyp:hlinkClr xmlns:ahyp="http://schemas.microsoft.com/office/drawing/2018/hyperlinkcolor" val="tx"/>
                    </a:ext>
                  </a:extLst>
                </a:hlinkClick>
              </a:rPr>
              <a:t>https://mahotas.readthedocs.io/en/latest/morphology.html</a:t>
            </a:r>
            <a:r>
              <a:rPr lang="en-US" sz="2000" b="0" i="0" dirty="0">
                <a:effectLst/>
                <a:latin typeface="+mj-lt"/>
              </a:rPr>
              <a:t>)</a:t>
            </a:r>
          </a:p>
          <a:p>
            <a:pPr algn="l">
              <a:buFont typeface="Arial" panose="020B0604020202020204" pitchFamily="34" charset="0"/>
              <a:buChar char="•"/>
            </a:pPr>
            <a:r>
              <a:rPr lang="en-US" sz="2000" b="0" i="0" dirty="0">
                <a:effectLst/>
                <a:latin typeface="+mj-lt"/>
              </a:rPr>
              <a:t>Hit &amp; miss, thinning. (</a:t>
            </a:r>
            <a:r>
              <a:rPr lang="en-US" sz="2000" b="0" i="0" u="none" strike="noStrike" dirty="0">
                <a:effectLst/>
                <a:latin typeface="+mj-lt"/>
                <a:hlinkClick r:id="rId4">
                  <a:extLst>
                    <a:ext uri="{A12FA001-AC4F-418D-AE19-62706E023703}">
                      <ahyp:hlinkClr xmlns:ahyp="http://schemas.microsoft.com/office/drawing/2018/hyperlinkcolor" val="tx"/>
                    </a:ext>
                  </a:extLst>
                </a:hlinkClick>
              </a:rPr>
              <a:t>https://mahotas.readthedocs.io/en/latest/api.html#mahotas.hitmiss</a:t>
            </a:r>
            <a:r>
              <a:rPr lang="en-US" sz="2000" b="0" i="0" dirty="0">
                <a:effectLst/>
                <a:latin typeface="+mj-lt"/>
              </a:rPr>
              <a:t>)</a:t>
            </a:r>
          </a:p>
          <a:p>
            <a:pPr algn="l">
              <a:buFont typeface="Arial" panose="020B0604020202020204" pitchFamily="34" charset="0"/>
              <a:buChar char="•"/>
            </a:pPr>
            <a:r>
              <a:rPr lang="en-US" sz="2000" b="0" i="0" dirty="0" err="1">
                <a:effectLst/>
                <a:latin typeface="+mj-lt"/>
              </a:rPr>
              <a:t>Colorspace</a:t>
            </a:r>
            <a:r>
              <a:rPr lang="en-US" sz="2000" b="0" i="0" dirty="0">
                <a:effectLst/>
                <a:latin typeface="+mj-lt"/>
              </a:rPr>
              <a:t> Conversions (</a:t>
            </a:r>
            <a:r>
              <a:rPr lang="en-US" sz="2000" b="0" i="0" u="none" strike="noStrike" dirty="0">
                <a:effectLst/>
                <a:latin typeface="+mj-lt"/>
                <a:hlinkClick r:id="rId5">
                  <a:extLst>
                    <a:ext uri="{A12FA001-AC4F-418D-AE19-62706E023703}">
                      <ahyp:hlinkClr xmlns:ahyp="http://schemas.microsoft.com/office/drawing/2018/hyperlinkcolor" val="tx"/>
                    </a:ext>
                  </a:extLst>
                </a:hlinkClick>
              </a:rPr>
              <a:t>https://mahotas.readthedocs.io/en/latest/color.html</a:t>
            </a:r>
            <a:r>
              <a:rPr lang="en-US" sz="2000" b="0" i="0" dirty="0">
                <a:effectLst/>
                <a:latin typeface="+mj-lt"/>
              </a:rPr>
              <a:t>)</a:t>
            </a:r>
          </a:p>
          <a:p>
            <a:pPr algn="l">
              <a:buFont typeface="Arial" panose="020B0604020202020204" pitchFamily="34" charset="0"/>
              <a:buChar char="•"/>
            </a:pPr>
            <a:r>
              <a:rPr lang="en-US" sz="2000" b="0" i="0" dirty="0">
                <a:effectLst/>
                <a:latin typeface="+mj-lt"/>
              </a:rPr>
              <a:t>Speeded-Up Robust Features (SURF), a form of local features.</a:t>
            </a:r>
            <a:br>
              <a:rPr lang="en-US" sz="2000" b="0" i="0" dirty="0">
                <a:effectLst/>
                <a:latin typeface="+mj-lt"/>
              </a:rPr>
            </a:br>
            <a:r>
              <a:rPr lang="en-US" sz="2000" b="0" i="0" dirty="0">
                <a:effectLst/>
                <a:latin typeface="+mj-lt"/>
              </a:rPr>
              <a:t>(</a:t>
            </a:r>
            <a:r>
              <a:rPr lang="en-US" sz="2000" b="0" i="0" u="none" strike="noStrike" dirty="0">
                <a:effectLst/>
                <a:latin typeface="+mj-lt"/>
                <a:hlinkClick r:id="rId6">
                  <a:extLst>
                    <a:ext uri="{A12FA001-AC4F-418D-AE19-62706E023703}">
                      <ahyp:hlinkClr xmlns:ahyp="http://schemas.microsoft.com/office/drawing/2018/hyperlinkcolor" val="tx"/>
                    </a:ext>
                  </a:extLst>
                </a:hlinkClick>
              </a:rPr>
              <a:t>https://mahotas.readthedocs.io/en/latest/surf.html</a:t>
            </a:r>
            <a:r>
              <a:rPr lang="en-US" sz="2000" b="0" i="0" dirty="0">
                <a:effectLst/>
                <a:latin typeface="+mj-lt"/>
              </a:rPr>
              <a:t>)</a:t>
            </a:r>
          </a:p>
          <a:p>
            <a:pPr algn="l">
              <a:buFont typeface="Arial" panose="020B0604020202020204" pitchFamily="34" charset="0"/>
              <a:buChar char="•"/>
            </a:pPr>
            <a:r>
              <a:rPr lang="en-US" sz="2000" b="0" i="0" dirty="0">
                <a:effectLst/>
                <a:latin typeface="+mj-lt"/>
              </a:rPr>
              <a:t>Thresholding. (</a:t>
            </a:r>
            <a:r>
              <a:rPr lang="en-US" sz="2000" b="0" i="0" u="none" strike="noStrike" dirty="0">
                <a:effectLst/>
                <a:latin typeface="+mj-lt"/>
                <a:hlinkClick r:id="rId7">
                  <a:extLst>
                    <a:ext uri="{A12FA001-AC4F-418D-AE19-62706E023703}">
                      <ahyp:hlinkClr xmlns:ahyp="http://schemas.microsoft.com/office/drawing/2018/hyperlinkcolor" val="tx"/>
                    </a:ext>
                  </a:extLst>
                </a:hlinkClick>
              </a:rPr>
              <a:t>https://mahotas.readthedocs.io/en/latest/thresholding.html</a:t>
            </a:r>
            <a:r>
              <a:rPr lang="en-US" sz="2000" b="0" i="0" dirty="0">
                <a:effectLst/>
                <a:latin typeface="+mj-lt"/>
              </a:rPr>
              <a:t>)</a:t>
            </a:r>
          </a:p>
        </p:txBody>
      </p:sp>
    </p:spTree>
    <p:extLst>
      <p:ext uri="{BB962C8B-B14F-4D97-AF65-F5344CB8AC3E}">
        <p14:creationId xmlns:p14="http://schemas.microsoft.com/office/powerpoint/2010/main" val="2567273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E50B-A2F1-D7B2-3023-118F3EB2DBFB}"/>
              </a:ext>
            </a:extLst>
          </p:cNvPr>
          <p:cNvSpPr>
            <a:spLocks noGrp="1"/>
          </p:cNvSpPr>
          <p:nvPr>
            <p:ph type="title"/>
          </p:nvPr>
        </p:nvSpPr>
        <p:spPr/>
        <p:txBody>
          <a:bodyPr/>
          <a:lstStyle/>
          <a:p>
            <a:r>
              <a:rPr lang="en-US" b="1" dirty="0" err="1"/>
              <a:t>Mahotas</a:t>
            </a:r>
            <a:endParaRPr lang="en-PK" b="1" dirty="0"/>
          </a:p>
        </p:txBody>
      </p:sp>
      <p:sp>
        <p:nvSpPr>
          <p:cNvPr id="3" name="Content Placeholder 2">
            <a:extLst>
              <a:ext uri="{FF2B5EF4-FFF2-40B4-BE49-F238E27FC236}">
                <a16:creationId xmlns:a16="http://schemas.microsoft.com/office/drawing/2014/main" id="{7BB3C211-A98C-5859-6EA6-F419A7C81088}"/>
              </a:ext>
            </a:extLst>
          </p:cNvPr>
          <p:cNvSpPr>
            <a:spLocks noGrp="1"/>
          </p:cNvSpPr>
          <p:nvPr>
            <p:ph idx="1"/>
          </p:nvPr>
        </p:nvSpPr>
        <p:spPr>
          <a:xfrm>
            <a:off x="838200" y="1815351"/>
            <a:ext cx="10515600" cy="4351338"/>
          </a:xfrm>
        </p:spPr>
        <p:txBody>
          <a:bodyPr>
            <a:normAutofit fontScale="70000" lnSpcReduction="20000"/>
          </a:bodyPr>
          <a:lstStyle/>
          <a:p>
            <a:pPr algn="l">
              <a:buFont typeface="Arial" panose="020B0604020202020204" pitchFamily="34" charset="0"/>
              <a:buChar char="•"/>
            </a:pPr>
            <a:r>
              <a:rPr lang="en-US" b="0" i="0" dirty="0">
                <a:effectLst/>
                <a:latin typeface="IBM Plex Sans" panose="020B0503050203000203" pitchFamily="34" charset="0"/>
              </a:rPr>
              <a:t>Convolution.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https://mahotas.readthedocs.io/en/latest/api.html</a:t>
            </a:r>
            <a:r>
              <a:rPr lang="en-US" b="0" i="0" dirty="0">
                <a:effectLst/>
                <a:latin typeface="IBM Plex Sans" panose="020B0503050203000203" pitchFamily="34" charset="0"/>
              </a:rPr>
              <a:t>)</a:t>
            </a:r>
          </a:p>
          <a:p>
            <a:pPr algn="l">
              <a:buFont typeface="Arial" panose="020B0604020202020204" pitchFamily="34" charset="0"/>
              <a:buChar char="•"/>
            </a:pPr>
            <a:r>
              <a:rPr lang="en-US" b="0" i="0" dirty="0">
                <a:effectLst/>
                <a:latin typeface="IBM Plex Sans" panose="020B0503050203000203" pitchFamily="34" charset="0"/>
              </a:rPr>
              <a:t>Spline interpolation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https://mahotas.readthedocs.io/en/latest/api.html</a:t>
            </a:r>
            <a:r>
              <a:rPr lang="en-US" b="0" i="0" dirty="0">
                <a:effectLst/>
                <a:latin typeface="IBM Plex Sans" panose="020B0503050203000203" pitchFamily="34" charset="0"/>
              </a:rPr>
              <a:t>)</a:t>
            </a:r>
          </a:p>
          <a:p>
            <a:pPr algn="l">
              <a:buFont typeface="Arial" panose="020B0604020202020204" pitchFamily="34" charset="0"/>
              <a:buChar char="•"/>
            </a:pPr>
            <a:r>
              <a:rPr lang="en-US" b="0" i="0" dirty="0">
                <a:effectLst/>
                <a:latin typeface="IBM Plex Sans" panose="020B0503050203000203" pitchFamily="34" charset="0"/>
              </a:rPr>
              <a:t>SLIC </a:t>
            </a:r>
            <a:r>
              <a:rPr lang="en-US" b="0" i="0" dirty="0" err="1">
                <a:effectLst/>
                <a:latin typeface="IBM Plex Sans" panose="020B0503050203000203" pitchFamily="34" charset="0"/>
              </a:rPr>
              <a:t>superpixels</a:t>
            </a:r>
            <a:r>
              <a:rPr lang="en-US" b="0" i="0" dirty="0">
                <a:effectLst/>
                <a:latin typeface="IBM Plex Sans" panose="020B0503050203000203" pitchFamily="34" charset="0"/>
              </a:rPr>
              <a:t>. (</a:t>
            </a:r>
            <a:r>
              <a:rPr lang="en-US" b="0" i="0" u="none" strike="noStrike" dirty="0">
                <a:effectLst/>
                <a:latin typeface="IBM Plex Sans" panose="020B0503050203000203" pitchFamily="34" charset="0"/>
                <a:hlinkClick r:id="rId3">
                  <a:extLst>
                    <a:ext uri="{A12FA001-AC4F-418D-AE19-62706E023703}">
                      <ahyp:hlinkClr xmlns:ahyp="http://schemas.microsoft.com/office/drawing/2018/hyperlinkcolor" val="tx"/>
                    </a:ext>
                  </a:extLst>
                </a:hlinkClick>
              </a:rPr>
              <a:t>https://www.pyimagesearch.com/2014/07/28/a-slic-superpixel-tutorial-using-python/</a:t>
            </a:r>
            <a:r>
              <a:rPr lang="en-US" b="0" i="0" dirty="0">
                <a:effectLst/>
                <a:latin typeface="IBM Plex Sans" panose="020B0503050203000203" pitchFamily="34" charset="0"/>
              </a:rPr>
              <a:t>)</a:t>
            </a:r>
          </a:p>
          <a:p>
            <a:pPr algn="l"/>
            <a:r>
              <a:rPr lang="en-US" b="0" i="0" dirty="0">
                <a:effectLst/>
                <a:latin typeface="IBM Plex Sans" panose="020B0503050203000203" pitchFamily="34" charset="0"/>
              </a:rPr>
              <a:t>Let’s look at some of the operations that could be done using </a:t>
            </a:r>
            <a:r>
              <a:rPr lang="en-US" b="0" i="0" dirty="0" err="1">
                <a:effectLst/>
                <a:latin typeface="IBM Plex Sans" panose="020B0503050203000203" pitchFamily="34" charset="0"/>
              </a:rPr>
              <a:t>Mahotas</a:t>
            </a:r>
            <a:r>
              <a:rPr lang="en-US" b="0" i="0" dirty="0">
                <a:effectLst/>
                <a:latin typeface="IBM Plex Sans" panose="020B0503050203000203" pitchFamily="34" charset="0"/>
              </a:rPr>
              <a:t>:</a:t>
            </a:r>
          </a:p>
          <a:p>
            <a:pPr algn="l">
              <a:buFont typeface="Arial" panose="020B0604020202020204" pitchFamily="34" charset="0"/>
              <a:buChar char="•"/>
            </a:pPr>
            <a:r>
              <a:rPr lang="en-US" b="0" i="0" dirty="0">
                <a:effectLst/>
                <a:latin typeface="IBM Plex Sans" panose="020B0503050203000203" pitchFamily="34" charset="0"/>
              </a:rPr>
              <a:t>To read an image use</a:t>
            </a:r>
            <a:r>
              <a:rPr lang="en-US" b="1" i="0" dirty="0">
                <a:effectLst/>
                <a:latin typeface="IBM Plex Sans" panose="020B0503050203000203" pitchFamily="34" charset="0"/>
              </a:rPr>
              <a:t> </a:t>
            </a:r>
            <a:r>
              <a:rPr lang="en-US" b="1" i="0" dirty="0" err="1">
                <a:effectLst/>
                <a:latin typeface="IBM Plex Sans" panose="020B0503050203000203" pitchFamily="34" charset="0"/>
              </a:rPr>
              <a:t>imread</a:t>
            </a:r>
            <a:r>
              <a:rPr lang="en-US" b="1" i="0" dirty="0">
                <a:effectLst/>
                <a:latin typeface="IBM Plex Sans" panose="020B0503050203000203" pitchFamily="34" charset="0"/>
              </a:rPr>
              <a:t>() </a:t>
            </a:r>
            <a:r>
              <a:rPr lang="en-US" b="0" i="0" dirty="0">
                <a:effectLst/>
                <a:latin typeface="IBM Plex Sans" panose="020B0503050203000203" pitchFamily="34" charset="0"/>
              </a:rPr>
              <a:t>method.</a:t>
            </a:r>
          </a:p>
          <a:p>
            <a:pPr algn="l">
              <a:buFont typeface="Arial" panose="020B0604020202020204" pitchFamily="34" charset="0"/>
              <a:buChar char="•"/>
            </a:pPr>
            <a:r>
              <a:rPr lang="en-US" b="0" i="0" dirty="0">
                <a:effectLst/>
                <a:latin typeface="IBM Plex Sans" panose="020B0503050203000203" pitchFamily="34" charset="0"/>
              </a:rPr>
              <a:t>To calculate the mean of the image use the </a:t>
            </a:r>
            <a:r>
              <a:rPr lang="en-US" b="1" i="0" dirty="0">
                <a:effectLst/>
                <a:latin typeface="IBM Plex Sans" panose="020B0503050203000203" pitchFamily="34" charset="0"/>
              </a:rPr>
              <a:t>mean()</a:t>
            </a:r>
            <a:r>
              <a:rPr lang="en-US" b="0" i="0" dirty="0">
                <a:effectLst/>
                <a:latin typeface="IBM Plex Sans" panose="020B0503050203000203" pitchFamily="34" charset="0"/>
              </a:rPr>
              <a:t> method.</a:t>
            </a:r>
          </a:p>
          <a:p>
            <a:pPr algn="l">
              <a:buFont typeface="Arial" panose="020B0604020202020204" pitchFamily="34" charset="0"/>
              <a:buChar char="•"/>
            </a:pPr>
            <a:r>
              <a:rPr lang="en-US" b="0" i="0" dirty="0">
                <a:effectLst/>
                <a:latin typeface="IBM Plex Sans" panose="020B0503050203000203" pitchFamily="34" charset="0"/>
              </a:rPr>
              <a:t>Eccentricity of an image measures the shortest length of the paths from a given vertex v to reach any other vertex w of a connected graph. To find the eccentricity of an image, use the </a:t>
            </a:r>
            <a:r>
              <a:rPr lang="en-US" b="1" i="0" dirty="0">
                <a:effectLst/>
                <a:latin typeface="IBM Plex Sans" panose="020B0503050203000203" pitchFamily="34" charset="0"/>
              </a:rPr>
              <a:t>eccentricity() </a:t>
            </a:r>
            <a:r>
              <a:rPr lang="en-US" b="0" i="0" dirty="0">
                <a:effectLst/>
                <a:latin typeface="IBM Plex Sans" panose="020B0503050203000203" pitchFamily="34" charset="0"/>
              </a:rPr>
              <a:t>method under the </a:t>
            </a:r>
            <a:r>
              <a:rPr lang="en-US" b="1" i="0" dirty="0">
                <a:effectLst/>
                <a:latin typeface="IBM Plex Sans" panose="020B0503050203000203" pitchFamily="34" charset="0"/>
              </a:rPr>
              <a:t>features </a:t>
            </a:r>
            <a:r>
              <a:rPr lang="en-US" b="0" i="0" dirty="0">
                <a:effectLst/>
                <a:latin typeface="IBM Plex Sans" panose="020B0503050203000203" pitchFamily="34" charset="0"/>
              </a:rPr>
              <a:t>module.</a:t>
            </a:r>
          </a:p>
          <a:p>
            <a:pPr algn="l">
              <a:buFont typeface="Arial" panose="020B0604020202020204" pitchFamily="34" charset="0"/>
              <a:buChar char="•"/>
            </a:pPr>
            <a:r>
              <a:rPr lang="en-US" b="0" i="0" dirty="0">
                <a:effectLst/>
                <a:latin typeface="IBM Plex Sans" panose="020B0503050203000203" pitchFamily="34" charset="0"/>
              </a:rPr>
              <a:t>For dilation and erosion on the image use, </a:t>
            </a:r>
            <a:r>
              <a:rPr lang="en-US" b="1" i="0" dirty="0">
                <a:effectLst/>
                <a:latin typeface="IBM Plex Sans" panose="020B0503050203000203" pitchFamily="34" charset="0"/>
              </a:rPr>
              <a:t>dilate()</a:t>
            </a:r>
            <a:r>
              <a:rPr lang="en-US" b="0" i="0" dirty="0">
                <a:effectLst/>
                <a:latin typeface="IBM Plex Sans" panose="020B0503050203000203" pitchFamily="34" charset="0"/>
              </a:rPr>
              <a:t> and </a:t>
            </a:r>
            <a:r>
              <a:rPr lang="en-US" b="1" i="0" dirty="0">
                <a:effectLst/>
                <a:latin typeface="IBM Plex Sans" panose="020B0503050203000203" pitchFamily="34" charset="0"/>
              </a:rPr>
              <a:t>erode() </a:t>
            </a:r>
            <a:r>
              <a:rPr lang="en-US" b="0" i="0" dirty="0">
                <a:effectLst/>
                <a:latin typeface="IBM Plex Sans" panose="020B0503050203000203" pitchFamily="34" charset="0"/>
              </a:rPr>
              <a:t>method under </a:t>
            </a:r>
            <a:r>
              <a:rPr lang="en-US" b="1" i="0" dirty="0">
                <a:effectLst/>
                <a:latin typeface="IBM Plex Sans" panose="020B0503050203000203" pitchFamily="34" charset="0"/>
              </a:rPr>
              <a:t>morph</a:t>
            </a:r>
            <a:r>
              <a:rPr lang="en-US" b="0" i="0" dirty="0">
                <a:effectLst/>
                <a:latin typeface="IBM Plex Sans" panose="020B0503050203000203" pitchFamily="34" charset="0"/>
              </a:rPr>
              <a:t> module.</a:t>
            </a:r>
          </a:p>
          <a:p>
            <a:pPr algn="l">
              <a:buFont typeface="Arial" panose="020B0604020202020204" pitchFamily="34" charset="0"/>
              <a:buChar char="•"/>
            </a:pPr>
            <a:r>
              <a:rPr lang="en-US" b="0" i="0" dirty="0">
                <a:effectLst/>
                <a:latin typeface="IBM Plex Sans" panose="020B0503050203000203" pitchFamily="34" charset="0"/>
              </a:rPr>
              <a:t>To find the local maxima of the image use </a:t>
            </a:r>
            <a:r>
              <a:rPr lang="en-US" b="1" i="0" dirty="0" err="1">
                <a:effectLst/>
                <a:latin typeface="IBM Plex Sans" panose="020B0503050203000203" pitchFamily="34" charset="0"/>
              </a:rPr>
              <a:t>locmax</a:t>
            </a:r>
            <a:r>
              <a:rPr lang="en-US" b="1" i="0" dirty="0">
                <a:effectLst/>
                <a:latin typeface="IBM Plex Sans" panose="020B0503050203000203" pitchFamily="34" charset="0"/>
              </a:rPr>
              <a:t>()</a:t>
            </a:r>
            <a:r>
              <a:rPr lang="en-US" b="0" i="0" dirty="0">
                <a:effectLst/>
                <a:latin typeface="IBM Plex Sans" panose="020B0503050203000203" pitchFamily="34" charset="0"/>
              </a:rPr>
              <a:t> method.</a:t>
            </a:r>
          </a:p>
          <a:p>
            <a:endParaRPr lang="en-PK" dirty="0"/>
          </a:p>
        </p:txBody>
      </p:sp>
    </p:spTree>
    <p:extLst>
      <p:ext uri="{BB962C8B-B14F-4D97-AF65-F5344CB8AC3E}">
        <p14:creationId xmlns:p14="http://schemas.microsoft.com/office/powerpoint/2010/main" val="219116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C2E5-F321-A9D0-D1AE-B5AC685E4461}"/>
              </a:ext>
            </a:extLst>
          </p:cNvPr>
          <p:cNvSpPr>
            <a:spLocks noGrp="1"/>
          </p:cNvSpPr>
          <p:nvPr>
            <p:ph type="title"/>
          </p:nvPr>
        </p:nvSpPr>
        <p:spPr/>
        <p:txBody>
          <a:bodyPr/>
          <a:lstStyle/>
          <a:p>
            <a:r>
              <a:rPr lang="en-US" dirty="0"/>
              <a:t>Matplotlib</a:t>
            </a:r>
            <a:endParaRPr lang="en-PK" dirty="0"/>
          </a:p>
        </p:txBody>
      </p:sp>
      <p:sp>
        <p:nvSpPr>
          <p:cNvPr id="3" name="Content Placeholder 2">
            <a:extLst>
              <a:ext uri="{FF2B5EF4-FFF2-40B4-BE49-F238E27FC236}">
                <a16:creationId xmlns:a16="http://schemas.microsoft.com/office/drawing/2014/main" id="{8BE909AE-1C5C-B645-83BB-00AAFA7073C1}"/>
              </a:ext>
            </a:extLst>
          </p:cNvPr>
          <p:cNvSpPr>
            <a:spLocks noGrp="1"/>
          </p:cNvSpPr>
          <p:nvPr>
            <p:ph idx="1"/>
          </p:nvPr>
        </p:nvSpPr>
        <p:spPr/>
        <p:txBody>
          <a:bodyPr/>
          <a:lstStyle/>
          <a:p>
            <a:r>
              <a:rPr lang="en-US" dirty="0"/>
              <a:t>Visualization</a:t>
            </a:r>
          </a:p>
          <a:p>
            <a:endParaRPr lang="en-PK" dirty="0"/>
          </a:p>
        </p:txBody>
      </p:sp>
    </p:spTree>
    <p:extLst>
      <p:ext uri="{BB962C8B-B14F-4D97-AF65-F5344CB8AC3E}">
        <p14:creationId xmlns:p14="http://schemas.microsoft.com/office/powerpoint/2010/main" val="270646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359C-98AB-8824-F9EA-5874694C2D3F}"/>
              </a:ext>
            </a:extLst>
          </p:cNvPr>
          <p:cNvSpPr>
            <a:spLocks noGrp="1"/>
          </p:cNvSpPr>
          <p:nvPr>
            <p:ph type="title"/>
          </p:nvPr>
        </p:nvSpPr>
        <p:spPr/>
        <p:txBody>
          <a:bodyPr/>
          <a:lstStyle/>
          <a:p>
            <a:r>
              <a:rPr lang="en-US" dirty="0"/>
              <a:t>Let’s begin working with images</a:t>
            </a:r>
            <a:endParaRPr lang="en-PK" dirty="0"/>
          </a:p>
        </p:txBody>
      </p:sp>
      <p:sp>
        <p:nvSpPr>
          <p:cNvPr id="3" name="Content Placeholder 2">
            <a:extLst>
              <a:ext uri="{FF2B5EF4-FFF2-40B4-BE49-F238E27FC236}">
                <a16:creationId xmlns:a16="http://schemas.microsoft.com/office/drawing/2014/main" id="{068F978F-A0BC-2B8B-0FCE-9C3821CF2CE2}"/>
              </a:ext>
            </a:extLst>
          </p:cNvPr>
          <p:cNvSpPr>
            <a:spLocks noGrp="1"/>
          </p:cNvSpPr>
          <p:nvPr>
            <p:ph idx="1"/>
          </p:nvPr>
        </p:nvSpPr>
        <p:spPr/>
        <p:txBody>
          <a:bodyPr/>
          <a:lstStyle/>
          <a:p>
            <a:r>
              <a:rPr lang="en-US" dirty="0" err="1"/>
              <a:t>Read_Image</a:t>
            </a:r>
            <a:endParaRPr lang="en-US" dirty="0"/>
          </a:p>
          <a:p>
            <a:r>
              <a:rPr lang="en-US" dirty="0" err="1"/>
              <a:t>Print_Image</a:t>
            </a:r>
            <a:endParaRPr lang="en-US" dirty="0"/>
          </a:p>
          <a:p>
            <a:r>
              <a:rPr lang="en-US" dirty="0" err="1"/>
              <a:t>Copy_Image</a:t>
            </a:r>
            <a:endParaRPr lang="en-US" dirty="0"/>
          </a:p>
          <a:p>
            <a:r>
              <a:rPr lang="en-US" dirty="0" err="1"/>
              <a:t>Set_pixel</a:t>
            </a:r>
            <a:endParaRPr lang="en-US" dirty="0"/>
          </a:p>
          <a:p>
            <a:r>
              <a:rPr lang="en-US" dirty="0" err="1"/>
              <a:t>Get_Pixel</a:t>
            </a:r>
            <a:endParaRPr lang="en-US" dirty="0"/>
          </a:p>
          <a:p>
            <a:r>
              <a:rPr lang="en-US" sz="2800" dirty="0" err="1">
                <a:latin typeface="Consolas" charset="0"/>
                <a:ea typeface="Consolas" charset="0"/>
                <a:cs typeface="Consolas" charset="0"/>
              </a:rPr>
              <a:t>rgb_to_grayscale</a:t>
            </a:r>
            <a:r>
              <a:rPr lang="en-US" sz="2800" dirty="0">
                <a:latin typeface="Consolas" charset="0"/>
                <a:ea typeface="Consolas" charset="0"/>
                <a:cs typeface="Consolas" charset="0"/>
              </a:rPr>
              <a:t>(image </a:t>
            </a:r>
            <a:r>
              <a:rPr lang="en-US" sz="2800" dirty="0" err="1">
                <a:latin typeface="Consolas" charset="0"/>
                <a:ea typeface="Consolas" charset="0"/>
                <a:cs typeface="Consolas" charset="0"/>
              </a:rPr>
              <a:t>im</a:t>
            </a:r>
            <a:r>
              <a:rPr lang="en-US" sz="2800" dirty="0">
                <a:latin typeface="Consolas" charset="0"/>
                <a:ea typeface="Consolas" charset="0"/>
                <a:cs typeface="Consolas" charset="0"/>
              </a:rPr>
              <a:t>)</a:t>
            </a:r>
          </a:p>
          <a:p>
            <a:r>
              <a:rPr lang="en-US" dirty="0"/>
              <a:t>Rotate</a:t>
            </a:r>
          </a:p>
          <a:p>
            <a:r>
              <a:rPr lang="en-US" dirty="0"/>
              <a:t>Flipping</a:t>
            </a:r>
          </a:p>
          <a:p>
            <a:endParaRPr lang="en-US" dirty="0"/>
          </a:p>
          <a:p>
            <a:endParaRPr lang="en-PK" dirty="0"/>
          </a:p>
        </p:txBody>
      </p:sp>
    </p:spTree>
    <p:extLst>
      <p:ext uri="{BB962C8B-B14F-4D97-AF65-F5344CB8AC3E}">
        <p14:creationId xmlns:p14="http://schemas.microsoft.com/office/powerpoint/2010/main" val="1113739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E337-2FE2-3FC4-6C31-770A9BCC316F}"/>
              </a:ext>
            </a:extLst>
          </p:cNvPr>
          <p:cNvSpPr>
            <a:spLocks noGrp="1"/>
          </p:cNvSpPr>
          <p:nvPr>
            <p:ph type="title"/>
          </p:nvPr>
        </p:nvSpPr>
        <p:spPr/>
        <p:txBody>
          <a:bodyPr/>
          <a:lstStyle/>
          <a:p>
            <a:r>
              <a:rPr lang="en-US" dirty="0"/>
              <a:t>Use PIL to read image and print Image Size</a:t>
            </a:r>
            <a:endParaRPr lang="en-PK" dirty="0"/>
          </a:p>
        </p:txBody>
      </p:sp>
      <p:sp>
        <p:nvSpPr>
          <p:cNvPr id="3" name="Content Placeholder 2">
            <a:extLst>
              <a:ext uri="{FF2B5EF4-FFF2-40B4-BE49-F238E27FC236}">
                <a16:creationId xmlns:a16="http://schemas.microsoft.com/office/drawing/2014/main" id="{CA0E6223-E35F-7CA3-1C64-FC93DB6A7EC4}"/>
              </a:ext>
            </a:extLst>
          </p:cNvPr>
          <p:cNvSpPr>
            <a:spLocks noGrp="1"/>
          </p:cNvSpPr>
          <p:nvPr>
            <p:ph idx="1"/>
          </p:nvPr>
        </p:nvSpPr>
        <p:spPr>
          <a:xfrm>
            <a:off x="838200" y="1825625"/>
            <a:ext cx="5925855" cy="4351338"/>
          </a:xfrm>
        </p:spPr>
        <p:txBody>
          <a:bodyPr>
            <a:normAutofit lnSpcReduction="10000"/>
          </a:bodyPr>
          <a:lstStyle/>
          <a:p>
            <a:pPr marL="0" indent="0">
              <a:buNone/>
            </a:pPr>
            <a:r>
              <a:rPr lang="en-US" dirty="0"/>
              <a:t>from PIL import Image</a:t>
            </a:r>
          </a:p>
          <a:p>
            <a:pPr marL="0" indent="0">
              <a:buNone/>
            </a:pPr>
            <a:endParaRPr lang="en-US" dirty="0"/>
          </a:p>
          <a:p>
            <a:pPr marL="0" indent="0">
              <a:buNone/>
            </a:pPr>
            <a:r>
              <a:rPr lang="en-US" dirty="0"/>
              <a:t>filename = "images/cat_hat.jpg"</a:t>
            </a:r>
          </a:p>
          <a:p>
            <a:pPr marL="0" indent="0">
              <a:buNone/>
            </a:pPr>
            <a:r>
              <a:rPr lang="en-US" dirty="0"/>
              <a:t>with </a:t>
            </a:r>
            <a:r>
              <a:rPr lang="en-US" dirty="0" err="1"/>
              <a:t>Image.open</a:t>
            </a:r>
            <a:r>
              <a:rPr lang="en-US" dirty="0"/>
              <a:t>(filename) as image:</a:t>
            </a:r>
          </a:p>
          <a:p>
            <a:pPr marL="0" indent="0">
              <a:buNone/>
            </a:pPr>
            <a:r>
              <a:rPr lang="en-US" dirty="0"/>
              <a:t>    width, height = </a:t>
            </a:r>
            <a:r>
              <a:rPr lang="en-US" dirty="0" err="1"/>
              <a:t>image.size</a:t>
            </a:r>
            <a:endParaRPr lang="en-US" dirty="0"/>
          </a:p>
          <a:p>
            <a:pPr marL="0" indent="0">
              <a:buNone/>
            </a:pPr>
            <a:r>
              <a:rPr lang="en-US" dirty="0"/>
              <a:t>print(</a:t>
            </a:r>
            <a:r>
              <a:rPr lang="en-US" dirty="0" err="1"/>
              <a:t>image.size</a:t>
            </a:r>
            <a:r>
              <a:rPr lang="en-US" dirty="0"/>
              <a:t>)</a:t>
            </a:r>
          </a:p>
          <a:p>
            <a:pPr marL="0" indent="0">
              <a:buNone/>
            </a:pPr>
            <a:r>
              <a:rPr lang="en-US" dirty="0"/>
              <a:t>print(</a:t>
            </a:r>
            <a:r>
              <a:rPr lang="en-US" dirty="0" err="1"/>
              <a:t>width,height</a:t>
            </a:r>
            <a:r>
              <a:rPr lang="en-US" dirty="0"/>
              <a:t>)</a:t>
            </a:r>
          </a:p>
          <a:p>
            <a:pPr marL="0" indent="0">
              <a:buNone/>
            </a:pPr>
            <a:r>
              <a:rPr lang="en-US" dirty="0"/>
              <a:t>#Image.size gives  2-tuple and the width, height can be obtained</a:t>
            </a:r>
            <a:endParaRPr lang="en-PK" dirty="0"/>
          </a:p>
        </p:txBody>
      </p:sp>
      <p:sp>
        <p:nvSpPr>
          <p:cNvPr id="5" name="TextBox 4">
            <a:extLst>
              <a:ext uri="{FF2B5EF4-FFF2-40B4-BE49-F238E27FC236}">
                <a16:creationId xmlns:a16="http://schemas.microsoft.com/office/drawing/2014/main" id="{8B4DE35C-F288-6899-5A09-1424A154EA9B}"/>
              </a:ext>
            </a:extLst>
          </p:cNvPr>
          <p:cNvSpPr txBox="1"/>
          <p:nvPr/>
        </p:nvSpPr>
        <p:spPr>
          <a:xfrm>
            <a:off x="6917498" y="2870971"/>
            <a:ext cx="4117932" cy="1200329"/>
          </a:xfrm>
          <a:prstGeom prst="rect">
            <a:avLst/>
          </a:prstGeom>
          <a:noFill/>
        </p:spPr>
        <p:txBody>
          <a:bodyPr wrap="square">
            <a:spAutoFit/>
          </a:bodyPr>
          <a:lstStyle/>
          <a:p>
            <a:r>
              <a:rPr lang="en-US" dirty="0"/>
              <a:t>OUTPUT:</a:t>
            </a:r>
          </a:p>
          <a:p>
            <a:endParaRPr lang="en-US" dirty="0"/>
          </a:p>
          <a:p>
            <a:r>
              <a:rPr lang="en-PK" dirty="0"/>
              <a:t>(300, 168)</a:t>
            </a:r>
          </a:p>
          <a:p>
            <a:r>
              <a:rPr lang="en-PK" dirty="0"/>
              <a:t>300 168</a:t>
            </a:r>
          </a:p>
        </p:txBody>
      </p:sp>
    </p:spTree>
    <p:extLst>
      <p:ext uri="{BB962C8B-B14F-4D97-AF65-F5344CB8AC3E}">
        <p14:creationId xmlns:p14="http://schemas.microsoft.com/office/powerpoint/2010/main" val="226737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1317-5807-94B2-7878-F02C851602EE}"/>
              </a:ext>
            </a:extLst>
          </p:cNvPr>
          <p:cNvSpPr>
            <a:spLocks noGrp="1"/>
          </p:cNvSpPr>
          <p:nvPr>
            <p:ph type="title"/>
          </p:nvPr>
        </p:nvSpPr>
        <p:spPr/>
        <p:txBody>
          <a:bodyPr/>
          <a:lstStyle/>
          <a:p>
            <a:r>
              <a:rPr lang="en-US" dirty="0"/>
              <a:t>Python</a:t>
            </a:r>
            <a:endParaRPr lang="en-PK" dirty="0"/>
          </a:p>
        </p:txBody>
      </p:sp>
      <p:sp>
        <p:nvSpPr>
          <p:cNvPr id="3" name="Content Placeholder 2">
            <a:extLst>
              <a:ext uri="{FF2B5EF4-FFF2-40B4-BE49-F238E27FC236}">
                <a16:creationId xmlns:a16="http://schemas.microsoft.com/office/drawing/2014/main" id="{3E60D0CB-4166-CF37-D6DD-4F01E99C4267}"/>
              </a:ext>
            </a:extLst>
          </p:cNvPr>
          <p:cNvSpPr>
            <a:spLocks noGrp="1"/>
          </p:cNvSpPr>
          <p:nvPr>
            <p:ph idx="1"/>
          </p:nvPr>
        </p:nvSpPr>
        <p:spPr/>
        <p:txBody>
          <a:bodyPr/>
          <a:lstStyle/>
          <a:p>
            <a:endParaRPr lang="en-PK" dirty="0"/>
          </a:p>
        </p:txBody>
      </p:sp>
    </p:spTree>
    <p:extLst>
      <p:ext uri="{BB962C8B-B14F-4D97-AF65-F5344CB8AC3E}">
        <p14:creationId xmlns:p14="http://schemas.microsoft.com/office/powerpoint/2010/main" val="3605882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ECA3-3055-C85F-CCCF-648C978E833A}"/>
              </a:ext>
            </a:extLst>
          </p:cNvPr>
          <p:cNvSpPr>
            <a:spLocks noGrp="1"/>
          </p:cNvSpPr>
          <p:nvPr>
            <p:ph type="title"/>
          </p:nvPr>
        </p:nvSpPr>
        <p:spPr/>
        <p:txBody>
          <a:bodyPr/>
          <a:lstStyle/>
          <a:p>
            <a:r>
              <a:rPr lang="en-US" dirty="0"/>
              <a:t>Read Image Rotate and Save</a:t>
            </a:r>
            <a:endParaRPr lang="en-PK" dirty="0"/>
          </a:p>
        </p:txBody>
      </p:sp>
      <p:sp>
        <p:nvSpPr>
          <p:cNvPr id="3" name="Content Placeholder 2">
            <a:extLst>
              <a:ext uri="{FF2B5EF4-FFF2-40B4-BE49-F238E27FC236}">
                <a16:creationId xmlns:a16="http://schemas.microsoft.com/office/drawing/2014/main" id="{F446D664-E67D-9760-AA78-6B0A822E7586}"/>
              </a:ext>
            </a:extLst>
          </p:cNvPr>
          <p:cNvSpPr>
            <a:spLocks noGrp="1"/>
          </p:cNvSpPr>
          <p:nvPr>
            <p:ph idx="1"/>
          </p:nvPr>
        </p:nvSpPr>
        <p:spPr/>
        <p:txBody>
          <a:bodyPr>
            <a:normAutofit fontScale="40000" lnSpcReduction="20000"/>
          </a:bodyPr>
          <a:lstStyle/>
          <a:p>
            <a:pPr marL="0" indent="0">
              <a:buNone/>
            </a:pPr>
            <a:r>
              <a:rPr lang="en-US" b="1" dirty="0"/>
              <a:t>from PIL import Image</a:t>
            </a:r>
          </a:p>
          <a:p>
            <a:pPr marL="0" indent="0">
              <a:buNone/>
            </a:pPr>
            <a:endParaRPr lang="en-US" b="1" dirty="0"/>
          </a:p>
          <a:p>
            <a:pPr marL="0" indent="0">
              <a:buNone/>
            </a:pPr>
            <a:r>
              <a:rPr lang="en-US" b="1" dirty="0"/>
              <a:t>def main():</a:t>
            </a:r>
          </a:p>
          <a:p>
            <a:pPr marL="0" indent="0">
              <a:buNone/>
            </a:pPr>
            <a:r>
              <a:rPr lang="en-US" b="1" dirty="0"/>
              <a:t>    try:</a:t>
            </a:r>
          </a:p>
          <a:p>
            <a:pPr marL="0" indent="0">
              <a:buNone/>
            </a:pPr>
            <a:r>
              <a:rPr lang="en-US" b="1" dirty="0"/>
              <a:t>        #Relative Path</a:t>
            </a:r>
          </a:p>
          <a:p>
            <a:pPr marL="0" indent="0">
              <a:buNone/>
            </a:pPr>
            <a:r>
              <a:rPr lang="en-US" b="1" dirty="0"/>
              <a:t>        </a:t>
            </a:r>
            <a:r>
              <a:rPr lang="en-US" b="1" dirty="0" err="1"/>
              <a:t>img</a:t>
            </a:r>
            <a:r>
              <a:rPr lang="en-US" b="1" dirty="0"/>
              <a:t> = </a:t>
            </a:r>
            <a:r>
              <a:rPr lang="en-US" b="1" dirty="0" err="1"/>
              <a:t>Image.open</a:t>
            </a:r>
            <a:r>
              <a:rPr lang="en-US" b="1" dirty="0"/>
              <a:t>("images\peppers.png") </a:t>
            </a:r>
          </a:p>
          <a:p>
            <a:pPr marL="0" indent="0">
              <a:buNone/>
            </a:pPr>
            <a:r>
              <a:rPr lang="en-US" b="1" dirty="0"/>
              <a:t>        </a:t>
            </a:r>
          </a:p>
          <a:p>
            <a:pPr marL="0" indent="0">
              <a:buNone/>
            </a:pPr>
            <a:r>
              <a:rPr lang="en-US" b="1" dirty="0"/>
              <a:t>        #Angle given</a:t>
            </a:r>
          </a:p>
          <a:p>
            <a:pPr marL="0" indent="0">
              <a:buNone/>
            </a:pPr>
            <a:r>
              <a:rPr lang="en-US" b="1" dirty="0"/>
              <a:t>        </a:t>
            </a:r>
            <a:r>
              <a:rPr lang="en-US" b="1" dirty="0" err="1"/>
              <a:t>img</a:t>
            </a:r>
            <a:r>
              <a:rPr lang="en-US" b="1" dirty="0"/>
              <a:t> = </a:t>
            </a:r>
            <a:r>
              <a:rPr lang="en-US" b="1" dirty="0" err="1"/>
              <a:t>img.rotate</a:t>
            </a:r>
            <a:r>
              <a:rPr lang="en-US" b="1" dirty="0"/>
              <a:t>(180) </a:t>
            </a:r>
          </a:p>
          <a:p>
            <a:pPr marL="0" indent="0">
              <a:buNone/>
            </a:pPr>
            <a:r>
              <a:rPr lang="en-US" b="1" dirty="0"/>
              <a:t>        </a:t>
            </a:r>
          </a:p>
          <a:p>
            <a:pPr marL="0" indent="0">
              <a:buNone/>
            </a:pPr>
            <a:r>
              <a:rPr lang="en-US" b="1" dirty="0"/>
              <a:t>      #Saved in the same relative location</a:t>
            </a:r>
          </a:p>
          <a:p>
            <a:pPr marL="0" indent="0">
              <a:buNone/>
            </a:pPr>
            <a:r>
              <a:rPr lang="en-US" b="1" dirty="0"/>
              <a:t>        </a:t>
            </a:r>
            <a:r>
              <a:rPr lang="en-US" b="1" dirty="0" err="1"/>
              <a:t>img.save</a:t>
            </a:r>
            <a:r>
              <a:rPr lang="en-US" b="1" dirty="0"/>
              <a:t>("rotated_peppers.png")</a:t>
            </a:r>
          </a:p>
          <a:p>
            <a:pPr marL="0" indent="0">
              <a:buNone/>
            </a:pPr>
            <a:r>
              <a:rPr lang="en-US" b="1" dirty="0"/>
              <a:t>    except </a:t>
            </a:r>
            <a:r>
              <a:rPr lang="en-US" b="1" dirty="0" err="1"/>
              <a:t>IOError</a:t>
            </a:r>
            <a:r>
              <a:rPr lang="en-US" b="1" dirty="0"/>
              <a:t>:</a:t>
            </a:r>
          </a:p>
          <a:p>
            <a:pPr marL="0" indent="0">
              <a:buNone/>
            </a:pPr>
            <a:r>
              <a:rPr lang="en-US" b="1" dirty="0"/>
              <a:t>        pass</a:t>
            </a:r>
          </a:p>
          <a:p>
            <a:pPr marL="0" indent="0">
              <a:buNone/>
            </a:pPr>
            <a:endParaRPr lang="en-US" b="1" dirty="0"/>
          </a:p>
          <a:p>
            <a:pPr marL="0" indent="0">
              <a:buNone/>
            </a:pPr>
            <a:r>
              <a:rPr lang="en-US" b="1" dirty="0"/>
              <a:t>if __name__ == "__main__":</a:t>
            </a:r>
          </a:p>
          <a:p>
            <a:pPr marL="0" indent="0">
              <a:buNone/>
            </a:pPr>
            <a:r>
              <a:rPr lang="en-US" b="1" dirty="0"/>
              <a:t>    main()</a:t>
            </a:r>
          </a:p>
        </p:txBody>
      </p:sp>
      <p:pic>
        <p:nvPicPr>
          <p:cNvPr id="5" name="Picture 4">
            <a:extLst>
              <a:ext uri="{FF2B5EF4-FFF2-40B4-BE49-F238E27FC236}">
                <a16:creationId xmlns:a16="http://schemas.microsoft.com/office/drawing/2014/main" id="{6623B46F-B759-E762-9219-A851B3E34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645" y="4316422"/>
            <a:ext cx="2438400" cy="2438400"/>
          </a:xfrm>
          <a:prstGeom prst="rect">
            <a:avLst/>
          </a:prstGeom>
        </p:spPr>
      </p:pic>
      <p:pic>
        <p:nvPicPr>
          <p:cNvPr id="7" name="Picture 6">
            <a:extLst>
              <a:ext uri="{FF2B5EF4-FFF2-40B4-BE49-F238E27FC236}">
                <a16:creationId xmlns:a16="http://schemas.microsoft.com/office/drawing/2014/main" id="{7EBBA375-F076-7ED5-A9D4-16AEE9781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725" y="1480754"/>
            <a:ext cx="2438400" cy="2438400"/>
          </a:xfrm>
          <a:prstGeom prst="rect">
            <a:avLst/>
          </a:prstGeom>
        </p:spPr>
      </p:pic>
      <p:sp>
        <p:nvSpPr>
          <p:cNvPr id="8" name="TextBox 7">
            <a:extLst>
              <a:ext uri="{FF2B5EF4-FFF2-40B4-BE49-F238E27FC236}">
                <a16:creationId xmlns:a16="http://schemas.microsoft.com/office/drawing/2014/main" id="{F1958044-77AA-F668-FFEA-9BEE7E00EA92}"/>
              </a:ext>
            </a:extLst>
          </p:cNvPr>
          <p:cNvSpPr txBox="1"/>
          <p:nvPr/>
        </p:nvSpPr>
        <p:spPr>
          <a:xfrm>
            <a:off x="5969285" y="2939816"/>
            <a:ext cx="1270572" cy="369332"/>
          </a:xfrm>
          <a:prstGeom prst="rect">
            <a:avLst/>
          </a:prstGeom>
          <a:noFill/>
        </p:spPr>
        <p:txBody>
          <a:bodyPr wrap="square" rtlCol="0">
            <a:spAutoFit/>
          </a:bodyPr>
          <a:lstStyle/>
          <a:p>
            <a:r>
              <a:rPr lang="en-US" b="1" dirty="0"/>
              <a:t>Original</a:t>
            </a:r>
            <a:endParaRPr lang="en-PK" b="1" dirty="0"/>
          </a:p>
        </p:txBody>
      </p:sp>
      <p:sp>
        <p:nvSpPr>
          <p:cNvPr id="9" name="TextBox 8">
            <a:extLst>
              <a:ext uri="{FF2B5EF4-FFF2-40B4-BE49-F238E27FC236}">
                <a16:creationId xmlns:a16="http://schemas.microsoft.com/office/drawing/2014/main" id="{E9E27BD2-0EB1-9C34-9F1C-0638C28918BC}"/>
              </a:ext>
            </a:extLst>
          </p:cNvPr>
          <p:cNvSpPr txBox="1"/>
          <p:nvPr/>
        </p:nvSpPr>
        <p:spPr>
          <a:xfrm>
            <a:off x="6224427" y="5043319"/>
            <a:ext cx="1270572" cy="369332"/>
          </a:xfrm>
          <a:prstGeom prst="rect">
            <a:avLst/>
          </a:prstGeom>
          <a:noFill/>
        </p:spPr>
        <p:txBody>
          <a:bodyPr wrap="square" rtlCol="0">
            <a:spAutoFit/>
          </a:bodyPr>
          <a:lstStyle/>
          <a:p>
            <a:r>
              <a:rPr lang="en-US" b="1" dirty="0"/>
              <a:t>Rotated</a:t>
            </a:r>
            <a:endParaRPr lang="en-PK" b="1" dirty="0"/>
          </a:p>
        </p:txBody>
      </p:sp>
    </p:spTree>
    <p:extLst>
      <p:ext uri="{BB962C8B-B14F-4D97-AF65-F5344CB8AC3E}">
        <p14:creationId xmlns:p14="http://schemas.microsoft.com/office/powerpoint/2010/main" val="4248239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978E-EC81-8C5C-9923-C6FDCEDB184F}"/>
              </a:ext>
            </a:extLst>
          </p:cNvPr>
          <p:cNvSpPr>
            <a:spLocks noGrp="1"/>
          </p:cNvSpPr>
          <p:nvPr>
            <p:ph type="title"/>
          </p:nvPr>
        </p:nvSpPr>
        <p:spPr/>
        <p:txBody>
          <a:bodyPr/>
          <a:lstStyle/>
          <a:p>
            <a:r>
              <a:rPr lang="en-US" dirty="0"/>
              <a:t>Python Example</a:t>
            </a:r>
            <a:endParaRPr lang="en-PK" dirty="0"/>
          </a:p>
        </p:txBody>
      </p:sp>
      <p:graphicFrame>
        <p:nvGraphicFramePr>
          <p:cNvPr id="5" name="Content Placeholder 4">
            <a:extLst>
              <a:ext uri="{FF2B5EF4-FFF2-40B4-BE49-F238E27FC236}">
                <a16:creationId xmlns:a16="http://schemas.microsoft.com/office/drawing/2014/main" id="{08CF8FEC-EF25-7D49-623F-F36B22C06EC7}"/>
              </a:ext>
            </a:extLst>
          </p:cNvPr>
          <p:cNvGraphicFramePr>
            <a:graphicFrameLocks noGrp="1"/>
          </p:cNvGraphicFramePr>
          <p:nvPr>
            <p:ph idx="1"/>
            <p:extLst>
              <p:ext uri="{D42A27DB-BD31-4B8C-83A1-F6EECF244321}">
                <p14:modId xmlns:p14="http://schemas.microsoft.com/office/powerpoint/2010/main" val="2976889020"/>
              </p:ext>
            </p:extLst>
          </p:nvPr>
        </p:nvGraphicFramePr>
        <p:xfrm>
          <a:off x="2630184" y="2000892"/>
          <a:ext cx="3554860" cy="1428108"/>
        </p:xfrm>
        <a:graphic>
          <a:graphicData uri="http://schemas.openxmlformats.org/drawingml/2006/table">
            <a:tbl>
              <a:tblPr firstRow="1" bandRow="1">
                <a:tableStyleId>{5C22544A-7EE6-4342-B048-85BDC9FD1C3A}</a:tableStyleId>
              </a:tblPr>
              <a:tblGrid>
                <a:gridCol w="888715">
                  <a:extLst>
                    <a:ext uri="{9D8B030D-6E8A-4147-A177-3AD203B41FA5}">
                      <a16:colId xmlns:a16="http://schemas.microsoft.com/office/drawing/2014/main" val="3959018443"/>
                    </a:ext>
                  </a:extLst>
                </a:gridCol>
                <a:gridCol w="888715">
                  <a:extLst>
                    <a:ext uri="{9D8B030D-6E8A-4147-A177-3AD203B41FA5}">
                      <a16:colId xmlns:a16="http://schemas.microsoft.com/office/drawing/2014/main" val="531983033"/>
                    </a:ext>
                  </a:extLst>
                </a:gridCol>
                <a:gridCol w="888715">
                  <a:extLst>
                    <a:ext uri="{9D8B030D-6E8A-4147-A177-3AD203B41FA5}">
                      <a16:colId xmlns:a16="http://schemas.microsoft.com/office/drawing/2014/main" val="2851841018"/>
                    </a:ext>
                  </a:extLst>
                </a:gridCol>
                <a:gridCol w="888715">
                  <a:extLst>
                    <a:ext uri="{9D8B030D-6E8A-4147-A177-3AD203B41FA5}">
                      <a16:colId xmlns:a16="http://schemas.microsoft.com/office/drawing/2014/main" val="791127756"/>
                    </a:ext>
                  </a:extLst>
                </a:gridCol>
              </a:tblGrid>
              <a:tr h="476036">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extLst>
                  <a:ext uri="{0D108BD9-81ED-4DB2-BD59-A6C34878D82A}">
                    <a16:rowId xmlns:a16="http://schemas.microsoft.com/office/drawing/2014/main" val="315044326"/>
                  </a:ext>
                </a:extLst>
              </a:tr>
              <a:tr h="476036">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extLst>
                  <a:ext uri="{0D108BD9-81ED-4DB2-BD59-A6C34878D82A}">
                    <a16:rowId xmlns:a16="http://schemas.microsoft.com/office/drawing/2014/main" val="1917561472"/>
                  </a:ext>
                </a:extLst>
              </a:tr>
              <a:tr h="476036">
                <a:tc>
                  <a:txBody>
                    <a:bodyPr/>
                    <a:lstStyle/>
                    <a:p>
                      <a:r>
                        <a:rPr lang="en-US" dirty="0"/>
                        <a:t>8</a:t>
                      </a:r>
                      <a:endParaRPr lang="en-PK" dirty="0"/>
                    </a:p>
                  </a:txBody>
                  <a:tcPr/>
                </a:tc>
                <a:tc>
                  <a:txBody>
                    <a:bodyPr/>
                    <a:lstStyle/>
                    <a:p>
                      <a:r>
                        <a:rPr lang="en-US" dirty="0"/>
                        <a:t>9</a:t>
                      </a:r>
                      <a:endParaRPr lang="en-PK" dirty="0"/>
                    </a:p>
                  </a:txBody>
                  <a:tcPr/>
                </a:tc>
                <a:tc>
                  <a:txBody>
                    <a:bodyPr/>
                    <a:lstStyle/>
                    <a:p>
                      <a:r>
                        <a:rPr lang="en-US" dirty="0"/>
                        <a:t>10</a:t>
                      </a:r>
                      <a:endParaRPr lang="en-PK" dirty="0"/>
                    </a:p>
                  </a:txBody>
                  <a:tcPr/>
                </a:tc>
                <a:tc>
                  <a:txBody>
                    <a:bodyPr/>
                    <a:lstStyle/>
                    <a:p>
                      <a:r>
                        <a:rPr lang="en-US" dirty="0"/>
                        <a:t>11</a:t>
                      </a:r>
                      <a:endParaRPr lang="en-PK" dirty="0"/>
                    </a:p>
                  </a:txBody>
                  <a:tcPr/>
                </a:tc>
                <a:extLst>
                  <a:ext uri="{0D108BD9-81ED-4DB2-BD59-A6C34878D82A}">
                    <a16:rowId xmlns:a16="http://schemas.microsoft.com/office/drawing/2014/main" val="2779489861"/>
                  </a:ext>
                </a:extLst>
              </a:tr>
            </a:tbl>
          </a:graphicData>
        </a:graphic>
      </p:graphicFrame>
      <p:sp>
        <p:nvSpPr>
          <p:cNvPr id="6" name="Rectangle 2">
            <a:extLst>
              <a:ext uri="{FF2B5EF4-FFF2-40B4-BE49-F238E27FC236}">
                <a16:creationId xmlns:a16="http://schemas.microsoft.com/office/drawing/2014/main" id="{31A08006-D5B6-5BCE-7931-269A1B83F9A1}"/>
              </a:ext>
            </a:extLst>
          </p:cNvPr>
          <p:cNvSpPr>
            <a:spLocks noChangeArrowheads="1"/>
          </p:cNvSpPr>
          <p:nvPr/>
        </p:nvSpPr>
        <p:spPr bwMode="auto">
          <a:xfrm>
            <a:off x="780494" y="3335087"/>
            <a:ext cx="6575461" cy="31577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import </a:t>
            </a:r>
            <a:r>
              <a:rPr kumimoji="0" lang="en-US" altLang="en-PK" sz="1800" b="0" i="0" u="none" strike="noStrike" cap="none" normalizeH="0" baseline="0" dirty="0" err="1">
                <a:ln>
                  <a:noFill/>
                </a:ln>
                <a:solidFill>
                  <a:srgbClr val="333333"/>
                </a:solidFill>
                <a:effectLst/>
              </a:rPr>
              <a:t>numpy</a:t>
            </a:r>
            <a:r>
              <a:rPr kumimoji="0" lang="en-US" altLang="en-PK" sz="1800" b="0" i="0" u="none" strike="noStrike" cap="none" normalizeH="0" baseline="0" dirty="0">
                <a:ln>
                  <a:noFill/>
                </a:ln>
                <a:solidFill>
                  <a:srgbClr val="333333"/>
                </a:solidFill>
                <a:effectLst/>
              </a:rPr>
              <a:t> as np</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import </a:t>
            </a:r>
            <a:r>
              <a:rPr kumimoji="0" lang="en-US" altLang="en-PK" sz="1800" b="0" i="0" u="none" strike="noStrike" cap="none" normalizeH="0" baseline="0" dirty="0" err="1">
                <a:ln>
                  <a:noFill/>
                </a:ln>
                <a:solidFill>
                  <a:srgbClr val="333333"/>
                </a:solidFill>
                <a:effectLst/>
              </a:rPr>
              <a:t>matplotlib.pyplot</a:t>
            </a:r>
            <a:r>
              <a:rPr kumimoji="0" lang="en-US" altLang="en-PK" sz="1800" b="0" i="0" u="none" strike="noStrike" cap="none" normalizeH="0" baseline="0" dirty="0">
                <a:ln>
                  <a:noFill/>
                </a:ln>
                <a:solidFill>
                  <a:srgbClr val="333333"/>
                </a:solidFill>
                <a:effectLst/>
              </a:rPr>
              <a:t> as </a:t>
            </a:r>
            <a:r>
              <a:rPr kumimoji="0" lang="en-US" altLang="en-PK" sz="1800" b="0" i="0" u="none" strike="noStrike" cap="none" normalizeH="0" baseline="0" dirty="0" err="1">
                <a:ln>
                  <a:noFill/>
                </a:ln>
                <a:solidFill>
                  <a:srgbClr val="333333"/>
                </a:solidFill>
                <a:effectLst/>
              </a:rPr>
              <a:t>plt</a:t>
            </a:r>
            <a:endParaRPr kumimoji="0" lang="en-US" altLang="en-PK" sz="18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PK" sz="18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print ("My First Python Program")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f = </a:t>
            </a:r>
            <a:r>
              <a:rPr kumimoji="0" lang="en-US" altLang="en-PK" sz="1800" b="0" i="0" u="none" strike="noStrike" cap="none" normalizeH="0" baseline="0" dirty="0" err="1">
                <a:ln>
                  <a:noFill/>
                </a:ln>
                <a:solidFill>
                  <a:srgbClr val="333333"/>
                </a:solidFill>
                <a:effectLst/>
              </a:rPr>
              <a:t>np.arange</a:t>
            </a:r>
            <a:r>
              <a:rPr kumimoji="0" lang="en-US" altLang="en-PK" sz="1800" b="0" i="0" u="none" strike="noStrike" cap="none" normalizeH="0" baseline="0" dirty="0">
                <a:ln>
                  <a:noFill/>
                </a:ln>
                <a:solidFill>
                  <a:srgbClr val="333333"/>
                </a:solidFill>
                <a:effectLst/>
              </a:rPr>
              <a:t>(12).reshape(3,4)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print(f)</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err="1">
                <a:ln>
                  <a:noFill/>
                </a:ln>
                <a:solidFill>
                  <a:srgbClr val="333333"/>
                </a:solidFill>
                <a:effectLst/>
              </a:rPr>
              <a:t>plt.imshow</a:t>
            </a:r>
            <a:r>
              <a:rPr kumimoji="0" lang="en-US" altLang="en-PK" sz="1800" b="0" i="0" u="none" strike="noStrike" cap="none" normalizeH="0" baseline="0" dirty="0">
                <a:ln>
                  <a:noFill/>
                </a:ln>
                <a:solidFill>
                  <a:srgbClr val="333333"/>
                </a:solidFill>
                <a:effectLst/>
              </a:rPr>
              <a:t>(f, </a:t>
            </a:r>
            <a:r>
              <a:rPr kumimoji="0" lang="en-US" altLang="en-PK" sz="1800" b="0" i="0" u="none" strike="noStrike" cap="none" normalizeH="0" baseline="0" dirty="0" err="1">
                <a:ln>
                  <a:noFill/>
                </a:ln>
                <a:solidFill>
                  <a:srgbClr val="333333"/>
                </a:solidFill>
                <a:effectLst/>
              </a:rPr>
              <a:t>cmap</a:t>
            </a:r>
            <a:r>
              <a:rPr kumimoji="0" lang="en-US" altLang="en-PK" sz="1800" b="0" i="0" u="none" strike="noStrike" cap="none" normalizeH="0" baseline="0" dirty="0">
                <a:ln>
                  <a:noFill/>
                </a:ln>
                <a:solidFill>
                  <a:srgbClr val="333333"/>
                </a:solidFill>
                <a:effectLst/>
              </a:rPr>
              <a:t>='gray', interpolation='nearest’)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a:ln>
                  <a:noFill/>
                </a:ln>
                <a:solidFill>
                  <a:srgbClr val="333333"/>
                </a:solidFill>
                <a:effectLst/>
              </a:rPr>
              <a:t>#plt.axis('off')</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PK" sz="1800" b="0" i="0" u="none" strike="noStrike" cap="none" normalizeH="0" baseline="0" dirty="0" err="1">
                <a:ln>
                  <a:noFill/>
                </a:ln>
                <a:solidFill>
                  <a:srgbClr val="333333"/>
                </a:solidFill>
                <a:effectLst/>
              </a:rPr>
              <a:t>plt.show</a:t>
            </a:r>
            <a:r>
              <a:rPr kumimoji="0" lang="en-US" altLang="en-PK" sz="1800" b="0" i="0" u="none" strike="noStrike" cap="none" normalizeH="0" baseline="0" dirty="0">
                <a:ln>
                  <a:noFill/>
                </a:ln>
                <a:solidFill>
                  <a:srgbClr val="333333"/>
                </a:solidFill>
                <a:effectLst/>
              </a:rPr>
              <a:t>() </a:t>
            </a:r>
          </a:p>
        </p:txBody>
      </p:sp>
      <p:pic>
        <p:nvPicPr>
          <p:cNvPr id="1028" name="Picture 4">
            <a:extLst>
              <a:ext uri="{FF2B5EF4-FFF2-40B4-BE49-F238E27FC236}">
                <a16:creationId xmlns:a16="http://schemas.microsoft.com/office/drawing/2014/main" id="{9C3C7D8F-3C1F-33E9-2EA9-36A3A9C0C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683" y="3024883"/>
            <a:ext cx="4327421" cy="31902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F94BA6-8E0D-7891-C824-19ED6A12EE36}"/>
              </a:ext>
            </a:extLst>
          </p:cNvPr>
          <p:cNvSpPr txBox="1"/>
          <p:nvPr/>
        </p:nvSpPr>
        <p:spPr>
          <a:xfrm>
            <a:off x="6717082" y="1312558"/>
            <a:ext cx="6093912" cy="1200329"/>
          </a:xfrm>
          <a:prstGeom prst="rect">
            <a:avLst/>
          </a:prstGeom>
          <a:noFill/>
        </p:spPr>
        <p:txBody>
          <a:bodyPr wrap="square">
            <a:spAutoFit/>
          </a:bodyPr>
          <a:lstStyle/>
          <a:p>
            <a:r>
              <a:rPr lang="en-PK" dirty="0"/>
              <a:t>My First Python Program</a:t>
            </a:r>
          </a:p>
          <a:p>
            <a:r>
              <a:rPr lang="en-PK" dirty="0"/>
              <a:t>[[ 0  1  2  3]</a:t>
            </a:r>
          </a:p>
          <a:p>
            <a:r>
              <a:rPr lang="en-PK" dirty="0"/>
              <a:t> [ 4  5  6  7]</a:t>
            </a:r>
          </a:p>
          <a:p>
            <a:r>
              <a:rPr lang="en-PK" dirty="0"/>
              <a:t> [ 8  9 10 11]]</a:t>
            </a:r>
          </a:p>
        </p:txBody>
      </p:sp>
      <p:sp>
        <p:nvSpPr>
          <p:cNvPr id="7" name="TextBox 6">
            <a:extLst>
              <a:ext uri="{FF2B5EF4-FFF2-40B4-BE49-F238E27FC236}">
                <a16:creationId xmlns:a16="http://schemas.microsoft.com/office/drawing/2014/main" id="{00920B5C-6B5C-126E-4955-AA6BA3A5C795}"/>
              </a:ext>
            </a:extLst>
          </p:cNvPr>
          <p:cNvSpPr txBox="1"/>
          <p:nvPr/>
        </p:nvSpPr>
        <p:spPr>
          <a:xfrm>
            <a:off x="6717082" y="601249"/>
            <a:ext cx="2364288" cy="369332"/>
          </a:xfrm>
          <a:prstGeom prst="rect">
            <a:avLst/>
          </a:prstGeom>
          <a:noFill/>
        </p:spPr>
        <p:txBody>
          <a:bodyPr wrap="square" rtlCol="0">
            <a:spAutoFit/>
          </a:bodyPr>
          <a:lstStyle/>
          <a:p>
            <a:r>
              <a:rPr lang="en-US" dirty="0"/>
              <a:t>OUTPUT</a:t>
            </a:r>
            <a:endParaRPr lang="en-PK" dirty="0"/>
          </a:p>
        </p:txBody>
      </p:sp>
    </p:spTree>
    <p:extLst>
      <p:ext uri="{BB962C8B-B14F-4D97-AF65-F5344CB8AC3E}">
        <p14:creationId xmlns:p14="http://schemas.microsoft.com/office/powerpoint/2010/main" val="80106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2555-8278-CF00-BE64-68069097243D}"/>
              </a:ext>
            </a:extLst>
          </p:cNvPr>
          <p:cNvSpPr>
            <a:spLocks noGrp="1"/>
          </p:cNvSpPr>
          <p:nvPr>
            <p:ph type="title"/>
          </p:nvPr>
        </p:nvSpPr>
        <p:spPr/>
        <p:txBody>
          <a:bodyPr/>
          <a:lstStyle/>
          <a:p>
            <a:endParaRPr lang="en-PK"/>
          </a:p>
        </p:txBody>
      </p:sp>
      <p:sp>
        <p:nvSpPr>
          <p:cNvPr id="5" name="Rectangle 2">
            <a:extLst>
              <a:ext uri="{FF2B5EF4-FFF2-40B4-BE49-F238E27FC236}">
                <a16:creationId xmlns:a16="http://schemas.microsoft.com/office/drawing/2014/main" id="{360ADDDB-2B24-2F2E-72D7-58AF67D4DEBF}"/>
              </a:ext>
            </a:extLst>
          </p:cNvPr>
          <p:cNvSpPr>
            <a:spLocks noChangeArrowheads="1"/>
          </p:cNvSpPr>
          <p:nvPr/>
        </p:nvSpPr>
        <p:spPr bwMode="auto">
          <a:xfrm>
            <a:off x="636998" y="1396595"/>
            <a:ext cx="5599415"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PK" altLang="en-PK" sz="2000" b="0" i="0" u="none" strike="noStrike" cap="none" normalizeH="0" baseline="0" dirty="0">
                <a:ln>
                  <a:noFill/>
                </a:ln>
                <a:solidFill>
                  <a:srgbClr val="333333"/>
                </a:solidFill>
                <a:effectLst/>
                <a:latin typeface="+mj-lt"/>
              </a:rPr>
              <a:t>f</a:t>
            </a:r>
            <a:r>
              <a:rPr kumimoji="0" lang="en-PK" altLang="en-PK" sz="2000" b="0" i="0" u="none" strike="noStrike" cap="none" normalizeH="0" baseline="0" dirty="0">
                <a:ln>
                  <a:noFill/>
                </a:ln>
                <a:solidFill>
                  <a:srgbClr val="404040"/>
                </a:solidFill>
                <a:effectLst/>
                <a:latin typeface="+mj-lt"/>
              </a:rPr>
              <a:t> </a:t>
            </a:r>
            <a:r>
              <a:rPr kumimoji="0" lang="en-PK" altLang="en-PK" sz="2000" b="1" i="0" u="none" strike="noStrike" cap="none" normalizeH="0" baseline="0" dirty="0">
                <a:ln>
                  <a:noFill/>
                </a:ln>
                <a:solidFill>
                  <a:schemeClr val="tx1"/>
                </a:solidFill>
                <a:effectLst/>
                <a:latin typeface="+mj-lt"/>
              </a:rPr>
              <a:t>=</a:t>
            </a:r>
            <a:r>
              <a:rPr kumimoji="0" lang="en-PK" altLang="en-PK" sz="2000" b="0" i="0" u="none" strike="noStrike" cap="none" normalizeH="0" baseline="0" dirty="0">
                <a:ln>
                  <a:noFill/>
                </a:ln>
                <a:solidFill>
                  <a:srgbClr val="404040"/>
                </a:solidFill>
                <a:effectLst/>
                <a:latin typeface="+mj-lt"/>
              </a:rPr>
              <a:t> </a:t>
            </a:r>
            <a:r>
              <a:rPr kumimoji="0" lang="en-PK" altLang="en-PK" sz="2000" b="0" i="0" u="none" strike="noStrike" cap="none" normalizeH="0" baseline="0" dirty="0" err="1">
                <a:ln>
                  <a:noFill/>
                </a:ln>
                <a:solidFill>
                  <a:srgbClr val="333333"/>
                </a:solidFill>
                <a:effectLst/>
                <a:latin typeface="+mj-lt"/>
              </a:rPr>
              <a:t>plt</a:t>
            </a:r>
            <a:r>
              <a:rPr kumimoji="0" lang="en-PK" altLang="en-PK" sz="2000" b="1" i="0" u="none" strike="noStrike" cap="none" normalizeH="0" baseline="0" dirty="0" err="1">
                <a:ln>
                  <a:noFill/>
                </a:ln>
                <a:solidFill>
                  <a:schemeClr val="tx1"/>
                </a:solidFill>
                <a:effectLst/>
                <a:latin typeface="+mj-lt"/>
              </a:rPr>
              <a:t>.</a:t>
            </a:r>
            <a:r>
              <a:rPr kumimoji="0" lang="en-PK" altLang="en-PK" sz="2000" b="0" i="0" u="none" strike="noStrike" cap="none" normalizeH="0" baseline="0" dirty="0" err="1">
                <a:ln>
                  <a:noFill/>
                </a:ln>
                <a:solidFill>
                  <a:srgbClr val="333333"/>
                </a:solidFill>
                <a:effectLst/>
                <a:latin typeface="+mj-lt"/>
              </a:rPr>
              <a:t>imread</a:t>
            </a:r>
            <a:r>
              <a:rPr kumimoji="0" lang="en-PK" altLang="en-PK" sz="2000" b="0" i="0" u="none" strike="noStrike" cap="none" normalizeH="0" baseline="0" dirty="0">
                <a:ln>
                  <a:noFill/>
                </a:ln>
                <a:solidFill>
                  <a:srgbClr val="404040"/>
                </a:solidFill>
                <a:effectLst/>
                <a:latin typeface="+mj-lt"/>
              </a:rPr>
              <a:t>(</a:t>
            </a:r>
            <a:r>
              <a:rPr kumimoji="0" lang="en-PK" altLang="en-PK" sz="2000" b="0" i="0" u="none" strike="noStrike" cap="none" normalizeH="0" baseline="0" dirty="0">
                <a:ln>
                  <a:noFill/>
                </a:ln>
                <a:solidFill>
                  <a:srgbClr val="DD1144"/>
                </a:solidFill>
                <a:effectLst/>
                <a:latin typeface="+mj-lt"/>
              </a:rPr>
              <a:t>'images/peppers.png’</a:t>
            </a:r>
            <a:r>
              <a:rPr kumimoji="0" lang="en-PK" altLang="en-PK" sz="2000" b="0" i="0" u="none" strike="noStrike" cap="none" normalizeH="0" baseline="0" dirty="0">
                <a:ln>
                  <a:noFill/>
                </a:ln>
                <a:solidFill>
                  <a:srgbClr val="404040"/>
                </a:solidFill>
                <a:effectLst/>
                <a:latin typeface="+mj-lt"/>
              </a:rPr>
              <a:t>) </a:t>
            </a:r>
            <a:endParaRPr kumimoji="0" lang="en-US" altLang="en-PK" sz="2000"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PK" altLang="en-PK" sz="2000" b="0" i="0" u="none" strike="noStrike" cap="none" normalizeH="0" baseline="0" dirty="0" err="1">
                <a:ln>
                  <a:noFill/>
                </a:ln>
                <a:solidFill>
                  <a:srgbClr val="333333"/>
                </a:solidFill>
                <a:effectLst/>
                <a:latin typeface="+mj-lt"/>
              </a:rPr>
              <a:t>plt</a:t>
            </a:r>
            <a:r>
              <a:rPr kumimoji="0" lang="en-PK" altLang="en-PK" sz="2000" b="1" i="0" u="none" strike="noStrike" cap="none" normalizeH="0" baseline="0" dirty="0" err="1">
                <a:ln>
                  <a:noFill/>
                </a:ln>
                <a:solidFill>
                  <a:schemeClr val="tx1"/>
                </a:solidFill>
                <a:effectLst/>
                <a:latin typeface="+mj-lt"/>
              </a:rPr>
              <a:t>.</a:t>
            </a:r>
            <a:r>
              <a:rPr kumimoji="0" lang="en-PK" altLang="en-PK" sz="2000" b="0" i="0" u="none" strike="noStrike" cap="none" normalizeH="0" baseline="0" dirty="0" err="1">
                <a:ln>
                  <a:noFill/>
                </a:ln>
                <a:solidFill>
                  <a:srgbClr val="333333"/>
                </a:solidFill>
                <a:effectLst/>
                <a:latin typeface="+mj-lt"/>
              </a:rPr>
              <a:t>imshow</a:t>
            </a:r>
            <a:r>
              <a:rPr kumimoji="0" lang="en-PK" altLang="en-PK" sz="2000" b="0" i="0" u="none" strike="noStrike" cap="none" normalizeH="0" baseline="0" dirty="0">
                <a:ln>
                  <a:noFill/>
                </a:ln>
                <a:solidFill>
                  <a:srgbClr val="404040"/>
                </a:solidFill>
                <a:effectLst/>
                <a:latin typeface="+mj-lt"/>
              </a:rPr>
              <a:t>(</a:t>
            </a:r>
            <a:r>
              <a:rPr kumimoji="0" lang="en-PK" altLang="en-PK" sz="2000" b="0" i="0" u="none" strike="noStrike" cap="none" normalizeH="0" baseline="0" dirty="0">
                <a:ln>
                  <a:noFill/>
                </a:ln>
                <a:solidFill>
                  <a:srgbClr val="333333"/>
                </a:solidFill>
                <a:effectLst/>
                <a:latin typeface="+mj-lt"/>
              </a:rPr>
              <a:t>f</a:t>
            </a:r>
            <a:r>
              <a:rPr kumimoji="0" lang="en-PK" altLang="en-PK" sz="2000" b="0" i="0" u="none" strike="noStrike" cap="none" normalizeH="0" baseline="0" dirty="0">
                <a:ln>
                  <a:noFill/>
                </a:ln>
                <a:solidFill>
                  <a:srgbClr val="404040"/>
                </a:solidFill>
                <a:effectLst/>
                <a:latin typeface="+mj-lt"/>
              </a:rPr>
              <a:t>)</a:t>
            </a:r>
            <a:r>
              <a:rPr kumimoji="0" lang="en-PK" altLang="en-PK" sz="2000" b="0" i="0" u="none" strike="noStrike" cap="none" normalizeH="0" baseline="0" dirty="0">
                <a:ln>
                  <a:noFill/>
                </a:ln>
                <a:solidFill>
                  <a:srgbClr val="555555"/>
                </a:solidFill>
                <a:effectLst/>
                <a:latin typeface="+mj-lt"/>
              </a:rPr>
              <a:t> </a:t>
            </a:r>
            <a:endParaRPr kumimoji="0" lang="en-US" altLang="en-PK" sz="2000" b="0" i="0" u="none" strike="noStrike" cap="none" normalizeH="0" baseline="0" dirty="0">
              <a:ln>
                <a:noFill/>
              </a:ln>
              <a:solidFill>
                <a:srgbClr val="555555"/>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PK" altLang="en-PK" sz="2000" b="0" i="0" u="none" strike="noStrike" cap="none" normalizeH="0" baseline="0" dirty="0" err="1">
                <a:ln>
                  <a:noFill/>
                </a:ln>
                <a:solidFill>
                  <a:srgbClr val="333333"/>
                </a:solidFill>
                <a:effectLst/>
                <a:latin typeface="+mj-lt"/>
              </a:rPr>
              <a:t>plt</a:t>
            </a:r>
            <a:r>
              <a:rPr kumimoji="0" lang="en-PK" altLang="en-PK" sz="2000" b="1" i="0" u="none" strike="noStrike" cap="none" normalizeH="0" baseline="0" dirty="0" err="1">
                <a:ln>
                  <a:noFill/>
                </a:ln>
                <a:solidFill>
                  <a:schemeClr val="tx1"/>
                </a:solidFill>
                <a:effectLst/>
                <a:latin typeface="+mj-lt"/>
              </a:rPr>
              <a:t>.</a:t>
            </a:r>
            <a:r>
              <a:rPr kumimoji="0" lang="en-PK" altLang="en-PK" sz="2000" b="0" i="0" u="none" strike="noStrike" cap="none" normalizeH="0" baseline="0" dirty="0" err="1">
                <a:ln>
                  <a:noFill/>
                </a:ln>
                <a:solidFill>
                  <a:srgbClr val="333333"/>
                </a:solidFill>
                <a:effectLst/>
                <a:latin typeface="+mj-lt"/>
              </a:rPr>
              <a:t>show</a:t>
            </a:r>
            <a:r>
              <a:rPr kumimoji="0" lang="en-PK" altLang="en-PK" sz="2000" b="0" i="0" u="none" strike="noStrike" cap="none" normalizeH="0" baseline="0" dirty="0">
                <a:ln>
                  <a:noFill/>
                </a:ln>
                <a:solidFill>
                  <a:srgbClr val="404040"/>
                </a:solidFill>
                <a:effectLst/>
                <a:latin typeface="+mj-lt"/>
              </a:rPr>
              <a:t>()</a:t>
            </a:r>
            <a:endParaRPr kumimoji="0" lang="en-US" altLang="en-PK" sz="2000"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PK" altLang="en-PK" sz="2000" b="1" i="0" u="none" strike="noStrike" cap="none" normalizeH="0" baseline="0" dirty="0">
                <a:ln>
                  <a:noFill/>
                </a:ln>
                <a:solidFill>
                  <a:srgbClr val="404040"/>
                </a:solidFill>
                <a:effectLst/>
                <a:latin typeface="+mj-lt"/>
              </a:rPr>
              <a:t>print</a:t>
            </a:r>
            <a:r>
              <a:rPr kumimoji="0" lang="en-PK" altLang="en-PK" sz="2000" b="0" i="0" u="none" strike="noStrike" cap="none" normalizeH="0" baseline="0" dirty="0">
                <a:ln>
                  <a:noFill/>
                </a:ln>
                <a:solidFill>
                  <a:srgbClr val="404040"/>
                </a:solidFill>
                <a:effectLst/>
                <a:latin typeface="+mj-lt"/>
              </a:rPr>
              <a:t>(</a:t>
            </a:r>
            <a:r>
              <a:rPr kumimoji="0" lang="en-PK" altLang="en-PK" sz="2000" b="0" i="0" u="none" strike="noStrike" cap="none" normalizeH="0" baseline="0" dirty="0" err="1">
                <a:ln>
                  <a:noFill/>
                </a:ln>
                <a:solidFill>
                  <a:srgbClr val="333333"/>
                </a:solidFill>
                <a:effectLst/>
                <a:latin typeface="+mj-lt"/>
              </a:rPr>
              <a:t>f</a:t>
            </a:r>
            <a:r>
              <a:rPr kumimoji="0" lang="en-PK" altLang="en-PK" sz="2000" b="1" i="0" u="none" strike="noStrike" cap="none" normalizeH="0" baseline="0" dirty="0" err="1">
                <a:ln>
                  <a:noFill/>
                </a:ln>
                <a:solidFill>
                  <a:schemeClr val="tx1"/>
                </a:solidFill>
                <a:effectLst/>
                <a:latin typeface="+mj-lt"/>
              </a:rPr>
              <a:t>.</a:t>
            </a:r>
            <a:r>
              <a:rPr kumimoji="0" lang="en-PK" altLang="en-PK" sz="2000" b="0" i="0" u="none" strike="noStrike" cap="none" normalizeH="0" baseline="0" dirty="0" err="1">
                <a:ln>
                  <a:noFill/>
                </a:ln>
                <a:solidFill>
                  <a:srgbClr val="333333"/>
                </a:solidFill>
                <a:effectLst/>
                <a:latin typeface="+mj-lt"/>
              </a:rPr>
              <a:t>shape</a:t>
            </a:r>
            <a:r>
              <a:rPr kumimoji="0" lang="en-PK" altLang="en-PK" sz="2000" b="0" i="0" u="none" strike="noStrike" cap="none" normalizeH="0" baseline="0" dirty="0">
                <a:ln>
                  <a:noFill/>
                </a:ln>
                <a:solidFill>
                  <a:srgbClr val="404040"/>
                </a:solidFill>
                <a:effectLst/>
                <a:latin typeface="+mj-lt"/>
              </a:rPr>
              <a:t>) </a:t>
            </a:r>
            <a:endParaRPr kumimoji="0" lang="en-US" altLang="en-PK" sz="2000" b="0" i="0" u="none" strike="noStrike" cap="none" normalizeH="0" baseline="0" dirty="0">
              <a:ln>
                <a:noFill/>
              </a:ln>
              <a:solidFill>
                <a:srgbClr val="404040"/>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PK" sz="2000" b="0" i="0" u="none" strike="noStrike" cap="none" normalizeH="0" baseline="0" dirty="0">
              <a:ln>
                <a:noFill/>
              </a:ln>
              <a:solidFill>
                <a:srgbClr val="888888"/>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PK" sz="2000" dirty="0">
                <a:solidFill>
                  <a:srgbClr val="888888"/>
                </a:solidFill>
                <a:latin typeface="+mj-lt"/>
              </a:rPr>
              <a:t>##output=</a:t>
            </a:r>
            <a:r>
              <a:rPr kumimoji="0" lang="en-PK" altLang="en-PK" sz="2000" b="0" i="0" u="none" strike="noStrike" cap="none" normalizeH="0" baseline="0" dirty="0">
                <a:ln>
                  <a:noFill/>
                </a:ln>
                <a:solidFill>
                  <a:srgbClr val="888888"/>
                </a:solidFill>
                <a:effectLst/>
                <a:latin typeface="+mj-lt"/>
              </a:rPr>
              <a:t>(256, 256, 3)</a:t>
            </a:r>
            <a:r>
              <a:rPr kumimoji="0" lang="en-PK" altLang="en-PK" sz="2000" b="0" i="0" u="none" strike="noStrike" cap="none" normalizeH="0" baseline="0" dirty="0">
                <a:ln>
                  <a:noFill/>
                </a:ln>
                <a:solidFill>
                  <a:schemeClr val="tx1"/>
                </a:solidFill>
                <a:effectLst/>
                <a:latin typeface="+mj-lt"/>
              </a:rPr>
              <a:t> </a:t>
            </a:r>
            <a:endParaRPr kumimoji="0" lang="en-US" altLang="en-PK"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mj-lt"/>
            </a:endParaRPr>
          </a:p>
        </p:txBody>
      </p:sp>
      <p:pic>
        <p:nvPicPr>
          <p:cNvPr id="2052" name="Picture 4">
            <a:extLst>
              <a:ext uri="{FF2B5EF4-FFF2-40B4-BE49-F238E27FC236}">
                <a16:creationId xmlns:a16="http://schemas.microsoft.com/office/drawing/2014/main" id="{3D43CC96-73D4-790C-A8EE-20BCF161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467" y="1742148"/>
            <a:ext cx="4105275" cy="3981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73FD43B-6AA5-2B78-041E-CEBE95D25815}"/>
              </a:ext>
            </a:extLst>
          </p:cNvPr>
          <p:cNvSpPr>
            <a:spLocks noChangeArrowheads="1"/>
          </p:cNvSpPr>
          <p:nvPr/>
        </p:nvSpPr>
        <p:spPr bwMode="auto">
          <a:xfrm>
            <a:off x="1150705" y="4005619"/>
            <a:ext cx="508570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600" b="0" i="0" u="none" strike="noStrike" cap="none" normalizeH="0" baseline="0" dirty="0">
                <a:ln>
                  <a:noFill/>
                </a:ln>
                <a:solidFill>
                  <a:srgbClr val="404040"/>
                </a:solidFill>
                <a:effectLst/>
                <a:latin typeface="Lato" panose="020F0502020204030203" pitchFamily="34" charset="0"/>
              </a:rPr>
              <a:t>The shape of a </a:t>
            </a:r>
            <a:r>
              <a:rPr kumimoji="0" lang="en-PK" altLang="en-PK" sz="2600" b="0" i="0" u="none" strike="noStrike" cap="none" normalizeH="0" baseline="0" dirty="0" err="1">
                <a:ln>
                  <a:noFill/>
                </a:ln>
                <a:solidFill>
                  <a:srgbClr val="404040"/>
                </a:solidFill>
                <a:effectLst/>
                <a:latin typeface="Lato" panose="020F0502020204030203" pitchFamily="34" charset="0"/>
              </a:rPr>
              <a:t>color</a:t>
            </a:r>
            <a:r>
              <a:rPr kumimoji="0" lang="en-PK" altLang="en-PK" sz="2600" b="0" i="0" u="none" strike="noStrike" cap="none" normalizeH="0" baseline="0" dirty="0">
                <a:ln>
                  <a:noFill/>
                </a:ln>
                <a:solidFill>
                  <a:srgbClr val="404040"/>
                </a:solidFill>
                <a:effectLst/>
                <a:latin typeface="Lato" panose="020F0502020204030203" pitchFamily="34" charset="0"/>
              </a:rPr>
              <a:t> image array thus is </a:t>
            </a:r>
            <a:r>
              <a:rPr kumimoji="0" lang="en-PK" altLang="en-PK" sz="2600" b="0" i="0" u="none" strike="noStrike" cap="none" normalizeH="0" baseline="0" dirty="0">
                <a:ln>
                  <a:noFill/>
                </a:ln>
                <a:solidFill>
                  <a:srgbClr val="404040"/>
                </a:solidFill>
                <a:effectLst/>
                <a:latin typeface="MathJax_Math-italic"/>
              </a:rPr>
              <a:t>M</a:t>
            </a:r>
            <a:r>
              <a:rPr kumimoji="0" lang="en-PK" altLang="en-PK" sz="2600" b="0" i="0" u="none" strike="noStrike" cap="none" normalizeH="0" baseline="0" dirty="0">
                <a:ln>
                  <a:noFill/>
                </a:ln>
                <a:solidFill>
                  <a:srgbClr val="404040"/>
                </a:solidFill>
                <a:effectLst/>
                <a:latin typeface="MathJax_Main"/>
              </a:rPr>
              <a:t>×</a:t>
            </a:r>
            <a:r>
              <a:rPr kumimoji="0" lang="en-PK" altLang="en-PK" sz="2600" b="0" i="0" u="none" strike="noStrike" cap="none" normalizeH="0" baseline="0" dirty="0">
                <a:ln>
                  <a:noFill/>
                </a:ln>
                <a:solidFill>
                  <a:srgbClr val="404040"/>
                </a:solidFill>
                <a:effectLst/>
                <a:latin typeface="MathJax_Math-italic"/>
              </a:rPr>
              <a:t>N</a:t>
            </a:r>
            <a:r>
              <a:rPr kumimoji="0" lang="en-PK" altLang="en-PK" sz="2600" b="0" i="0" u="none" strike="noStrike" cap="none" normalizeH="0" baseline="0" dirty="0">
                <a:ln>
                  <a:noFill/>
                </a:ln>
                <a:solidFill>
                  <a:srgbClr val="404040"/>
                </a:solidFill>
                <a:effectLst/>
                <a:latin typeface="MathJax_Main"/>
              </a:rPr>
              <a:t>×3</a:t>
            </a:r>
            <a:br>
              <a:rPr kumimoji="0" lang="en-PK" altLang="en-PK" sz="2600" b="0" i="0" u="none" strike="noStrike" cap="none" normalizeH="0" baseline="0" dirty="0">
                <a:ln>
                  <a:noFill/>
                </a:ln>
                <a:solidFill>
                  <a:schemeClr val="tx1"/>
                </a:solidFill>
                <a:effectLst/>
              </a:rPr>
            </a:br>
            <a:endParaRPr kumimoji="0" lang="en-PK" altLang="en-PK" sz="2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9689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5B8F-ADA0-77A2-97D5-A6B6562B7974}"/>
              </a:ext>
            </a:extLst>
          </p:cNvPr>
          <p:cNvSpPr>
            <a:spLocks noGrp="1"/>
          </p:cNvSpPr>
          <p:nvPr>
            <p:ph type="title"/>
          </p:nvPr>
        </p:nvSpPr>
        <p:spPr/>
        <p:txBody>
          <a:bodyPr/>
          <a:lstStyle/>
          <a:p>
            <a:r>
              <a:rPr lang="en-US" dirty="0"/>
              <a:t>Run and tell output?</a:t>
            </a:r>
            <a:endParaRPr lang="en-PK" dirty="0"/>
          </a:p>
        </p:txBody>
      </p:sp>
      <p:sp>
        <p:nvSpPr>
          <p:cNvPr id="3" name="Content Placeholder 2">
            <a:extLst>
              <a:ext uri="{FF2B5EF4-FFF2-40B4-BE49-F238E27FC236}">
                <a16:creationId xmlns:a16="http://schemas.microsoft.com/office/drawing/2014/main" id="{DB1AECBD-E83F-6971-A566-526242B090FB}"/>
              </a:ext>
            </a:extLst>
          </p:cNvPr>
          <p:cNvSpPr>
            <a:spLocks noGrp="1"/>
          </p:cNvSpPr>
          <p:nvPr>
            <p:ph idx="1"/>
          </p:nvPr>
        </p:nvSpPr>
        <p:spPr/>
        <p:txBody>
          <a:bodyPr>
            <a:normAutofit fontScale="62500" lnSpcReduction="20000"/>
          </a:bodyPr>
          <a:lstStyle/>
          <a:p>
            <a:r>
              <a:rPr lang="en-US" b="0" i="0" dirty="0">
                <a:solidFill>
                  <a:srgbClr val="000000"/>
                </a:solidFill>
                <a:effectLst/>
                <a:latin typeface="system-ui"/>
              </a:rPr>
              <a:t>import </a:t>
            </a:r>
            <a:r>
              <a:rPr lang="en-US" b="0" i="0" dirty="0" err="1">
                <a:solidFill>
                  <a:srgbClr val="000000"/>
                </a:solidFill>
                <a:effectLst/>
                <a:latin typeface="system-ui"/>
              </a:rPr>
              <a:t>matplotlib.pyplot</a:t>
            </a:r>
            <a:r>
              <a:rPr lang="en-US" b="0" i="0" dirty="0">
                <a:solidFill>
                  <a:srgbClr val="000000"/>
                </a:solidFill>
                <a:effectLst/>
                <a:latin typeface="system-ui"/>
              </a:rPr>
              <a:t> as </a:t>
            </a:r>
            <a:r>
              <a:rPr lang="en-US" b="0" i="0" dirty="0" err="1">
                <a:solidFill>
                  <a:srgbClr val="000000"/>
                </a:solidFill>
                <a:effectLst/>
                <a:latin typeface="system-ui"/>
              </a:rPr>
              <a:t>plt</a:t>
            </a:r>
            <a:r>
              <a:rPr lang="en-US" b="0" i="0" dirty="0">
                <a:solidFill>
                  <a:srgbClr val="000000"/>
                </a:solidFill>
                <a:effectLst/>
                <a:latin typeface="system-ui"/>
              </a:rPr>
              <a:t> </a:t>
            </a:r>
          </a:p>
          <a:p>
            <a:r>
              <a:rPr lang="en-US" b="0" i="0" dirty="0">
                <a:solidFill>
                  <a:srgbClr val="000000"/>
                </a:solidFill>
                <a:effectLst/>
                <a:latin typeface="system-ui"/>
              </a:rPr>
              <a:t>from </a:t>
            </a:r>
            <a:r>
              <a:rPr lang="en-US" b="0" i="0" dirty="0" err="1">
                <a:solidFill>
                  <a:srgbClr val="000000"/>
                </a:solidFill>
                <a:effectLst/>
                <a:latin typeface="system-ui"/>
              </a:rPr>
              <a:t>skimage</a:t>
            </a:r>
            <a:r>
              <a:rPr lang="en-US" b="0" i="0" dirty="0">
                <a:solidFill>
                  <a:srgbClr val="000000"/>
                </a:solidFill>
                <a:effectLst/>
                <a:latin typeface="system-ui"/>
              </a:rPr>
              <a:t> import data </a:t>
            </a:r>
          </a:p>
          <a:p>
            <a:r>
              <a:rPr lang="en-US" b="0" i="0" dirty="0">
                <a:solidFill>
                  <a:srgbClr val="000000"/>
                </a:solidFill>
                <a:effectLst/>
                <a:latin typeface="system-ui"/>
              </a:rPr>
              <a:t>from </a:t>
            </a:r>
            <a:r>
              <a:rPr lang="en-US" b="0" i="0" dirty="0" err="1">
                <a:solidFill>
                  <a:srgbClr val="000000"/>
                </a:solidFill>
                <a:effectLst/>
                <a:latin typeface="system-ui"/>
              </a:rPr>
              <a:t>skimage.color</a:t>
            </a:r>
            <a:r>
              <a:rPr lang="en-US" b="0" i="0" dirty="0">
                <a:solidFill>
                  <a:srgbClr val="000000"/>
                </a:solidFill>
                <a:effectLst/>
                <a:latin typeface="system-ui"/>
              </a:rPr>
              <a:t> import rgb2gray </a:t>
            </a:r>
          </a:p>
          <a:p>
            <a:r>
              <a:rPr lang="en-US" b="0" i="0" dirty="0">
                <a:solidFill>
                  <a:srgbClr val="000000"/>
                </a:solidFill>
                <a:effectLst/>
                <a:latin typeface="system-ui"/>
              </a:rPr>
              <a:t>original = data.cat() </a:t>
            </a:r>
          </a:p>
          <a:p>
            <a:r>
              <a:rPr lang="en-US" b="0" i="0" dirty="0">
                <a:solidFill>
                  <a:srgbClr val="000000"/>
                </a:solidFill>
                <a:effectLst/>
                <a:latin typeface="system-ui"/>
              </a:rPr>
              <a:t>grayscale = rgb2gray(original) </a:t>
            </a:r>
          </a:p>
          <a:p>
            <a:r>
              <a:rPr lang="en-US" b="0" i="0" dirty="0">
                <a:solidFill>
                  <a:srgbClr val="000000"/>
                </a:solidFill>
                <a:effectLst/>
                <a:latin typeface="system-ui"/>
              </a:rPr>
              <a:t>fig, axes = </a:t>
            </a:r>
            <a:r>
              <a:rPr lang="en-US" b="0" i="0" dirty="0" err="1">
                <a:solidFill>
                  <a:srgbClr val="000000"/>
                </a:solidFill>
                <a:effectLst/>
                <a:latin typeface="system-ui"/>
              </a:rPr>
              <a:t>plt.subplots</a:t>
            </a:r>
            <a:r>
              <a:rPr lang="en-US" b="0" i="0" dirty="0">
                <a:solidFill>
                  <a:srgbClr val="000000"/>
                </a:solidFill>
                <a:effectLst/>
                <a:latin typeface="system-ui"/>
              </a:rPr>
              <a:t>(1, 2, </a:t>
            </a:r>
            <a:r>
              <a:rPr lang="en-US" b="0" i="0" dirty="0" err="1">
                <a:solidFill>
                  <a:srgbClr val="000000"/>
                </a:solidFill>
                <a:effectLst/>
                <a:latin typeface="system-ui"/>
              </a:rPr>
              <a:t>figsize</a:t>
            </a:r>
            <a:r>
              <a:rPr lang="en-US" b="0" i="0" dirty="0">
                <a:solidFill>
                  <a:srgbClr val="000000"/>
                </a:solidFill>
                <a:effectLst/>
                <a:latin typeface="system-ui"/>
              </a:rPr>
              <a:t>=(8, 4)) </a:t>
            </a:r>
          </a:p>
          <a:p>
            <a:r>
              <a:rPr lang="en-US" b="0" i="0" dirty="0">
                <a:solidFill>
                  <a:srgbClr val="000000"/>
                </a:solidFill>
                <a:effectLst/>
                <a:latin typeface="system-ui"/>
              </a:rPr>
              <a:t>ax = </a:t>
            </a:r>
            <a:r>
              <a:rPr lang="en-US" b="0" i="0" dirty="0" err="1">
                <a:solidFill>
                  <a:srgbClr val="000000"/>
                </a:solidFill>
                <a:effectLst/>
                <a:latin typeface="system-ui"/>
              </a:rPr>
              <a:t>axes.ravel</a:t>
            </a:r>
            <a:r>
              <a:rPr lang="en-US" b="0" i="0" dirty="0">
                <a:solidFill>
                  <a:srgbClr val="000000"/>
                </a:solidFill>
                <a:effectLst/>
                <a:latin typeface="system-ui"/>
              </a:rPr>
              <a:t>() </a:t>
            </a:r>
          </a:p>
          <a:p>
            <a:r>
              <a:rPr lang="en-US" b="0" i="0" dirty="0">
                <a:solidFill>
                  <a:srgbClr val="000000"/>
                </a:solidFill>
                <a:effectLst/>
                <a:latin typeface="system-ui"/>
              </a:rPr>
              <a:t>ax[0].</a:t>
            </a:r>
            <a:r>
              <a:rPr lang="en-US" b="0" i="0" dirty="0" err="1">
                <a:solidFill>
                  <a:srgbClr val="000000"/>
                </a:solidFill>
                <a:effectLst/>
                <a:latin typeface="system-ui"/>
              </a:rPr>
              <a:t>imshow</a:t>
            </a:r>
            <a:r>
              <a:rPr lang="en-US" b="0" i="0" dirty="0">
                <a:solidFill>
                  <a:srgbClr val="000000"/>
                </a:solidFill>
                <a:effectLst/>
                <a:latin typeface="system-ui"/>
              </a:rPr>
              <a:t>(original) </a:t>
            </a:r>
          </a:p>
          <a:p>
            <a:r>
              <a:rPr lang="en-US" b="0" i="0" dirty="0">
                <a:solidFill>
                  <a:srgbClr val="000000"/>
                </a:solidFill>
                <a:effectLst/>
                <a:latin typeface="system-ui"/>
              </a:rPr>
              <a:t>ax[0].</a:t>
            </a:r>
            <a:r>
              <a:rPr lang="en-US" b="0" i="0" dirty="0" err="1">
                <a:solidFill>
                  <a:srgbClr val="000000"/>
                </a:solidFill>
                <a:effectLst/>
                <a:latin typeface="system-ui"/>
              </a:rPr>
              <a:t>set_title</a:t>
            </a:r>
            <a:r>
              <a:rPr lang="en-US" b="0" i="0" dirty="0">
                <a:solidFill>
                  <a:srgbClr val="000000"/>
                </a:solidFill>
                <a:effectLst/>
                <a:latin typeface="system-ui"/>
              </a:rPr>
              <a:t>("RGB") </a:t>
            </a:r>
          </a:p>
          <a:p>
            <a:r>
              <a:rPr lang="en-US" b="0" i="0" dirty="0">
                <a:solidFill>
                  <a:srgbClr val="000000"/>
                </a:solidFill>
                <a:effectLst/>
                <a:latin typeface="system-ui"/>
              </a:rPr>
              <a:t>ax[1].</a:t>
            </a:r>
            <a:r>
              <a:rPr lang="en-US" b="0" i="0" dirty="0" err="1">
                <a:solidFill>
                  <a:srgbClr val="000000"/>
                </a:solidFill>
                <a:effectLst/>
                <a:latin typeface="system-ui"/>
              </a:rPr>
              <a:t>imshow</a:t>
            </a:r>
            <a:r>
              <a:rPr lang="en-US" b="0" i="0" dirty="0">
                <a:solidFill>
                  <a:srgbClr val="000000"/>
                </a:solidFill>
                <a:effectLst/>
                <a:latin typeface="system-ui"/>
              </a:rPr>
              <a:t>(grayscale, </a:t>
            </a:r>
            <a:r>
              <a:rPr lang="en-US" b="0" i="0" dirty="0" err="1">
                <a:solidFill>
                  <a:srgbClr val="000000"/>
                </a:solidFill>
                <a:effectLst/>
                <a:latin typeface="system-ui"/>
              </a:rPr>
              <a:t>cmap</a:t>
            </a:r>
            <a:r>
              <a:rPr lang="en-US" b="0" i="0" dirty="0">
                <a:solidFill>
                  <a:srgbClr val="000000"/>
                </a:solidFill>
                <a:effectLst/>
                <a:latin typeface="system-ui"/>
              </a:rPr>
              <a:t>=</a:t>
            </a:r>
            <a:r>
              <a:rPr lang="en-US" b="0" i="0" dirty="0" err="1">
                <a:solidFill>
                  <a:srgbClr val="000000"/>
                </a:solidFill>
                <a:effectLst/>
                <a:latin typeface="system-ui"/>
              </a:rPr>
              <a:t>plt.cm.gray</a:t>
            </a:r>
            <a:r>
              <a:rPr lang="en-US" b="0" i="0" dirty="0">
                <a:solidFill>
                  <a:srgbClr val="000000"/>
                </a:solidFill>
                <a:effectLst/>
                <a:latin typeface="system-ui"/>
              </a:rPr>
              <a:t>) </a:t>
            </a:r>
          </a:p>
          <a:p>
            <a:r>
              <a:rPr lang="en-US" b="0" i="0" dirty="0">
                <a:solidFill>
                  <a:srgbClr val="000000"/>
                </a:solidFill>
                <a:effectLst/>
                <a:latin typeface="system-ui"/>
              </a:rPr>
              <a:t>ax[1].</a:t>
            </a:r>
            <a:r>
              <a:rPr lang="en-US" b="0" i="0" dirty="0" err="1">
                <a:solidFill>
                  <a:srgbClr val="000000"/>
                </a:solidFill>
                <a:effectLst/>
                <a:latin typeface="system-ui"/>
              </a:rPr>
              <a:t>set_title</a:t>
            </a:r>
            <a:r>
              <a:rPr lang="en-US" b="0" i="0" dirty="0">
                <a:solidFill>
                  <a:srgbClr val="000000"/>
                </a:solidFill>
                <a:effectLst/>
                <a:latin typeface="system-ui"/>
              </a:rPr>
              <a:t>("Grayscale") </a:t>
            </a:r>
          </a:p>
          <a:p>
            <a:r>
              <a:rPr lang="en-US" b="0" i="0" dirty="0" err="1">
                <a:solidFill>
                  <a:srgbClr val="000000"/>
                </a:solidFill>
                <a:effectLst/>
                <a:latin typeface="system-ui"/>
              </a:rPr>
              <a:t>fig.tight_layout</a:t>
            </a:r>
            <a:r>
              <a:rPr lang="en-US" b="0" i="0" dirty="0">
                <a:solidFill>
                  <a:srgbClr val="000000"/>
                </a:solidFill>
                <a:effectLst/>
                <a:latin typeface="system-ui"/>
              </a:rPr>
              <a:t>() </a:t>
            </a:r>
          </a:p>
          <a:p>
            <a:r>
              <a:rPr lang="en-US" b="0" i="0" dirty="0" err="1">
                <a:solidFill>
                  <a:srgbClr val="000000"/>
                </a:solidFill>
                <a:effectLst/>
                <a:latin typeface="system-ui"/>
              </a:rPr>
              <a:t>plt.show</a:t>
            </a:r>
            <a:r>
              <a:rPr lang="en-US" b="0" i="0" dirty="0">
                <a:solidFill>
                  <a:srgbClr val="000000"/>
                </a:solidFill>
                <a:effectLst/>
                <a:latin typeface="system-ui"/>
              </a:rPr>
              <a:t>()</a:t>
            </a:r>
            <a:endParaRPr lang="en-PK" dirty="0"/>
          </a:p>
        </p:txBody>
      </p:sp>
    </p:spTree>
    <p:extLst>
      <p:ext uri="{BB962C8B-B14F-4D97-AF65-F5344CB8AC3E}">
        <p14:creationId xmlns:p14="http://schemas.microsoft.com/office/powerpoint/2010/main" val="2439233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058C-7F38-8E57-4057-104E360C49BF}"/>
              </a:ext>
            </a:extLst>
          </p:cNvPr>
          <p:cNvSpPr>
            <a:spLocks noGrp="1"/>
          </p:cNvSpPr>
          <p:nvPr>
            <p:ph type="title"/>
          </p:nvPr>
        </p:nvSpPr>
        <p:spPr/>
        <p:txBody>
          <a:bodyPr/>
          <a:lstStyle/>
          <a:p>
            <a:r>
              <a:rPr lang="en-US" dirty="0"/>
              <a:t>Assignment 1</a:t>
            </a:r>
            <a:endParaRPr lang="en-PK" dirty="0"/>
          </a:p>
        </p:txBody>
      </p:sp>
      <p:sp>
        <p:nvSpPr>
          <p:cNvPr id="3" name="Content Placeholder 2">
            <a:extLst>
              <a:ext uri="{FF2B5EF4-FFF2-40B4-BE49-F238E27FC236}">
                <a16:creationId xmlns:a16="http://schemas.microsoft.com/office/drawing/2014/main" id="{E94C59FA-EE03-6509-1980-1C429162C846}"/>
              </a:ext>
            </a:extLst>
          </p:cNvPr>
          <p:cNvSpPr>
            <a:spLocks noGrp="1"/>
          </p:cNvSpPr>
          <p:nvPr>
            <p:ph idx="1"/>
          </p:nvPr>
        </p:nvSpPr>
        <p:spPr/>
        <p:txBody>
          <a:bodyPr>
            <a:normAutofit/>
          </a:bodyPr>
          <a:lstStyle/>
          <a:p>
            <a:pPr algn="just"/>
            <a:endParaRPr lang="en-US" sz="1800" b="0" i="0" u="none" strike="noStrike" baseline="0" dirty="0">
              <a:latin typeface="Times New Roman" panose="02020603050405020304" pitchFamily="18" charset="0"/>
            </a:endParaRPr>
          </a:p>
          <a:p>
            <a:pPr algn="just"/>
            <a:r>
              <a:rPr lang="en-US" sz="1800" b="1" i="0" u="none" strike="noStrike" baseline="0" dirty="0">
                <a:latin typeface="Times New Roman" panose="02020603050405020304" pitchFamily="18" charset="0"/>
              </a:rPr>
              <a:t>Question 1:</a:t>
            </a:r>
            <a:r>
              <a:rPr lang="en-US" sz="1800" b="0" i="0" u="none" strike="noStrike" baseline="0" dirty="0">
                <a:latin typeface="Times New Roman" panose="02020603050405020304" pitchFamily="18" charset="0"/>
              </a:rPr>
              <a:t> Write 3 different Python functions that can create the images given below. Code them in such so that the size of the image itself, size of boxes, size of lines and number of horizontal and vertical lines are entered by the user.</a:t>
            </a:r>
          </a:p>
          <a:p>
            <a:pPr algn="just"/>
            <a:endParaRPr lang="en-US" sz="1800" b="0" i="0" u="none" strike="noStrike" baseline="0" dirty="0">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1800" dirty="0">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BE9A76A6-FD54-DAF2-53B1-06B4A78C1B7B}"/>
              </a:ext>
            </a:extLst>
          </p:cNvPr>
          <p:cNvPicPr>
            <a:picLocks noChangeAspect="1"/>
          </p:cNvPicPr>
          <p:nvPr/>
        </p:nvPicPr>
        <p:blipFill>
          <a:blip r:embed="rId2"/>
          <a:stretch>
            <a:fillRect/>
          </a:stretch>
        </p:blipFill>
        <p:spPr>
          <a:xfrm>
            <a:off x="2508367" y="3429000"/>
            <a:ext cx="949124" cy="908613"/>
          </a:xfrm>
          <a:prstGeom prst="rect">
            <a:avLst/>
          </a:prstGeom>
        </p:spPr>
      </p:pic>
      <p:pic>
        <p:nvPicPr>
          <p:cNvPr id="7" name="Picture 6">
            <a:extLst>
              <a:ext uri="{FF2B5EF4-FFF2-40B4-BE49-F238E27FC236}">
                <a16:creationId xmlns:a16="http://schemas.microsoft.com/office/drawing/2014/main" id="{059837B6-1D94-47CF-212D-D948AED30B02}"/>
              </a:ext>
            </a:extLst>
          </p:cNvPr>
          <p:cNvPicPr>
            <a:picLocks noChangeAspect="1"/>
          </p:cNvPicPr>
          <p:nvPr/>
        </p:nvPicPr>
        <p:blipFill>
          <a:blip r:embed="rId3"/>
          <a:stretch>
            <a:fillRect/>
          </a:stretch>
        </p:blipFill>
        <p:spPr>
          <a:xfrm>
            <a:off x="4854097" y="3428998"/>
            <a:ext cx="902825" cy="891251"/>
          </a:xfrm>
          <a:prstGeom prst="rect">
            <a:avLst/>
          </a:prstGeom>
        </p:spPr>
      </p:pic>
      <p:pic>
        <p:nvPicPr>
          <p:cNvPr id="9" name="Picture 8">
            <a:extLst>
              <a:ext uri="{FF2B5EF4-FFF2-40B4-BE49-F238E27FC236}">
                <a16:creationId xmlns:a16="http://schemas.microsoft.com/office/drawing/2014/main" id="{A3870166-15D5-04EA-C73F-3681881D4F55}"/>
              </a:ext>
            </a:extLst>
          </p:cNvPr>
          <p:cNvPicPr>
            <a:picLocks noChangeAspect="1"/>
          </p:cNvPicPr>
          <p:nvPr/>
        </p:nvPicPr>
        <p:blipFill>
          <a:blip r:embed="rId4"/>
          <a:stretch>
            <a:fillRect/>
          </a:stretch>
        </p:blipFill>
        <p:spPr>
          <a:xfrm>
            <a:off x="6886491" y="3428999"/>
            <a:ext cx="902825" cy="891251"/>
          </a:xfrm>
          <a:prstGeom prst="rect">
            <a:avLst/>
          </a:prstGeom>
        </p:spPr>
      </p:pic>
      <p:sp>
        <p:nvSpPr>
          <p:cNvPr id="10" name="TextBox 9">
            <a:extLst>
              <a:ext uri="{FF2B5EF4-FFF2-40B4-BE49-F238E27FC236}">
                <a16:creationId xmlns:a16="http://schemas.microsoft.com/office/drawing/2014/main" id="{B2A9B883-AB44-3BD0-465E-566EBD3CA393}"/>
              </a:ext>
            </a:extLst>
          </p:cNvPr>
          <p:cNvSpPr txBox="1"/>
          <p:nvPr/>
        </p:nvSpPr>
        <p:spPr>
          <a:xfrm>
            <a:off x="2508367" y="4453920"/>
            <a:ext cx="1047964" cy="367951"/>
          </a:xfrm>
          <a:prstGeom prst="rect">
            <a:avLst/>
          </a:prstGeom>
          <a:noFill/>
        </p:spPr>
        <p:txBody>
          <a:bodyPr wrap="square" rtlCol="0">
            <a:spAutoFit/>
          </a:bodyPr>
          <a:lstStyle/>
          <a:p>
            <a:r>
              <a:rPr lang="en-US" dirty="0"/>
              <a:t>Image 1</a:t>
            </a:r>
            <a:endParaRPr lang="en-PK" dirty="0"/>
          </a:p>
        </p:txBody>
      </p:sp>
      <p:sp>
        <p:nvSpPr>
          <p:cNvPr id="11" name="TextBox 10">
            <a:extLst>
              <a:ext uri="{FF2B5EF4-FFF2-40B4-BE49-F238E27FC236}">
                <a16:creationId xmlns:a16="http://schemas.microsoft.com/office/drawing/2014/main" id="{28CED7BA-D097-E7C4-7BC9-17FA2A35BE25}"/>
              </a:ext>
            </a:extLst>
          </p:cNvPr>
          <p:cNvSpPr txBox="1"/>
          <p:nvPr/>
        </p:nvSpPr>
        <p:spPr>
          <a:xfrm>
            <a:off x="4746424" y="4524128"/>
            <a:ext cx="1047964" cy="367951"/>
          </a:xfrm>
          <a:prstGeom prst="rect">
            <a:avLst/>
          </a:prstGeom>
          <a:noFill/>
        </p:spPr>
        <p:txBody>
          <a:bodyPr wrap="square" rtlCol="0">
            <a:spAutoFit/>
          </a:bodyPr>
          <a:lstStyle/>
          <a:p>
            <a:r>
              <a:rPr lang="en-US" dirty="0"/>
              <a:t>Image 2</a:t>
            </a:r>
            <a:endParaRPr lang="en-PK" dirty="0"/>
          </a:p>
        </p:txBody>
      </p:sp>
      <p:sp>
        <p:nvSpPr>
          <p:cNvPr id="12" name="TextBox 11">
            <a:extLst>
              <a:ext uri="{FF2B5EF4-FFF2-40B4-BE49-F238E27FC236}">
                <a16:creationId xmlns:a16="http://schemas.microsoft.com/office/drawing/2014/main" id="{3757F324-9662-E460-BCAB-DF5A764D75D3}"/>
              </a:ext>
            </a:extLst>
          </p:cNvPr>
          <p:cNvSpPr txBox="1"/>
          <p:nvPr/>
        </p:nvSpPr>
        <p:spPr>
          <a:xfrm>
            <a:off x="6813921" y="4488993"/>
            <a:ext cx="1047964" cy="367951"/>
          </a:xfrm>
          <a:prstGeom prst="rect">
            <a:avLst/>
          </a:prstGeom>
          <a:noFill/>
        </p:spPr>
        <p:txBody>
          <a:bodyPr wrap="square" rtlCol="0">
            <a:spAutoFit/>
          </a:bodyPr>
          <a:lstStyle/>
          <a:p>
            <a:r>
              <a:rPr lang="en-US" dirty="0"/>
              <a:t>Image 3</a:t>
            </a:r>
            <a:endParaRPr lang="en-PK" dirty="0"/>
          </a:p>
        </p:txBody>
      </p:sp>
    </p:spTree>
    <p:extLst>
      <p:ext uri="{BB962C8B-B14F-4D97-AF65-F5344CB8AC3E}">
        <p14:creationId xmlns:p14="http://schemas.microsoft.com/office/powerpoint/2010/main" val="129612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D140-BDF2-EE32-4A4B-6F874654458E}"/>
              </a:ext>
            </a:extLst>
          </p:cNvPr>
          <p:cNvSpPr>
            <a:spLocks noGrp="1"/>
          </p:cNvSpPr>
          <p:nvPr>
            <p:ph type="title"/>
          </p:nvPr>
        </p:nvSpPr>
        <p:spPr/>
        <p:txBody>
          <a:bodyPr/>
          <a:lstStyle/>
          <a:p>
            <a:r>
              <a:rPr lang="en-US" dirty="0"/>
              <a:t>Assignment 1</a:t>
            </a:r>
            <a:endParaRPr lang="en-PK" dirty="0"/>
          </a:p>
        </p:txBody>
      </p:sp>
      <p:sp>
        <p:nvSpPr>
          <p:cNvPr id="3" name="Content Placeholder 2">
            <a:extLst>
              <a:ext uri="{FF2B5EF4-FFF2-40B4-BE49-F238E27FC236}">
                <a16:creationId xmlns:a16="http://schemas.microsoft.com/office/drawing/2014/main" id="{D9DF213B-FCDC-806B-BA6B-D8B0FE076EB8}"/>
              </a:ext>
            </a:extLst>
          </p:cNvPr>
          <p:cNvSpPr>
            <a:spLocks noGrp="1"/>
          </p:cNvSpPr>
          <p:nvPr>
            <p:ph idx="1"/>
          </p:nvPr>
        </p:nvSpPr>
        <p:spPr/>
        <p:txBody>
          <a:bodyPr/>
          <a:lstStyle/>
          <a:p>
            <a:r>
              <a:rPr lang="en-US" sz="2800" b="1" i="0" u="none" strike="noStrike" baseline="0" dirty="0">
                <a:latin typeface="Times New Roman" panose="02020603050405020304" pitchFamily="18" charset="0"/>
              </a:rPr>
              <a:t>Question 2:</a:t>
            </a:r>
            <a:r>
              <a:rPr lang="en-US" sz="2800" b="0" i="0" u="none" strike="noStrike" baseline="0" dirty="0">
                <a:latin typeface="Times New Roman" panose="02020603050405020304" pitchFamily="18" charset="0"/>
              </a:rPr>
              <a:t> Write a function to create a white image size entered by the user and then create 4 boxes of Black, Blue, Green and Red respectively on each corner of the image as shown below. The size of the colored boxes should be 1/10th the size of the image. (</a:t>
            </a:r>
            <a:r>
              <a:rPr lang="en-US" sz="2800" b="1" i="0" u="none" strike="noStrike" baseline="0" dirty="0">
                <a:latin typeface="Times New Roman" panose="02020603050405020304" pitchFamily="18" charset="0"/>
              </a:rPr>
              <a:t>HINT: </a:t>
            </a:r>
            <a:r>
              <a:rPr lang="en-US" sz="2800" b="0" i="0" u="none" strike="noStrike" baseline="0" dirty="0">
                <a:latin typeface="Times New Roman" panose="02020603050405020304" pitchFamily="18" charset="0"/>
              </a:rPr>
              <a:t>the arrays of ones and zeros can be in more than 2 dimensions)</a:t>
            </a:r>
            <a:endParaRPr lang="en-PK" dirty="0"/>
          </a:p>
          <a:p>
            <a:endParaRPr lang="en-PK" dirty="0"/>
          </a:p>
        </p:txBody>
      </p:sp>
      <p:pic>
        <p:nvPicPr>
          <p:cNvPr id="5" name="Picture 4">
            <a:extLst>
              <a:ext uri="{FF2B5EF4-FFF2-40B4-BE49-F238E27FC236}">
                <a16:creationId xmlns:a16="http://schemas.microsoft.com/office/drawing/2014/main" id="{50CEBD24-9D9C-600B-C8B1-C9F8728888A8}"/>
              </a:ext>
            </a:extLst>
          </p:cNvPr>
          <p:cNvPicPr>
            <a:picLocks noChangeAspect="1"/>
          </p:cNvPicPr>
          <p:nvPr/>
        </p:nvPicPr>
        <p:blipFill>
          <a:blip r:embed="rId2"/>
          <a:stretch>
            <a:fillRect/>
          </a:stretch>
        </p:blipFill>
        <p:spPr>
          <a:xfrm>
            <a:off x="8053682" y="4398900"/>
            <a:ext cx="1180618" cy="978061"/>
          </a:xfrm>
          <a:prstGeom prst="rect">
            <a:avLst/>
          </a:prstGeom>
        </p:spPr>
      </p:pic>
    </p:spTree>
    <p:extLst>
      <p:ext uri="{BB962C8B-B14F-4D97-AF65-F5344CB8AC3E}">
        <p14:creationId xmlns:p14="http://schemas.microsoft.com/office/powerpoint/2010/main" val="311481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277A-3C90-2662-C2A0-C2D7B19943CB}"/>
              </a:ext>
            </a:extLst>
          </p:cNvPr>
          <p:cNvSpPr>
            <a:spLocks noGrp="1"/>
          </p:cNvSpPr>
          <p:nvPr>
            <p:ph type="title"/>
          </p:nvPr>
        </p:nvSpPr>
        <p:spPr/>
        <p:txBody>
          <a:bodyPr/>
          <a:lstStyle/>
          <a:p>
            <a:r>
              <a:rPr lang="en-US" dirty="0"/>
              <a:t>Assignment 1</a:t>
            </a:r>
            <a:endParaRPr lang="en-PK" dirty="0"/>
          </a:p>
        </p:txBody>
      </p:sp>
      <p:sp>
        <p:nvSpPr>
          <p:cNvPr id="3" name="Content Placeholder 2">
            <a:extLst>
              <a:ext uri="{FF2B5EF4-FFF2-40B4-BE49-F238E27FC236}">
                <a16:creationId xmlns:a16="http://schemas.microsoft.com/office/drawing/2014/main" id="{1C74877E-A5B4-8173-9301-5EC1B1095C30}"/>
              </a:ext>
            </a:extLst>
          </p:cNvPr>
          <p:cNvSpPr>
            <a:spLocks noGrp="1"/>
          </p:cNvSpPr>
          <p:nvPr>
            <p:ph idx="1"/>
          </p:nvPr>
        </p:nvSpPr>
        <p:spPr>
          <a:xfrm>
            <a:off x="838200" y="1805077"/>
            <a:ext cx="10515600" cy="4351338"/>
          </a:xfrm>
        </p:spPr>
        <p:txBody>
          <a:bodyPr/>
          <a:lstStyle/>
          <a:p>
            <a:pPr marL="0" indent="0">
              <a:buNone/>
            </a:pPr>
            <a:r>
              <a:rPr lang="en-US" sz="2800" b="1" i="0" u="none" strike="noStrike" baseline="0" dirty="0">
                <a:latin typeface="Times New Roman" panose="02020603050405020304" pitchFamily="18" charset="0"/>
              </a:rPr>
              <a:t>Question 3: </a:t>
            </a:r>
            <a:r>
              <a:rPr lang="en-US" sz="2800" b="0" i="0" u="none" strike="noStrike" baseline="0" dirty="0">
                <a:latin typeface="Times New Roman" panose="02020603050405020304" pitchFamily="18" charset="0"/>
              </a:rPr>
              <a:t>Read any image that you want and save it in gray scale. Now mirror the image that you have read at center i.e. the upper half of the image should be the copy of the lower half but mirrored. Write the image to the disk. See the image below.</a:t>
            </a:r>
          </a:p>
          <a:p>
            <a:endParaRPr lang="en-PK" dirty="0"/>
          </a:p>
        </p:txBody>
      </p:sp>
      <p:pic>
        <p:nvPicPr>
          <p:cNvPr id="9" name="Picture 8">
            <a:extLst>
              <a:ext uri="{FF2B5EF4-FFF2-40B4-BE49-F238E27FC236}">
                <a16:creationId xmlns:a16="http://schemas.microsoft.com/office/drawing/2014/main" id="{8BF6850E-C87C-20DF-B287-158DEB8799DB}"/>
              </a:ext>
            </a:extLst>
          </p:cNvPr>
          <p:cNvPicPr>
            <a:picLocks noChangeAspect="1"/>
          </p:cNvPicPr>
          <p:nvPr/>
        </p:nvPicPr>
        <p:blipFill>
          <a:blip r:embed="rId2"/>
          <a:stretch>
            <a:fillRect/>
          </a:stretch>
        </p:blipFill>
        <p:spPr>
          <a:xfrm>
            <a:off x="7391004" y="3175392"/>
            <a:ext cx="1663492" cy="3136508"/>
          </a:xfrm>
          <a:prstGeom prst="rect">
            <a:avLst/>
          </a:prstGeom>
        </p:spPr>
      </p:pic>
    </p:spTree>
    <p:extLst>
      <p:ext uri="{BB962C8B-B14F-4D97-AF65-F5344CB8AC3E}">
        <p14:creationId xmlns:p14="http://schemas.microsoft.com/office/powerpoint/2010/main" val="121570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a:xfrm>
            <a:off x="1232262" y="2609184"/>
            <a:ext cx="9601196" cy="3318936"/>
          </a:xfrm>
        </p:spPr>
        <p:txBody>
          <a:bodyPr/>
          <a:lstStyle/>
          <a:p>
            <a:r>
              <a:rPr lang="en-US" b="1" dirty="0">
                <a:solidFill>
                  <a:srgbClr val="C00000"/>
                </a:solidFill>
              </a:rPr>
              <a:t>Comments:: </a:t>
            </a:r>
            <a:r>
              <a:rPr lang="en-US" b="1" dirty="0">
                <a:solidFill>
                  <a:schemeClr val="tx1"/>
                </a:solidFill>
              </a:rPr>
              <a:t>‘’’ ‘’’’ #</a:t>
            </a:r>
          </a:p>
          <a:p>
            <a:r>
              <a:rPr lang="en-US" b="1" dirty="0">
                <a:solidFill>
                  <a:srgbClr val="C00000"/>
                </a:solidFill>
              </a:rPr>
              <a:t>Week Data type and Case sensitive [Variables]</a:t>
            </a:r>
          </a:p>
          <a:p>
            <a:pPr marL="0" indent="0">
              <a:buNone/>
            </a:pPr>
            <a:r>
              <a:rPr lang="en-US" b="1" dirty="0">
                <a:solidFill>
                  <a:schemeClr val="tx1"/>
                </a:solidFill>
              </a:rPr>
              <a:t>	</a:t>
            </a:r>
            <a:r>
              <a:rPr lang="en-US" b="1" dirty="0" err="1">
                <a:solidFill>
                  <a:schemeClr val="tx1"/>
                </a:solidFill>
              </a:rPr>
              <a:t>num</a:t>
            </a:r>
            <a:r>
              <a:rPr lang="en-US" b="1" dirty="0">
                <a:solidFill>
                  <a:schemeClr val="tx1"/>
                </a:solidFill>
              </a:rPr>
              <a:t> = 100</a:t>
            </a:r>
          </a:p>
          <a:p>
            <a:pPr marL="0" indent="0">
              <a:buNone/>
            </a:pPr>
            <a:r>
              <a:rPr lang="en-US" b="1" dirty="0">
                <a:solidFill>
                  <a:schemeClr val="tx1"/>
                </a:solidFill>
              </a:rPr>
              <a:t>	</a:t>
            </a:r>
            <a:r>
              <a:rPr lang="en-US" b="1" dirty="0" err="1">
                <a:solidFill>
                  <a:schemeClr val="tx1"/>
                </a:solidFill>
              </a:rPr>
              <a:t>str</a:t>
            </a:r>
            <a:r>
              <a:rPr lang="en-US" b="1" dirty="0">
                <a:solidFill>
                  <a:schemeClr val="tx1"/>
                </a:solidFill>
              </a:rPr>
              <a:t> = "</a:t>
            </a:r>
            <a:r>
              <a:rPr lang="en-US" b="1" dirty="0" err="1">
                <a:solidFill>
                  <a:schemeClr val="tx1"/>
                </a:solidFill>
              </a:rPr>
              <a:t>BeginnersBook</a:t>
            </a:r>
            <a:r>
              <a:rPr lang="en-US" b="1" dirty="0">
                <a:solidFill>
                  <a:schemeClr val="tx1"/>
                </a:solidFill>
              </a:rPr>
              <a:t>"</a:t>
            </a:r>
          </a:p>
          <a:p>
            <a:pPr marL="0" indent="0">
              <a:buNone/>
            </a:pPr>
            <a:r>
              <a:rPr lang="en-US" b="1" dirty="0">
                <a:solidFill>
                  <a:schemeClr val="tx1"/>
                </a:solidFill>
              </a:rPr>
              <a:t>	print(</a:t>
            </a:r>
            <a:r>
              <a:rPr lang="en-US" b="1" dirty="0" err="1">
                <a:solidFill>
                  <a:schemeClr val="tx1"/>
                </a:solidFill>
              </a:rPr>
              <a:t>num</a:t>
            </a:r>
            <a:r>
              <a:rPr lang="en-US" b="1" dirty="0">
                <a:solidFill>
                  <a:schemeClr val="tx1"/>
                </a:solidFill>
              </a:rPr>
              <a:t>)</a:t>
            </a:r>
          </a:p>
          <a:p>
            <a:pPr marL="0" indent="0">
              <a:buNone/>
            </a:pPr>
            <a:r>
              <a:rPr lang="en-US" b="1" dirty="0">
                <a:solidFill>
                  <a:schemeClr val="tx1"/>
                </a:solidFill>
              </a:rPr>
              <a:t>	print(</a:t>
            </a:r>
            <a:r>
              <a:rPr lang="en-US" b="1" dirty="0" err="1">
                <a:solidFill>
                  <a:schemeClr val="tx1"/>
                </a:solidFill>
              </a:rPr>
              <a:t>str</a:t>
            </a:r>
            <a:r>
              <a:rPr lang="en-US" b="1" dirty="0">
                <a:solidFill>
                  <a:schemeClr val="tx1"/>
                </a:solidFill>
              </a:rPr>
              <a:t>) </a:t>
            </a:r>
          </a:p>
          <a:p>
            <a:endParaRPr lang="en-US" b="1" dirty="0">
              <a:solidFill>
                <a:srgbClr val="C00000"/>
              </a:solidFill>
            </a:endParaRPr>
          </a:p>
          <a:p>
            <a:pPr marL="0" indent="0">
              <a:buNone/>
            </a:pPr>
            <a:endParaRPr lang="en-US" b="1" dirty="0">
              <a:solidFill>
                <a:srgbClr val="C00000"/>
              </a:solidFill>
            </a:endParaRPr>
          </a:p>
        </p:txBody>
      </p:sp>
    </p:spTree>
    <p:extLst>
      <p:ext uri="{BB962C8B-B14F-4D97-AF65-F5344CB8AC3E}">
        <p14:creationId xmlns:p14="http://schemas.microsoft.com/office/powerpoint/2010/main" val="3325373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a:xfrm>
            <a:off x="1232262" y="2609184"/>
            <a:ext cx="9601196" cy="3318936"/>
          </a:xfrm>
        </p:spPr>
        <p:txBody>
          <a:bodyPr>
            <a:normAutofit fontScale="77500" lnSpcReduction="20000"/>
          </a:bodyPr>
          <a:lstStyle/>
          <a:p>
            <a:r>
              <a:rPr lang="en-US" sz="2900" b="1" dirty="0">
                <a:solidFill>
                  <a:srgbClr val="C00000"/>
                </a:solidFill>
              </a:rPr>
              <a:t> While     </a:t>
            </a:r>
            <a:r>
              <a:rPr lang="pt-BR" sz="2900" dirty="0">
                <a:solidFill>
                  <a:schemeClr val="tx1"/>
                </a:solidFill>
              </a:rPr>
              <a:t>nm = 10</a:t>
            </a:r>
          </a:p>
          <a:p>
            <a:pPr marL="0" indent="0">
              <a:buNone/>
            </a:pPr>
            <a:r>
              <a:rPr lang="pt-BR" sz="2900" dirty="0">
                <a:solidFill>
                  <a:schemeClr val="tx1"/>
                </a:solidFill>
              </a:rPr>
              <a:t>		while num&gt;5:</a:t>
            </a:r>
          </a:p>
          <a:p>
            <a:pPr marL="0" indent="0">
              <a:buNone/>
            </a:pPr>
            <a:r>
              <a:rPr lang="pt-BR" sz="2900" dirty="0">
                <a:solidFill>
                  <a:schemeClr val="tx1"/>
                </a:solidFill>
              </a:rPr>
              <a:t>  			 print(num)</a:t>
            </a:r>
          </a:p>
          <a:p>
            <a:pPr marL="0" indent="0">
              <a:buNone/>
            </a:pPr>
            <a:r>
              <a:rPr lang="pt-BR" sz="2900" dirty="0">
                <a:solidFill>
                  <a:schemeClr val="tx1"/>
                </a:solidFill>
              </a:rPr>
              <a:t>    			num -= 1</a:t>
            </a:r>
            <a:endParaRPr lang="en-US" sz="2900" dirty="0">
              <a:solidFill>
                <a:schemeClr val="tx1"/>
              </a:solidFill>
            </a:endParaRPr>
          </a:p>
          <a:p>
            <a:r>
              <a:rPr lang="en-US" sz="2900" b="1" dirty="0">
                <a:solidFill>
                  <a:srgbClr val="C00000"/>
                </a:solidFill>
              </a:rPr>
              <a:t>String</a:t>
            </a:r>
          </a:p>
          <a:p>
            <a:pPr marL="1257300" lvl="3" indent="0">
              <a:buNone/>
            </a:pPr>
            <a:r>
              <a:rPr lang="pt-BR" sz="2900" b="1" dirty="0">
                <a:solidFill>
                  <a:schemeClr val="tx1"/>
                </a:solidFill>
              </a:rPr>
              <a:t>u</a:t>
            </a:r>
            <a:r>
              <a:rPr lang="en-US" sz="2900" dirty="0">
                <a:solidFill>
                  <a:schemeClr val="tx1"/>
                </a:solidFill>
              </a:rPr>
              <a:t>s = "This is a String"</a:t>
            </a:r>
          </a:p>
          <a:p>
            <a:pPr marL="1257300" lvl="3" indent="0">
              <a:buNone/>
            </a:pPr>
            <a:r>
              <a:rPr lang="en-US" sz="2900" dirty="0">
                <a:solidFill>
                  <a:schemeClr val="tx1"/>
                </a:solidFill>
              </a:rPr>
              <a:t>s2 = 'This is also a String'</a:t>
            </a:r>
          </a:p>
          <a:p>
            <a:pPr marL="1257300" lvl="3" indent="0">
              <a:buNone/>
            </a:pPr>
            <a:r>
              <a:rPr lang="en-US" sz="2900" dirty="0">
                <a:solidFill>
                  <a:schemeClr val="tx1"/>
                </a:solidFill>
              </a:rPr>
              <a:t># displaying string s and its type</a:t>
            </a:r>
          </a:p>
          <a:p>
            <a:pPr marL="1257300" lvl="3" indent="0">
              <a:buNone/>
            </a:pPr>
            <a:r>
              <a:rPr lang="en-US" sz="2900" dirty="0">
                <a:solidFill>
                  <a:schemeClr val="tx1"/>
                </a:solidFill>
              </a:rPr>
              <a:t>print(s)</a:t>
            </a:r>
          </a:p>
          <a:p>
            <a:pPr marL="1257300" lvl="3" indent="0">
              <a:buNone/>
            </a:pPr>
            <a:r>
              <a:rPr lang="en-US" sz="2900" dirty="0">
                <a:solidFill>
                  <a:schemeClr val="tx1"/>
                </a:solidFill>
              </a:rPr>
              <a:t>print(type(s))</a:t>
            </a:r>
          </a:p>
          <a:p>
            <a:endParaRPr lang="en-US" dirty="0">
              <a:solidFill>
                <a:srgbClr val="C00000"/>
              </a:solidFill>
            </a:endParaRPr>
          </a:p>
          <a:p>
            <a:pPr marL="0" indent="0">
              <a:buNone/>
            </a:pPr>
            <a:endParaRPr lang="en-US" b="1" dirty="0">
              <a:solidFill>
                <a:srgbClr val="C00000"/>
              </a:solidFill>
            </a:endParaRPr>
          </a:p>
        </p:txBody>
      </p:sp>
    </p:spTree>
    <p:extLst>
      <p:ext uri="{BB962C8B-B14F-4D97-AF65-F5344CB8AC3E}">
        <p14:creationId xmlns:p14="http://schemas.microsoft.com/office/powerpoint/2010/main" val="4102268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a:xfrm>
            <a:off x="1232262" y="2609184"/>
            <a:ext cx="9601196" cy="3318936"/>
          </a:xfrm>
        </p:spPr>
        <p:txBody>
          <a:bodyPr>
            <a:normAutofit fontScale="92500" lnSpcReduction="10000"/>
          </a:bodyPr>
          <a:lstStyle/>
          <a:p>
            <a:r>
              <a:rPr lang="en-US" b="1" dirty="0">
                <a:solidFill>
                  <a:srgbClr val="C00000"/>
                </a:solidFill>
              </a:rPr>
              <a:t> Lists</a:t>
            </a:r>
          </a:p>
          <a:p>
            <a:pPr marL="1257300" lvl="3" indent="0">
              <a:buNone/>
            </a:pPr>
            <a:r>
              <a:rPr lang="en-US" sz="2400" dirty="0">
                <a:solidFill>
                  <a:schemeClr val="tx1"/>
                </a:solidFill>
              </a:rPr>
              <a:t>lis1 = (1, 2, 3, 4, 5)</a:t>
            </a:r>
          </a:p>
          <a:p>
            <a:pPr marL="1257300" lvl="3" indent="0">
              <a:buNone/>
            </a:pPr>
            <a:r>
              <a:rPr lang="en-US" sz="2400" dirty="0">
                <a:solidFill>
                  <a:schemeClr val="tx1"/>
                </a:solidFill>
              </a:rPr>
              <a:t># prints entire list</a:t>
            </a:r>
          </a:p>
          <a:p>
            <a:pPr marL="1257300" lvl="3" indent="0">
              <a:buNone/>
            </a:pPr>
            <a:r>
              <a:rPr lang="en-US" sz="2400" dirty="0">
                <a:solidFill>
                  <a:schemeClr val="tx1"/>
                </a:solidFill>
              </a:rPr>
              <a:t>print(lis1)</a:t>
            </a:r>
          </a:p>
          <a:p>
            <a:pPr marL="1257300" lvl="3" indent="0">
              <a:buNone/>
            </a:pPr>
            <a:r>
              <a:rPr lang="en-US" sz="2400" dirty="0">
                <a:solidFill>
                  <a:schemeClr val="tx1"/>
                </a:solidFill>
              </a:rPr>
              <a:t># list of strings</a:t>
            </a:r>
          </a:p>
          <a:p>
            <a:pPr marL="1257300" lvl="3" indent="0">
              <a:buNone/>
            </a:pPr>
            <a:r>
              <a:rPr lang="en-US" sz="2400" dirty="0">
                <a:solidFill>
                  <a:schemeClr val="tx1"/>
                </a:solidFill>
              </a:rPr>
              <a:t>lis2 = ("Apple", "Orange", "Banana")</a:t>
            </a:r>
          </a:p>
          <a:p>
            <a:pPr marL="1257300" lvl="3" indent="0">
              <a:buNone/>
            </a:pPr>
            <a:r>
              <a:rPr lang="en-US" sz="2400" dirty="0">
                <a:solidFill>
                  <a:schemeClr val="tx1"/>
                </a:solidFill>
              </a:rPr>
              <a:t># loop through tuple elements</a:t>
            </a:r>
          </a:p>
          <a:p>
            <a:pPr marL="1257300" lvl="3" indent="0">
              <a:buNone/>
            </a:pPr>
            <a:r>
              <a:rPr lang="en-US" sz="2400" dirty="0">
                <a:solidFill>
                  <a:schemeClr val="tx1"/>
                </a:solidFill>
              </a:rPr>
              <a:t>for x in lis2:</a:t>
            </a:r>
          </a:p>
          <a:p>
            <a:pPr marL="1257300" lvl="3" indent="0">
              <a:buNone/>
            </a:pPr>
            <a:r>
              <a:rPr lang="en-US" sz="2400" dirty="0">
                <a:solidFill>
                  <a:schemeClr val="tx1"/>
                </a:solidFill>
              </a:rPr>
              <a:t>    print (x)</a:t>
            </a:r>
          </a:p>
          <a:p>
            <a:endParaRPr lang="en-US" dirty="0">
              <a:solidFill>
                <a:srgbClr val="C00000"/>
              </a:solidFill>
            </a:endParaRPr>
          </a:p>
          <a:p>
            <a:pPr marL="0" indent="0">
              <a:buNone/>
            </a:pPr>
            <a:endParaRPr lang="en-US" b="1" dirty="0">
              <a:solidFill>
                <a:srgbClr val="C00000"/>
              </a:solidFill>
            </a:endParaRPr>
          </a:p>
        </p:txBody>
      </p:sp>
    </p:spTree>
    <p:extLst>
      <p:ext uri="{BB962C8B-B14F-4D97-AF65-F5344CB8AC3E}">
        <p14:creationId xmlns:p14="http://schemas.microsoft.com/office/powerpoint/2010/main" val="43137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03389" y="609601"/>
            <a:ext cx="8713787" cy="803275"/>
          </a:xfrm>
        </p:spPr>
        <p:txBody>
          <a:bodyPr/>
          <a:lstStyle/>
          <a:p>
            <a:r>
              <a:rPr lang="en-CA" sz="3400" b="1" dirty="0"/>
              <a:t>Why Python</a:t>
            </a:r>
            <a:endParaRPr lang="en-US" sz="3400" b="1" dirty="0"/>
          </a:p>
        </p:txBody>
      </p:sp>
      <p:sp>
        <p:nvSpPr>
          <p:cNvPr id="13315" name="Rectangle 3"/>
          <p:cNvSpPr>
            <a:spLocks noGrp="1" noChangeArrowheads="1"/>
          </p:cNvSpPr>
          <p:nvPr>
            <p:ph type="body" idx="1"/>
          </p:nvPr>
        </p:nvSpPr>
        <p:spPr>
          <a:xfrm>
            <a:off x="1603625" y="1775717"/>
            <a:ext cx="8458200" cy="4114800"/>
          </a:xfrm>
        </p:spPr>
        <p:txBody>
          <a:bodyPr/>
          <a:lstStyle/>
          <a:p>
            <a:r>
              <a:rPr lang="en-US" sz="2400" dirty="0"/>
              <a:t>General-purpose language</a:t>
            </a:r>
          </a:p>
          <a:p>
            <a:r>
              <a:rPr lang="en-US" sz="2400" dirty="0"/>
              <a:t>Great for backend </a:t>
            </a:r>
          </a:p>
          <a:p>
            <a:pPr lvl="1"/>
            <a:r>
              <a:rPr lang="en-US" sz="2000" dirty="0"/>
              <a:t>Web development</a:t>
            </a:r>
          </a:p>
          <a:p>
            <a:pPr lvl="1"/>
            <a:r>
              <a:rPr lang="en-US" sz="2000" dirty="0"/>
              <a:t>Data analysis</a:t>
            </a:r>
          </a:p>
          <a:p>
            <a:pPr lvl="1"/>
            <a:r>
              <a:rPr lang="en-US" sz="2000" dirty="0"/>
              <a:t>Artificial intelligence </a:t>
            </a:r>
          </a:p>
          <a:p>
            <a:pPr lvl="1"/>
            <a:r>
              <a:rPr lang="en-US" sz="2000" dirty="0"/>
              <a:t>Scientific computing</a:t>
            </a:r>
          </a:p>
          <a:p>
            <a:r>
              <a:rPr lang="en-US" sz="2400" dirty="0"/>
              <a:t>Plenty of resources</a:t>
            </a:r>
            <a:endParaRPr lang="en-CA" sz="2400" dirty="0"/>
          </a:p>
        </p:txBody>
      </p:sp>
    </p:spTree>
    <p:extLst>
      <p:ext uri="{BB962C8B-B14F-4D97-AF65-F5344CB8AC3E}">
        <p14:creationId xmlns:p14="http://schemas.microsoft.com/office/powerpoint/2010/main" val="1182284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a:xfrm>
            <a:off x="1232262" y="2609184"/>
            <a:ext cx="9601196" cy="3318936"/>
          </a:xfrm>
        </p:spPr>
        <p:txBody>
          <a:bodyPr>
            <a:normAutofit fontScale="92500" lnSpcReduction="10000"/>
          </a:bodyPr>
          <a:lstStyle/>
          <a:p>
            <a:pPr marL="0" indent="0">
              <a:buNone/>
            </a:pPr>
            <a:r>
              <a:rPr lang="en-US" sz="2900" dirty="0" err="1">
                <a:solidFill>
                  <a:schemeClr val="tx1"/>
                </a:solidFill>
              </a:rPr>
              <a:t>dict</a:t>
            </a:r>
            <a:r>
              <a:rPr lang="en-US" sz="2900" dirty="0">
                <a:solidFill>
                  <a:schemeClr val="tx1"/>
                </a:solidFill>
              </a:rPr>
              <a:t> = {1:“Abc","lastname":“XyZ", "age":30}</a:t>
            </a:r>
          </a:p>
          <a:p>
            <a:pPr marL="0" indent="0">
              <a:buNone/>
            </a:pPr>
            <a:r>
              <a:rPr lang="en-US" sz="2900" dirty="0">
                <a:solidFill>
                  <a:schemeClr val="tx1"/>
                </a:solidFill>
              </a:rPr>
              <a:t># prints the value where key value is 1</a:t>
            </a:r>
          </a:p>
          <a:p>
            <a:pPr marL="0" indent="0">
              <a:buNone/>
            </a:pPr>
            <a:r>
              <a:rPr lang="en-US" sz="2900" dirty="0">
                <a:solidFill>
                  <a:schemeClr val="tx1"/>
                </a:solidFill>
              </a:rPr>
              <a:t>print(</a:t>
            </a:r>
            <a:r>
              <a:rPr lang="en-US" sz="2900" dirty="0" err="1">
                <a:solidFill>
                  <a:schemeClr val="tx1"/>
                </a:solidFill>
              </a:rPr>
              <a:t>dict</a:t>
            </a:r>
            <a:r>
              <a:rPr lang="en-US" sz="2900" dirty="0">
                <a:solidFill>
                  <a:schemeClr val="tx1"/>
                </a:solidFill>
              </a:rPr>
              <a:t>[1])</a:t>
            </a:r>
          </a:p>
          <a:p>
            <a:pPr marL="0" indent="0">
              <a:buNone/>
            </a:pPr>
            <a:r>
              <a:rPr lang="en-US" sz="2900" dirty="0">
                <a:solidFill>
                  <a:schemeClr val="tx1"/>
                </a:solidFill>
              </a:rPr>
              <a:t># prints the value where key value is "</a:t>
            </a:r>
            <a:r>
              <a:rPr lang="en-US" sz="2900" dirty="0" err="1">
                <a:solidFill>
                  <a:schemeClr val="tx1"/>
                </a:solidFill>
              </a:rPr>
              <a:t>lastname</a:t>
            </a:r>
            <a:r>
              <a:rPr lang="en-US" sz="2900" dirty="0">
                <a:solidFill>
                  <a:schemeClr val="tx1"/>
                </a:solidFill>
              </a:rPr>
              <a:t>"</a:t>
            </a:r>
          </a:p>
          <a:p>
            <a:pPr marL="0" indent="0">
              <a:buNone/>
            </a:pPr>
            <a:r>
              <a:rPr lang="en-US" sz="2900" dirty="0">
                <a:solidFill>
                  <a:schemeClr val="tx1"/>
                </a:solidFill>
              </a:rPr>
              <a:t>print(</a:t>
            </a:r>
            <a:r>
              <a:rPr lang="en-US" sz="2900" dirty="0" err="1">
                <a:solidFill>
                  <a:schemeClr val="tx1"/>
                </a:solidFill>
              </a:rPr>
              <a:t>dict</a:t>
            </a:r>
            <a:r>
              <a:rPr lang="en-US" sz="2900" dirty="0">
                <a:solidFill>
                  <a:schemeClr val="tx1"/>
                </a:solidFill>
              </a:rPr>
              <a:t>["</a:t>
            </a:r>
            <a:r>
              <a:rPr lang="en-US" sz="2900" dirty="0" err="1">
                <a:solidFill>
                  <a:schemeClr val="tx1"/>
                </a:solidFill>
              </a:rPr>
              <a:t>lastname</a:t>
            </a:r>
            <a:r>
              <a:rPr lang="en-US" sz="2900" dirty="0">
                <a:solidFill>
                  <a:schemeClr val="tx1"/>
                </a:solidFill>
              </a:rPr>
              <a:t>"])</a:t>
            </a:r>
          </a:p>
          <a:p>
            <a:pPr marL="0" indent="0">
              <a:buNone/>
            </a:pPr>
            <a:r>
              <a:rPr lang="en-US" sz="2900" dirty="0">
                <a:solidFill>
                  <a:schemeClr val="tx1"/>
                </a:solidFill>
              </a:rPr>
              <a:t># prints the value where key value is "age"</a:t>
            </a:r>
          </a:p>
          <a:p>
            <a:pPr marL="0" indent="0">
              <a:buNone/>
            </a:pPr>
            <a:r>
              <a:rPr lang="en-US" sz="2900" dirty="0">
                <a:solidFill>
                  <a:schemeClr val="tx1"/>
                </a:solidFill>
              </a:rPr>
              <a:t>print(</a:t>
            </a:r>
            <a:r>
              <a:rPr lang="en-US" sz="2900" dirty="0" err="1">
                <a:solidFill>
                  <a:schemeClr val="tx1"/>
                </a:solidFill>
              </a:rPr>
              <a:t>dict</a:t>
            </a:r>
            <a:r>
              <a:rPr lang="en-US" sz="2900" dirty="0">
                <a:solidFill>
                  <a:schemeClr val="tx1"/>
                </a:solidFill>
              </a:rPr>
              <a:t>["age"])</a:t>
            </a:r>
          </a:p>
          <a:p>
            <a:endParaRPr lang="en-US" dirty="0">
              <a:solidFill>
                <a:srgbClr val="C00000"/>
              </a:solidFill>
            </a:endParaRPr>
          </a:p>
          <a:p>
            <a:pPr marL="0" indent="0">
              <a:buNone/>
            </a:pPr>
            <a:endParaRPr lang="en-US" b="1" dirty="0">
              <a:solidFill>
                <a:srgbClr val="C00000"/>
              </a:solidFill>
            </a:endParaRPr>
          </a:p>
        </p:txBody>
      </p:sp>
    </p:spTree>
    <p:extLst>
      <p:ext uri="{BB962C8B-B14F-4D97-AF65-F5344CB8AC3E}">
        <p14:creationId xmlns:p14="http://schemas.microsoft.com/office/powerpoint/2010/main" val="4040853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p:txBody>
          <a:bodyPr>
            <a:normAutofit/>
          </a:bodyPr>
          <a:lstStyle/>
          <a:p>
            <a:r>
              <a:rPr lang="pt-BR" dirty="0">
                <a:solidFill>
                  <a:srgbClr val="C00000"/>
                </a:solidFill>
              </a:rPr>
              <a:t>Functions</a:t>
            </a:r>
          </a:p>
          <a:p>
            <a:pPr marL="914400" lvl="2" indent="0">
              <a:buNone/>
            </a:pPr>
            <a:r>
              <a:rPr lang="pt-BR" dirty="0">
                <a:solidFill>
                  <a:schemeClr val="tx1"/>
                </a:solidFill>
              </a:rPr>
              <a:t>def add(num1, num2):</a:t>
            </a:r>
          </a:p>
          <a:p>
            <a:pPr marL="914400" lvl="2" indent="0">
              <a:buNone/>
            </a:pPr>
            <a:r>
              <a:rPr lang="pt-BR" dirty="0">
                <a:solidFill>
                  <a:schemeClr val="tx1"/>
                </a:solidFill>
              </a:rPr>
              <a:t>   	 return num1 + num2</a:t>
            </a:r>
          </a:p>
          <a:p>
            <a:pPr marL="914400" lvl="2" indent="0">
              <a:buNone/>
            </a:pPr>
            <a:endParaRPr lang="pt-BR" dirty="0"/>
          </a:p>
          <a:p>
            <a:pPr marL="0" indent="0">
              <a:buNone/>
            </a:pPr>
            <a:r>
              <a:rPr lang="pt-BR" dirty="0"/>
              <a:t>sum1 = add(100, 200)</a:t>
            </a:r>
          </a:p>
          <a:p>
            <a:pPr marL="0" indent="0">
              <a:buNone/>
            </a:pPr>
            <a:r>
              <a:rPr lang="pt-BR" dirty="0"/>
              <a:t>sum2 = add(8, 9)</a:t>
            </a:r>
          </a:p>
          <a:p>
            <a:pPr marL="0" indent="0">
              <a:buNone/>
            </a:pPr>
            <a:r>
              <a:rPr lang="pt-BR" dirty="0"/>
              <a:t>print(sum1)</a:t>
            </a:r>
          </a:p>
          <a:p>
            <a:pPr marL="0" indent="0">
              <a:buNone/>
            </a:pPr>
            <a:r>
              <a:rPr lang="pt-BR" dirty="0"/>
              <a:t>print(sum2)</a:t>
            </a:r>
            <a:endParaRPr lang="en-US" dirty="0"/>
          </a:p>
        </p:txBody>
      </p:sp>
    </p:spTree>
    <p:extLst>
      <p:ext uri="{BB962C8B-B14F-4D97-AF65-F5344CB8AC3E}">
        <p14:creationId xmlns:p14="http://schemas.microsoft.com/office/powerpoint/2010/main" val="1600506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Python[Revision] </a:t>
            </a:r>
          </a:p>
        </p:txBody>
      </p:sp>
      <p:sp>
        <p:nvSpPr>
          <p:cNvPr id="3" name="Content Placeholder 2"/>
          <p:cNvSpPr>
            <a:spLocks noGrp="1"/>
          </p:cNvSpPr>
          <p:nvPr>
            <p:ph idx="1"/>
          </p:nvPr>
        </p:nvSpPr>
        <p:spPr>
          <a:xfrm>
            <a:off x="1295402" y="2426304"/>
            <a:ext cx="9601196" cy="3318936"/>
          </a:xfrm>
        </p:spPr>
        <p:txBody>
          <a:bodyPr>
            <a:normAutofit fontScale="25000" lnSpcReduction="20000"/>
          </a:bodyPr>
          <a:lstStyle/>
          <a:p>
            <a:r>
              <a:rPr lang="en-US" sz="4800" dirty="0">
                <a:solidFill>
                  <a:srgbClr val="C00000"/>
                </a:solidFill>
              </a:rPr>
              <a:t>class </a:t>
            </a:r>
            <a:r>
              <a:rPr lang="en-US" sz="4800" dirty="0" err="1">
                <a:solidFill>
                  <a:srgbClr val="C00000"/>
                </a:solidFill>
              </a:rPr>
              <a:t>DemoClass</a:t>
            </a:r>
            <a:r>
              <a:rPr lang="en-US" sz="4800" dirty="0">
                <a:solidFill>
                  <a:srgbClr val="C00000"/>
                </a:solidFill>
              </a:rPr>
              <a:t>:</a:t>
            </a:r>
          </a:p>
          <a:p>
            <a:pPr marL="1257300" lvl="3" indent="0">
              <a:buNone/>
            </a:pPr>
            <a:r>
              <a:rPr lang="en-US" sz="4800" dirty="0"/>
              <a:t>    # constructor</a:t>
            </a:r>
          </a:p>
          <a:p>
            <a:pPr marL="1257300" lvl="3" indent="0">
              <a:buNone/>
            </a:pPr>
            <a:r>
              <a:rPr lang="en-US" sz="4800" dirty="0"/>
              <a:t>    </a:t>
            </a:r>
            <a:r>
              <a:rPr lang="en-US" sz="4800" dirty="0" err="1"/>
              <a:t>def</a:t>
            </a:r>
            <a:r>
              <a:rPr lang="en-US" sz="4800" dirty="0"/>
              <a:t> __</a:t>
            </a:r>
            <a:r>
              <a:rPr lang="en-US" sz="4800" dirty="0" err="1"/>
              <a:t>init</a:t>
            </a:r>
            <a:r>
              <a:rPr lang="en-US" sz="4800" dirty="0"/>
              <a:t>__(self):</a:t>
            </a:r>
          </a:p>
          <a:p>
            <a:pPr marL="1257300" lvl="3" indent="0">
              <a:buNone/>
            </a:pPr>
            <a:r>
              <a:rPr lang="en-US" sz="4800" dirty="0"/>
              <a:t>        # initializing instance variable</a:t>
            </a:r>
          </a:p>
          <a:p>
            <a:pPr marL="1257300" lvl="3" indent="0">
              <a:buNone/>
            </a:pPr>
            <a:r>
              <a:rPr lang="en-US" sz="4800" dirty="0"/>
              <a:t>        </a:t>
            </a:r>
            <a:r>
              <a:rPr lang="en-US" sz="4800" dirty="0" err="1"/>
              <a:t>self.num</a:t>
            </a:r>
            <a:r>
              <a:rPr lang="en-US" sz="4800" dirty="0"/>
              <a:t>=100</a:t>
            </a:r>
          </a:p>
          <a:p>
            <a:pPr lvl="3"/>
            <a:endParaRPr lang="en-US" sz="4800" dirty="0"/>
          </a:p>
          <a:p>
            <a:pPr marL="1257300" lvl="3" indent="0">
              <a:buNone/>
            </a:pPr>
            <a:r>
              <a:rPr lang="en-US" sz="4800" dirty="0"/>
              <a:t>    # a method</a:t>
            </a:r>
          </a:p>
          <a:p>
            <a:pPr marL="1257300" lvl="3" indent="0">
              <a:buNone/>
            </a:pPr>
            <a:r>
              <a:rPr lang="en-US" sz="4800" dirty="0"/>
              <a:t>    </a:t>
            </a:r>
            <a:r>
              <a:rPr lang="en-US" sz="4800" dirty="0" err="1"/>
              <a:t>def</a:t>
            </a:r>
            <a:r>
              <a:rPr lang="en-US" sz="4800" dirty="0"/>
              <a:t> </a:t>
            </a:r>
            <a:r>
              <a:rPr lang="en-US" sz="4800" dirty="0" err="1"/>
              <a:t>read_number</a:t>
            </a:r>
            <a:r>
              <a:rPr lang="en-US" sz="4800" dirty="0"/>
              <a:t>(self):</a:t>
            </a:r>
          </a:p>
          <a:p>
            <a:pPr marL="1257300" lvl="3" indent="0">
              <a:buNone/>
            </a:pPr>
            <a:r>
              <a:rPr lang="en-US" sz="4800" dirty="0"/>
              <a:t>        print(</a:t>
            </a:r>
            <a:r>
              <a:rPr lang="en-US" sz="4800" dirty="0" err="1"/>
              <a:t>self.num</a:t>
            </a:r>
            <a:r>
              <a:rPr lang="en-US" sz="4800" dirty="0"/>
              <a:t>)</a:t>
            </a:r>
          </a:p>
          <a:p>
            <a:endParaRPr lang="en-US" sz="3400" dirty="0"/>
          </a:p>
          <a:p>
            <a:endParaRPr lang="en-US" sz="3400" dirty="0"/>
          </a:p>
          <a:p>
            <a:pPr marL="0" indent="0">
              <a:buNone/>
            </a:pPr>
            <a:r>
              <a:rPr lang="en-US" sz="3400" dirty="0"/>
              <a:t># creating object of the class. This invokes constructor</a:t>
            </a:r>
          </a:p>
          <a:p>
            <a:pPr marL="0" indent="0">
              <a:buNone/>
            </a:pPr>
            <a:r>
              <a:rPr lang="en-US" sz="3400" dirty="0" err="1"/>
              <a:t>obj</a:t>
            </a:r>
            <a:r>
              <a:rPr lang="en-US" sz="3400" dirty="0"/>
              <a:t> = </a:t>
            </a:r>
            <a:r>
              <a:rPr lang="en-US" sz="3400" dirty="0" err="1"/>
              <a:t>DemoClass</a:t>
            </a:r>
            <a:r>
              <a:rPr lang="en-US" sz="3400" dirty="0"/>
              <a:t>()</a:t>
            </a:r>
          </a:p>
          <a:p>
            <a:pPr marL="0" indent="0">
              <a:buNone/>
            </a:pPr>
            <a:r>
              <a:rPr lang="en-US" sz="3400" dirty="0"/>
              <a:t># calling the instance method using the object </a:t>
            </a:r>
            <a:r>
              <a:rPr lang="en-US" sz="3400" dirty="0" err="1"/>
              <a:t>obj</a:t>
            </a:r>
            <a:endParaRPr lang="en-US" sz="3400" dirty="0"/>
          </a:p>
          <a:p>
            <a:pPr marL="0" indent="0">
              <a:buNone/>
            </a:pPr>
            <a:r>
              <a:rPr lang="en-US" sz="3400" dirty="0" err="1"/>
              <a:t>obj.read_number</a:t>
            </a:r>
            <a:r>
              <a:rPr lang="en-US" sz="3400" dirty="0"/>
              <a:t>()</a:t>
            </a:r>
          </a:p>
          <a:p>
            <a:pPr marL="0" indent="0">
              <a:buNone/>
            </a:pPr>
            <a:endParaRPr lang="en-US" dirty="0"/>
          </a:p>
        </p:txBody>
      </p:sp>
    </p:spTree>
    <p:extLst>
      <p:ext uri="{BB962C8B-B14F-4D97-AF65-F5344CB8AC3E}">
        <p14:creationId xmlns:p14="http://schemas.microsoft.com/office/powerpoint/2010/main" val="4052461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Practise</a:t>
            </a:r>
            <a:endParaRPr lang="en-US" dirty="0"/>
          </a:p>
        </p:txBody>
      </p:sp>
      <p:sp>
        <p:nvSpPr>
          <p:cNvPr id="3" name="Content Placeholder 2"/>
          <p:cNvSpPr>
            <a:spLocks noGrp="1"/>
          </p:cNvSpPr>
          <p:nvPr>
            <p:ph idx="1"/>
          </p:nvPr>
        </p:nvSpPr>
        <p:spPr/>
        <p:txBody>
          <a:bodyPr>
            <a:normAutofit/>
          </a:bodyPr>
          <a:lstStyle/>
          <a:p>
            <a:r>
              <a:rPr lang="en-US" dirty="0"/>
              <a:t>Create a Class contains:</a:t>
            </a:r>
          </a:p>
          <a:p>
            <a:pPr>
              <a:buFontTx/>
              <a:buChar char="-"/>
            </a:pPr>
            <a:r>
              <a:rPr lang="en-US" dirty="0"/>
              <a:t>constructor which takes one input </a:t>
            </a:r>
          </a:p>
          <a:p>
            <a:pPr>
              <a:buFontTx/>
              <a:buChar char="-"/>
            </a:pPr>
            <a:r>
              <a:rPr lang="en-US" dirty="0"/>
              <a:t>Function to check if the input is number or </a:t>
            </a:r>
            <a:r>
              <a:rPr lang="en-US" dirty="0" err="1"/>
              <a:t>Alph</a:t>
            </a:r>
            <a:r>
              <a:rPr lang="en-US" dirty="0"/>
              <a:t> </a:t>
            </a:r>
          </a:p>
          <a:p>
            <a:endParaRPr lang="en-US" dirty="0"/>
          </a:p>
        </p:txBody>
      </p:sp>
    </p:spTree>
    <p:extLst>
      <p:ext uri="{BB962C8B-B14F-4D97-AF65-F5344CB8AC3E}">
        <p14:creationId xmlns:p14="http://schemas.microsoft.com/office/powerpoint/2010/main" val="306937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26" y="3050726"/>
            <a:ext cx="7354389" cy="3317875"/>
          </a:xfrm>
        </p:spPr>
      </p:pic>
      <p:sp>
        <p:nvSpPr>
          <p:cNvPr id="5" name="Rectangle 4"/>
          <p:cNvSpPr/>
          <p:nvPr/>
        </p:nvSpPr>
        <p:spPr>
          <a:xfrm>
            <a:off x="1389017" y="2437602"/>
            <a:ext cx="8813073" cy="369332"/>
          </a:xfrm>
          <a:prstGeom prst="rect">
            <a:avLst/>
          </a:prstGeom>
        </p:spPr>
        <p:txBody>
          <a:bodyPr wrap="square">
            <a:spAutoFit/>
          </a:bodyPr>
          <a:lstStyle/>
          <a:p>
            <a:r>
              <a:rPr lang="en-US" dirty="0">
                <a:hlinkClick r:id="rId3"/>
              </a:rPr>
              <a:t>https://beginnersbook.com/2018/01/introduction-to-python-programming/</a:t>
            </a:r>
            <a:endParaRPr lang="en-US" dirty="0"/>
          </a:p>
        </p:txBody>
      </p:sp>
    </p:spTree>
    <p:extLst>
      <p:ext uri="{BB962C8B-B14F-4D97-AF65-F5344CB8AC3E}">
        <p14:creationId xmlns:p14="http://schemas.microsoft.com/office/powerpoint/2010/main" val="241500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62E5D0-98B2-85EF-699A-D06677CDB39C}"/>
              </a:ext>
            </a:extLst>
          </p:cNvPr>
          <p:cNvSpPr>
            <a:spLocks noGrp="1"/>
          </p:cNvSpPr>
          <p:nvPr>
            <p:ph type="ctrTitle"/>
          </p:nvPr>
        </p:nvSpPr>
        <p:spPr/>
        <p:txBody>
          <a:bodyPr/>
          <a:lstStyle/>
          <a:p>
            <a:r>
              <a:rPr lang="en-US" dirty="0"/>
              <a:t>Tools</a:t>
            </a:r>
            <a:endParaRPr lang="en-PK" dirty="0"/>
          </a:p>
        </p:txBody>
      </p:sp>
      <p:sp>
        <p:nvSpPr>
          <p:cNvPr id="5" name="Subtitle 4">
            <a:extLst>
              <a:ext uri="{FF2B5EF4-FFF2-40B4-BE49-F238E27FC236}">
                <a16:creationId xmlns:a16="http://schemas.microsoft.com/office/drawing/2014/main" id="{C650F31A-6C6A-4CDF-04E0-C708A66FA4CB}"/>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5632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8451-D42D-2914-52B4-3996CB2F23EC}"/>
              </a:ext>
            </a:extLst>
          </p:cNvPr>
          <p:cNvSpPr>
            <a:spLocks noGrp="1"/>
          </p:cNvSpPr>
          <p:nvPr>
            <p:ph type="title"/>
          </p:nvPr>
        </p:nvSpPr>
        <p:spPr/>
        <p:txBody>
          <a:bodyPr/>
          <a:lstStyle/>
          <a:p>
            <a:r>
              <a:rPr lang="en-US" dirty="0"/>
              <a:t>Anaconda</a:t>
            </a:r>
            <a:endParaRPr lang="en-PK" dirty="0"/>
          </a:p>
        </p:txBody>
      </p:sp>
      <p:sp>
        <p:nvSpPr>
          <p:cNvPr id="3" name="Content Placeholder 2">
            <a:extLst>
              <a:ext uri="{FF2B5EF4-FFF2-40B4-BE49-F238E27FC236}">
                <a16:creationId xmlns:a16="http://schemas.microsoft.com/office/drawing/2014/main" id="{FBFB8C49-1CC0-7C42-9EDE-46EBB4E01994}"/>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58200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628690"/>
            <a:ext cx="10058400" cy="5655088"/>
          </a:xfrm>
          <a:prstGeom prst="rect">
            <a:avLst/>
          </a:prstGeom>
        </p:spPr>
      </p:pic>
    </p:spTree>
    <p:extLst>
      <p:ext uri="{BB962C8B-B14F-4D97-AF65-F5344CB8AC3E}">
        <p14:creationId xmlns:p14="http://schemas.microsoft.com/office/powerpoint/2010/main" val="255966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Editor</a:t>
            </a:r>
          </a:p>
        </p:txBody>
      </p:sp>
      <p:sp>
        <p:nvSpPr>
          <p:cNvPr id="3" name="Content Placeholder 2"/>
          <p:cNvSpPr>
            <a:spLocks noGrp="1"/>
          </p:cNvSpPr>
          <p:nvPr>
            <p:ph idx="1"/>
          </p:nvPr>
        </p:nvSpPr>
        <p:spPr/>
        <p:txBody>
          <a:bodyPr/>
          <a:lstStyle/>
          <a:p>
            <a:r>
              <a:rPr lang="en-US" dirty="0"/>
              <a:t>Download Anaconda python 3.7 </a:t>
            </a:r>
            <a:r>
              <a:rPr lang="en-US" dirty="0">
                <a:hlinkClick r:id="rId2"/>
              </a:rPr>
              <a:t>https://www.anaconda.com/distribution/#download-section</a:t>
            </a:r>
            <a:endParaRPr lang="en-US" dirty="0"/>
          </a:p>
          <a:p>
            <a:r>
              <a:rPr lang="en-US" dirty="0"/>
              <a:t>Use anaconda Navigator to choose your editor:</a:t>
            </a:r>
          </a:p>
          <a:p>
            <a:pPr marL="0" indent="0">
              <a:buNone/>
            </a:pPr>
            <a:r>
              <a:rPr lang="en-US" dirty="0"/>
              <a:t>	- We recommend to use </a:t>
            </a:r>
            <a:r>
              <a:rPr lang="en-US" dirty="0" err="1"/>
              <a:t>Spyder</a:t>
            </a:r>
            <a:r>
              <a:rPr lang="en-US" dirty="0"/>
              <a:t> Editor </a:t>
            </a:r>
          </a:p>
          <a:p>
            <a:pPr marL="0" indent="0">
              <a:buNone/>
            </a:pPr>
            <a:r>
              <a:rPr lang="en-US" dirty="0"/>
              <a:t>	- Press launch to start writing code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3733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2783</Words>
  <Application>Microsoft Office PowerPoint</Application>
  <PresentationFormat>Widescreen</PresentationFormat>
  <Paragraphs>312</Paragraphs>
  <Slides>43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Consolas</vt:lpstr>
      <vt:lpstr>IBM Plex Sans</vt:lpstr>
      <vt:lpstr>Lato</vt:lpstr>
      <vt:lpstr>MathJax_Main</vt:lpstr>
      <vt:lpstr>MathJax_Math-italic</vt:lpstr>
      <vt:lpstr>system-ui</vt:lpstr>
      <vt:lpstr>Times New Roman</vt:lpstr>
      <vt:lpstr>Office Theme</vt:lpstr>
      <vt:lpstr>Practical/Hands-On</vt:lpstr>
      <vt:lpstr>Programming Language</vt:lpstr>
      <vt:lpstr>Python</vt:lpstr>
      <vt:lpstr>Why Python</vt:lpstr>
      <vt:lpstr>Python</vt:lpstr>
      <vt:lpstr>Tools</vt:lpstr>
      <vt:lpstr>Anaconda</vt:lpstr>
      <vt:lpstr>PowerPoint Presentation</vt:lpstr>
      <vt:lpstr>Python Editor</vt:lpstr>
      <vt:lpstr>Python Editor</vt:lpstr>
      <vt:lpstr>PowerPoint Presentation</vt:lpstr>
      <vt:lpstr>Why Anaconda</vt:lpstr>
      <vt:lpstr>IDE Spyder</vt:lpstr>
      <vt:lpstr>IDE (Jupyter Notebook)</vt:lpstr>
      <vt:lpstr>PowerPoint Presentation</vt:lpstr>
      <vt:lpstr>Jupyter NoteBooks</vt:lpstr>
      <vt:lpstr>NoteBooks: Toggeling Py2 and 3</vt:lpstr>
      <vt:lpstr>Libraries</vt:lpstr>
      <vt:lpstr>OpenCV</vt:lpstr>
      <vt:lpstr>Beware!!</vt:lpstr>
      <vt:lpstr>Scikit-image</vt:lpstr>
      <vt:lpstr>PIL/pillow</vt:lpstr>
      <vt:lpstr>PIL/pillow</vt:lpstr>
      <vt:lpstr>Numpy</vt:lpstr>
      <vt:lpstr>Mahotas</vt:lpstr>
      <vt:lpstr>Mahotas</vt:lpstr>
      <vt:lpstr>Matplotlib</vt:lpstr>
      <vt:lpstr>Let’s begin working with images</vt:lpstr>
      <vt:lpstr>Use PIL to read image and print Image Size</vt:lpstr>
      <vt:lpstr>Read Image Rotate and Save</vt:lpstr>
      <vt:lpstr>Python Example</vt:lpstr>
      <vt:lpstr>PowerPoint Presentation</vt:lpstr>
      <vt:lpstr>Run and tell output?</vt:lpstr>
      <vt:lpstr>Assignment 1</vt:lpstr>
      <vt:lpstr>Assignment 1</vt:lpstr>
      <vt:lpstr>Assignment 1</vt:lpstr>
      <vt:lpstr>Python[Revision] </vt:lpstr>
      <vt:lpstr>Python[Revision]  </vt:lpstr>
      <vt:lpstr>Python[Revision]  </vt:lpstr>
      <vt:lpstr>Python[Revision]  </vt:lpstr>
      <vt:lpstr>Python[Revision] </vt:lpstr>
      <vt:lpstr>Python[Revision] </vt:lpstr>
      <vt:lpstr>Practise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38</cp:revision>
  <dcterms:created xsi:type="dcterms:W3CDTF">2024-09-06T14:48:47Z</dcterms:created>
  <dcterms:modified xsi:type="dcterms:W3CDTF">2024-09-30T15:52:38Z</dcterms:modified>
</cp:coreProperties>
</file>