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8.jpg" ContentType="image/jpg"/>
  <Override PartName="/ppt/notesSlides/notesSlide1.xml" ContentType="application/vnd.openxmlformats-officedocument.presentationml.notesSlide+xml"/>
  <Override PartName="/ppt/media/image42.jpg" ContentType="image/jpg"/>
  <Override PartName="/ppt/media/image44.jpg" ContentType="image/jpg"/>
  <Override PartName="/ppt/media/image46.jpg" ContentType="image/jpg"/>
  <Override PartName="/ppt/media/image48.jpg" ContentType="image/jpg"/>
  <Override PartName="/ppt/media/image60.jpg" ContentType="image/jpg"/>
  <Override PartName="/ppt/media/image61.jpg" ContentType="image/jpg"/>
  <Override PartName="/ppt/media/image62.jpg" ContentType="image/jpg"/>
  <Override PartName="/ppt/media/image63.jpg" ContentType="image/jpg"/>
  <Override PartName="/ppt/media/image64.jpg" ContentType="image/jpg"/>
  <Override PartName="/ppt/media/image65.jpg" ContentType="image/jpg"/>
  <Override PartName="/ppt/media/image66.jpg" ContentType="image/jpg"/>
  <Override PartName="/ppt/media/image67.jpg" ContentType="image/jpg"/>
  <Override PartName="/ppt/media/image68.jpg" ContentType="image/jpg"/>
  <Override PartName="/ppt/media/image69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593" r:id="rId2"/>
    <p:sldId id="597" r:id="rId3"/>
    <p:sldId id="599" r:id="rId4"/>
    <p:sldId id="602" r:id="rId5"/>
    <p:sldId id="456" r:id="rId6"/>
    <p:sldId id="459" r:id="rId7"/>
    <p:sldId id="461" r:id="rId8"/>
    <p:sldId id="460" r:id="rId9"/>
    <p:sldId id="603" r:id="rId10"/>
    <p:sldId id="604" r:id="rId11"/>
    <p:sldId id="594" r:id="rId12"/>
    <p:sldId id="266" r:id="rId13"/>
    <p:sldId id="267" r:id="rId14"/>
    <p:sldId id="600" r:id="rId15"/>
    <p:sldId id="268" r:id="rId16"/>
    <p:sldId id="587" r:id="rId17"/>
    <p:sldId id="276" r:id="rId18"/>
    <p:sldId id="591" r:id="rId19"/>
    <p:sldId id="277" r:id="rId20"/>
    <p:sldId id="278" r:id="rId21"/>
    <p:sldId id="279" r:id="rId22"/>
    <p:sldId id="280" r:id="rId23"/>
    <p:sldId id="256" r:id="rId24"/>
    <p:sldId id="586" r:id="rId25"/>
    <p:sldId id="400" r:id="rId26"/>
    <p:sldId id="570" r:id="rId27"/>
    <p:sldId id="571" r:id="rId28"/>
    <p:sldId id="262" r:id="rId29"/>
    <p:sldId id="572" r:id="rId30"/>
    <p:sldId id="614" r:id="rId31"/>
    <p:sldId id="263" r:id="rId32"/>
    <p:sldId id="264" r:id="rId33"/>
    <p:sldId id="265" r:id="rId34"/>
    <p:sldId id="258" r:id="rId35"/>
    <p:sldId id="259" r:id="rId36"/>
    <p:sldId id="283" r:id="rId37"/>
    <p:sldId id="605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601" r:id="rId46"/>
    <p:sldId id="573" r:id="rId47"/>
    <p:sldId id="557" r:id="rId48"/>
    <p:sldId id="558" r:id="rId49"/>
    <p:sldId id="559" r:id="rId50"/>
    <p:sldId id="298" r:id="rId51"/>
    <p:sldId id="299" r:id="rId52"/>
    <p:sldId id="560" r:id="rId53"/>
    <p:sldId id="561" r:id="rId54"/>
    <p:sldId id="562" r:id="rId55"/>
    <p:sldId id="563" r:id="rId56"/>
    <p:sldId id="564" r:id="rId57"/>
    <p:sldId id="592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582" r:id="rId66"/>
    <p:sldId id="583" r:id="rId67"/>
    <p:sldId id="606" r:id="rId68"/>
    <p:sldId id="607" r:id="rId69"/>
    <p:sldId id="608" r:id="rId70"/>
    <p:sldId id="609" r:id="rId71"/>
    <p:sldId id="612" r:id="rId72"/>
    <p:sldId id="613" r:id="rId73"/>
    <p:sldId id="284" r:id="rId74"/>
    <p:sldId id="285" r:id="rId75"/>
    <p:sldId id="286" r:id="rId76"/>
    <p:sldId id="287" r:id="rId77"/>
    <p:sldId id="288" r:id="rId78"/>
    <p:sldId id="289" r:id="rId79"/>
    <p:sldId id="300" r:id="rId80"/>
    <p:sldId id="301" r:id="rId81"/>
    <p:sldId id="302" r:id="rId82"/>
    <p:sldId id="303" r:id="rId83"/>
    <p:sldId id="304" r:id="rId84"/>
    <p:sldId id="305" r:id="rId85"/>
    <p:sldId id="610" r:id="rId86"/>
    <p:sldId id="611" r:id="rId87"/>
    <p:sldId id="615" r:id="rId88"/>
    <p:sldId id="584" r:id="rId8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320" autoAdjust="0"/>
  </p:normalViewPr>
  <p:slideViewPr>
    <p:cSldViewPr snapToGrid="0">
      <p:cViewPr varScale="1">
        <p:scale>
          <a:sx n="52" d="100"/>
          <a:sy n="52" d="100"/>
        </p:scale>
        <p:origin x="12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98E4F-FC2C-48CE-9760-DE6972297EE6}" type="datetimeFigureOut">
              <a:rPr lang="en-PK" smtClean="0"/>
              <a:t>07/10/2024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242BB-94F6-4700-9831-E02F810284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404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Probability=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242BB-94F6-4700-9831-E02F810284B7}" type="slidenum">
              <a:rPr lang="en-PK" smtClean="0"/>
              <a:t>61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2985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EC4B-D47F-8EA0-E76A-CA79CCB0A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FCC92-14E0-06F7-1D42-1058D7D65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00993-A701-554E-9184-21A25EC0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2B5B-B4C1-403B-8E5B-A5B1C66B335B}" type="datetime8">
              <a:rPr lang="en-PK" smtClean="0"/>
              <a:t>07/10/2024 9:13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280D9-D7EC-9440-48E9-CF47DE12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88A6-109B-A8E4-2A17-5F0E4BFF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6501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0279-89F6-767C-C0D1-50E6484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7D352-65BA-F5C8-D04C-B543798E3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E475-CED7-6A26-BD97-1E500CFE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F3EE-ED67-416F-8F84-FAAF51DCBBA9}" type="datetime8">
              <a:rPr lang="en-PK" smtClean="0"/>
              <a:t>07/10/2024 9:13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3CD2D-1625-B5BF-63ED-D2479725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1948F-034C-205D-1451-0D06A28E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6733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453F9-A499-C24A-21CA-BEF6DBDD5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7EB12-97B8-D924-93A0-FB39CC30A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6ABBA-C0E0-E3C9-43F0-19B87942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8C78-90C3-4257-ADDE-385C91F309E5}" type="datetime8">
              <a:rPr lang="en-PK" smtClean="0"/>
              <a:t>07/10/2024 9:13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334E2-79EE-71DF-4301-212F8149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C3704-4785-9887-6070-D2F14F9B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6616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4953-F61D-7531-4CB9-C0B240FA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2057-1092-6074-6AEF-6575554C4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004E-6F4F-DCED-171A-C79DEB70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03-90D1-4B6C-974C-659A6E248FF5}" type="datetime8">
              <a:rPr lang="en-PK" smtClean="0"/>
              <a:t>07/10/2024 9:13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4A23C-BCED-7E05-64A8-80C6417E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2EC3-67D4-9B11-0697-75101A2C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1216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7585-A84B-D174-A1A6-1F1DAB23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3D574-4F48-BDF6-01AA-2ABC78176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7CC5B-B1BC-9457-52FE-77ED3EC5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8263-3B6C-43F7-91A3-1E053138FD72}" type="datetime8">
              <a:rPr lang="en-PK" smtClean="0"/>
              <a:t>07/10/2024 9:13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7C93-27F0-4B74-271A-94527499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BC87-7461-2EA7-127B-F711115F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9519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3099-2113-DAD8-525E-DF869DD2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6D0D-58E3-DC8F-D808-287E10837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A8CB1-F402-127F-D212-6BC48F007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16674-B15A-5214-1A84-BA24457F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AE53-E93E-483B-8136-B53AB55D9366}" type="datetime8">
              <a:rPr lang="en-PK" smtClean="0"/>
              <a:t>07/10/2024 9:13 pm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BDA7B-8786-0E2C-EE74-7AA64873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73A3D-D947-B492-EBF8-A61B7A1C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33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C507-F4CB-0F8D-83A7-1131B2F8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D8BA8-6A60-9DAB-328C-920514E1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992FE-D628-D2DD-04BA-7B1F7ECD9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EDFB1-B4FD-687A-269A-51C04CADA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76DF9-F86E-8EEE-1547-BAEC8FFB3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91774-78C8-23C9-8293-939CB84C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0215-4641-43C8-AA4F-C2710544EECF}" type="datetime8">
              <a:rPr lang="en-PK" smtClean="0"/>
              <a:t>07/10/2024 9:13 pm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D8BBF-3E94-64BC-A946-AF887411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799DA-3B95-440E-7C85-13190F5F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5409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202E-9429-22F8-2C95-A6DC593E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2E50D-4752-3FA9-363E-82856D19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2EDB-2BD0-482A-9F78-2F13554D485F}" type="datetime8">
              <a:rPr lang="en-PK" smtClean="0"/>
              <a:t>07/10/2024 9:13 pm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3907-DA91-5250-7312-1ACFD448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3246F-02E1-1323-9338-5A415843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910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E343C-D9BF-841B-7D91-B2385715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668-615F-4948-96C7-83EA4E6557D6}" type="datetime8">
              <a:rPr lang="en-PK" smtClean="0"/>
              <a:t>07/10/2024 9:13 pm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175E5-958D-5946-635B-0BED2E38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65715-F8AF-4ED5-60A2-27C1E79E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496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2010-21D3-40BC-25E3-D0B7005E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EF90-6434-7C55-4EE9-177A3A83C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43A58-5160-D0B6-7F1B-1D01D4FC8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CF359-05A9-37AC-7018-B914E680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2EE7-E415-4AD3-9D6C-35061B956CB8}" type="datetime8">
              <a:rPr lang="en-PK" smtClean="0"/>
              <a:t>07/10/2024 9:13 pm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57C58-18D2-0516-C819-EF936CD2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BE9C8-9378-8186-5A5C-32789626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741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01C4-7E92-9F15-A6C8-0D4E88EA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79691-DD8C-6287-2211-89523D04A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98D24-7163-CCB8-0194-FF940993A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CC2C2-E953-7548-E474-27FA9B6E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0A4B-B32B-48C9-BFA3-3A404DBA1FB1}" type="datetime8">
              <a:rPr lang="en-PK" smtClean="0"/>
              <a:t>07/10/2024 9:13 pm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AA70F-FD30-D131-F5C5-2D16BA81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FEEC7-3A1D-46B8-622C-83F6897B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3728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1D993-7691-D0B5-18A2-6E89D079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7103F-AC23-AC3A-BA3B-7797E3DA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1D73C-9DB5-522F-63ED-53BB8B49F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4CAD-061C-4901-A0B8-4A192D98454C}" type="datetime8">
              <a:rPr lang="en-PK" smtClean="0"/>
              <a:t>07/10/2024 9:13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49C5-DA45-942B-6BF7-5950A5059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CD521-2320-B8A9-E370-D56EC65C3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31745-AFEA-4D4F-9B49-72BD7BFC78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6970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allaboutcircuits.com/technical-articles/image-histogram-characteristics-machine-learning-image-processin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allaboutcircuits.com/technical-articles/image-histogram-characteristics-machine-learning-image-processin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allaboutcircuits.com/technical-articles/image-histogram-characteristics-machine-learning-image-process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9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png"/><Relationship Id="rId4" Type="http://schemas.openxmlformats.org/officeDocument/2006/relationships/image" Target="../media/image44.jpg"/><Relationship Id="rId9" Type="http://schemas.openxmlformats.org/officeDocument/2006/relationships/image" Target="../media/image4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jp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B5297-51F2-0AB7-1306-600110A58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Domain Processing</a:t>
            </a:r>
            <a:endParaRPr lang="en-PK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5DE9B8-DFAA-F42E-6541-C7406A786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Intensity Transformations</a:t>
            </a:r>
          </a:p>
          <a:p>
            <a:r>
              <a:rPr lang="en-US" dirty="0"/>
              <a:t>Image enhancements</a:t>
            </a:r>
          </a:p>
          <a:p>
            <a:r>
              <a:rPr lang="en-US" dirty="0"/>
              <a:t>Probability</a:t>
            </a:r>
          </a:p>
          <a:p>
            <a:r>
              <a:rPr lang="en-US" dirty="0"/>
              <a:t>Histograms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2125B-CA18-AE29-611B-150CD778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4004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305F73-089B-508A-298B-661891FE7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Intensity Transformation</a:t>
            </a:r>
            <a:endParaRPr lang="en-PK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70F7484-BB96-F019-E572-2D72DB11B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Transformation</a:t>
            </a:r>
          </a:p>
          <a:p>
            <a:r>
              <a:rPr lang="en-US" dirty="0"/>
              <a:t>Piecewise Linear Transformation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75C64-D82B-8CC1-2875-DE032A95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608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E986-3F5C-7F25-0145-8841BDAC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Enhancement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FCA44-4D69-E50E-ADE6-9BDE60B7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1" u="none" strike="noStrike" baseline="0" dirty="0">
                <a:latin typeface="TimesTen-Italic"/>
              </a:rPr>
              <a:t>Enhancement </a:t>
            </a:r>
            <a:r>
              <a:rPr lang="en-US" b="0" i="0" u="none" strike="noStrike" baseline="0" dirty="0">
                <a:latin typeface="TimesTen-Roman"/>
              </a:rPr>
              <a:t>is the process of manipulating an image so that the result is more suitable than the original </a:t>
            </a:r>
            <a:r>
              <a:rPr lang="en-US" b="0" i="0" u="sng" strike="noStrike" baseline="0" dirty="0">
                <a:latin typeface="TimesTen-Roman"/>
              </a:rPr>
              <a:t>for a specific application</a:t>
            </a:r>
            <a:r>
              <a:rPr lang="en-US" b="0" i="0" u="none" strike="noStrike" baseline="0" dirty="0">
                <a:latin typeface="TimesTen-Roman"/>
              </a:rPr>
              <a:t>.</a:t>
            </a:r>
          </a:p>
          <a:p>
            <a:pPr algn="l"/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206E7-6D1D-F36E-BB2A-5837AEA0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044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7B5463C-940C-CC71-7FD8-3C838C21D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036638"/>
          </a:xfrm>
        </p:spPr>
        <p:txBody>
          <a:bodyPr/>
          <a:lstStyle/>
          <a:p>
            <a:pPr eaLnBrk="1" hangingPunct="1"/>
            <a:r>
              <a:rPr lang="en-US" altLang="en-PK"/>
              <a:t>Image transformations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54E13C8-72C1-DB05-5E4B-99C4F4BC9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1600200"/>
          </a:xfrm>
        </p:spPr>
        <p:txBody>
          <a:bodyPr/>
          <a:lstStyle/>
          <a:p>
            <a:pPr eaLnBrk="1" hangingPunct="1"/>
            <a:r>
              <a:rPr lang="en-US" altLang="en-PK"/>
              <a:t>Transformation is a function. It maps one set to another set after performing some operations.</a:t>
            </a:r>
          </a:p>
        </p:txBody>
      </p:sp>
      <p:pic>
        <p:nvPicPr>
          <p:cNvPr id="10244" name="Picture 5" descr="introduction image">
            <a:extLst>
              <a:ext uri="{FF2B5EF4-FFF2-40B4-BE49-F238E27FC236}">
                <a16:creationId xmlns:a16="http://schemas.microsoft.com/office/drawing/2014/main" id="{3B0D6B55-1442-B9AC-9132-091D71613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9" b="30602"/>
          <a:stretch>
            <a:fillRect/>
          </a:stretch>
        </p:blipFill>
        <p:spPr bwMode="auto">
          <a:xfrm>
            <a:off x="2438400" y="2819400"/>
            <a:ext cx="76009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6">
            <a:extLst>
              <a:ext uri="{FF2B5EF4-FFF2-40B4-BE49-F238E27FC236}">
                <a16:creationId xmlns:a16="http://schemas.microsoft.com/office/drawing/2014/main" id="{53538F13-1281-1DE6-217C-A3EA1C667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57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PK" sz="3200"/>
              <a:t>Digital Image Processing system performs the transformation.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3AB5081-62D0-8E45-B5FB-383D4BF21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Image transformation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7DE341F-5A9F-A31D-26CE-E0BCAA4A4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/>
              <a:t>Consider the equation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/>
              <a:t>	g(x,y)=T(f(x,y))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PK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/>
              <a:t>	f(x,y) – input image, transformation is applied to this image.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/>
              <a:t>	g(x,y) – output image (processed image).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PK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/>
              <a:t>	T is a transformation function.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0AF9-3E60-7F77-A41A-5C805BE2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Transformation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7FE8-F99B-2416-B2F1-425DF185C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Ten-Roman"/>
              </a:rPr>
              <a:t>The smallest possible neighborhood is of size 1 x 1.</a:t>
            </a:r>
          </a:p>
          <a:p>
            <a:pPr algn="l"/>
            <a:r>
              <a:rPr lang="en-US" b="0" i="0" u="none" strike="noStrike" baseline="0" dirty="0">
                <a:latin typeface="TimesTen-Roman"/>
              </a:rPr>
              <a:t> In this case, </a:t>
            </a:r>
            <a:r>
              <a:rPr lang="en-US" b="0" i="1" u="none" strike="noStrike" baseline="0" dirty="0">
                <a:latin typeface="TimesTen-Italic"/>
              </a:rPr>
              <a:t>g </a:t>
            </a:r>
            <a:r>
              <a:rPr lang="en-US" b="0" i="0" u="none" strike="noStrike" baseline="0" dirty="0">
                <a:latin typeface="TimesTen-Roman"/>
              </a:rPr>
              <a:t>depends only on the value of </a:t>
            </a:r>
            <a:r>
              <a:rPr lang="en-US" b="0" i="1" u="none" strike="noStrike" baseline="0" dirty="0">
                <a:latin typeface="TimesTen-Italic"/>
              </a:rPr>
              <a:t>f </a:t>
            </a:r>
            <a:r>
              <a:rPr lang="en-US" b="0" i="0" u="none" strike="noStrike" baseline="0" dirty="0">
                <a:latin typeface="TimesTen-Roman"/>
              </a:rPr>
              <a:t>at a single point (</a:t>
            </a:r>
            <a:r>
              <a:rPr lang="en-US" b="0" i="1" u="none" strike="noStrike" baseline="0" dirty="0">
                <a:latin typeface="TimesTen-Italic"/>
              </a:rPr>
              <a:t>x</a:t>
            </a:r>
            <a:r>
              <a:rPr lang="en-US" b="0" i="0" u="none" strike="noStrike" baseline="0" dirty="0">
                <a:latin typeface="TimesTen-Roman"/>
              </a:rPr>
              <a:t>, </a:t>
            </a:r>
            <a:r>
              <a:rPr lang="en-US" b="0" i="1" u="none" strike="noStrike" baseline="0" dirty="0">
                <a:latin typeface="TimesTen-Italic"/>
              </a:rPr>
              <a:t>y</a:t>
            </a:r>
            <a:r>
              <a:rPr lang="en-US" b="0" i="0" u="none" strike="noStrike" baseline="0" dirty="0">
                <a:latin typeface="TimesTen-Roman"/>
              </a:rPr>
              <a:t>) and </a:t>
            </a:r>
            <a:r>
              <a:rPr lang="en-US" b="0" i="1" u="none" strike="noStrike" baseline="0" dirty="0">
                <a:latin typeface="TimesTen-Italic"/>
              </a:rPr>
              <a:t>T </a:t>
            </a:r>
            <a:r>
              <a:rPr lang="en-US" b="0" i="0" u="none" strike="noStrike" baseline="0" dirty="0">
                <a:latin typeface="TimesTen-Roman"/>
              </a:rPr>
              <a:t>in Eq. (3.1-1) becomes an </a:t>
            </a:r>
            <a:r>
              <a:rPr lang="en-US" b="0" i="1" u="none" strike="noStrike" baseline="0" dirty="0">
                <a:latin typeface="TimesTen-Italic"/>
              </a:rPr>
              <a:t>intensity </a:t>
            </a:r>
            <a:r>
              <a:rPr lang="en-US" b="0" i="0" u="none" strike="noStrike" baseline="0" dirty="0">
                <a:latin typeface="TimesTen-Roman"/>
              </a:rPr>
              <a:t>(also called </a:t>
            </a:r>
            <a:r>
              <a:rPr lang="en-US" b="0" i="1" u="none" strike="noStrike" baseline="0" dirty="0">
                <a:latin typeface="TimesTen-Italic"/>
              </a:rPr>
              <a:t>gray-level </a:t>
            </a:r>
            <a:r>
              <a:rPr lang="en-US" b="0" i="0" u="none" strike="noStrike" baseline="0" dirty="0">
                <a:latin typeface="TimesTen-Roman"/>
              </a:rPr>
              <a:t>or </a:t>
            </a:r>
            <a:r>
              <a:rPr lang="en-US" b="0" i="1" u="none" strike="noStrike" baseline="0" dirty="0">
                <a:latin typeface="TimesTen-Italic"/>
              </a:rPr>
              <a:t>mapping</a:t>
            </a:r>
            <a:r>
              <a:rPr lang="en-US" b="0" i="0" u="none" strike="noStrike" baseline="0" dirty="0">
                <a:latin typeface="TimesTen-Roman"/>
              </a:rPr>
              <a:t>) </a:t>
            </a:r>
            <a:r>
              <a:rPr lang="en-US" b="0" i="1" u="none" strike="noStrike" baseline="0" dirty="0">
                <a:latin typeface="TimesTen-Italic"/>
              </a:rPr>
              <a:t>transformation function </a:t>
            </a:r>
            <a:r>
              <a:rPr lang="en-US" b="0" i="0" u="none" strike="noStrike" baseline="0" dirty="0">
                <a:latin typeface="TimesTen-Roman"/>
              </a:rPr>
              <a:t>of the form </a:t>
            </a:r>
          </a:p>
          <a:p>
            <a:pPr algn="l"/>
            <a:endParaRPr lang="en-US" dirty="0">
              <a:latin typeface="TimesTen-Roman"/>
            </a:endParaRPr>
          </a:p>
          <a:p>
            <a:pPr lvl="3"/>
            <a:r>
              <a:rPr lang="en-US" sz="2800" dirty="0">
                <a:latin typeface="TimesTen-Roman"/>
              </a:rPr>
              <a:t>S=T(r) </a:t>
            </a:r>
          </a:p>
          <a:p>
            <a:pPr algn="l"/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90EAD-0795-B1CF-5CF0-0611D914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14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3989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14A6088-8199-E515-D553-84E766058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Image transformation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F3AD3C4-A8A2-4E8C-17B6-EC8FAE109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The transformation can be also represented as </a:t>
            </a:r>
          </a:p>
          <a:p>
            <a:pPr eaLnBrk="1" hangingPunct="1"/>
            <a:endParaRPr lang="en-US" altLang="en-PK"/>
          </a:p>
          <a:p>
            <a:pPr eaLnBrk="1" hangingPunct="1">
              <a:buFontTx/>
              <a:buNone/>
            </a:pPr>
            <a:r>
              <a:rPr lang="en-US" altLang="en-PK"/>
              <a:t>	s=T(r)</a:t>
            </a:r>
          </a:p>
          <a:p>
            <a:pPr eaLnBrk="1" hangingPunct="1">
              <a:buFontTx/>
              <a:buNone/>
            </a:pPr>
            <a:endParaRPr lang="en-US" altLang="en-PK"/>
          </a:p>
          <a:p>
            <a:pPr eaLnBrk="1" hangingPunct="1">
              <a:buFontTx/>
              <a:buNone/>
            </a:pPr>
            <a:r>
              <a:rPr lang="en-US" altLang="en-PK"/>
              <a:t>	r – pixel value of the input image f(x,y)</a:t>
            </a:r>
          </a:p>
          <a:p>
            <a:pPr eaLnBrk="1" hangingPunct="1">
              <a:buFontTx/>
              <a:buNone/>
            </a:pPr>
            <a:r>
              <a:rPr lang="en-US" altLang="en-PK"/>
              <a:t>	s – pixel value of the output image g(x,y)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33CE6F-5E93-16CC-541D-E6BB6D931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PK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9B75ADD-7832-854D-FF57-FD92B6D13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AAFFC-4DDC-CA95-251F-916E7A4A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16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33911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589294E-5A48-35C7-C0B6-1E56E99AD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1"/>
            <a:ext cx="8229600" cy="944563"/>
          </a:xfrm>
        </p:spPr>
        <p:txBody>
          <a:bodyPr/>
          <a:lstStyle/>
          <a:p>
            <a:pPr eaLnBrk="1" hangingPunct="1"/>
            <a:r>
              <a:rPr lang="en-US" altLang="en-PK"/>
              <a:t>Introduction to probability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E1590B8-B236-656D-FB39-A94A8E771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PMF and CDF are both related to probability. They will be used in Histogram Equalization.</a:t>
            </a:r>
          </a:p>
          <a:p>
            <a:pPr eaLnBrk="1" hangingPunct="1"/>
            <a:r>
              <a:rPr lang="en-US" altLang="en-PK"/>
              <a:t>PMF – Probability Mass Function.</a:t>
            </a:r>
          </a:p>
          <a:p>
            <a:pPr eaLnBrk="1" hangingPunct="1"/>
            <a:r>
              <a:rPr lang="en-US" altLang="en-PK"/>
              <a:t>It gives the probability of each number in the data set (frequency of each element).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ED7A-3F88-4355-9328-BDF42246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F3A5-66B2-B9A6-74EC-D91A68A0F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00911"/>
            <a:ext cx="10801865" cy="435133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In a probability distribution, each probability is between 0 and 1, inclusive.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Because all possible values of the random variable are included in the probability distribution, the sum of the probabilities is 1.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0367C-E0A4-5F84-64E4-0B03757A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18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8419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DF5BF1D-DE2B-EF9F-D6C3-4DE61BD10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960438"/>
          </a:xfrm>
        </p:spPr>
        <p:txBody>
          <a:bodyPr/>
          <a:lstStyle/>
          <a:p>
            <a:pPr eaLnBrk="1" hangingPunct="1"/>
            <a:r>
              <a:rPr lang="en-US" altLang="en-PK"/>
              <a:t>Probability – PMF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F47DB00-44A2-C7CE-60BC-2675785CE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5943600" cy="45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PK" sz="2400" b="1"/>
              <a:t>	Calculating PMF from image matrix</a:t>
            </a: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BAAB359B-80A7-D1AE-A9D0-9BC116C0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057400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PK" sz="2400" b="1"/>
              <a:t>PMF</a:t>
            </a:r>
            <a:endParaRPr lang="en-US" altLang="en-PK" sz="2400"/>
          </a:p>
        </p:txBody>
      </p:sp>
      <p:graphicFrame>
        <p:nvGraphicFramePr>
          <p:cNvPr id="23612" name="Group 60">
            <a:extLst>
              <a:ext uri="{FF2B5EF4-FFF2-40B4-BE49-F238E27FC236}">
                <a16:creationId xmlns:a16="http://schemas.microsoft.com/office/drawing/2014/main" id="{1A5555B8-FF04-3360-5ABF-990A80ADE06D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2590800"/>
          <a:ext cx="3124200" cy="3962400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2/25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4/25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3/25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3/25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2/25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4/25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3/25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4/25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534" name="Rectangle 61">
            <a:extLst>
              <a:ext uri="{FF2B5EF4-FFF2-40B4-BE49-F238E27FC236}">
                <a16:creationId xmlns:a16="http://schemas.microsoft.com/office/drawing/2014/main" id="{13B47C0A-0494-622E-29CE-B981DF0C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514600"/>
            <a:ext cx="3657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PK" sz="2400"/>
              <a:t>         Image matrix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PK" sz="240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PK" sz="2400"/>
              <a:t>	 1     2     7     5     6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PK" sz="2400"/>
              <a:t>     7     2     3     4     5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PK" sz="2400"/>
              <a:t>     0     1     5     7     3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PK" sz="2400"/>
              <a:t>     1     2     5     6     7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PK" sz="2400"/>
              <a:t>     6     1     0     3     4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6701-3262-23FE-F578-98E1D757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Domain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99CD-2149-054A-D1E5-E22A34A2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Domain </a:t>
            </a:r>
            <a:r>
              <a:rPr lang="en-US" dirty="0">
                <a:latin typeface="TimesTen-Roman"/>
                <a:cs typeface="Times New Roman" panose="02020603050405020304" pitchFamily="18" charset="0"/>
              </a:rPr>
              <a:t>i</a:t>
            </a:r>
            <a:r>
              <a:rPr lang="en-US" b="0" i="0" u="none" strike="noStrike" baseline="0" dirty="0">
                <a:latin typeface="TimesTen-Roman"/>
              </a:rPr>
              <a:t>s the plane containing the pixels of an image.</a:t>
            </a:r>
          </a:p>
          <a:p>
            <a:pPr algn="l"/>
            <a:r>
              <a:rPr lang="en-US" dirty="0">
                <a:latin typeface="TimesTen-Roman"/>
              </a:rPr>
              <a:t>S</a:t>
            </a:r>
            <a:r>
              <a:rPr lang="en-US" b="0" i="0" u="none" strike="noStrike" baseline="0" dirty="0">
                <a:latin typeface="TimesTen-Roman"/>
              </a:rPr>
              <a:t>patial domain techniques operate directly on the pixels of an image</a:t>
            </a:r>
            <a:endParaRPr lang="en-US" dirty="0">
              <a:latin typeface="TimesTen-Roman"/>
            </a:endParaRPr>
          </a:p>
          <a:p>
            <a:pPr algn="l"/>
            <a:r>
              <a:rPr lang="en-US" dirty="0">
                <a:latin typeface="TimesTen-Roman"/>
              </a:rPr>
              <a:t>As opposed to </a:t>
            </a:r>
            <a:r>
              <a:rPr lang="en-US" b="0" i="0" u="none" strike="noStrike" baseline="0" dirty="0">
                <a:latin typeface="TimesTen-Roman"/>
              </a:rPr>
              <a:t>frequency domain in which operations are performed on the Fourier transform of an image, rather than on the image itself.</a:t>
            </a:r>
          </a:p>
          <a:p>
            <a:pPr algn="l"/>
            <a:r>
              <a:rPr lang="en-US" b="0" i="0" u="none" strike="noStrike" baseline="0" dirty="0">
                <a:latin typeface="TimesTen-Roman"/>
              </a:rPr>
              <a:t>More efficient computationally and require less processing resources to implement.</a:t>
            </a:r>
          </a:p>
          <a:p>
            <a:pPr algn="l"/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58029-A48F-5A2E-0C96-6D63A84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07063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8E95350-1567-D156-47E9-FC1265006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Probability – PMF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B5AD2E1-CAEB-1AB8-9F6F-D1C7BE2EA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PK"/>
              <a:t>Calculating PMF from histogram</a:t>
            </a:r>
          </a:p>
        </p:txBody>
      </p:sp>
      <p:pic>
        <p:nvPicPr>
          <p:cNvPr id="22532" name="Picture 5" descr="histogram">
            <a:extLst>
              <a:ext uri="{FF2B5EF4-FFF2-40B4-BE49-F238E27FC236}">
                <a16:creationId xmlns:a16="http://schemas.microsoft.com/office/drawing/2014/main" id="{AEF7D902-F027-5C0C-6739-AF5598FC6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1" t="6451" r="11751" b="16129"/>
          <a:stretch>
            <a:fillRect/>
          </a:stretch>
        </p:blipFill>
        <p:spPr bwMode="auto">
          <a:xfrm>
            <a:off x="1981200" y="2362201"/>
            <a:ext cx="3276600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7" descr="histogram">
            <a:extLst>
              <a:ext uri="{FF2B5EF4-FFF2-40B4-BE49-F238E27FC236}">
                <a16:creationId xmlns:a16="http://schemas.microsoft.com/office/drawing/2014/main" id="{F7149269-41A3-AB48-EC69-C3D687FF4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9" t="3226" r="11751" b="16129"/>
          <a:stretch>
            <a:fillRect/>
          </a:stretch>
        </p:blipFill>
        <p:spPr bwMode="auto">
          <a:xfrm>
            <a:off x="6248400" y="2286001"/>
            <a:ext cx="32766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8">
            <a:extLst>
              <a:ext uri="{FF2B5EF4-FFF2-40B4-BE49-F238E27FC236}">
                <a16:creationId xmlns:a16="http://schemas.microsoft.com/office/drawing/2014/main" id="{061BB8BF-0A9E-1651-E549-41245C57B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648200"/>
            <a:ext cx="3505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PK" sz="2400"/>
              <a:t>	Frequency of gray level values for an 8 bits per pixel image. </a:t>
            </a:r>
          </a:p>
        </p:txBody>
      </p:sp>
      <p:sp>
        <p:nvSpPr>
          <p:cNvPr id="22535" name="Rectangle 10">
            <a:extLst>
              <a:ext uri="{FF2B5EF4-FFF2-40B4-BE49-F238E27FC236}">
                <a16:creationId xmlns:a16="http://schemas.microsoft.com/office/drawing/2014/main" id="{AAAFEBBA-656A-AF60-5111-23E52F876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800600"/>
            <a:ext cx="3505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PK" sz="2400"/>
              <a:t>	Not monotonically increasing function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717A718-95C4-C0BA-3A44-007F40B7C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Probability – CDF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12ECBC6-58A9-8929-5522-0DCD7A087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CDF – Cumulative Distributed Function</a:t>
            </a:r>
          </a:p>
          <a:p>
            <a:pPr eaLnBrk="1" hangingPunct="1"/>
            <a:r>
              <a:rPr lang="en-US" altLang="en-PK"/>
              <a:t>Cumulative sum of values calculated by PMF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D8E80CE3-7B7E-875C-0FC9-EF100B99B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3733800"/>
            <a:ext cx="8229600" cy="2438400"/>
          </a:xfrm>
        </p:spPr>
        <p:txBody>
          <a:bodyPr/>
          <a:lstStyle/>
          <a:p>
            <a:pPr eaLnBrk="1" hangingPunct="1"/>
            <a:r>
              <a:rPr lang="en-US" altLang="en-PK"/>
              <a:t>CDF will be calculated using the histogram</a:t>
            </a:r>
          </a:p>
          <a:p>
            <a:pPr eaLnBrk="1" hangingPunct="1"/>
            <a:r>
              <a:rPr lang="en-US" altLang="en-PK"/>
              <a:t>CDF makes the PDF  grow monotonically</a:t>
            </a:r>
          </a:p>
          <a:p>
            <a:pPr eaLnBrk="1" hangingPunct="1"/>
            <a:r>
              <a:rPr lang="en-US" altLang="en-PK"/>
              <a:t>Monotonical growth is necessary for histogram equalization.</a:t>
            </a: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25B5AF5A-C72E-A7EE-2DF2-F061797B6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PK"/>
              <a:t>Probability – CDF</a:t>
            </a:r>
          </a:p>
        </p:txBody>
      </p:sp>
      <p:pic>
        <p:nvPicPr>
          <p:cNvPr id="24580" name="Picture 6" descr="histogram">
            <a:extLst>
              <a:ext uri="{FF2B5EF4-FFF2-40B4-BE49-F238E27FC236}">
                <a16:creationId xmlns:a16="http://schemas.microsoft.com/office/drawing/2014/main" id="{B7BC6ECA-F7B9-0CAC-474D-5679AC8DC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9" t="3226" r="11751" b="16129"/>
          <a:stretch>
            <a:fillRect/>
          </a:stretch>
        </p:blipFill>
        <p:spPr bwMode="auto">
          <a:xfrm>
            <a:off x="1828800" y="1371601"/>
            <a:ext cx="32766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8" descr="histogram">
            <a:extLst>
              <a:ext uri="{FF2B5EF4-FFF2-40B4-BE49-F238E27FC236}">
                <a16:creationId xmlns:a16="http://schemas.microsoft.com/office/drawing/2014/main" id="{DF3D0087-E864-DACB-65CA-76A0B480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7" t="6451" r="11751" b="16129"/>
          <a:stretch>
            <a:fillRect/>
          </a:stretch>
        </p:blipFill>
        <p:spPr bwMode="auto">
          <a:xfrm>
            <a:off x="6096000" y="1371601"/>
            <a:ext cx="32766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726F-3DD9-45DC-2BF2-870CF1C0F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A4B8E-22B4-F4C0-7372-672DD85FF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Tonal Adjustment</a:t>
            </a:r>
          </a:p>
          <a:p>
            <a:r>
              <a:rPr lang="en-US" dirty="0"/>
              <a:t>Image Thresholding</a:t>
            </a:r>
          </a:p>
          <a:p>
            <a:r>
              <a:rPr lang="en-US" dirty="0"/>
              <a:t>Image Enhancement</a:t>
            </a:r>
          </a:p>
          <a:p>
            <a:r>
              <a:rPr lang="en-US" dirty="0"/>
              <a:t>Segmentation</a:t>
            </a:r>
          </a:p>
          <a:p>
            <a:endParaRPr lang="en-US" dirty="0"/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6FC2A-7716-19BE-8D91-92E7A7C5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23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567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864785-8450-523D-67C8-DBDC04A0F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Histogram?</a:t>
            </a:r>
            <a:endParaRPr lang="en-PK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528AEC2-7CAA-5B86-87D9-3D5C017BE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DCD4F-954C-80DB-40F5-A5613EA0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24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52144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7B25BC-C8FD-4B81-A684-8AFE799C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sz="4400" dirty="0"/>
              <a:t>Histograms:</a:t>
            </a:r>
            <a:endParaRPr lang="en-PK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6EC3E-C4B0-4B56-8B7E-4FE6026B900F}"/>
              </a:ext>
            </a:extLst>
          </p:cNvPr>
          <p:cNvSpPr txBox="1"/>
          <p:nvPr/>
        </p:nvSpPr>
        <p:spPr>
          <a:xfrm>
            <a:off x="1479479" y="1993187"/>
            <a:ext cx="99505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 image histogram is a graphical representation of pixel intensities count.</a:t>
            </a:r>
          </a:p>
          <a:p>
            <a:endParaRPr lang="en-US" sz="2800" dirty="0"/>
          </a:p>
          <a:p>
            <a:r>
              <a:rPr lang="en-US" sz="2800" dirty="0"/>
              <a:t>Possible intensity values are represented along the x-axis and their count is represented along the y-axis.</a:t>
            </a:r>
            <a:endParaRPr lang="en-PK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50D8B1-3C1F-8702-59FA-C2216BCE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25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81616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7B25BC-C8FD-4B81-A684-8AFE799C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sz="4400" dirty="0"/>
              <a:t>Histograms:</a:t>
            </a:r>
            <a:endParaRPr lang="en-PK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3AC1D4-B34B-4689-97DF-9A595E633B73}"/>
              </a:ext>
            </a:extLst>
          </p:cNvPr>
          <p:cNvSpPr/>
          <p:nvPr/>
        </p:nvSpPr>
        <p:spPr>
          <a:xfrm>
            <a:off x="987552" y="6152246"/>
            <a:ext cx="10631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Image Courtesy: https://www.allaboutcircuits.com/technical-articles/image-histogram-characteristics-machine-learning-image-processing/</a:t>
            </a:r>
            <a:endParaRPr lang="en-PK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B2C6B9-784C-405D-BD92-C0F9017E3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870" y="2237770"/>
            <a:ext cx="7105536" cy="2882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888C9A-C342-4210-91D9-0EEF95E1208E}"/>
              </a:ext>
            </a:extLst>
          </p:cNvPr>
          <p:cNvSpPr txBox="1"/>
          <p:nvPr/>
        </p:nvSpPr>
        <p:spPr>
          <a:xfrm>
            <a:off x="3630288" y="1760874"/>
            <a:ext cx="267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 of Binary Image</a:t>
            </a:r>
            <a:endParaRPr lang="en-P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0ADF55-AE34-46C3-D74A-CCABE961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26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28679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7B25BC-C8FD-4B81-A684-8AFE799C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sz="4400" dirty="0"/>
              <a:t>Histograms:</a:t>
            </a:r>
            <a:endParaRPr lang="en-PK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3AC1D4-B34B-4689-97DF-9A595E633B73}"/>
              </a:ext>
            </a:extLst>
          </p:cNvPr>
          <p:cNvSpPr/>
          <p:nvPr/>
        </p:nvSpPr>
        <p:spPr>
          <a:xfrm>
            <a:off x="987552" y="6152246"/>
            <a:ext cx="10631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Image Courtesy: https://www.allaboutcircuits.com/technical-articles/image-histogram-characteristics-machine-learning-image-processing/</a:t>
            </a:r>
            <a:endParaRPr lang="en-PK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F6CDD-D0C1-4D99-8053-EA3FA4FFB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738" y="2303804"/>
            <a:ext cx="8496300" cy="3419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300466-F4DE-4FCD-B383-BB39DD9125C8}"/>
              </a:ext>
            </a:extLst>
          </p:cNvPr>
          <p:cNvSpPr txBox="1"/>
          <p:nvPr/>
        </p:nvSpPr>
        <p:spPr>
          <a:xfrm>
            <a:off x="4459855" y="1870782"/>
            <a:ext cx="306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 of Gray Scale Image</a:t>
            </a:r>
            <a:endParaRPr lang="en-P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D08E65-32AD-8FD4-35BD-3E3FB0F6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27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50173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547EF7-3A53-A634-32C2-53A3DAD6E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Image histogram</a:t>
            </a:r>
          </a:p>
        </p:txBody>
      </p:sp>
      <p:pic>
        <p:nvPicPr>
          <p:cNvPr id="6147" name="Picture 5" descr="einstein">
            <a:extLst>
              <a:ext uri="{FF2B5EF4-FFF2-40B4-BE49-F238E27FC236}">
                <a16:creationId xmlns:a16="http://schemas.microsoft.com/office/drawing/2014/main" id="{55599176-6882-660F-903B-13A718F18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1"/>
            <a:ext cx="21336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7" descr="histogram3">
            <a:extLst>
              <a:ext uri="{FF2B5EF4-FFF2-40B4-BE49-F238E27FC236}">
                <a16:creationId xmlns:a16="http://schemas.microsoft.com/office/drawing/2014/main" id="{09DFEFC2-D7D2-1906-BCFE-3FE7BC2D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1"/>
            <a:ext cx="45910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8">
            <a:extLst>
              <a:ext uri="{FF2B5EF4-FFF2-40B4-BE49-F238E27FC236}">
                <a16:creationId xmlns:a16="http://schemas.microsoft.com/office/drawing/2014/main" id="{BADEE202-AC0A-E41C-8C91-726F5595D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715000"/>
            <a:ext cx="54800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PK"/>
              <a:t>x axis – shows the range of pixel values.</a:t>
            </a:r>
          </a:p>
          <a:p>
            <a:pPr eaLnBrk="1" hangingPunct="1"/>
            <a:r>
              <a:rPr lang="en-US" altLang="en-PK"/>
              <a:t>For 8 bpp image, we have 256 levels of gray shades</a:t>
            </a:r>
          </a:p>
          <a:p>
            <a:pPr eaLnBrk="1" hangingPunct="1"/>
            <a:endParaRPr lang="en-US" altLang="en-PK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7B25BC-C8FD-4B81-A684-8AFE799C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sz="4400" dirty="0"/>
              <a:t>Histograms:</a:t>
            </a:r>
            <a:endParaRPr lang="en-PK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3AC1D4-B34B-4689-97DF-9A595E633B73}"/>
              </a:ext>
            </a:extLst>
          </p:cNvPr>
          <p:cNvSpPr/>
          <p:nvPr/>
        </p:nvSpPr>
        <p:spPr>
          <a:xfrm>
            <a:off x="987552" y="6152246"/>
            <a:ext cx="10631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Image Courtesy: https://www.allaboutcircuits.com/technical-articles/image-histogram-characteristics-machine-learning-image-processing/</a:t>
            </a:r>
            <a:endParaRPr lang="en-PK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DD9D1-430F-43A4-ACBF-7E3D7BD2A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177" y="2119344"/>
            <a:ext cx="5902141" cy="3733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77722-AE56-4532-8879-74C9802B16C8}"/>
              </a:ext>
            </a:extLst>
          </p:cNvPr>
          <p:cNvSpPr txBox="1"/>
          <p:nvPr/>
        </p:nvSpPr>
        <p:spPr>
          <a:xfrm>
            <a:off x="4459855" y="1750012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 of Color Image</a:t>
            </a:r>
            <a:endParaRPr lang="en-P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3F8411-4DC9-6D09-6D52-4414E296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29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6631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B4FC-ED12-15A6-A86B-5FB447B0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Domain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7CC02E-B48D-C80F-0FBF-DD421C578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88656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2EF4A-905C-F790-AD1E-6C0ACE6C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3082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7E12-E7DA-51A9-F5EB-B3731C0B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CA5E-89B4-C067-7673-8CBAF61F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4562D-DFBE-67F7-85C9-D038B2EE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30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3906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517BF09-F886-47B4-5A67-368521D97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en-PK"/>
              <a:t>Brightness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F4FDAD7-CDEC-33BF-CF90-AC9E91BEC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9144000" cy="1676400"/>
          </a:xfrm>
        </p:spPr>
        <p:txBody>
          <a:bodyPr/>
          <a:lstStyle/>
          <a:p>
            <a:pPr eaLnBrk="1" hangingPunct="1"/>
            <a:r>
              <a:rPr lang="en-US" altLang="en-PK"/>
              <a:t>Brightness is a relative term. It can be defined as the amount of energy output by a source of light relative to the source we are comparing to. </a:t>
            </a:r>
          </a:p>
        </p:txBody>
      </p:sp>
      <p:pic>
        <p:nvPicPr>
          <p:cNvPr id="7172" name="Picture 5" descr="bright1">
            <a:extLst>
              <a:ext uri="{FF2B5EF4-FFF2-40B4-BE49-F238E27FC236}">
                <a16:creationId xmlns:a16="http://schemas.microsoft.com/office/drawing/2014/main" id="{D6B386F2-68B6-7661-E829-66536B5B9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67000"/>
            <a:ext cx="708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6">
            <a:extLst>
              <a:ext uri="{FF2B5EF4-FFF2-40B4-BE49-F238E27FC236}">
                <a16:creationId xmlns:a16="http://schemas.microsoft.com/office/drawing/2014/main" id="{C6102703-1766-D860-5AB2-ACB59C4A0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6056313"/>
            <a:ext cx="541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PK"/>
              <a:t>Image on the right is brighter than image on the left.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EF66CFA-98D9-38F0-05DF-E21F176D3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Brightness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49F0C28-97B2-881B-4EBC-6FB2B6C96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/>
              <a:t>Brightness can be easily increased or decreased by simple addition or subtraction to the image matrix</a:t>
            </a:r>
          </a:p>
        </p:txBody>
      </p:sp>
      <p:pic>
        <p:nvPicPr>
          <p:cNvPr id="8196" name="Picture 5" descr="black image">
            <a:extLst>
              <a:ext uri="{FF2B5EF4-FFF2-40B4-BE49-F238E27FC236}">
                <a16:creationId xmlns:a16="http://schemas.microsoft.com/office/drawing/2014/main" id="{DB89B6E9-D81D-666F-2FBA-72814AD5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124201"/>
            <a:ext cx="13525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" descr="h03">
            <a:extLst>
              <a:ext uri="{FF2B5EF4-FFF2-40B4-BE49-F238E27FC236}">
                <a16:creationId xmlns:a16="http://schemas.microsoft.com/office/drawing/2014/main" id="{F24A2DD4-09FB-6052-B292-27A11E5B6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24201"/>
            <a:ext cx="6248400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8" descr="bright image">
            <a:extLst>
              <a:ext uri="{FF2B5EF4-FFF2-40B4-BE49-F238E27FC236}">
                <a16:creationId xmlns:a16="http://schemas.microsoft.com/office/drawing/2014/main" id="{CC30646B-02DC-680E-0D82-A9C48AA59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5105400"/>
            <a:ext cx="14001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9">
            <a:extLst>
              <a:ext uri="{FF2B5EF4-FFF2-40B4-BE49-F238E27FC236}">
                <a16:creationId xmlns:a16="http://schemas.microsoft.com/office/drawing/2014/main" id="{49F7C19A-1E0B-E500-0B69-657B0880F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953001"/>
            <a:ext cx="6675438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883BEEA-97DE-4359-F5E8-8747A3C6C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PK"/>
              <a:t>Contrast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8DDE2BA-5AE1-7BDC-686B-77D3D92A6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676400"/>
          </a:xfrm>
        </p:spPr>
        <p:txBody>
          <a:bodyPr/>
          <a:lstStyle/>
          <a:p>
            <a:pPr eaLnBrk="1" hangingPunct="1"/>
            <a:r>
              <a:rPr lang="en-US" altLang="en-PK"/>
              <a:t>The contrast of the image can be defined as the difference between maximum pixel intensity and minimum pixel intensity.</a:t>
            </a:r>
          </a:p>
        </p:txBody>
      </p:sp>
      <p:pic>
        <p:nvPicPr>
          <p:cNvPr id="9220" name="Picture 4" descr="black image">
            <a:extLst>
              <a:ext uri="{FF2B5EF4-FFF2-40B4-BE49-F238E27FC236}">
                <a16:creationId xmlns:a16="http://schemas.microsoft.com/office/drawing/2014/main" id="{18E2287E-D26F-A566-4E46-A7F00C0E2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1"/>
            <a:ext cx="13525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bright image">
            <a:extLst>
              <a:ext uri="{FF2B5EF4-FFF2-40B4-BE49-F238E27FC236}">
                <a16:creationId xmlns:a16="http://schemas.microsoft.com/office/drawing/2014/main" id="{7C5DB25D-87B5-9DE0-0183-689CD3BF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5429250"/>
            <a:ext cx="14001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6">
            <a:extLst>
              <a:ext uri="{FF2B5EF4-FFF2-40B4-BE49-F238E27FC236}">
                <a16:creationId xmlns:a16="http://schemas.microsoft.com/office/drawing/2014/main" id="{81F76C3A-E11E-B7E7-7CB9-8E06A1218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6096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PK" sz="3200"/>
              <a:t>Max. int. = 0, Min. int. =0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PK" sz="3200"/>
              <a:t>Contrast = 0–0=0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PK" sz="32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PK" sz="3200"/>
              <a:t>Max. int. = 100, Min. int. =100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PK" sz="3200"/>
              <a:t>Contrast = 100–100=0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8892" y="1692029"/>
            <a:ext cx="5278178" cy="49632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3449" y="661125"/>
            <a:ext cx="8229599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Generic</a:t>
            </a:r>
            <a:r>
              <a:rPr spc="-35" dirty="0"/>
              <a:t> </a:t>
            </a:r>
            <a:r>
              <a:rPr spc="-5" dirty="0"/>
              <a:t>figures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dirty="0"/>
              <a:t>histograms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4430" y="1692029"/>
            <a:ext cx="5508679" cy="51861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marR="782320" indent="-352425">
              <a:lnSpc>
                <a:spcPct val="1201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The appearance of </a:t>
            </a:r>
            <a:r>
              <a:rPr sz="2400"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histogram</a:t>
            </a:r>
            <a:r>
              <a:rPr sz="2400" spc="-5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reveals</a:t>
            </a:r>
            <a:r>
              <a:rPr sz="2400" spc="-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040404"/>
                </a:solidFill>
                <a:latin typeface="Arial MT"/>
                <a:cs typeface="Arial MT"/>
              </a:rPr>
              <a:t> lot</a:t>
            </a:r>
            <a:r>
              <a:rPr sz="24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of </a:t>
            </a:r>
            <a:r>
              <a:rPr sz="2400" spc="-5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information</a:t>
            </a:r>
            <a:r>
              <a:rPr sz="2400" spc="-3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about</a:t>
            </a:r>
            <a:r>
              <a:rPr lang="en-US" sz="240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4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contrast</a:t>
            </a:r>
            <a:r>
              <a:rPr sz="2400" spc="-5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of</a:t>
            </a:r>
            <a:r>
              <a:rPr sz="24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4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image</a:t>
            </a:r>
            <a:r>
              <a:rPr sz="24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and </a:t>
            </a:r>
            <a:r>
              <a:rPr sz="2400" spc="-5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4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mean</a:t>
            </a:r>
            <a:r>
              <a:rPr sz="24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gray</a:t>
            </a:r>
            <a:r>
              <a:rPr sz="2400" spc="-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level.</a:t>
            </a:r>
            <a:endParaRPr sz="2400" dirty="0">
              <a:latin typeface="Arial MT"/>
              <a:cs typeface="Arial MT"/>
            </a:endParaRPr>
          </a:p>
          <a:p>
            <a:pPr marL="364490" indent="-352425">
              <a:spcBef>
                <a:spcPts val="1920"/>
              </a:spcBef>
              <a:buChar char="•"/>
              <a:tabLst>
                <a:tab pos="364490" algn="l"/>
                <a:tab pos="365125" algn="l"/>
              </a:tabLst>
            </a:pP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An</a:t>
            </a:r>
            <a:r>
              <a:rPr sz="24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image</a:t>
            </a:r>
            <a:r>
              <a:rPr sz="24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of</a:t>
            </a:r>
            <a:r>
              <a:rPr sz="24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low</a:t>
            </a:r>
            <a:r>
              <a:rPr sz="2400" spc="-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contrast</a:t>
            </a:r>
            <a:r>
              <a:rPr sz="2400" spc="-5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has</a:t>
            </a:r>
            <a:endParaRPr sz="2400" dirty="0">
              <a:latin typeface="Arial MT"/>
              <a:cs typeface="Arial MT"/>
            </a:endParaRPr>
          </a:p>
          <a:p>
            <a:pPr marL="364490" marR="5080">
              <a:lnSpc>
                <a:spcPct val="120000"/>
              </a:lnSpc>
            </a:pP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a</a:t>
            </a:r>
            <a:r>
              <a:rPr sz="24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histogram</a:t>
            </a:r>
            <a:r>
              <a:rPr sz="2400" spc="-5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that</a:t>
            </a:r>
            <a:r>
              <a:rPr sz="2400" spc="-3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is</a:t>
            </a:r>
            <a:r>
              <a:rPr sz="24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concentrated </a:t>
            </a:r>
            <a:r>
              <a:rPr sz="2400" spc="-5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around</a:t>
            </a:r>
            <a:r>
              <a:rPr sz="24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a</a:t>
            </a:r>
            <a:r>
              <a:rPr sz="24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small</a:t>
            </a:r>
            <a:r>
              <a:rPr sz="24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range</a:t>
            </a:r>
            <a:r>
              <a:rPr sz="2400" spc="-3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of</a:t>
            </a:r>
            <a:endParaRPr sz="2400" dirty="0">
              <a:latin typeface="Arial MT"/>
              <a:cs typeface="Arial MT"/>
            </a:endParaRPr>
          </a:p>
          <a:p>
            <a:pPr marL="364490">
              <a:spcBef>
                <a:spcPts val="484"/>
              </a:spcBef>
            </a:pP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intensities.</a:t>
            </a:r>
            <a:endParaRPr sz="2400" dirty="0">
              <a:latin typeface="Arial MT"/>
              <a:cs typeface="Arial MT"/>
            </a:endParaRPr>
          </a:p>
          <a:p>
            <a:pPr marL="364490" marR="271780" indent="-352425">
              <a:lnSpc>
                <a:spcPct val="120000"/>
              </a:lnSpc>
              <a:spcBef>
                <a:spcPts val="1440"/>
              </a:spcBef>
              <a:buChar char="•"/>
              <a:tabLst>
                <a:tab pos="364490" algn="l"/>
                <a:tab pos="365125" algn="l"/>
              </a:tabLst>
            </a:pP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Images of high contrast are </a:t>
            </a:r>
            <a:r>
              <a:rPr sz="2400"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more</a:t>
            </a:r>
            <a:r>
              <a:rPr sz="2400" spc="-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interesting</a:t>
            </a:r>
            <a:r>
              <a:rPr sz="2400" spc="-5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and</a:t>
            </a:r>
            <a:r>
              <a:rPr sz="24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pleasant </a:t>
            </a:r>
            <a:r>
              <a:rPr sz="2400" spc="-54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for</a:t>
            </a:r>
            <a:r>
              <a:rPr sz="24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4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human</a:t>
            </a:r>
            <a:r>
              <a:rPr sz="24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0404"/>
                </a:solidFill>
                <a:latin typeface="Arial MT"/>
                <a:cs typeface="Arial MT"/>
              </a:rPr>
              <a:t>eye.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8849" y="4572126"/>
            <a:ext cx="4208998" cy="204007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1406" y="1556766"/>
            <a:ext cx="4703943" cy="28777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96564" y="322571"/>
            <a:ext cx="6280150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Two</a:t>
            </a:r>
            <a:r>
              <a:rPr spc="-5" dirty="0"/>
              <a:t> </a:t>
            </a:r>
            <a:r>
              <a:rPr dirty="0"/>
              <a:t>different</a:t>
            </a:r>
            <a:r>
              <a:rPr spc="-40" dirty="0"/>
              <a:t> </a:t>
            </a:r>
            <a:r>
              <a:rPr spc="-5" dirty="0"/>
              <a:t>images</a:t>
            </a:r>
            <a:r>
              <a:rPr dirty="0"/>
              <a:t> </a:t>
            </a:r>
            <a:r>
              <a:rPr spc="-5" dirty="0"/>
              <a:t>with</a:t>
            </a:r>
            <a:r>
              <a:rPr dirty="0"/>
              <a:t> the</a:t>
            </a:r>
            <a:r>
              <a:rPr spc="-15" dirty="0"/>
              <a:t> </a:t>
            </a:r>
            <a:r>
              <a:rPr spc="-5" dirty="0"/>
              <a:t>same </a:t>
            </a:r>
            <a:r>
              <a:rPr dirty="0"/>
              <a:t>histogram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9623" y="1654557"/>
            <a:ext cx="5048358" cy="43223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4490" marR="809625" indent="-352425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The appearance of </a:t>
            </a:r>
            <a:r>
              <a:rPr sz="2000"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histogram</a:t>
            </a:r>
            <a:r>
              <a:rPr sz="2000" spc="-5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reveals</a:t>
            </a:r>
            <a:r>
              <a:rPr sz="2000" spc="-4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lot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of </a:t>
            </a:r>
            <a:r>
              <a:rPr sz="2000" spc="-5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information</a:t>
            </a:r>
            <a:r>
              <a:rPr sz="2000" spc="-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about</a:t>
            </a:r>
            <a:endParaRPr sz="2000" dirty="0">
              <a:latin typeface="Arial MT"/>
              <a:cs typeface="Arial MT"/>
            </a:endParaRPr>
          </a:p>
          <a:p>
            <a:pPr marL="364490" marR="361315"/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contrast</a:t>
            </a:r>
            <a:r>
              <a:rPr sz="2000" spc="-5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of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image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and </a:t>
            </a:r>
            <a:r>
              <a:rPr sz="2000" spc="-5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mean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gray</a:t>
            </a:r>
            <a:r>
              <a:rPr sz="2000" spc="-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level</a:t>
            </a:r>
            <a:r>
              <a:rPr sz="2000"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40404"/>
                </a:solidFill>
                <a:latin typeface="Arial"/>
                <a:cs typeface="Arial"/>
              </a:rPr>
              <a:t>BUT</a:t>
            </a:r>
            <a:r>
              <a:rPr sz="2000" b="1" spc="-5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40404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364490" marR="271780" indent="-352425">
              <a:spcBef>
                <a:spcPts val="1200"/>
              </a:spcBef>
              <a:buChar char="•"/>
              <a:tabLst>
                <a:tab pos="364490" algn="l"/>
                <a:tab pos="365125" algn="l"/>
              </a:tabLst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It </a:t>
            </a:r>
            <a:r>
              <a:rPr sz="2000" spc="-5" dirty="0">
                <a:solidFill>
                  <a:srgbClr val="040404"/>
                </a:solidFill>
                <a:latin typeface="Arial MT"/>
                <a:cs typeface="Arial MT"/>
              </a:rPr>
              <a:t>doesn’t give any information </a:t>
            </a:r>
            <a:r>
              <a:rPr sz="2000" spc="-54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regarding the location or the </a:t>
            </a:r>
            <a:r>
              <a:rPr sz="2000"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40404"/>
                </a:solidFill>
                <a:latin typeface="Arial MT"/>
                <a:cs typeface="Arial MT"/>
              </a:rPr>
              <a:t>type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objects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present</a:t>
            </a:r>
            <a:endParaRPr sz="2000" dirty="0">
              <a:latin typeface="Arial MT"/>
              <a:cs typeface="Arial MT"/>
            </a:endParaRPr>
          </a:p>
          <a:p>
            <a:pPr marL="364490"/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in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image.</a:t>
            </a:r>
            <a:r>
              <a:rPr sz="2000" spc="-6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This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information</a:t>
            </a:r>
            <a:endParaRPr sz="2000" dirty="0">
              <a:latin typeface="Arial MT"/>
              <a:cs typeface="Arial MT"/>
            </a:endParaRPr>
          </a:p>
          <a:p>
            <a:pPr marL="364490" marR="5080"/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is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important</a:t>
            </a:r>
            <a:r>
              <a:rPr sz="2000" spc="-5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because</a:t>
            </a:r>
            <a:r>
              <a:rPr sz="2000" spc="-4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it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is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related </a:t>
            </a:r>
            <a:r>
              <a:rPr sz="2000" spc="-5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image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content.</a:t>
            </a:r>
            <a:endParaRPr sz="2000" dirty="0">
              <a:latin typeface="Arial MT"/>
              <a:cs typeface="Arial MT"/>
            </a:endParaRPr>
          </a:p>
          <a:p>
            <a:pPr marL="364490" marR="186055" indent="-352425">
              <a:spcBef>
                <a:spcPts val="1205"/>
              </a:spcBef>
              <a:buChar char="•"/>
              <a:tabLst>
                <a:tab pos="364490" algn="l"/>
                <a:tab pos="365125" algn="l"/>
              </a:tabLst>
            </a:pPr>
            <a:r>
              <a:rPr sz="2000" spc="-35" dirty="0">
                <a:solidFill>
                  <a:srgbClr val="040404"/>
                </a:solidFill>
                <a:latin typeface="Arial MT"/>
                <a:cs typeface="Arial MT"/>
              </a:rPr>
              <a:t>Two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images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can</a:t>
            </a:r>
            <a:r>
              <a:rPr sz="2000" spc="-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have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identical </a:t>
            </a:r>
            <a:r>
              <a:rPr sz="2000" spc="-5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histograms and still be </a:t>
            </a:r>
            <a:r>
              <a:rPr sz="2000"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completely</a:t>
            </a:r>
            <a:r>
              <a:rPr sz="2000" spc="-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40404"/>
                </a:solidFill>
                <a:latin typeface="Arial MT"/>
                <a:cs typeface="Arial MT"/>
              </a:rPr>
              <a:t>different</a:t>
            </a:r>
            <a:r>
              <a:rPr sz="2000" spc="-4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in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terms</a:t>
            </a:r>
            <a:r>
              <a:rPr sz="2000" spc="-5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of </a:t>
            </a:r>
            <a:r>
              <a:rPr sz="2000" spc="-5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content.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110E0D2-33BD-1936-5CA4-FC3616A83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Negative transformation</a:t>
            </a:r>
          </a:p>
        </p:txBody>
      </p:sp>
      <p:pic>
        <p:nvPicPr>
          <p:cNvPr id="33795" name="Picture 5" descr="Gray Level Transformation">
            <a:extLst>
              <a:ext uri="{FF2B5EF4-FFF2-40B4-BE49-F238E27FC236}">
                <a16:creationId xmlns:a16="http://schemas.microsoft.com/office/drawing/2014/main" id="{B3CC61A9-A955-7E8D-4273-96423BE63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3200400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7" descr="Gray Level Transformation">
            <a:extLst>
              <a:ext uri="{FF2B5EF4-FFF2-40B4-BE49-F238E27FC236}">
                <a16:creationId xmlns:a16="http://schemas.microsoft.com/office/drawing/2014/main" id="{2D85A018-D03C-4166-3D5C-0A44595FD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905001"/>
            <a:ext cx="31242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 Box 8">
            <a:extLst>
              <a:ext uri="{FF2B5EF4-FFF2-40B4-BE49-F238E27FC236}">
                <a16:creationId xmlns:a16="http://schemas.microsoft.com/office/drawing/2014/main" id="{8EA23168-8E51-DF83-AC07-789DC5CBB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5449888"/>
            <a:ext cx="133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PK" sz="2400" b="1"/>
              <a:t>Original</a:t>
            </a:r>
          </a:p>
        </p:txBody>
      </p:sp>
      <p:sp>
        <p:nvSpPr>
          <p:cNvPr id="33798" name="Text Box 9">
            <a:extLst>
              <a:ext uri="{FF2B5EF4-FFF2-40B4-BE49-F238E27FC236}">
                <a16:creationId xmlns:a16="http://schemas.microsoft.com/office/drawing/2014/main" id="{91E07C8A-2B92-17DD-9C6B-017B883C4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410200"/>
            <a:ext cx="1455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PK" sz="2400" b="1"/>
              <a:t>Negative</a:t>
            </a:r>
          </a:p>
        </p:txBody>
      </p:sp>
      <p:sp>
        <p:nvSpPr>
          <p:cNvPr id="33799" name="Rectangle 10">
            <a:extLst>
              <a:ext uri="{FF2B5EF4-FFF2-40B4-BE49-F238E27FC236}">
                <a16:creationId xmlns:a16="http://schemas.microsoft.com/office/drawing/2014/main" id="{A1D39737-0E93-ABBB-BC09-9F2B82BB2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5943600"/>
            <a:ext cx="2138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PK" sz="2400" b="1"/>
              <a:t>s = (L – 1) – r </a:t>
            </a:r>
          </a:p>
        </p:txBody>
      </p:sp>
    </p:spTree>
    <p:extLst>
      <p:ext uri="{BB962C8B-B14F-4D97-AF65-F5344CB8AC3E}">
        <p14:creationId xmlns:p14="http://schemas.microsoft.com/office/powerpoint/2010/main" val="1410965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AA53-3AE9-646C-40A8-C241AE85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073AF-6C48-3CB2-DD64-8C531F05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48BD9-FEB1-C6C0-98BF-A0E17BDF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37</a:t>
            </a:fld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FD011-4E48-1984-3FA5-70F5A884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595" y="365125"/>
            <a:ext cx="7624119" cy="57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29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BF9D949-0106-A319-1565-F19AA4453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5676" y="0"/>
            <a:ext cx="8975124" cy="8842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PK" dirty="0"/>
              <a:t>Image Transformation- Thresholding</a:t>
            </a:r>
          </a:p>
        </p:txBody>
      </p:sp>
      <p:pic>
        <p:nvPicPr>
          <p:cNvPr id="13315" name="Picture 4" descr="t01">
            <a:extLst>
              <a:ext uri="{FF2B5EF4-FFF2-40B4-BE49-F238E27FC236}">
                <a16:creationId xmlns:a16="http://schemas.microsoft.com/office/drawing/2014/main" id="{931C9DE5-F841-BC0D-1B00-6C145931A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24200"/>
            <a:ext cx="25146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5" descr="t02">
            <a:extLst>
              <a:ext uri="{FF2B5EF4-FFF2-40B4-BE49-F238E27FC236}">
                <a16:creationId xmlns:a16="http://schemas.microsoft.com/office/drawing/2014/main" id="{C699E7D5-4EC7-BD45-E1F8-EC88091AE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37" b="35786"/>
          <a:stretch>
            <a:fillRect/>
          </a:stretch>
        </p:blipFill>
        <p:spPr bwMode="auto">
          <a:xfrm>
            <a:off x="4648200" y="3048000"/>
            <a:ext cx="2743200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 descr="t03">
            <a:extLst>
              <a:ext uri="{FF2B5EF4-FFF2-40B4-BE49-F238E27FC236}">
                <a16:creationId xmlns:a16="http://schemas.microsoft.com/office/drawing/2014/main" id="{29D7BAD5-D695-7E4F-C6B6-FCD762BAA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048000"/>
            <a:ext cx="2514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7" descr="inputimage">
            <a:extLst>
              <a:ext uri="{FF2B5EF4-FFF2-40B4-BE49-F238E27FC236}">
                <a16:creationId xmlns:a16="http://schemas.microsoft.com/office/drawing/2014/main" id="{232D77E2-1995-FBA2-524F-0966BD13F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66801"/>
            <a:ext cx="16954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8" descr="e1">
            <a:extLst>
              <a:ext uri="{FF2B5EF4-FFF2-40B4-BE49-F238E27FC236}">
                <a16:creationId xmlns:a16="http://schemas.microsoft.com/office/drawing/2014/main" id="{864B9E00-429D-FFFA-E8D0-B9BF0316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3" t="6084" r="22807" b="17871"/>
          <a:stretch>
            <a:fillRect/>
          </a:stretch>
        </p:blipFill>
        <p:spPr bwMode="auto">
          <a:xfrm>
            <a:off x="2286000" y="4724400"/>
            <a:ext cx="1828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9" descr="e2">
            <a:extLst>
              <a:ext uri="{FF2B5EF4-FFF2-40B4-BE49-F238E27FC236}">
                <a16:creationId xmlns:a16="http://schemas.microsoft.com/office/drawing/2014/main" id="{742D4184-1595-64AF-CFA8-526249EB9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3" t="9125" r="22807" b="20912"/>
          <a:stretch>
            <a:fillRect/>
          </a:stretch>
        </p:blipFill>
        <p:spPr bwMode="auto">
          <a:xfrm>
            <a:off x="5257800" y="4800600"/>
            <a:ext cx="1828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0" descr="e3">
            <a:extLst>
              <a:ext uri="{FF2B5EF4-FFF2-40B4-BE49-F238E27FC236}">
                <a16:creationId xmlns:a16="http://schemas.microsoft.com/office/drawing/2014/main" id="{D6CA6488-F68B-0D99-25B7-A33E4E585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3" t="9125" r="22807" b="20912"/>
          <a:stretch>
            <a:fillRect/>
          </a:stretch>
        </p:blipFill>
        <p:spPr bwMode="auto">
          <a:xfrm>
            <a:off x="8153400" y="4800600"/>
            <a:ext cx="1828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Text Box 11">
            <a:extLst>
              <a:ext uri="{FF2B5EF4-FFF2-40B4-BE49-F238E27FC236}">
                <a16:creationId xmlns:a16="http://schemas.microsoft.com/office/drawing/2014/main" id="{DB6837C2-3CA5-FC53-6308-CD86267C5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066800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PK"/>
              <a:t>Original</a:t>
            </a:r>
          </a:p>
          <a:p>
            <a:pPr eaLnBrk="1" hangingPunct="1"/>
            <a:r>
              <a:rPr lang="en-US" altLang="en-PK"/>
              <a:t>image</a:t>
            </a:r>
          </a:p>
        </p:txBody>
      </p:sp>
      <p:pic>
        <p:nvPicPr>
          <p:cNvPr id="13323" name="Picture 7" descr="histogram3">
            <a:extLst>
              <a:ext uri="{FF2B5EF4-FFF2-40B4-BE49-F238E27FC236}">
                <a16:creationId xmlns:a16="http://schemas.microsoft.com/office/drawing/2014/main" id="{4F3B8E52-56A7-0140-1E1A-3053BCAE6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066800"/>
            <a:ext cx="22098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558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96EF55E-B362-A00A-BF77-16B0D2310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PK"/>
              <a:t>Histogram sliding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5071AAC-7022-9E0D-33AA-CFB394B72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PK"/>
              <a:t>Brightness is changed by shifting the histogram to left or right.</a:t>
            </a:r>
          </a:p>
        </p:txBody>
      </p:sp>
      <p:pic>
        <p:nvPicPr>
          <p:cNvPr id="14340" name="Picture 5" descr="einstein">
            <a:extLst>
              <a:ext uri="{FF2B5EF4-FFF2-40B4-BE49-F238E27FC236}">
                <a16:creationId xmlns:a16="http://schemas.microsoft.com/office/drawing/2014/main" id="{4BD63A9B-2596-137B-53F9-CF6F69BD3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17716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 descr="sliding">
            <a:extLst>
              <a:ext uri="{FF2B5EF4-FFF2-40B4-BE49-F238E27FC236}">
                <a16:creationId xmlns:a16="http://schemas.microsoft.com/office/drawing/2014/main" id="{B96F99EE-CF0B-1D4C-3BFE-A7FB08A8C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14800"/>
            <a:ext cx="32004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9" descr="sliding">
            <a:extLst>
              <a:ext uri="{FF2B5EF4-FFF2-40B4-BE49-F238E27FC236}">
                <a16:creationId xmlns:a16="http://schemas.microsoft.com/office/drawing/2014/main" id="{5A66DAFF-260C-F68D-FE00-402AF65A0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2286001"/>
            <a:ext cx="17811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1" descr="sliding">
            <a:extLst>
              <a:ext uri="{FF2B5EF4-FFF2-40B4-BE49-F238E27FC236}">
                <a16:creationId xmlns:a16="http://schemas.microsoft.com/office/drawing/2014/main" id="{DF830624-44BA-E421-B81F-FBCD7EAB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14801"/>
            <a:ext cx="32004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 Box 12">
            <a:extLst>
              <a:ext uri="{FF2B5EF4-FFF2-40B4-BE49-F238E27FC236}">
                <a16:creationId xmlns:a16="http://schemas.microsoft.com/office/drawing/2014/main" id="{AE6E9CFC-2640-ECCB-0FC6-28B386BFF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4495800"/>
            <a:ext cx="873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PK" sz="3200" b="1"/>
              <a:t>+50</a:t>
            </a:r>
          </a:p>
        </p:txBody>
      </p:sp>
      <p:sp>
        <p:nvSpPr>
          <p:cNvPr id="14345" name="Line 13">
            <a:extLst>
              <a:ext uri="{FF2B5EF4-FFF2-40B4-BE49-F238E27FC236}">
                <a16:creationId xmlns:a16="http://schemas.microsoft.com/office/drawing/2014/main" id="{8674892D-5CC5-2A27-4741-00B70DBF3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2578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588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FB1F-1B9E-57C6-D578-C8C55260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Filter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77DC-E7DB-E99B-7205-37CEF8F27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Ten-Roman"/>
              </a:rPr>
              <a:t>Also referred to as a </a:t>
            </a:r>
            <a:r>
              <a:rPr lang="en-US" b="0" i="1" u="none" strike="noStrike" baseline="0" dirty="0">
                <a:latin typeface="TimesTen-Italic"/>
              </a:rPr>
              <a:t>spatial mask</a:t>
            </a:r>
            <a:r>
              <a:rPr lang="en-US" b="0" i="0" u="none" strike="noStrike" baseline="0" dirty="0">
                <a:latin typeface="TimesTen-Roman"/>
              </a:rPr>
              <a:t>, </a:t>
            </a:r>
            <a:r>
              <a:rPr lang="en-US" b="0" i="1" u="none" strike="noStrike" baseline="0" dirty="0">
                <a:latin typeface="TimesTen-Italic"/>
              </a:rPr>
              <a:t>kernel</a:t>
            </a:r>
            <a:r>
              <a:rPr lang="en-US" b="0" i="0" u="none" strike="noStrike" baseline="0" dirty="0">
                <a:latin typeface="TimesTen-Roman"/>
              </a:rPr>
              <a:t>, </a:t>
            </a:r>
            <a:r>
              <a:rPr lang="en-US" b="0" i="1" u="none" strike="noStrike" baseline="0" dirty="0">
                <a:latin typeface="TimesTen-Italic"/>
              </a:rPr>
              <a:t>template</a:t>
            </a:r>
            <a:r>
              <a:rPr lang="en-US" b="0" i="0" u="none" strike="noStrike" baseline="0" dirty="0">
                <a:latin typeface="TimesTen-Roman"/>
              </a:rPr>
              <a:t>, or </a:t>
            </a:r>
            <a:r>
              <a:rPr lang="en-US" b="0" i="1" u="none" strike="noStrike" baseline="0" dirty="0">
                <a:latin typeface="TimesTen-Italic"/>
              </a:rPr>
              <a:t>window</a:t>
            </a:r>
          </a:p>
          <a:p>
            <a:pPr algn="l"/>
            <a:r>
              <a:rPr lang="en-US" b="0" i="0" u="none" strike="noStrike" baseline="0" dirty="0">
                <a:latin typeface="TimesTen-Roman"/>
              </a:rPr>
              <a:t>The type of operation performed in the neighborhood determines the nature of the filtering process.</a:t>
            </a:r>
          </a:p>
          <a:p>
            <a:pPr algn="l"/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808DF-FCD5-CBF4-B491-D0C639A3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9948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34B01A9-71E4-98E6-5E84-4353DB29E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960438"/>
          </a:xfrm>
        </p:spPr>
        <p:txBody>
          <a:bodyPr/>
          <a:lstStyle/>
          <a:p>
            <a:pPr eaLnBrk="1" hangingPunct="1"/>
            <a:r>
              <a:rPr lang="en-US" altLang="en-PK"/>
              <a:t>Histogram sliding</a:t>
            </a:r>
          </a:p>
        </p:txBody>
      </p:sp>
      <p:pic>
        <p:nvPicPr>
          <p:cNvPr id="15363" name="Picture 5" descr="sliding">
            <a:extLst>
              <a:ext uri="{FF2B5EF4-FFF2-40B4-BE49-F238E27FC236}">
                <a16:creationId xmlns:a16="http://schemas.microsoft.com/office/drawing/2014/main" id="{F3ED43D2-5206-78C0-06AE-561E149B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62484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Line 6">
            <a:extLst>
              <a:ext uri="{FF2B5EF4-FFF2-40B4-BE49-F238E27FC236}">
                <a16:creationId xmlns:a16="http://schemas.microsoft.com/office/drawing/2014/main" id="{64E98500-C300-E991-5CF2-B089BC04EB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5146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5365" name="Text Box 7">
            <a:extLst>
              <a:ext uri="{FF2B5EF4-FFF2-40B4-BE49-F238E27FC236}">
                <a16:creationId xmlns:a16="http://schemas.microsoft.com/office/drawing/2014/main" id="{F06A4503-988C-C260-6C3A-91C40D9AF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1981201"/>
            <a:ext cx="62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PK" sz="2000" b="1"/>
              <a:t>- 30</a:t>
            </a:r>
          </a:p>
        </p:txBody>
      </p:sp>
    </p:spTree>
    <p:extLst>
      <p:ext uri="{BB962C8B-B14F-4D97-AF65-F5344CB8AC3E}">
        <p14:creationId xmlns:p14="http://schemas.microsoft.com/office/powerpoint/2010/main" val="1917150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74D2CA8-75DC-64F5-D2A0-CF3D2DD3B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en-PK"/>
              <a:t>Histogram stretching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CEC6CB4-9B0D-D8E2-1301-9D2377D46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8153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/>
              <a:t>Contrast can be increased using: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/>
              <a:t>	1. Histogram stretching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/>
              <a:t>	2. Histogram equalization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PK"/>
          </a:p>
        </p:txBody>
      </p:sp>
      <p:pic>
        <p:nvPicPr>
          <p:cNvPr id="16388" name="Picture 5" descr="stretching">
            <a:extLst>
              <a:ext uri="{FF2B5EF4-FFF2-40B4-BE49-F238E27FC236}">
                <a16:creationId xmlns:a16="http://schemas.microsoft.com/office/drawing/2014/main" id="{67302BE3-F396-AAE1-EDF8-30FB0FB5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19400"/>
            <a:ext cx="236220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 descr="stretching">
            <a:extLst>
              <a:ext uri="{FF2B5EF4-FFF2-40B4-BE49-F238E27FC236}">
                <a16:creationId xmlns:a16="http://schemas.microsoft.com/office/drawing/2014/main" id="{6EDEB282-1832-45C0-C644-3F4652714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19400"/>
            <a:ext cx="3429000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8">
            <a:extLst>
              <a:ext uri="{FF2B5EF4-FFF2-40B4-BE49-F238E27FC236}">
                <a16:creationId xmlns:a16="http://schemas.microsoft.com/office/drawing/2014/main" id="{168EC36C-7D7B-A5EE-416F-805566D14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715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PK" sz="2800"/>
              <a:t>Contrast is the difference between maximum and minimum pixel intensity. Contrast = 225.</a:t>
            </a:r>
          </a:p>
        </p:txBody>
      </p:sp>
    </p:spTree>
    <p:extLst>
      <p:ext uri="{BB962C8B-B14F-4D97-AF65-F5344CB8AC3E}">
        <p14:creationId xmlns:p14="http://schemas.microsoft.com/office/powerpoint/2010/main" val="1745911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2BFD33E-37F2-C6BE-DF77-76C33EC8F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960438"/>
          </a:xfrm>
        </p:spPr>
        <p:txBody>
          <a:bodyPr/>
          <a:lstStyle/>
          <a:p>
            <a:pPr eaLnBrk="1" hangingPunct="1"/>
            <a:r>
              <a:rPr lang="en-US" altLang="en-PK"/>
              <a:t>Increasing the contrast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BED62BFF-594B-0904-EBEC-3DD18306C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86200"/>
            <a:ext cx="17526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PK" altLang="en-PK"/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F9DC815E-696F-2C60-8629-6354A5510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86200"/>
            <a:ext cx="17526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PK" altLang="en-PK"/>
          </a:p>
        </p:txBody>
      </p:sp>
      <p:sp>
        <p:nvSpPr>
          <p:cNvPr id="17413" name="Text Box 6">
            <a:extLst>
              <a:ext uri="{FF2B5EF4-FFF2-40B4-BE49-F238E27FC236}">
                <a16:creationId xmlns:a16="http://schemas.microsoft.com/office/drawing/2014/main" id="{6C39378C-39DC-77CF-0430-3F543A6E4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943601"/>
            <a:ext cx="216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PK"/>
              <a:t>Low contrast image</a:t>
            </a:r>
          </a:p>
        </p:txBody>
      </p:sp>
      <p:sp>
        <p:nvSpPr>
          <p:cNvPr id="17414" name="Text Box 7">
            <a:extLst>
              <a:ext uri="{FF2B5EF4-FFF2-40B4-BE49-F238E27FC236}">
                <a16:creationId xmlns:a16="http://schemas.microsoft.com/office/drawing/2014/main" id="{3A7C1F98-3A5D-63F6-0602-32B189BCE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943601"/>
            <a:ext cx="221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PK"/>
              <a:t>High contrast image</a:t>
            </a:r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513376A4-6862-5BF7-40C4-C790C5FD1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8006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7416" name="Text Box 9">
            <a:extLst>
              <a:ext uri="{FF2B5EF4-FFF2-40B4-BE49-F238E27FC236}">
                <a16:creationId xmlns:a16="http://schemas.microsoft.com/office/drawing/2014/main" id="{253597A0-24B2-28BB-8E28-0F0AA621E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3276600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PK" sz="2400" b="1"/>
              <a:t>f(x,y)</a:t>
            </a:r>
          </a:p>
        </p:txBody>
      </p:sp>
      <p:sp>
        <p:nvSpPr>
          <p:cNvPr id="17417" name="Text Box 10">
            <a:extLst>
              <a:ext uri="{FF2B5EF4-FFF2-40B4-BE49-F238E27FC236}">
                <a16:creationId xmlns:a16="http://schemas.microsoft.com/office/drawing/2014/main" id="{451FB99B-AAD1-F493-A23C-AEB2017B5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PK" sz="2400" b="1"/>
              <a:t>g(x,y)</a:t>
            </a:r>
          </a:p>
        </p:txBody>
      </p:sp>
      <p:pic>
        <p:nvPicPr>
          <p:cNvPr id="17418" name="Picture 12" descr="stretching">
            <a:extLst>
              <a:ext uri="{FF2B5EF4-FFF2-40B4-BE49-F238E27FC236}">
                <a16:creationId xmlns:a16="http://schemas.microsoft.com/office/drawing/2014/main" id="{D785F503-EBFB-E030-6096-92C3E53DD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43000"/>
            <a:ext cx="441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14" descr="stretching">
            <a:extLst>
              <a:ext uri="{FF2B5EF4-FFF2-40B4-BE49-F238E27FC236}">
                <a16:creationId xmlns:a16="http://schemas.microsoft.com/office/drawing/2014/main" id="{B21AF500-730D-87BB-ECAF-160E30F27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09801"/>
            <a:ext cx="38100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885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2D21904-E18C-6728-0973-525933221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en-PK"/>
              <a:t>Contrast stretching</a:t>
            </a:r>
          </a:p>
        </p:txBody>
      </p:sp>
      <p:pic>
        <p:nvPicPr>
          <p:cNvPr id="18435" name="Picture 5" descr="stretching">
            <a:extLst>
              <a:ext uri="{FF2B5EF4-FFF2-40B4-BE49-F238E27FC236}">
                <a16:creationId xmlns:a16="http://schemas.microsoft.com/office/drawing/2014/main" id="{4BF8689B-E5A8-1DC3-6135-19409A3B4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19200"/>
            <a:ext cx="3429000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7" descr="stretching">
            <a:extLst>
              <a:ext uri="{FF2B5EF4-FFF2-40B4-BE49-F238E27FC236}">
                <a16:creationId xmlns:a16="http://schemas.microsoft.com/office/drawing/2014/main" id="{ED23B4DA-7A63-0B70-B760-9EB3DCC0B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27813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9" descr="stretching">
            <a:extLst>
              <a:ext uri="{FF2B5EF4-FFF2-40B4-BE49-F238E27FC236}">
                <a16:creationId xmlns:a16="http://schemas.microsoft.com/office/drawing/2014/main" id="{B05DD901-0892-1DDA-AE96-B77CE177D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4038601"/>
            <a:ext cx="26955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1" descr="stretching">
            <a:extLst>
              <a:ext uri="{FF2B5EF4-FFF2-40B4-BE49-F238E27FC236}">
                <a16:creationId xmlns:a16="http://schemas.microsoft.com/office/drawing/2014/main" id="{048EA0DC-C024-E755-397F-91C8E6AE4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038601"/>
            <a:ext cx="3429000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12">
            <a:extLst>
              <a:ext uri="{FF2B5EF4-FFF2-40B4-BE49-F238E27FC236}">
                <a16:creationId xmlns:a16="http://schemas.microsoft.com/office/drawing/2014/main" id="{A171732F-9C9B-590F-4AC4-F293ED1EA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2209800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PK" sz="2400" b="1"/>
              <a:t>Before</a:t>
            </a:r>
          </a:p>
        </p:txBody>
      </p:sp>
      <p:sp>
        <p:nvSpPr>
          <p:cNvPr id="18440" name="Text Box 13">
            <a:extLst>
              <a:ext uri="{FF2B5EF4-FFF2-40B4-BE49-F238E27FC236}">
                <a16:creationId xmlns:a16="http://schemas.microsoft.com/office/drawing/2014/main" id="{6CA1A419-6F40-981B-0766-434F0B51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4876800"/>
            <a:ext cx="896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PK" sz="2400" b="1"/>
              <a:t>After</a:t>
            </a:r>
          </a:p>
        </p:txBody>
      </p:sp>
      <p:sp>
        <p:nvSpPr>
          <p:cNvPr id="18441" name="Rectangle 14">
            <a:extLst>
              <a:ext uri="{FF2B5EF4-FFF2-40B4-BE49-F238E27FC236}">
                <a16:creationId xmlns:a16="http://schemas.microsoft.com/office/drawing/2014/main" id="{6FADEC0F-4EA9-8262-B957-F7C780423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819401"/>
            <a:ext cx="176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PK" b="1"/>
              <a:t>Contrast = 225</a:t>
            </a:r>
          </a:p>
        </p:txBody>
      </p:sp>
      <p:sp>
        <p:nvSpPr>
          <p:cNvPr id="18442" name="Rectangle 15">
            <a:extLst>
              <a:ext uri="{FF2B5EF4-FFF2-40B4-BE49-F238E27FC236}">
                <a16:creationId xmlns:a16="http://schemas.microsoft.com/office/drawing/2014/main" id="{EF92C364-EB82-DBE8-4852-8E33EFA0F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410201"/>
            <a:ext cx="176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PK" b="1"/>
              <a:t>Contrast = 240</a:t>
            </a:r>
          </a:p>
        </p:txBody>
      </p:sp>
    </p:spTree>
    <p:extLst>
      <p:ext uri="{BB962C8B-B14F-4D97-AF65-F5344CB8AC3E}">
        <p14:creationId xmlns:p14="http://schemas.microsoft.com/office/powerpoint/2010/main" val="4244973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23EF91B-3C85-3314-7074-2124D6242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Contrast stretching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9127380-636A-176D-7F12-AA0FDCAF71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286000"/>
            <a:ext cx="8229600" cy="1295400"/>
          </a:xfrm>
        </p:spPr>
        <p:txBody>
          <a:bodyPr/>
          <a:lstStyle/>
          <a:p>
            <a:pPr eaLnBrk="1" hangingPunct="1"/>
            <a:r>
              <a:rPr lang="en-US" altLang="en-PK"/>
              <a:t>This formula doesn’t work always. If there is 1 pixel with intensity 255:</a:t>
            </a:r>
          </a:p>
        </p:txBody>
      </p:sp>
      <p:pic>
        <p:nvPicPr>
          <p:cNvPr id="19460" name="Picture 5" descr="stretching">
            <a:extLst>
              <a:ext uri="{FF2B5EF4-FFF2-40B4-BE49-F238E27FC236}">
                <a16:creationId xmlns:a16="http://schemas.microsoft.com/office/drawing/2014/main" id="{F43013C3-85C5-8C31-682D-CA23718F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73"/>
          <a:stretch>
            <a:fillRect/>
          </a:stretch>
        </p:blipFill>
        <p:spPr bwMode="auto">
          <a:xfrm>
            <a:off x="4114800" y="1371600"/>
            <a:ext cx="4267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 descr="stretching">
            <a:extLst>
              <a:ext uri="{FF2B5EF4-FFF2-40B4-BE49-F238E27FC236}">
                <a16:creationId xmlns:a16="http://schemas.microsoft.com/office/drawing/2014/main" id="{4B4F808E-2743-D921-A5B5-56D225BB1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05200"/>
            <a:ext cx="388620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9" descr="stretching">
            <a:extLst>
              <a:ext uri="{FF2B5EF4-FFF2-40B4-BE49-F238E27FC236}">
                <a16:creationId xmlns:a16="http://schemas.microsoft.com/office/drawing/2014/main" id="{59C0BFE4-7B24-3642-427D-80068DC15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724401"/>
            <a:ext cx="381000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 Box 10">
            <a:extLst>
              <a:ext uri="{FF2B5EF4-FFF2-40B4-BE49-F238E27FC236}">
                <a16:creationId xmlns:a16="http://schemas.microsoft.com/office/drawing/2014/main" id="{E3C73318-E3C4-1C09-26A2-211B7EB9B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562601"/>
            <a:ext cx="36391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PK" sz="2400" b="1"/>
              <a:t>Contrast stretching has</a:t>
            </a:r>
          </a:p>
          <a:p>
            <a:pPr eaLnBrk="1" hangingPunct="1"/>
            <a:r>
              <a:rPr lang="en-US" altLang="en-PK" sz="2400" b="1"/>
              <a:t>no effect!!!</a:t>
            </a:r>
          </a:p>
        </p:txBody>
      </p:sp>
    </p:spTree>
    <p:extLst>
      <p:ext uri="{BB962C8B-B14F-4D97-AF65-F5344CB8AC3E}">
        <p14:creationId xmlns:p14="http://schemas.microsoft.com/office/powerpoint/2010/main" val="38530887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956D-9246-11FD-453F-24EDD8B1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Stretching and Thresholding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D7D804-5D70-1E22-00D7-5C80B9413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7086"/>
            <a:ext cx="10515600" cy="37684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D5C20-5A53-6EC1-1993-FE46C4DC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45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93229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7B25BC-C8FD-4B81-A684-8AFE799C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b="1" dirty="0"/>
              <a:t>Applications of Histograms:</a:t>
            </a:r>
            <a:endParaRPr lang="en-PK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83746-E3D6-4851-9612-6C881C0ED2E8}"/>
              </a:ext>
            </a:extLst>
          </p:cNvPr>
          <p:cNvSpPr txBox="1"/>
          <p:nvPr/>
        </p:nvSpPr>
        <p:spPr>
          <a:xfrm>
            <a:off x="2004557" y="1874838"/>
            <a:ext cx="338387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Image Enhancement</a:t>
            </a:r>
            <a:endParaRPr lang="en-PK" sz="3000" dirty="0"/>
          </a:p>
          <a:p>
            <a:endParaRPr lang="en-US" sz="3000" dirty="0"/>
          </a:p>
          <a:p>
            <a:r>
              <a:rPr lang="en-US" sz="3000" dirty="0"/>
              <a:t>Image Thresholding</a:t>
            </a:r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E5405D-E5C9-3695-CEB7-27610531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46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38839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>
            <a:normAutofit fontScale="90000"/>
          </a:bodyPr>
          <a:lstStyle/>
          <a:p>
            <a:r>
              <a:rPr lang="en-GB" dirty="0"/>
              <a:t>Improve the image contrast [Histogram Equalization]</a:t>
            </a:r>
            <a:br>
              <a:rPr lang="en-GB" dirty="0"/>
            </a:br>
            <a:endParaRPr lang="x-none" dirty="0"/>
          </a:p>
        </p:txBody>
      </p:sp>
      <p:sp>
        <p:nvSpPr>
          <p:cNvPr id="2" name="TextBox 1"/>
          <p:cNvSpPr txBox="1"/>
          <p:nvPr/>
        </p:nvSpPr>
        <p:spPr>
          <a:xfrm>
            <a:off x="2291937" y="1874838"/>
            <a:ext cx="8149522" cy="545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/>
              <a:t>Enhance the image by spreading the most frequent Intensity values.</a:t>
            </a:r>
          </a:p>
          <a:p>
            <a:endParaRPr lang="en-GB" sz="2400" dirty="0"/>
          </a:p>
          <a:p>
            <a:r>
              <a:rPr lang="en-GB" sz="2400" dirty="0"/>
              <a:t>	CV2.EQUALIZEHIST(IMG)</a:t>
            </a:r>
          </a:p>
          <a:p>
            <a:endParaRPr lang="en-GB" sz="2400" dirty="0"/>
          </a:p>
          <a:p>
            <a:r>
              <a:rPr lang="en-GB" sz="2400" dirty="0"/>
              <a:t>Steps:</a:t>
            </a:r>
          </a:p>
          <a:p>
            <a:pPr marL="342900" indent="-342900">
              <a:buAutoNum type="arabicPeriod"/>
            </a:pPr>
            <a:r>
              <a:rPr lang="en-GB" sz="2400" dirty="0"/>
              <a:t>Calculate the frequency against each intensity value</a:t>
            </a:r>
          </a:p>
          <a:p>
            <a:pPr marL="342900" indent="-342900">
              <a:buAutoNum type="arabicPeriod"/>
            </a:pPr>
            <a:r>
              <a:rPr lang="en-GB" sz="2400" dirty="0"/>
              <a:t>Compute the probability of each frequency</a:t>
            </a:r>
          </a:p>
          <a:p>
            <a:pPr marL="342900" indent="-342900">
              <a:buAutoNum type="arabicPeriod"/>
            </a:pPr>
            <a:r>
              <a:rPr lang="en-GB" sz="2400" dirty="0"/>
              <a:t>Compute Cumulative Distribution Function  (CDF)</a:t>
            </a:r>
          </a:p>
          <a:p>
            <a:pPr marL="342900" indent="-342900">
              <a:buAutoNum type="arabicPeriod"/>
            </a:pPr>
            <a:r>
              <a:rPr lang="en-GB" sz="2400" dirty="0"/>
              <a:t>Multiple the CDF with the required intensity levels</a:t>
            </a:r>
          </a:p>
          <a:p>
            <a:pPr marL="342900" indent="-342900">
              <a:buAutoNum type="arabicPeriod"/>
            </a:pPr>
            <a:r>
              <a:rPr lang="en-GB" sz="2400" dirty="0"/>
              <a:t>Round the resultant value to Floor</a:t>
            </a:r>
          </a:p>
          <a:p>
            <a:pPr marL="342900" indent="-342900">
              <a:buAutoNum type="arabicPeriod"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6752B5-5E5A-5327-0683-95C63D56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47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15842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GB" dirty="0"/>
              <a:t>Histogram Equalization</a:t>
            </a:r>
            <a:endParaRPr lang="x-none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9F70FA6-EE66-4797-95E1-030AE19A9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94781"/>
              </p:ext>
            </p:extLst>
          </p:nvPr>
        </p:nvGraphicFramePr>
        <p:xfrm>
          <a:off x="2115301" y="3429000"/>
          <a:ext cx="200193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83">
                  <a:extLst>
                    <a:ext uri="{9D8B030D-6E8A-4147-A177-3AD203B41FA5}">
                      <a16:colId xmlns:a16="http://schemas.microsoft.com/office/drawing/2014/main" val="2297803989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1199350286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2148506887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6244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83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818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8543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41392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C337ECD-8AED-4CE9-B84E-8162129D60E8}"/>
              </a:ext>
            </a:extLst>
          </p:cNvPr>
          <p:cNvSpPr txBox="1"/>
          <p:nvPr/>
        </p:nvSpPr>
        <p:spPr>
          <a:xfrm>
            <a:off x="4377778" y="3986014"/>
            <a:ext cx="772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Suppose this matrix is representing pixel intensities.</a:t>
            </a:r>
            <a:endParaRPr lang="en-PK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F0178D-95CB-DCA7-82F2-72DC5FA6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48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50848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GB" dirty="0"/>
              <a:t>Histogram Equalization</a:t>
            </a:r>
            <a:endParaRPr lang="x-none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ED64F69-D965-46CC-A051-93FBE4D6C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01247"/>
              </p:ext>
            </p:extLst>
          </p:nvPr>
        </p:nvGraphicFramePr>
        <p:xfrm>
          <a:off x="2296772" y="3166963"/>
          <a:ext cx="200193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83">
                  <a:extLst>
                    <a:ext uri="{9D8B030D-6E8A-4147-A177-3AD203B41FA5}">
                      <a16:colId xmlns:a16="http://schemas.microsoft.com/office/drawing/2014/main" val="2297803989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1199350286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2148506887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6244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83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818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8543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41392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F66F12-AE8B-4C7E-BB18-C9AD70053553}"/>
              </a:ext>
            </a:extLst>
          </p:cNvPr>
          <p:cNvSpPr txBox="1"/>
          <p:nvPr/>
        </p:nvSpPr>
        <p:spPr>
          <a:xfrm>
            <a:off x="4926330" y="3429000"/>
            <a:ext cx="74913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Intensity if Pixels range between 1 – 8</a:t>
            </a:r>
          </a:p>
          <a:p>
            <a:endParaRPr lang="en-US" sz="2800" dirty="0"/>
          </a:p>
          <a:p>
            <a:r>
              <a:rPr lang="en-US" sz="2800" dirty="0"/>
              <a:t>Suppose we want to apply histogram equalization </a:t>
            </a:r>
          </a:p>
          <a:p>
            <a:r>
              <a:rPr lang="en-US" sz="2800" dirty="0"/>
              <a:t>And scale the intensity to 1 - 20</a:t>
            </a:r>
            <a:endParaRPr lang="en-PK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C357B-F94A-E83C-C1D7-0BACA310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49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807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Filtering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40933" y="1981200"/>
          <a:ext cx="42672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43099" y="2370138"/>
            <a:ext cx="4572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81666" y="1964267"/>
            <a:ext cx="1380066" cy="11538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78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GB" dirty="0"/>
              <a:t>Histogram Equalization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0BA27-2737-448D-B6D6-3025D3FD35C2}"/>
              </a:ext>
            </a:extLst>
          </p:cNvPr>
          <p:cNvSpPr txBox="1"/>
          <p:nvPr/>
        </p:nvSpPr>
        <p:spPr>
          <a:xfrm>
            <a:off x="1522831" y="2580026"/>
            <a:ext cx="88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/>
              <a:t>Step 1</a:t>
            </a:r>
            <a:endParaRPr lang="en-PK" b="1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8A51216-5F6A-4FE4-BD96-014D0BD9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06643"/>
              </p:ext>
            </p:extLst>
          </p:nvPr>
        </p:nvGraphicFramePr>
        <p:xfrm>
          <a:off x="2296772" y="3166963"/>
          <a:ext cx="198277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2297803989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1199350286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2148506887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6244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83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818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8543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41392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C54D32-9006-47FF-816A-CC94981AB0BD}"/>
              </a:ext>
            </a:extLst>
          </p:cNvPr>
          <p:cNvSpPr txBox="1"/>
          <p:nvPr/>
        </p:nvSpPr>
        <p:spPr>
          <a:xfrm>
            <a:off x="4417854" y="3105834"/>
            <a:ext cx="75807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Count the total number of pixels belonging to each</a:t>
            </a:r>
          </a:p>
          <a:p>
            <a:r>
              <a:rPr lang="en-US" sz="2800" dirty="0"/>
              <a:t>Intensity.</a:t>
            </a:r>
            <a:endParaRPr lang="en-PK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F470EA-6126-00B5-4E18-B3E82C78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50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98141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GB" dirty="0"/>
              <a:t>Histogram Equalization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61E7D-2597-4322-A36B-72EA9DC9596D}"/>
              </a:ext>
            </a:extLst>
          </p:cNvPr>
          <p:cNvSpPr txBox="1"/>
          <p:nvPr/>
        </p:nvSpPr>
        <p:spPr>
          <a:xfrm>
            <a:off x="1522831" y="2580026"/>
            <a:ext cx="88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/>
              <a:t>Step 1</a:t>
            </a:r>
            <a:endParaRPr lang="en-PK" b="1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F5125F4-6BAF-497F-B48E-CCAE5D717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88726"/>
              </p:ext>
            </p:extLst>
          </p:nvPr>
        </p:nvGraphicFramePr>
        <p:xfrm>
          <a:off x="1528180" y="3105834"/>
          <a:ext cx="200193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83">
                  <a:extLst>
                    <a:ext uri="{9D8B030D-6E8A-4147-A177-3AD203B41FA5}">
                      <a16:colId xmlns:a16="http://schemas.microsoft.com/office/drawing/2014/main" val="2297803989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1199350286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2148506887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6244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83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818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8543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4139284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F45D8CD7-90C3-421A-8F30-3E210B3A0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34058"/>
              </p:ext>
            </p:extLst>
          </p:nvPr>
        </p:nvGraphicFramePr>
        <p:xfrm>
          <a:off x="3618175" y="3429000"/>
          <a:ext cx="683834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345">
                  <a:extLst>
                    <a:ext uri="{9D8B030D-6E8A-4147-A177-3AD203B41FA5}">
                      <a16:colId xmlns:a16="http://schemas.microsoft.com/office/drawing/2014/main" val="502500510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1808468930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1877860202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4199834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57477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1835910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665095623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3994765632"/>
                    </a:ext>
                  </a:extLst>
                </a:gridCol>
                <a:gridCol w="569569">
                  <a:extLst>
                    <a:ext uri="{9D8B030D-6E8A-4147-A177-3AD203B41FA5}">
                      <a16:colId xmlns:a16="http://schemas.microsoft.com/office/drawing/2014/main" val="4128699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Pixel Intensities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0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No. of Pixels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3408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E633C-2BF6-80F3-6A5C-768C5FD2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51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932409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GB" dirty="0"/>
              <a:t>Histogram Equalization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14EE3-4BE0-4EEE-AEEE-EE56CEC3C168}"/>
              </a:ext>
            </a:extLst>
          </p:cNvPr>
          <p:cNvSpPr txBox="1"/>
          <p:nvPr/>
        </p:nvSpPr>
        <p:spPr>
          <a:xfrm>
            <a:off x="1522831" y="2580026"/>
            <a:ext cx="8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Step 2</a:t>
            </a:r>
            <a:endParaRPr lang="en-PK" b="1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C6B011E-244A-4C2A-8538-683B24A64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513667"/>
              </p:ext>
            </p:extLst>
          </p:nvPr>
        </p:nvGraphicFramePr>
        <p:xfrm>
          <a:off x="1528180" y="3105834"/>
          <a:ext cx="200193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83">
                  <a:extLst>
                    <a:ext uri="{9D8B030D-6E8A-4147-A177-3AD203B41FA5}">
                      <a16:colId xmlns:a16="http://schemas.microsoft.com/office/drawing/2014/main" val="2297803989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1199350286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2148506887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6244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83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818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8543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413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F0A914-1B9B-4F81-98CF-272F7525179D}"/>
              </a:ext>
            </a:extLst>
          </p:cNvPr>
          <p:cNvSpPr txBox="1"/>
          <p:nvPr/>
        </p:nvSpPr>
        <p:spPr>
          <a:xfrm>
            <a:off x="3549744" y="3105834"/>
            <a:ext cx="6351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probability of each pixel intensity.</a:t>
            </a:r>
            <a:endParaRPr lang="en-PK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B09107-0CFB-F9CD-8D0C-2BFF452C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52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71705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GB" dirty="0"/>
              <a:t>Histogram Equalization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2A569-3DF8-4D53-9EDB-DD531226BD80}"/>
              </a:ext>
            </a:extLst>
          </p:cNvPr>
          <p:cNvSpPr txBox="1"/>
          <p:nvPr/>
        </p:nvSpPr>
        <p:spPr>
          <a:xfrm>
            <a:off x="1522831" y="2580026"/>
            <a:ext cx="8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Step 2</a:t>
            </a:r>
            <a:endParaRPr lang="en-PK" b="1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AA7966A-062A-477A-8DFB-3486222BE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657119"/>
              </p:ext>
            </p:extLst>
          </p:nvPr>
        </p:nvGraphicFramePr>
        <p:xfrm>
          <a:off x="1528180" y="3105834"/>
          <a:ext cx="200193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83">
                  <a:extLst>
                    <a:ext uri="{9D8B030D-6E8A-4147-A177-3AD203B41FA5}">
                      <a16:colId xmlns:a16="http://schemas.microsoft.com/office/drawing/2014/main" val="2297803989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1199350286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2148506887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6244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83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8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818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8543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6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413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CE31979-CB5A-4BC0-BA08-52CD536030BE}"/>
              </a:ext>
            </a:extLst>
          </p:cNvPr>
          <p:cNvSpPr txBox="1"/>
          <p:nvPr/>
        </p:nvSpPr>
        <p:spPr>
          <a:xfrm>
            <a:off x="3549744" y="3105834"/>
            <a:ext cx="77062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 the probability of each pixel intensity.</a:t>
            </a:r>
          </a:p>
          <a:p>
            <a:endParaRPr lang="en-US" sz="2400" dirty="0"/>
          </a:p>
          <a:p>
            <a:r>
              <a:rPr lang="en-US" sz="2400" dirty="0"/>
              <a:t>Total number of elements are 16.</a:t>
            </a:r>
          </a:p>
          <a:p>
            <a:endParaRPr lang="en-US" sz="2400" dirty="0"/>
          </a:p>
          <a:p>
            <a:r>
              <a:rPr lang="en-US" sz="2400" dirty="0"/>
              <a:t>Probability = No. of pixels associated to a particular intensity</a:t>
            </a:r>
          </a:p>
          <a:p>
            <a:r>
              <a:rPr lang="en-US" sz="2400" dirty="0"/>
              <a:t>                   </a:t>
            </a:r>
          </a:p>
          <a:p>
            <a:r>
              <a:rPr lang="en-US" sz="2400" dirty="0"/>
              <a:t>                             Total number of elements (i.e. 16)</a:t>
            </a:r>
            <a:endParaRPr lang="en-PK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6A44D1-88A5-4BF3-9B2A-3E6C9265405F}"/>
              </a:ext>
            </a:extLst>
          </p:cNvPr>
          <p:cNvCxnSpPr/>
          <p:nvPr/>
        </p:nvCxnSpPr>
        <p:spPr>
          <a:xfrm flipV="1">
            <a:off x="5489713" y="5081048"/>
            <a:ext cx="4492487" cy="496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F36142-DB2B-C490-F860-8A920BEC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53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515508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GB" dirty="0"/>
              <a:t>Histogram Equalization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5A0EE-2332-4D64-983D-6662BA785D4A}"/>
              </a:ext>
            </a:extLst>
          </p:cNvPr>
          <p:cNvSpPr txBox="1"/>
          <p:nvPr/>
        </p:nvSpPr>
        <p:spPr>
          <a:xfrm>
            <a:off x="1522831" y="2580026"/>
            <a:ext cx="8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Step 2</a:t>
            </a:r>
            <a:endParaRPr lang="en-PK" b="1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8753779-668E-49F3-8476-4EAFDA1F2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14432"/>
              </p:ext>
            </p:extLst>
          </p:nvPr>
        </p:nvGraphicFramePr>
        <p:xfrm>
          <a:off x="1528180" y="3105834"/>
          <a:ext cx="200193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83">
                  <a:extLst>
                    <a:ext uri="{9D8B030D-6E8A-4147-A177-3AD203B41FA5}">
                      <a16:colId xmlns:a16="http://schemas.microsoft.com/office/drawing/2014/main" val="2297803989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1199350286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2148506887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6244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83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8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818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8543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6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</a:t>
                      </a:r>
                      <a:endParaRPr lang="en-PK" sz="32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4139284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C76A783B-FA13-402A-9481-FD1ACD44E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0278"/>
              </p:ext>
            </p:extLst>
          </p:nvPr>
        </p:nvGraphicFramePr>
        <p:xfrm>
          <a:off x="3634739" y="3105833"/>
          <a:ext cx="8338956" cy="2047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413">
                  <a:extLst>
                    <a:ext uri="{9D8B030D-6E8A-4147-A177-3AD203B41FA5}">
                      <a16:colId xmlns:a16="http://schemas.microsoft.com/office/drawing/2014/main" val="502500510"/>
                    </a:ext>
                  </a:extLst>
                </a:gridCol>
                <a:gridCol w="778018">
                  <a:extLst>
                    <a:ext uri="{9D8B030D-6E8A-4147-A177-3AD203B41FA5}">
                      <a16:colId xmlns:a16="http://schemas.microsoft.com/office/drawing/2014/main" val="1808468930"/>
                    </a:ext>
                  </a:extLst>
                </a:gridCol>
                <a:gridCol w="778018">
                  <a:extLst>
                    <a:ext uri="{9D8B030D-6E8A-4147-A177-3AD203B41FA5}">
                      <a16:colId xmlns:a16="http://schemas.microsoft.com/office/drawing/2014/main" val="1877860202"/>
                    </a:ext>
                  </a:extLst>
                </a:gridCol>
                <a:gridCol w="893283">
                  <a:extLst>
                    <a:ext uri="{9D8B030D-6E8A-4147-A177-3AD203B41FA5}">
                      <a16:colId xmlns:a16="http://schemas.microsoft.com/office/drawing/2014/main" val="141998345"/>
                    </a:ext>
                  </a:extLst>
                </a:gridCol>
                <a:gridCol w="864467">
                  <a:extLst>
                    <a:ext uri="{9D8B030D-6E8A-4147-A177-3AD203B41FA5}">
                      <a16:colId xmlns:a16="http://schemas.microsoft.com/office/drawing/2014/main" val="27857477"/>
                    </a:ext>
                  </a:extLst>
                </a:gridCol>
                <a:gridCol w="631756">
                  <a:extLst>
                    <a:ext uri="{9D8B030D-6E8A-4147-A177-3AD203B41FA5}">
                      <a16:colId xmlns:a16="http://schemas.microsoft.com/office/drawing/2014/main" val="1835910887"/>
                    </a:ext>
                  </a:extLst>
                </a:gridCol>
                <a:gridCol w="775524">
                  <a:extLst>
                    <a:ext uri="{9D8B030D-6E8A-4147-A177-3AD203B41FA5}">
                      <a16:colId xmlns:a16="http://schemas.microsoft.com/office/drawing/2014/main" val="3665095623"/>
                    </a:ext>
                  </a:extLst>
                </a:gridCol>
                <a:gridCol w="775524">
                  <a:extLst>
                    <a:ext uri="{9D8B030D-6E8A-4147-A177-3AD203B41FA5}">
                      <a16:colId xmlns:a16="http://schemas.microsoft.com/office/drawing/2014/main" val="3994765632"/>
                    </a:ext>
                  </a:extLst>
                </a:gridCol>
                <a:gridCol w="717953">
                  <a:extLst>
                    <a:ext uri="{9D8B030D-6E8A-4147-A177-3AD203B41FA5}">
                      <a16:colId xmlns:a16="http://schemas.microsoft.com/office/drawing/2014/main" val="4128699913"/>
                    </a:ext>
                  </a:extLst>
                </a:gridCol>
              </a:tblGrid>
              <a:tr h="830949">
                <a:tc>
                  <a:txBody>
                    <a:bodyPr/>
                    <a:lstStyle/>
                    <a:p>
                      <a:r>
                        <a:rPr lang="en-US" sz="2800" dirty="0"/>
                        <a:t>Pixel Intensities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  <a:endParaRPr lang="en-P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01333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r>
                        <a:rPr lang="en-US" sz="2800" dirty="0"/>
                        <a:t>No. of Pixels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P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34080"/>
                  </a:ext>
                </a:extLst>
              </a:tr>
              <a:tr h="584742">
                <a:tc>
                  <a:txBody>
                    <a:bodyPr/>
                    <a:lstStyle/>
                    <a:p>
                      <a:r>
                        <a:rPr lang="en-US" sz="2800" dirty="0"/>
                        <a:t>Probability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.0625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.1875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.1875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.125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.125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.0625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.1875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.0625</a:t>
                      </a:r>
                      <a:endParaRPr lang="en-PK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7473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B26BF8-0572-EB20-3B7C-0D921FBA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54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459671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GB" dirty="0"/>
              <a:t>Histogram Equalization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2D09F-E0EF-480A-878E-39CF4F4837CE}"/>
              </a:ext>
            </a:extLst>
          </p:cNvPr>
          <p:cNvSpPr txBox="1"/>
          <p:nvPr/>
        </p:nvSpPr>
        <p:spPr>
          <a:xfrm>
            <a:off x="1522831" y="2580026"/>
            <a:ext cx="8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Step 3</a:t>
            </a:r>
            <a:endParaRPr lang="en-PK" b="1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6564C0E-E34A-42B5-B4FF-87A200D2F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75015"/>
              </p:ext>
            </p:extLst>
          </p:nvPr>
        </p:nvGraphicFramePr>
        <p:xfrm>
          <a:off x="1528180" y="3105834"/>
          <a:ext cx="20019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83">
                  <a:extLst>
                    <a:ext uri="{9D8B030D-6E8A-4147-A177-3AD203B41FA5}">
                      <a16:colId xmlns:a16="http://schemas.microsoft.com/office/drawing/2014/main" val="2297803989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1199350286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2148506887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6244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/>
                        <a:t>3</a:t>
                      </a:r>
                      <a:endParaRPr lang="en-PK" sz="40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2</a:t>
                      </a:r>
                      <a:endParaRPr lang="en-PK" sz="40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4</a:t>
                      </a:r>
                      <a:endParaRPr lang="en-PK" sz="40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5</a:t>
                      </a:r>
                      <a:endParaRPr lang="en-PK" sz="40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83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/>
                        <a:t>7</a:t>
                      </a:r>
                      <a:endParaRPr lang="en-PK" sz="40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7</a:t>
                      </a:r>
                      <a:endParaRPr lang="en-PK" sz="40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8</a:t>
                      </a:r>
                      <a:endParaRPr lang="en-PK" sz="40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2</a:t>
                      </a:r>
                      <a:endParaRPr lang="en-PK" sz="40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818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/>
                        <a:t>3</a:t>
                      </a:r>
                      <a:endParaRPr lang="en-PK" sz="40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  <a:endParaRPr lang="en-PK" sz="40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2</a:t>
                      </a:r>
                      <a:endParaRPr lang="en-PK" sz="40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3</a:t>
                      </a:r>
                      <a:endParaRPr lang="en-PK" sz="40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8543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/>
                        <a:t>5</a:t>
                      </a:r>
                      <a:endParaRPr lang="en-PK" sz="40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4</a:t>
                      </a:r>
                      <a:endParaRPr lang="en-PK" sz="40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6</a:t>
                      </a:r>
                      <a:endParaRPr lang="en-PK" sz="40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7</a:t>
                      </a:r>
                      <a:endParaRPr lang="en-PK" sz="40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413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E49633-3F4E-409B-A501-3581F80E5C32}"/>
              </a:ext>
            </a:extLst>
          </p:cNvPr>
          <p:cNvSpPr txBox="1"/>
          <p:nvPr/>
        </p:nvSpPr>
        <p:spPr>
          <a:xfrm>
            <a:off x="3680460" y="3657600"/>
            <a:ext cx="7553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Next step is to compute the cumulative probability</a:t>
            </a:r>
            <a:endParaRPr lang="en-PK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FEB23D-92F0-0F2D-83EB-49A72C79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55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880239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GB" dirty="0"/>
              <a:t>Histogram Equalization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83ADB-BEE4-4DB6-A069-E154401A8634}"/>
              </a:ext>
            </a:extLst>
          </p:cNvPr>
          <p:cNvSpPr txBox="1"/>
          <p:nvPr/>
        </p:nvSpPr>
        <p:spPr>
          <a:xfrm>
            <a:off x="1522831" y="2580026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</a:t>
            </a:r>
            <a:endParaRPr lang="en-PK" b="1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B4842F0E-12A4-464D-BEAA-85DAE55A1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71515"/>
              </p:ext>
            </p:extLst>
          </p:nvPr>
        </p:nvGraphicFramePr>
        <p:xfrm>
          <a:off x="1730132" y="3105834"/>
          <a:ext cx="89336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752">
                  <a:extLst>
                    <a:ext uri="{9D8B030D-6E8A-4147-A177-3AD203B41FA5}">
                      <a16:colId xmlns:a16="http://schemas.microsoft.com/office/drawing/2014/main" val="502500510"/>
                    </a:ext>
                  </a:extLst>
                </a:gridCol>
                <a:gridCol w="806342">
                  <a:extLst>
                    <a:ext uri="{9D8B030D-6E8A-4147-A177-3AD203B41FA5}">
                      <a16:colId xmlns:a16="http://schemas.microsoft.com/office/drawing/2014/main" val="1808468930"/>
                    </a:ext>
                  </a:extLst>
                </a:gridCol>
                <a:gridCol w="806342">
                  <a:extLst>
                    <a:ext uri="{9D8B030D-6E8A-4147-A177-3AD203B41FA5}">
                      <a16:colId xmlns:a16="http://schemas.microsoft.com/office/drawing/2014/main" val="1877860202"/>
                    </a:ext>
                  </a:extLst>
                </a:gridCol>
                <a:gridCol w="925801">
                  <a:extLst>
                    <a:ext uri="{9D8B030D-6E8A-4147-A177-3AD203B41FA5}">
                      <a16:colId xmlns:a16="http://schemas.microsoft.com/office/drawing/2014/main" val="141998345"/>
                    </a:ext>
                  </a:extLst>
                </a:gridCol>
                <a:gridCol w="895937">
                  <a:extLst>
                    <a:ext uri="{9D8B030D-6E8A-4147-A177-3AD203B41FA5}">
                      <a16:colId xmlns:a16="http://schemas.microsoft.com/office/drawing/2014/main" val="27857477"/>
                    </a:ext>
                  </a:extLst>
                </a:gridCol>
                <a:gridCol w="851140">
                  <a:extLst>
                    <a:ext uri="{9D8B030D-6E8A-4147-A177-3AD203B41FA5}">
                      <a16:colId xmlns:a16="http://schemas.microsoft.com/office/drawing/2014/main" val="1835910887"/>
                    </a:ext>
                  </a:extLst>
                </a:gridCol>
                <a:gridCol w="836209">
                  <a:extLst>
                    <a:ext uri="{9D8B030D-6E8A-4147-A177-3AD203B41FA5}">
                      <a16:colId xmlns:a16="http://schemas.microsoft.com/office/drawing/2014/main" val="3665095623"/>
                    </a:ext>
                  </a:extLst>
                </a:gridCol>
                <a:gridCol w="866072">
                  <a:extLst>
                    <a:ext uri="{9D8B030D-6E8A-4147-A177-3AD203B41FA5}">
                      <a16:colId xmlns:a16="http://schemas.microsoft.com/office/drawing/2014/main" val="3994765632"/>
                    </a:ext>
                  </a:extLst>
                </a:gridCol>
                <a:gridCol w="744091">
                  <a:extLst>
                    <a:ext uri="{9D8B030D-6E8A-4147-A177-3AD203B41FA5}">
                      <a16:colId xmlns:a16="http://schemas.microsoft.com/office/drawing/2014/main" val="4128699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Pixel Intensities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  <a:endParaRPr lang="en-P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0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No. of Pixels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P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3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Probability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.0625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.1875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.1875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.125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.125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.0625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.1875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.0625</a:t>
                      </a:r>
                      <a:endParaRPr lang="en-PK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7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Cumulative</a:t>
                      </a:r>
                    </a:p>
                    <a:p>
                      <a:r>
                        <a:rPr lang="en-US" sz="2800" dirty="0"/>
                        <a:t>Probability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K" sz="18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.0625</a:t>
                      </a:r>
                      <a:endParaRPr lang="en-PK" sz="1800" b="1" dirty="0"/>
                    </a:p>
                    <a:p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  <a:p>
                      <a:r>
                        <a:rPr lang="en-US" sz="1800" b="1" dirty="0"/>
                        <a:t>.25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  <a:p>
                      <a:r>
                        <a:rPr lang="en-US" sz="1800" b="1" dirty="0"/>
                        <a:t>.4375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  <a:p>
                      <a:r>
                        <a:rPr lang="en-US" sz="1800" b="1" dirty="0"/>
                        <a:t>.5625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  <a:p>
                      <a:r>
                        <a:rPr lang="en-US" sz="1800" b="1" dirty="0"/>
                        <a:t>.6875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  <a:p>
                      <a:r>
                        <a:rPr lang="en-US" sz="1800" b="1" dirty="0"/>
                        <a:t>.75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  <a:p>
                      <a:r>
                        <a:rPr lang="en-US" sz="1800" b="1" dirty="0"/>
                        <a:t>.9375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  <a:p>
                      <a:r>
                        <a:rPr lang="en-US" sz="1800" b="1" dirty="0"/>
                        <a:t>1</a:t>
                      </a:r>
                      <a:endParaRPr lang="en-PK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48067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B043AC-AB43-860A-0717-EB2721FE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56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477770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A0CB-7129-8A42-B35F-1CCDEB03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probability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559C-EB5B-335A-9B99-AE79C20E1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i="0" u="none" strike="noStrike" baseline="0" dirty="0">
                <a:latin typeface="TimesTen-Roman"/>
              </a:rPr>
              <a:t>Loosely speaking, p(</a:t>
            </a:r>
            <a:r>
              <a:rPr lang="en-US" sz="3200" b="0" i="0" u="none" strike="noStrike" baseline="0" dirty="0" err="1">
                <a:latin typeface="TimesTen-Roman"/>
              </a:rPr>
              <a:t>r</a:t>
            </a:r>
            <a:r>
              <a:rPr lang="en-US" sz="3200" b="0" i="0" u="none" strike="noStrike" baseline="-25000" dirty="0" err="1">
                <a:latin typeface="TimesTen-Roman"/>
              </a:rPr>
              <a:t>k</a:t>
            </a:r>
            <a:r>
              <a:rPr lang="en-US" sz="3200" b="0" i="0" u="none" strike="noStrike" baseline="0" dirty="0">
                <a:latin typeface="TimesTen-Roman"/>
              </a:rPr>
              <a:t>)  is an estimate of the probability of occurrence of intensity level in an image. The sum of all components of a normalized histogram is equal to 1.</a:t>
            </a:r>
            <a:endParaRPr lang="en-PK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7FD14-70DA-C4D7-0D07-62A70B39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57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369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GB" dirty="0"/>
              <a:t>Histogram Equalization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B6F4B-F7CA-4C22-8EF6-24EE41DABDFD}"/>
              </a:ext>
            </a:extLst>
          </p:cNvPr>
          <p:cNvSpPr txBox="1"/>
          <p:nvPr/>
        </p:nvSpPr>
        <p:spPr>
          <a:xfrm>
            <a:off x="1522831" y="2580026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</a:t>
            </a:r>
            <a:endParaRPr lang="en-PK" b="1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15FDAB7-899A-4DFD-B34A-48ECFFA13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47141"/>
              </p:ext>
            </p:extLst>
          </p:nvPr>
        </p:nvGraphicFramePr>
        <p:xfrm>
          <a:off x="1528180" y="3105834"/>
          <a:ext cx="200193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83">
                  <a:extLst>
                    <a:ext uri="{9D8B030D-6E8A-4147-A177-3AD203B41FA5}">
                      <a16:colId xmlns:a16="http://schemas.microsoft.com/office/drawing/2014/main" val="2297803989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1199350286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2148506887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6244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3</a:t>
                      </a:r>
                      <a:endParaRPr lang="en-PK" sz="36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endParaRPr lang="en-PK" sz="36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4</a:t>
                      </a:r>
                      <a:endParaRPr lang="en-PK" sz="36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</a:t>
                      </a:r>
                      <a:endParaRPr lang="en-PK" sz="36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83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7</a:t>
                      </a:r>
                      <a:endParaRPr lang="en-PK" sz="36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7</a:t>
                      </a:r>
                      <a:endParaRPr lang="en-PK" sz="36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8</a:t>
                      </a:r>
                      <a:endParaRPr lang="en-PK" sz="36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endParaRPr lang="en-PK" sz="36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818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3</a:t>
                      </a:r>
                      <a:endParaRPr lang="en-PK" sz="36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en-PK" sz="36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endParaRPr lang="en-PK" sz="36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3</a:t>
                      </a:r>
                      <a:endParaRPr lang="en-PK" sz="36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8543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5</a:t>
                      </a:r>
                      <a:endParaRPr lang="en-PK" sz="36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4</a:t>
                      </a:r>
                      <a:endParaRPr lang="en-PK" sz="36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6</a:t>
                      </a:r>
                      <a:endParaRPr lang="en-PK" sz="36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7</a:t>
                      </a:r>
                      <a:endParaRPr lang="en-PK" sz="36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413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6D91ED-E701-4926-92CF-576C4741AEB4}"/>
              </a:ext>
            </a:extLst>
          </p:cNvPr>
          <p:cNvSpPr txBox="1"/>
          <p:nvPr/>
        </p:nvSpPr>
        <p:spPr>
          <a:xfrm>
            <a:off x="3680460" y="3657600"/>
            <a:ext cx="6407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want to increase the intensity to the reange1 -20,</a:t>
            </a:r>
          </a:p>
          <a:p>
            <a:endParaRPr lang="en-US" dirty="0"/>
          </a:p>
          <a:p>
            <a:r>
              <a:rPr lang="en-US" dirty="0"/>
              <a:t>Multiply each Cumulative Probability by 20</a:t>
            </a:r>
            <a:endParaRPr lang="en-P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E2A2FB-1089-60FF-E18D-DECC07AD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58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2005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GB" dirty="0"/>
              <a:t>Histogram Equalization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BD916-02CA-42D8-92D1-6183066363EC}"/>
              </a:ext>
            </a:extLst>
          </p:cNvPr>
          <p:cNvSpPr txBox="1"/>
          <p:nvPr/>
        </p:nvSpPr>
        <p:spPr>
          <a:xfrm>
            <a:off x="1522831" y="2580026"/>
            <a:ext cx="8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Step 4</a:t>
            </a:r>
            <a:endParaRPr lang="en-PK" b="1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80BFBDA5-23D6-4C7E-8C05-0F93D42C6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82065"/>
              </p:ext>
            </p:extLst>
          </p:nvPr>
        </p:nvGraphicFramePr>
        <p:xfrm>
          <a:off x="742380" y="2964496"/>
          <a:ext cx="10811188" cy="3662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473">
                  <a:extLst>
                    <a:ext uri="{9D8B030D-6E8A-4147-A177-3AD203B41FA5}">
                      <a16:colId xmlns:a16="http://schemas.microsoft.com/office/drawing/2014/main" val="502500510"/>
                    </a:ext>
                  </a:extLst>
                </a:gridCol>
                <a:gridCol w="975803">
                  <a:extLst>
                    <a:ext uri="{9D8B030D-6E8A-4147-A177-3AD203B41FA5}">
                      <a16:colId xmlns:a16="http://schemas.microsoft.com/office/drawing/2014/main" val="1808468930"/>
                    </a:ext>
                  </a:extLst>
                </a:gridCol>
                <a:gridCol w="975803">
                  <a:extLst>
                    <a:ext uri="{9D8B030D-6E8A-4147-A177-3AD203B41FA5}">
                      <a16:colId xmlns:a16="http://schemas.microsoft.com/office/drawing/2014/main" val="1877860202"/>
                    </a:ext>
                  </a:extLst>
                </a:gridCol>
                <a:gridCol w="1120367">
                  <a:extLst>
                    <a:ext uri="{9D8B030D-6E8A-4147-A177-3AD203B41FA5}">
                      <a16:colId xmlns:a16="http://schemas.microsoft.com/office/drawing/2014/main" val="141998345"/>
                    </a:ext>
                  </a:extLst>
                </a:gridCol>
                <a:gridCol w="1084227">
                  <a:extLst>
                    <a:ext uri="{9D8B030D-6E8A-4147-A177-3AD203B41FA5}">
                      <a16:colId xmlns:a16="http://schemas.microsoft.com/office/drawing/2014/main" val="27857477"/>
                    </a:ext>
                  </a:extLst>
                </a:gridCol>
                <a:gridCol w="1030015">
                  <a:extLst>
                    <a:ext uri="{9D8B030D-6E8A-4147-A177-3AD203B41FA5}">
                      <a16:colId xmlns:a16="http://schemas.microsoft.com/office/drawing/2014/main" val="1835910887"/>
                    </a:ext>
                  </a:extLst>
                </a:gridCol>
                <a:gridCol w="1011946">
                  <a:extLst>
                    <a:ext uri="{9D8B030D-6E8A-4147-A177-3AD203B41FA5}">
                      <a16:colId xmlns:a16="http://schemas.microsoft.com/office/drawing/2014/main" val="3665095623"/>
                    </a:ext>
                  </a:extLst>
                </a:gridCol>
                <a:gridCol w="1048085">
                  <a:extLst>
                    <a:ext uri="{9D8B030D-6E8A-4147-A177-3AD203B41FA5}">
                      <a16:colId xmlns:a16="http://schemas.microsoft.com/office/drawing/2014/main" val="3994765632"/>
                    </a:ext>
                  </a:extLst>
                </a:gridCol>
                <a:gridCol w="900469">
                  <a:extLst>
                    <a:ext uri="{9D8B030D-6E8A-4147-A177-3AD203B41FA5}">
                      <a16:colId xmlns:a16="http://schemas.microsoft.com/office/drawing/2014/main" val="4128699913"/>
                    </a:ext>
                  </a:extLst>
                </a:gridCol>
              </a:tblGrid>
              <a:tr h="639594">
                <a:tc>
                  <a:txBody>
                    <a:bodyPr/>
                    <a:lstStyle/>
                    <a:p>
                      <a:r>
                        <a:rPr lang="en-US" sz="2800" dirty="0"/>
                        <a:t>Pixel Intensities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  <a:endParaRPr lang="en-P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01333"/>
                  </a:ext>
                </a:extLst>
              </a:tr>
              <a:tr h="639594">
                <a:tc>
                  <a:txBody>
                    <a:bodyPr/>
                    <a:lstStyle/>
                    <a:p>
                      <a:r>
                        <a:rPr lang="en-US" sz="2800" dirty="0"/>
                        <a:t>No. of Pixels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P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34080"/>
                  </a:ext>
                </a:extLst>
              </a:tr>
              <a:tr h="639594">
                <a:tc>
                  <a:txBody>
                    <a:bodyPr/>
                    <a:lstStyle/>
                    <a:p>
                      <a:r>
                        <a:rPr lang="en-US" sz="2800" dirty="0"/>
                        <a:t>Probability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.0625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.1875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.1875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.125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.125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.0625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.1875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.0625</a:t>
                      </a:r>
                      <a:endParaRPr lang="en-PK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74736"/>
                  </a:ext>
                </a:extLst>
              </a:tr>
              <a:tr h="1103956">
                <a:tc>
                  <a:txBody>
                    <a:bodyPr/>
                    <a:lstStyle/>
                    <a:p>
                      <a:r>
                        <a:rPr lang="en-US" sz="2800" dirty="0"/>
                        <a:t>Cumulative</a:t>
                      </a:r>
                    </a:p>
                    <a:p>
                      <a:r>
                        <a:rPr lang="en-US" sz="2800" dirty="0"/>
                        <a:t>Probability(C.P)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K" sz="18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.0625</a:t>
                      </a:r>
                      <a:endParaRPr lang="en-PK" sz="1800" b="1" dirty="0"/>
                    </a:p>
                    <a:p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  <a:p>
                      <a:r>
                        <a:rPr lang="en-US" sz="1800" b="1" dirty="0"/>
                        <a:t>.25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  <a:p>
                      <a:r>
                        <a:rPr lang="en-US" sz="1800" b="1" dirty="0"/>
                        <a:t>.4375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  <a:p>
                      <a:r>
                        <a:rPr lang="en-US" sz="1800" b="1" dirty="0"/>
                        <a:t>.5625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  <a:p>
                      <a:r>
                        <a:rPr lang="en-US" sz="1800" b="1" dirty="0"/>
                        <a:t>.6875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  <a:p>
                      <a:r>
                        <a:rPr lang="en-US" sz="1800" b="1" dirty="0"/>
                        <a:t>.75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  <a:p>
                      <a:r>
                        <a:rPr lang="en-US" sz="1800" b="1" dirty="0"/>
                        <a:t>.9375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  <a:p>
                      <a:r>
                        <a:rPr lang="en-US" sz="1800" b="1" dirty="0"/>
                        <a:t>1</a:t>
                      </a:r>
                      <a:endParaRPr lang="en-PK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480672"/>
                  </a:ext>
                </a:extLst>
              </a:tr>
              <a:tr h="639594">
                <a:tc>
                  <a:txBody>
                    <a:bodyPr/>
                    <a:lstStyle/>
                    <a:p>
                      <a:r>
                        <a:rPr lang="en-US" sz="2800" dirty="0"/>
                        <a:t>C.P x 20</a:t>
                      </a:r>
                      <a:endParaRPr lang="en-P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1.25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8.75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11.25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13.75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18.75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20</a:t>
                      </a:r>
                      <a:endParaRPr lang="en-PK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7007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E2F5AC-F23E-AD1F-0671-79535E9E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59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9715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 Filtering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40933" y="1981200"/>
          <a:ext cx="42672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04532" y="2350691"/>
            <a:ext cx="4572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43099" y="1964267"/>
            <a:ext cx="1380066" cy="11538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805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GB" dirty="0"/>
              <a:t>Histogram Equalization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55CFA-67C8-4B8E-9528-C6C387B497A5}"/>
              </a:ext>
            </a:extLst>
          </p:cNvPr>
          <p:cNvSpPr txBox="1"/>
          <p:nvPr/>
        </p:nvSpPr>
        <p:spPr>
          <a:xfrm>
            <a:off x="1522831" y="2580026"/>
            <a:ext cx="8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Step 5</a:t>
            </a:r>
            <a:endParaRPr lang="en-PK" b="1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3DC6F76-E783-4BDC-A4B6-1BB1EB3A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412065"/>
              </p:ext>
            </p:extLst>
          </p:nvPr>
        </p:nvGraphicFramePr>
        <p:xfrm>
          <a:off x="1528180" y="3105834"/>
          <a:ext cx="200193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83">
                  <a:extLst>
                    <a:ext uri="{9D8B030D-6E8A-4147-A177-3AD203B41FA5}">
                      <a16:colId xmlns:a16="http://schemas.microsoft.com/office/drawing/2014/main" val="2297803989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1199350286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2148506887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6244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83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818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8543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PK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413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27CC7A8-D1A1-4B0F-9FD1-2CA526C695B4}"/>
              </a:ext>
            </a:extLst>
          </p:cNvPr>
          <p:cNvSpPr txBox="1"/>
          <p:nvPr/>
        </p:nvSpPr>
        <p:spPr>
          <a:xfrm>
            <a:off x="3680460" y="3657600"/>
            <a:ext cx="641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step in to round the decimal values (floor rounding)</a:t>
            </a:r>
            <a:endParaRPr lang="en-P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338C5-7898-2BA5-85BE-AE9EE9F1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60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99465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GB" dirty="0"/>
              <a:t>Histogram Equalization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016FC-7AAB-462B-AD98-17BA7CC66AF4}"/>
              </a:ext>
            </a:extLst>
          </p:cNvPr>
          <p:cNvSpPr txBox="1"/>
          <p:nvPr/>
        </p:nvSpPr>
        <p:spPr>
          <a:xfrm>
            <a:off x="1112108" y="1556951"/>
            <a:ext cx="124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Step 5</a:t>
            </a:r>
            <a:endParaRPr lang="en-PK" b="1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1745ACF7-80ED-483B-BF92-778E2B0D0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51912"/>
              </p:ext>
            </p:extLst>
          </p:nvPr>
        </p:nvGraphicFramePr>
        <p:xfrm>
          <a:off x="2007364" y="1723082"/>
          <a:ext cx="9561479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475">
                  <a:extLst>
                    <a:ext uri="{9D8B030D-6E8A-4147-A177-3AD203B41FA5}">
                      <a16:colId xmlns:a16="http://schemas.microsoft.com/office/drawing/2014/main" val="502500510"/>
                    </a:ext>
                  </a:extLst>
                </a:gridCol>
                <a:gridCol w="863006">
                  <a:extLst>
                    <a:ext uri="{9D8B030D-6E8A-4147-A177-3AD203B41FA5}">
                      <a16:colId xmlns:a16="http://schemas.microsoft.com/office/drawing/2014/main" val="1808468930"/>
                    </a:ext>
                  </a:extLst>
                </a:gridCol>
                <a:gridCol w="863006">
                  <a:extLst>
                    <a:ext uri="{9D8B030D-6E8A-4147-A177-3AD203B41FA5}">
                      <a16:colId xmlns:a16="http://schemas.microsoft.com/office/drawing/2014/main" val="1877860202"/>
                    </a:ext>
                  </a:extLst>
                </a:gridCol>
                <a:gridCol w="990859">
                  <a:extLst>
                    <a:ext uri="{9D8B030D-6E8A-4147-A177-3AD203B41FA5}">
                      <a16:colId xmlns:a16="http://schemas.microsoft.com/office/drawing/2014/main" val="141998345"/>
                    </a:ext>
                  </a:extLst>
                </a:gridCol>
                <a:gridCol w="958897">
                  <a:extLst>
                    <a:ext uri="{9D8B030D-6E8A-4147-A177-3AD203B41FA5}">
                      <a16:colId xmlns:a16="http://schemas.microsoft.com/office/drawing/2014/main" val="27857477"/>
                    </a:ext>
                  </a:extLst>
                </a:gridCol>
                <a:gridCol w="910952">
                  <a:extLst>
                    <a:ext uri="{9D8B030D-6E8A-4147-A177-3AD203B41FA5}">
                      <a16:colId xmlns:a16="http://schemas.microsoft.com/office/drawing/2014/main" val="1835910887"/>
                    </a:ext>
                  </a:extLst>
                </a:gridCol>
                <a:gridCol w="894971">
                  <a:extLst>
                    <a:ext uri="{9D8B030D-6E8A-4147-A177-3AD203B41FA5}">
                      <a16:colId xmlns:a16="http://schemas.microsoft.com/office/drawing/2014/main" val="3665095623"/>
                    </a:ext>
                  </a:extLst>
                </a:gridCol>
                <a:gridCol w="926933">
                  <a:extLst>
                    <a:ext uri="{9D8B030D-6E8A-4147-A177-3AD203B41FA5}">
                      <a16:colId xmlns:a16="http://schemas.microsoft.com/office/drawing/2014/main" val="3994765632"/>
                    </a:ext>
                  </a:extLst>
                </a:gridCol>
                <a:gridCol w="796380">
                  <a:extLst>
                    <a:ext uri="{9D8B030D-6E8A-4147-A177-3AD203B41FA5}">
                      <a16:colId xmlns:a16="http://schemas.microsoft.com/office/drawing/2014/main" val="4128699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Pixel Intensities</a:t>
                      </a:r>
                      <a:endParaRPr lang="en-P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  <a:endParaRPr lang="en-P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  <a:endParaRPr lang="en-P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  <a:endParaRPr lang="en-P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endParaRPr lang="en-P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  <a:endParaRPr lang="en-P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6</a:t>
                      </a:r>
                      <a:endParaRPr lang="en-P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</a:t>
                      </a:r>
                      <a:endParaRPr lang="en-P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8</a:t>
                      </a:r>
                      <a:endParaRPr lang="en-PK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0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No. of Pixels</a:t>
                      </a:r>
                      <a:endParaRPr lang="en-P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  <a:endParaRPr lang="en-P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  <a:endParaRPr lang="en-P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  <a:endParaRPr lang="en-P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  <a:endParaRPr lang="en-P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  <a:endParaRPr lang="en-P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  <a:endParaRPr lang="en-P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  <a:endParaRPr lang="en-P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  <a:endParaRPr lang="en-PK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3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Probability</a:t>
                      </a:r>
                      <a:endParaRPr lang="en-P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.0625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.1875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.1875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.125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.125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.0625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.1875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.0625</a:t>
                      </a:r>
                      <a:endParaRPr lang="en-PK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7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Cumulative</a:t>
                      </a:r>
                    </a:p>
                    <a:p>
                      <a:r>
                        <a:rPr lang="en-US" sz="3200" dirty="0"/>
                        <a:t>Probability</a:t>
                      </a:r>
                      <a:endParaRPr lang="en-P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K" sz="20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.0625</a:t>
                      </a:r>
                      <a:endParaRPr lang="en-PK" sz="2000" b="1" dirty="0"/>
                    </a:p>
                    <a:p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  <a:p>
                      <a:r>
                        <a:rPr lang="en-US" sz="2000" b="1" dirty="0"/>
                        <a:t>.25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  <a:p>
                      <a:r>
                        <a:rPr lang="en-US" sz="2000" b="1" dirty="0"/>
                        <a:t>.4375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  <a:p>
                      <a:r>
                        <a:rPr lang="en-US" sz="2000" b="1" dirty="0"/>
                        <a:t>.5625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  <a:p>
                      <a:r>
                        <a:rPr lang="en-US" sz="2000" b="1" dirty="0"/>
                        <a:t>.6875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  <a:p>
                      <a:r>
                        <a:rPr lang="en-US" sz="2000" b="1" dirty="0"/>
                        <a:t>.75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  <a:p>
                      <a:r>
                        <a:rPr lang="en-US" sz="2000" b="1" dirty="0"/>
                        <a:t>.9375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  <a:p>
                      <a:r>
                        <a:rPr lang="en-US" sz="2000" b="1" dirty="0"/>
                        <a:t>1</a:t>
                      </a:r>
                      <a:endParaRPr lang="en-PK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48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C.P x 20</a:t>
                      </a:r>
                      <a:endParaRPr lang="en-P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1.25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8.75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11.25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13.75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15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18.75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20</a:t>
                      </a:r>
                      <a:endParaRPr lang="en-PK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7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Floor Rounding</a:t>
                      </a:r>
                      <a:endParaRPr lang="en-P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8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11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13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15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18</a:t>
                      </a:r>
                      <a:endParaRPr lang="en-P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20</a:t>
                      </a:r>
                      <a:endParaRPr lang="en-PK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80578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AC8327-02D9-3A64-41DF-95926FBF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61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28543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GB" dirty="0"/>
              <a:t>Histogram Equalization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AF795-6ECC-415F-B322-3DFAAB81D687}"/>
              </a:ext>
            </a:extLst>
          </p:cNvPr>
          <p:cNvSpPr txBox="1"/>
          <p:nvPr/>
        </p:nvSpPr>
        <p:spPr>
          <a:xfrm>
            <a:off x="1522831" y="2580026"/>
            <a:ext cx="133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Final Result</a:t>
            </a:r>
            <a:endParaRPr lang="en-PK" b="1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C91C360-0DBE-4A47-B591-2B9F33B93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27774"/>
              </p:ext>
            </p:extLst>
          </p:nvPr>
        </p:nvGraphicFramePr>
        <p:xfrm>
          <a:off x="2922640" y="3166963"/>
          <a:ext cx="200193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83">
                  <a:extLst>
                    <a:ext uri="{9D8B030D-6E8A-4147-A177-3AD203B41FA5}">
                      <a16:colId xmlns:a16="http://schemas.microsoft.com/office/drawing/2014/main" val="2297803989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1199350286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2148506887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6244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83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818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8543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413928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0A3B541-A0E0-4768-93B1-6622BC687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740895"/>
              </p:ext>
            </p:extLst>
          </p:nvPr>
        </p:nvGraphicFramePr>
        <p:xfrm>
          <a:off x="5989675" y="3166963"/>
          <a:ext cx="200193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83">
                  <a:extLst>
                    <a:ext uri="{9D8B030D-6E8A-4147-A177-3AD203B41FA5}">
                      <a16:colId xmlns:a16="http://schemas.microsoft.com/office/drawing/2014/main" val="2297803989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1199350286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2148506887"/>
                    </a:ext>
                  </a:extLst>
                </a:gridCol>
                <a:gridCol w="500483">
                  <a:extLst>
                    <a:ext uri="{9D8B030D-6E8A-4147-A177-3AD203B41FA5}">
                      <a16:colId xmlns:a16="http://schemas.microsoft.com/office/drawing/2014/main" val="6244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83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818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8543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  <a:endParaRPr lang="en-PK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41392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DB9D52-D90F-4CE9-AABE-33470DE9A81D}"/>
              </a:ext>
            </a:extLst>
          </p:cNvPr>
          <p:cNvSpPr txBox="1"/>
          <p:nvPr/>
        </p:nvSpPr>
        <p:spPr>
          <a:xfrm>
            <a:off x="1455947" y="5213368"/>
            <a:ext cx="10363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Original Image has been transformed to equalized image with different intensities</a:t>
            </a:r>
            <a:endParaRPr lang="en-PK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B7F110-E8EF-F2EB-482A-213F022B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62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12755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GB" dirty="0"/>
              <a:t>Histogram Equalization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5EA3DE-BB08-4E2E-80EF-B55CABCE1D5D}"/>
              </a:ext>
            </a:extLst>
          </p:cNvPr>
          <p:cNvSpPr/>
          <p:nvPr/>
        </p:nvSpPr>
        <p:spPr>
          <a:xfrm>
            <a:off x="1595706" y="3170848"/>
            <a:ext cx="78077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400" b="1" dirty="0"/>
          </a:p>
          <a:p>
            <a:r>
              <a:rPr lang="en-GB" sz="2400" b="1" dirty="0"/>
              <a:t>In OpenCV you can use:   CV2.equalizeHist(IMG)</a:t>
            </a: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A8CB0A-CCAA-9D86-9373-683B31AF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63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879625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GB" dirty="0"/>
              <a:t>Histogram Equalization</a:t>
            </a:r>
            <a:endParaRPr lang="x-non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34F236-5190-4E69-875E-D6C6F240BE93}"/>
              </a:ext>
            </a:extLst>
          </p:cNvPr>
          <p:cNvSpPr/>
          <p:nvPr/>
        </p:nvSpPr>
        <p:spPr>
          <a:xfrm>
            <a:off x="1250950" y="2205934"/>
            <a:ext cx="4671151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2400" b="1" dirty="0"/>
          </a:p>
          <a:p>
            <a:r>
              <a:rPr lang="en-GB" sz="2400" dirty="0"/>
              <a:t>import cv2 as cv</a:t>
            </a:r>
          </a:p>
          <a:p>
            <a:endParaRPr lang="en-GB" sz="2400" dirty="0"/>
          </a:p>
          <a:p>
            <a:r>
              <a:rPr lang="en-GB" sz="2400" dirty="0"/>
              <a:t>im1=</a:t>
            </a:r>
            <a:r>
              <a:rPr lang="en-GB" sz="2400" dirty="0" err="1"/>
              <a:t>cv.imread</a:t>
            </a:r>
            <a:r>
              <a:rPr lang="en-GB" sz="2400" dirty="0"/>
              <a:t>('original.png',0)</a:t>
            </a:r>
          </a:p>
          <a:p>
            <a:endParaRPr lang="en-GB" sz="2400" dirty="0"/>
          </a:p>
          <a:p>
            <a:r>
              <a:rPr lang="en-GB" sz="2400" dirty="0" err="1"/>
              <a:t>equ_img</a:t>
            </a:r>
            <a:r>
              <a:rPr lang="en-GB" sz="2400" dirty="0"/>
              <a:t>= </a:t>
            </a:r>
            <a:r>
              <a:rPr lang="en-GB" sz="2400" dirty="0" err="1"/>
              <a:t>cv.equalizeHist</a:t>
            </a:r>
            <a:r>
              <a:rPr lang="en-GB" sz="2400" dirty="0"/>
              <a:t>(im1)</a:t>
            </a:r>
          </a:p>
          <a:p>
            <a:r>
              <a:rPr lang="en-GB" sz="2400" dirty="0" err="1"/>
              <a:t>cv.imshow</a:t>
            </a:r>
            <a:r>
              <a:rPr lang="en-GB" sz="2400" dirty="0"/>
              <a:t>('Binary Image', </a:t>
            </a:r>
            <a:r>
              <a:rPr lang="en-GB" sz="2400" dirty="0" err="1"/>
              <a:t>equ_img</a:t>
            </a:r>
            <a:r>
              <a:rPr lang="en-GB" sz="2400" dirty="0"/>
              <a:t>)</a:t>
            </a:r>
          </a:p>
          <a:p>
            <a:r>
              <a:rPr lang="en-GB" sz="2400" dirty="0" err="1"/>
              <a:t>cv.waitKey</a:t>
            </a:r>
            <a:r>
              <a:rPr lang="en-GB" sz="2400" dirty="0"/>
              <a:t>(0)</a:t>
            </a:r>
          </a:p>
          <a:p>
            <a:r>
              <a:rPr lang="en-GB" sz="2400" dirty="0" err="1"/>
              <a:t>cv.destroyAllWindows</a:t>
            </a:r>
            <a:r>
              <a:rPr lang="en-GB" sz="2400" dirty="0"/>
              <a:t>()</a:t>
            </a:r>
          </a:p>
          <a:p>
            <a:endParaRPr lang="en-GB" sz="2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6C3B8C-C186-BB07-9467-A21DAE36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64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340911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A672-43C9-F7FC-0E3F-712DFAD1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Practise</a:t>
            </a:r>
            <a:r>
              <a:rPr lang="en-US" dirty="0"/>
              <a:t>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F4B8-2247-182D-5BDD-97B6E000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python program to implement histogram equalization approach discussed here.</a:t>
            </a:r>
          </a:p>
          <a:p>
            <a:r>
              <a:rPr lang="en-US" dirty="0"/>
              <a:t>Solve : </a:t>
            </a:r>
            <a:endParaRPr lang="en-P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1637FC-8084-9AFF-B5C4-DB5E90CA5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61674"/>
              </p:ext>
            </p:extLst>
          </p:nvPr>
        </p:nvGraphicFramePr>
        <p:xfrm>
          <a:off x="838200" y="4179099"/>
          <a:ext cx="10515600" cy="21742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509381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855869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055989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266585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55699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400" b="1">
                          <a:effectLst/>
                        </a:rPr>
                        <a:t>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400" b="1">
                          <a:effectLst/>
                        </a:rPr>
                        <a:t>1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400" b="1">
                          <a:effectLst/>
                        </a:rPr>
                        <a:t>1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400" b="1">
                          <a:effectLst/>
                        </a:rPr>
                        <a:t>3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400" b="1">
                          <a:effectLst/>
                        </a:rPr>
                        <a:t>4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308711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400" b="1">
                          <a:effectLst/>
                        </a:rPr>
                        <a:t>7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400" b="1">
                          <a:effectLst/>
                        </a:rPr>
                        <a:t>2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400" b="1">
                          <a:effectLst/>
                        </a:rPr>
                        <a:t>5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400" b="1">
                          <a:effectLst/>
                        </a:rPr>
                        <a:t>5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400" b="1">
                          <a:effectLst/>
                        </a:rPr>
                        <a:t>7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372405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400" b="1">
                          <a:effectLst/>
                        </a:rPr>
                        <a:t>6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400" b="1">
                          <a:effectLst/>
                        </a:rPr>
                        <a:t>3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400" b="1">
                          <a:effectLst/>
                        </a:rPr>
                        <a:t>2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400" b="1">
                          <a:effectLst/>
                        </a:rPr>
                        <a:t>1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400" b="1">
                          <a:effectLst/>
                        </a:rPr>
                        <a:t>1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3968364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400" b="1">
                          <a:effectLst/>
                        </a:rPr>
                        <a:t>1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400" b="1">
                          <a:effectLst/>
                        </a:rPr>
                        <a:t>4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400" b="1">
                          <a:effectLst/>
                        </a:rPr>
                        <a:t>4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400" b="1">
                          <a:effectLst/>
                        </a:rPr>
                        <a:t>2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400" b="1" dirty="0">
                          <a:effectLst/>
                        </a:rPr>
                        <a:t>1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390383502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8F91185-25E7-BCDE-8AFE-4B36D11B2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598" y="3228945"/>
            <a:ext cx="98668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A 3-bit image of size 4×5 is shown below. Compute the histogram equalized image. </a:t>
            </a:r>
            <a:endParaRPr kumimoji="0" lang="en-PK" altLang="en-PK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BA7F-539C-C31A-A433-22CE7BE0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65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288037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FCE0-D210-D5FA-31D6-EDACD385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FCB3-E583-7D69-C9D7-4F7CCDA8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3BDF0-34C1-DB71-1243-9E436358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66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172247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46BC-C007-73CD-F646-064547D6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Stretching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3C5E-A11F-7E87-3A10-68848806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FF266-D16D-E672-570E-C1D4EC61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67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87150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62B5-90EB-C9FA-9D26-A7379258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2D47-72D1-B987-0EE6-BA149905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47666-F3B7-1891-9591-AD2AA157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68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378273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5098-50CC-CF18-4E0D-5BB6D760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Specification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888DF-4F21-44D9-D9C1-FBA5AF02C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63C0B-C162-4901-4995-8D1E266B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69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797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 Filtering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40933" y="1981200"/>
          <a:ext cx="42672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840565" y="2288514"/>
            <a:ext cx="4572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79132" y="1981200"/>
            <a:ext cx="1380066" cy="11538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49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385F-D887-A662-D146-EBEF8128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3B68-2F47-6786-99C9-935D3E2F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method has its advantages and disadvantages.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1625-59B8-6F10-8367-AE6900CE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70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067523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0499-E327-B658-1A9E-7637F4F3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B721-0030-174A-012F-DC6143F0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AE762-7E78-08A3-63BE-55E58D67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71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537513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DFBD27-55D8-2EC9-7613-C80F2C440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PK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3D0B54-1109-FAD6-B403-238B4699E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073D8-56AA-F748-7013-0BA2CC9C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72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15006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3655" y="322571"/>
            <a:ext cx="7976234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set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images</a:t>
            </a:r>
            <a:r>
              <a:rPr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spc="-5" dirty="0"/>
              <a:t>same</a:t>
            </a:r>
            <a:r>
              <a:rPr dirty="0"/>
              <a:t> </a:t>
            </a:r>
            <a:r>
              <a:rPr spc="-5" dirty="0"/>
              <a:t>content</a:t>
            </a:r>
            <a:r>
              <a:rPr dirty="0"/>
              <a:t> but</a:t>
            </a:r>
            <a:r>
              <a:rPr spc="-10" dirty="0"/>
              <a:t> </a:t>
            </a:r>
            <a:r>
              <a:rPr dirty="0"/>
              <a:t>different</a:t>
            </a:r>
            <a:r>
              <a:rPr spc="-25" dirty="0"/>
              <a:t> </a:t>
            </a:r>
            <a:r>
              <a:rPr dirty="0"/>
              <a:t>histograms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31950" y="2060576"/>
            <a:ext cx="4248150" cy="1584325"/>
            <a:chOff x="107950" y="2060575"/>
            <a:chExt cx="4248150" cy="1584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950" y="2060575"/>
              <a:ext cx="1757426" cy="15843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8175" y="2060575"/>
              <a:ext cx="2447925" cy="15843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977768" y="2385186"/>
            <a:ext cx="1030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040404"/>
                </a:solidFill>
                <a:latin typeface="Arial MT"/>
                <a:cs typeface="Arial MT"/>
              </a:rPr>
              <a:t>dark</a:t>
            </a:r>
            <a:r>
              <a:rPr sz="1600" spc="-5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40404"/>
                </a:solidFill>
                <a:latin typeface="Arial MT"/>
                <a:cs typeface="Arial MT"/>
              </a:rPr>
              <a:t>image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1951" y="4430713"/>
            <a:ext cx="1749425" cy="15843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2176" y="4440237"/>
            <a:ext cx="2447925" cy="15811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695827" y="4633340"/>
            <a:ext cx="11436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040404"/>
                </a:solidFill>
                <a:latin typeface="Arial MT"/>
                <a:cs typeface="Arial MT"/>
              </a:rPr>
              <a:t>bright</a:t>
            </a:r>
            <a:r>
              <a:rPr sz="1600" spc="-4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40404"/>
                </a:solidFill>
                <a:latin typeface="Arial MT"/>
                <a:cs typeface="Arial MT"/>
              </a:rPr>
              <a:t>image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11901" y="4460811"/>
            <a:ext cx="1792351" cy="156057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77276" y="4467289"/>
            <a:ext cx="2311400" cy="15540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11901" y="2060575"/>
            <a:ext cx="1800225" cy="16065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93152" y="2052702"/>
            <a:ext cx="2295525" cy="15921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238234" y="2308605"/>
            <a:ext cx="74739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spc="-5" dirty="0">
                <a:solidFill>
                  <a:srgbClr val="040404"/>
                </a:solidFill>
                <a:latin typeface="Arial MT"/>
                <a:cs typeface="Arial MT"/>
              </a:rPr>
              <a:t>low </a:t>
            </a:r>
            <a:r>
              <a:rPr sz="160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40404"/>
                </a:solidFill>
                <a:latin typeface="Arial MT"/>
                <a:cs typeface="Arial MT"/>
              </a:rPr>
              <a:t>contrast  image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5412" y="4634865"/>
            <a:ext cx="74739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spc="-5" dirty="0">
                <a:solidFill>
                  <a:srgbClr val="040404"/>
                </a:solidFill>
                <a:latin typeface="Arial MT"/>
                <a:cs typeface="Arial MT"/>
              </a:rPr>
              <a:t>high </a:t>
            </a:r>
            <a:r>
              <a:rPr sz="160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40404"/>
                </a:solidFill>
                <a:latin typeface="Arial MT"/>
                <a:cs typeface="Arial MT"/>
              </a:rPr>
              <a:t>contrast  image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34002" y="2738501"/>
            <a:ext cx="560705" cy="544830"/>
            <a:chOff x="3310001" y="2738501"/>
            <a:chExt cx="560705" cy="544830"/>
          </a:xfrm>
        </p:grpSpPr>
        <p:sp>
          <p:nvSpPr>
            <p:cNvPr id="17" name="object 17"/>
            <p:cNvSpPr/>
            <p:nvPr/>
          </p:nvSpPr>
          <p:spPr>
            <a:xfrm>
              <a:off x="3329051" y="2757551"/>
              <a:ext cx="522605" cy="506730"/>
            </a:xfrm>
            <a:custGeom>
              <a:avLst/>
              <a:gdLst/>
              <a:ahLst/>
              <a:cxnLst/>
              <a:rect l="l" t="t" r="r" b="b"/>
              <a:pathLst>
                <a:path w="522604" h="506729">
                  <a:moveTo>
                    <a:pt x="261112" y="0"/>
                  </a:moveTo>
                  <a:lnTo>
                    <a:pt x="214159" y="4076"/>
                  </a:lnTo>
                  <a:lnTo>
                    <a:pt x="169975" y="15830"/>
                  </a:lnTo>
                  <a:lnTo>
                    <a:pt x="129295" y="34548"/>
                  </a:lnTo>
                  <a:lnTo>
                    <a:pt x="92854" y="59516"/>
                  </a:lnTo>
                  <a:lnTo>
                    <a:pt x="61389" y="90019"/>
                  </a:lnTo>
                  <a:lnTo>
                    <a:pt x="35635" y="125344"/>
                  </a:lnTo>
                  <a:lnTo>
                    <a:pt x="16328" y="164777"/>
                  </a:lnTo>
                  <a:lnTo>
                    <a:pt x="4204" y="207604"/>
                  </a:lnTo>
                  <a:lnTo>
                    <a:pt x="0" y="253111"/>
                  </a:lnTo>
                  <a:lnTo>
                    <a:pt x="4204" y="298622"/>
                  </a:lnTo>
                  <a:lnTo>
                    <a:pt x="16328" y="341460"/>
                  </a:lnTo>
                  <a:lnTo>
                    <a:pt x="35635" y="380910"/>
                  </a:lnTo>
                  <a:lnTo>
                    <a:pt x="61389" y="416255"/>
                  </a:lnTo>
                  <a:lnTo>
                    <a:pt x="92854" y="446779"/>
                  </a:lnTo>
                  <a:lnTo>
                    <a:pt x="129295" y="471767"/>
                  </a:lnTo>
                  <a:lnTo>
                    <a:pt x="169975" y="490502"/>
                  </a:lnTo>
                  <a:lnTo>
                    <a:pt x="214159" y="502267"/>
                  </a:lnTo>
                  <a:lnTo>
                    <a:pt x="261112" y="506349"/>
                  </a:lnTo>
                  <a:lnTo>
                    <a:pt x="308030" y="502267"/>
                  </a:lnTo>
                  <a:lnTo>
                    <a:pt x="352196" y="490502"/>
                  </a:lnTo>
                  <a:lnTo>
                    <a:pt x="392872" y="471767"/>
                  </a:lnTo>
                  <a:lnTo>
                    <a:pt x="429317" y="446779"/>
                  </a:lnTo>
                  <a:lnTo>
                    <a:pt x="460792" y="416255"/>
                  </a:lnTo>
                  <a:lnTo>
                    <a:pt x="486560" y="380910"/>
                  </a:lnTo>
                  <a:lnTo>
                    <a:pt x="505880" y="341460"/>
                  </a:lnTo>
                  <a:lnTo>
                    <a:pt x="518015" y="298622"/>
                  </a:lnTo>
                  <a:lnTo>
                    <a:pt x="522224" y="253111"/>
                  </a:lnTo>
                  <a:lnTo>
                    <a:pt x="518015" y="207604"/>
                  </a:lnTo>
                  <a:lnTo>
                    <a:pt x="505880" y="164777"/>
                  </a:lnTo>
                  <a:lnTo>
                    <a:pt x="486560" y="125344"/>
                  </a:lnTo>
                  <a:lnTo>
                    <a:pt x="460792" y="90019"/>
                  </a:lnTo>
                  <a:lnTo>
                    <a:pt x="429317" y="59516"/>
                  </a:lnTo>
                  <a:lnTo>
                    <a:pt x="392872" y="34548"/>
                  </a:lnTo>
                  <a:lnTo>
                    <a:pt x="352196" y="15830"/>
                  </a:lnTo>
                  <a:lnTo>
                    <a:pt x="308030" y="4076"/>
                  </a:lnTo>
                  <a:lnTo>
                    <a:pt x="26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29051" y="2757551"/>
              <a:ext cx="522605" cy="506730"/>
            </a:xfrm>
            <a:custGeom>
              <a:avLst/>
              <a:gdLst/>
              <a:ahLst/>
              <a:cxnLst/>
              <a:rect l="l" t="t" r="r" b="b"/>
              <a:pathLst>
                <a:path w="522604" h="506729">
                  <a:moveTo>
                    <a:pt x="0" y="253111"/>
                  </a:moveTo>
                  <a:lnTo>
                    <a:pt x="4204" y="207604"/>
                  </a:lnTo>
                  <a:lnTo>
                    <a:pt x="16328" y="164777"/>
                  </a:lnTo>
                  <a:lnTo>
                    <a:pt x="35635" y="125344"/>
                  </a:lnTo>
                  <a:lnTo>
                    <a:pt x="61389" y="90019"/>
                  </a:lnTo>
                  <a:lnTo>
                    <a:pt x="92854" y="59516"/>
                  </a:lnTo>
                  <a:lnTo>
                    <a:pt x="129295" y="34548"/>
                  </a:lnTo>
                  <a:lnTo>
                    <a:pt x="169975" y="15830"/>
                  </a:lnTo>
                  <a:lnTo>
                    <a:pt x="214159" y="4076"/>
                  </a:lnTo>
                  <a:lnTo>
                    <a:pt x="261112" y="0"/>
                  </a:lnTo>
                  <a:lnTo>
                    <a:pt x="308030" y="4076"/>
                  </a:lnTo>
                  <a:lnTo>
                    <a:pt x="352196" y="15830"/>
                  </a:lnTo>
                  <a:lnTo>
                    <a:pt x="392872" y="34548"/>
                  </a:lnTo>
                  <a:lnTo>
                    <a:pt x="429317" y="59516"/>
                  </a:lnTo>
                  <a:lnTo>
                    <a:pt x="460792" y="90019"/>
                  </a:lnTo>
                  <a:lnTo>
                    <a:pt x="486560" y="125344"/>
                  </a:lnTo>
                  <a:lnTo>
                    <a:pt x="505880" y="164777"/>
                  </a:lnTo>
                  <a:lnTo>
                    <a:pt x="518015" y="207604"/>
                  </a:lnTo>
                  <a:lnTo>
                    <a:pt x="522224" y="253111"/>
                  </a:lnTo>
                  <a:lnTo>
                    <a:pt x="518015" y="298622"/>
                  </a:lnTo>
                  <a:lnTo>
                    <a:pt x="505880" y="341460"/>
                  </a:lnTo>
                  <a:lnTo>
                    <a:pt x="486560" y="380910"/>
                  </a:lnTo>
                  <a:lnTo>
                    <a:pt x="460792" y="416255"/>
                  </a:lnTo>
                  <a:lnTo>
                    <a:pt x="429317" y="446779"/>
                  </a:lnTo>
                  <a:lnTo>
                    <a:pt x="392872" y="471767"/>
                  </a:lnTo>
                  <a:lnTo>
                    <a:pt x="352196" y="490502"/>
                  </a:lnTo>
                  <a:lnTo>
                    <a:pt x="308030" y="502267"/>
                  </a:lnTo>
                  <a:lnTo>
                    <a:pt x="261112" y="506349"/>
                  </a:lnTo>
                  <a:lnTo>
                    <a:pt x="214159" y="502267"/>
                  </a:lnTo>
                  <a:lnTo>
                    <a:pt x="169975" y="490502"/>
                  </a:lnTo>
                  <a:lnTo>
                    <a:pt x="129295" y="471767"/>
                  </a:lnTo>
                  <a:lnTo>
                    <a:pt x="92854" y="446779"/>
                  </a:lnTo>
                  <a:lnTo>
                    <a:pt x="61389" y="416255"/>
                  </a:lnTo>
                  <a:lnTo>
                    <a:pt x="35635" y="380910"/>
                  </a:lnTo>
                  <a:lnTo>
                    <a:pt x="16328" y="341460"/>
                  </a:lnTo>
                  <a:lnTo>
                    <a:pt x="4204" y="298622"/>
                  </a:lnTo>
                  <a:lnTo>
                    <a:pt x="0" y="253111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6754" y="280822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743326" y="5094352"/>
            <a:ext cx="625475" cy="625475"/>
            <a:chOff x="2219325" y="5094351"/>
            <a:chExt cx="625475" cy="625475"/>
          </a:xfrm>
        </p:grpSpPr>
        <p:sp>
          <p:nvSpPr>
            <p:cNvPr id="21" name="object 21"/>
            <p:cNvSpPr/>
            <p:nvPr/>
          </p:nvSpPr>
          <p:spPr>
            <a:xfrm>
              <a:off x="2238375" y="5113401"/>
              <a:ext cx="587375" cy="587375"/>
            </a:xfrm>
            <a:custGeom>
              <a:avLst/>
              <a:gdLst/>
              <a:ahLst/>
              <a:cxnLst/>
              <a:rect l="l" t="t" r="r" b="b"/>
              <a:pathLst>
                <a:path w="587375" h="587375">
                  <a:moveTo>
                    <a:pt x="293750" y="0"/>
                  </a:moveTo>
                  <a:lnTo>
                    <a:pt x="246085" y="3842"/>
                  </a:lnTo>
                  <a:lnTo>
                    <a:pt x="200875" y="14967"/>
                  </a:lnTo>
                  <a:lnTo>
                    <a:pt x="158723" y="32770"/>
                  </a:lnTo>
                  <a:lnTo>
                    <a:pt x="120234" y="56648"/>
                  </a:lnTo>
                  <a:lnTo>
                    <a:pt x="86010" y="85994"/>
                  </a:lnTo>
                  <a:lnTo>
                    <a:pt x="56656" y="120207"/>
                  </a:lnTo>
                  <a:lnTo>
                    <a:pt x="32774" y="158680"/>
                  </a:lnTo>
                  <a:lnTo>
                    <a:pt x="14968" y="200810"/>
                  </a:lnTo>
                  <a:lnTo>
                    <a:pt x="3842" y="245993"/>
                  </a:lnTo>
                  <a:lnTo>
                    <a:pt x="0" y="293624"/>
                  </a:lnTo>
                  <a:lnTo>
                    <a:pt x="3842" y="341256"/>
                  </a:lnTo>
                  <a:lnTo>
                    <a:pt x="14968" y="386444"/>
                  </a:lnTo>
                  <a:lnTo>
                    <a:pt x="32774" y="428581"/>
                  </a:lnTo>
                  <a:lnTo>
                    <a:pt x="56656" y="467063"/>
                  </a:lnTo>
                  <a:lnTo>
                    <a:pt x="86010" y="501284"/>
                  </a:lnTo>
                  <a:lnTo>
                    <a:pt x="120234" y="530641"/>
                  </a:lnTo>
                  <a:lnTo>
                    <a:pt x="158723" y="554526"/>
                  </a:lnTo>
                  <a:lnTo>
                    <a:pt x="200875" y="572337"/>
                  </a:lnTo>
                  <a:lnTo>
                    <a:pt x="246085" y="583467"/>
                  </a:lnTo>
                  <a:lnTo>
                    <a:pt x="293750" y="587311"/>
                  </a:lnTo>
                  <a:lnTo>
                    <a:pt x="341381" y="583467"/>
                  </a:lnTo>
                  <a:lnTo>
                    <a:pt x="386564" y="572337"/>
                  </a:lnTo>
                  <a:lnTo>
                    <a:pt x="428694" y="554526"/>
                  </a:lnTo>
                  <a:lnTo>
                    <a:pt x="467167" y="530641"/>
                  </a:lnTo>
                  <a:lnTo>
                    <a:pt x="501380" y="501284"/>
                  </a:lnTo>
                  <a:lnTo>
                    <a:pt x="530726" y="467063"/>
                  </a:lnTo>
                  <a:lnTo>
                    <a:pt x="554604" y="428581"/>
                  </a:lnTo>
                  <a:lnTo>
                    <a:pt x="572407" y="386444"/>
                  </a:lnTo>
                  <a:lnTo>
                    <a:pt x="583532" y="341256"/>
                  </a:lnTo>
                  <a:lnTo>
                    <a:pt x="587375" y="293624"/>
                  </a:lnTo>
                  <a:lnTo>
                    <a:pt x="583532" y="245993"/>
                  </a:lnTo>
                  <a:lnTo>
                    <a:pt x="572407" y="200810"/>
                  </a:lnTo>
                  <a:lnTo>
                    <a:pt x="554604" y="158680"/>
                  </a:lnTo>
                  <a:lnTo>
                    <a:pt x="530726" y="120207"/>
                  </a:lnTo>
                  <a:lnTo>
                    <a:pt x="501380" y="85994"/>
                  </a:lnTo>
                  <a:lnTo>
                    <a:pt x="467167" y="56648"/>
                  </a:lnTo>
                  <a:lnTo>
                    <a:pt x="428694" y="32770"/>
                  </a:lnTo>
                  <a:lnTo>
                    <a:pt x="386564" y="14967"/>
                  </a:lnTo>
                  <a:lnTo>
                    <a:pt x="341381" y="3842"/>
                  </a:lnTo>
                  <a:lnTo>
                    <a:pt x="29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38375" y="5113401"/>
              <a:ext cx="587375" cy="587375"/>
            </a:xfrm>
            <a:custGeom>
              <a:avLst/>
              <a:gdLst/>
              <a:ahLst/>
              <a:cxnLst/>
              <a:rect l="l" t="t" r="r" b="b"/>
              <a:pathLst>
                <a:path w="587375" h="587375">
                  <a:moveTo>
                    <a:pt x="0" y="293624"/>
                  </a:moveTo>
                  <a:lnTo>
                    <a:pt x="3842" y="245993"/>
                  </a:lnTo>
                  <a:lnTo>
                    <a:pt x="14968" y="200810"/>
                  </a:lnTo>
                  <a:lnTo>
                    <a:pt x="32774" y="158680"/>
                  </a:lnTo>
                  <a:lnTo>
                    <a:pt x="56656" y="120207"/>
                  </a:lnTo>
                  <a:lnTo>
                    <a:pt x="86010" y="85994"/>
                  </a:lnTo>
                  <a:lnTo>
                    <a:pt x="120234" y="56648"/>
                  </a:lnTo>
                  <a:lnTo>
                    <a:pt x="158723" y="32770"/>
                  </a:lnTo>
                  <a:lnTo>
                    <a:pt x="200875" y="14967"/>
                  </a:lnTo>
                  <a:lnTo>
                    <a:pt x="246085" y="3842"/>
                  </a:lnTo>
                  <a:lnTo>
                    <a:pt x="293750" y="0"/>
                  </a:lnTo>
                  <a:lnTo>
                    <a:pt x="341381" y="3842"/>
                  </a:lnTo>
                  <a:lnTo>
                    <a:pt x="386564" y="14967"/>
                  </a:lnTo>
                  <a:lnTo>
                    <a:pt x="428694" y="32770"/>
                  </a:lnTo>
                  <a:lnTo>
                    <a:pt x="467167" y="56648"/>
                  </a:lnTo>
                  <a:lnTo>
                    <a:pt x="501380" y="85994"/>
                  </a:lnTo>
                  <a:lnTo>
                    <a:pt x="530726" y="120207"/>
                  </a:lnTo>
                  <a:lnTo>
                    <a:pt x="554604" y="158680"/>
                  </a:lnTo>
                  <a:lnTo>
                    <a:pt x="572407" y="200810"/>
                  </a:lnTo>
                  <a:lnTo>
                    <a:pt x="583532" y="245993"/>
                  </a:lnTo>
                  <a:lnTo>
                    <a:pt x="587375" y="293624"/>
                  </a:lnTo>
                  <a:lnTo>
                    <a:pt x="583532" y="341256"/>
                  </a:lnTo>
                  <a:lnTo>
                    <a:pt x="572407" y="386444"/>
                  </a:lnTo>
                  <a:lnTo>
                    <a:pt x="554604" y="428581"/>
                  </a:lnTo>
                  <a:lnTo>
                    <a:pt x="530726" y="467063"/>
                  </a:lnTo>
                  <a:lnTo>
                    <a:pt x="501380" y="501284"/>
                  </a:lnTo>
                  <a:lnTo>
                    <a:pt x="467167" y="530641"/>
                  </a:lnTo>
                  <a:lnTo>
                    <a:pt x="428694" y="554526"/>
                  </a:lnTo>
                  <a:lnTo>
                    <a:pt x="386564" y="572337"/>
                  </a:lnTo>
                  <a:lnTo>
                    <a:pt x="341381" y="583467"/>
                  </a:lnTo>
                  <a:lnTo>
                    <a:pt x="293750" y="587311"/>
                  </a:lnTo>
                  <a:lnTo>
                    <a:pt x="246085" y="583467"/>
                  </a:lnTo>
                  <a:lnTo>
                    <a:pt x="200875" y="572337"/>
                  </a:lnTo>
                  <a:lnTo>
                    <a:pt x="158723" y="554526"/>
                  </a:lnTo>
                  <a:lnTo>
                    <a:pt x="120234" y="530641"/>
                  </a:lnTo>
                  <a:lnTo>
                    <a:pt x="86010" y="501284"/>
                  </a:lnTo>
                  <a:lnTo>
                    <a:pt x="56656" y="467063"/>
                  </a:lnTo>
                  <a:lnTo>
                    <a:pt x="32774" y="428581"/>
                  </a:lnTo>
                  <a:lnTo>
                    <a:pt x="14968" y="386444"/>
                  </a:lnTo>
                  <a:lnTo>
                    <a:pt x="3842" y="341256"/>
                  </a:lnTo>
                  <a:lnTo>
                    <a:pt x="0" y="293624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58590" y="5204841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802877" y="2890901"/>
            <a:ext cx="560705" cy="544830"/>
            <a:chOff x="8278876" y="2890901"/>
            <a:chExt cx="560705" cy="544830"/>
          </a:xfrm>
        </p:grpSpPr>
        <p:sp>
          <p:nvSpPr>
            <p:cNvPr id="25" name="object 25"/>
            <p:cNvSpPr/>
            <p:nvPr/>
          </p:nvSpPr>
          <p:spPr>
            <a:xfrm>
              <a:off x="8297926" y="2909951"/>
              <a:ext cx="522605" cy="506730"/>
            </a:xfrm>
            <a:custGeom>
              <a:avLst/>
              <a:gdLst/>
              <a:ahLst/>
              <a:cxnLst/>
              <a:rect l="l" t="t" r="r" b="b"/>
              <a:pathLst>
                <a:path w="522604" h="506729">
                  <a:moveTo>
                    <a:pt x="261112" y="0"/>
                  </a:moveTo>
                  <a:lnTo>
                    <a:pt x="214159" y="4076"/>
                  </a:lnTo>
                  <a:lnTo>
                    <a:pt x="169975" y="15830"/>
                  </a:lnTo>
                  <a:lnTo>
                    <a:pt x="129295" y="34548"/>
                  </a:lnTo>
                  <a:lnTo>
                    <a:pt x="92854" y="59516"/>
                  </a:lnTo>
                  <a:lnTo>
                    <a:pt x="61389" y="90019"/>
                  </a:lnTo>
                  <a:lnTo>
                    <a:pt x="35635" y="125344"/>
                  </a:lnTo>
                  <a:lnTo>
                    <a:pt x="16328" y="164777"/>
                  </a:lnTo>
                  <a:lnTo>
                    <a:pt x="4204" y="207604"/>
                  </a:lnTo>
                  <a:lnTo>
                    <a:pt x="0" y="253111"/>
                  </a:lnTo>
                  <a:lnTo>
                    <a:pt x="4204" y="298622"/>
                  </a:lnTo>
                  <a:lnTo>
                    <a:pt x="16328" y="341460"/>
                  </a:lnTo>
                  <a:lnTo>
                    <a:pt x="35635" y="380910"/>
                  </a:lnTo>
                  <a:lnTo>
                    <a:pt x="61389" y="416255"/>
                  </a:lnTo>
                  <a:lnTo>
                    <a:pt x="92854" y="446779"/>
                  </a:lnTo>
                  <a:lnTo>
                    <a:pt x="129295" y="471767"/>
                  </a:lnTo>
                  <a:lnTo>
                    <a:pt x="169975" y="490502"/>
                  </a:lnTo>
                  <a:lnTo>
                    <a:pt x="214159" y="502267"/>
                  </a:lnTo>
                  <a:lnTo>
                    <a:pt x="261112" y="506349"/>
                  </a:lnTo>
                  <a:lnTo>
                    <a:pt x="308030" y="502267"/>
                  </a:lnTo>
                  <a:lnTo>
                    <a:pt x="352196" y="490502"/>
                  </a:lnTo>
                  <a:lnTo>
                    <a:pt x="392872" y="471767"/>
                  </a:lnTo>
                  <a:lnTo>
                    <a:pt x="429317" y="446779"/>
                  </a:lnTo>
                  <a:lnTo>
                    <a:pt x="460792" y="416255"/>
                  </a:lnTo>
                  <a:lnTo>
                    <a:pt x="486560" y="380910"/>
                  </a:lnTo>
                  <a:lnTo>
                    <a:pt x="505880" y="341460"/>
                  </a:lnTo>
                  <a:lnTo>
                    <a:pt x="518015" y="298622"/>
                  </a:lnTo>
                  <a:lnTo>
                    <a:pt x="522224" y="253111"/>
                  </a:lnTo>
                  <a:lnTo>
                    <a:pt x="518015" y="207604"/>
                  </a:lnTo>
                  <a:lnTo>
                    <a:pt x="505880" y="164777"/>
                  </a:lnTo>
                  <a:lnTo>
                    <a:pt x="486560" y="125344"/>
                  </a:lnTo>
                  <a:lnTo>
                    <a:pt x="460792" y="90019"/>
                  </a:lnTo>
                  <a:lnTo>
                    <a:pt x="429317" y="59516"/>
                  </a:lnTo>
                  <a:lnTo>
                    <a:pt x="392872" y="34548"/>
                  </a:lnTo>
                  <a:lnTo>
                    <a:pt x="352196" y="15830"/>
                  </a:lnTo>
                  <a:lnTo>
                    <a:pt x="308030" y="4076"/>
                  </a:lnTo>
                  <a:lnTo>
                    <a:pt x="26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97926" y="2909951"/>
              <a:ext cx="522605" cy="506730"/>
            </a:xfrm>
            <a:custGeom>
              <a:avLst/>
              <a:gdLst/>
              <a:ahLst/>
              <a:cxnLst/>
              <a:rect l="l" t="t" r="r" b="b"/>
              <a:pathLst>
                <a:path w="522604" h="506729">
                  <a:moveTo>
                    <a:pt x="0" y="253111"/>
                  </a:moveTo>
                  <a:lnTo>
                    <a:pt x="4204" y="207604"/>
                  </a:lnTo>
                  <a:lnTo>
                    <a:pt x="16328" y="164777"/>
                  </a:lnTo>
                  <a:lnTo>
                    <a:pt x="35635" y="125344"/>
                  </a:lnTo>
                  <a:lnTo>
                    <a:pt x="61389" y="90019"/>
                  </a:lnTo>
                  <a:lnTo>
                    <a:pt x="92854" y="59516"/>
                  </a:lnTo>
                  <a:lnTo>
                    <a:pt x="129295" y="34548"/>
                  </a:lnTo>
                  <a:lnTo>
                    <a:pt x="169975" y="15830"/>
                  </a:lnTo>
                  <a:lnTo>
                    <a:pt x="214159" y="4076"/>
                  </a:lnTo>
                  <a:lnTo>
                    <a:pt x="261112" y="0"/>
                  </a:lnTo>
                  <a:lnTo>
                    <a:pt x="308030" y="4076"/>
                  </a:lnTo>
                  <a:lnTo>
                    <a:pt x="352196" y="15830"/>
                  </a:lnTo>
                  <a:lnTo>
                    <a:pt x="392872" y="34548"/>
                  </a:lnTo>
                  <a:lnTo>
                    <a:pt x="429317" y="59516"/>
                  </a:lnTo>
                  <a:lnTo>
                    <a:pt x="460792" y="90019"/>
                  </a:lnTo>
                  <a:lnTo>
                    <a:pt x="486560" y="125344"/>
                  </a:lnTo>
                  <a:lnTo>
                    <a:pt x="505880" y="164777"/>
                  </a:lnTo>
                  <a:lnTo>
                    <a:pt x="518015" y="207604"/>
                  </a:lnTo>
                  <a:lnTo>
                    <a:pt x="522224" y="253111"/>
                  </a:lnTo>
                  <a:lnTo>
                    <a:pt x="518015" y="298622"/>
                  </a:lnTo>
                  <a:lnTo>
                    <a:pt x="505880" y="341460"/>
                  </a:lnTo>
                  <a:lnTo>
                    <a:pt x="486560" y="380910"/>
                  </a:lnTo>
                  <a:lnTo>
                    <a:pt x="460792" y="416255"/>
                  </a:lnTo>
                  <a:lnTo>
                    <a:pt x="429317" y="446779"/>
                  </a:lnTo>
                  <a:lnTo>
                    <a:pt x="392872" y="471767"/>
                  </a:lnTo>
                  <a:lnTo>
                    <a:pt x="352196" y="490502"/>
                  </a:lnTo>
                  <a:lnTo>
                    <a:pt x="308030" y="502267"/>
                  </a:lnTo>
                  <a:lnTo>
                    <a:pt x="261112" y="506349"/>
                  </a:lnTo>
                  <a:lnTo>
                    <a:pt x="214159" y="502267"/>
                  </a:lnTo>
                  <a:lnTo>
                    <a:pt x="169975" y="490502"/>
                  </a:lnTo>
                  <a:lnTo>
                    <a:pt x="129295" y="471767"/>
                  </a:lnTo>
                  <a:lnTo>
                    <a:pt x="92854" y="446779"/>
                  </a:lnTo>
                  <a:lnTo>
                    <a:pt x="61389" y="416255"/>
                  </a:lnTo>
                  <a:lnTo>
                    <a:pt x="35635" y="380910"/>
                  </a:lnTo>
                  <a:lnTo>
                    <a:pt x="16328" y="341460"/>
                  </a:lnTo>
                  <a:lnTo>
                    <a:pt x="4204" y="298622"/>
                  </a:lnTo>
                  <a:lnTo>
                    <a:pt x="0" y="253111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986519" y="296062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621777" y="4587875"/>
            <a:ext cx="560705" cy="544830"/>
            <a:chOff x="7097776" y="4587875"/>
            <a:chExt cx="560705" cy="544830"/>
          </a:xfrm>
        </p:grpSpPr>
        <p:sp>
          <p:nvSpPr>
            <p:cNvPr id="29" name="object 29"/>
            <p:cNvSpPr/>
            <p:nvPr/>
          </p:nvSpPr>
          <p:spPr>
            <a:xfrm>
              <a:off x="7116826" y="4606925"/>
              <a:ext cx="522605" cy="506730"/>
            </a:xfrm>
            <a:custGeom>
              <a:avLst/>
              <a:gdLst/>
              <a:ahLst/>
              <a:cxnLst/>
              <a:rect l="l" t="t" r="r" b="b"/>
              <a:pathLst>
                <a:path w="522604" h="506729">
                  <a:moveTo>
                    <a:pt x="261112" y="0"/>
                  </a:moveTo>
                  <a:lnTo>
                    <a:pt x="214159" y="4081"/>
                  </a:lnTo>
                  <a:lnTo>
                    <a:pt x="169975" y="15846"/>
                  </a:lnTo>
                  <a:lnTo>
                    <a:pt x="129295" y="34581"/>
                  </a:lnTo>
                  <a:lnTo>
                    <a:pt x="92854" y="59569"/>
                  </a:lnTo>
                  <a:lnTo>
                    <a:pt x="61389" y="90093"/>
                  </a:lnTo>
                  <a:lnTo>
                    <a:pt x="35635" y="125438"/>
                  </a:lnTo>
                  <a:lnTo>
                    <a:pt x="16328" y="164888"/>
                  </a:lnTo>
                  <a:lnTo>
                    <a:pt x="4204" y="207726"/>
                  </a:lnTo>
                  <a:lnTo>
                    <a:pt x="0" y="253237"/>
                  </a:lnTo>
                  <a:lnTo>
                    <a:pt x="4204" y="298749"/>
                  </a:lnTo>
                  <a:lnTo>
                    <a:pt x="16328" y="341587"/>
                  </a:lnTo>
                  <a:lnTo>
                    <a:pt x="35635" y="381037"/>
                  </a:lnTo>
                  <a:lnTo>
                    <a:pt x="61389" y="416382"/>
                  </a:lnTo>
                  <a:lnTo>
                    <a:pt x="92854" y="446906"/>
                  </a:lnTo>
                  <a:lnTo>
                    <a:pt x="129295" y="471894"/>
                  </a:lnTo>
                  <a:lnTo>
                    <a:pt x="169975" y="490629"/>
                  </a:lnTo>
                  <a:lnTo>
                    <a:pt x="214159" y="502394"/>
                  </a:lnTo>
                  <a:lnTo>
                    <a:pt x="261112" y="506475"/>
                  </a:lnTo>
                  <a:lnTo>
                    <a:pt x="308030" y="502394"/>
                  </a:lnTo>
                  <a:lnTo>
                    <a:pt x="352196" y="490629"/>
                  </a:lnTo>
                  <a:lnTo>
                    <a:pt x="392872" y="471894"/>
                  </a:lnTo>
                  <a:lnTo>
                    <a:pt x="429317" y="446906"/>
                  </a:lnTo>
                  <a:lnTo>
                    <a:pt x="460792" y="416382"/>
                  </a:lnTo>
                  <a:lnTo>
                    <a:pt x="486560" y="381037"/>
                  </a:lnTo>
                  <a:lnTo>
                    <a:pt x="505880" y="341587"/>
                  </a:lnTo>
                  <a:lnTo>
                    <a:pt x="518015" y="298749"/>
                  </a:lnTo>
                  <a:lnTo>
                    <a:pt x="522224" y="253237"/>
                  </a:lnTo>
                  <a:lnTo>
                    <a:pt x="518015" y="207726"/>
                  </a:lnTo>
                  <a:lnTo>
                    <a:pt x="505880" y="164888"/>
                  </a:lnTo>
                  <a:lnTo>
                    <a:pt x="486560" y="125438"/>
                  </a:lnTo>
                  <a:lnTo>
                    <a:pt x="460792" y="90093"/>
                  </a:lnTo>
                  <a:lnTo>
                    <a:pt x="429317" y="59569"/>
                  </a:lnTo>
                  <a:lnTo>
                    <a:pt x="392872" y="34581"/>
                  </a:lnTo>
                  <a:lnTo>
                    <a:pt x="352196" y="15846"/>
                  </a:lnTo>
                  <a:lnTo>
                    <a:pt x="308030" y="4081"/>
                  </a:lnTo>
                  <a:lnTo>
                    <a:pt x="26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16826" y="4606925"/>
              <a:ext cx="522605" cy="506730"/>
            </a:xfrm>
            <a:custGeom>
              <a:avLst/>
              <a:gdLst/>
              <a:ahLst/>
              <a:cxnLst/>
              <a:rect l="l" t="t" r="r" b="b"/>
              <a:pathLst>
                <a:path w="522604" h="506729">
                  <a:moveTo>
                    <a:pt x="0" y="253237"/>
                  </a:moveTo>
                  <a:lnTo>
                    <a:pt x="4204" y="207726"/>
                  </a:lnTo>
                  <a:lnTo>
                    <a:pt x="16328" y="164888"/>
                  </a:lnTo>
                  <a:lnTo>
                    <a:pt x="35635" y="125438"/>
                  </a:lnTo>
                  <a:lnTo>
                    <a:pt x="61389" y="90093"/>
                  </a:lnTo>
                  <a:lnTo>
                    <a:pt x="92854" y="59569"/>
                  </a:lnTo>
                  <a:lnTo>
                    <a:pt x="129295" y="34581"/>
                  </a:lnTo>
                  <a:lnTo>
                    <a:pt x="169975" y="15846"/>
                  </a:lnTo>
                  <a:lnTo>
                    <a:pt x="214159" y="4081"/>
                  </a:lnTo>
                  <a:lnTo>
                    <a:pt x="261112" y="0"/>
                  </a:lnTo>
                  <a:lnTo>
                    <a:pt x="308030" y="4081"/>
                  </a:lnTo>
                  <a:lnTo>
                    <a:pt x="352196" y="15846"/>
                  </a:lnTo>
                  <a:lnTo>
                    <a:pt x="392872" y="34581"/>
                  </a:lnTo>
                  <a:lnTo>
                    <a:pt x="429317" y="59569"/>
                  </a:lnTo>
                  <a:lnTo>
                    <a:pt x="460792" y="90093"/>
                  </a:lnTo>
                  <a:lnTo>
                    <a:pt x="486560" y="125438"/>
                  </a:lnTo>
                  <a:lnTo>
                    <a:pt x="505880" y="164888"/>
                  </a:lnTo>
                  <a:lnTo>
                    <a:pt x="518015" y="207726"/>
                  </a:lnTo>
                  <a:lnTo>
                    <a:pt x="522224" y="253237"/>
                  </a:lnTo>
                  <a:lnTo>
                    <a:pt x="518015" y="298749"/>
                  </a:lnTo>
                  <a:lnTo>
                    <a:pt x="505880" y="341587"/>
                  </a:lnTo>
                  <a:lnTo>
                    <a:pt x="486560" y="381037"/>
                  </a:lnTo>
                  <a:lnTo>
                    <a:pt x="460792" y="416382"/>
                  </a:lnTo>
                  <a:lnTo>
                    <a:pt x="429317" y="446906"/>
                  </a:lnTo>
                  <a:lnTo>
                    <a:pt x="392872" y="471894"/>
                  </a:lnTo>
                  <a:lnTo>
                    <a:pt x="352196" y="490629"/>
                  </a:lnTo>
                  <a:lnTo>
                    <a:pt x="308030" y="502394"/>
                  </a:lnTo>
                  <a:lnTo>
                    <a:pt x="261112" y="506475"/>
                  </a:lnTo>
                  <a:lnTo>
                    <a:pt x="214159" y="502394"/>
                  </a:lnTo>
                  <a:lnTo>
                    <a:pt x="169975" y="490629"/>
                  </a:lnTo>
                  <a:lnTo>
                    <a:pt x="129295" y="471894"/>
                  </a:lnTo>
                  <a:lnTo>
                    <a:pt x="92854" y="446906"/>
                  </a:lnTo>
                  <a:lnTo>
                    <a:pt x="61389" y="416382"/>
                  </a:lnTo>
                  <a:lnTo>
                    <a:pt x="35635" y="381037"/>
                  </a:lnTo>
                  <a:lnTo>
                    <a:pt x="16328" y="341587"/>
                  </a:lnTo>
                  <a:lnTo>
                    <a:pt x="4204" y="298749"/>
                  </a:lnTo>
                  <a:lnTo>
                    <a:pt x="0" y="253237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805418" y="4657802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4287" y="1598676"/>
            <a:ext cx="6878320" cy="5215255"/>
            <a:chOff x="1180287" y="1598675"/>
            <a:chExt cx="6878320" cy="52152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0125" y="1795717"/>
              <a:ext cx="2986573" cy="21308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48681" y="2600959"/>
              <a:ext cx="1790700" cy="1321435"/>
            </a:xfrm>
            <a:custGeom>
              <a:avLst/>
              <a:gdLst/>
              <a:ahLst/>
              <a:cxnLst/>
              <a:rect l="l" t="t" r="r" b="b"/>
              <a:pathLst>
                <a:path w="1790700" h="1321435">
                  <a:moveTo>
                    <a:pt x="0" y="1291716"/>
                  </a:moveTo>
                  <a:lnTo>
                    <a:pt x="0" y="0"/>
                  </a:lnTo>
                </a:path>
                <a:path w="1790700" h="1321435">
                  <a:moveTo>
                    <a:pt x="147192" y="1291716"/>
                  </a:moveTo>
                  <a:lnTo>
                    <a:pt x="147192" y="545464"/>
                  </a:lnTo>
                </a:path>
                <a:path w="1790700" h="1321435">
                  <a:moveTo>
                    <a:pt x="357758" y="1321053"/>
                  </a:moveTo>
                  <a:lnTo>
                    <a:pt x="357758" y="0"/>
                  </a:lnTo>
                </a:path>
                <a:path w="1790700" h="1321435">
                  <a:moveTo>
                    <a:pt x="439927" y="1321053"/>
                  </a:moveTo>
                  <a:lnTo>
                    <a:pt x="439927" y="502157"/>
                  </a:lnTo>
                </a:path>
                <a:path w="1790700" h="1321435">
                  <a:moveTo>
                    <a:pt x="506475" y="1079753"/>
                  </a:moveTo>
                  <a:lnTo>
                    <a:pt x="506475" y="1321092"/>
                  </a:lnTo>
                </a:path>
                <a:path w="1790700" h="1321435">
                  <a:moveTo>
                    <a:pt x="590041" y="795147"/>
                  </a:moveTo>
                  <a:lnTo>
                    <a:pt x="590041" y="1321092"/>
                  </a:lnTo>
                </a:path>
                <a:path w="1790700" h="1321435">
                  <a:moveTo>
                    <a:pt x="641222" y="956944"/>
                  </a:moveTo>
                  <a:lnTo>
                    <a:pt x="641222" y="1321092"/>
                  </a:lnTo>
                </a:path>
                <a:path w="1790700" h="1321435">
                  <a:moveTo>
                    <a:pt x="709421" y="945768"/>
                  </a:moveTo>
                  <a:lnTo>
                    <a:pt x="709421" y="1321092"/>
                  </a:lnTo>
                </a:path>
                <a:path w="1790700" h="1321435">
                  <a:moveTo>
                    <a:pt x="743457" y="1107566"/>
                  </a:moveTo>
                  <a:lnTo>
                    <a:pt x="743457" y="1321092"/>
                  </a:lnTo>
                </a:path>
                <a:path w="1790700" h="1321435">
                  <a:moveTo>
                    <a:pt x="842517" y="836929"/>
                  </a:moveTo>
                  <a:lnTo>
                    <a:pt x="842517" y="1321092"/>
                  </a:lnTo>
                </a:path>
                <a:path w="1790700" h="1321435">
                  <a:moveTo>
                    <a:pt x="910716" y="997330"/>
                  </a:moveTo>
                  <a:lnTo>
                    <a:pt x="910716" y="1321092"/>
                  </a:lnTo>
                </a:path>
                <a:path w="1790700" h="1321435">
                  <a:moveTo>
                    <a:pt x="977264" y="944372"/>
                  </a:moveTo>
                  <a:lnTo>
                    <a:pt x="977264" y="1321092"/>
                  </a:lnTo>
                </a:path>
                <a:path w="1790700" h="1321435">
                  <a:moveTo>
                    <a:pt x="1060957" y="818895"/>
                  </a:moveTo>
                  <a:lnTo>
                    <a:pt x="1060957" y="1321092"/>
                  </a:lnTo>
                </a:path>
                <a:path w="1790700" h="1321435">
                  <a:moveTo>
                    <a:pt x="1096517" y="1079753"/>
                  </a:moveTo>
                  <a:lnTo>
                    <a:pt x="1096517" y="1321092"/>
                  </a:lnTo>
                </a:path>
                <a:path w="1790700" h="1321435">
                  <a:moveTo>
                    <a:pt x="1163192" y="910843"/>
                  </a:moveTo>
                  <a:lnTo>
                    <a:pt x="1163192" y="1321092"/>
                  </a:lnTo>
                </a:path>
                <a:path w="1790700" h="1321435">
                  <a:moveTo>
                    <a:pt x="1279397" y="756030"/>
                  </a:moveTo>
                  <a:lnTo>
                    <a:pt x="1279397" y="1321092"/>
                  </a:lnTo>
                </a:path>
                <a:path w="1790700" h="1321435">
                  <a:moveTo>
                    <a:pt x="1392427" y="989076"/>
                  </a:moveTo>
                  <a:lnTo>
                    <a:pt x="1392427" y="1321092"/>
                  </a:lnTo>
                </a:path>
                <a:path w="1790700" h="1321435">
                  <a:moveTo>
                    <a:pt x="1491488" y="776986"/>
                  </a:moveTo>
                  <a:lnTo>
                    <a:pt x="1491488" y="1321092"/>
                  </a:lnTo>
                </a:path>
                <a:path w="1790700" h="1321435">
                  <a:moveTo>
                    <a:pt x="1559687" y="751839"/>
                  </a:moveTo>
                  <a:lnTo>
                    <a:pt x="1559687" y="1321092"/>
                  </a:lnTo>
                </a:path>
                <a:path w="1790700" h="1321435">
                  <a:moveTo>
                    <a:pt x="1705228" y="754634"/>
                  </a:moveTo>
                  <a:lnTo>
                    <a:pt x="1705228" y="1321092"/>
                  </a:lnTo>
                </a:path>
                <a:path w="1790700" h="1321435">
                  <a:moveTo>
                    <a:pt x="1790445" y="514730"/>
                  </a:moveTo>
                  <a:lnTo>
                    <a:pt x="1790445" y="1321092"/>
                  </a:lnTo>
                </a:path>
              </a:pathLst>
            </a:custGeom>
            <a:ln w="12700">
              <a:solidFill>
                <a:srgbClr val="6C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36727" y="3477005"/>
              <a:ext cx="0" cy="445134"/>
            </a:xfrm>
            <a:custGeom>
              <a:avLst/>
              <a:gdLst/>
              <a:ahLst/>
              <a:cxnLst/>
              <a:rect l="l" t="t" r="r" b="b"/>
              <a:pathLst>
                <a:path h="445135">
                  <a:moveTo>
                    <a:pt x="0" y="0"/>
                  </a:moveTo>
                  <a:lnTo>
                    <a:pt x="0" y="445046"/>
                  </a:lnTo>
                </a:path>
              </a:pathLst>
            </a:custGeom>
            <a:ln w="12826">
              <a:solidFill>
                <a:srgbClr val="6C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21881" y="3435096"/>
              <a:ext cx="768350" cy="487045"/>
            </a:xfrm>
            <a:custGeom>
              <a:avLst/>
              <a:gdLst/>
              <a:ahLst/>
              <a:cxnLst/>
              <a:rect l="l" t="t" r="r" b="b"/>
              <a:pathLst>
                <a:path w="768350" h="487045">
                  <a:moveTo>
                    <a:pt x="0" y="87883"/>
                  </a:moveTo>
                  <a:lnTo>
                    <a:pt x="0" y="486956"/>
                  </a:lnTo>
                </a:path>
                <a:path w="768350" h="487045">
                  <a:moveTo>
                    <a:pt x="114680" y="191134"/>
                  </a:moveTo>
                  <a:lnTo>
                    <a:pt x="114680" y="486956"/>
                  </a:lnTo>
                </a:path>
                <a:path w="768350" h="487045">
                  <a:moveTo>
                    <a:pt x="38735" y="165988"/>
                  </a:moveTo>
                  <a:lnTo>
                    <a:pt x="38735" y="486956"/>
                  </a:lnTo>
                </a:path>
                <a:path w="768350" h="487045">
                  <a:moveTo>
                    <a:pt x="215265" y="25145"/>
                  </a:moveTo>
                  <a:lnTo>
                    <a:pt x="215265" y="486956"/>
                  </a:lnTo>
                </a:path>
                <a:path w="768350" h="487045">
                  <a:moveTo>
                    <a:pt x="283464" y="0"/>
                  </a:moveTo>
                  <a:lnTo>
                    <a:pt x="283464" y="486956"/>
                  </a:lnTo>
                </a:path>
                <a:path w="768350" h="487045">
                  <a:moveTo>
                    <a:pt x="367157" y="132587"/>
                  </a:moveTo>
                  <a:lnTo>
                    <a:pt x="367157" y="486956"/>
                  </a:lnTo>
                </a:path>
                <a:path w="768350" h="487045">
                  <a:moveTo>
                    <a:pt x="464693" y="135381"/>
                  </a:moveTo>
                  <a:lnTo>
                    <a:pt x="464693" y="486956"/>
                  </a:lnTo>
                </a:path>
                <a:path w="768350" h="487045">
                  <a:moveTo>
                    <a:pt x="565403" y="181355"/>
                  </a:moveTo>
                  <a:lnTo>
                    <a:pt x="565403" y="486956"/>
                  </a:lnTo>
                </a:path>
                <a:path w="768350" h="487045">
                  <a:moveTo>
                    <a:pt x="613410" y="270636"/>
                  </a:moveTo>
                  <a:lnTo>
                    <a:pt x="613410" y="486956"/>
                  </a:lnTo>
                </a:path>
                <a:path w="768350" h="487045">
                  <a:moveTo>
                    <a:pt x="665988" y="345947"/>
                  </a:moveTo>
                  <a:lnTo>
                    <a:pt x="665988" y="486956"/>
                  </a:lnTo>
                </a:path>
                <a:path w="768350" h="487045">
                  <a:moveTo>
                    <a:pt x="732663" y="277621"/>
                  </a:moveTo>
                  <a:lnTo>
                    <a:pt x="732663" y="486956"/>
                  </a:lnTo>
                </a:path>
                <a:path w="768350" h="487045">
                  <a:moveTo>
                    <a:pt x="768223" y="352932"/>
                  </a:moveTo>
                  <a:lnTo>
                    <a:pt x="768223" y="486956"/>
                  </a:lnTo>
                </a:path>
              </a:pathLst>
            </a:custGeom>
            <a:ln w="12700">
              <a:solidFill>
                <a:srgbClr val="6C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52669" y="3922051"/>
              <a:ext cx="3074670" cy="731520"/>
            </a:xfrm>
            <a:custGeom>
              <a:avLst/>
              <a:gdLst/>
              <a:ahLst/>
              <a:cxnLst/>
              <a:rect l="l" t="t" r="r" b="b"/>
              <a:pathLst>
                <a:path w="3074670" h="731520">
                  <a:moveTo>
                    <a:pt x="3074416" y="0"/>
                  </a:moveTo>
                  <a:lnTo>
                    <a:pt x="0" y="0"/>
                  </a:lnTo>
                  <a:lnTo>
                    <a:pt x="0" y="730973"/>
                  </a:lnTo>
                  <a:lnTo>
                    <a:pt x="3074416" y="730973"/>
                  </a:lnTo>
                  <a:lnTo>
                    <a:pt x="3074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8175" y="4168773"/>
              <a:ext cx="5327650" cy="26447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0287" y="1621424"/>
              <a:ext cx="3189935" cy="24740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451724" y="1617725"/>
              <a:ext cx="587375" cy="587375"/>
            </a:xfrm>
            <a:custGeom>
              <a:avLst/>
              <a:gdLst/>
              <a:ahLst/>
              <a:cxnLst/>
              <a:rect l="l" t="t" r="r" b="b"/>
              <a:pathLst>
                <a:path w="587375" h="587375">
                  <a:moveTo>
                    <a:pt x="293750" y="0"/>
                  </a:moveTo>
                  <a:lnTo>
                    <a:pt x="246085" y="3842"/>
                  </a:lnTo>
                  <a:lnTo>
                    <a:pt x="200875" y="14967"/>
                  </a:lnTo>
                  <a:lnTo>
                    <a:pt x="158723" y="32770"/>
                  </a:lnTo>
                  <a:lnTo>
                    <a:pt x="120234" y="56648"/>
                  </a:lnTo>
                  <a:lnTo>
                    <a:pt x="86010" y="85994"/>
                  </a:lnTo>
                  <a:lnTo>
                    <a:pt x="56656" y="120207"/>
                  </a:lnTo>
                  <a:lnTo>
                    <a:pt x="32774" y="158680"/>
                  </a:lnTo>
                  <a:lnTo>
                    <a:pt x="14968" y="200810"/>
                  </a:lnTo>
                  <a:lnTo>
                    <a:pt x="3842" y="245993"/>
                  </a:lnTo>
                  <a:lnTo>
                    <a:pt x="0" y="293624"/>
                  </a:lnTo>
                  <a:lnTo>
                    <a:pt x="3842" y="341258"/>
                  </a:lnTo>
                  <a:lnTo>
                    <a:pt x="14968" y="386450"/>
                  </a:lnTo>
                  <a:lnTo>
                    <a:pt x="32774" y="428595"/>
                  </a:lnTo>
                  <a:lnTo>
                    <a:pt x="56656" y="467085"/>
                  </a:lnTo>
                  <a:lnTo>
                    <a:pt x="86010" y="501316"/>
                  </a:lnTo>
                  <a:lnTo>
                    <a:pt x="120234" y="530682"/>
                  </a:lnTo>
                  <a:lnTo>
                    <a:pt x="158723" y="554576"/>
                  </a:lnTo>
                  <a:lnTo>
                    <a:pt x="200875" y="572394"/>
                  </a:lnTo>
                  <a:lnTo>
                    <a:pt x="246085" y="583528"/>
                  </a:lnTo>
                  <a:lnTo>
                    <a:pt x="293750" y="587375"/>
                  </a:lnTo>
                  <a:lnTo>
                    <a:pt x="341381" y="583528"/>
                  </a:lnTo>
                  <a:lnTo>
                    <a:pt x="386564" y="572394"/>
                  </a:lnTo>
                  <a:lnTo>
                    <a:pt x="428694" y="554576"/>
                  </a:lnTo>
                  <a:lnTo>
                    <a:pt x="467167" y="530682"/>
                  </a:lnTo>
                  <a:lnTo>
                    <a:pt x="501380" y="501316"/>
                  </a:lnTo>
                  <a:lnTo>
                    <a:pt x="530726" y="467085"/>
                  </a:lnTo>
                  <a:lnTo>
                    <a:pt x="554604" y="428595"/>
                  </a:lnTo>
                  <a:lnTo>
                    <a:pt x="572407" y="386450"/>
                  </a:lnTo>
                  <a:lnTo>
                    <a:pt x="583532" y="341258"/>
                  </a:lnTo>
                  <a:lnTo>
                    <a:pt x="587375" y="293624"/>
                  </a:lnTo>
                  <a:lnTo>
                    <a:pt x="583532" y="245993"/>
                  </a:lnTo>
                  <a:lnTo>
                    <a:pt x="572407" y="200810"/>
                  </a:lnTo>
                  <a:lnTo>
                    <a:pt x="554604" y="158680"/>
                  </a:lnTo>
                  <a:lnTo>
                    <a:pt x="530726" y="120207"/>
                  </a:lnTo>
                  <a:lnTo>
                    <a:pt x="501380" y="85994"/>
                  </a:lnTo>
                  <a:lnTo>
                    <a:pt x="467167" y="56648"/>
                  </a:lnTo>
                  <a:lnTo>
                    <a:pt x="428694" y="32770"/>
                  </a:lnTo>
                  <a:lnTo>
                    <a:pt x="386564" y="14967"/>
                  </a:lnTo>
                  <a:lnTo>
                    <a:pt x="341381" y="3842"/>
                  </a:lnTo>
                  <a:lnTo>
                    <a:pt x="29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51724" y="1617725"/>
              <a:ext cx="587375" cy="587375"/>
            </a:xfrm>
            <a:custGeom>
              <a:avLst/>
              <a:gdLst/>
              <a:ahLst/>
              <a:cxnLst/>
              <a:rect l="l" t="t" r="r" b="b"/>
              <a:pathLst>
                <a:path w="587375" h="587375">
                  <a:moveTo>
                    <a:pt x="0" y="293624"/>
                  </a:moveTo>
                  <a:lnTo>
                    <a:pt x="3842" y="245993"/>
                  </a:lnTo>
                  <a:lnTo>
                    <a:pt x="14968" y="200810"/>
                  </a:lnTo>
                  <a:lnTo>
                    <a:pt x="32774" y="158680"/>
                  </a:lnTo>
                  <a:lnTo>
                    <a:pt x="56656" y="120207"/>
                  </a:lnTo>
                  <a:lnTo>
                    <a:pt x="86010" y="85994"/>
                  </a:lnTo>
                  <a:lnTo>
                    <a:pt x="120234" y="56648"/>
                  </a:lnTo>
                  <a:lnTo>
                    <a:pt x="158723" y="32770"/>
                  </a:lnTo>
                  <a:lnTo>
                    <a:pt x="200875" y="14967"/>
                  </a:lnTo>
                  <a:lnTo>
                    <a:pt x="246085" y="3842"/>
                  </a:lnTo>
                  <a:lnTo>
                    <a:pt x="293750" y="0"/>
                  </a:lnTo>
                  <a:lnTo>
                    <a:pt x="341381" y="3842"/>
                  </a:lnTo>
                  <a:lnTo>
                    <a:pt x="386564" y="14967"/>
                  </a:lnTo>
                  <a:lnTo>
                    <a:pt x="428694" y="32770"/>
                  </a:lnTo>
                  <a:lnTo>
                    <a:pt x="467167" y="56648"/>
                  </a:lnTo>
                  <a:lnTo>
                    <a:pt x="501380" y="85994"/>
                  </a:lnTo>
                  <a:lnTo>
                    <a:pt x="530726" y="120207"/>
                  </a:lnTo>
                  <a:lnTo>
                    <a:pt x="554604" y="158680"/>
                  </a:lnTo>
                  <a:lnTo>
                    <a:pt x="572407" y="200810"/>
                  </a:lnTo>
                  <a:lnTo>
                    <a:pt x="583532" y="245993"/>
                  </a:lnTo>
                  <a:lnTo>
                    <a:pt x="587375" y="293624"/>
                  </a:lnTo>
                  <a:lnTo>
                    <a:pt x="583532" y="341258"/>
                  </a:lnTo>
                  <a:lnTo>
                    <a:pt x="572407" y="386450"/>
                  </a:lnTo>
                  <a:lnTo>
                    <a:pt x="554604" y="428595"/>
                  </a:lnTo>
                  <a:lnTo>
                    <a:pt x="530726" y="467085"/>
                  </a:lnTo>
                  <a:lnTo>
                    <a:pt x="501380" y="501316"/>
                  </a:lnTo>
                  <a:lnTo>
                    <a:pt x="467167" y="530682"/>
                  </a:lnTo>
                  <a:lnTo>
                    <a:pt x="428694" y="554576"/>
                  </a:lnTo>
                  <a:lnTo>
                    <a:pt x="386564" y="572394"/>
                  </a:lnTo>
                  <a:lnTo>
                    <a:pt x="341381" y="583528"/>
                  </a:lnTo>
                  <a:lnTo>
                    <a:pt x="293750" y="587375"/>
                  </a:lnTo>
                  <a:lnTo>
                    <a:pt x="246085" y="583528"/>
                  </a:lnTo>
                  <a:lnTo>
                    <a:pt x="200875" y="572394"/>
                  </a:lnTo>
                  <a:lnTo>
                    <a:pt x="158723" y="554576"/>
                  </a:lnTo>
                  <a:lnTo>
                    <a:pt x="120234" y="530682"/>
                  </a:lnTo>
                  <a:lnTo>
                    <a:pt x="86010" y="501316"/>
                  </a:lnTo>
                  <a:lnTo>
                    <a:pt x="56656" y="467085"/>
                  </a:lnTo>
                  <a:lnTo>
                    <a:pt x="32774" y="428595"/>
                  </a:lnTo>
                  <a:lnTo>
                    <a:pt x="14968" y="386450"/>
                  </a:lnTo>
                  <a:lnTo>
                    <a:pt x="3842" y="341258"/>
                  </a:lnTo>
                  <a:lnTo>
                    <a:pt x="0" y="293624"/>
                  </a:lnTo>
                  <a:close/>
                </a:path>
              </a:pathLst>
            </a:custGeom>
            <a:ln w="381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172703" y="170853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55805" y="322571"/>
            <a:ext cx="9168714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Histogram</a:t>
            </a:r>
            <a:r>
              <a:rPr spc="-30" dirty="0"/>
              <a:t> </a:t>
            </a:r>
            <a:r>
              <a:rPr spc="-5" dirty="0"/>
              <a:t>equalization</a:t>
            </a:r>
            <a:r>
              <a:rPr spc="20" dirty="0"/>
              <a:t> </a:t>
            </a:r>
            <a:r>
              <a:rPr dirty="0"/>
              <a:t>applied to</a:t>
            </a:r>
            <a:r>
              <a:rPr spc="-2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dark</a:t>
            </a:r>
            <a:r>
              <a:rPr spc="-5" dirty="0"/>
              <a:t> image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2226" y="1598676"/>
            <a:ext cx="7248525" cy="5215255"/>
            <a:chOff x="1038225" y="1598675"/>
            <a:chExt cx="7248525" cy="52152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7719" y="1722726"/>
              <a:ext cx="3246593" cy="232546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99482" y="2486025"/>
              <a:ext cx="2653665" cy="1558925"/>
            </a:xfrm>
            <a:custGeom>
              <a:avLst/>
              <a:gdLst/>
              <a:ahLst/>
              <a:cxnLst/>
              <a:rect l="l" t="t" r="r" b="b"/>
              <a:pathLst>
                <a:path w="2653665" h="1558925">
                  <a:moveTo>
                    <a:pt x="0" y="0"/>
                  </a:moveTo>
                  <a:lnTo>
                    <a:pt x="0" y="1558798"/>
                  </a:lnTo>
                </a:path>
                <a:path w="2653665" h="1558925">
                  <a:moveTo>
                    <a:pt x="178053" y="687959"/>
                  </a:moveTo>
                  <a:lnTo>
                    <a:pt x="178053" y="1558798"/>
                  </a:lnTo>
                </a:path>
                <a:path w="2653665" h="1558925">
                  <a:moveTo>
                    <a:pt x="404748" y="75564"/>
                  </a:moveTo>
                  <a:lnTo>
                    <a:pt x="404748" y="1558798"/>
                  </a:lnTo>
                </a:path>
                <a:path w="2653665" h="1558925">
                  <a:moveTo>
                    <a:pt x="545718" y="616838"/>
                  </a:moveTo>
                  <a:lnTo>
                    <a:pt x="545718" y="1558798"/>
                  </a:lnTo>
                </a:path>
                <a:path w="2653665" h="1558925">
                  <a:moveTo>
                    <a:pt x="636523" y="916177"/>
                  </a:moveTo>
                  <a:lnTo>
                    <a:pt x="636523" y="1558798"/>
                  </a:lnTo>
                </a:path>
                <a:path w="2653665" h="1558925">
                  <a:moveTo>
                    <a:pt x="710310" y="1105153"/>
                  </a:moveTo>
                  <a:lnTo>
                    <a:pt x="710310" y="1558798"/>
                  </a:lnTo>
                </a:path>
                <a:path w="2653665" h="1558925">
                  <a:moveTo>
                    <a:pt x="817879" y="1170177"/>
                  </a:moveTo>
                  <a:lnTo>
                    <a:pt x="817879" y="1558798"/>
                  </a:lnTo>
                </a:path>
                <a:path w="2653665" h="1558925">
                  <a:moveTo>
                    <a:pt x="925321" y="976629"/>
                  </a:moveTo>
                  <a:lnTo>
                    <a:pt x="925321" y="1558798"/>
                  </a:lnTo>
                </a:path>
                <a:path w="2653665" h="1558925">
                  <a:moveTo>
                    <a:pt x="997457" y="1174750"/>
                  </a:moveTo>
                  <a:lnTo>
                    <a:pt x="997457" y="1558798"/>
                  </a:lnTo>
                </a:path>
                <a:path w="2653665" h="1558925">
                  <a:moveTo>
                    <a:pt x="1071371" y="1168654"/>
                  </a:moveTo>
                  <a:lnTo>
                    <a:pt x="1071371" y="1558798"/>
                  </a:lnTo>
                </a:path>
                <a:path w="2653665" h="1558925">
                  <a:moveTo>
                    <a:pt x="1162050" y="976629"/>
                  </a:moveTo>
                  <a:lnTo>
                    <a:pt x="1162050" y="1558798"/>
                  </a:lnTo>
                </a:path>
                <a:path w="2653665" h="1558925">
                  <a:moveTo>
                    <a:pt x="1286382" y="1105153"/>
                  </a:moveTo>
                  <a:lnTo>
                    <a:pt x="1286382" y="1558798"/>
                  </a:lnTo>
                </a:path>
                <a:path w="2653665" h="1558925">
                  <a:moveTo>
                    <a:pt x="1360296" y="916177"/>
                  </a:moveTo>
                  <a:lnTo>
                    <a:pt x="1360296" y="1558798"/>
                  </a:lnTo>
                </a:path>
                <a:path w="2653665" h="1558925">
                  <a:moveTo>
                    <a:pt x="1415668" y="1111250"/>
                  </a:moveTo>
                  <a:lnTo>
                    <a:pt x="1415668" y="1558798"/>
                  </a:lnTo>
                </a:path>
                <a:path w="2653665" h="1558925">
                  <a:moveTo>
                    <a:pt x="1504695" y="1192911"/>
                  </a:moveTo>
                  <a:lnTo>
                    <a:pt x="1504695" y="1558798"/>
                  </a:lnTo>
                </a:path>
                <a:path w="2653665" h="1558925">
                  <a:moveTo>
                    <a:pt x="1612138" y="916177"/>
                  </a:moveTo>
                  <a:lnTo>
                    <a:pt x="1612138" y="1558798"/>
                  </a:lnTo>
                </a:path>
                <a:path w="2653665" h="1558925">
                  <a:moveTo>
                    <a:pt x="1736343" y="916177"/>
                  </a:moveTo>
                  <a:lnTo>
                    <a:pt x="1736343" y="1558798"/>
                  </a:lnTo>
                </a:path>
                <a:path w="2653665" h="1558925">
                  <a:moveTo>
                    <a:pt x="1810258" y="916177"/>
                  </a:moveTo>
                  <a:lnTo>
                    <a:pt x="1810258" y="1558798"/>
                  </a:lnTo>
                </a:path>
                <a:path w="2653665" h="1558925">
                  <a:moveTo>
                    <a:pt x="1953006" y="704596"/>
                  </a:moveTo>
                  <a:lnTo>
                    <a:pt x="1953006" y="1558798"/>
                  </a:lnTo>
                </a:path>
                <a:path w="2653665" h="1558925">
                  <a:moveTo>
                    <a:pt x="2060447" y="1022096"/>
                  </a:moveTo>
                  <a:lnTo>
                    <a:pt x="2060447" y="1558798"/>
                  </a:lnTo>
                </a:path>
                <a:path w="2653665" h="1558925">
                  <a:moveTo>
                    <a:pt x="2168016" y="1115822"/>
                  </a:moveTo>
                  <a:lnTo>
                    <a:pt x="2168016" y="1558798"/>
                  </a:lnTo>
                </a:path>
                <a:path w="2653665" h="1558925">
                  <a:moveTo>
                    <a:pt x="2275459" y="1180845"/>
                  </a:moveTo>
                  <a:lnTo>
                    <a:pt x="2275459" y="1558798"/>
                  </a:lnTo>
                </a:path>
                <a:path w="2653665" h="1558925">
                  <a:moveTo>
                    <a:pt x="2364486" y="1028064"/>
                  </a:moveTo>
                  <a:lnTo>
                    <a:pt x="2364486" y="1558798"/>
                  </a:lnTo>
                </a:path>
                <a:path w="2653665" h="1558925">
                  <a:moveTo>
                    <a:pt x="2456815" y="1035685"/>
                  </a:moveTo>
                  <a:lnTo>
                    <a:pt x="2456815" y="1558798"/>
                  </a:lnTo>
                </a:path>
                <a:path w="2653665" h="1558925">
                  <a:moveTo>
                    <a:pt x="2529077" y="1129411"/>
                  </a:moveTo>
                  <a:lnTo>
                    <a:pt x="2529077" y="1558798"/>
                  </a:lnTo>
                </a:path>
                <a:path w="2653665" h="1558925">
                  <a:moveTo>
                    <a:pt x="2653284" y="1211072"/>
                  </a:moveTo>
                  <a:lnTo>
                    <a:pt x="2653284" y="1558798"/>
                  </a:lnTo>
                </a:path>
              </a:pathLst>
            </a:custGeom>
            <a:ln w="12700">
              <a:solidFill>
                <a:srgbClr val="6C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18126" y="4044822"/>
              <a:ext cx="3333750" cy="1616710"/>
            </a:xfrm>
            <a:custGeom>
              <a:avLst/>
              <a:gdLst/>
              <a:ahLst/>
              <a:cxnLst/>
              <a:rect l="l" t="t" r="r" b="b"/>
              <a:pathLst>
                <a:path w="3333750" h="1616710">
                  <a:moveTo>
                    <a:pt x="3333369" y="0"/>
                  </a:moveTo>
                  <a:lnTo>
                    <a:pt x="0" y="0"/>
                  </a:lnTo>
                  <a:lnTo>
                    <a:pt x="0" y="1616202"/>
                  </a:lnTo>
                  <a:lnTo>
                    <a:pt x="3333369" y="1616202"/>
                  </a:lnTo>
                  <a:lnTo>
                    <a:pt x="33333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8875" y="4211699"/>
              <a:ext cx="5245100" cy="26018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8225" y="1750860"/>
              <a:ext cx="3186657" cy="228082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80325" y="1617725"/>
              <a:ext cx="587375" cy="587375"/>
            </a:xfrm>
            <a:custGeom>
              <a:avLst/>
              <a:gdLst/>
              <a:ahLst/>
              <a:cxnLst/>
              <a:rect l="l" t="t" r="r" b="b"/>
              <a:pathLst>
                <a:path w="587375" h="587375">
                  <a:moveTo>
                    <a:pt x="293750" y="0"/>
                  </a:moveTo>
                  <a:lnTo>
                    <a:pt x="246085" y="3842"/>
                  </a:lnTo>
                  <a:lnTo>
                    <a:pt x="200875" y="14967"/>
                  </a:lnTo>
                  <a:lnTo>
                    <a:pt x="158723" y="32770"/>
                  </a:lnTo>
                  <a:lnTo>
                    <a:pt x="120234" y="56648"/>
                  </a:lnTo>
                  <a:lnTo>
                    <a:pt x="86010" y="85994"/>
                  </a:lnTo>
                  <a:lnTo>
                    <a:pt x="56656" y="120207"/>
                  </a:lnTo>
                  <a:lnTo>
                    <a:pt x="32774" y="158680"/>
                  </a:lnTo>
                  <a:lnTo>
                    <a:pt x="14968" y="200810"/>
                  </a:lnTo>
                  <a:lnTo>
                    <a:pt x="3842" y="245993"/>
                  </a:lnTo>
                  <a:lnTo>
                    <a:pt x="0" y="293624"/>
                  </a:lnTo>
                  <a:lnTo>
                    <a:pt x="3842" y="341258"/>
                  </a:lnTo>
                  <a:lnTo>
                    <a:pt x="14968" y="386450"/>
                  </a:lnTo>
                  <a:lnTo>
                    <a:pt x="32774" y="428595"/>
                  </a:lnTo>
                  <a:lnTo>
                    <a:pt x="56656" y="467085"/>
                  </a:lnTo>
                  <a:lnTo>
                    <a:pt x="86010" y="501316"/>
                  </a:lnTo>
                  <a:lnTo>
                    <a:pt x="120234" y="530682"/>
                  </a:lnTo>
                  <a:lnTo>
                    <a:pt x="158723" y="554576"/>
                  </a:lnTo>
                  <a:lnTo>
                    <a:pt x="200875" y="572394"/>
                  </a:lnTo>
                  <a:lnTo>
                    <a:pt x="246085" y="583528"/>
                  </a:lnTo>
                  <a:lnTo>
                    <a:pt x="293750" y="587375"/>
                  </a:lnTo>
                  <a:lnTo>
                    <a:pt x="341381" y="583528"/>
                  </a:lnTo>
                  <a:lnTo>
                    <a:pt x="386564" y="572394"/>
                  </a:lnTo>
                  <a:lnTo>
                    <a:pt x="428694" y="554576"/>
                  </a:lnTo>
                  <a:lnTo>
                    <a:pt x="467167" y="530682"/>
                  </a:lnTo>
                  <a:lnTo>
                    <a:pt x="501380" y="501316"/>
                  </a:lnTo>
                  <a:lnTo>
                    <a:pt x="530726" y="467085"/>
                  </a:lnTo>
                  <a:lnTo>
                    <a:pt x="554604" y="428595"/>
                  </a:lnTo>
                  <a:lnTo>
                    <a:pt x="572407" y="386450"/>
                  </a:lnTo>
                  <a:lnTo>
                    <a:pt x="583532" y="341258"/>
                  </a:lnTo>
                  <a:lnTo>
                    <a:pt x="587375" y="293624"/>
                  </a:lnTo>
                  <a:lnTo>
                    <a:pt x="583532" y="245993"/>
                  </a:lnTo>
                  <a:lnTo>
                    <a:pt x="572407" y="200810"/>
                  </a:lnTo>
                  <a:lnTo>
                    <a:pt x="554604" y="158680"/>
                  </a:lnTo>
                  <a:lnTo>
                    <a:pt x="530726" y="120207"/>
                  </a:lnTo>
                  <a:lnTo>
                    <a:pt x="501380" y="85994"/>
                  </a:lnTo>
                  <a:lnTo>
                    <a:pt x="467167" y="56648"/>
                  </a:lnTo>
                  <a:lnTo>
                    <a:pt x="428694" y="32770"/>
                  </a:lnTo>
                  <a:lnTo>
                    <a:pt x="386564" y="14967"/>
                  </a:lnTo>
                  <a:lnTo>
                    <a:pt x="341381" y="3842"/>
                  </a:lnTo>
                  <a:lnTo>
                    <a:pt x="29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80325" y="1617725"/>
              <a:ext cx="587375" cy="587375"/>
            </a:xfrm>
            <a:custGeom>
              <a:avLst/>
              <a:gdLst/>
              <a:ahLst/>
              <a:cxnLst/>
              <a:rect l="l" t="t" r="r" b="b"/>
              <a:pathLst>
                <a:path w="587375" h="587375">
                  <a:moveTo>
                    <a:pt x="0" y="293624"/>
                  </a:moveTo>
                  <a:lnTo>
                    <a:pt x="3842" y="245993"/>
                  </a:lnTo>
                  <a:lnTo>
                    <a:pt x="14968" y="200810"/>
                  </a:lnTo>
                  <a:lnTo>
                    <a:pt x="32774" y="158680"/>
                  </a:lnTo>
                  <a:lnTo>
                    <a:pt x="56656" y="120207"/>
                  </a:lnTo>
                  <a:lnTo>
                    <a:pt x="86010" y="85994"/>
                  </a:lnTo>
                  <a:lnTo>
                    <a:pt x="120234" y="56648"/>
                  </a:lnTo>
                  <a:lnTo>
                    <a:pt x="158723" y="32770"/>
                  </a:lnTo>
                  <a:lnTo>
                    <a:pt x="200875" y="14967"/>
                  </a:lnTo>
                  <a:lnTo>
                    <a:pt x="246085" y="3842"/>
                  </a:lnTo>
                  <a:lnTo>
                    <a:pt x="293750" y="0"/>
                  </a:lnTo>
                  <a:lnTo>
                    <a:pt x="341381" y="3842"/>
                  </a:lnTo>
                  <a:lnTo>
                    <a:pt x="386564" y="14967"/>
                  </a:lnTo>
                  <a:lnTo>
                    <a:pt x="428694" y="32770"/>
                  </a:lnTo>
                  <a:lnTo>
                    <a:pt x="467167" y="56648"/>
                  </a:lnTo>
                  <a:lnTo>
                    <a:pt x="501380" y="85994"/>
                  </a:lnTo>
                  <a:lnTo>
                    <a:pt x="530726" y="120207"/>
                  </a:lnTo>
                  <a:lnTo>
                    <a:pt x="554604" y="158680"/>
                  </a:lnTo>
                  <a:lnTo>
                    <a:pt x="572407" y="200810"/>
                  </a:lnTo>
                  <a:lnTo>
                    <a:pt x="583532" y="245993"/>
                  </a:lnTo>
                  <a:lnTo>
                    <a:pt x="587375" y="293624"/>
                  </a:lnTo>
                  <a:lnTo>
                    <a:pt x="583532" y="341258"/>
                  </a:lnTo>
                  <a:lnTo>
                    <a:pt x="572407" y="386450"/>
                  </a:lnTo>
                  <a:lnTo>
                    <a:pt x="554604" y="428595"/>
                  </a:lnTo>
                  <a:lnTo>
                    <a:pt x="530726" y="467085"/>
                  </a:lnTo>
                  <a:lnTo>
                    <a:pt x="501380" y="501316"/>
                  </a:lnTo>
                  <a:lnTo>
                    <a:pt x="467167" y="530682"/>
                  </a:lnTo>
                  <a:lnTo>
                    <a:pt x="428694" y="554576"/>
                  </a:lnTo>
                  <a:lnTo>
                    <a:pt x="386564" y="572394"/>
                  </a:lnTo>
                  <a:lnTo>
                    <a:pt x="341381" y="583528"/>
                  </a:lnTo>
                  <a:lnTo>
                    <a:pt x="293750" y="587375"/>
                  </a:lnTo>
                  <a:lnTo>
                    <a:pt x="246085" y="583528"/>
                  </a:lnTo>
                  <a:lnTo>
                    <a:pt x="200875" y="572394"/>
                  </a:lnTo>
                  <a:lnTo>
                    <a:pt x="158723" y="554576"/>
                  </a:lnTo>
                  <a:lnTo>
                    <a:pt x="120234" y="530682"/>
                  </a:lnTo>
                  <a:lnTo>
                    <a:pt x="86010" y="501316"/>
                  </a:lnTo>
                  <a:lnTo>
                    <a:pt x="56656" y="467085"/>
                  </a:lnTo>
                  <a:lnTo>
                    <a:pt x="32774" y="428595"/>
                  </a:lnTo>
                  <a:lnTo>
                    <a:pt x="14968" y="386450"/>
                  </a:lnTo>
                  <a:lnTo>
                    <a:pt x="3842" y="341258"/>
                  </a:lnTo>
                  <a:lnTo>
                    <a:pt x="0" y="293624"/>
                  </a:lnTo>
                  <a:close/>
                </a:path>
              </a:pathLst>
            </a:custGeom>
            <a:ln w="381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401303" y="170853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22601" y="322571"/>
            <a:ext cx="6876415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Histogram</a:t>
            </a:r>
            <a:r>
              <a:rPr spc="-30" dirty="0"/>
              <a:t> </a:t>
            </a:r>
            <a:r>
              <a:rPr spc="-5" dirty="0"/>
              <a:t>equalization</a:t>
            </a:r>
            <a:r>
              <a:rPr spc="20" dirty="0"/>
              <a:t> </a:t>
            </a:r>
            <a:r>
              <a:rPr dirty="0"/>
              <a:t>applied</a:t>
            </a:r>
            <a:r>
              <a:rPr spc="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bright</a:t>
            </a:r>
            <a:r>
              <a:rPr spc="-30" dirty="0"/>
              <a:t> </a:t>
            </a:r>
            <a:r>
              <a:rPr spc="-5" dirty="0"/>
              <a:t>image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456" y="1759981"/>
            <a:ext cx="2885582" cy="22966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3677" y="4403411"/>
            <a:ext cx="2905505" cy="23131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5881" y="1633432"/>
            <a:ext cx="5083718" cy="510910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821927" y="1527176"/>
            <a:ext cx="625475" cy="625475"/>
            <a:chOff x="8297926" y="1527175"/>
            <a:chExt cx="625475" cy="625475"/>
          </a:xfrm>
        </p:grpSpPr>
        <p:sp>
          <p:nvSpPr>
            <p:cNvPr id="6" name="object 6"/>
            <p:cNvSpPr/>
            <p:nvPr/>
          </p:nvSpPr>
          <p:spPr>
            <a:xfrm>
              <a:off x="8316976" y="1546225"/>
              <a:ext cx="587375" cy="587375"/>
            </a:xfrm>
            <a:custGeom>
              <a:avLst/>
              <a:gdLst/>
              <a:ahLst/>
              <a:cxnLst/>
              <a:rect l="l" t="t" r="r" b="b"/>
              <a:pathLst>
                <a:path w="587375" h="587375">
                  <a:moveTo>
                    <a:pt x="293624" y="0"/>
                  </a:moveTo>
                  <a:lnTo>
                    <a:pt x="245993" y="3842"/>
                  </a:lnTo>
                  <a:lnTo>
                    <a:pt x="200810" y="14968"/>
                  </a:lnTo>
                  <a:lnTo>
                    <a:pt x="158680" y="32774"/>
                  </a:lnTo>
                  <a:lnTo>
                    <a:pt x="120207" y="56656"/>
                  </a:lnTo>
                  <a:lnTo>
                    <a:pt x="85994" y="86010"/>
                  </a:lnTo>
                  <a:lnTo>
                    <a:pt x="56648" y="120234"/>
                  </a:lnTo>
                  <a:lnTo>
                    <a:pt x="32770" y="158723"/>
                  </a:lnTo>
                  <a:lnTo>
                    <a:pt x="14967" y="200875"/>
                  </a:lnTo>
                  <a:lnTo>
                    <a:pt x="3842" y="246085"/>
                  </a:lnTo>
                  <a:lnTo>
                    <a:pt x="0" y="293750"/>
                  </a:lnTo>
                  <a:lnTo>
                    <a:pt x="3842" y="341381"/>
                  </a:lnTo>
                  <a:lnTo>
                    <a:pt x="14967" y="386564"/>
                  </a:lnTo>
                  <a:lnTo>
                    <a:pt x="32770" y="428694"/>
                  </a:lnTo>
                  <a:lnTo>
                    <a:pt x="56648" y="467167"/>
                  </a:lnTo>
                  <a:lnTo>
                    <a:pt x="85994" y="501380"/>
                  </a:lnTo>
                  <a:lnTo>
                    <a:pt x="120207" y="530726"/>
                  </a:lnTo>
                  <a:lnTo>
                    <a:pt x="158680" y="554604"/>
                  </a:lnTo>
                  <a:lnTo>
                    <a:pt x="200810" y="572407"/>
                  </a:lnTo>
                  <a:lnTo>
                    <a:pt x="245993" y="583532"/>
                  </a:lnTo>
                  <a:lnTo>
                    <a:pt x="293624" y="587375"/>
                  </a:lnTo>
                  <a:lnTo>
                    <a:pt x="341258" y="583532"/>
                  </a:lnTo>
                  <a:lnTo>
                    <a:pt x="386450" y="572407"/>
                  </a:lnTo>
                  <a:lnTo>
                    <a:pt x="428595" y="554604"/>
                  </a:lnTo>
                  <a:lnTo>
                    <a:pt x="467085" y="530726"/>
                  </a:lnTo>
                  <a:lnTo>
                    <a:pt x="501316" y="501380"/>
                  </a:lnTo>
                  <a:lnTo>
                    <a:pt x="530682" y="467167"/>
                  </a:lnTo>
                  <a:lnTo>
                    <a:pt x="554576" y="428694"/>
                  </a:lnTo>
                  <a:lnTo>
                    <a:pt x="572394" y="386564"/>
                  </a:lnTo>
                  <a:lnTo>
                    <a:pt x="583528" y="341381"/>
                  </a:lnTo>
                  <a:lnTo>
                    <a:pt x="587375" y="293750"/>
                  </a:lnTo>
                  <a:lnTo>
                    <a:pt x="583528" y="246085"/>
                  </a:lnTo>
                  <a:lnTo>
                    <a:pt x="572394" y="200875"/>
                  </a:lnTo>
                  <a:lnTo>
                    <a:pt x="554576" y="158723"/>
                  </a:lnTo>
                  <a:lnTo>
                    <a:pt x="530682" y="120234"/>
                  </a:lnTo>
                  <a:lnTo>
                    <a:pt x="501316" y="86010"/>
                  </a:lnTo>
                  <a:lnTo>
                    <a:pt x="467085" y="56656"/>
                  </a:lnTo>
                  <a:lnTo>
                    <a:pt x="428595" y="32774"/>
                  </a:lnTo>
                  <a:lnTo>
                    <a:pt x="386450" y="14968"/>
                  </a:lnTo>
                  <a:lnTo>
                    <a:pt x="341258" y="3842"/>
                  </a:lnTo>
                  <a:lnTo>
                    <a:pt x="293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16976" y="1546225"/>
              <a:ext cx="587375" cy="587375"/>
            </a:xfrm>
            <a:custGeom>
              <a:avLst/>
              <a:gdLst/>
              <a:ahLst/>
              <a:cxnLst/>
              <a:rect l="l" t="t" r="r" b="b"/>
              <a:pathLst>
                <a:path w="587375" h="587375">
                  <a:moveTo>
                    <a:pt x="0" y="293750"/>
                  </a:moveTo>
                  <a:lnTo>
                    <a:pt x="3842" y="246085"/>
                  </a:lnTo>
                  <a:lnTo>
                    <a:pt x="14967" y="200875"/>
                  </a:lnTo>
                  <a:lnTo>
                    <a:pt x="32770" y="158723"/>
                  </a:lnTo>
                  <a:lnTo>
                    <a:pt x="56648" y="120234"/>
                  </a:lnTo>
                  <a:lnTo>
                    <a:pt x="85994" y="86010"/>
                  </a:lnTo>
                  <a:lnTo>
                    <a:pt x="120207" y="56656"/>
                  </a:lnTo>
                  <a:lnTo>
                    <a:pt x="158680" y="32774"/>
                  </a:lnTo>
                  <a:lnTo>
                    <a:pt x="200810" y="14968"/>
                  </a:lnTo>
                  <a:lnTo>
                    <a:pt x="245993" y="3842"/>
                  </a:lnTo>
                  <a:lnTo>
                    <a:pt x="293624" y="0"/>
                  </a:lnTo>
                  <a:lnTo>
                    <a:pt x="341258" y="3842"/>
                  </a:lnTo>
                  <a:lnTo>
                    <a:pt x="386450" y="14968"/>
                  </a:lnTo>
                  <a:lnTo>
                    <a:pt x="428595" y="32774"/>
                  </a:lnTo>
                  <a:lnTo>
                    <a:pt x="467085" y="56656"/>
                  </a:lnTo>
                  <a:lnTo>
                    <a:pt x="501316" y="86010"/>
                  </a:lnTo>
                  <a:lnTo>
                    <a:pt x="530682" y="120234"/>
                  </a:lnTo>
                  <a:lnTo>
                    <a:pt x="554576" y="158723"/>
                  </a:lnTo>
                  <a:lnTo>
                    <a:pt x="572394" y="200875"/>
                  </a:lnTo>
                  <a:lnTo>
                    <a:pt x="583528" y="246085"/>
                  </a:lnTo>
                  <a:lnTo>
                    <a:pt x="587375" y="293750"/>
                  </a:lnTo>
                  <a:lnTo>
                    <a:pt x="583528" y="341381"/>
                  </a:lnTo>
                  <a:lnTo>
                    <a:pt x="572394" y="386564"/>
                  </a:lnTo>
                  <a:lnTo>
                    <a:pt x="554576" y="428694"/>
                  </a:lnTo>
                  <a:lnTo>
                    <a:pt x="530682" y="467167"/>
                  </a:lnTo>
                  <a:lnTo>
                    <a:pt x="501316" y="501380"/>
                  </a:lnTo>
                  <a:lnTo>
                    <a:pt x="467085" y="530726"/>
                  </a:lnTo>
                  <a:lnTo>
                    <a:pt x="428595" y="554604"/>
                  </a:lnTo>
                  <a:lnTo>
                    <a:pt x="386450" y="572407"/>
                  </a:lnTo>
                  <a:lnTo>
                    <a:pt x="341258" y="583532"/>
                  </a:lnTo>
                  <a:lnTo>
                    <a:pt x="293624" y="587375"/>
                  </a:lnTo>
                  <a:lnTo>
                    <a:pt x="245993" y="583532"/>
                  </a:lnTo>
                  <a:lnTo>
                    <a:pt x="200810" y="572407"/>
                  </a:lnTo>
                  <a:lnTo>
                    <a:pt x="158680" y="554604"/>
                  </a:lnTo>
                  <a:lnTo>
                    <a:pt x="120207" y="530726"/>
                  </a:lnTo>
                  <a:lnTo>
                    <a:pt x="85994" y="501380"/>
                  </a:lnTo>
                  <a:lnTo>
                    <a:pt x="56648" y="467167"/>
                  </a:lnTo>
                  <a:lnTo>
                    <a:pt x="32770" y="428694"/>
                  </a:lnTo>
                  <a:lnTo>
                    <a:pt x="14967" y="386564"/>
                  </a:lnTo>
                  <a:lnTo>
                    <a:pt x="3842" y="341381"/>
                  </a:lnTo>
                  <a:lnTo>
                    <a:pt x="0" y="293750"/>
                  </a:lnTo>
                  <a:close/>
                </a:path>
              </a:pathLst>
            </a:custGeom>
            <a:ln w="381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038081" y="163715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821927" y="4191001"/>
            <a:ext cx="625475" cy="625475"/>
            <a:chOff x="8297926" y="4191000"/>
            <a:chExt cx="625475" cy="625475"/>
          </a:xfrm>
        </p:grpSpPr>
        <p:sp>
          <p:nvSpPr>
            <p:cNvPr id="10" name="object 10"/>
            <p:cNvSpPr/>
            <p:nvPr/>
          </p:nvSpPr>
          <p:spPr>
            <a:xfrm>
              <a:off x="8316976" y="4210050"/>
              <a:ext cx="587375" cy="587375"/>
            </a:xfrm>
            <a:custGeom>
              <a:avLst/>
              <a:gdLst/>
              <a:ahLst/>
              <a:cxnLst/>
              <a:rect l="l" t="t" r="r" b="b"/>
              <a:pathLst>
                <a:path w="587375" h="587375">
                  <a:moveTo>
                    <a:pt x="293624" y="0"/>
                  </a:moveTo>
                  <a:lnTo>
                    <a:pt x="245993" y="3842"/>
                  </a:lnTo>
                  <a:lnTo>
                    <a:pt x="200810" y="14967"/>
                  </a:lnTo>
                  <a:lnTo>
                    <a:pt x="158680" y="32770"/>
                  </a:lnTo>
                  <a:lnTo>
                    <a:pt x="120207" y="56648"/>
                  </a:lnTo>
                  <a:lnTo>
                    <a:pt x="85994" y="85994"/>
                  </a:lnTo>
                  <a:lnTo>
                    <a:pt x="56648" y="120207"/>
                  </a:lnTo>
                  <a:lnTo>
                    <a:pt x="32770" y="158680"/>
                  </a:lnTo>
                  <a:lnTo>
                    <a:pt x="14967" y="200810"/>
                  </a:lnTo>
                  <a:lnTo>
                    <a:pt x="3842" y="245993"/>
                  </a:lnTo>
                  <a:lnTo>
                    <a:pt x="0" y="293624"/>
                  </a:lnTo>
                  <a:lnTo>
                    <a:pt x="3842" y="341289"/>
                  </a:lnTo>
                  <a:lnTo>
                    <a:pt x="14967" y="386499"/>
                  </a:lnTo>
                  <a:lnTo>
                    <a:pt x="32770" y="428651"/>
                  </a:lnTo>
                  <a:lnTo>
                    <a:pt x="56648" y="467140"/>
                  </a:lnTo>
                  <a:lnTo>
                    <a:pt x="85994" y="501364"/>
                  </a:lnTo>
                  <a:lnTo>
                    <a:pt x="120207" y="530718"/>
                  </a:lnTo>
                  <a:lnTo>
                    <a:pt x="158680" y="554600"/>
                  </a:lnTo>
                  <a:lnTo>
                    <a:pt x="200810" y="572406"/>
                  </a:lnTo>
                  <a:lnTo>
                    <a:pt x="245993" y="583532"/>
                  </a:lnTo>
                  <a:lnTo>
                    <a:pt x="293624" y="587375"/>
                  </a:lnTo>
                  <a:lnTo>
                    <a:pt x="341258" y="583532"/>
                  </a:lnTo>
                  <a:lnTo>
                    <a:pt x="386450" y="572406"/>
                  </a:lnTo>
                  <a:lnTo>
                    <a:pt x="428595" y="554600"/>
                  </a:lnTo>
                  <a:lnTo>
                    <a:pt x="467085" y="530718"/>
                  </a:lnTo>
                  <a:lnTo>
                    <a:pt x="501316" y="501364"/>
                  </a:lnTo>
                  <a:lnTo>
                    <a:pt x="530682" y="467140"/>
                  </a:lnTo>
                  <a:lnTo>
                    <a:pt x="554576" y="428651"/>
                  </a:lnTo>
                  <a:lnTo>
                    <a:pt x="572394" y="386499"/>
                  </a:lnTo>
                  <a:lnTo>
                    <a:pt x="583528" y="341289"/>
                  </a:lnTo>
                  <a:lnTo>
                    <a:pt x="587375" y="293624"/>
                  </a:lnTo>
                  <a:lnTo>
                    <a:pt x="583528" y="245993"/>
                  </a:lnTo>
                  <a:lnTo>
                    <a:pt x="572394" y="200810"/>
                  </a:lnTo>
                  <a:lnTo>
                    <a:pt x="554576" y="158680"/>
                  </a:lnTo>
                  <a:lnTo>
                    <a:pt x="530682" y="120207"/>
                  </a:lnTo>
                  <a:lnTo>
                    <a:pt x="501316" y="85994"/>
                  </a:lnTo>
                  <a:lnTo>
                    <a:pt x="467085" y="56648"/>
                  </a:lnTo>
                  <a:lnTo>
                    <a:pt x="428595" y="32770"/>
                  </a:lnTo>
                  <a:lnTo>
                    <a:pt x="386450" y="14967"/>
                  </a:lnTo>
                  <a:lnTo>
                    <a:pt x="341258" y="3842"/>
                  </a:lnTo>
                  <a:lnTo>
                    <a:pt x="293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16976" y="4210050"/>
              <a:ext cx="587375" cy="587375"/>
            </a:xfrm>
            <a:custGeom>
              <a:avLst/>
              <a:gdLst/>
              <a:ahLst/>
              <a:cxnLst/>
              <a:rect l="l" t="t" r="r" b="b"/>
              <a:pathLst>
                <a:path w="587375" h="587375">
                  <a:moveTo>
                    <a:pt x="0" y="293624"/>
                  </a:moveTo>
                  <a:lnTo>
                    <a:pt x="3842" y="245993"/>
                  </a:lnTo>
                  <a:lnTo>
                    <a:pt x="14967" y="200810"/>
                  </a:lnTo>
                  <a:lnTo>
                    <a:pt x="32770" y="158680"/>
                  </a:lnTo>
                  <a:lnTo>
                    <a:pt x="56648" y="120207"/>
                  </a:lnTo>
                  <a:lnTo>
                    <a:pt x="85994" y="85994"/>
                  </a:lnTo>
                  <a:lnTo>
                    <a:pt x="120207" y="56648"/>
                  </a:lnTo>
                  <a:lnTo>
                    <a:pt x="158680" y="32770"/>
                  </a:lnTo>
                  <a:lnTo>
                    <a:pt x="200810" y="14967"/>
                  </a:lnTo>
                  <a:lnTo>
                    <a:pt x="245993" y="3842"/>
                  </a:lnTo>
                  <a:lnTo>
                    <a:pt x="293624" y="0"/>
                  </a:lnTo>
                  <a:lnTo>
                    <a:pt x="341258" y="3842"/>
                  </a:lnTo>
                  <a:lnTo>
                    <a:pt x="386450" y="14967"/>
                  </a:lnTo>
                  <a:lnTo>
                    <a:pt x="428595" y="32770"/>
                  </a:lnTo>
                  <a:lnTo>
                    <a:pt x="467085" y="56648"/>
                  </a:lnTo>
                  <a:lnTo>
                    <a:pt x="501316" y="85994"/>
                  </a:lnTo>
                  <a:lnTo>
                    <a:pt x="530682" y="120207"/>
                  </a:lnTo>
                  <a:lnTo>
                    <a:pt x="554576" y="158680"/>
                  </a:lnTo>
                  <a:lnTo>
                    <a:pt x="572394" y="200810"/>
                  </a:lnTo>
                  <a:lnTo>
                    <a:pt x="583528" y="245993"/>
                  </a:lnTo>
                  <a:lnTo>
                    <a:pt x="587375" y="293624"/>
                  </a:lnTo>
                  <a:lnTo>
                    <a:pt x="583528" y="341289"/>
                  </a:lnTo>
                  <a:lnTo>
                    <a:pt x="572394" y="386499"/>
                  </a:lnTo>
                  <a:lnTo>
                    <a:pt x="554576" y="428651"/>
                  </a:lnTo>
                  <a:lnTo>
                    <a:pt x="530682" y="467140"/>
                  </a:lnTo>
                  <a:lnTo>
                    <a:pt x="501316" y="501364"/>
                  </a:lnTo>
                  <a:lnTo>
                    <a:pt x="467085" y="530718"/>
                  </a:lnTo>
                  <a:lnTo>
                    <a:pt x="428595" y="554600"/>
                  </a:lnTo>
                  <a:lnTo>
                    <a:pt x="386450" y="572406"/>
                  </a:lnTo>
                  <a:lnTo>
                    <a:pt x="341258" y="583532"/>
                  </a:lnTo>
                  <a:lnTo>
                    <a:pt x="293624" y="587375"/>
                  </a:lnTo>
                  <a:lnTo>
                    <a:pt x="245993" y="583532"/>
                  </a:lnTo>
                  <a:lnTo>
                    <a:pt x="200810" y="572406"/>
                  </a:lnTo>
                  <a:lnTo>
                    <a:pt x="158680" y="554600"/>
                  </a:lnTo>
                  <a:lnTo>
                    <a:pt x="120207" y="530718"/>
                  </a:lnTo>
                  <a:lnTo>
                    <a:pt x="85994" y="501364"/>
                  </a:lnTo>
                  <a:lnTo>
                    <a:pt x="56648" y="467140"/>
                  </a:lnTo>
                  <a:lnTo>
                    <a:pt x="32770" y="428651"/>
                  </a:lnTo>
                  <a:lnTo>
                    <a:pt x="14967" y="386499"/>
                  </a:lnTo>
                  <a:lnTo>
                    <a:pt x="3842" y="341289"/>
                  </a:lnTo>
                  <a:lnTo>
                    <a:pt x="0" y="293624"/>
                  </a:lnTo>
                  <a:close/>
                </a:path>
              </a:pathLst>
            </a:custGeom>
            <a:ln w="381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038081" y="430149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03189" y="304917"/>
            <a:ext cx="10330249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marR="5080" indent="29083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Histogram equalization</a:t>
            </a:r>
            <a:r>
              <a:rPr spc="445" dirty="0"/>
              <a:t> </a:t>
            </a:r>
            <a:r>
              <a:rPr dirty="0"/>
              <a:t>applied </a:t>
            </a:r>
            <a:r>
              <a:rPr spc="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low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dirty="0"/>
              <a:t> high</a:t>
            </a:r>
            <a:r>
              <a:rPr spc="-15" dirty="0"/>
              <a:t> </a:t>
            </a:r>
            <a:r>
              <a:rPr dirty="0"/>
              <a:t>contrast</a:t>
            </a:r>
            <a:r>
              <a:rPr spc="-20" dirty="0"/>
              <a:t> </a:t>
            </a:r>
            <a:r>
              <a:rPr spc="-5" dirty="0"/>
              <a:t>images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8928" y="3063999"/>
            <a:ext cx="4763157" cy="36728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6314" y="344066"/>
            <a:ext cx="11481486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875155" marR="5080" indent="-186308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Transformation functions </a:t>
            </a:r>
            <a:r>
              <a:rPr dirty="0"/>
              <a:t>for histogram </a:t>
            </a:r>
            <a:r>
              <a:rPr spc="-5" dirty="0"/>
              <a:t>equalization </a:t>
            </a:r>
            <a:r>
              <a:rPr spc="-445" dirty="0"/>
              <a:t> </a:t>
            </a:r>
            <a:r>
              <a:rPr spc="-5"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previous</a:t>
            </a:r>
            <a:r>
              <a:rPr spc="-35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62151" y="1538479"/>
            <a:ext cx="85832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7084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function</a:t>
            </a:r>
            <a:r>
              <a:rPr spc="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15" dirty="0">
                <a:solidFill>
                  <a:srgbClr val="040404"/>
                </a:solidFill>
                <a:latin typeface="Cambria Math"/>
                <a:cs typeface="Cambria Math"/>
              </a:rPr>
              <a:t>𝑇(𝑟)</a:t>
            </a:r>
            <a:r>
              <a:rPr spc="105" dirty="0">
                <a:solidFill>
                  <a:srgbClr val="040404"/>
                </a:solidFill>
                <a:latin typeface="Cambria Math"/>
                <a:cs typeface="Cambria Math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used</a:t>
            </a:r>
            <a:r>
              <a:rPr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40404"/>
                </a:solidFill>
                <a:latin typeface="Arial MT"/>
                <a:cs typeface="Arial MT"/>
              </a:rPr>
              <a:t>to</a:t>
            </a:r>
            <a:r>
              <a:rPr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equalize</a:t>
            </a:r>
            <a:r>
              <a:rPr spc="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four</a:t>
            </a:r>
            <a:r>
              <a:rPr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images</a:t>
            </a:r>
            <a:r>
              <a:rPr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40404"/>
                </a:solidFill>
                <a:latin typeface="Arial MT"/>
                <a:cs typeface="Arial MT"/>
              </a:rPr>
              <a:t>of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previous</a:t>
            </a:r>
            <a:r>
              <a:rPr spc="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example</a:t>
            </a:r>
            <a:r>
              <a:rPr spc="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is </a:t>
            </a:r>
            <a:r>
              <a:rPr spc="-484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15" dirty="0">
                <a:solidFill>
                  <a:srgbClr val="040404"/>
                </a:solidFill>
                <a:latin typeface="Arial MT"/>
                <a:cs typeface="Arial MT"/>
              </a:rPr>
              <a:t>shown</a:t>
            </a:r>
            <a:r>
              <a:rPr spc="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15" dirty="0">
                <a:solidFill>
                  <a:srgbClr val="040404"/>
                </a:solidFill>
                <a:latin typeface="Arial MT"/>
                <a:cs typeface="Arial MT"/>
              </a:rPr>
              <a:t>below.</a:t>
            </a:r>
            <a:endParaRPr>
              <a:latin typeface="Arial MT"/>
              <a:cs typeface="Arial MT"/>
            </a:endParaRPr>
          </a:p>
          <a:p>
            <a:pPr marL="355600" marR="358775" indent="-342900"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Observe</a:t>
            </a:r>
            <a:r>
              <a:rPr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that</a:t>
            </a:r>
            <a:r>
              <a:rPr spc="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40404"/>
                </a:solidFill>
                <a:latin typeface="Arial MT"/>
                <a:cs typeface="Arial MT"/>
              </a:rPr>
              <a:t>the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transformation</a:t>
            </a:r>
            <a:r>
              <a:rPr spc="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function</a:t>
            </a:r>
            <a:r>
              <a:rPr spc="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in cases</a:t>
            </a:r>
            <a:r>
              <a:rPr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40404"/>
                </a:solidFill>
                <a:latin typeface="Arial MT"/>
                <a:cs typeface="Arial MT"/>
              </a:rPr>
              <a:t>1,2,3</a:t>
            </a:r>
            <a:r>
              <a:rPr spc="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maps</a:t>
            </a:r>
            <a:r>
              <a:rPr spc="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a</a:t>
            </a:r>
            <a:r>
              <a:rPr spc="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small range</a:t>
            </a:r>
            <a:r>
              <a:rPr spc="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40404"/>
                </a:solidFill>
                <a:latin typeface="Arial MT"/>
                <a:cs typeface="Arial MT"/>
              </a:rPr>
              <a:t>of </a:t>
            </a:r>
            <a:r>
              <a:rPr spc="-484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intensities</a:t>
            </a:r>
            <a:r>
              <a:rPr spc="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40404"/>
                </a:solidFill>
                <a:latin typeface="Arial MT"/>
                <a:cs typeface="Arial MT"/>
              </a:rPr>
              <a:t>to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entire</a:t>
            </a:r>
            <a:r>
              <a:rPr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range</a:t>
            </a:r>
            <a:r>
              <a:rPr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40404"/>
                </a:solidFill>
                <a:latin typeface="Arial MT"/>
                <a:cs typeface="Arial MT"/>
              </a:rPr>
              <a:t>of</a:t>
            </a:r>
            <a:r>
              <a:rPr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intensities.</a:t>
            </a:r>
            <a:endParaRPr>
              <a:latin typeface="Arial MT"/>
              <a:cs typeface="Arial MT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Observe</a:t>
            </a:r>
            <a:r>
              <a:rPr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that</a:t>
            </a:r>
            <a:r>
              <a:rPr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40404"/>
                </a:solidFill>
                <a:latin typeface="Arial MT"/>
                <a:cs typeface="Arial MT"/>
              </a:rPr>
              <a:t>for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an</a:t>
            </a:r>
            <a:r>
              <a:rPr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image</a:t>
            </a:r>
            <a:r>
              <a:rPr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040404"/>
                </a:solidFill>
                <a:latin typeface="Arial MT"/>
                <a:cs typeface="Arial MT"/>
              </a:rPr>
              <a:t>which</a:t>
            </a:r>
            <a:r>
              <a:rPr spc="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40404"/>
                </a:solidFill>
                <a:latin typeface="Arial MT"/>
                <a:cs typeface="Arial MT"/>
              </a:rPr>
              <a:t>is</a:t>
            </a:r>
            <a:r>
              <a:rPr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040404"/>
                </a:solidFill>
                <a:latin typeface="Arial MT"/>
                <a:cs typeface="Arial MT"/>
              </a:rPr>
              <a:t>already</a:t>
            </a:r>
            <a:r>
              <a:rPr spc="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bright,</a:t>
            </a:r>
            <a:r>
              <a:rPr spc="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transformation</a:t>
            </a:r>
            <a:r>
              <a:rPr spc="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40404"/>
                </a:solidFill>
                <a:latin typeface="Arial MT"/>
                <a:cs typeface="Arial MT"/>
              </a:rPr>
              <a:t>is</a:t>
            </a:r>
            <a:r>
              <a:rPr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an almost</a:t>
            </a:r>
            <a:endParaRPr>
              <a:latin typeface="Arial MT"/>
              <a:cs typeface="Arial MT"/>
            </a:endParaRPr>
          </a:p>
          <a:p>
            <a:pPr marL="355600"/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diagonal</a:t>
            </a:r>
            <a:r>
              <a:rPr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40404"/>
                </a:solidFill>
                <a:latin typeface="Arial MT"/>
                <a:cs typeface="Arial MT"/>
              </a:rPr>
              <a:t>line.</a:t>
            </a:r>
            <a:endParaRPr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9059" y="322571"/>
            <a:ext cx="3305175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Histogram</a:t>
            </a:r>
            <a:r>
              <a:rPr spc="-50" dirty="0"/>
              <a:t> </a:t>
            </a:r>
            <a:r>
              <a:rPr spc="-5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3588" y="1650238"/>
            <a:ext cx="8681720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8465" indent="-355600">
              <a:lnSpc>
                <a:spcPts val="2280"/>
              </a:lnSpc>
              <a:spcBef>
                <a:spcPts val="105"/>
              </a:spcBef>
              <a:buChar char="•"/>
              <a:tabLst>
                <a:tab pos="418465" algn="l"/>
                <a:tab pos="419100" algn="l"/>
              </a:tabLst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We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are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looking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for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technique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which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can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provide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an</a:t>
            </a:r>
            <a:r>
              <a:rPr sz="2000"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image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with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any</a:t>
            </a:r>
            <a:r>
              <a:rPr sz="2000" spc="-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40404"/>
                </a:solidFill>
                <a:latin typeface="Arial MT"/>
                <a:cs typeface="Arial MT"/>
              </a:rPr>
              <a:t>pre-</a:t>
            </a:r>
            <a:endParaRPr sz="2000">
              <a:latin typeface="Arial MT"/>
              <a:cs typeface="Arial MT"/>
            </a:endParaRPr>
          </a:p>
          <a:p>
            <a:pPr marL="418465">
              <a:lnSpc>
                <a:spcPts val="2280"/>
              </a:lnSpc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specified</a:t>
            </a:r>
            <a:r>
              <a:rPr sz="2000" spc="-5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histogram.</a:t>
            </a:r>
            <a:endParaRPr sz="2000">
              <a:latin typeface="Arial MT"/>
              <a:cs typeface="Arial MT"/>
            </a:endParaRPr>
          </a:p>
          <a:p>
            <a:pPr marL="418465" indent="-355600">
              <a:spcBef>
                <a:spcPts val="840"/>
              </a:spcBef>
              <a:buChar char="•"/>
              <a:tabLst>
                <a:tab pos="418465" algn="l"/>
                <a:tab pos="419100" algn="l"/>
              </a:tabLst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This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called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histogram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specification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418465" indent="-355600">
              <a:spcBef>
                <a:spcPts val="840"/>
              </a:spcBef>
              <a:buChar char="•"/>
              <a:tabLst>
                <a:tab pos="418465" algn="l"/>
                <a:tab pos="419100" algn="l"/>
              </a:tabLst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We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assume</a:t>
            </a:r>
            <a:r>
              <a:rPr sz="2000" spc="-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that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original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image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has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pdf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40404"/>
                </a:solidFill>
                <a:latin typeface="Cambria Math"/>
                <a:cs typeface="Cambria Math"/>
              </a:rPr>
              <a:t>𝑝</a:t>
            </a:r>
            <a:r>
              <a:rPr sz="2175" spc="37" baseline="-15325" dirty="0">
                <a:solidFill>
                  <a:srgbClr val="040404"/>
                </a:solidFill>
                <a:latin typeface="Cambria Math"/>
                <a:cs typeface="Cambria Math"/>
              </a:rPr>
              <a:t>𝑟</a:t>
            </a:r>
            <a:r>
              <a:rPr sz="2000" spc="25" dirty="0">
                <a:solidFill>
                  <a:srgbClr val="040404"/>
                </a:solidFill>
                <a:latin typeface="Cambria Math"/>
                <a:cs typeface="Cambria Math"/>
              </a:rPr>
              <a:t>(𝑟)</a:t>
            </a:r>
            <a:r>
              <a:rPr sz="2000" spc="25" dirty="0">
                <a:solidFill>
                  <a:srgbClr val="040404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418465" indent="-355600">
              <a:lnSpc>
                <a:spcPts val="2280"/>
              </a:lnSpc>
              <a:spcBef>
                <a:spcPts val="840"/>
              </a:spcBef>
              <a:buChar char="•"/>
              <a:tabLst>
                <a:tab pos="418465" algn="l"/>
                <a:tab pos="419100" algn="l"/>
              </a:tabLst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We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are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looking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for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transformation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Cambria Math"/>
                <a:cs typeface="Cambria Math"/>
              </a:rPr>
              <a:t>𝑧</a:t>
            </a:r>
            <a:r>
              <a:rPr sz="2000" spc="135" dirty="0">
                <a:solidFill>
                  <a:srgbClr val="040404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40404"/>
                </a:solidFill>
                <a:latin typeface="Cambria Math"/>
                <a:cs typeface="Cambria Math"/>
              </a:rPr>
              <a:t>=</a:t>
            </a:r>
            <a:r>
              <a:rPr sz="2000" spc="125" dirty="0">
                <a:solidFill>
                  <a:srgbClr val="040404"/>
                </a:solidFill>
                <a:latin typeface="Cambria Math"/>
                <a:cs typeface="Cambria Math"/>
              </a:rPr>
              <a:t> </a:t>
            </a:r>
            <a:r>
              <a:rPr sz="2000" spc="15" dirty="0">
                <a:solidFill>
                  <a:srgbClr val="040404"/>
                </a:solidFill>
                <a:latin typeface="Cambria Math"/>
                <a:cs typeface="Cambria Math"/>
              </a:rPr>
              <a:t>𝑇(𝑟)</a:t>
            </a:r>
            <a:r>
              <a:rPr sz="2000" spc="105" dirty="0">
                <a:solidFill>
                  <a:srgbClr val="040404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which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provides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an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image</a:t>
            </a:r>
            <a:endParaRPr sz="2000">
              <a:latin typeface="Arial MT"/>
              <a:cs typeface="Arial MT"/>
            </a:endParaRPr>
          </a:p>
          <a:p>
            <a:pPr marL="418465">
              <a:lnSpc>
                <a:spcPts val="2280"/>
              </a:lnSpc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with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specific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pdf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40404"/>
                </a:solidFill>
                <a:latin typeface="Cambria Math"/>
                <a:cs typeface="Cambria Math"/>
              </a:rPr>
              <a:t>𝑝</a:t>
            </a:r>
            <a:r>
              <a:rPr sz="2175" spc="30" baseline="-15325" dirty="0">
                <a:solidFill>
                  <a:srgbClr val="040404"/>
                </a:solidFill>
                <a:latin typeface="Cambria Math"/>
                <a:cs typeface="Cambria Math"/>
              </a:rPr>
              <a:t>𝑧</a:t>
            </a:r>
            <a:r>
              <a:rPr sz="2000" spc="20" dirty="0">
                <a:solidFill>
                  <a:srgbClr val="040404"/>
                </a:solidFill>
                <a:latin typeface="Cambria Math"/>
                <a:cs typeface="Cambria Math"/>
              </a:rPr>
              <a:t>(𝑧)</a:t>
            </a:r>
            <a:r>
              <a:rPr sz="2000" spc="-20" dirty="0">
                <a:solidFill>
                  <a:srgbClr val="040404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418465" marR="253365" indent="-355600">
              <a:lnSpc>
                <a:spcPts val="2160"/>
              </a:lnSpc>
              <a:spcBef>
                <a:spcPts val="1110"/>
              </a:spcBef>
              <a:buChar char="•"/>
              <a:tabLst>
                <a:tab pos="418465" algn="l"/>
                <a:tab pos="419100" algn="l"/>
              </a:tabLst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Histogram</a:t>
            </a:r>
            <a:r>
              <a:rPr sz="2000" spc="-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specification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uses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histogram</a:t>
            </a:r>
            <a:r>
              <a:rPr sz="2000" spc="-3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equalization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as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an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intermediate </a:t>
            </a:r>
            <a:r>
              <a:rPr sz="2000" spc="-5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step.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8500" y="1620363"/>
            <a:ext cx="7797800" cy="22212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In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many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cases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histograms</a:t>
            </a:r>
            <a:r>
              <a:rPr sz="2000" spc="-4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are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needed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for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local areas</a:t>
            </a:r>
            <a:r>
              <a:rPr sz="2000" spc="-3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of</a:t>
            </a:r>
            <a:r>
              <a:rPr sz="2000" spc="-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an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image.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Possible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applications</a:t>
            </a:r>
            <a:r>
              <a:rPr sz="2000" spc="-3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could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be:</a:t>
            </a:r>
            <a:endParaRPr sz="2000">
              <a:latin typeface="Arial MT"/>
              <a:cs typeface="Arial MT"/>
            </a:endParaRPr>
          </a:p>
          <a:p>
            <a:pPr marL="733425" lvl="1" indent="-369570">
              <a:spcBef>
                <a:spcPts val="480"/>
              </a:spcBef>
              <a:buFont typeface="Courier New"/>
              <a:buChar char="o"/>
              <a:tabLst>
                <a:tab pos="734060" algn="l"/>
              </a:tabLst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Pattern</a:t>
            </a:r>
            <a:r>
              <a:rPr sz="2000" spc="-3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detection</a:t>
            </a:r>
            <a:r>
              <a:rPr sz="2000" spc="-4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based</a:t>
            </a:r>
            <a:r>
              <a:rPr sz="2000" spc="-3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on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histogram.</a:t>
            </a:r>
            <a:endParaRPr sz="2000">
              <a:latin typeface="Arial MT"/>
              <a:cs typeface="Arial MT"/>
            </a:endParaRPr>
          </a:p>
          <a:p>
            <a:pPr marL="733425" lvl="1" indent="-369570">
              <a:spcBef>
                <a:spcPts val="480"/>
              </a:spcBef>
              <a:buFont typeface="Courier New"/>
              <a:buChar char="o"/>
              <a:tabLst>
                <a:tab pos="734060" algn="l"/>
              </a:tabLst>
            </a:pPr>
            <a:r>
              <a:rPr sz="2000" spc="-5" dirty="0">
                <a:solidFill>
                  <a:srgbClr val="040404"/>
                </a:solidFill>
                <a:latin typeface="Arial MT"/>
                <a:cs typeface="Arial MT"/>
              </a:rPr>
              <a:t>Adaptive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enhancement.</a:t>
            </a:r>
            <a:endParaRPr sz="2000">
              <a:latin typeface="Arial MT"/>
              <a:cs typeface="Arial MT"/>
            </a:endParaRPr>
          </a:p>
          <a:p>
            <a:pPr marL="733425" lvl="1" indent="-369570">
              <a:spcBef>
                <a:spcPts val="480"/>
              </a:spcBef>
              <a:buFont typeface="Courier New"/>
              <a:buChar char="o"/>
              <a:tabLst>
                <a:tab pos="734060" algn="l"/>
              </a:tabLst>
            </a:pPr>
            <a:r>
              <a:rPr sz="2000" spc="-5" dirty="0">
                <a:solidFill>
                  <a:srgbClr val="040404"/>
                </a:solidFill>
                <a:latin typeface="Arial MT"/>
                <a:cs typeface="Arial MT"/>
              </a:rPr>
              <a:t>Adaptive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thresholding.</a:t>
            </a:r>
            <a:endParaRPr sz="2000">
              <a:latin typeface="Arial MT"/>
              <a:cs typeface="Arial MT"/>
            </a:endParaRPr>
          </a:p>
          <a:p>
            <a:pPr marL="733425" lvl="1" indent="-369570">
              <a:spcBef>
                <a:spcPts val="484"/>
              </a:spcBef>
              <a:buFont typeface="Courier New"/>
              <a:buChar char="o"/>
              <a:tabLst>
                <a:tab pos="734060" algn="l"/>
              </a:tabLst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Object</a:t>
            </a:r>
            <a:r>
              <a:rPr sz="2000" spc="-3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tracking</a:t>
            </a:r>
            <a:r>
              <a:rPr sz="2000" spc="-4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based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on</a:t>
            </a:r>
            <a:r>
              <a:rPr sz="2000" spc="-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histogram.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9619" y="4149052"/>
            <a:ext cx="6868033" cy="230761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07307" y="322571"/>
            <a:ext cx="3906520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Local</a:t>
            </a:r>
            <a:r>
              <a:rPr spc="-10" dirty="0"/>
              <a:t> </a:t>
            </a:r>
            <a:r>
              <a:rPr spc="-5" dirty="0"/>
              <a:t>Histogram</a:t>
            </a:r>
            <a:r>
              <a:rPr spc="-20" dirty="0"/>
              <a:t> </a:t>
            </a:r>
            <a:r>
              <a:rPr spc="-5" dirty="0"/>
              <a:t>Equalization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 Filtering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40933" y="1981200"/>
          <a:ext cx="42672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184047" y="2300871"/>
            <a:ext cx="4572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22614" y="1993557"/>
            <a:ext cx="1380066" cy="11538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9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6407 0.01505 0.32813 0.03032 0.32587 0.05162 C 0.32379 0.07315 -0.01232 0.10718 -0.01284 0.12824 C -0.01354 0.1493 0.32153 0.15139 0.32223 0.17755 C 0.32292 0.20393 -0.00434 0.26065 -0.0092 0.28634 C -0.01423 0.3118 0.29254 0.33079 0.29254 0.33079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6407 0.01505 0.32813 0.03032 0.32587 0.05162 C 0.32379 0.07315 -0.01232 0.10718 -0.01284 0.12824 C -0.01354 0.1493 0.32153 0.15139 0.32223 0.17755 C 0.32292 0.20393 -0.00434 0.26065 -0.0092 0.28634 C -0.01423 0.3118 0.29254 0.33079 0.29254 0.33079 " pathEditMode="relative" ptsTypes="AAA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1945" y="322571"/>
            <a:ext cx="7934959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Local</a:t>
            </a:r>
            <a:r>
              <a:rPr spc="5" dirty="0"/>
              <a:t> </a:t>
            </a:r>
            <a:r>
              <a:rPr spc="-5" dirty="0"/>
              <a:t>Histogram Equalization</a:t>
            </a:r>
            <a:r>
              <a:rPr spc="15" dirty="0"/>
              <a:t> </a:t>
            </a:r>
            <a:r>
              <a:rPr spc="-5" dirty="0"/>
              <a:t>for</a:t>
            </a:r>
            <a:r>
              <a:rPr dirty="0"/>
              <a:t> </a:t>
            </a:r>
            <a:r>
              <a:rPr spc="-5" dirty="0"/>
              <a:t>local</a:t>
            </a:r>
            <a:r>
              <a:rPr spc="5" dirty="0"/>
              <a:t> </a:t>
            </a:r>
            <a:r>
              <a:rPr spc="-5" dirty="0"/>
              <a:t>image</a:t>
            </a:r>
            <a:r>
              <a:rPr spc="10" dirty="0"/>
              <a:t> </a:t>
            </a:r>
            <a:r>
              <a:rPr spc="-5" dirty="0"/>
              <a:t>enhancement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5303" y="1861185"/>
            <a:ext cx="8491855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histogram</a:t>
            </a:r>
            <a:r>
              <a:rPr sz="2000" spc="-3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processing</a:t>
            </a:r>
            <a:r>
              <a:rPr sz="2000" spc="-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methods</a:t>
            </a:r>
            <a:r>
              <a:rPr sz="2000" spc="-3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discussed</a:t>
            </a:r>
            <a:r>
              <a:rPr sz="2000" spc="-4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previously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are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global</a:t>
            </a:r>
            <a:endParaRPr sz="2000">
              <a:latin typeface="Arial MT"/>
              <a:cs typeface="Arial MT"/>
            </a:endParaRPr>
          </a:p>
          <a:p>
            <a:pPr marL="355600"/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(transformation</a:t>
            </a:r>
            <a:r>
              <a:rPr sz="2000" spc="-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is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based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on </a:t>
            </a:r>
            <a:r>
              <a:rPr sz="2000" spc="-5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intensity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distribution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entire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image).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This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global approach</a:t>
            </a:r>
            <a:r>
              <a:rPr sz="2000" spc="-3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is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suitable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for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overall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enhancement.</a:t>
            </a:r>
            <a:endParaRPr sz="2000">
              <a:latin typeface="Arial MT"/>
              <a:cs typeface="Arial MT"/>
            </a:endParaRPr>
          </a:p>
          <a:p>
            <a:pPr marL="355600" marR="271780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There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are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cases</a:t>
            </a:r>
            <a:r>
              <a:rPr sz="2000" spc="-3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in</a:t>
            </a:r>
            <a:r>
              <a:rPr sz="2000"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which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it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is</a:t>
            </a:r>
            <a:r>
              <a:rPr sz="2000"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necessary</a:t>
            </a:r>
            <a:r>
              <a:rPr sz="2000" spc="-5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enhance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details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over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small </a:t>
            </a:r>
            <a:r>
              <a:rPr sz="2000" spc="-54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areas</a:t>
            </a:r>
            <a:r>
              <a:rPr sz="2000" spc="-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in</a:t>
            </a:r>
            <a:r>
              <a:rPr sz="2000"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an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image.</a:t>
            </a:r>
            <a:endParaRPr sz="2000">
              <a:latin typeface="Arial MT"/>
              <a:cs typeface="Arial MT"/>
            </a:endParaRPr>
          </a:p>
          <a:p>
            <a:pPr marL="355600" marR="340360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number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pixels in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these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areas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may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have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negligible</a:t>
            </a:r>
            <a:r>
              <a:rPr sz="2000"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influence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on </a:t>
            </a:r>
            <a:r>
              <a:rPr sz="2000" spc="-5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computation</a:t>
            </a:r>
            <a:r>
              <a:rPr sz="2000" spc="-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global </a:t>
            </a:r>
            <a:r>
              <a:rPr sz="2000" spc="-5" dirty="0">
                <a:solidFill>
                  <a:srgbClr val="040404"/>
                </a:solidFill>
                <a:latin typeface="Arial MT"/>
                <a:cs typeface="Arial MT"/>
              </a:rPr>
              <a:t>transformation.</a:t>
            </a:r>
            <a:endParaRPr sz="2000">
              <a:latin typeface="Arial MT"/>
              <a:cs typeface="Arial MT"/>
            </a:endParaRPr>
          </a:p>
          <a:p>
            <a:pPr marL="355600" marR="87630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solution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is to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devise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transformation</a:t>
            </a:r>
            <a:r>
              <a:rPr sz="2000" spc="-4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functions</a:t>
            </a:r>
            <a:r>
              <a:rPr sz="2000" spc="-3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based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on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000" spc="-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intensity </a:t>
            </a:r>
            <a:r>
              <a:rPr sz="2000" spc="-5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distribution</a:t>
            </a:r>
            <a:r>
              <a:rPr sz="2000" spc="-3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in a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neighbourhood</a:t>
            </a:r>
            <a:r>
              <a:rPr sz="2000" spc="-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around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every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pixel.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above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approach</a:t>
            </a:r>
            <a:r>
              <a:rPr sz="2000" spc="-3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facilitates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tasks</a:t>
            </a:r>
            <a:r>
              <a:rPr sz="2000" spc="-3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such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as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detection,</a:t>
            </a:r>
            <a:r>
              <a:rPr sz="2000" spc="-5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tracking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  <a:p>
            <a:pPr marL="355600"/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spatially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adaptive</a:t>
            </a:r>
            <a:r>
              <a:rPr sz="2000" spc="-3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thresholding.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214" y="1810318"/>
            <a:ext cx="7782977" cy="47181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9038" y="322571"/>
            <a:ext cx="5162550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</a:t>
            </a:r>
            <a:r>
              <a:rPr spc="-25" dirty="0"/>
              <a:t> </a:t>
            </a:r>
            <a:r>
              <a:rPr spc="-5" dirty="0"/>
              <a:t>Local Histogram</a:t>
            </a:r>
            <a:r>
              <a:rPr spc="-15" dirty="0"/>
              <a:t> </a:t>
            </a:r>
            <a:r>
              <a:rPr spc="-5" dirty="0"/>
              <a:t>Equalization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9818" y="2708911"/>
            <a:ext cx="8150606" cy="28083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9038" y="322571"/>
            <a:ext cx="5162550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</a:t>
            </a:r>
            <a:r>
              <a:rPr spc="-25" dirty="0"/>
              <a:t> </a:t>
            </a:r>
            <a:r>
              <a:rPr spc="-5" dirty="0"/>
              <a:t>Local Histogram</a:t>
            </a:r>
            <a:r>
              <a:rPr spc="-15" dirty="0"/>
              <a:t> </a:t>
            </a:r>
            <a:r>
              <a:rPr spc="-5" dirty="0"/>
              <a:t>Equalization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35303" y="1680718"/>
            <a:ext cx="80879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Observe</a:t>
            </a:r>
            <a:r>
              <a:rPr sz="2000" spc="-5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details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revealed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with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local (spatially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adaptive)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histogram</a:t>
            </a:r>
            <a:endParaRPr sz="2000">
              <a:latin typeface="Arial MT"/>
              <a:cs typeface="Arial MT"/>
            </a:endParaRPr>
          </a:p>
          <a:p>
            <a:pPr marL="355600"/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equalization.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9162" y="1484783"/>
            <a:ext cx="6279065" cy="47400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26463" y="6270447"/>
            <a:ext cx="8572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5880" algn="ctr">
              <a:spcBef>
                <a:spcPts val="100"/>
              </a:spcBef>
            </a:pPr>
            <a:r>
              <a:rPr spc="-20" dirty="0">
                <a:latin typeface="Cambria"/>
                <a:cs typeface="Cambria"/>
              </a:rPr>
              <a:t>Top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50" dirty="0">
                <a:latin typeface="Cambria"/>
                <a:cs typeface="Cambria"/>
              </a:rPr>
              <a:t>left: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175" dirty="0">
                <a:latin typeface="Cambria"/>
                <a:cs typeface="Cambria"/>
              </a:rPr>
              <a:t>A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25" dirty="0">
                <a:latin typeface="Cambria"/>
                <a:cs typeface="Cambria"/>
              </a:rPr>
              <a:t>window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45" dirty="0">
                <a:latin typeface="Cambria"/>
                <a:cs typeface="Cambria"/>
              </a:rPr>
              <a:t>size</a:t>
            </a:r>
            <a:r>
              <a:rPr spc="114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of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[25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20" dirty="0">
                <a:latin typeface="Cambria"/>
                <a:cs typeface="Cambria"/>
              </a:rPr>
              <a:t>25].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Top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70" dirty="0">
                <a:latin typeface="Cambria"/>
                <a:cs typeface="Cambria"/>
              </a:rPr>
              <a:t>right: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175" dirty="0">
                <a:latin typeface="Cambria"/>
                <a:cs typeface="Cambria"/>
              </a:rPr>
              <a:t>A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25" dirty="0">
                <a:latin typeface="Cambria"/>
                <a:cs typeface="Cambria"/>
              </a:rPr>
              <a:t>window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45" dirty="0">
                <a:latin typeface="Cambria"/>
                <a:cs typeface="Cambria"/>
              </a:rPr>
              <a:t>size</a:t>
            </a:r>
            <a:r>
              <a:rPr spc="1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of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[64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20" dirty="0">
                <a:latin typeface="Cambria"/>
                <a:cs typeface="Cambria"/>
              </a:rPr>
              <a:t>64].</a:t>
            </a:r>
            <a:endParaRPr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pc="55" dirty="0">
                <a:latin typeface="Cambria"/>
                <a:cs typeface="Cambria"/>
              </a:rPr>
              <a:t>Bottom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50" dirty="0">
                <a:latin typeface="Cambria"/>
                <a:cs typeface="Cambria"/>
              </a:rPr>
              <a:t>left: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175" dirty="0">
                <a:latin typeface="Cambria"/>
                <a:cs typeface="Cambria"/>
              </a:rPr>
              <a:t>A</a:t>
            </a:r>
            <a:r>
              <a:rPr dirty="0">
                <a:latin typeface="Cambria"/>
                <a:cs typeface="Cambria"/>
              </a:rPr>
              <a:t> </a:t>
            </a:r>
            <a:r>
              <a:rPr spc="25" dirty="0">
                <a:latin typeface="Cambria"/>
                <a:cs typeface="Cambria"/>
              </a:rPr>
              <a:t>window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45" dirty="0">
                <a:latin typeface="Cambria"/>
                <a:cs typeface="Cambria"/>
              </a:rPr>
              <a:t>size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of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[100</a:t>
            </a:r>
            <a:r>
              <a:rPr spc="110" dirty="0">
                <a:latin typeface="Cambria"/>
                <a:cs typeface="Cambria"/>
              </a:rPr>
              <a:t> </a:t>
            </a:r>
            <a:r>
              <a:rPr spc="15" dirty="0">
                <a:latin typeface="Cambria"/>
                <a:cs typeface="Cambria"/>
              </a:rPr>
              <a:t>100].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55" dirty="0">
                <a:latin typeface="Cambria"/>
                <a:cs typeface="Cambria"/>
              </a:rPr>
              <a:t>Bottom</a:t>
            </a:r>
            <a:r>
              <a:rPr spc="114" dirty="0">
                <a:latin typeface="Cambria"/>
                <a:cs typeface="Cambria"/>
              </a:rPr>
              <a:t> </a:t>
            </a:r>
            <a:r>
              <a:rPr spc="70" dirty="0">
                <a:latin typeface="Cambria"/>
                <a:cs typeface="Cambria"/>
              </a:rPr>
              <a:t>right: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175" dirty="0">
                <a:latin typeface="Cambria"/>
                <a:cs typeface="Cambria"/>
              </a:rPr>
              <a:t>A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25" dirty="0">
                <a:latin typeface="Cambria"/>
                <a:cs typeface="Cambria"/>
              </a:rPr>
              <a:t>window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45" dirty="0">
                <a:latin typeface="Cambria"/>
                <a:cs typeface="Cambria"/>
              </a:rPr>
              <a:t>size</a:t>
            </a:r>
            <a:r>
              <a:rPr spc="114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of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[200</a:t>
            </a:r>
            <a:r>
              <a:rPr spc="114" dirty="0">
                <a:latin typeface="Cambria"/>
                <a:cs typeface="Cambria"/>
              </a:rPr>
              <a:t> </a:t>
            </a:r>
            <a:r>
              <a:rPr spc="15" dirty="0">
                <a:latin typeface="Cambria"/>
                <a:cs typeface="Cambria"/>
              </a:rPr>
              <a:t>200].</a:t>
            </a:r>
            <a:endParaRPr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9038" y="322571"/>
            <a:ext cx="5162550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</a:t>
            </a:r>
            <a:r>
              <a:rPr spc="-25" dirty="0"/>
              <a:t> </a:t>
            </a:r>
            <a:r>
              <a:rPr spc="-5" dirty="0"/>
              <a:t>Local Histogram</a:t>
            </a:r>
            <a:r>
              <a:rPr spc="-15" dirty="0"/>
              <a:t> </a:t>
            </a:r>
            <a:r>
              <a:rPr spc="-5" dirty="0"/>
              <a:t>Equalization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8118" y="1545723"/>
            <a:ext cx="6218544" cy="46944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54479" y="6270447"/>
            <a:ext cx="831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785" algn="ctr">
              <a:spcBef>
                <a:spcPts val="100"/>
              </a:spcBef>
            </a:pPr>
            <a:r>
              <a:rPr spc="-20" dirty="0">
                <a:latin typeface="Cambria"/>
                <a:cs typeface="Cambria"/>
              </a:rPr>
              <a:t>Top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50" dirty="0">
                <a:latin typeface="Cambria"/>
                <a:cs typeface="Cambria"/>
              </a:rPr>
              <a:t>left: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175" dirty="0">
                <a:latin typeface="Cambria"/>
                <a:cs typeface="Cambria"/>
              </a:rPr>
              <a:t>A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25" dirty="0">
                <a:latin typeface="Cambria"/>
                <a:cs typeface="Cambria"/>
              </a:rPr>
              <a:t>window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45" dirty="0">
                <a:latin typeface="Cambria"/>
                <a:cs typeface="Cambria"/>
              </a:rPr>
              <a:t>size</a:t>
            </a:r>
            <a:r>
              <a:rPr spc="114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of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[15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20" dirty="0">
                <a:latin typeface="Cambria"/>
                <a:cs typeface="Cambria"/>
              </a:rPr>
              <a:t>15].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Top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70" dirty="0">
                <a:latin typeface="Cambria"/>
                <a:cs typeface="Cambria"/>
              </a:rPr>
              <a:t>right: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175" dirty="0">
                <a:latin typeface="Cambria"/>
                <a:cs typeface="Cambria"/>
              </a:rPr>
              <a:t>A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25" dirty="0">
                <a:latin typeface="Cambria"/>
                <a:cs typeface="Cambria"/>
              </a:rPr>
              <a:t>window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45" dirty="0">
                <a:latin typeface="Cambria"/>
                <a:cs typeface="Cambria"/>
              </a:rPr>
              <a:t>size</a:t>
            </a:r>
            <a:r>
              <a:rPr spc="1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of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[30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20" dirty="0">
                <a:latin typeface="Cambria"/>
                <a:cs typeface="Cambria"/>
              </a:rPr>
              <a:t>30].</a:t>
            </a:r>
            <a:endParaRPr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pc="55" dirty="0">
                <a:latin typeface="Cambria"/>
                <a:cs typeface="Cambria"/>
              </a:rPr>
              <a:t>Bottom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50" dirty="0">
                <a:latin typeface="Cambria"/>
                <a:cs typeface="Cambria"/>
              </a:rPr>
              <a:t>left:</a:t>
            </a:r>
            <a:r>
              <a:rPr dirty="0">
                <a:latin typeface="Cambria"/>
                <a:cs typeface="Cambria"/>
              </a:rPr>
              <a:t> </a:t>
            </a:r>
            <a:r>
              <a:rPr spc="175" dirty="0">
                <a:latin typeface="Cambria"/>
                <a:cs typeface="Cambria"/>
              </a:rPr>
              <a:t>A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25" dirty="0">
                <a:latin typeface="Cambria"/>
                <a:cs typeface="Cambria"/>
              </a:rPr>
              <a:t>window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45" dirty="0">
                <a:latin typeface="Cambria"/>
                <a:cs typeface="Cambria"/>
              </a:rPr>
              <a:t>size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of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[75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20" dirty="0">
                <a:latin typeface="Cambria"/>
                <a:cs typeface="Cambria"/>
              </a:rPr>
              <a:t>75].</a:t>
            </a:r>
            <a:r>
              <a:rPr spc="110" dirty="0">
                <a:latin typeface="Cambria"/>
                <a:cs typeface="Cambria"/>
              </a:rPr>
              <a:t> </a:t>
            </a:r>
            <a:r>
              <a:rPr spc="55" dirty="0">
                <a:latin typeface="Cambria"/>
                <a:cs typeface="Cambria"/>
              </a:rPr>
              <a:t>Bottom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70" dirty="0">
                <a:latin typeface="Cambria"/>
                <a:cs typeface="Cambria"/>
              </a:rPr>
              <a:t>right: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175" dirty="0">
                <a:latin typeface="Cambria"/>
                <a:cs typeface="Cambria"/>
              </a:rPr>
              <a:t>A</a:t>
            </a:r>
            <a:r>
              <a:rPr dirty="0">
                <a:latin typeface="Cambria"/>
                <a:cs typeface="Cambria"/>
              </a:rPr>
              <a:t> </a:t>
            </a:r>
            <a:r>
              <a:rPr spc="25" dirty="0">
                <a:latin typeface="Cambria"/>
                <a:cs typeface="Cambria"/>
              </a:rPr>
              <a:t>window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45" dirty="0">
                <a:latin typeface="Cambria"/>
                <a:cs typeface="Cambria"/>
              </a:rPr>
              <a:t>size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of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[150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15" dirty="0">
                <a:latin typeface="Cambria"/>
                <a:cs typeface="Cambria"/>
              </a:rPr>
              <a:t>150].</a:t>
            </a:r>
            <a:endParaRPr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9038" y="322571"/>
            <a:ext cx="5162550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</a:t>
            </a:r>
            <a:r>
              <a:rPr spc="-25" dirty="0"/>
              <a:t> </a:t>
            </a:r>
            <a:r>
              <a:rPr spc="-5" dirty="0"/>
              <a:t>Local Histogram</a:t>
            </a:r>
            <a:r>
              <a:rPr spc="-15" dirty="0"/>
              <a:t> </a:t>
            </a:r>
            <a:r>
              <a:rPr spc="-5" dirty="0"/>
              <a:t>Equalization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5727" y="2852802"/>
            <a:ext cx="2798699" cy="2798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3388" y="2852802"/>
            <a:ext cx="2798699" cy="2798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18477" y="2852802"/>
            <a:ext cx="2798699" cy="27986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9038" y="322571"/>
            <a:ext cx="5162550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</a:t>
            </a:r>
            <a:r>
              <a:rPr spc="-25" dirty="0"/>
              <a:t> </a:t>
            </a:r>
            <a:r>
              <a:rPr spc="-5" dirty="0"/>
              <a:t>Local Histogram</a:t>
            </a:r>
            <a:r>
              <a:rPr spc="-15" dirty="0"/>
              <a:t> </a:t>
            </a:r>
            <a:r>
              <a:rPr spc="-5" dirty="0"/>
              <a:t>Equalization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5302" y="1608836"/>
            <a:ext cx="811403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23265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Image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is split</a:t>
            </a:r>
            <a:r>
              <a:rPr sz="2000" spc="-5" dirty="0">
                <a:solidFill>
                  <a:srgbClr val="040404"/>
                </a:solidFill>
                <a:latin typeface="Arial MT"/>
                <a:cs typeface="Arial MT"/>
              </a:rPr>
              <a:t> into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smaller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regions</a:t>
            </a:r>
            <a:r>
              <a:rPr sz="2000" spc="-3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traditional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histogram </a:t>
            </a:r>
            <a:r>
              <a:rPr sz="2000" spc="-5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equalization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is applied</a:t>
            </a:r>
            <a:r>
              <a:rPr sz="2000"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40404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each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region.</a:t>
            </a:r>
            <a:endParaRPr sz="2000">
              <a:latin typeface="Arial MT"/>
              <a:cs typeface="Arial MT"/>
            </a:endParaRPr>
          </a:p>
          <a:p>
            <a:pPr marL="355600" marR="5080" indent="-342900"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smaller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equalized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images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are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combined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into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one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obtain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final </a:t>
            </a:r>
            <a:r>
              <a:rPr sz="2000" spc="-5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resultant</a:t>
            </a:r>
            <a:r>
              <a:rPr sz="2000" spc="-5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image.</a:t>
            </a:r>
            <a:endParaRPr sz="2000">
              <a:latin typeface="Arial MT"/>
              <a:cs typeface="Arial MT"/>
            </a:endParaRPr>
          </a:p>
          <a:p>
            <a:pPr marL="355600" marR="39370" indent="-342900"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final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image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appears</a:t>
            </a:r>
            <a:r>
              <a:rPr sz="2000" spc="-3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be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very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blocky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in nature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has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40404"/>
                </a:solidFill>
                <a:latin typeface="Arial MT"/>
                <a:cs typeface="Arial MT"/>
              </a:rPr>
              <a:t>different </a:t>
            </a:r>
            <a:r>
              <a:rPr sz="2000" spc="-5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contrast</a:t>
            </a:r>
            <a:r>
              <a:rPr sz="2000" spc="-6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levels </a:t>
            </a:r>
            <a:r>
              <a:rPr sz="2000" spc="-5" dirty="0">
                <a:solidFill>
                  <a:srgbClr val="040404"/>
                </a:solidFill>
                <a:latin typeface="Arial MT"/>
                <a:cs typeface="Arial MT"/>
              </a:rPr>
              <a:t>for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each</a:t>
            </a:r>
            <a:r>
              <a:rPr sz="2000" spc="-3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individual</a:t>
            </a:r>
            <a:r>
              <a:rPr sz="2000" spc="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region.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Post-processing</a:t>
            </a:r>
            <a:r>
              <a:rPr sz="2000" spc="-4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is</a:t>
            </a:r>
            <a:r>
              <a:rPr sz="2000" spc="-1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required</a:t>
            </a:r>
            <a:r>
              <a:rPr sz="2000" spc="-25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remove</a:t>
            </a:r>
            <a:r>
              <a:rPr sz="2000" spc="-4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blocking</a:t>
            </a:r>
            <a:r>
              <a:rPr sz="2000" spc="-10" dirty="0">
                <a:solidFill>
                  <a:srgbClr val="04040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0404"/>
                </a:solidFill>
                <a:latin typeface="Arial MT"/>
                <a:cs typeface="Arial MT"/>
              </a:rPr>
              <a:t>artifacts.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9109" y="4234523"/>
            <a:ext cx="3810888" cy="214680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5805" y="661125"/>
            <a:ext cx="923049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Local</a:t>
            </a:r>
            <a:r>
              <a:rPr spc="5" dirty="0"/>
              <a:t> </a:t>
            </a:r>
            <a:r>
              <a:rPr spc="-5" dirty="0"/>
              <a:t>Histogram Equalization</a:t>
            </a:r>
            <a:r>
              <a:rPr spc="15" dirty="0"/>
              <a:t> </a:t>
            </a:r>
            <a:r>
              <a:rPr lang="en-US" spc="-5" dirty="0"/>
              <a:t>Drawbacks</a:t>
            </a:r>
            <a:endParaRPr spc="-5"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0018" y="4253573"/>
            <a:ext cx="3810889" cy="2127757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C147-1276-AA85-213C-733302CD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DD4A-6903-3F91-CFB8-3495BD47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/>
              <a:t>Chapter 3 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Gonzalez, Rafael C. </a:t>
            </a:r>
            <a:r>
              <a:rPr lang="en-US" b="0" i="1" dirty="0">
                <a:solidFill>
                  <a:srgbClr val="222222"/>
                </a:solidFill>
                <a:effectLst/>
                <a:latin typeface="+mj-lt"/>
              </a:rPr>
              <a:t>Digital image processing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. Pearson education India, 2009.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499281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A1BA-4DA8-9B04-8CEC-09D5235C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Solution– </a:t>
            </a:r>
            <a:r>
              <a:rPr lang="en-US" sz="2400" dirty="0"/>
              <a:t>practice is given on slide </a:t>
            </a:r>
            <a:r>
              <a:rPr lang="en-US" sz="2400"/>
              <a:t># 67</a:t>
            </a:r>
            <a:endParaRPr lang="en-PK" sz="6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85F699-FDC8-419B-007E-DE40C052C1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264694"/>
          <a:ext cx="10515600" cy="1930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74974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343288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46032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391681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607637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000" b="1">
                          <a:effectLst/>
                        </a:rPr>
                        <a:t>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000" b="1" dirty="0">
                          <a:effectLst/>
                        </a:rPr>
                        <a:t>2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000" b="1">
                          <a:effectLst/>
                        </a:rPr>
                        <a:t>2 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000" b="1">
                          <a:effectLst/>
                        </a:rPr>
                        <a:t>4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000" b="1">
                          <a:effectLst/>
                        </a:rPr>
                        <a:t>5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766449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000" b="1">
                          <a:effectLst/>
                        </a:rPr>
                        <a:t>7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000" b="1">
                          <a:effectLst/>
                        </a:rPr>
                        <a:t>4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000" b="1">
                          <a:effectLst/>
                        </a:rPr>
                        <a:t>6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000" b="1">
                          <a:effectLst/>
                        </a:rPr>
                        <a:t>6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000" b="1">
                          <a:effectLst/>
                        </a:rPr>
                        <a:t>7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604398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000" b="1">
                          <a:effectLst/>
                        </a:rPr>
                        <a:t>6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000" b="1">
                          <a:effectLst/>
                        </a:rPr>
                        <a:t>4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000" b="1">
                          <a:effectLst/>
                        </a:rPr>
                        <a:t>4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000" b="1">
                          <a:effectLst/>
                        </a:rPr>
                        <a:t>2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000" b="1">
                          <a:effectLst/>
                        </a:rPr>
                        <a:t>2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265346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000" b="1">
                          <a:effectLst/>
                        </a:rPr>
                        <a:t>2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000" b="1">
                          <a:effectLst/>
                        </a:rPr>
                        <a:t>5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000" b="1">
                          <a:effectLst/>
                        </a:rPr>
                        <a:t>5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000" b="1">
                          <a:effectLst/>
                        </a:rPr>
                        <a:t>4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2000" b="1" dirty="0">
                          <a:effectLst/>
                        </a:rPr>
                        <a:t>2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61073823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B329AB7-070A-C6F0-5326-F77C762E2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8" y="1948150"/>
            <a:ext cx="102018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The new image is as follow: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 Here intensities are calculate within the same ranges as give. i.e. 0-7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69A9A-6290-84D2-468F-B22D662C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88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5639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CBDE-ED26-BEC6-E57C-0B53DC0D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Filtering-- Will see later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B5375-3DB7-175D-E878-A1D25745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98F37-65C2-5F19-18A6-66C1AA83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0154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3025</Words>
  <Application>Microsoft Office PowerPoint</Application>
  <PresentationFormat>Widescreen</PresentationFormat>
  <Paragraphs>1223</Paragraphs>
  <Slides>88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101" baseType="lpstr">
      <vt:lpstr>Arial</vt:lpstr>
      <vt:lpstr>Arial MT</vt:lpstr>
      <vt:lpstr>Calibri</vt:lpstr>
      <vt:lpstr>Calibri Light</vt:lpstr>
      <vt:lpstr>Cambria</vt:lpstr>
      <vt:lpstr>Cambria Math</vt:lpstr>
      <vt:lpstr>Courier New</vt:lpstr>
      <vt:lpstr>Google Sans</vt:lpstr>
      <vt:lpstr>Nunito</vt:lpstr>
      <vt:lpstr>Times New Roman</vt:lpstr>
      <vt:lpstr>TimesTen-Italic</vt:lpstr>
      <vt:lpstr>TimesTen-Roman</vt:lpstr>
      <vt:lpstr>Office Theme</vt:lpstr>
      <vt:lpstr>Spatial Domain Processing</vt:lpstr>
      <vt:lpstr>Spatial Domain</vt:lpstr>
      <vt:lpstr>Spatial Domain</vt:lpstr>
      <vt:lpstr>Spatial Filter</vt:lpstr>
      <vt:lpstr>Spatial Filtering</vt:lpstr>
      <vt:lpstr>Spatial  Filtering</vt:lpstr>
      <vt:lpstr>Spatial  Filtering</vt:lpstr>
      <vt:lpstr>Spatial  Filtering</vt:lpstr>
      <vt:lpstr>Filtering-- Will see later</vt:lpstr>
      <vt:lpstr>Intensity Transformation</vt:lpstr>
      <vt:lpstr>Image Enhancement</vt:lpstr>
      <vt:lpstr>Image transformations</vt:lpstr>
      <vt:lpstr>Image transformation</vt:lpstr>
      <vt:lpstr>Intensity Transformation</vt:lpstr>
      <vt:lpstr>Image transformation</vt:lpstr>
      <vt:lpstr>Probability</vt:lpstr>
      <vt:lpstr>Introduction to probability</vt:lpstr>
      <vt:lpstr>Probability distribution</vt:lpstr>
      <vt:lpstr>Probability – PMF</vt:lpstr>
      <vt:lpstr>Probability – PMF</vt:lpstr>
      <vt:lpstr>Probability – CDF</vt:lpstr>
      <vt:lpstr>Probability – CDF</vt:lpstr>
      <vt:lpstr>Histogram</vt:lpstr>
      <vt:lpstr>What is a Histogram?</vt:lpstr>
      <vt:lpstr>Histograms:</vt:lpstr>
      <vt:lpstr>Histograms:</vt:lpstr>
      <vt:lpstr>Histograms:</vt:lpstr>
      <vt:lpstr>Image histogram</vt:lpstr>
      <vt:lpstr>Histograms:</vt:lpstr>
      <vt:lpstr>PowerPoint Presentation</vt:lpstr>
      <vt:lpstr>Brightness</vt:lpstr>
      <vt:lpstr>Brightness</vt:lpstr>
      <vt:lpstr>Contrast</vt:lpstr>
      <vt:lpstr>Generic figures of histograms</vt:lpstr>
      <vt:lpstr>Two different images with the same histogram</vt:lpstr>
      <vt:lpstr>Negative transformation</vt:lpstr>
      <vt:lpstr>PowerPoint Presentation</vt:lpstr>
      <vt:lpstr>Image Transformation- Thresholding</vt:lpstr>
      <vt:lpstr>Histogram sliding</vt:lpstr>
      <vt:lpstr>Histogram sliding</vt:lpstr>
      <vt:lpstr>Histogram stretching</vt:lpstr>
      <vt:lpstr>Increasing the contrast</vt:lpstr>
      <vt:lpstr>Contrast stretching</vt:lpstr>
      <vt:lpstr>Contrast stretching</vt:lpstr>
      <vt:lpstr>Contrast Stretching and Thresholding</vt:lpstr>
      <vt:lpstr>Applications of Histograms:</vt:lpstr>
      <vt:lpstr>Improve the image contrast [Histogram Equalization] </vt:lpstr>
      <vt:lpstr>Histogram Equalization</vt:lpstr>
      <vt:lpstr>Histogram Equalization</vt:lpstr>
      <vt:lpstr>Histogram Equalization</vt:lpstr>
      <vt:lpstr>Histogram Equalization</vt:lpstr>
      <vt:lpstr>Histogram Equalization</vt:lpstr>
      <vt:lpstr>Histogram Equalization</vt:lpstr>
      <vt:lpstr>Histogram Equalization</vt:lpstr>
      <vt:lpstr>Histogram Equalization</vt:lpstr>
      <vt:lpstr>Histogram Equalization</vt:lpstr>
      <vt:lpstr>Cumulative probability</vt:lpstr>
      <vt:lpstr>Histogram Equalization</vt:lpstr>
      <vt:lpstr>Histogram Equalization</vt:lpstr>
      <vt:lpstr>Histogram Equalization</vt:lpstr>
      <vt:lpstr>Histogram Equalization</vt:lpstr>
      <vt:lpstr>Histogram Equalization</vt:lpstr>
      <vt:lpstr>Histogram Equalization</vt:lpstr>
      <vt:lpstr>Histogram Equalization</vt:lpstr>
      <vt:lpstr>Practise:</vt:lpstr>
      <vt:lpstr>PowerPoint Presentation</vt:lpstr>
      <vt:lpstr>Contrast Stretching</vt:lpstr>
      <vt:lpstr>Histogram Equalization</vt:lpstr>
      <vt:lpstr>Histogram Specification</vt:lpstr>
      <vt:lpstr>PowerPoint Presentation</vt:lpstr>
      <vt:lpstr>PowerPoint Presentation</vt:lpstr>
      <vt:lpstr>Observations</vt:lpstr>
      <vt:lpstr>A set of images with same content but different histograms</vt:lpstr>
      <vt:lpstr>Histogram equalization applied to the dark image</vt:lpstr>
      <vt:lpstr>Histogram equalization applied to the bright image</vt:lpstr>
      <vt:lpstr>Histogram equalization applied  to the low and high contrast images</vt:lpstr>
      <vt:lpstr>Transformation functions for histogram equalization  for the previous example</vt:lpstr>
      <vt:lpstr>Histogram Specification</vt:lpstr>
      <vt:lpstr>Local Histogram Equalization</vt:lpstr>
      <vt:lpstr>Local Histogram Equalization for local image enhancement</vt:lpstr>
      <vt:lpstr>Example: Local Histogram Equalization</vt:lpstr>
      <vt:lpstr>Example: Local Histogram Equalization</vt:lpstr>
      <vt:lpstr>Example: Local Histogram Equalization</vt:lpstr>
      <vt:lpstr>Example: Local Histogram Equalization</vt:lpstr>
      <vt:lpstr>Example: Local Histogram Equalization</vt:lpstr>
      <vt:lpstr>Local Histogram Equalization Drawbacks</vt:lpstr>
      <vt:lpstr>Read</vt:lpstr>
      <vt:lpstr>Solution– practice is given on slide # 67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48</cp:revision>
  <dcterms:created xsi:type="dcterms:W3CDTF">2024-09-08T18:59:45Z</dcterms:created>
  <dcterms:modified xsi:type="dcterms:W3CDTF">2024-10-07T17:00:29Z</dcterms:modified>
</cp:coreProperties>
</file>