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81" r:id="rId2"/>
    <p:sldId id="300" r:id="rId3"/>
    <p:sldId id="301" r:id="rId4"/>
    <p:sldId id="302" r:id="rId5"/>
    <p:sldId id="588" r:id="rId6"/>
    <p:sldId id="589" r:id="rId7"/>
    <p:sldId id="590" r:id="rId8"/>
    <p:sldId id="592" r:id="rId9"/>
    <p:sldId id="591" r:id="rId10"/>
    <p:sldId id="303" r:id="rId11"/>
    <p:sldId id="597" r:id="rId12"/>
    <p:sldId id="304" r:id="rId13"/>
    <p:sldId id="586" r:id="rId14"/>
    <p:sldId id="587" r:id="rId15"/>
    <p:sldId id="532" r:id="rId16"/>
    <p:sldId id="533" r:id="rId17"/>
    <p:sldId id="534" r:id="rId18"/>
    <p:sldId id="535" r:id="rId19"/>
    <p:sldId id="536" r:id="rId20"/>
    <p:sldId id="537" r:id="rId21"/>
    <p:sldId id="538" r:id="rId22"/>
    <p:sldId id="539" r:id="rId23"/>
    <p:sldId id="540" r:id="rId24"/>
    <p:sldId id="541" r:id="rId25"/>
    <p:sldId id="542" r:id="rId26"/>
    <p:sldId id="543" r:id="rId27"/>
    <p:sldId id="544" r:id="rId28"/>
    <p:sldId id="545" r:id="rId29"/>
    <p:sldId id="546" r:id="rId30"/>
    <p:sldId id="547" r:id="rId31"/>
    <p:sldId id="548" r:id="rId32"/>
    <p:sldId id="549" r:id="rId33"/>
    <p:sldId id="550" r:id="rId34"/>
    <p:sldId id="551" r:id="rId35"/>
    <p:sldId id="552" r:id="rId36"/>
    <p:sldId id="553" r:id="rId37"/>
    <p:sldId id="554" r:id="rId38"/>
    <p:sldId id="594" r:id="rId39"/>
    <p:sldId id="595" r:id="rId40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5AD2B-1490-7E97-068A-DF6A2C4FE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231C74-962D-8E61-7E25-5B98E56849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1EFED-6A70-F582-90BF-A1D0135F1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CF8F1-4BBB-4BDF-861A-26D3825900CF}" type="datetimeFigureOut">
              <a:rPr lang="en-PK" smtClean="0"/>
              <a:t>04/10/2024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6BFFA-6FEA-7972-25FC-229738DF8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4A41D-F100-2D7A-3564-166D2BB93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DD5F-2CC3-402D-9841-96960FFDAD8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59517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6BB28-23B6-6C41-713C-2A16C181B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19F370-5A47-8019-0698-E360F4491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24E78-D8CE-F82C-0DB6-72592CE81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CF8F1-4BBB-4BDF-861A-26D3825900CF}" type="datetimeFigureOut">
              <a:rPr lang="en-PK" smtClean="0"/>
              <a:t>04/10/2024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B34F5-6823-74C8-2634-D2B11F8CE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C4E50-C724-9FE6-51C5-5F1DD4A72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DD5F-2CC3-402D-9841-96960FFDAD8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16580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4489DF-64AA-B324-3AA7-D249200311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BFCB51-E970-DB41-F341-38B214154B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ECA66-36B0-CEFC-D42F-AD83FCECE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CF8F1-4BBB-4BDF-861A-26D3825900CF}" type="datetimeFigureOut">
              <a:rPr lang="en-PK" smtClean="0"/>
              <a:t>04/10/2024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01610-50B5-FC8F-B1EB-E7168EA5C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FBBEA-FDC9-1E7F-36F5-E4A6C3BE6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DD5F-2CC3-402D-9841-96960FFDAD8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99914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1ED3D-2883-E793-7926-EDA91327C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2862E-922D-0A2E-65B8-519484998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8CCAA-9F59-2DF6-1D79-4EB69F72E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CF8F1-4BBB-4BDF-861A-26D3825900CF}" type="datetimeFigureOut">
              <a:rPr lang="en-PK" smtClean="0"/>
              <a:t>04/10/2024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C4DA6-DB64-551B-5902-F01214942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96190-B19E-2DA9-667C-A79662678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DD5F-2CC3-402D-9841-96960FFDAD8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37716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0A29F-EA4A-D2B1-77F3-DD7398176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4E301-2B30-7ACF-F862-AECCBBEFE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36B6A-C354-600A-F664-163A5C1D0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CF8F1-4BBB-4BDF-861A-26D3825900CF}" type="datetimeFigureOut">
              <a:rPr lang="en-PK" smtClean="0"/>
              <a:t>04/10/2024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DA1D4-F4E6-6A83-D3B2-FE3E43355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401CB-D893-75CE-741A-66C01C3F1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DD5F-2CC3-402D-9841-96960FFDAD8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23523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8ABF1-250A-1A72-54F3-02B838F56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C11EC-DC62-0173-25EB-00C5FA05EA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47B9F5-C387-CEB9-860E-6334C858E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AC5DD-8DC4-BDC8-4C26-ABAE8043E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CF8F1-4BBB-4BDF-861A-26D3825900CF}" type="datetimeFigureOut">
              <a:rPr lang="en-PK" smtClean="0"/>
              <a:t>04/10/2024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2AF6B-54A0-ABD6-2E82-EDEF1F891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3E46A2-CA89-A566-10AF-1891797F0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DD5F-2CC3-402D-9841-96960FFDAD8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02001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3EC4A-D8EE-E076-CF0F-B13749C8A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B0180-2A28-2854-458A-18D841725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40193-ACF2-80AA-2E3D-F0C060148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CF163C-1FF2-E663-4824-AAD09F3EE0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E29DC7-5B62-4507-5E84-059A5A104F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90393A-08C5-63DB-8ACA-FF5D6137F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CF8F1-4BBB-4BDF-861A-26D3825900CF}" type="datetimeFigureOut">
              <a:rPr lang="en-PK" smtClean="0"/>
              <a:t>04/10/2024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BCE2F1-CE65-0A6D-968D-797881C8E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2DB4BF-C37F-9158-22E3-6A483416D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DD5F-2CC3-402D-9841-96960FFDAD8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74438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C88C3-811F-27EA-524C-C599470AF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2CF9FA-A3B2-2027-768A-13FFD6463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CF8F1-4BBB-4BDF-861A-26D3825900CF}" type="datetimeFigureOut">
              <a:rPr lang="en-PK" smtClean="0"/>
              <a:t>04/10/2024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FD796-C64E-269B-4DE8-8A326F13A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7C72C9-FF74-40EE-D63B-BD64DC0C4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DD5F-2CC3-402D-9841-96960FFDAD8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25770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91235-971A-8708-87F6-FE467F9EF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CF8F1-4BBB-4BDF-861A-26D3825900CF}" type="datetimeFigureOut">
              <a:rPr lang="en-PK" smtClean="0"/>
              <a:t>04/10/2024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500BD4-D1FE-67FC-6877-1FE079F89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9CB29E-F074-1B2B-4C44-AE7FEB3AB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DD5F-2CC3-402D-9841-96960FFDAD8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78574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28680-9AD9-02AF-FE29-9045AABEC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74AC7-D591-EB08-0002-9BEB95A14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F2DAD3-A1FF-984B-4A1E-20B365867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B7E2F-9C92-B457-BEB7-006329673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CF8F1-4BBB-4BDF-861A-26D3825900CF}" type="datetimeFigureOut">
              <a:rPr lang="en-PK" smtClean="0"/>
              <a:t>04/10/2024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65BC20-6631-94A4-476E-38AD972F1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59472-F23C-7B41-D840-B6C782C51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DD5F-2CC3-402D-9841-96960FFDAD8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20168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FE7C0-DCEF-E679-C93D-973FB5C65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DBE669-0354-1EF4-48C3-3DC75D0A62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1984C-A63D-0015-A2B0-7F9882C4A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7003B3-DEB8-DF60-5B95-33A64ED1E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CF8F1-4BBB-4BDF-861A-26D3825900CF}" type="datetimeFigureOut">
              <a:rPr lang="en-PK" smtClean="0"/>
              <a:t>04/10/2024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24CA0-30D4-FB74-E4C8-6504B8E3B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FD8482-A0E4-FF46-4220-2EFDE1AEB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DD5F-2CC3-402D-9841-96960FFDAD8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38923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21C5B4-3DDF-65C1-EBD6-325A498F7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D1FF2-0E46-03E4-E647-BD14250F3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BC121-D5BC-4A88-E02A-7B99EBAB66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CF8F1-4BBB-4BDF-861A-26D3825900CF}" type="datetimeFigureOut">
              <a:rPr lang="en-PK" smtClean="0"/>
              <a:t>04/10/2024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317E4-419C-25C2-7305-B409F9A6DF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699B8-4BCC-4795-B5F9-A3110C9AFE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3DD5F-2CC3-402D-9841-96960FFDAD8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12481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233814424_Optimal_Threshold_Computing_in_Automatic_Image_Thresholding_using_Adaptive_Particle_Swarm_Optimization?_sg=1T4GqCT4dPZieiqkNzdHBhvtKAHc8MprG3tf7oWyK4P70U2oR0mKu0pIdDZs3rNdMxRbcMCEPtmQ_flYFJNatvTPtcycUA8bxzSNGibIl7NseE2YdfrW2pK6T03w.RhHvPeKvCbOYvVccRm3fsGU9WXlulJHfMpduAlVNSbYaJrSCybJm1-nXs1Zch2-YSRixBpEBm9R0ObBmt-0HXw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pencv.org/master/d7/d1b/group__imgproc__misc.html#ga72b913f352e4a1b1b397736707afcde3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236D3E-FB90-AD81-AFEB-00E7686E0F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Image Thresholding</a:t>
            </a:r>
            <a:endParaRPr lang="en-PK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205DDD-90FB-4321-7BDE-874681ACE9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Image Segmentation</a:t>
            </a:r>
            <a:endParaRPr lang="en-PK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64B981-2175-A252-F9F1-A34D4FC86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1745-AFEA-4D4F-9B49-72BD7BFC786B}" type="slidenum">
              <a:rPr lang="en-PK" smtClean="0"/>
              <a:t>1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47445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8625188-1393-436F-AD23-80BD7377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Image Thresholding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7DD731-CDDF-400E-9547-6A3A194F4153}"/>
              </a:ext>
            </a:extLst>
          </p:cNvPr>
          <p:cNvSpPr/>
          <p:nvPr/>
        </p:nvSpPr>
        <p:spPr>
          <a:xfrm>
            <a:off x="1491882" y="1716473"/>
            <a:ext cx="699908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Import cv2 as cv</a:t>
            </a:r>
          </a:p>
          <a:p>
            <a:r>
              <a:rPr lang="en-US" dirty="0"/>
              <a:t>Import </a:t>
            </a:r>
            <a:r>
              <a:rPr lang="en-US" dirty="0" err="1"/>
              <a:t>imageio</a:t>
            </a:r>
            <a:r>
              <a:rPr lang="en-US" dirty="0"/>
              <a:t> as </a:t>
            </a:r>
            <a:r>
              <a:rPr lang="en-US" dirty="0" err="1"/>
              <a:t>io</a:t>
            </a:r>
            <a:endParaRPr lang="en-US" dirty="0"/>
          </a:p>
          <a:p>
            <a:r>
              <a:rPr lang="en-US" dirty="0" err="1"/>
              <a:t>Im</a:t>
            </a:r>
            <a:r>
              <a:rPr lang="en-US" dirty="0"/>
              <a:t>=</a:t>
            </a:r>
            <a:r>
              <a:rPr lang="en-US" dirty="0" err="1"/>
              <a:t>io.imread</a:t>
            </a:r>
            <a:r>
              <a:rPr lang="en-US" dirty="0"/>
              <a:t>(‘cat_hat.jpg’)</a:t>
            </a:r>
          </a:p>
          <a:p>
            <a:r>
              <a:rPr lang="en-US" dirty="0"/>
              <a:t>thresh=</a:t>
            </a:r>
            <a:r>
              <a:rPr lang="en-US" dirty="0" err="1"/>
              <a:t>np.mean</a:t>
            </a:r>
            <a:r>
              <a:rPr lang="en-US" dirty="0"/>
              <a:t>(</a:t>
            </a:r>
            <a:r>
              <a:rPr lang="en-US" dirty="0" err="1"/>
              <a:t>Im</a:t>
            </a:r>
            <a:r>
              <a:rPr lang="en-US" dirty="0"/>
              <a:t>) # mean threshold</a:t>
            </a:r>
          </a:p>
          <a:p>
            <a:r>
              <a:rPr lang="en-US" dirty="0" err="1"/>
              <a:t>r,c</a:t>
            </a:r>
            <a:r>
              <a:rPr lang="en-US" dirty="0"/>
              <a:t>=</a:t>
            </a:r>
            <a:r>
              <a:rPr lang="en-US" dirty="0" err="1"/>
              <a:t>m_img.shape</a:t>
            </a:r>
            <a:endParaRPr lang="en-US" dirty="0"/>
          </a:p>
          <a:p>
            <a:r>
              <a:rPr lang="en-US" dirty="0" err="1"/>
              <a:t>i</a:t>
            </a:r>
            <a:r>
              <a:rPr lang="en-US" dirty="0"/>
              <a:t>=0</a:t>
            </a:r>
          </a:p>
          <a:p>
            <a:r>
              <a:rPr lang="en-US" dirty="0"/>
              <a:t>j=0</a:t>
            </a:r>
          </a:p>
          <a:p>
            <a:r>
              <a:rPr lang="en-US" dirty="0" err="1"/>
              <a:t>new_im</a:t>
            </a:r>
            <a:r>
              <a:rPr lang="en-US" dirty="0"/>
              <a:t>=</a:t>
            </a:r>
            <a:r>
              <a:rPr lang="en-US" dirty="0" err="1"/>
              <a:t>np.zeros</a:t>
            </a:r>
            <a:r>
              <a:rPr lang="en-US" dirty="0"/>
              <a:t>((</a:t>
            </a:r>
            <a:r>
              <a:rPr lang="en-US" dirty="0" err="1"/>
              <a:t>r,c</a:t>
            </a:r>
            <a:r>
              <a:rPr lang="en-US" dirty="0"/>
              <a:t>),</a:t>
            </a:r>
            <a:r>
              <a:rPr lang="en-US" dirty="0" err="1"/>
              <a:t>dtype</a:t>
            </a:r>
            <a:r>
              <a:rPr lang="en-US" dirty="0"/>
              <a:t>=np.uint8)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range(r):</a:t>
            </a:r>
          </a:p>
          <a:p>
            <a:r>
              <a:rPr lang="en-US" dirty="0"/>
              <a:t>    for j in range(c):</a:t>
            </a:r>
          </a:p>
          <a:p>
            <a:r>
              <a:rPr lang="en-US" dirty="0"/>
              <a:t>        if(</a:t>
            </a:r>
            <a:r>
              <a:rPr lang="en-US" dirty="0" err="1"/>
              <a:t>m_img</a:t>
            </a:r>
            <a:r>
              <a:rPr lang="en-US" dirty="0"/>
              <a:t>[</a:t>
            </a:r>
            <a:r>
              <a:rPr lang="en-US" dirty="0" err="1"/>
              <a:t>i,j</a:t>
            </a:r>
            <a:r>
              <a:rPr lang="en-US" dirty="0"/>
              <a:t>]&gt;=thresh):</a:t>
            </a:r>
          </a:p>
          <a:p>
            <a:r>
              <a:rPr lang="en-US" dirty="0"/>
              <a:t>            </a:t>
            </a:r>
            <a:r>
              <a:rPr lang="en-US" dirty="0" err="1"/>
              <a:t>new_im</a:t>
            </a:r>
            <a:r>
              <a:rPr lang="en-US" dirty="0"/>
              <a:t>[</a:t>
            </a:r>
            <a:r>
              <a:rPr lang="en-US" dirty="0" err="1"/>
              <a:t>i,j</a:t>
            </a:r>
            <a:r>
              <a:rPr lang="en-US" dirty="0"/>
              <a:t>]=1</a:t>
            </a:r>
          </a:p>
          <a:p>
            <a:r>
              <a:rPr lang="en-US" dirty="0"/>
              <a:t>        else:</a:t>
            </a:r>
          </a:p>
          <a:p>
            <a:r>
              <a:rPr lang="en-US" dirty="0"/>
              <a:t>            </a:t>
            </a:r>
            <a:r>
              <a:rPr lang="en-US" dirty="0" err="1"/>
              <a:t>new_im</a:t>
            </a:r>
            <a:r>
              <a:rPr lang="en-US" dirty="0"/>
              <a:t>[</a:t>
            </a:r>
            <a:r>
              <a:rPr lang="en-US" dirty="0" err="1"/>
              <a:t>i,j</a:t>
            </a:r>
            <a:r>
              <a:rPr lang="en-US" dirty="0"/>
              <a:t>]=0</a:t>
            </a:r>
          </a:p>
          <a:p>
            <a:r>
              <a:rPr lang="en-US" dirty="0" err="1"/>
              <a:t>plt.imshow</a:t>
            </a:r>
            <a:r>
              <a:rPr lang="en-US" dirty="0"/>
              <a:t>(</a:t>
            </a:r>
            <a:r>
              <a:rPr lang="en-US" dirty="0" err="1"/>
              <a:t>new_im,cmap</a:t>
            </a:r>
            <a:r>
              <a:rPr lang="en-US" dirty="0"/>
              <a:t>="gray")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  <a:p>
            <a:r>
              <a:rPr lang="en-US" dirty="0" err="1"/>
              <a:t>plt.close</a:t>
            </a:r>
            <a:r>
              <a:rPr lang="en-US" dirty="0"/>
              <a:t>()</a:t>
            </a:r>
            <a:endParaRPr lang="en-PK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3568DB-7F0C-5260-B9D7-527B321E9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1745-AFEA-4D4F-9B49-72BD7BFC786B}" type="slidenum">
              <a:rPr lang="en-PK" smtClean="0"/>
              <a:t>10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75330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8750BA-D86F-694B-659E-CF2E879878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  <a:endParaRPr lang="en-PK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BBF2AA4-C8CE-3BC9-8215-CC82D9F635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97976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B582418-6791-09C3-7744-80B18964F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3299"/>
          </a:xfrm>
        </p:spPr>
        <p:txBody>
          <a:bodyPr/>
          <a:lstStyle/>
          <a:p>
            <a:r>
              <a:rPr lang="en-US" dirty="0"/>
              <a:t>Mean Thresholding</a:t>
            </a:r>
            <a:endParaRPr lang="en-PK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85E444-39B9-AC35-FC7D-B7494D13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1745-AFEA-4D4F-9B49-72BD7BFC786B}" type="slidenum">
              <a:rPr lang="en-PK" smtClean="0"/>
              <a:t>12</a:t>
            </a:fld>
            <a:endParaRPr lang="en-PK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EF5A32-D98A-3EDB-5A73-324421573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522" y="2219708"/>
            <a:ext cx="5343334" cy="279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263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605F3-D51F-8386-1450-7078EF173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E4B013-B85F-5377-650C-83708174B3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8109" y="2537717"/>
            <a:ext cx="8172628" cy="2876764"/>
          </a:xfrm>
        </p:spPr>
      </p:pic>
    </p:spTree>
    <p:extLst>
      <p:ext uri="{BB962C8B-B14F-4D97-AF65-F5344CB8AC3E}">
        <p14:creationId xmlns:p14="http://schemas.microsoft.com/office/powerpoint/2010/main" val="3283002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3AA27-9DDC-AF0D-34B7-F0076A1D5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709659-8C67-9503-EA5A-006BED00F1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1059" y="2352782"/>
            <a:ext cx="8485894" cy="3287729"/>
          </a:xfrm>
        </p:spPr>
      </p:pic>
    </p:spTree>
    <p:extLst>
      <p:ext uri="{BB962C8B-B14F-4D97-AF65-F5344CB8AC3E}">
        <p14:creationId xmlns:p14="http://schemas.microsoft.com/office/powerpoint/2010/main" val="2785916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89CEF39F-172F-4274-B61A-98D9E8683C5E}"/>
              </a:ext>
            </a:extLst>
          </p:cNvPr>
          <p:cNvSpPr txBox="1"/>
          <p:nvPr/>
        </p:nvSpPr>
        <p:spPr>
          <a:xfrm>
            <a:off x="1089061" y="2157573"/>
            <a:ext cx="91666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Cv2 library in Python for Thresholding</a:t>
            </a:r>
          </a:p>
          <a:p>
            <a:endParaRPr lang="en-GB" sz="2400" dirty="0"/>
          </a:p>
          <a:p>
            <a:r>
              <a:rPr lang="en-GB" sz="2400" b="1" u="sng" dirty="0"/>
              <a:t>Cv2.threshold</a:t>
            </a:r>
          </a:p>
          <a:p>
            <a:endParaRPr lang="en-GB" sz="2400" dirty="0"/>
          </a:p>
          <a:p>
            <a:r>
              <a:rPr lang="en-GB" sz="2400" dirty="0" err="1"/>
              <a:t>Ret,dest</a:t>
            </a:r>
            <a:r>
              <a:rPr lang="en-GB" sz="2400" dirty="0"/>
              <a:t>=cv2.threshold(im,thresh,max_value,cv2.ThresholdType)</a:t>
            </a:r>
          </a:p>
          <a:p>
            <a:endParaRPr lang="en-GB" sz="24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2AC3261-75E9-DBD1-1E05-BAD953F26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Thresholding -- OpenCV</a:t>
            </a:r>
            <a:endParaRPr lang="en-PK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5D816E-A77F-5C0F-85D2-044663FE3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1745-AFEA-4D4F-9B49-72BD7BFC786B}" type="slidenum">
              <a:rPr lang="en-PK" smtClean="0"/>
              <a:t>15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07124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89CEF39F-172F-4274-B61A-98D9E8683C5E}"/>
              </a:ext>
            </a:extLst>
          </p:cNvPr>
          <p:cNvSpPr txBox="1"/>
          <p:nvPr/>
        </p:nvSpPr>
        <p:spPr>
          <a:xfrm>
            <a:off x="1205104" y="2274838"/>
            <a:ext cx="88451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/>
          </a:p>
          <a:p>
            <a:r>
              <a:rPr lang="en-GB" sz="2400" b="1" u="sng" dirty="0"/>
              <a:t>Cv2.threshold</a:t>
            </a:r>
          </a:p>
          <a:p>
            <a:endParaRPr lang="en-GB" sz="2400" dirty="0"/>
          </a:p>
          <a:p>
            <a:r>
              <a:rPr lang="en-GB" sz="2400" dirty="0" err="1"/>
              <a:t>Ret,dest</a:t>
            </a:r>
            <a:r>
              <a:rPr lang="en-GB" sz="2400" dirty="0"/>
              <a:t>=cv2.threshold(im,thresh,max_value,cv2.ThresholdType)</a:t>
            </a:r>
          </a:p>
          <a:p>
            <a:r>
              <a:rPr lang="en-GB" sz="2400" dirty="0" err="1"/>
              <a:t>Ret,thresh</a:t>
            </a:r>
            <a:r>
              <a:rPr lang="en-GB" sz="2400" dirty="0"/>
              <a:t>=cv2.threshold(im,120,256,cv2.Threshold_Binary)</a:t>
            </a:r>
          </a:p>
          <a:p>
            <a:endParaRPr lang="en-GB" sz="2400" dirty="0"/>
          </a:p>
          <a:p>
            <a:endParaRPr lang="en-GB" sz="24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11B0867-C833-5169-60FC-1419497CF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Thresholding -- OpenCV</a:t>
            </a:r>
            <a:endParaRPr lang="en-PK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865767-5804-2A16-EEF0-F20AB7C42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1745-AFEA-4D4F-9B49-72BD7BFC786B}" type="slidenum">
              <a:rPr lang="en-PK" smtClean="0"/>
              <a:t>16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19848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BF3F4F7-9D82-4CC4-A53C-4A293DEA89D6}"/>
              </a:ext>
            </a:extLst>
          </p:cNvPr>
          <p:cNvSpPr txBox="1"/>
          <p:nvPr/>
        </p:nvSpPr>
        <p:spPr>
          <a:xfrm>
            <a:off x="1401540" y="2892890"/>
            <a:ext cx="884515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/>
          </a:p>
          <a:p>
            <a:r>
              <a:rPr lang="en-GB" sz="2400" b="1" u="sng" dirty="0"/>
              <a:t>Cv2.threshold</a:t>
            </a:r>
          </a:p>
          <a:p>
            <a:endParaRPr lang="en-GB" sz="2400" dirty="0"/>
          </a:p>
          <a:p>
            <a:r>
              <a:rPr lang="en-GB" sz="2400" dirty="0" err="1"/>
              <a:t>Ret,dest</a:t>
            </a:r>
            <a:r>
              <a:rPr lang="en-GB" sz="2400" dirty="0"/>
              <a:t>=cv2.threshold(im,thresh,max_value,cv2.ThresholdType)</a:t>
            </a:r>
          </a:p>
          <a:p>
            <a:pPr algn="ctr"/>
            <a:r>
              <a:rPr lang="en-US" sz="2400" dirty="0"/>
              <a:t>cv2.THRESH_BINARY</a:t>
            </a:r>
          </a:p>
          <a:p>
            <a:pPr algn="ctr"/>
            <a:r>
              <a:rPr lang="en-US" sz="2400" dirty="0"/>
              <a:t>        cv2.THRESH_BINARY_INV</a:t>
            </a:r>
          </a:p>
          <a:p>
            <a:pPr algn="ctr"/>
            <a:r>
              <a:rPr lang="en-US" sz="2400" dirty="0"/>
              <a:t>cv2.THRESH_TRUNC</a:t>
            </a:r>
          </a:p>
          <a:p>
            <a:pPr algn="ctr"/>
            <a:r>
              <a:rPr lang="en-US" sz="2400" dirty="0"/>
              <a:t>   cv2.THRESH_TOZERO</a:t>
            </a:r>
          </a:p>
          <a:p>
            <a:pPr algn="ctr"/>
            <a:r>
              <a:rPr lang="en-US" sz="2400" dirty="0"/>
              <a:t>            cv2.THRESH_TOZERO_INV</a:t>
            </a:r>
          </a:p>
          <a:p>
            <a:endParaRPr lang="en-GB" sz="2400" dirty="0"/>
          </a:p>
          <a:p>
            <a:endParaRPr lang="en-GB" sz="24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88C9DED-D07E-19B9-46A1-52F01157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Thresholding -- OpenCV</a:t>
            </a:r>
            <a:endParaRPr lang="en-PK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CD9DDE-E490-6705-48AB-770686F04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1745-AFEA-4D4F-9B49-72BD7BFC786B}" type="slidenum">
              <a:rPr lang="en-PK" smtClean="0"/>
              <a:t>17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64815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BF3F4F7-9D82-4CC4-A53C-4A293DEA89D6}"/>
              </a:ext>
            </a:extLst>
          </p:cNvPr>
          <p:cNvSpPr txBox="1"/>
          <p:nvPr/>
        </p:nvSpPr>
        <p:spPr>
          <a:xfrm>
            <a:off x="1356189" y="2527443"/>
            <a:ext cx="953655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/>
          </a:p>
          <a:p>
            <a:r>
              <a:rPr lang="en-GB" sz="2400" b="1" u="sng" dirty="0"/>
              <a:t>Cv2.threshold</a:t>
            </a:r>
          </a:p>
          <a:p>
            <a:endParaRPr lang="en-GB" sz="2400" dirty="0"/>
          </a:p>
          <a:p>
            <a:r>
              <a:rPr lang="en-GB" sz="2400" dirty="0" err="1"/>
              <a:t>Ret,dest</a:t>
            </a:r>
            <a:r>
              <a:rPr lang="en-GB" sz="2400" dirty="0"/>
              <a:t>=cv2.threshold(im,thresh,max_value,cv2.ThresholdType)</a:t>
            </a:r>
          </a:p>
          <a:p>
            <a:endParaRPr lang="en-US" sz="2400" dirty="0"/>
          </a:p>
          <a:p>
            <a:r>
              <a:rPr lang="en-US" sz="2400" dirty="0"/>
              <a:t>cv2.THRESH_BINARY </a:t>
            </a:r>
          </a:p>
          <a:p>
            <a:pPr algn="ctr"/>
            <a:r>
              <a:rPr lang="en-US" sz="2400" dirty="0"/>
              <a:t>        </a:t>
            </a:r>
            <a:endParaRPr lang="en-GB" sz="24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97123BB-ECD2-486C-8437-D647E57C7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980" y="5090153"/>
            <a:ext cx="7044549" cy="1385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F6C5C052-9806-7E28-809D-506193746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Thresholding -- OpenCV</a:t>
            </a:r>
            <a:endParaRPr lang="en-PK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62988B-D18F-14BA-95D5-140A371B5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1745-AFEA-4D4F-9B49-72BD7BFC786B}" type="slidenum">
              <a:rPr lang="en-PK" smtClean="0"/>
              <a:t>18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15656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BF3F4F7-9D82-4CC4-A53C-4A293DEA89D6}"/>
              </a:ext>
            </a:extLst>
          </p:cNvPr>
          <p:cNvSpPr txBox="1"/>
          <p:nvPr/>
        </p:nvSpPr>
        <p:spPr>
          <a:xfrm>
            <a:off x="1074382" y="2283634"/>
            <a:ext cx="88451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/>
          </a:p>
          <a:p>
            <a:r>
              <a:rPr lang="en-GB" sz="2400" b="1" u="sng" dirty="0"/>
              <a:t>Cv2.threshold</a:t>
            </a:r>
          </a:p>
          <a:p>
            <a:endParaRPr lang="en-GB" sz="2400" dirty="0"/>
          </a:p>
          <a:p>
            <a:r>
              <a:rPr lang="en-GB" sz="2400" dirty="0" err="1"/>
              <a:t>Ret,dest</a:t>
            </a:r>
            <a:r>
              <a:rPr lang="en-GB" sz="2400" dirty="0"/>
              <a:t>=cv2.threshold(im,thresh,max_value,cv2.ThresholdType)</a:t>
            </a:r>
          </a:p>
          <a:p>
            <a:endParaRPr lang="en-GB" sz="2400" dirty="0"/>
          </a:p>
          <a:p>
            <a:r>
              <a:rPr lang="en-US" sz="2400" dirty="0"/>
              <a:t>cv2.THRESH_BINARY_INV</a:t>
            </a:r>
          </a:p>
          <a:p>
            <a:endParaRPr lang="en-GB" sz="2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2DA588A-23F9-4BF0-8CDE-FB2C3093B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503" y="4789300"/>
            <a:ext cx="6861373" cy="1529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D1D10F4F-194C-9766-5982-C692A4ECF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Thresholding -- OpenCV</a:t>
            </a:r>
            <a:endParaRPr lang="en-PK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95F409-CDDB-109B-4A42-0B779DAE2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1745-AFEA-4D4F-9B49-72BD7BFC786B}" type="slidenum">
              <a:rPr lang="en-PK" smtClean="0"/>
              <a:t>19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15098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8625188-1393-436F-AD23-80BD7377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Image Thresholding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FAD17E-433C-44C0-9F07-DFB698EC53C0}"/>
              </a:ext>
            </a:extLst>
          </p:cNvPr>
          <p:cNvSpPr txBox="1"/>
          <p:nvPr/>
        </p:nvSpPr>
        <p:spPr>
          <a:xfrm>
            <a:off x="939114" y="1874838"/>
            <a:ext cx="107256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An image histogram can be used to threshold the image to convert it into a binary image.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If the image intensities are well separated into two defined objects, the histogram is well suited to define the threshold of the image.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histogram will be bi-modal and the pixel intensities can be separated into two well-defined groups.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x-none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B7A2FD-E49D-A567-21F8-735EC80E0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1745-AFEA-4D4F-9B49-72BD7BFC786B}" type="slidenum">
              <a:rPr lang="en-PK" smtClean="0"/>
              <a:t>2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633720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8625188-1393-436F-AD23-80BD7377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Thresholding -- OpenCV</a:t>
            </a:r>
            <a:endParaRPr lang="x-non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F3F4F7-9D82-4CC4-A53C-4A293DEA89D6}"/>
              </a:ext>
            </a:extLst>
          </p:cNvPr>
          <p:cNvSpPr txBox="1"/>
          <p:nvPr/>
        </p:nvSpPr>
        <p:spPr>
          <a:xfrm>
            <a:off x="1401540" y="2892890"/>
            <a:ext cx="88451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/>
          </a:p>
          <a:p>
            <a:r>
              <a:rPr lang="en-GB" sz="2400" b="1" u="sng" dirty="0"/>
              <a:t>Cv2.threshold</a:t>
            </a:r>
          </a:p>
          <a:p>
            <a:endParaRPr lang="en-GB" sz="2400" dirty="0"/>
          </a:p>
          <a:p>
            <a:r>
              <a:rPr lang="en-GB" sz="2400" dirty="0" err="1"/>
              <a:t>Ret,dest</a:t>
            </a:r>
            <a:r>
              <a:rPr lang="en-GB" sz="2400" dirty="0"/>
              <a:t>=cv2.threshold(im,thresh,max_value,cv2.ThresholdType</a:t>
            </a:r>
          </a:p>
          <a:p>
            <a:endParaRPr lang="en-GB" sz="2400" dirty="0"/>
          </a:p>
          <a:p>
            <a:r>
              <a:rPr lang="en-US" sz="2400" dirty="0"/>
              <a:t>cv2.THRESH_TRUNC</a:t>
            </a:r>
          </a:p>
          <a:p>
            <a:pPr algn="ctr"/>
            <a:r>
              <a:rPr lang="en-US" sz="2400" dirty="0"/>
              <a:t>   </a:t>
            </a:r>
            <a:endParaRPr lang="en-GB" sz="2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28F6DC4-2431-46F7-B29C-3C4D3FF37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232" y="5078935"/>
            <a:ext cx="7223056" cy="119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9ECA52-CED2-4FB6-455C-A18BCB049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1745-AFEA-4D4F-9B49-72BD7BFC786B}" type="slidenum">
              <a:rPr lang="en-PK" smtClean="0"/>
              <a:t>20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45756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BF3F4F7-9D82-4CC4-A53C-4A293DEA89D6}"/>
              </a:ext>
            </a:extLst>
          </p:cNvPr>
          <p:cNvSpPr txBox="1"/>
          <p:nvPr/>
        </p:nvSpPr>
        <p:spPr>
          <a:xfrm>
            <a:off x="1401540" y="2892890"/>
            <a:ext cx="884515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800" dirty="0"/>
          </a:p>
          <a:p>
            <a:r>
              <a:rPr lang="en-GB" sz="2800" b="1" u="sng" dirty="0"/>
              <a:t>Cv2.threshold</a:t>
            </a:r>
          </a:p>
          <a:p>
            <a:endParaRPr lang="en-GB" sz="2800" dirty="0"/>
          </a:p>
          <a:p>
            <a:r>
              <a:rPr lang="en-GB" sz="2800" dirty="0" err="1"/>
              <a:t>Ret,dest</a:t>
            </a:r>
            <a:r>
              <a:rPr lang="en-GB" sz="2800" dirty="0"/>
              <a:t>=cv2.threshold(im,thresh,max_value,cv2.ThresholdType</a:t>
            </a:r>
          </a:p>
          <a:p>
            <a:endParaRPr lang="en-GB" sz="2800" dirty="0"/>
          </a:p>
          <a:p>
            <a:r>
              <a:rPr lang="en-US" sz="2800" dirty="0"/>
              <a:t>cv2.THRESH_TOZERO</a:t>
            </a:r>
          </a:p>
          <a:p>
            <a:pPr algn="ctr"/>
            <a:r>
              <a:rPr lang="en-US" sz="2800" dirty="0"/>
              <a:t>            </a:t>
            </a:r>
            <a:endParaRPr lang="en-GB" sz="28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700B7DC-517F-4223-BA9E-7FFAD0ABF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40" y="4842763"/>
            <a:ext cx="6209553" cy="147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A42A99D-1E45-B688-0183-DB4F4CFCD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3257"/>
          </a:xfrm>
        </p:spPr>
        <p:txBody>
          <a:bodyPr/>
          <a:lstStyle/>
          <a:p>
            <a:r>
              <a:rPr lang="en-US" dirty="0"/>
              <a:t>Thresholding -- OpenCV</a:t>
            </a:r>
            <a:endParaRPr lang="en-PK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49A8B9-68A5-DB47-CBE2-BEF8D7FE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1745-AFEA-4D4F-9B49-72BD7BFC786B}" type="slidenum">
              <a:rPr lang="en-PK" smtClean="0"/>
              <a:t>21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09950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8625188-1393-436F-AD23-80BD7377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Image Thresholding</a:t>
            </a:r>
            <a:endParaRPr lang="x-non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F3F4F7-9D82-4CC4-A53C-4A293DEA89D6}"/>
              </a:ext>
            </a:extLst>
          </p:cNvPr>
          <p:cNvSpPr txBox="1"/>
          <p:nvPr/>
        </p:nvSpPr>
        <p:spPr>
          <a:xfrm>
            <a:off x="1401540" y="2892890"/>
            <a:ext cx="884515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3200" dirty="0"/>
          </a:p>
          <a:p>
            <a:r>
              <a:rPr lang="en-GB" sz="2800" b="1" u="sng" dirty="0"/>
              <a:t>Cv2.threshold</a:t>
            </a:r>
          </a:p>
          <a:p>
            <a:endParaRPr lang="en-GB" sz="2800" dirty="0"/>
          </a:p>
          <a:p>
            <a:r>
              <a:rPr lang="en-GB" sz="2800" dirty="0" err="1"/>
              <a:t>Ret,dest</a:t>
            </a:r>
            <a:r>
              <a:rPr lang="en-GB" sz="2800" dirty="0"/>
              <a:t>=cv2.threshold(im,thresh,max_value,cv2.ThresholdType</a:t>
            </a:r>
          </a:p>
          <a:p>
            <a:endParaRPr lang="en-GB" sz="2800" dirty="0"/>
          </a:p>
          <a:p>
            <a:r>
              <a:rPr lang="en-US" sz="2800" dirty="0"/>
              <a:t>cv2.THRESH_TOZERO_INV</a:t>
            </a:r>
          </a:p>
          <a:p>
            <a:endParaRPr lang="en-GB" sz="2800" dirty="0"/>
          </a:p>
          <a:p>
            <a:endParaRPr lang="en-GB" sz="2800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CC66D096-C431-4EB6-9AB0-E6DD80D86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4995274"/>
            <a:ext cx="5042616" cy="148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6E0A36-EBD5-2AEC-12FF-F0E2A437A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1745-AFEA-4D4F-9B49-72BD7BFC786B}" type="slidenum">
              <a:rPr lang="en-PK" smtClean="0"/>
              <a:t>22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795120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8625188-1393-436F-AD23-80BD7377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Thresholding -- OpenCV</a:t>
            </a:r>
            <a:endParaRPr lang="x-non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32D969-1701-4D65-803C-17E0984ACBA7}"/>
              </a:ext>
            </a:extLst>
          </p:cNvPr>
          <p:cNvSpPr txBox="1"/>
          <p:nvPr/>
        </p:nvSpPr>
        <p:spPr>
          <a:xfrm>
            <a:off x="1259551" y="2792838"/>
            <a:ext cx="88451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Cv2 library in Python for Thresholding</a:t>
            </a:r>
          </a:p>
          <a:p>
            <a:endParaRPr lang="en-GB" dirty="0"/>
          </a:p>
          <a:p>
            <a:r>
              <a:rPr lang="en-GB" b="1" u="sng" dirty="0"/>
              <a:t>Cv2.threshold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2C52982-2283-458C-9230-55F3C8F19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356" y="2660523"/>
            <a:ext cx="4112023" cy="292410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6CF38C-A484-D192-DCC9-28F9561A2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1745-AFEA-4D4F-9B49-72BD7BFC786B}" type="slidenum">
              <a:rPr lang="en-PK" smtClean="0"/>
              <a:t>23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587525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C531F26-63D9-4877-A45A-C80B67C95C5F}"/>
              </a:ext>
            </a:extLst>
          </p:cNvPr>
          <p:cNvSpPr txBox="1"/>
          <p:nvPr/>
        </p:nvSpPr>
        <p:spPr>
          <a:xfrm>
            <a:off x="1401540" y="2930158"/>
            <a:ext cx="88451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Cv2 library in Python for Thresholding</a:t>
            </a:r>
          </a:p>
          <a:p>
            <a:endParaRPr lang="en-GB" dirty="0"/>
          </a:p>
          <a:p>
            <a:r>
              <a:rPr lang="en-GB" b="1" u="sng" dirty="0"/>
              <a:t>Cv2.threshold </a:t>
            </a:r>
          </a:p>
          <a:p>
            <a:endParaRPr lang="en-GB" b="1" u="sng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 err="1"/>
              <a:t>Ret,dest</a:t>
            </a:r>
            <a:r>
              <a:rPr lang="en-GB" dirty="0"/>
              <a:t>=</a:t>
            </a:r>
            <a:r>
              <a:rPr lang="en-GB" dirty="0" err="1"/>
              <a:t>cv.threshold</a:t>
            </a:r>
            <a:r>
              <a:rPr lang="en-GB" dirty="0"/>
              <a:t>(im1,190,255,cv.</a:t>
            </a:r>
            <a:r>
              <a:rPr lang="en-GB" b="1" dirty="0"/>
              <a:t>THRESH_BINARY</a:t>
            </a:r>
            <a:r>
              <a:rPr lang="en-GB" dirty="0"/>
              <a:t>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A6FCF56-731B-7EC5-53FF-5C5A58D7C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Thresholding -- OpenCV</a:t>
            </a:r>
            <a:endParaRPr lang="en-PK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87E93E-2DEE-696D-E5FD-C31004113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1745-AFEA-4D4F-9B49-72BD7BFC786B}" type="slidenum">
              <a:rPr lang="en-PK" smtClean="0"/>
              <a:t>24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68551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8625188-1393-436F-AD23-80BD7377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Thresholding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F81730-A0EB-4BEB-9D43-AC6A04DBC7D0}"/>
              </a:ext>
            </a:extLst>
          </p:cNvPr>
          <p:cNvSpPr txBox="1"/>
          <p:nvPr/>
        </p:nvSpPr>
        <p:spPr>
          <a:xfrm>
            <a:off x="1504456" y="3018182"/>
            <a:ext cx="88451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Cv2 library in Python for Thresholding</a:t>
            </a:r>
          </a:p>
          <a:p>
            <a:endParaRPr lang="en-GB" dirty="0"/>
          </a:p>
          <a:p>
            <a:r>
              <a:rPr lang="en-GB" b="1" u="sng" dirty="0"/>
              <a:t>Cv2.threshold </a:t>
            </a:r>
          </a:p>
          <a:p>
            <a:endParaRPr lang="en-GB" b="1" u="sng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 err="1"/>
              <a:t>Ret,dest</a:t>
            </a:r>
            <a:r>
              <a:rPr lang="en-GB" dirty="0"/>
              <a:t>=</a:t>
            </a:r>
            <a:r>
              <a:rPr lang="en-GB" dirty="0" err="1"/>
              <a:t>cv.threshold</a:t>
            </a:r>
            <a:r>
              <a:rPr lang="en-GB" dirty="0"/>
              <a:t>(im1,190,255,cv.</a:t>
            </a:r>
            <a:r>
              <a:rPr lang="en-GB" b="1" dirty="0"/>
              <a:t>THRESH_BINARY_INV</a:t>
            </a:r>
            <a:r>
              <a:rPr lang="en-GB" dirty="0"/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FB0C2B-CAEA-01B4-BE21-C6F1B038D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1745-AFEA-4D4F-9B49-72BD7BFC786B}" type="slidenum">
              <a:rPr lang="en-PK" smtClean="0"/>
              <a:t>25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372849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8625188-1393-436F-AD23-80BD7377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Thresholding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C4BB4E-158F-4521-B9EC-DA31C026A563}"/>
              </a:ext>
            </a:extLst>
          </p:cNvPr>
          <p:cNvSpPr txBox="1"/>
          <p:nvPr/>
        </p:nvSpPr>
        <p:spPr>
          <a:xfrm>
            <a:off x="1410587" y="2859193"/>
            <a:ext cx="88451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Cv2 library in Python for Thresholding</a:t>
            </a:r>
          </a:p>
          <a:p>
            <a:endParaRPr lang="en-GB" dirty="0"/>
          </a:p>
          <a:p>
            <a:r>
              <a:rPr lang="en-GB" b="1" u="sng" dirty="0"/>
              <a:t>Cv2.threshold </a:t>
            </a:r>
          </a:p>
          <a:p>
            <a:endParaRPr lang="en-GB" b="1" u="sng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 err="1"/>
              <a:t>Ret,dest</a:t>
            </a:r>
            <a:r>
              <a:rPr lang="en-GB" dirty="0"/>
              <a:t>=</a:t>
            </a:r>
            <a:r>
              <a:rPr lang="en-GB" dirty="0" err="1"/>
              <a:t>cv.threshold</a:t>
            </a:r>
            <a:r>
              <a:rPr lang="en-GB" dirty="0"/>
              <a:t>(im1,190,255,cv.</a:t>
            </a:r>
            <a:r>
              <a:rPr lang="en-GB" b="1" dirty="0"/>
              <a:t>THRESH_TRUNC</a:t>
            </a:r>
            <a:r>
              <a:rPr lang="en-GB" dirty="0"/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46EC7A-5924-3B37-C729-F5AB4CF31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1745-AFEA-4D4F-9B49-72BD7BFC786B}" type="slidenum">
              <a:rPr lang="en-PK" smtClean="0"/>
              <a:t>26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131750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8625188-1393-436F-AD23-80BD7377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641" y="347043"/>
            <a:ext cx="10179050" cy="1492250"/>
          </a:xfrm>
        </p:spPr>
        <p:txBody>
          <a:bodyPr/>
          <a:lstStyle/>
          <a:p>
            <a:r>
              <a:rPr lang="en-US" dirty="0"/>
              <a:t>Thresholding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55FD1A-45C6-466C-AF65-4A34214C136F}"/>
              </a:ext>
            </a:extLst>
          </p:cNvPr>
          <p:cNvSpPr txBox="1"/>
          <p:nvPr/>
        </p:nvSpPr>
        <p:spPr>
          <a:xfrm>
            <a:off x="1410587" y="3201252"/>
            <a:ext cx="88451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Cv2 library in Python for Thresholding</a:t>
            </a:r>
          </a:p>
          <a:p>
            <a:endParaRPr lang="en-GB" dirty="0"/>
          </a:p>
          <a:p>
            <a:r>
              <a:rPr lang="en-GB" b="1" u="sng" dirty="0"/>
              <a:t>Cv2.threshold </a:t>
            </a:r>
          </a:p>
          <a:p>
            <a:endParaRPr lang="en-GB" b="1" u="sng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 err="1"/>
              <a:t>Ret,dest</a:t>
            </a:r>
            <a:r>
              <a:rPr lang="en-GB" dirty="0"/>
              <a:t>=</a:t>
            </a:r>
            <a:r>
              <a:rPr lang="en-GB" dirty="0" err="1"/>
              <a:t>cv.threshold</a:t>
            </a:r>
            <a:r>
              <a:rPr lang="en-GB" dirty="0"/>
              <a:t>(im1,190,255,cv.</a:t>
            </a:r>
            <a:r>
              <a:rPr lang="en-GB" b="1" dirty="0"/>
              <a:t>THRESH_TOZERO</a:t>
            </a:r>
            <a:r>
              <a:rPr lang="en-GB" dirty="0"/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BF9522-7E1E-1D92-7332-1B23F9635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1745-AFEA-4D4F-9B49-72BD7BFC786B}" type="slidenum">
              <a:rPr lang="en-PK" smtClean="0"/>
              <a:t>27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371069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8625188-1393-436F-AD23-80BD7377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Thresholding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3C1F6A-089A-45EF-8FC1-742550F7D9C7}"/>
              </a:ext>
            </a:extLst>
          </p:cNvPr>
          <p:cNvSpPr txBox="1"/>
          <p:nvPr/>
        </p:nvSpPr>
        <p:spPr>
          <a:xfrm>
            <a:off x="1164008" y="2145774"/>
            <a:ext cx="884515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/>
          </a:p>
          <a:p>
            <a:r>
              <a:rPr lang="en-GB" sz="2400" b="1" u="sng" dirty="0"/>
              <a:t>Cv2.threshold</a:t>
            </a:r>
          </a:p>
          <a:p>
            <a:r>
              <a:rPr lang="en-GB" sz="2400" dirty="0"/>
              <a:t>Import cv2 as cv</a:t>
            </a:r>
          </a:p>
          <a:p>
            <a:endParaRPr lang="en-GB" sz="2400" dirty="0"/>
          </a:p>
          <a:p>
            <a:r>
              <a:rPr lang="en-GB" sz="2400" dirty="0"/>
              <a:t>Thresh=190</a:t>
            </a:r>
          </a:p>
          <a:p>
            <a:r>
              <a:rPr lang="en-GB" sz="2400" dirty="0" err="1"/>
              <a:t>Ret,dest</a:t>
            </a:r>
            <a:r>
              <a:rPr lang="en-GB" sz="2400" dirty="0"/>
              <a:t>=</a:t>
            </a:r>
            <a:r>
              <a:rPr lang="en-GB" sz="2400" dirty="0" err="1"/>
              <a:t>cv.threshold</a:t>
            </a:r>
            <a:r>
              <a:rPr lang="en-GB" sz="2400" dirty="0"/>
              <a:t>(im,thresh,255,cv.</a:t>
            </a:r>
            <a:r>
              <a:rPr lang="en-GB" sz="2400" b="1" dirty="0"/>
              <a:t>THRESH_TOZERO_INV</a:t>
            </a:r>
            <a:r>
              <a:rPr lang="en-GB" sz="2400" dirty="0"/>
              <a:t>)</a:t>
            </a:r>
          </a:p>
          <a:p>
            <a:r>
              <a:rPr lang="en-GB" sz="2400" dirty="0" err="1"/>
              <a:t>plt.imshow</a:t>
            </a:r>
            <a:r>
              <a:rPr lang="en-GB" sz="2400" dirty="0"/>
              <a:t>(</a:t>
            </a:r>
            <a:r>
              <a:rPr lang="en-GB" sz="2400" dirty="0" err="1"/>
              <a:t>dest,cmap</a:t>
            </a:r>
            <a:r>
              <a:rPr lang="en-GB" sz="2400" dirty="0"/>
              <a:t>="</a:t>
            </a:r>
            <a:r>
              <a:rPr lang="en-GB" sz="2400" dirty="0" err="1"/>
              <a:t>gray</a:t>
            </a:r>
            <a:r>
              <a:rPr lang="en-GB" sz="2400" dirty="0"/>
              <a:t>")</a:t>
            </a:r>
          </a:p>
          <a:p>
            <a:r>
              <a:rPr lang="en-GB" sz="2400" dirty="0" err="1"/>
              <a:t>plt.show</a:t>
            </a:r>
            <a:r>
              <a:rPr lang="en-GB" sz="2400" dirty="0"/>
              <a:t>()</a:t>
            </a:r>
          </a:p>
          <a:p>
            <a:r>
              <a:rPr lang="en-GB" sz="2400" dirty="0" err="1"/>
              <a:t>plt.close</a:t>
            </a:r>
            <a:r>
              <a:rPr lang="en-GB" sz="2400" dirty="0"/>
              <a:t>()</a:t>
            </a:r>
          </a:p>
          <a:p>
            <a:endParaRPr lang="en-GB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53A91B-C550-E515-E653-DB2218447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1745-AFEA-4D4F-9B49-72BD7BFC786B}" type="slidenum">
              <a:rPr lang="en-PK" smtClean="0"/>
              <a:t>28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932028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8625188-1393-436F-AD23-80BD7377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Thresholding:   [Otsu Method]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1" y="1964724"/>
            <a:ext cx="105173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The thresholds that we used so far are </a:t>
            </a:r>
            <a:r>
              <a:rPr lang="en-GB" sz="2400" u="sng" dirty="0"/>
              <a:t>arbitrary</a:t>
            </a:r>
            <a:r>
              <a:rPr lang="en-GB" sz="2400" dirty="0"/>
              <a:t> chosen threshold values , which is not a good choice.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Otsu method determines the threshold value of the image automatically.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We need to pass an extra argument to </a:t>
            </a:r>
            <a:r>
              <a:rPr lang="en-GB" sz="2400" dirty="0" err="1"/>
              <a:t>cv.threshold</a:t>
            </a:r>
            <a:r>
              <a:rPr lang="en-GB" sz="2400" dirty="0"/>
              <a:t>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Ret, </a:t>
            </a:r>
            <a:r>
              <a:rPr lang="en-GB" sz="2400" dirty="0" err="1"/>
              <a:t>dest</a:t>
            </a:r>
            <a:r>
              <a:rPr lang="en-GB" sz="2400" dirty="0"/>
              <a:t>=cv2.threshold(im,thresh,max_value,cv2.ThresholdType+</a:t>
            </a:r>
            <a:r>
              <a:rPr lang="en-GB" sz="2400" b="1" dirty="0"/>
              <a:t>cv2.Thresh_Otsu</a:t>
            </a:r>
            <a:r>
              <a:rPr lang="en-GB" sz="2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Ret is the optimum threshold value calculated using Otsu method.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7F8B2A-CBAD-2E4E-4D1E-3A1A81AE1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1745-AFEA-4D4F-9B49-72BD7BFC786B}" type="slidenum">
              <a:rPr lang="en-PK" smtClean="0"/>
              <a:t>29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85816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8625188-1393-436F-AD23-80BD7377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Image Thresholding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2F8FA5B-3222-4BFD-857C-D667D43D5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389" y="2358580"/>
            <a:ext cx="6985202" cy="353015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072A554-00AE-4D3B-AF93-AE420D0547C2}"/>
              </a:ext>
            </a:extLst>
          </p:cNvPr>
          <p:cNvSpPr/>
          <p:nvPr/>
        </p:nvSpPr>
        <p:spPr>
          <a:xfrm>
            <a:off x="877825" y="6475412"/>
            <a:ext cx="955696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latin typeface="Roboto"/>
                <a:hlinkClick r:id="rId3"/>
              </a:rPr>
              <a:t>Image Source: Optimal Threshold Computing in Automatic Image Thresholding using Adaptive Particle Swarm Optimization</a:t>
            </a:r>
            <a:endParaRPr lang="x-none" sz="11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56EF3F-EB93-70F3-A866-4392EF0AB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1745-AFEA-4D4F-9B49-72BD7BFC786B}" type="slidenum">
              <a:rPr lang="en-PK" smtClean="0"/>
              <a:t>3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30844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8625188-1393-436F-AD23-80BD7377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Image Thresholding + OTSU Method</a:t>
            </a:r>
            <a:endParaRPr lang="x-non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F5FDA0-2533-40E3-8211-426E84B5F27D}"/>
              </a:ext>
            </a:extLst>
          </p:cNvPr>
          <p:cNvSpPr txBox="1"/>
          <p:nvPr/>
        </p:nvSpPr>
        <p:spPr>
          <a:xfrm>
            <a:off x="1359216" y="2232831"/>
            <a:ext cx="888922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Python:</a:t>
            </a:r>
          </a:p>
          <a:p>
            <a:r>
              <a:rPr lang="en-GB" sz="2400" dirty="0"/>
              <a:t>Import cv2 as cv</a:t>
            </a:r>
          </a:p>
          <a:p>
            <a:r>
              <a:rPr lang="en-GB" sz="2400" dirty="0"/>
              <a:t>Import </a:t>
            </a:r>
            <a:r>
              <a:rPr lang="en-GB" sz="2400" dirty="0" err="1"/>
              <a:t>imageio</a:t>
            </a:r>
            <a:r>
              <a:rPr lang="en-GB" sz="2400" dirty="0"/>
              <a:t> as </a:t>
            </a:r>
            <a:r>
              <a:rPr lang="en-GB" sz="2400" dirty="0" err="1"/>
              <a:t>io</a:t>
            </a:r>
            <a:endParaRPr lang="en-GB" sz="2400" dirty="0"/>
          </a:p>
          <a:p>
            <a:r>
              <a:rPr lang="en-GB" sz="2400" dirty="0" err="1"/>
              <a:t>Io.imread</a:t>
            </a:r>
            <a:r>
              <a:rPr lang="en-GB" sz="2400" dirty="0"/>
              <a:t>(‘original.png’)</a:t>
            </a:r>
          </a:p>
          <a:p>
            <a:r>
              <a:rPr lang="en-GB" sz="2400" dirty="0" err="1"/>
              <a:t>Ret,dest</a:t>
            </a:r>
            <a:r>
              <a:rPr lang="en-GB" sz="2400" dirty="0"/>
              <a:t>=</a:t>
            </a:r>
            <a:r>
              <a:rPr lang="en-GB" sz="2400" dirty="0" err="1"/>
              <a:t>cv.threshold</a:t>
            </a:r>
            <a:r>
              <a:rPr lang="en-GB" sz="2400" dirty="0"/>
              <a:t>(im,0,255,cv.THRESH_BINARY+cv.THRESH_OTSU)</a:t>
            </a:r>
          </a:p>
          <a:p>
            <a:r>
              <a:rPr lang="en-GB" sz="2400" dirty="0" err="1"/>
              <a:t>plt.imshow</a:t>
            </a:r>
            <a:r>
              <a:rPr lang="en-GB" sz="2400" dirty="0"/>
              <a:t>(</a:t>
            </a:r>
            <a:r>
              <a:rPr lang="en-GB" sz="2400" dirty="0" err="1"/>
              <a:t>dest,cmap</a:t>
            </a:r>
            <a:r>
              <a:rPr lang="en-GB" sz="2400" dirty="0"/>
              <a:t>="</a:t>
            </a:r>
            <a:r>
              <a:rPr lang="en-GB" sz="2400" dirty="0" err="1"/>
              <a:t>gray</a:t>
            </a:r>
            <a:r>
              <a:rPr lang="en-GB" sz="2400" dirty="0"/>
              <a:t>")</a:t>
            </a:r>
          </a:p>
          <a:p>
            <a:r>
              <a:rPr lang="en-GB" sz="2400" dirty="0" err="1"/>
              <a:t>plt.show</a:t>
            </a:r>
            <a:r>
              <a:rPr lang="en-GB" sz="2400" dirty="0"/>
              <a:t>()</a:t>
            </a:r>
          </a:p>
          <a:p>
            <a:r>
              <a:rPr lang="en-GB" sz="2400" dirty="0" err="1"/>
              <a:t>plt.close</a:t>
            </a:r>
            <a:r>
              <a:rPr lang="en-GB" sz="2400" dirty="0"/>
              <a:t>()</a:t>
            </a:r>
          </a:p>
          <a:p>
            <a:endParaRPr lang="en-GB" sz="2400" dirty="0"/>
          </a:p>
          <a:p>
            <a:endParaRPr lang="en-GB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8DD615-4FE9-2906-A344-58BB258A8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1745-AFEA-4D4F-9B49-72BD7BFC786B}" type="slidenum">
              <a:rPr lang="en-PK" smtClean="0"/>
              <a:t>30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694189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8625188-1393-436F-AD23-80BD7377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>
            <a:normAutofit fontScale="90000"/>
          </a:bodyPr>
          <a:lstStyle/>
          <a:p>
            <a:r>
              <a:rPr lang="en-US" dirty="0"/>
              <a:t>Thresholding:   [Otsu Method  ---- Continued ]</a:t>
            </a:r>
            <a:br>
              <a:rPr lang="en-US" dirty="0"/>
            </a:br>
            <a:endParaRPr lang="x-none" dirty="0"/>
          </a:p>
        </p:txBody>
      </p:sp>
      <p:sp>
        <p:nvSpPr>
          <p:cNvPr id="5" name="TextBox 4"/>
          <p:cNvSpPr txBox="1"/>
          <p:nvPr/>
        </p:nvSpPr>
        <p:spPr>
          <a:xfrm>
            <a:off x="914741" y="2041673"/>
            <a:ext cx="1051525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Otsu Method maximized the between class variance……</a:t>
            </a:r>
          </a:p>
          <a:p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Otsu method iterate through all possible threshold values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And find the spread of pixels on each side of the threshold i.e. for foreground and for background.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Select that particular intensity as threshold value having minimum foreground and background spread </a:t>
            </a:r>
            <a:r>
              <a:rPr lang="en-GB" sz="2800" dirty="0" err="1"/>
              <a:t>i.e</a:t>
            </a:r>
            <a:r>
              <a:rPr lang="en-GB" sz="2800" dirty="0"/>
              <a:t> minimize the within class variance.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B464FC-48F4-AAEF-BD4C-A39937B6C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1745-AFEA-4D4F-9B49-72BD7BFC786B}" type="slidenum">
              <a:rPr lang="en-PK" smtClean="0"/>
              <a:t>31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811082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8625188-1393-436F-AD23-80BD7377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Thresholding</a:t>
            </a:r>
            <a:endParaRPr lang="x-none" dirty="0"/>
          </a:p>
        </p:txBody>
      </p:sp>
      <p:sp>
        <p:nvSpPr>
          <p:cNvPr id="5" name="TextBox 4"/>
          <p:cNvSpPr txBox="1"/>
          <p:nvPr/>
        </p:nvSpPr>
        <p:spPr>
          <a:xfrm>
            <a:off x="1250950" y="1473205"/>
            <a:ext cx="888527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The techniques that we studied so far are Global Thresholding i.e. it selects only one value for the whole image.</a:t>
            </a:r>
          </a:p>
          <a:p>
            <a:endParaRPr lang="en-GB" sz="2800" dirty="0"/>
          </a:p>
          <a:p>
            <a:r>
              <a:rPr lang="en-GB" sz="2800" dirty="0"/>
              <a:t>Problem: What if different section of the image has variation in lighting?</a:t>
            </a:r>
          </a:p>
          <a:p>
            <a:endParaRPr lang="en-GB" sz="2800" dirty="0"/>
          </a:p>
          <a:p>
            <a:r>
              <a:rPr lang="en-GB" sz="2800" b="1" u="sng" dirty="0"/>
              <a:t>Global Thresholding is NOT appropriate solution</a:t>
            </a:r>
          </a:p>
          <a:p>
            <a:endParaRPr lang="en-GB" sz="2800" dirty="0"/>
          </a:p>
          <a:p>
            <a:r>
              <a:rPr lang="en-GB" sz="2800" b="1" u="sng" dirty="0"/>
              <a:t>Adaptive thresholding </a:t>
            </a:r>
            <a:r>
              <a:rPr lang="en-GB" sz="2800" dirty="0"/>
              <a:t>is a better solution in that case. The algorithm determines the threshold of a pixel based On the surrounding region.</a:t>
            </a:r>
          </a:p>
          <a:p>
            <a:endParaRPr lang="en-GB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619F87-7CB0-AD33-58F8-B9422B65F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1745-AFEA-4D4F-9B49-72BD7BFC786B}" type="slidenum">
              <a:rPr lang="en-PK" smtClean="0"/>
              <a:t>32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782039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8625188-1393-436F-AD23-80BD7377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Local Thresholding</a:t>
            </a:r>
            <a:endParaRPr lang="x-none" dirty="0"/>
          </a:p>
        </p:txBody>
      </p:sp>
      <p:sp>
        <p:nvSpPr>
          <p:cNvPr id="5" name="TextBox 4"/>
          <p:cNvSpPr txBox="1"/>
          <p:nvPr/>
        </p:nvSpPr>
        <p:spPr>
          <a:xfrm>
            <a:off x="1458930" y="2311686"/>
            <a:ext cx="787776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Different options are available for adaptive thresholding</a:t>
            </a:r>
          </a:p>
          <a:p>
            <a:endParaRPr lang="en-GB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GB" sz="2400" dirty="0"/>
              <a:t>Grid of Cells</a:t>
            </a:r>
          </a:p>
          <a:p>
            <a:pPr marL="285750" indent="-285750">
              <a:buFont typeface="Arial" pitchFamily="34" charset="0"/>
              <a:buChar char="•"/>
            </a:pPr>
            <a:endParaRPr lang="en-GB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GB" sz="2400" dirty="0"/>
              <a:t>Statistically measurement of intensity values of the </a:t>
            </a:r>
          </a:p>
          <a:p>
            <a:r>
              <a:rPr lang="en-GB" sz="2400" dirty="0"/>
              <a:t>     Local neighbourhood for each pixel.</a:t>
            </a:r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   OpenCV ---</a:t>
            </a:r>
            <a:r>
              <a:rPr lang="en-GB" sz="2400" dirty="0">
                <a:sym typeface="Wingdings" pitchFamily="2" charset="2"/>
              </a:rPr>
              <a:t> CV2.adaptivehreshold</a:t>
            </a:r>
          </a:p>
          <a:p>
            <a:endParaRPr lang="en-GB" sz="2400" dirty="0">
              <a:sym typeface="Wingdings" pitchFamily="2" charset="2"/>
            </a:endParaRPr>
          </a:p>
          <a:p>
            <a:endParaRPr lang="en-GB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F396A2-0EA6-10A9-840E-F3C136518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1745-AFEA-4D4F-9B49-72BD7BFC786B}" type="slidenum">
              <a:rPr lang="en-PK" smtClean="0"/>
              <a:t>33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565959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96DE392-DABD-4E69-8FF5-3F6A08B23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078" y="2473957"/>
            <a:ext cx="4508183" cy="251765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1781C24-16E0-42C3-80F6-78CD6834FD23}"/>
              </a:ext>
            </a:extLst>
          </p:cNvPr>
          <p:cNvSpPr/>
          <p:nvPr/>
        </p:nvSpPr>
        <p:spPr>
          <a:xfrm>
            <a:off x="1125294" y="6475412"/>
            <a:ext cx="907277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Image Courtesy: </a:t>
            </a:r>
            <a:r>
              <a:rPr lang="en-PK" sz="900" dirty="0">
                <a:solidFill>
                  <a:schemeClr val="bg1">
                    <a:lumMod val="75000"/>
                  </a:schemeClr>
                </a:solidFill>
              </a:rPr>
              <a:t>https://www.researchgate.net/figure/Binarization-by-global-thresholding-and-local-thresholding-For-this-input-image-no_fig3_236125496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BF0721-645C-4D42-9E10-BE668ACC189A}"/>
              </a:ext>
            </a:extLst>
          </p:cNvPr>
          <p:cNvSpPr/>
          <p:nvPr/>
        </p:nvSpPr>
        <p:spPr>
          <a:xfrm>
            <a:off x="1022739" y="2630480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local threshold is determined at each pixel </a:t>
            </a:r>
          </a:p>
          <a:p>
            <a:r>
              <a:rPr lang="en-US" sz="2400" dirty="0"/>
              <a:t>by the local average around the pixel.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1742E49-AC4A-C15E-AB4C-2319C1D0D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Thresholding</a:t>
            </a:r>
            <a:endParaRPr lang="en-PK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D74FBE-7144-FFD9-48D4-1A869DE94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1745-AFEA-4D4F-9B49-72BD7BFC786B}" type="slidenum">
              <a:rPr lang="en-PK" smtClean="0"/>
              <a:t>34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470370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">
            <a:extLst>
              <a:ext uri="{FF2B5EF4-FFF2-40B4-BE49-F238E27FC236}">
                <a16:creationId xmlns:a16="http://schemas.microsoft.com/office/drawing/2014/main" id="{534983F1-8A49-4313-81F8-F7E3C678F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662" y="3405904"/>
            <a:ext cx="910107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hlinkClick r:id="rId2" tooltip="Applies an adaptive threshold to an array. 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Dest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hlinkClick r:id="rId2" tooltip="Applies an adaptive threshold to an array. 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= cv.adaptiveThreshold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src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maxValue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adaptiveMethod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thresholdType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blockSize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C)</a:t>
            </a:r>
            <a:endParaRPr kumimoji="0" lang="en-PK" altLang="en-PK" sz="280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C8892CF-6B25-7AF4-64D8-6EECCA8DD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Thresholding</a:t>
            </a:r>
            <a:endParaRPr lang="en-PK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1E5C7E-3B88-0F23-2F83-EA02878C6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1745-AFEA-4D4F-9B49-72BD7BFC786B}" type="slidenum">
              <a:rPr lang="en-PK" smtClean="0"/>
              <a:t>35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304488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B04036B-1E6E-4B77-8D0E-F81B124FC145}"/>
              </a:ext>
            </a:extLst>
          </p:cNvPr>
          <p:cNvSpPr txBox="1"/>
          <p:nvPr/>
        </p:nvSpPr>
        <p:spPr>
          <a:xfrm>
            <a:off x="373301" y="2804845"/>
            <a:ext cx="1137006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PK" altLang="en-PK" sz="2000" b="1" dirty="0">
                <a:latin typeface="Arial" panose="020B0604020202020204" pitchFamily="34" charset="0"/>
              </a:rPr>
              <a:t>Adaptive Method</a:t>
            </a:r>
            <a:r>
              <a:rPr lang="en-PK" altLang="en-PK" sz="2000" dirty="0">
                <a:latin typeface="Arial" panose="020B0604020202020204" pitchFamily="34" charset="0"/>
              </a:rPr>
              <a:t> - It decides how thresholding value is calculated</a:t>
            </a:r>
            <a:endParaRPr lang="en-US" altLang="en-PK" sz="20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PK" sz="20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PK" altLang="en-PK" sz="2000" dirty="0">
                <a:latin typeface="Arial" panose="020B0604020202020204" pitchFamily="34" charset="0"/>
              </a:rPr>
              <a:t>cv2.ADAPTIVE_THRESH_MEAN_C : threshold value is the mean of neighbourhood area. </a:t>
            </a:r>
            <a:endParaRPr lang="en-US" altLang="en-PK" sz="20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PK" sz="20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PK" altLang="en-PK" sz="2000" dirty="0">
                <a:latin typeface="Arial" panose="020B0604020202020204" pitchFamily="34" charset="0"/>
              </a:rPr>
              <a:t>cv2.ADAPTIVE_THRESH_GAUSSIAN_C : threshold value is the weighted sum of neighbourhood values where </a:t>
            </a:r>
            <a:endParaRPr lang="en-US" altLang="en-PK" sz="20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PK" altLang="en-PK" sz="2000" dirty="0">
                <a:latin typeface="Arial" panose="020B0604020202020204" pitchFamily="34" charset="0"/>
              </a:rPr>
              <a:t>weights are a gaussian window. </a:t>
            </a:r>
          </a:p>
          <a:p>
            <a:r>
              <a:rPr lang="en-US" sz="2000" dirty="0"/>
              <a:t> </a:t>
            </a:r>
            <a:endParaRPr lang="en-PK" sz="200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3A29B5E-7DAE-D540-B084-09FB049BC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Thresholding</a:t>
            </a:r>
            <a:endParaRPr lang="en-PK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FE2450-240D-7AE7-C75B-F7D67D7F5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1745-AFEA-4D4F-9B49-72BD7BFC786B}" type="slidenum">
              <a:rPr lang="en-PK" smtClean="0"/>
              <a:t>36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937522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996A11D-4C32-4C76-8EBC-26C79D620823}"/>
              </a:ext>
            </a:extLst>
          </p:cNvPr>
          <p:cNvSpPr/>
          <p:nvPr/>
        </p:nvSpPr>
        <p:spPr>
          <a:xfrm>
            <a:off x="1537647" y="1407560"/>
            <a:ext cx="7688546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K" sz="2000" dirty="0"/>
              <a:t>import cv2 as cv</a:t>
            </a:r>
          </a:p>
          <a:p>
            <a:r>
              <a:rPr lang="en-PK" sz="2000" dirty="0"/>
              <a:t>import </a:t>
            </a:r>
            <a:r>
              <a:rPr lang="en-PK" sz="2000" dirty="0" err="1"/>
              <a:t>numpy</a:t>
            </a:r>
            <a:r>
              <a:rPr lang="en-PK" sz="2000" dirty="0"/>
              <a:t> as np</a:t>
            </a:r>
          </a:p>
          <a:p>
            <a:r>
              <a:rPr lang="en-PK" sz="2000" dirty="0"/>
              <a:t>from matplotlib import </a:t>
            </a:r>
            <a:r>
              <a:rPr lang="en-PK" sz="2000" dirty="0" err="1"/>
              <a:t>pyplot</a:t>
            </a:r>
            <a:r>
              <a:rPr lang="en-PK" sz="2000" dirty="0"/>
              <a:t> as </a:t>
            </a:r>
            <a:r>
              <a:rPr lang="en-PK" sz="2000" dirty="0" err="1"/>
              <a:t>plt</a:t>
            </a:r>
            <a:endParaRPr lang="en-PK" sz="2000" dirty="0"/>
          </a:p>
          <a:p>
            <a:endParaRPr lang="en-PK" sz="2000" dirty="0"/>
          </a:p>
          <a:p>
            <a:r>
              <a:rPr lang="en-PK" sz="2000" dirty="0" err="1"/>
              <a:t>img</a:t>
            </a:r>
            <a:r>
              <a:rPr lang="en-PK" sz="2000" dirty="0"/>
              <a:t> = </a:t>
            </a:r>
            <a:r>
              <a:rPr lang="en-PK" sz="2000" dirty="0" err="1"/>
              <a:t>cv.imread</a:t>
            </a:r>
            <a:r>
              <a:rPr lang="en-PK" sz="2000" dirty="0"/>
              <a:t>('original.png',0)</a:t>
            </a:r>
          </a:p>
          <a:p>
            <a:endParaRPr lang="en-US" sz="2000" dirty="0"/>
          </a:p>
          <a:p>
            <a:r>
              <a:rPr lang="en-PK" sz="2000" dirty="0"/>
              <a:t>ret,</a:t>
            </a:r>
            <a:r>
              <a:rPr lang="en-US" sz="2000" dirty="0"/>
              <a:t>im1</a:t>
            </a:r>
            <a:r>
              <a:rPr lang="en-PK" sz="2000" dirty="0"/>
              <a:t> = </a:t>
            </a:r>
            <a:r>
              <a:rPr lang="en-PK" sz="2000" dirty="0" err="1"/>
              <a:t>cv.threshold</a:t>
            </a:r>
            <a:r>
              <a:rPr lang="en-PK" sz="2000" dirty="0"/>
              <a:t>(img,180,255,cv.THRESH_BINARY)</a:t>
            </a:r>
          </a:p>
          <a:p>
            <a:r>
              <a:rPr lang="en-US" sz="2000" dirty="0" err="1"/>
              <a:t>im</a:t>
            </a:r>
            <a:r>
              <a:rPr lang="en-PK" sz="2000" dirty="0"/>
              <a:t>2 = </a:t>
            </a:r>
            <a:r>
              <a:rPr lang="en-PK" sz="2000" dirty="0" err="1"/>
              <a:t>cv.adaptiveThreshold</a:t>
            </a:r>
            <a:r>
              <a:rPr lang="en-PK" sz="2000" dirty="0"/>
              <a:t>(img,255,cv.ADAPTIVE_THRESH_MEAN_C, cv.THRESH_BINARY,11,2)</a:t>
            </a:r>
          </a:p>
          <a:p>
            <a:endParaRPr lang="en-PK" sz="2000" dirty="0"/>
          </a:p>
          <a:p>
            <a:r>
              <a:rPr lang="en-PK" sz="2000" dirty="0" err="1"/>
              <a:t>plt.imshow</a:t>
            </a:r>
            <a:r>
              <a:rPr lang="en-PK" sz="2000" dirty="0"/>
              <a:t>(</a:t>
            </a:r>
            <a:r>
              <a:rPr lang="en-US" sz="2000" dirty="0" err="1"/>
              <a:t>im</a:t>
            </a:r>
            <a:r>
              <a:rPr lang="en-PK" sz="2000" dirty="0"/>
              <a:t>1,cmap="</a:t>
            </a:r>
            <a:r>
              <a:rPr lang="en-PK" sz="2000" dirty="0" err="1"/>
              <a:t>gray</a:t>
            </a:r>
            <a:r>
              <a:rPr lang="en-PK" sz="2000" dirty="0"/>
              <a:t>")</a:t>
            </a:r>
          </a:p>
          <a:p>
            <a:r>
              <a:rPr lang="en-PK" sz="2000" dirty="0" err="1"/>
              <a:t>plt.show</a:t>
            </a:r>
            <a:r>
              <a:rPr lang="en-PK" sz="2000" dirty="0"/>
              <a:t>()</a:t>
            </a:r>
          </a:p>
          <a:p>
            <a:r>
              <a:rPr lang="en-PK" sz="2000" dirty="0" err="1"/>
              <a:t>plt.close</a:t>
            </a:r>
            <a:r>
              <a:rPr lang="en-PK" sz="2000" dirty="0"/>
              <a:t>()</a:t>
            </a:r>
          </a:p>
          <a:p>
            <a:r>
              <a:rPr lang="en-PK" sz="2000" dirty="0"/>
              <a:t>     </a:t>
            </a:r>
          </a:p>
          <a:p>
            <a:r>
              <a:rPr lang="en-PK" sz="2000" dirty="0" err="1"/>
              <a:t>plt.imshow</a:t>
            </a:r>
            <a:r>
              <a:rPr lang="en-PK" sz="2000" dirty="0"/>
              <a:t>(</a:t>
            </a:r>
            <a:r>
              <a:rPr lang="en-US" sz="2000" dirty="0" err="1"/>
              <a:t>im</a:t>
            </a:r>
            <a:r>
              <a:rPr lang="en-PK" sz="2000" dirty="0"/>
              <a:t>2,cmap="</a:t>
            </a:r>
            <a:r>
              <a:rPr lang="en-PK" sz="2000" dirty="0" err="1"/>
              <a:t>gray</a:t>
            </a:r>
            <a:r>
              <a:rPr lang="en-PK" sz="2000" dirty="0"/>
              <a:t>")</a:t>
            </a:r>
          </a:p>
          <a:p>
            <a:r>
              <a:rPr lang="en-PK" sz="2000" dirty="0" err="1"/>
              <a:t>plt.show</a:t>
            </a:r>
            <a:r>
              <a:rPr lang="en-PK" sz="2000" dirty="0"/>
              <a:t>()</a:t>
            </a:r>
          </a:p>
          <a:p>
            <a:r>
              <a:rPr lang="en-PK" sz="2000" dirty="0" err="1"/>
              <a:t>plt.close</a:t>
            </a:r>
            <a:r>
              <a:rPr lang="en-PK" sz="2000" dirty="0"/>
              <a:t>()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750C506-F671-112E-F99D-152728C15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Thresholding</a:t>
            </a:r>
            <a:endParaRPr lang="en-PK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11827A-9C0E-B265-31F7-E6514C61E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1745-AFEA-4D4F-9B49-72BD7BFC786B}" type="slidenum">
              <a:rPr lang="en-PK" smtClean="0"/>
              <a:t>37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036508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36ED3-6A8C-DB9A-1400-3E20CDD2E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CB8C6-B1D1-F792-29C9-7267DFDE4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segmentation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688853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DD5BE-51CE-DA04-EE8D-179579228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CE0D5-BE8B-11DF-2418-C6AE6C282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16919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8625188-1393-436F-AD23-80BD7377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Image Thresholding– Binary Thresholding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273F72-DA8F-459D-B6A1-4F8D3E2E3459}"/>
              </a:ext>
            </a:extLst>
          </p:cNvPr>
          <p:cNvSpPr txBox="1"/>
          <p:nvPr/>
        </p:nvSpPr>
        <p:spPr>
          <a:xfrm>
            <a:off x="1159510" y="1752100"/>
            <a:ext cx="1027049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If T is the obtained threshold, then the image can be binarized using the following relation:</a:t>
            </a:r>
          </a:p>
          <a:p>
            <a:endParaRPr lang="en-US" sz="3000" dirty="0"/>
          </a:p>
          <a:p>
            <a:endParaRPr lang="en-US" sz="3000" dirty="0"/>
          </a:p>
          <a:p>
            <a:r>
              <a:rPr lang="en-US" sz="3000" dirty="0"/>
              <a:t>For all pixel p in image I:</a:t>
            </a:r>
          </a:p>
          <a:p>
            <a:r>
              <a:rPr lang="en-US" sz="3000" dirty="0"/>
              <a:t>If p &gt;= T:</a:t>
            </a:r>
          </a:p>
          <a:p>
            <a:r>
              <a:rPr lang="en-US" sz="3000" dirty="0"/>
              <a:t>	 p  = 0</a:t>
            </a:r>
          </a:p>
          <a:p>
            <a:r>
              <a:rPr lang="en-US" sz="3000" dirty="0"/>
              <a:t>Else</a:t>
            </a:r>
          </a:p>
          <a:p>
            <a:r>
              <a:rPr lang="en-US" sz="3000" dirty="0"/>
              <a:t>	p  = 1</a:t>
            </a:r>
            <a:endParaRPr lang="x-none" sz="3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1DF803-3472-6E6A-A0DA-D7BFE17DC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1745-AFEA-4D4F-9B49-72BD7BFC786B}" type="slidenum">
              <a:rPr lang="en-PK" smtClean="0"/>
              <a:t>4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48649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2CA991-0833-0127-E03A-FE358A21AA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PK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2D5D7D7-7986-10C5-5006-6B0D25A902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17580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5CA42-3882-3399-7B21-89A94475E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0E18D2-76A6-85A6-D169-237748D86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6567" y="2047700"/>
            <a:ext cx="2996825" cy="335238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E20903-0DB0-D369-B6D1-E67152636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202" y="76619"/>
            <a:ext cx="4838095" cy="33523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336C86-BB83-79FE-F98C-B461D9A38C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3202" y="3429000"/>
            <a:ext cx="4838095" cy="3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168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2CE4-5907-B37F-0DFA-7F1AEBE98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37141-5E47-3DEC-99C5-D45CCB10C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Thresh=175</a:t>
            </a:r>
          </a:p>
          <a:p>
            <a:r>
              <a:rPr lang="en-US" dirty="0"/>
              <a:t>if(</a:t>
            </a:r>
            <a:r>
              <a:rPr lang="en-US" dirty="0" err="1"/>
              <a:t>m_img</a:t>
            </a:r>
            <a:r>
              <a:rPr lang="en-US" dirty="0"/>
              <a:t>[</a:t>
            </a:r>
            <a:r>
              <a:rPr lang="en-US" dirty="0" err="1"/>
              <a:t>i,j</a:t>
            </a:r>
            <a:r>
              <a:rPr lang="en-US" dirty="0"/>
              <a:t>]&gt;=thresh):</a:t>
            </a:r>
          </a:p>
          <a:p>
            <a:r>
              <a:rPr lang="en-US" dirty="0"/>
              <a:t>            </a:t>
            </a:r>
            <a:r>
              <a:rPr lang="en-US" dirty="0" err="1"/>
              <a:t>new_im</a:t>
            </a:r>
            <a:r>
              <a:rPr lang="en-US" dirty="0"/>
              <a:t>[</a:t>
            </a:r>
            <a:r>
              <a:rPr lang="en-US" dirty="0" err="1"/>
              <a:t>i,j</a:t>
            </a:r>
            <a:r>
              <a:rPr lang="en-US" dirty="0"/>
              <a:t>]=1</a:t>
            </a:r>
          </a:p>
          <a:p>
            <a:r>
              <a:rPr lang="en-US" dirty="0"/>
              <a:t>        else:</a:t>
            </a:r>
          </a:p>
          <a:p>
            <a:r>
              <a:rPr lang="en-US" dirty="0"/>
              <a:t>            </a:t>
            </a:r>
            <a:r>
              <a:rPr lang="en-US" dirty="0" err="1"/>
              <a:t>new_im</a:t>
            </a:r>
            <a:r>
              <a:rPr lang="en-US" dirty="0"/>
              <a:t>[</a:t>
            </a:r>
            <a:r>
              <a:rPr lang="en-US" dirty="0" err="1"/>
              <a:t>i,j</a:t>
            </a:r>
            <a:r>
              <a:rPr lang="en-US" dirty="0"/>
              <a:t>]=0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BEB99B-A02B-FFA8-4193-84A3AD570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385" y="1917195"/>
            <a:ext cx="2996825" cy="3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094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67558-CF8A-E1CF-91A9-D0215E2D3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Thresholding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3F8E9D-8851-F30D-8D17-1672128134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9416" y="1873040"/>
            <a:ext cx="2996825" cy="335238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2F5B1D-4F8C-6165-A6F9-A669E7D0F542}"/>
              </a:ext>
            </a:extLst>
          </p:cNvPr>
          <p:cNvSpPr txBox="1"/>
          <p:nvPr/>
        </p:nvSpPr>
        <p:spPr>
          <a:xfrm>
            <a:off x="1931542" y="2404152"/>
            <a:ext cx="2804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Thresh= mean= 155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672204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A0CC9-57CA-7A41-3F34-280DE46A5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34316-3189-7684-6692-4B8D179A2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Thresh=175</a:t>
            </a:r>
          </a:p>
          <a:p>
            <a:r>
              <a:rPr lang="en-US" dirty="0"/>
              <a:t>if(</a:t>
            </a:r>
            <a:r>
              <a:rPr lang="en-US" dirty="0" err="1"/>
              <a:t>m_img</a:t>
            </a:r>
            <a:r>
              <a:rPr lang="en-US" dirty="0"/>
              <a:t>[</a:t>
            </a:r>
            <a:r>
              <a:rPr lang="en-US" dirty="0" err="1"/>
              <a:t>i,j</a:t>
            </a:r>
            <a:r>
              <a:rPr lang="en-US" dirty="0"/>
              <a:t>]&gt;thresh):</a:t>
            </a:r>
          </a:p>
          <a:p>
            <a:r>
              <a:rPr lang="en-US" dirty="0"/>
              <a:t>            </a:t>
            </a:r>
            <a:r>
              <a:rPr lang="en-US" dirty="0" err="1"/>
              <a:t>new_im</a:t>
            </a:r>
            <a:r>
              <a:rPr lang="en-US" dirty="0"/>
              <a:t>[</a:t>
            </a:r>
            <a:r>
              <a:rPr lang="en-US" dirty="0" err="1"/>
              <a:t>i,j</a:t>
            </a:r>
            <a:r>
              <a:rPr lang="en-US" dirty="0"/>
              <a:t>]=thresh</a:t>
            </a:r>
          </a:p>
          <a:p>
            <a:r>
              <a:rPr lang="en-US" dirty="0"/>
              <a:t>        else:</a:t>
            </a:r>
          </a:p>
          <a:p>
            <a:r>
              <a:rPr lang="en-US" dirty="0"/>
              <a:t>            </a:t>
            </a:r>
            <a:r>
              <a:rPr lang="en-US" dirty="0" err="1"/>
              <a:t>new_im</a:t>
            </a:r>
            <a:r>
              <a:rPr lang="en-US" dirty="0"/>
              <a:t>[</a:t>
            </a:r>
            <a:r>
              <a:rPr lang="en-US" dirty="0" err="1"/>
              <a:t>i,j</a:t>
            </a:r>
            <a:r>
              <a:rPr lang="en-US" dirty="0"/>
              <a:t>]=</a:t>
            </a:r>
            <a:r>
              <a:rPr lang="en-US" dirty="0" err="1"/>
              <a:t>m_img</a:t>
            </a:r>
            <a:r>
              <a:rPr lang="en-US" dirty="0"/>
              <a:t>[</a:t>
            </a:r>
            <a:r>
              <a:rPr lang="en-US" dirty="0" err="1"/>
              <a:t>i,j</a:t>
            </a:r>
            <a:r>
              <a:rPr lang="en-US" dirty="0"/>
              <a:t>]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DFB65C-E8E5-9CDF-34AE-8D0AF23D9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2288" y="1825625"/>
            <a:ext cx="2996825" cy="3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586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1403</Words>
  <Application>Microsoft Office PowerPoint</Application>
  <PresentationFormat>Widescreen</PresentationFormat>
  <Paragraphs>270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Roboto</vt:lpstr>
      <vt:lpstr>Wingdings</vt:lpstr>
      <vt:lpstr>Office Theme</vt:lpstr>
      <vt:lpstr>Image Thresholding</vt:lpstr>
      <vt:lpstr>Image Thresholding</vt:lpstr>
      <vt:lpstr>Image Thresholding</vt:lpstr>
      <vt:lpstr>Image Thresholding– Binary Thresholding</vt:lpstr>
      <vt:lpstr>Example</vt:lpstr>
      <vt:lpstr>PowerPoint Presentation</vt:lpstr>
      <vt:lpstr>PowerPoint Presentation</vt:lpstr>
      <vt:lpstr>Mean Thresholding</vt:lpstr>
      <vt:lpstr>PowerPoint Presentation</vt:lpstr>
      <vt:lpstr>Image Thresholding</vt:lpstr>
      <vt:lpstr>More Examples</vt:lpstr>
      <vt:lpstr>Mean Thresholding</vt:lpstr>
      <vt:lpstr>PowerPoint Presentation</vt:lpstr>
      <vt:lpstr>PowerPoint Presentation</vt:lpstr>
      <vt:lpstr>Thresholding -- OpenCV</vt:lpstr>
      <vt:lpstr>Thresholding -- OpenCV</vt:lpstr>
      <vt:lpstr>Thresholding -- OpenCV</vt:lpstr>
      <vt:lpstr>Thresholding -- OpenCV</vt:lpstr>
      <vt:lpstr>Thresholding -- OpenCV</vt:lpstr>
      <vt:lpstr>Thresholding -- OpenCV</vt:lpstr>
      <vt:lpstr>Thresholding -- OpenCV</vt:lpstr>
      <vt:lpstr>Image Thresholding</vt:lpstr>
      <vt:lpstr>Thresholding -- OpenCV</vt:lpstr>
      <vt:lpstr>Thresholding -- OpenCV</vt:lpstr>
      <vt:lpstr>Thresholding</vt:lpstr>
      <vt:lpstr>Thresholding</vt:lpstr>
      <vt:lpstr>Thresholding</vt:lpstr>
      <vt:lpstr>Thresholding</vt:lpstr>
      <vt:lpstr>Thresholding:   [Otsu Method]</vt:lpstr>
      <vt:lpstr>Image Thresholding + OTSU Method</vt:lpstr>
      <vt:lpstr>Thresholding:   [Otsu Method  ---- Continued ] </vt:lpstr>
      <vt:lpstr>Thresholding</vt:lpstr>
      <vt:lpstr>Local Thresholding</vt:lpstr>
      <vt:lpstr>Local Thresholding</vt:lpstr>
      <vt:lpstr>Adaptive Thresholding</vt:lpstr>
      <vt:lpstr>Adaptive Thresholding</vt:lpstr>
      <vt:lpstr>Adaptive Thresholding</vt:lpstr>
      <vt:lpstr>Application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HP</cp:lastModifiedBy>
  <cp:revision>8</cp:revision>
  <dcterms:created xsi:type="dcterms:W3CDTF">2024-10-03T02:59:55Z</dcterms:created>
  <dcterms:modified xsi:type="dcterms:W3CDTF">2024-10-04T18:49:36Z</dcterms:modified>
</cp:coreProperties>
</file>