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278C-9EBC-ABF7-26E0-C60878C3F68B}"/>
              </a:ext>
            </a:extLst>
          </p:cNvPr>
          <p:cNvSpPr>
            <a:spLocks noGrp="1"/>
          </p:cNvSpPr>
          <p:nvPr>
            <p:ph type="ctrTitle"/>
          </p:nvPr>
        </p:nvSpPr>
        <p:spPr>
          <a:xfrm>
            <a:off x="1409172" y="1160441"/>
            <a:ext cx="7148419" cy="3838942"/>
          </a:xfrm>
        </p:spPr>
        <p:txBody>
          <a:bodyPr>
            <a:normAutofit/>
          </a:bodyPr>
          <a:lstStyle/>
          <a:p>
            <a:pPr algn="l"/>
            <a:r>
              <a:rPr lang="en-PK" dirty="0">
                <a:latin typeface="AkayaKanadaka" panose="02010502080401010103" pitchFamily="2" charset="77"/>
                <a:cs typeface="AkayaKanadaka" panose="02010502080401010103" pitchFamily="2" charset="77"/>
              </a:rPr>
              <a:t>Robotics &amp; Automation: </a:t>
            </a:r>
            <a:br>
              <a:rPr lang="en-PK" dirty="0">
                <a:latin typeface="AkayaKanadaka" panose="02010502080401010103" pitchFamily="2" charset="77"/>
                <a:cs typeface="AkayaKanadaka" panose="02010502080401010103" pitchFamily="2" charset="77"/>
              </a:rPr>
            </a:br>
            <a:r>
              <a:rPr lang="en-PK" dirty="0">
                <a:latin typeface="AkayaKanadaka" panose="02010502080401010103" pitchFamily="2" charset="77"/>
                <a:cs typeface="AkayaKanadaka" panose="02010502080401010103" pitchFamily="2" charset="77"/>
              </a:rPr>
              <a:t>A Necessary Evil</a:t>
            </a:r>
          </a:p>
        </p:txBody>
      </p:sp>
      <p:sp>
        <p:nvSpPr>
          <p:cNvPr id="4" name="TextBox 3">
            <a:extLst>
              <a:ext uri="{FF2B5EF4-FFF2-40B4-BE49-F238E27FC236}">
                <a16:creationId xmlns:a16="http://schemas.microsoft.com/office/drawing/2014/main" id="{A5216CDD-0814-478F-3C71-E654825D9C29}"/>
              </a:ext>
            </a:extLst>
          </p:cNvPr>
          <p:cNvSpPr txBox="1"/>
          <p:nvPr/>
        </p:nvSpPr>
        <p:spPr>
          <a:xfrm>
            <a:off x="5834269" y="5697559"/>
            <a:ext cx="3230219" cy="954107"/>
          </a:xfrm>
          <a:prstGeom prst="rect">
            <a:avLst/>
          </a:prstGeom>
          <a:noFill/>
        </p:spPr>
        <p:txBody>
          <a:bodyPr wrap="square" rtlCol="0">
            <a:spAutoFit/>
          </a:bodyPr>
          <a:lstStyle/>
          <a:p>
            <a:r>
              <a:rPr lang="en-PK" sz="1400" dirty="0">
                <a:latin typeface="Annai MN" pitchFamily="2" charset="77"/>
                <a:ea typeface="Annai MN" pitchFamily="2" charset="77"/>
                <a:cs typeface="Annai MN" pitchFamily="2" charset="77"/>
              </a:rPr>
              <a:t>BSDSF21A003 – Abdullah Hassan</a:t>
            </a:r>
            <a:br>
              <a:rPr lang="en-PK" sz="1400" dirty="0">
                <a:latin typeface="Annai MN" pitchFamily="2" charset="77"/>
                <a:ea typeface="Annai MN" pitchFamily="2" charset="77"/>
                <a:cs typeface="Annai MN" pitchFamily="2" charset="77"/>
              </a:rPr>
            </a:br>
            <a:r>
              <a:rPr lang="en-PK" sz="1400" dirty="0">
                <a:latin typeface="Annai MN" pitchFamily="2" charset="77"/>
                <a:ea typeface="Annai MN" pitchFamily="2" charset="77"/>
                <a:cs typeface="Annai MN" pitchFamily="2" charset="77"/>
              </a:rPr>
              <a:t>BSDSF21A004 – Abdul Moeed </a:t>
            </a:r>
            <a:br>
              <a:rPr lang="en-PK" sz="1400" dirty="0">
                <a:latin typeface="Annai MN" pitchFamily="2" charset="77"/>
                <a:ea typeface="Annai MN" pitchFamily="2" charset="77"/>
                <a:cs typeface="Annai MN" pitchFamily="2" charset="77"/>
              </a:rPr>
            </a:br>
            <a:r>
              <a:rPr lang="en-PK" sz="1400" dirty="0">
                <a:latin typeface="Annai MN" pitchFamily="2" charset="77"/>
                <a:ea typeface="Annai MN" pitchFamily="2" charset="77"/>
                <a:cs typeface="Annai MN" pitchFamily="2" charset="77"/>
              </a:rPr>
              <a:t>BSDSF21A007 – M. Soban Anjum</a:t>
            </a:r>
          </a:p>
          <a:p>
            <a:r>
              <a:rPr lang="en-PK" sz="1400" dirty="0">
                <a:latin typeface="Annai MN" pitchFamily="2" charset="77"/>
                <a:ea typeface="Annai MN" pitchFamily="2" charset="77"/>
                <a:cs typeface="Annai MN" pitchFamily="2" charset="77"/>
              </a:rPr>
              <a:t>BSDSF21A041 – Shoaib Gill</a:t>
            </a:r>
          </a:p>
        </p:txBody>
      </p:sp>
    </p:spTree>
    <p:extLst>
      <p:ext uri="{BB962C8B-B14F-4D97-AF65-F5344CB8AC3E}">
        <p14:creationId xmlns:p14="http://schemas.microsoft.com/office/powerpoint/2010/main" val="21351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2FCE-E835-DC4B-DF59-6625243586BB}"/>
              </a:ext>
            </a:extLst>
          </p:cNvPr>
          <p:cNvSpPr>
            <a:spLocks noGrp="1"/>
          </p:cNvSpPr>
          <p:nvPr>
            <p:ph type="title"/>
          </p:nvPr>
        </p:nvSpPr>
        <p:spPr/>
        <p:txBody>
          <a:bodyPr/>
          <a:lstStyle/>
          <a:p>
            <a:pPr algn="l"/>
            <a:r>
              <a:rPr lang="en-PK" u="sng" dirty="0">
                <a:latin typeface="Annai MN" pitchFamily="2" charset="77"/>
                <a:ea typeface="Annai MN" pitchFamily="2" charset="77"/>
                <a:cs typeface="Annai MN" pitchFamily="2" charset="77"/>
              </a:rPr>
              <a:t>INTRODUCTION TO ROBOTICS AND AUTOMATION</a:t>
            </a:r>
          </a:p>
        </p:txBody>
      </p:sp>
      <p:sp>
        <p:nvSpPr>
          <p:cNvPr id="3" name="Content Placeholder 2">
            <a:extLst>
              <a:ext uri="{FF2B5EF4-FFF2-40B4-BE49-F238E27FC236}">
                <a16:creationId xmlns:a16="http://schemas.microsoft.com/office/drawing/2014/main" id="{7A91D302-265D-D900-3E41-DDA5E537779E}"/>
              </a:ext>
            </a:extLst>
          </p:cNvPr>
          <p:cNvSpPr>
            <a:spLocks noGrp="1"/>
          </p:cNvSpPr>
          <p:nvPr>
            <p:ph idx="1"/>
          </p:nvPr>
        </p:nvSpPr>
        <p:spPr/>
        <p:txBody>
          <a:bodyPr/>
          <a:lstStyle/>
          <a:p>
            <a:r>
              <a:rPr lang="en-GB" b="0" i="0" u="none" strike="noStrike" dirty="0">
                <a:solidFill>
                  <a:srgbClr val="D1D5DB"/>
                </a:solidFill>
                <a:effectLst/>
                <a:latin typeface="Adelle Sans Devanagari" panose="02000503000000020004" pitchFamily="2" charset="-78"/>
                <a:cs typeface="Adelle Sans Devanagari" panose="02000503000000020004" pitchFamily="2" charset="-78"/>
              </a:rPr>
              <a:t>In recent decades, the fields of robotics and automation have undergone transformative developments that are reshaping industries and altering the way we live and work. This introduction provides an overview of robotics and automation, their impact on various sectors, and their implications for the future.</a:t>
            </a:r>
            <a:endParaRPr lang="en-PK" dirty="0">
              <a:latin typeface="Adelle Sans Devanagari" panose="02000503000000020004" pitchFamily="2" charset="-78"/>
              <a:cs typeface="Adelle Sans Devanagari" panose="02000503000000020004" pitchFamily="2" charset="-78"/>
            </a:endParaRPr>
          </a:p>
        </p:txBody>
      </p:sp>
    </p:spTree>
    <p:extLst>
      <p:ext uri="{BB962C8B-B14F-4D97-AF65-F5344CB8AC3E}">
        <p14:creationId xmlns:p14="http://schemas.microsoft.com/office/powerpoint/2010/main" val="307526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061C-821B-9823-20E1-97F2940A58AD}"/>
              </a:ext>
            </a:extLst>
          </p:cNvPr>
          <p:cNvSpPr>
            <a:spLocks noGrp="1"/>
          </p:cNvSpPr>
          <p:nvPr>
            <p:ph type="title"/>
          </p:nvPr>
        </p:nvSpPr>
        <p:spPr/>
        <p:txBody>
          <a:bodyPr/>
          <a:lstStyle/>
          <a:p>
            <a:pPr algn="l"/>
            <a:r>
              <a:rPr lang="en-PK" u="sng" dirty="0">
                <a:latin typeface="Annai MN" pitchFamily="2" charset="77"/>
                <a:ea typeface="Annai MN" pitchFamily="2" charset="77"/>
                <a:cs typeface="Annai MN" pitchFamily="2" charset="77"/>
              </a:rPr>
              <a:t>INDUSTRY’S PERSPECTIVE </a:t>
            </a:r>
          </a:p>
        </p:txBody>
      </p:sp>
      <p:sp>
        <p:nvSpPr>
          <p:cNvPr id="3" name="Content Placeholder 2">
            <a:extLst>
              <a:ext uri="{FF2B5EF4-FFF2-40B4-BE49-F238E27FC236}">
                <a16:creationId xmlns:a16="http://schemas.microsoft.com/office/drawing/2014/main" id="{044A519C-2705-B2A1-06AC-49A4E524CB45}"/>
              </a:ext>
            </a:extLst>
          </p:cNvPr>
          <p:cNvSpPr>
            <a:spLocks noGrp="1"/>
          </p:cNvSpPr>
          <p:nvPr>
            <p:ph idx="1"/>
          </p:nvPr>
        </p:nvSpPr>
        <p:spPr/>
        <p:txBody>
          <a:bodyPr>
            <a:normAutofit fontScale="85000" lnSpcReduction="20000"/>
          </a:bodyPr>
          <a:lstStyle/>
          <a:p>
            <a:r>
              <a:rPr lang="en-GB" dirty="0">
                <a:latin typeface="Adelle Sans Devanagari" panose="02000503000000020004" pitchFamily="2" charset="-78"/>
                <a:cs typeface="Adelle Sans Devanagari" panose="02000503000000020004" pitchFamily="2" charset="-78"/>
              </a:rPr>
              <a:t>What are the key performance metrics in the industry that can be improved through robotic automation?</a:t>
            </a:r>
          </a:p>
          <a:p>
            <a:r>
              <a:rPr lang="en-GB" dirty="0">
                <a:latin typeface="Adelle Sans Devanagari" panose="02000503000000020004" pitchFamily="2" charset="-78"/>
                <a:cs typeface="Adelle Sans Devanagari" panose="02000503000000020004" pitchFamily="2" charset="-78"/>
              </a:rPr>
              <a:t>Is there a correlation between increased automation and job loss in specific sectors?</a:t>
            </a:r>
          </a:p>
          <a:p>
            <a:r>
              <a:rPr lang="en-GB" dirty="0">
                <a:latin typeface="Adelle Sans Devanagari" panose="02000503000000020004" pitchFamily="2" charset="-78"/>
                <a:cs typeface="Adelle Sans Devanagari" panose="02000503000000020004" pitchFamily="2" charset="-78"/>
              </a:rPr>
              <a:t>Can automation be justified in terms of economic efficiency and productivity gains despite potential job losses?</a:t>
            </a:r>
          </a:p>
          <a:p>
            <a:r>
              <a:rPr lang="en-GB" dirty="0">
                <a:latin typeface="Adelle Sans Devanagari" panose="02000503000000020004" pitchFamily="2" charset="-78"/>
                <a:cs typeface="Adelle Sans Devanagari" panose="02000503000000020004" pitchFamily="2" charset="-78"/>
              </a:rPr>
              <a:t>What are the potential long-term consequences of automation on job markets?</a:t>
            </a:r>
          </a:p>
          <a:p>
            <a:r>
              <a:rPr lang="en-GB" dirty="0">
                <a:latin typeface="Adelle Sans Devanagari" panose="02000503000000020004" pitchFamily="2" charset="-78"/>
                <a:cs typeface="Adelle Sans Devanagari" panose="02000503000000020004" pitchFamily="2" charset="-78"/>
              </a:rPr>
              <a:t>Are there variations in the performance of different types of robotic systems used in various industries?</a:t>
            </a:r>
          </a:p>
          <a:p>
            <a:r>
              <a:rPr lang="en-GB" dirty="0">
                <a:latin typeface="Adelle Sans Devanagari" panose="02000503000000020004" pitchFamily="2" charset="-78"/>
                <a:cs typeface="Adelle Sans Devanagari" panose="02000503000000020004" pitchFamily="2" charset="-78"/>
              </a:rPr>
              <a:t>Are there cost savings associated with robotic automation in industry?</a:t>
            </a:r>
          </a:p>
        </p:txBody>
      </p:sp>
    </p:spTree>
    <p:extLst>
      <p:ext uri="{BB962C8B-B14F-4D97-AF65-F5344CB8AC3E}">
        <p14:creationId xmlns:p14="http://schemas.microsoft.com/office/powerpoint/2010/main" val="182125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11F5-441A-0F4E-7326-FDE6A7F1811E}"/>
              </a:ext>
            </a:extLst>
          </p:cNvPr>
          <p:cNvSpPr>
            <a:spLocks noGrp="1"/>
          </p:cNvSpPr>
          <p:nvPr>
            <p:ph type="title"/>
          </p:nvPr>
        </p:nvSpPr>
        <p:spPr/>
        <p:txBody>
          <a:bodyPr/>
          <a:lstStyle/>
          <a:p>
            <a:pPr algn="l"/>
            <a:r>
              <a:rPr lang="en-PK" u="sng" dirty="0">
                <a:latin typeface="Annai MN" pitchFamily="2" charset="77"/>
                <a:ea typeface="Annai MN" pitchFamily="2" charset="77"/>
                <a:cs typeface="Annai MN" pitchFamily="2" charset="77"/>
              </a:rPr>
              <a:t>End-User PERSPECTIVE</a:t>
            </a:r>
          </a:p>
        </p:txBody>
      </p:sp>
      <p:sp>
        <p:nvSpPr>
          <p:cNvPr id="3" name="Content Placeholder 2">
            <a:extLst>
              <a:ext uri="{FF2B5EF4-FFF2-40B4-BE49-F238E27FC236}">
                <a16:creationId xmlns:a16="http://schemas.microsoft.com/office/drawing/2014/main" id="{4E9DFBE6-8D3B-0290-6EB8-C4ECD458BA6D}"/>
              </a:ext>
            </a:extLst>
          </p:cNvPr>
          <p:cNvSpPr>
            <a:spLocks noGrp="1"/>
          </p:cNvSpPr>
          <p:nvPr>
            <p:ph idx="1"/>
          </p:nvPr>
        </p:nvSpPr>
        <p:spPr/>
        <p:txBody>
          <a:bodyPr>
            <a:normAutofit fontScale="92500" lnSpcReduction="10000"/>
          </a:bodyPr>
          <a:lstStyle/>
          <a:p>
            <a:r>
              <a:rPr lang="en-GB" dirty="0">
                <a:latin typeface="Adelle Sans Devanagari" panose="02000503000000020004" pitchFamily="2" charset="-78"/>
                <a:cs typeface="Adelle Sans Devanagari" panose="02000503000000020004" pitchFamily="2" charset="-78"/>
              </a:rPr>
              <a:t>Do you trust the safety and security of automated systems that I interact with, such as self-driving cars, or automated customer service chatbots ?</a:t>
            </a:r>
          </a:p>
          <a:p>
            <a:r>
              <a:rPr lang="en-GB" dirty="0">
                <a:latin typeface="Adelle Sans Devanagari" panose="02000503000000020004" pitchFamily="2" charset="-78"/>
                <a:cs typeface="Adelle Sans Devanagari" panose="02000503000000020004" pitchFamily="2" charset="-78"/>
              </a:rPr>
              <a:t>To what extent does automation displace human labour in different industries?</a:t>
            </a:r>
          </a:p>
          <a:p>
            <a:r>
              <a:rPr lang="en-GB" dirty="0">
                <a:latin typeface="Adelle Sans Devanagari" panose="02000503000000020004" pitchFamily="2" charset="-78"/>
                <a:cs typeface="Adelle Sans Devanagari" panose="02000503000000020004" pitchFamily="2" charset="-78"/>
              </a:rPr>
              <a:t>What is the public perception of automation and robotics, and how does it affect their adoption and implementation in industry?</a:t>
            </a:r>
          </a:p>
          <a:p>
            <a:r>
              <a:rPr lang="en-GB" dirty="0">
                <a:latin typeface="Adelle Sans Devanagari" panose="02000503000000020004" pitchFamily="2" charset="-78"/>
                <a:cs typeface="Adelle Sans Devanagari" panose="02000503000000020004" pitchFamily="2" charset="-78"/>
              </a:rPr>
              <a:t>As a traveller, how do automated systems in airports, hotels, and transportation services affect my overall experience, convenience, and safety?</a:t>
            </a:r>
            <a:endParaRPr lang="en-PK" dirty="0">
              <a:latin typeface="Adelle Sans Devanagari" panose="02000503000000020004" pitchFamily="2" charset="-78"/>
              <a:cs typeface="Adelle Sans Devanagari" panose="02000503000000020004" pitchFamily="2" charset="-78"/>
            </a:endParaRPr>
          </a:p>
        </p:txBody>
      </p:sp>
    </p:spTree>
    <p:extLst>
      <p:ext uri="{BB962C8B-B14F-4D97-AF65-F5344CB8AC3E}">
        <p14:creationId xmlns:p14="http://schemas.microsoft.com/office/powerpoint/2010/main" val="334338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0169-B9E5-08AF-37B4-DD5B3F51BC77}"/>
              </a:ext>
            </a:extLst>
          </p:cNvPr>
          <p:cNvSpPr>
            <a:spLocks noGrp="1"/>
          </p:cNvSpPr>
          <p:nvPr>
            <p:ph type="title"/>
          </p:nvPr>
        </p:nvSpPr>
        <p:spPr/>
        <p:txBody>
          <a:bodyPr/>
          <a:lstStyle/>
          <a:p>
            <a:pPr algn="l"/>
            <a:r>
              <a:rPr lang="en-PK" dirty="0">
                <a:latin typeface="Annai MN" pitchFamily="2" charset="77"/>
                <a:ea typeface="Annai MN" pitchFamily="2" charset="77"/>
                <a:cs typeface="Annai MN" pitchFamily="2" charset="77"/>
              </a:rPr>
              <a:t>Developer’s PERSPECTIVE</a:t>
            </a:r>
          </a:p>
        </p:txBody>
      </p:sp>
      <p:sp>
        <p:nvSpPr>
          <p:cNvPr id="3" name="Content Placeholder 2">
            <a:extLst>
              <a:ext uri="{FF2B5EF4-FFF2-40B4-BE49-F238E27FC236}">
                <a16:creationId xmlns:a16="http://schemas.microsoft.com/office/drawing/2014/main" id="{84CF8590-8DDA-F11F-D35B-0006C0AF53D0}"/>
              </a:ext>
            </a:extLst>
          </p:cNvPr>
          <p:cNvSpPr>
            <a:spLocks noGrp="1"/>
          </p:cNvSpPr>
          <p:nvPr>
            <p:ph idx="1"/>
          </p:nvPr>
        </p:nvSpPr>
        <p:spPr/>
        <p:txBody>
          <a:bodyPr>
            <a:normAutofit/>
          </a:bodyPr>
          <a:lstStyle/>
          <a:p>
            <a:r>
              <a:rPr lang="en-GB" dirty="0">
                <a:latin typeface="Adelle Sans Devanagari" panose="02000503000000020004" pitchFamily="2" charset="-78"/>
                <a:cs typeface="Adelle Sans Devanagari" panose="02000503000000020004" pitchFamily="2" charset="-78"/>
              </a:rPr>
              <a:t>Is there a significant correlation between the amount of training data for robotic systems and their overall performance?</a:t>
            </a:r>
          </a:p>
          <a:p>
            <a:r>
              <a:rPr lang="en-GB" dirty="0">
                <a:latin typeface="Adelle Sans Devanagari" panose="02000503000000020004" pitchFamily="2" charset="-78"/>
                <a:cs typeface="Adelle Sans Devanagari" panose="02000503000000020004" pitchFamily="2" charset="-78"/>
              </a:rPr>
              <a:t>What role do developers see AI playing in the future of automation?</a:t>
            </a:r>
          </a:p>
          <a:p>
            <a:r>
              <a:rPr lang="en-GB" dirty="0">
                <a:latin typeface="Adelle Sans Devanagari" panose="02000503000000020004" pitchFamily="2" charset="-78"/>
                <a:cs typeface="Adelle Sans Devanagari" panose="02000503000000020004" pitchFamily="2" charset="-78"/>
              </a:rPr>
              <a:t>Which innovative applications or industries do developers believe could benefit most from automation?</a:t>
            </a:r>
          </a:p>
          <a:p>
            <a:r>
              <a:rPr lang="en-GB" dirty="0">
                <a:latin typeface="Adelle Sans Devanagari" panose="02000503000000020004" pitchFamily="2" charset="-78"/>
                <a:cs typeface="Adelle Sans Devanagari" panose="02000503000000020004" pitchFamily="2" charset="-78"/>
              </a:rPr>
              <a:t>How do developers manage the vast data generated by automation?</a:t>
            </a:r>
            <a:endParaRPr lang="en-PK" dirty="0">
              <a:latin typeface="Adelle Sans Devanagari" panose="02000503000000020004" pitchFamily="2" charset="-78"/>
              <a:cs typeface="Adelle Sans Devanagari" panose="02000503000000020004" pitchFamily="2" charset="-78"/>
            </a:endParaRPr>
          </a:p>
        </p:txBody>
      </p:sp>
    </p:spTree>
    <p:extLst>
      <p:ext uri="{BB962C8B-B14F-4D97-AF65-F5344CB8AC3E}">
        <p14:creationId xmlns:p14="http://schemas.microsoft.com/office/powerpoint/2010/main" val="406338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313A-DF97-603D-2727-21BA18E29EF2}"/>
              </a:ext>
            </a:extLst>
          </p:cNvPr>
          <p:cNvSpPr>
            <a:spLocks noGrp="1"/>
          </p:cNvSpPr>
          <p:nvPr>
            <p:ph type="title"/>
          </p:nvPr>
        </p:nvSpPr>
        <p:spPr>
          <a:xfrm>
            <a:off x="2611808" y="447261"/>
            <a:ext cx="7506227" cy="4721087"/>
          </a:xfrm>
        </p:spPr>
        <p:txBody>
          <a:bodyPr>
            <a:normAutofit/>
          </a:bodyPr>
          <a:lstStyle/>
          <a:p>
            <a:pPr algn="ctr"/>
            <a:br>
              <a:rPr lang="en-PK" sz="8800" dirty="0">
                <a:latin typeface="Bernard MT Condensed" panose="02050806060905020404" pitchFamily="18" charset="77"/>
              </a:rPr>
            </a:br>
            <a:br>
              <a:rPr lang="en-PK" sz="8800" dirty="0">
                <a:latin typeface="Bernard MT Condensed" panose="02050806060905020404" pitchFamily="18" charset="77"/>
              </a:rPr>
            </a:br>
            <a:r>
              <a:rPr lang="en-PK" sz="8800" dirty="0">
                <a:latin typeface="Bernard MT Condensed" panose="02050806060905020404" pitchFamily="18" charset="77"/>
              </a:rPr>
              <a:t>THE END</a:t>
            </a:r>
          </a:p>
        </p:txBody>
      </p:sp>
    </p:spTree>
    <p:extLst>
      <p:ext uri="{BB962C8B-B14F-4D97-AF65-F5344CB8AC3E}">
        <p14:creationId xmlns:p14="http://schemas.microsoft.com/office/powerpoint/2010/main" val="2472005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17</TotalTime>
  <Words>324</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Adelle Sans Devanagari</vt:lpstr>
      <vt:lpstr>AkayaKanadaka</vt:lpstr>
      <vt:lpstr>Annai MN</vt:lpstr>
      <vt:lpstr>Arial</vt:lpstr>
      <vt:lpstr>Bernard MT Condensed</vt:lpstr>
      <vt:lpstr>MS Shell Dlg 2</vt:lpstr>
      <vt:lpstr>Wingdings</vt:lpstr>
      <vt:lpstr>Wingdings 3</vt:lpstr>
      <vt:lpstr>Madison</vt:lpstr>
      <vt:lpstr>Robotics &amp; Automation:  A Necessary Evil</vt:lpstr>
      <vt:lpstr>INTRODUCTION TO ROBOTICS AND AUTOMATION</vt:lpstr>
      <vt:lpstr>INDUSTRY’S PERSPECTIVE </vt:lpstr>
      <vt:lpstr>End-User PERSPECTIVE</vt:lpstr>
      <vt:lpstr>Developer’s PERSPECTIVE</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&amp; Automation:  A Necessary Evil</dc:title>
  <dc:creator>Microsoft Office User</dc:creator>
  <cp:lastModifiedBy>Microsoft Office User</cp:lastModifiedBy>
  <cp:revision>1</cp:revision>
  <dcterms:created xsi:type="dcterms:W3CDTF">2023-10-19T19:47:32Z</dcterms:created>
  <dcterms:modified xsi:type="dcterms:W3CDTF">2023-10-19T20:05:28Z</dcterms:modified>
</cp:coreProperties>
</file>