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8/29/2024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E11F-E9DB-C5C3-83EB-15C7A3EBB26F}"/>
              </a:ext>
            </a:extLst>
          </p:cNvPr>
          <p:cNvSpPr>
            <a:spLocks noGrp="1"/>
          </p:cNvSpPr>
          <p:nvPr>
            <p:ph type="ctrTitle"/>
          </p:nvPr>
        </p:nvSpPr>
        <p:spPr>
          <a:xfrm>
            <a:off x="3277821" y="314988"/>
            <a:ext cx="7100863" cy="1555376"/>
          </a:xfrm>
        </p:spPr>
        <p:txBody>
          <a:bodyPr>
            <a:normAutofit/>
          </a:bodyPr>
          <a:lstStyle/>
          <a:p>
            <a:r>
              <a:rPr lang="en-US">
                <a:solidFill>
                  <a:srgbClr val="92D050"/>
                </a:solidFill>
              </a:rPr>
              <a:t>Employee Data analysis using Excel </a:t>
            </a:r>
          </a:p>
        </p:txBody>
      </p:sp>
      <p:sp>
        <p:nvSpPr>
          <p:cNvPr id="3" name="Subtitle 2">
            <a:extLst>
              <a:ext uri="{FF2B5EF4-FFF2-40B4-BE49-F238E27FC236}">
                <a16:creationId xmlns:a16="http://schemas.microsoft.com/office/drawing/2014/main" id="{6B5EA0BB-8281-1EDF-3F7F-F5AC55B16636}"/>
              </a:ext>
            </a:extLst>
          </p:cNvPr>
          <p:cNvSpPr>
            <a:spLocks noGrp="1"/>
          </p:cNvSpPr>
          <p:nvPr>
            <p:ph type="subTitle" idx="1"/>
          </p:nvPr>
        </p:nvSpPr>
        <p:spPr>
          <a:xfrm>
            <a:off x="3950175" y="3053250"/>
            <a:ext cx="7197726" cy="2594515"/>
          </a:xfrm>
        </p:spPr>
        <p:txBody>
          <a:bodyPr>
            <a:noAutofit/>
          </a:bodyPr>
          <a:lstStyle/>
          <a:p>
            <a:pPr algn="l"/>
            <a:r>
              <a:rPr lang="en-US" sz="2000" b="1" i="0">
                <a:effectLst/>
                <a:latin typeface="YAFcfkb7jcU 0"/>
              </a:rPr>
              <a:t>Presented By -  </a:t>
            </a:r>
            <a:r>
              <a:rPr lang="en-US" sz="2000" b="1" i="0" err="1">
                <a:effectLst/>
                <a:latin typeface="YAFcfkb7jcU 0"/>
              </a:rPr>
              <a:t>N.SoBANA</a:t>
            </a:r>
            <a:r>
              <a:rPr lang="en-US" sz="2000" b="1" i="0">
                <a:effectLst/>
                <a:latin typeface="YAFcfkb7jcU 0"/>
              </a:rPr>
              <a:t> SREE</a:t>
            </a:r>
            <a:endParaRPr lang="en-US" sz="2000">
              <a:effectLst/>
              <a:latin typeface="YAFcfkb7jcU 0"/>
            </a:endParaRPr>
          </a:p>
          <a:p>
            <a:pPr algn="l"/>
            <a:r>
              <a:rPr lang="en-US" sz="2000" b="1" i="0">
                <a:effectLst/>
                <a:latin typeface="YAFcfkb7jcU 0"/>
              </a:rPr>
              <a:t>Register No. -   B0C2C8B1AA22EF79F93447727AB637E3</a:t>
            </a:r>
            <a:endParaRPr lang="en-US" sz="2000">
              <a:effectLst/>
              <a:latin typeface="YAFcfkb7jcU 0"/>
            </a:endParaRPr>
          </a:p>
          <a:p>
            <a:pPr algn="l"/>
            <a:r>
              <a:rPr lang="en-US" sz="2000" b="1" i="0">
                <a:effectLst/>
                <a:latin typeface="YAFcfkb7jcU 0"/>
              </a:rPr>
              <a:t>Department -    Department of commerce </a:t>
            </a:r>
            <a:r>
              <a:rPr lang="en-US" sz="2000" b="1" i="0" err="1">
                <a:effectLst/>
                <a:latin typeface="YAFcfkb7jcU 0"/>
              </a:rPr>
              <a:t>Honours</a:t>
            </a:r>
            <a:r>
              <a:rPr lang="en-US" sz="2000" b="1" i="0">
                <a:effectLst/>
                <a:latin typeface="YAFcfkb7jcU 0"/>
              </a:rPr>
              <a:t> </a:t>
            </a:r>
            <a:endParaRPr lang="en-US" sz="2000">
              <a:effectLst/>
              <a:latin typeface="YAFcfkb7jcU 0"/>
            </a:endParaRPr>
          </a:p>
          <a:p>
            <a:pPr algn="l"/>
            <a:r>
              <a:rPr lang="en-US" sz="2000" b="1" i="0">
                <a:effectLst/>
                <a:latin typeface="YAFcfkb7jcU 0"/>
              </a:rPr>
              <a:t>College           - Sri </a:t>
            </a:r>
            <a:r>
              <a:rPr lang="en-US" sz="2000" b="1" i="0" err="1">
                <a:effectLst/>
                <a:latin typeface="YAFcfkb7jcU 0"/>
              </a:rPr>
              <a:t>Kanyaka</a:t>
            </a:r>
            <a:r>
              <a:rPr lang="en-US" sz="2000" b="1" i="0">
                <a:effectLst/>
                <a:latin typeface="YAFcfkb7jcU 0"/>
              </a:rPr>
              <a:t> </a:t>
            </a:r>
            <a:r>
              <a:rPr lang="en-US" sz="2000" b="1" i="0" err="1">
                <a:effectLst/>
                <a:latin typeface="YAFcfkb7jcU 0"/>
              </a:rPr>
              <a:t>Parameswari</a:t>
            </a:r>
            <a:r>
              <a:rPr lang="en-US" sz="2000" b="1" i="0">
                <a:effectLst/>
                <a:latin typeface="YAFcfkb7jcU 0"/>
              </a:rPr>
              <a:t> Arts &amp; Science College For Women </a:t>
            </a:r>
            <a:endParaRPr lang="en-US" sz="2000">
              <a:effectLst/>
              <a:latin typeface="YAFcfkb7jcU 0"/>
            </a:endParaRPr>
          </a:p>
        </p:txBody>
      </p:sp>
    </p:spTree>
    <p:extLst>
      <p:ext uri="{BB962C8B-B14F-4D97-AF65-F5344CB8AC3E}">
        <p14:creationId xmlns:p14="http://schemas.microsoft.com/office/powerpoint/2010/main" val="65492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55D7-CB80-1304-49C0-924E730BF142}"/>
              </a:ext>
            </a:extLst>
          </p:cNvPr>
          <p:cNvSpPr>
            <a:spLocks noGrp="1"/>
          </p:cNvSpPr>
          <p:nvPr>
            <p:ph type="title"/>
          </p:nvPr>
        </p:nvSpPr>
        <p:spPr>
          <a:xfrm>
            <a:off x="685800" y="157290"/>
            <a:ext cx="10131425" cy="1456267"/>
          </a:xfrm>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6D47A9D9-B31C-2AC9-30B4-62E46875DCBC}"/>
              </a:ext>
            </a:extLst>
          </p:cNvPr>
          <p:cNvSpPr>
            <a:spLocks noGrp="1"/>
          </p:cNvSpPr>
          <p:nvPr>
            <p:ph idx="1"/>
          </p:nvPr>
        </p:nvSpPr>
        <p:spPr>
          <a:xfrm>
            <a:off x="795822" y="1723579"/>
            <a:ext cx="10131425" cy="3850839"/>
          </a:xfrm>
        </p:spPr>
        <p:txBody>
          <a:bodyPr>
            <a:noAutofit/>
          </a:bodyPr>
          <a:lstStyle/>
          <a:p>
            <a:pPr marL="0" indent="0">
              <a:buNone/>
            </a:pPr>
            <a:r>
              <a:rPr lang="en-US" sz="2800">
                <a:latin typeface="Times New Roman" panose="02020603050405020304" pitchFamily="18" charset="0"/>
                <a:cs typeface="Times New Roman" panose="02020603050405020304" pitchFamily="18" charset="0"/>
              </a:rPr>
              <a:t>Findings: Summarize key insights regarding the impact of remote work on productivity.</a:t>
            </a:r>
          </a:p>
          <a:p>
            <a:pPr marL="0" indent="0">
              <a:buNone/>
            </a:pPr>
            <a:r>
              <a:rPr lang="en-US" sz="2800">
                <a:latin typeface="Times New Roman" panose="02020603050405020304" pitchFamily="18" charset="0"/>
                <a:cs typeface="Times New Roman" panose="02020603050405020304" pitchFamily="18" charset="0"/>
              </a:rPr>
              <a:t>Comparison : Discuss differences observed between remote and in-office productivity.</a:t>
            </a:r>
          </a:p>
          <a:p>
            <a:pPr marL="0" indent="0">
              <a:buNone/>
            </a:pPr>
            <a:r>
              <a:rPr lang="en-US" sz="2800">
                <a:latin typeface="Times New Roman" panose="02020603050405020304" pitchFamily="18" charset="0"/>
                <a:cs typeface="Times New Roman" panose="02020603050405020304" pitchFamily="18" charset="0"/>
              </a:rPr>
              <a:t>Factors Influencing Productivity : Highlight factors that significantly affect productivity in remote work settings. </a:t>
            </a:r>
          </a:p>
          <a:p>
            <a:pPr marL="0" indent="0">
              <a:buNone/>
            </a:pPr>
            <a:r>
              <a:rPr lang="en-US" sz="2800">
                <a:latin typeface="Times New Roman" panose="02020603050405020304" pitchFamily="18" charset="0"/>
                <a:cs typeface="Times New Roman" panose="02020603050405020304" pitchFamily="18" charset="0"/>
              </a:rPr>
              <a:t>Challenges and Benefits : Discuss the challenges faced and benefits observed in remote work scenarios.</a:t>
            </a:r>
          </a:p>
        </p:txBody>
      </p:sp>
    </p:spTree>
    <p:extLst>
      <p:ext uri="{BB962C8B-B14F-4D97-AF65-F5344CB8AC3E}">
        <p14:creationId xmlns:p14="http://schemas.microsoft.com/office/powerpoint/2010/main" val="423283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66A00D-318D-F1E2-D115-CE7FE331BCCA}"/>
              </a:ext>
            </a:extLst>
          </p:cNvPr>
          <p:cNvPicPr>
            <a:picLocks noGrp="1" noChangeAspect="1"/>
          </p:cNvPicPr>
          <p:nvPr>
            <p:ph idx="1"/>
          </p:nvPr>
        </p:nvPicPr>
        <p:blipFill>
          <a:blip r:embed="rId2"/>
          <a:stretch>
            <a:fillRect/>
          </a:stretch>
        </p:blipFill>
        <p:spPr>
          <a:xfrm>
            <a:off x="1722240" y="1264430"/>
            <a:ext cx="8509749" cy="4530029"/>
          </a:xfrm>
        </p:spPr>
      </p:pic>
    </p:spTree>
    <p:extLst>
      <p:ext uri="{BB962C8B-B14F-4D97-AF65-F5344CB8AC3E}">
        <p14:creationId xmlns:p14="http://schemas.microsoft.com/office/powerpoint/2010/main" val="361560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A9D1-5F46-C3CC-FEDD-340727979647}"/>
              </a:ext>
            </a:extLst>
          </p:cNvPr>
          <p:cNvSpPr>
            <a:spLocks noGrp="1"/>
          </p:cNvSpPr>
          <p:nvPr>
            <p:ph type="title"/>
          </p:nvPr>
        </p:nvSpPr>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4F83FC6-9795-FCC4-91B7-E02442B3FB45}"/>
              </a:ext>
            </a:extLst>
          </p:cNvPr>
          <p:cNvSpPr>
            <a:spLocks noGrp="1"/>
          </p:cNvSpPr>
          <p:nvPr>
            <p:ph idx="1"/>
          </p:nvPr>
        </p:nvSpPr>
        <p:spPr>
          <a:xfrm>
            <a:off x="685800" y="1337733"/>
            <a:ext cx="10131425" cy="3649133"/>
          </a:xfrm>
        </p:spPr>
        <p:txBody>
          <a:bodyPr/>
          <a:lstStyle/>
          <a:p>
            <a:pPr marL="0" indent="0">
              <a:buNone/>
            </a:pPr>
            <a:endParaRPr lang="en-US"/>
          </a:p>
          <a:p>
            <a:r>
              <a:rPr lang="en-US" sz="2800">
                <a:latin typeface="Times New Roman" panose="02020603050405020304" pitchFamily="18" charset="0"/>
                <a:cs typeface="Times New Roman" panose="02020603050405020304" pitchFamily="18" charset="0"/>
              </a:rPr>
              <a:t>Summary : Recap the main findings and their implications for remote work policies.</a:t>
            </a:r>
          </a:p>
          <a:p>
            <a:r>
              <a:rPr lang="en-US" sz="2800">
                <a:latin typeface="Times New Roman" panose="02020603050405020304" pitchFamily="18" charset="0"/>
                <a:cs typeface="Times New Roman" panose="02020603050405020304" pitchFamily="18" charset="0"/>
              </a:rPr>
              <a:t> Recommendations: Offer practical recommendations for businesses to enhance productivity in remote work environments.</a:t>
            </a:r>
          </a:p>
          <a:p>
            <a:r>
              <a:rPr lang="en-US" sz="2800">
                <a:latin typeface="Times New Roman" panose="02020603050405020304" pitchFamily="18" charset="0"/>
                <a:cs typeface="Times New Roman" panose="02020603050405020304" pitchFamily="18" charset="0"/>
              </a:rPr>
              <a:t>Future Research : Suggest areas for further research to deepen the understanding of remote work's impact on productivity.</a:t>
            </a:r>
          </a:p>
        </p:txBody>
      </p:sp>
    </p:spTree>
    <p:extLst>
      <p:ext uri="{BB962C8B-B14F-4D97-AF65-F5344CB8AC3E}">
        <p14:creationId xmlns:p14="http://schemas.microsoft.com/office/powerpoint/2010/main" val="325078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1B7E-29C9-95AB-333A-AF281D2FA35D}"/>
              </a:ext>
            </a:extLst>
          </p:cNvPr>
          <p:cNvSpPr>
            <a:spLocks noGrp="1"/>
          </p:cNvSpPr>
          <p:nvPr>
            <p:ph type="title"/>
          </p:nvPr>
        </p:nvSpPr>
        <p:spPr/>
        <p:txBody>
          <a:bodyPr>
            <a:normAutofit/>
          </a:bodyPr>
          <a:lstStyle/>
          <a:p>
            <a:r>
              <a:rPr lang="en-US" sz="2800">
                <a:solidFill>
                  <a:srgbClr val="FFFF00"/>
                </a:solidFill>
              </a:rPr>
              <a:t>Project title </a:t>
            </a:r>
          </a:p>
        </p:txBody>
      </p:sp>
      <p:sp>
        <p:nvSpPr>
          <p:cNvPr id="3" name="Content Placeholder 2">
            <a:extLst>
              <a:ext uri="{FF2B5EF4-FFF2-40B4-BE49-F238E27FC236}">
                <a16:creationId xmlns:a16="http://schemas.microsoft.com/office/drawing/2014/main" id="{205413B6-55B9-5E57-12DE-7A6CC1FA565B}"/>
              </a:ext>
            </a:extLst>
          </p:cNvPr>
          <p:cNvSpPr>
            <a:spLocks noGrp="1"/>
          </p:cNvSpPr>
          <p:nvPr>
            <p:ph idx="1"/>
          </p:nvPr>
        </p:nvSpPr>
        <p:spPr>
          <a:xfrm>
            <a:off x="1504849" y="2239863"/>
            <a:ext cx="10131425" cy="2650067"/>
          </a:xfrm>
        </p:spPr>
        <p:txBody>
          <a:bodyPr>
            <a:normAutofit/>
          </a:bodyPr>
          <a:lstStyle/>
          <a:p>
            <a:pPr marL="0" indent="0">
              <a:buNone/>
            </a:pPr>
            <a:r>
              <a:rPr lang="en-US" sz="3200">
                <a:latin typeface="Times New Roman" panose="02020603050405020304" pitchFamily="18" charset="0"/>
                <a:cs typeface="Times New Roman" panose="02020603050405020304" pitchFamily="18" charset="0"/>
              </a:rPr>
              <a:t>Impact of remote work on employee productivity </a:t>
            </a:r>
          </a:p>
        </p:txBody>
      </p:sp>
    </p:spTree>
    <p:extLst>
      <p:ext uri="{BB962C8B-B14F-4D97-AF65-F5344CB8AC3E}">
        <p14:creationId xmlns:p14="http://schemas.microsoft.com/office/powerpoint/2010/main" val="131608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B334-291F-C06E-119C-D32956F099AB}"/>
              </a:ext>
            </a:extLst>
          </p:cNvPr>
          <p:cNvSpPr>
            <a:spLocks noGrp="1"/>
          </p:cNvSpPr>
          <p:nvPr>
            <p:ph type="title"/>
          </p:nvPr>
        </p:nvSpPr>
        <p:spPr/>
        <p:txBody>
          <a:bodyPr/>
          <a:lstStyle/>
          <a:p>
            <a:r>
              <a:rPr lang="en-US" sz="2800">
                <a:solidFill>
                  <a:srgbClr val="FFFF00"/>
                </a:solidFill>
                <a:latin typeface="Times New Roman" panose="02020603050405020304" pitchFamily="18" charset="0"/>
                <a:cs typeface="Times New Roman" panose="02020603050405020304" pitchFamily="18" charset="0"/>
              </a:rPr>
              <a:t>Agenda</a:t>
            </a:r>
            <a:r>
              <a:rPr lang="en-US">
                <a:solidFill>
                  <a:srgbClr val="FFFF00"/>
                </a:solidFill>
              </a:rPr>
              <a:t> </a:t>
            </a:r>
          </a:p>
        </p:txBody>
      </p:sp>
      <p:sp>
        <p:nvSpPr>
          <p:cNvPr id="3" name="Content Placeholder 2">
            <a:extLst>
              <a:ext uri="{FF2B5EF4-FFF2-40B4-BE49-F238E27FC236}">
                <a16:creationId xmlns:a16="http://schemas.microsoft.com/office/drawing/2014/main" id="{91CF49A0-4386-A2FD-9AA8-C8FC10884623}"/>
              </a:ext>
            </a:extLst>
          </p:cNvPr>
          <p:cNvSpPr>
            <a:spLocks noGrp="1"/>
          </p:cNvSpPr>
          <p:nvPr>
            <p:ph idx="1"/>
          </p:nvPr>
        </p:nvSpPr>
        <p:spPr>
          <a:xfrm>
            <a:off x="685801" y="1616410"/>
            <a:ext cx="10131425" cy="4202500"/>
          </a:xfrm>
        </p:spPr>
        <p:txBody>
          <a:bodyPr>
            <a:noAutofit/>
          </a:bodyPr>
          <a:lstStyle/>
          <a:p>
            <a:pPr marL="0" indent="0">
              <a:buNone/>
            </a:pPr>
            <a:r>
              <a:rPr lang="en-US" sz="2400"/>
              <a:t>
1.Problem Statement
2.Project Overview
3.End Users
4.Our Solution and Proposition
5.Dataset Description
6.Modelling Approach
7.Results and Discussion
8.Conclusion</a:t>
            </a:r>
          </a:p>
        </p:txBody>
      </p:sp>
    </p:spTree>
    <p:extLst>
      <p:ext uri="{BB962C8B-B14F-4D97-AF65-F5344CB8AC3E}">
        <p14:creationId xmlns:p14="http://schemas.microsoft.com/office/powerpoint/2010/main" val="52299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502A-03E4-29BE-F936-4A5E0154857F}"/>
              </a:ext>
            </a:extLst>
          </p:cNvPr>
          <p:cNvSpPr>
            <a:spLocks noGrp="1"/>
          </p:cNvSpPr>
          <p:nvPr>
            <p:ph type="title"/>
          </p:nvPr>
        </p:nvSpPr>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DF17E6E-63FF-EC13-BF10-DD828BC024AC}"/>
              </a:ext>
            </a:extLst>
          </p:cNvPr>
          <p:cNvSpPr>
            <a:spLocks noGrp="1"/>
          </p:cNvSpPr>
          <p:nvPr>
            <p:ph idx="1"/>
          </p:nvPr>
        </p:nvSpPr>
        <p:spPr>
          <a:xfrm>
            <a:off x="685800" y="1748028"/>
            <a:ext cx="10131425" cy="2334988"/>
          </a:xfrm>
        </p:spPr>
        <p:txBody>
          <a:bodyPr/>
          <a:lstStyle/>
          <a:p>
            <a:pPr marL="0" indent="0">
              <a:buNone/>
            </a:pPr>
            <a:r>
              <a:rPr lang="en-US"/>
              <a:t>
</a:t>
            </a:r>
            <a:r>
              <a:rPr lang="en-US" sz="2400">
                <a:latin typeface="Times New Roman" panose="02020603050405020304" pitchFamily="18" charset="0"/>
                <a:cs typeface="Times New Roman" panose="02020603050405020304" pitchFamily="18" charset="0"/>
              </a:rPr>
              <a:t>The shift to remote work has become increasingly common. This project aims to investigate how remote work influences employee productivity, including potential benefits and challenges. Understanding these effects is crucial for organizations to make informed decisions about work arrangements.</a:t>
            </a:r>
          </a:p>
          <a:p>
            <a:endParaRPr lang="en-US"/>
          </a:p>
        </p:txBody>
      </p:sp>
    </p:spTree>
    <p:extLst>
      <p:ext uri="{BB962C8B-B14F-4D97-AF65-F5344CB8AC3E}">
        <p14:creationId xmlns:p14="http://schemas.microsoft.com/office/powerpoint/2010/main" val="393982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5FC9-45AC-331A-9FB6-7D074B861ECD}"/>
              </a:ext>
            </a:extLst>
          </p:cNvPr>
          <p:cNvSpPr>
            <a:spLocks noGrp="1"/>
          </p:cNvSpPr>
          <p:nvPr>
            <p:ph type="title"/>
          </p:nvPr>
        </p:nvSpPr>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C94AF955-FFE6-C1B5-A26F-FED733136C44}"/>
              </a:ext>
            </a:extLst>
          </p:cNvPr>
          <p:cNvSpPr>
            <a:spLocks noGrp="1"/>
          </p:cNvSpPr>
          <p:nvPr>
            <p:ph idx="1"/>
          </p:nvPr>
        </p:nvSpPr>
        <p:spPr>
          <a:xfrm>
            <a:off x="685801" y="1176323"/>
            <a:ext cx="10131425" cy="3297880"/>
          </a:xfrm>
        </p:spPr>
        <p:txBody>
          <a:bodyPr/>
          <a:lstStyle/>
          <a:p>
            <a:pPr marL="0" indent="0">
              <a:buNone/>
            </a:pPr>
            <a:endParaRPr lang="en-US"/>
          </a:p>
          <a:p>
            <a:pPr marL="0" indent="0">
              <a:buNone/>
            </a:pPr>
            <a:r>
              <a:rPr lang="en-US" sz="2400">
                <a:latin typeface="Times New Roman" panose="02020603050405020304" pitchFamily="18" charset="0"/>
                <a:cs typeface="Times New Roman" panose="02020603050405020304" pitchFamily="18" charset="0"/>
              </a:rPr>
              <a:t>The project will analyze various factors impacting productivity in remote work environments compared to traditional office settings. This will involve collecting and analyzing data on employee performance, engagement, and work-life balance to assess how remote work affects productivity.</a:t>
            </a:r>
          </a:p>
          <a:p>
            <a:pPr marL="0" indent="0">
              <a:buNone/>
            </a:pPr>
            <a:endParaRPr lang="en-US"/>
          </a:p>
        </p:txBody>
      </p:sp>
    </p:spTree>
    <p:extLst>
      <p:ext uri="{BB962C8B-B14F-4D97-AF65-F5344CB8AC3E}">
        <p14:creationId xmlns:p14="http://schemas.microsoft.com/office/powerpoint/2010/main" val="91118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9C26-F008-9743-737A-A2F570813CD8}"/>
              </a:ext>
            </a:extLst>
          </p:cNvPr>
          <p:cNvSpPr>
            <a:spLocks noGrp="1"/>
          </p:cNvSpPr>
          <p:nvPr>
            <p:ph type="title"/>
          </p:nvPr>
        </p:nvSpPr>
        <p:spPr>
          <a:xfrm>
            <a:off x="899730" y="316210"/>
            <a:ext cx="10131425" cy="1456267"/>
          </a:xfrm>
        </p:spPr>
        <p:txBody>
          <a:bodyPr/>
          <a:lstStyle/>
          <a:p>
            <a:r>
              <a:rPr lang="en-US" sz="2800">
                <a:solidFill>
                  <a:srgbClr val="FFFF00"/>
                </a:solidFill>
                <a:latin typeface="Times New Roman" panose="02020603050405020304" pitchFamily="18" charset="0"/>
                <a:cs typeface="Times New Roman" panose="02020603050405020304" pitchFamily="18" charset="0"/>
              </a:rPr>
              <a:t>End Users</a:t>
            </a:r>
            <a:r>
              <a:rPr lang="en-US">
                <a:solidFill>
                  <a:srgbClr val="FFFF00"/>
                </a:solidFill>
              </a:rPr>
              <a:t> </a:t>
            </a:r>
          </a:p>
        </p:txBody>
      </p:sp>
      <p:sp>
        <p:nvSpPr>
          <p:cNvPr id="3" name="Content Placeholder 2">
            <a:extLst>
              <a:ext uri="{FF2B5EF4-FFF2-40B4-BE49-F238E27FC236}">
                <a16:creationId xmlns:a16="http://schemas.microsoft.com/office/drawing/2014/main" id="{F441D487-A798-6B9A-BD9B-135D91FAA3C0}"/>
              </a:ext>
            </a:extLst>
          </p:cNvPr>
          <p:cNvSpPr>
            <a:spLocks noGrp="1"/>
          </p:cNvSpPr>
          <p:nvPr>
            <p:ph idx="1"/>
          </p:nvPr>
        </p:nvSpPr>
        <p:spPr>
          <a:xfrm>
            <a:off x="899731" y="1919262"/>
            <a:ext cx="10131425" cy="3649133"/>
          </a:xfrm>
        </p:spPr>
        <p:txBody>
          <a:bodyPr>
            <a:normAutofit/>
          </a:bodyPr>
          <a:lstStyle/>
          <a:p>
            <a:pPr marL="0" indent="0">
              <a:buNone/>
            </a:pPr>
            <a:r>
              <a:rPr lang="en-US" sz="2400">
                <a:latin typeface="Times New Roman" panose="02020603050405020304" pitchFamily="18" charset="0"/>
                <a:cs typeface="Times New Roman" panose="02020603050405020304" pitchFamily="18" charset="0"/>
              </a:rPr>
              <a:t>Businesses and Employers: To make informed decisions about remote work policies.</a:t>
            </a:r>
          </a:p>
          <a:p>
            <a:pPr marL="0" indent="0">
              <a:buNone/>
            </a:pPr>
            <a:r>
              <a:rPr lang="en-US" sz="2400">
                <a:latin typeface="Times New Roman" panose="02020603050405020304" pitchFamily="18" charset="0"/>
                <a:cs typeface="Times New Roman" panose="02020603050405020304" pitchFamily="18" charset="0"/>
              </a:rPr>
              <a:t>HR Departments: To develop effective remote work strategies and support systems.</a:t>
            </a:r>
          </a:p>
          <a:p>
            <a:pPr marL="0" indent="0">
              <a:buNone/>
            </a:pPr>
            <a:r>
              <a:rPr lang="en-US" sz="2400">
                <a:latin typeface="Times New Roman" panose="02020603050405020304" pitchFamily="18" charset="0"/>
                <a:cs typeface="Times New Roman" panose="02020603050405020304" pitchFamily="18" charset="0"/>
              </a:rPr>
              <a:t>Employees: To understand the implications of remote work on their productivity and work-life balance.</a:t>
            </a:r>
          </a:p>
          <a:p>
            <a:pPr marL="0" indent="0">
              <a:buNone/>
            </a:pPr>
            <a:r>
              <a:rPr lang="en-US" sz="2400">
                <a:latin typeface="Times New Roman" panose="02020603050405020304" pitchFamily="18" charset="0"/>
                <a:cs typeface="Times New Roman" panose="02020603050405020304" pitchFamily="18" charset="0"/>
              </a:rPr>
              <a:t>Researchers: To contribute to academic literature on remote work and productivity.</a:t>
            </a:r>
          </a:p>
        </p:txBody>
      </p:sp>
    </p:spTree>
    <p:extLst>
      <p:ext uri="{BB962C8B-B14F-4D97-AF65-F5344CB8AC3E}">
        <p14:creationId xmlns:p14="http://schemas.microsoft.com/office/powerpoint/2010/main" val="252524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59BE-8DD4-0808-B373-9A9243F24395}"/>
              </a:ext>
            </a:extLst>
          </p:cNvPr>
          <p:cNvSpPr>
            <a:spLocks noGrp="1"/>
          </p:cNvSpPr>
          <p:nvPr>
            <p:ph type="title"/>
          </p:nvPr>
        </p:nvSpPr>
        <p:spPr>
          <a:xfrm>
            <a:off x="588003" y="473136"/>
            <a:ext cx="10131425" cy="1456267"/>
          </a:xfrm>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Solution and Proposition</a:t>
            </a:r>
          </a:p>
        </p:txBody>
      </p:sp>
      <p:sp>
        <p:nvSpPr>
          <p:cNvPr id="3" name="Content Placeholder 2">
            <a:extLst>
              <a:ext uri="{FF2B5EF4-FFF2-40B4-BE49-F238E27FC236}">
                <a16:creationId xmlns:a16="http://schemas.microsoft.com/office/drawing/2014/main" id="{D4DD0994-DE43-7EEA-F033-557E6CA5917E}"/>
              </a:ext>
            </a:extLst>
          </p:cNvPr>
          <p:cNvSpPr>
            <a:spLocks noGrp="1"/>
          </p:cNvSpPr>
          <p:nvPr>
            <p:ph idx="1"/>
          </p:nvPr>
        </p:nvSpPr>
        <p:spPr>
          <a:xfrm>
            <a:off x="588003" y="1750879"/>
            <a:ext cx="10131425" cy="3649133"/>
          </a:xfrm>
        </p:spPr>
        <p:txBody>
          <a:bodyPr>
            <a:normAutofit lnSpcReduction="10000"/>
          </a:bodyPr>
          <a:lstStyle/>
          <a:p>
            <a:pPr marL="0" indent="0">
              <a:buNone/>
            </a:pPr>
            <a:r>
              <a:rPr lang="en-US"/>
              <a:t>
</a:t>
            </a:r>
            <a:r>
              <a:rPr lang="en-US" sz="2400">
                <a:latin typeface="Times New Roman" panose="02020603050405020304" pitchFamily="18" charset="0"/>
                <a:cs typeface="Times New Roman" panose="02020603050405020304" pitchFamily="18" charset="0"/>
              </a:rPr>
              <a:t>The solution involves a comprehensive analysis of productivity metrics in remote versus in-office settings. The proposition includes:
Data Collection : Gathering data on performance metrics, employee satisfaction, and work output.
Comparative Analysis : Comparing productivity metrics between remote and office workers.
Recommendations : Providing actionable insights and recommendations based on findings to optimize remote work practices.</a:t>
            </a:r>
          </a:p>
          <a:p>
            <a:endParaRPr lang="en-US"/>
          </a:p>
        </p:txBody>
      </p:sp>
    </p:spTree>
    <p:extLst>
      <p:ext uri="{BB962C8B-B14F-4D97-AF65-F5344CB8AC3E}">
        <p14:creationId xmlns:p14="http://schemas.microsoft.com/office/powerpoint/2010/main" val="278819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994B-D207-82A6-263C-4FA084C108DD}"/>
              </a:ext>
            </a:extLst>
          </p:cNvPr>
          <p:cNvSpPr>
            <a:spLocks noGrp="1"/>
          </p:cNvSpPr>
          <p:nvPr>
            <p:ph type="title"/>
          </p:nvPr>
        </p:nvSpPr>
        <p:spPr>
          <a:xfrm>
            <a:off x="685800" y="230638"/>
            <a:ext cx="10131425" cy="1456267"/>
          </a:xfrm>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78EA61F6-7AB3-A224-1FAD-A1B26565E637}"/>
              </a:ext>
            </a:extLst>
          </p:cNvPr>
          <p:cNvSpPr>
            <a:spLocks noGrp="1"/>
          </p:cNvSpPr>
          <p:nvPr>
            <p:ph idx="1"/>
          </p:nvPr>
        </p:nvSpPr>
        <p:spPr>
          <a:xfrm>
            <a:off x="685799" y="1398855"/>
            <a:ext cx="10131425" cy="3508460"/>
          </a:xfrm>
        </p:spPr>
        <p:txBody>
          <a:bodyPr>
            <a:normAutofit/>
          </a:bodyPr>
          <a:lstStyle/>
          <a:p>
            <a:pPr marL="0" indent="0">
              <a:buNone/>
            </a:pPr>
            <a:r>
              <a:rPr lang="en-US" sz="2400">
                <a:latin typeface="Times New Roman" panose="02020603050405020304" pitchFamily="18" charset="0"/>
                <a:cs typeface="Times New Roman" panose="02020603050405020304" pitchFamily="18" charset="0"/>
              </a:rPr>
              <a:t>Employee Performance Metrics: Data on work output, task completion rates, and productivity measures. Employee Satisfaction Surveys: Feedback on job satisfaction, work-life balance, and remote work experience.</a:t>
            </a:r>
          </a:p>
          <a:p>
            <a:pPr marL="0" indent="0">
              <a:buNone/>
            </a:pPr>
            <a:r>
              <a:rPr lang="en-US" sz="2400">
                <a:latin typeface="Times New Roman" panose="02020603050405020304" pitchFamily="18" charset="0"/>
                <a:cs typeface="Times New Roman" panose="02020603050405020304" pitchFamily="18" charset="0"/>
              </a:rPr>
              <a:t>Work Environment Variables : Information on home office setups, communication tools used, and work schedules. </a:t>
            </a:r>
          </a:p>
          <a:p>
            <a:pPr marL="0" indent="0">
              <a:buNone/>
            </a:pPr>
            <a:r>
              <a:rPr lang="en-US" sz="2400">
                <a:latin typeface="Times New Roman" panose="02020603050405020304" pitchFamily="18" charset="0"/>
                <a:cs typeface="Times New Roman" panose="02020603050405020304" pitchFamily="18" charset="0"/>
              </a:rPr>
              <a:t>Demographic Information : Age, role, industry, and experience level of employees.</a:t>
            </a:r>
          </a:p>
        </p:txBody>
      </p:sp>
    </p:spTree>
    <p:extLst>
      <p:ext uri="{BB962C8B-B14F-4D97-AF65-F5344CB8AC3E}">
        <p14:creationId xmlns:p14="http://schemas.microsoft.com/office/powerpoint/2010/main" val="402785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6B80-D90A-4483-73C1-EADDBC40F2B1}"/>
              </a:ext>
            </a:extLst>
          </p:cNvPr>
          <p:cNvSpPr>
            <a:spLocks noGrp="1"/>
          </p:cNvSpPr>
          <p:nvPr>
            <p:ph type="title"/>
          </p:nvPr>
        </p:nvSpPr>
        <p:spPr>
          <a:xfrm>
            <a:off x="673576" y="218413"/>
            <a:ext cx="10131425" cy="1456267"/>
          </a:xfrm>
        </p:spPr>
        <p:txBody>
          <a:bodyPr>
            <a:normAutofit/>
          </a:bodyPr>
          <a:lstStyle/>
          <a:p>
            <a:r>
              <a:rPr lang="en-US" sz="2800">
                <a:solidFill>
                  <a:srgbClr val="FFFF00"/>
                </a:solidFill>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197D928B-4ABC-6158-685E-A725BBB31D46}"/>
              </a:ext>
            </a:extLst>
          </p:cNvPr>
          <p:cNvSpPr>
            <a:spLocks noGrp="1"/>
          </p:cNvSpPr>
          <p:nvPr>
            <p:ph idx="1"/>
          </p:nvPr>
        </p:nvSpPr>
        <p:spPr>
          <a:xfrm>
            <a:off x="673576" y="1540209"/>
            <a:ext cx="10131425" cy="4474294"/>
          </a:xfrm>
        </p:spPr>
        <p:txBody>
          <a:bodyPr>
            <a:noAutofit/>
          </a:bodyPr>
          <a:lstStyle/>
          <a:p>
            <a:pPr marL="0" indent="0">
              <a:buNone/>
            </a:pPr>
            <a:r>
              <a:rPr lang="en-US" sz="2400">
                <a:latin typeface="Times New Roman" panose="02020603050405020304" pitchFamily="18" charset="0"/>
                <a:cs typeface="Times New Roman" panose="02020603050405020304" pitchFamily="18" charset="0"/>
              </a:rPr>
              <a:t>Data Preprocessing : Cleaning and preparing the data for analysis, including handling missing values and normalization.</a:t>
            </a:r>
          </a:p>
          <a:p>
            <a:pPr marL="0" indent="0">
              <a:buNone/>
            </a:pPr>
            <a:r>
              <a:rPr lang="en-US" sz="2400">
                <a:latin typeface="Times New Roman" panose="02020603050405020304" pitchFamily="18" charset="0"/>
                <a:cs typeface="Times New Roman" panose="02020603050405020304" pitchFamily="18" charset="0"/>
              </a:rPr>
              <a:t>Exploratory Data Analysis (EDA) : Identifying patterns and correlations in the data.</a:t>
            </a:r>
          </a:p>
          <a:p>
            <a:pPr marL="0" indent="0">
              <a:buNone/>
            </a:pPr>
            <a:r>
              <a:rPr lang="en-US" sz="2400">
                <a:latin typeface="Times New Roman" panose="02020603050405020304" pitchFamily="18" charset="0"/>
                <a:cs typeface="Times New Roman" panose="02020603050405020304" pitchFamily="18" charset="0"/>
              </a:rPr>
              <a:t>Statistical Analysis : Using statistical tests to determine significant differences in productivity between remote and in-office work.</a:t>
            </a:r>
          </a:p>
          <a:p>
            <a:pPr marL="0" indent="0">
              <a:buNone/>
            </a:pPr>
            <a:r>
              <a:rPr lang="en-US" sz="2400">
                <a:latin typeface="Times New Roman" panose="02020603050405020304" pitchFamily="18" charset="0"/>
                <a:cs typeface="Times New Roman" panose="02020603050405020304" pitchFamily="18" charset="0"/>
              </a:rPr>
              <a:t>Machine Learning Models: Implementing models to predict productivity based on various factors (if applicable).</a:t>
            </a:r>
          </a:p>
          <a:p>
            <a:pPr marL="0" indent="0">
              <a:buNone/>
            </a:pPr>
            <a:r>
              <a:rPr lang="en-US" sz="2400">
                <a:latin typeface="Times New Roman" panose="02020603050405020304" pitchFamily="18" charset="0"/>
                <a:cs typeface="Times New Roman" panose="02020603050405020304" pitchFamily="18" charset="0"/>
              </a:rPr>
              <a:t>Comparative Analysis:  Evaluating productivity trends and patterns in both remote and office environments.</a:t>
            </a:r>
          </a:p>
        </p:txBody>
      </p:sp>
    </p:spTree>
    <p:extLst>
      <p:ext uri="{BB962C8B-B14F-4D97-AF65-F5344CB8AC3E}">
        <p14:creationId xmlns:p14="http://schemas.microsoft.com/office/powerpoint/2010/main" val="2335844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Employee Data analysis using Excel </vt:lpstr>
      <vt:lpstr>Project title </vt:lpstr>
      <vt:lpstr>Agenda </vt:lpstr>
      <vt:lpstr>Problem Statement</vt:lpstr>
      <vt:lpstr>Project Overview </vt:lpstr>
      <vt:lpstr>End Users </vt:lpstr>
      <vt:lpstr>Solution and Proposition</vt:lpstr>
      <vt:lpstr>Dataset Description</vt:lpstr>
      <vt:lpstr>Modelling Approach</vt:lpstr>
      <vt:lpstr>Results and 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sobanasobi169@gmail.com</dc:creator>
  <cp:lastModifiedBy>sobanasobi169@gmail.com</cp:lastModifiedBy>
  <cp:revision>2</cp:revision>
  <dcterms:created xsi:type="dcterms:W3CDTF">2024-08-29T14:12:24Z</dcterms:created>
  <dcterms:modified xsi:type="dcterms:W3CDTF">2024-08-29T15:32:51Z</dcterms:modified>
</cp:coreProperties>
</file>