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9" r:id="rId4"/>
    <p:sldId id="284" r:id="rId5"/>
    <p:sldId id="303" r:id="rId6"/>
    <p:sldId id="288" r:id="rId7"/>
    <p:sldId id="293" r:id="rId8"/>
    <p:sldId id="292" r:id="rId9"/>
    <p:sldId id="287" r:id="rId10"/>
    <p:sldId id="300" r:id="rId11"/>
    <p:sldId id="294" r:id="rId12"/>
    <p:sldId id="286" r:id="rId13"/>
    <p:sldId id="299" r:id="rId14"/>
    <p:sldId id="3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BAF6-462C-440E-BB2D-5A3FD90E71E9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56132-27F0-4C3D-A876-FFDC95ED9F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xiaohui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8960" y="6290945"/>
            <a:ext cx="1192530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9"/>
            <a:ext cx="487357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65"/>
            </a:lvl4pPr>
            <a:lvl5pPr marL="1828800" indent="0">
              <a:buNone/>
              <a:defRPr sz="1865"/>
            </a:lvl5pPr>
            <a:lvl6pPr marL="2286000" indent="0">
              <a:buNone/>
              <a:defRPr sz="1865"/>
            </a:lvl6pPr>
            <a:lvl7pPr marL="2743200" indent="0">
              <a:buNone/>
              <a:defRPr sz="1865"/>
            </a:lvl7pPr>
            <a:lvl8pPr marL="3200400" indent="0">
              <a:buNone/>
              <a:defRPr sz="1865"/>
            </a:lvl8pPr>
            <a:lvl9pPr marL="3657600" indent="0">
              <a:buNone/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65"/>
            </a:lvl2pPr>
            <a:lvl3pPr marL="914400" indent="0">
              <a:buNone/>
              <a:defRPr sz="1600"/>
            </a:lvl3pPr>
            <a:lvl4pPr marL="1371600" indent="0">
              <a:buNone/>
              <a:defRPr sz="1465"/>
            </a:lvl4pPr>
            <a:lvl5pPr marL="1828800" indent="0">
              <a:buNone/>
              <a:defRPr sz="1465"/>
            </a:lvl5pPr>
            <a:lvl6pPr marL="2286000" indent="0">
              <a:buNone/>
              <a:defRPr sz="1465"/>
            </a:lvl6pPr>
            <a:lvl7pPr marL="2743200" indent="0">
              <a:buNone/>
              <a:defRPr sz="1465"/>
            </a:lvl7pPr>
            <a:lvl8pPr marL="3200400" indent="0">
              <a:buNone/>
              <a:defRPr sz="1465"/>
            </a:lvl8pPr>
            <a:lvl9pPr marL="3657600" indent="0">
              <a:buNone/>
              <a:defRPr sz="14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32160" y="2598003"/>
            <a:ext cx="6724890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dist" defTabSz="913765"/>
            <a:r>
              <a:rPr lang="zh-CN" altLang="en-US" sz="4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公司财务管理系统</a:t>
            </a:r>
            <a:endParaRPr lang="en-US" altLang="zh-CN" sz="4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algn="dist" defTabSz="913765"/>
            <a:r>
              <a:rPr lang="zh-CN" altLang="en-US" sz="4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设计与实现</a:t>
            </a:r>
            <a:endParaRPr lang="en-US" altLang="zh-CN" sz="4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81085" y="4547586"/>
            <a:ext cx="3604274" cy="96128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答辩人：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罗嘉兴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指导老师： 陈建国</a:t>
            </a:r>
          </a:p>
        </p:txBody>
      </p:sp>
      <p:pic>
        <p:nvPicPr>
          <p:cNvPr id="2" name="图片 1" descr="xiaohu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970" y="1601470"/>
            <a:ext cx="2397760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ysClr val="windowText" lastClr="000000"/>
                </a:solidFill>
                <a:sym typeface="微软雅黑" panose="020B0503020204020204" pitchFamily="34" charset="-122"/>
              </a:rPr>
              <a:t>成果展示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A6872C-61DC-F3E5-4A77-7B6088E6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867"/>
            <a:ext cx="12192000" cy="3420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6000" y="2470483"/>
            <a:ext cx="3600000" cy="1782547"/>
            <a:chOff x="4296000" y="2470483"/>
            <a:chExt cx="3600000" cy="1782547"/>
          </a:xfrm>
        </p:grpSpPr>
        <p:sp>
          <p:nvSpPr>
            <p:cNvPr id="8" name="文本占位符 2"/>
            <p:cNvSpPr txBox="1"/>
            <p:nvPr/>
          </p:nvSpPr>
          <p:spPr>
            <a:xfrm>
              <a:off x="4296000" y="2470483"/>
              <a:ext cx="3600000" cy="1074822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微软雅黑" panose="020B0503020204020204" pitchFamily="34" charset="-122"/>
                </a:rPr>
                <a:t>论文总结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文本占位符 3"/>
            <p:cNvSpPr txBox="1"/>
            <p:nvPr/>
          </p:nvSpPr>
          <p:spPr>
            <a:xfrm>
              <a:off x="4296000" y="3545305"/>
              <a:ext cx="3600000" cy="707725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400" b="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PART</a:t>
              </a:r>
              <a:r>
                <a: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kumimoji="1" lang="en-US" altLang="zh-CN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FOUR</a:t>
              </a:r>
              <a:endPara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FIVE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ysClr val="windowText" lastClr="000000"/>
                </a:solidFill>
                <a:sym typeface="微软雅黑" panose="020B0503020204020204" pitchFamily="34" charset="-122"/>
              </a:rPr>
              <a:t>论文总结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6600" b="1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grpSp>
        <p:nvGrpSpPr>
          <p:cNvPr id="6" name="组合 6"/>
          <p:cNvGrpSpPr/>
          <p:nvPr/>
        </p:nvGrpSpPr>
        <p:grpSpPr>
          <a:xfrm>
            <a:off x="1289501" y="1161102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29241" y="12238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完成工作</a:t>
            </a:r>
          </a:p>
        </p:txBody>
      </p:sp>
      <p:sp>
        <p:nvSpPr>
          <p:cNvPr id="13" name="矩形 12"/>
          <p:cNvSpPr/>
          <p:nvPr/>
        </p:nvSpPr>
        <p:spPr>
          <a:xfrm>
            <a:off x="911924" y="2055463"/>
            <a:ext cx="3048294" cy="294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765"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财务管理系统完成的工作如下：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服务器环境的搭建；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财务管理用户登录，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RBAC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权限管理；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财务数据首页展示实时数据；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账单统计，财务计划，财务预测等模块的实现；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优化系统响应速度，完善数据表设计，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语句优化</a:t>
            </a:r>
          </a:p>
        </p:txBody>
      </p:sp>
      <p:grpSp>
        <p:nvGrpSpPr>
          <p:cNvPr id="22" name="组合 22"/>
          <p:cNvGrpSpPr/>
          <p:nvPr/>
        </p:nvGrpSpPr>
        <p:grpSpPr>
          <a:xfrm>
            <a:off x="8621850" y="1185640"/>
            <a:ext cx="2300757" cy="509896"/>
            <a:chOff x="888096" y="1000203"/>
            <a:chExt cx="4259825" cy="944066"/>
          </a:xfrm>
        </p:grpSpPr>
        <p:sp>
          <p:nvSpPr>
            <p:cNvPr id="23" name="矩形 2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445254" y="12610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不足</a:t>
            </a:r>
          </a:p>
        </p:txBody>
      </p:sp>
      <p:sp>
        <p:nvSpPr>
          <p:cNvPr id="29" name="矩形 28"/>
          <p:cNvSpPr/>
          <p:nvPr/>
        </p:nvSpPr>
        <p:spPr>
          <a:xfrm>
            <a:off x="8412163" y="1992772"/>
            <a:ext cx="2945629" cy="294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总体架构设计，模块之间的解耦，功能的扩展等；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对行业的适配程度有待提高，对应的业务流程有待优化；</a:t>
            </a:r>
          </a:p>
          <a:p>
            <a:pPr lvl="0" defTabSz="913765">
              <a:lnSpc>
                <a:spcPct val="13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数据库的扩展问题。由于财务数据的积累，容易导致数据库的一张表存储的数据过量，查询的效率会降低，需要考虑分表情况。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67261" y="2663744"/>
            <a:ext cx="2863064" cy="1531206"/>
            <a:chOff x="3821988" y="2683617"/>
            <a:chExt cx="2863064" cy="1531206"/>
          </a:xfrm>
        </p:grpSpPr>
        <p:sp>
          <p:nvSpPr>
            <p:cNvPr id="33" name="文本框 32"/>
            <p:cNvSpPr txBox="1"/>
            <p:nvPr/>
          </p:nvSpPr>
          <p:spPr>
            <a:xfrm>
              <a:off x="3821988" y="2683617"/>
              <a:ext cx="2863064" cy="993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13765"/>
              <a:r>
                <a:rPr lang="zh-CN" altLang="en-US" sz="5865" b="1" spc="-3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谢谢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21988" y="3631258"/>
              <a:ext cx="2817539" cy="5835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13765"/>
              <a:r>
                <a:rPr lang="en-US" altLang="zh-CN" sz="32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THANK YOU!</a:t>
              </a:r>
            </a:p>
          </p:txBody>
        </p:sp>
        <p:sp>
          <p:nvSpPr>
            <p:cNvPr id="4" name="燕尾形 3"/>
            <p:cNvSpPr/>
            <p:nvPr/>
          </p:nvSpPr>
          <p:spPr>
            <a:xfrm>
              <a:off x="5712433" y="2911320"/>
              <a:ext cx="342471" cy="597913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6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燕尾形 11"/>
          <p:cNvSpPr/>
          <p:nvPr/>
        </p:nvSpPr>
        <p:spPr>
          <a:xfrm>
            <a:off x="8092986" y="2861602"/>
            <a:ext cx="342471" cy="59791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 descr="xiaohu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4575175"/>
            <a:ext cx="2097405" cy="62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43821" y="2715814"/>
            <a:ext cx="2863064" cy="1426371"/>
            <a:chOff x="3821988" y="2683617"/>
            <a:chExt cx="2863064" cy="1426371"/>
          </a:xfrm>
        </p:grpSpPr>
        <p:sp>
          <p:nvSpPr>
            <p:cNvPr id="33" name="文本框 32"/>
            <p:cNvSpPr txBox="1"/>
            <p:nvPr/>
          </p:nvSpPr>
          <p:spPr>
            <a:xfrm>
              <a:off x="3821988" y="2683617"/>
              <a:ext cx="2863064" cy="99520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13765"/>
              <a:r>
                <a:rPr lang="zh-CN" altLang="en-US" sz="5865" b="1" spc="-300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21988" y="3525213"/>
              <a:ext cx="2817539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913765"/>
              <a:r>
                <a:rPr lang="en-US" altLang="zh-CN" sz="32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" name="燕尾形 3"/>
            <p:cNvSpPr/>
            <p:nvPr/>
          </p:nvSpPr>
          <p:spPr>
            <a:xfrm>
              <a:off x="5712433" y="2911320"/>
              <a:ext cx="342471" cy="597913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6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6550" y="1375206"/>
            <a:ext cx="3640839" cy="524760"/>
            <a:chOff x="6838795" y="1809786"/>
            <a:chExt cx="3640839" cy="524760"/>
          </a:xfrm>
          <a:solidFill>
            <a:schemeClr val="tx2">
              <a:lumMod val="75000"/>
            </a:schemeClr>
          </a:solidFill>
        </p:grpSpPr>
        <p:sp>
          <p:nvSpPr>
            <p:cNvPr id="11" name="文本框 10"/>
            <p:cNvSpPr txBox="1"/>
            <p:nvPr/>
          </p:nvSpPr>
          <p:spPr>
            <a:xfrm>
              <a:off x="7526710" y="1818448"/>
              <a:ext cx="2952924" cy="488148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 defTabSz="913765"/>
              <a:r>
                <a:rPr lang="zh-CN" altLang="en-US" sz="22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选题背景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838795" y="1809786"/>
              <a:ext cx="638044" cy="524760"/>
              <a:chOff x="5633483" y="966369"/>
              <a:chExt cx="476097" cy="391567"/>
            </a:xfrm>
            <a:grpFill/>
          </p:grpSpPr>
          <p:sp>
            <p:nvSpPr>
              <p:cNvPr id="25" name="椭圆 24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文本框 17"/>
              <p:cNvSpPr txBox="1"/>
              <p:nvPr/>
            </p:nvSpPr>
            <p:spPr>
              <a:xfrm>
                <a:off x="5633483" y="995690"/>
                <a:ext cx="476097" cy="34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01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56550" y="2278853"/>
            <a:ext cx="3640839" cy="524760"/>
            <a:chOff x="6838795" y="3723236"/>
            <a:chExt cx="3640839" cy="524760"/>
          </a:xfrm>
          <a:solidFill>
            <a:schemeClr val="tx2">
              <a:lumMod val="75000"/>
            </a:schemeClr>
          </a:solidFill>
        </p:grpSpPr>
        <p:sp>
          <p:nvSpPr>
            <p:cNvPr id="83" name="文本框 10"/>
            <p:cNvSpPr txBox="1"/>
            <p:nvPr/>
          </p:nvSpPr>
          <p:spPr>
            <a:xfrm>
              <a:off x="7526710" y="3731899"/>
              <a:ext cx="2952924" cy="488148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 defTabSz="913765"/>
              <a:r>
                <a:rPr lang="zh-CN" altLang="en-US" sz="22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研究内容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838795" y="3723236"/>
              <a:ext cx="638044" cy="524760"/>
              <a:chOff x="5633483" y="966369"/>
              <a:chExt cx="476097" cy="391567"/>
            </a:xfrm>
            <a:grpFill/>
          </p:grpSpPr>
          <p:sp>
            <p:nvSpPr>
              <p:cNvPr id="85" name="椭圆 84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6" name="文本框 17"/>
              <p:cNvSpPr txBox="1"/>
              <p:nvPr/>
            </p:nvSpPr>
            <p:spPr>
              <a:xfrm>
                <a:off x="5633483" y="995690"/>
                <a:ext cx="476097" cy="34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02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56550" y="3174560"/>
            <a:ext cx="3640839" cy="524760"/>
            <a:chOff x="6838795" y="4679962"/>
            <a:chExt cx="3640839" cy="524760"/>
          </a:xfrm>
          <a:solidFill>
            <a:schemeClr val="tx2">
              <a:lumMod val="75000"/>
            </a:schemeClr>
          </a:solidFill>
        </p:grpSpPr>
        <p:sp>
          <p:nvSpPr>
            <p:cNvPr id="87" name="文本框 10"/>
            <p:cNvSpPr txBox="1"/>
            <p:nvPr/>
          </p:nvSpPr>
          <p:spPr>
            <a:xfrm>
              <a:off x="7526710" y="4688624"/>
              <a:ext cx="2952924" cy="488148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 defTabSz="913765"/>
              <a:r>
                <a:rPr lang="zh-CN" altLang="en-US" sz="22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成果展示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838795" y="4679962"/>
              <a:ext cx="638044" cy="524760"/>
              <a:chOff x="5633483" y="966369"/>
              <a:chExt cx="476097" cy="391567"/>
            </a:xfrm>
            <a:grpFill/>
          </p:grpSpPr>
          <p:sp>
            <p:nvSpPr>
              <p:cNvPr id="89" name="椭圆 88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0" name="文本框 17"/>
              <p:cNvSpPr txBox="1"/>
              <p:nvPr/>
            </p:nvSpPr>
            <p:spPr>
              <a:xfrm>
                <a:off x="5633483" y="995690"/>
                <a:ext cx="476097" cy="34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03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856548" y="4030972"/>
            <a:ext cx="3640841" cy="524760"/>
            <a:chOff x="6838793" y="5392613"/>
            <a:chExt cx="3640841" cy="524760"/>
          </a:xfrm>
          <a:solidFill>
            <a:schemeClr val="tx2">
              <a:lumMod val="75000"/>
            </a:schemeClr>
          </a:solidFill>
        </p:grpSpPr>
        <p:sp>
          <p:nvSpPr>
            <p:cNvPr id="22" name="文本框 21"/>
            <p:cNvSpPr txBox="1"/>
            <p:nvPr/>
          </p:nvSpPr>
          <p:spPr>
            <a:xfrm>
              <a:off x="7526710" y="5401275"/>
              <a:ext cx="2952924" cy="488148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 defTabSz="913765"/>
              <a:r>
                <a:rPr lang="zh-CN" altLang="en-US" sz="22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论文总结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838793" y="5392613"/>
              <a:ext cx="638044" cy="524760"/>
              <a:chOff x="5633482" y="966369"/>
              <a:chExt cx="476097" cy="391567"/>
            </a:xfrm>
            <a:grpFill/>
          </p:grpSpPr>
          <p:sp>
            <p:nvSpPr>
              <p:cNvPr id="24" name="椭圆 23"/>
              <p:cNvSpPr/>
              <p:nvPr/>
            </p:nvSpPr>
            <p:spPr>
              <a:xfrm>
                <a:off x="5673454" y="966369"/>
                <a:ext cx="391567" cy="391567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文本框 17"/>
              <p:cNvSpPr txBox="1"/>
              <p:nvPr/>
            </p:nvSpPr>
            <p:spPr>
              <a:xfrm>
                <a:off x="5633482" y="995690"/>
                <a:ext cx="476097" cy="34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765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rPr>
                  <a:t>04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6000" y="2470483"/>
            <a:ext cx="3600000" cy="1782547"/>
            <a:chOff x="4296000" y="2470483"/>
            <a:chExt cx="3600000" cy="1782547"/>
          </a:xfrm>
        </p:grpSpPr>
        <p:sp>
          <p:nvSpPr>
            <p:cNvPr id="8" name="文本占位符 2"/>
            <p:cNvSpPr txBox="1"/>
            <p:nvPr/>
          </p:nvSpPr>
          <p:spPr>
            <a:xfrm>
              <a:off x="4296000" y="2470483"/>
              <a:ext cx="3600000" cy="1074822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913765"/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选题背景</a:t>
              </a:r>
            </a:p>
          </p:txBody>
        </p:sp>
        <p:sp>
          <p:nvSpPr>
            <p:cNvPr id="9" name="文本占位符 3"/>
            <p:cNvSpPr txBox="1"/>
            <p:nvPr/>
          </p:nvSpPr>
          <p:spPr>
            <a:xfrm>
              <a:off x="4296000" y="3545305"/>
              <a:ext cx="3600000" cy="707725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400" b="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PART</a:t>
              </a:r>
              <a:r>
                <a: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ONE</a:t>
              </a:r>
              <a:endPara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ONE</a:t>
            </a: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选题背景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52331" y="1744943"/>
            <a:ext cx="9887338" cy="3368113"/>
            <a:chOff x="1143988" y="2285904"/>
            <a:chExt cx="9887338" cy="3368113"/>
          </a:xfrm>
        </p:grpSpPr>
        <p:sp>
          <p:nvSpPr>
            <p:cNvPr id="33" name="Rectangle 37"/>
            <p:cNvSpPr/>
            <p:nvPr/>
          </p:nvSpPr>
          <p:spPr bwMode="auto">
            <a:xfrm>
              <a:off x="7642785" y="4583045"/>
              <a:ext cx="3388541" cy="107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35"/>
            <p:cNvGrpSpPr/>
            <p:nvPr/>
          </p:nvGrpSpPr>
          <p:grpSpPr bwMode="auto">
            <a:xfrm>
              <a:off x="2269418" y="2350409"/>
              <a:ext cx="6475261" cy="1619944"/>
              <a:chOff x="0" y="0"/>
              <a:chExt cx="6522" cy="1021"/>
            </a:xfrm>
          </p:grpSpPr>
          <p:sp>
            <p:nvSpPr>
              <p:cNvPr id="30" name="Rectangle 36"/>
              <p:cNvSpPr/>
              <p:nvPr/>
            </p:nvSpPr>
            <p:spPr bwMode="auto">
              <a:xfrm>
                <a:off x="0" y="0"/>
                <a:ext cx="249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 Neue" charset="0"/>
                    <a:sym typeface="微软雅黑" panose="020B0503020204020204" pitchFamily="34" charset="-122"/>
                  </a:rPr>
                  <a:t>1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Bebas Neue" charset="0"/>
                    <a:sym typeface="微软雅黑" panose="020B0503020204020204" pitchFamily="34" charset="-122"/>
                  </a:rPr>
                  <a:t>.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37"/>
              <p:cNvSpPr/>
              <p:nvPr/>
            </p:nvSpPr>
            <p:spPr bwMode="auto">
              <a:xfrm>
                <a:off x="12" y="181"/>
                <a:ext cx="6510" cy="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传统财务管理工作存在信息量大、运算难度大、实时性差等问题核算延迟、出现误差等问题，影响工作效率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1" name="Oval 202"/>
            <p:cNvSpPr/>
            <p:nvPr/>
          </p:nvSpPr>
          <p:spPr bwMode="auto">
            <a:xfrm>
              <a:off x="1143988" y="2285904"/>
              <a:ext cx="856579" cy="8461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0906" tIns="65453" rIns="130906" bIns="65453" numCol="1" rtlCol="0" anchor="t" anchorCtr="0" compatLnSpc="1"/>
            <a:lstStyle/>
            <a:p>
              <a:pPr marL="0" marR="0" lvl="0" indent="0" algn="ctr" defTabSz="130873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Group 35"/>
            <p:cNvGrpSpPr/>
            <p:nvPr/>
          </p:nvGrpSpPr>
          <p:grpSpPr bwMode="auto">
            <a:xfrm>
              <a:off x="2269418" y="4295866"/>
              <a:ext cx="6475261" cy="1358151"/>
              <a:chOff x="0" y="0"/>
              <a:chExt cx="6522" cy="856"/>
            </a:xfrm>
          </p:grpSpPr>
          <p:sp>
            <p:nvSpPr>
              <p:cNvPr id="28" name="Rectangle 36"/>
              <p:cNvSpPr/>
              <p:nvPr/>
            </p:nvSpPr>
            <p:spPr bwMode="auto">
              <a:xfrm>
                <a:off x="0" y="0"/>
                <a:ext cx="240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 Neue" charset="0"/>
                    <a:sym typeface="微软雅黑" panose="020B0503020204020204" pitchFamily="34" charset="-122"/>
                  </a:rPr>
                  <a:t>2.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Rectangle 37"/>
              <p:cNvSpPr/>
              <p:nvPr/>
            </p:nvSpPr>
            <p:spPr bwMode="auto">
              <a:xfrm>
                <a:off x="12" y="181"/>
                <a:ext cx="6510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国外的财务管理系统起步早，以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SaaS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的方式提供给公司。相较于国外，国内的财务管理系统起步较晚，仍需构建生态。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3" name="Oval 206"/>
            <p:cNvSpPr/>
            <p:nvPr/>
          </p:nvSpPr>
          <p:spPr bwMode="auto">
            <a:xfrm>
              <a:off x="1143988" y="4231363"/>
              <a:ext cx="856579" cy="8461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0906" tIns="65453" rIns="130906" bIns="65453" numCol="1" rtlCol="0" anchor="t" anchorCtr="0" compatLnSpc="1"/>
            <a:lstStyle/>
            <a:p>
              <a:pPr marL="0" marR="0" lvl="0" indent="0" algn="ctr" defTabSz="130873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1276658" y="4438280"/>
              <a:ext cx="591232" cy="383113"/>
            </a:xfrm>
            <a:custGeom>
              <a:avLst/>
              <a:gdLst>
                <a:gd name="T0" fmla="*/ 97 w 171"/>
                <a:gd name="T1" fmla="*/ 68 h 112"/>
                <a:gd name="T2" fmla="*/ 74 w 171"/>
                <a:gd name="T3" fmla="*/ 94 h 112"/>
                <a:gd name="T4" fmla="*/ 68 w 171"/>
                <a:gd name="T5" fmla="*/ 95 h 112"/>
                <a:gd name="T6" fmla="*/ 67 w 171"/>
                <a:gd name="T7" fmla="*/ 92 h 112"/>
                <a:gd name="T8" fmla="*/ 68 w 171"/>
                <a:gd name="T9" fmla="*/ 89 h 112"/>
                <a:gd name="T10" fmla="*/ 77 w 171"/>
                <a:gd name="T11" fmla="*/ 69 h 112"/>
                <a:gd name="T12" fmla="*/ 70 w 171"/>
                <a:gd name="T13" fmla="*/ 66 h 112"/>
                <a:gd name="T14" fmla="*/ 69 w 171"/>
                <a:gd name="T15" fmla="*/ 66 h 112"/>
                <a:gd name="T16" fmla="*/ 64 w 171"/>
                <a:gd name="T17" fmla="*/ 61 h 112"/>
                <a:gd name="T18" fmla="*/ 66 w 171"/>
                <a:gd name="T19" fmla="*/ 56 h 112"/>
                <a:gd name="T20" fmla="*/ 90 w 171"/>
                <a:gd name="T21" fmla="*/ 30 h 112"/>
                <a:gd name="T22" fmla="*/ 95 w 171"/>
                <a:gd name="T23" fmla="*/ 29 h 112"/>
                <a:gd name="T24" fmla="*/ 97 w 171"/>
                <a:gd name="T25" fmla="*/ 32 h 112"/>
                <a:gd name="T26" fmla="*/ 96 w 171"/>
                <a:gd name="T27" fmla="*/ 35 h 112"/>
                <a:gd name="T28" fmla="*/ 87 w 171"/>
                <a:gd name="T29" fmla="*/ 55 h 112"/>
                <a:gd name="T30" fmla="*/ 94 w 171"/>
                <a:gd name="T31" fmla="*/ 58 h 112"/>
                <a:gd name="T32" fmla="*/ 94 w 171"/>
                <a:gd name="T33" fmla="*/ 58 h 112"/>
                <a:gd name="T34" fmla="*/ 99 w 171"/>
                <a:gd name="T35" fmla="*/ 63 h 112"/>
                <a:gd name="T36" fmla="*/ 97 w 171"/>
                <a:gd name="T37" fmla="*/ 68 h 112"/>
                <a:gd name="T38" fmla="*/ 130 w 171"/>
                <a:gd name="T39" fmla="*/ 31 h 112"/>
                <a:gd name="T40" fmla="*/ 123 w 171"/>
                <a:gd name="T41" fmla="*/ 32 h 112"/>
                <a:gd name="T42" fmla="*/ 80 w 171"/>
                <a:gd name="T43" fmla="*/ 0 h 112"/>
                <a:gd name="T44" fmla="*/ 34 w 171"/>
                <a:gd name="T45" fmla="*/ 45 h 112"/>
                <a:gd name="T46" fmla="*/ 35 w 171"/>
                <a:gd name="T47" fmla="*/ 51 h 112"/>
                <a:gd name="T48" fmla="*/ 31 w 171"/>
                <a:gd name="T49" fmla="*/ 51 h 112"/>
                <a:gd name="T50" fmla="*/ 0 w 171"/>
                <a:gd name="T51" fmla="*/ 81 h 112"/>
                <a:gd name="T52" fmla="*/ 31 w 171"/>
                <a:gd name="T53" fmla="*/ 112 h 112"/>
                <a:gd name="T54" fmla="*/ 130 w 171"/>
                <a:gd name="T55" fmla="*/ 112 h 112"/>
                <a:gd name="T56" fmla="*/ 171 w 171"/>
                <a:gd name="T57" fmla="*/ 71 h 112"/>
                <a:gd name="T58" fmla="*/ 130 w 171"/>
                <a:gd name="T59" fmla="*/ 3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1" h="112">
                  <a:moveTo>
                    <a:pt x="97" y="68"/>
                  </a:moveTo>
                  <a:cubicBezTo>
                    <a:pt x="93" y="74"/>
                    <a:pt x="75" y="93"/>
                    <a:pt x="74" y="94"/>
                  </a:cubicBezTo>
                  <a:cubicBezTo>
                    <a:pt x="73" y="95"/>
                    <a:pt x="71" y="97"/>
                    <a:pt x="68" y="95"/>
                  </a:cubicBezTo>
                  <a:cubicBezTo>
                    <a:pt x="68" y="95"/>
                    <a:pt x="67" y="94"/>
                    <a:pt x="67" y="92"/>
                  </a:cubicBezTo>
                  <a:cubicBezTo>
                    <a:pt x="67" y="91"/>
                    <a:pt x="68" y="89"/>
                    <a:pt x="68" y="8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5" y="68"/>
                    <a:pt x="72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7" y="65"/>
                    <a:pt x="64" y="64"/>
                    <a:pt x="64" y="61"/>
                  </a:cubicBezTo>
                  <a:cubicBezTo>
                    <a:pt x="64" y="59"/>
                    <a:pt x="65" y="58"/>
                    <a:pt x="66" y="56"/>
                  </a:cubicBezTo>
                  <a:cubicBezTo>
                    <a:pt x="71" y="50"/>
                    <a:pt x="89" y="31"/>
                    <a:pt x="90" y="30"/>
                  </a:cubicBezTo>
                  <a:cubicBezTo>
                    <a:pt x="91" y="29"/>
                    <a:pt x="93" y="27"/>
                    <a:pt x="95" y="29"/>
                  </a:cubicBezTo>
                  <a:cubicBezTo>
                    <a:pt x="96" y="29"/>
                    <a:pt x="97" y="30"/>
                    <a:pt x="97" y="32"/>
                  </a:cubicBezTo>
                  <a:cubicBezTo>
                    <a:pt x="97" y="33"/>
                    <a:pt x="96" y="35"/>
                    <a:pt x="96" y="3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9" y="55"/>
                    <a:pt x="92" y="57"/>
                    <a:pt x="94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7" y="59"/>
                    <a:pt x="99" y="60"/>
                    <a:pt x="99" y="63"/>
                  </a:cubicBezTo>
                  <a:cubicBezTo>
                    <a:pt x="99" y="65"/>
                    <a:pt x="99" y="66"/>
                    <a:pt x="97" y="68"/>
                  </a:cubicBezTo>
                  <a:close/>
                  <a:moveTo>
                    <a:pt x="130" y="31"/>
                  </a:moveTo>
                  <a:cubicBezTo>
                    <a:pt x="128" y="31"/>
                    <a:pt x="126" y="31"/>
                    <a:pt x="123" y="32"/>
                  </a:cubicBezTo>
                  <a:cubicBezTo>
                    <a:pt x="118" y="13"/>
                    <a:pt x="100" y="0"/>
                    <a:pt x="80" y="0"/>
                  </a:cubicBezTo>
                  <a:cubicBezTo>
                    <a:pt x="54" y="0"/>
                    <a:pt x="34" y="20"/>
                    <a:pt x="34" y="45"/>
                  </a:cubicBezTo>
                  <a:cubicBezTo>
                    <a:pt x="34" y="47"/>
                    <a:pt x="34" y="49"/>
                    <a:pt x="35" y="51"/>
                  </a:cubicBezTo>
                  <a:cubicBezTo>
                    <a:pt x="33" y="51"/>
                    <a:pt x="32" y="51"/>
                    <a:pt x="31" y="51"/>
                  </a:cubicBezTo>
                  <a:cubicBezTo>
                    <a:pt x="14" y="51"/>
                    <a:pt x="0" y="64"/>
                    <a:pt x="0" y="81"/>
                  </a:cubicBezTo>
                  <a:cubicBezTo>
                    <a:pt x="0" y="98"/>
                    <a:pt x="14" y="112"/>
                    <a:pt x="31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53" y="112"/>
                    <a:pt x="171" y="94"/>
                    <a:pt x="171" y="71"/>
                  </a:cubicBezTo>
                  <a:cubicBezTo>
                    <a:pt x="171" y="49"/>
                    <a:pt x="153" y="31"/>
                    <a:pt x="13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30906" tIns="65453" rIns="130906" bIns="65453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269965" y="2460159"/>
              <a:ext cx="550256" cy="501661"/>
            </a:xfrm>
            <a:custGeom>
              <a:avLst/>
              <a:gdLst>
                <a:gd name="T0" fmla="*/ 91 w 159"/>
                <a:gd name="T1" fmla="*/ 44 h 147"/>
                <a:gd name="T2" fmla="*/ 38 w 159"/>
                <a:gd name="T3" fmla="*/ 28 h 147"/>
                <a:gd name="T4" fmla="*/ 91 w 159"/>
                <a:gd name="T5" fmla="*/ 12 h 147"/>
                <a:gd name="T6" fmla="*/ 143 w 159"/>
                <a:gd name="T7" fmla="*/ 28 h 147"/>
                <a:gd name="T8" fmla="*/ 91 w 159"/>
                <a:gd name="T9" fmla="*/ 44 h 147"/>
                <a:gd name="T10" fmla="*/ 13 w 159"/>
                <a:gd name="T11" fmla="*/ 80 h 147"/>
                <a:gd name="T12" fmla="*/ 29 w 159"/>
                <a:gd name="T13" fmla="*/ 62 h 147"/>
                <a:gd name="T14" fmla="*/ 35 w 159"/>
                <a:gd name="T15" fmla="*/ 97 h 147"/>
                <a:gd name="T16" fmla="*/ 13 w 159"/>
                <a:gd name="T17" fmla="*/ 80 h 147"/>
                <a:gd name="T18" fmla="*/ 91 w 159"/>
                <a:gd name="T19" fmla="*/ 0 h 147"/>
                <a:gd name="T20" fmla="*/ 91 w 159"/>
                <a:gd name="T21" fmla="*/ 0 h 147"/>
                <a:gd name="T22" fmla="*/ 24 w 159"/>
                <a:gd name="T23" fmla="*/ 26 h 147"/>
                <a:gd name="T24" fmla="*/ 28 w 159"/>
                <a:gd name="T25" fmla="*/ 50 h 147"/>
                <a:gd name="T26" fmla="*/ 1 w 159"/>
                <a:gd name="T27" fmla="*/ 81 h 147"/>
                <a:gd name="T28" fmla="*/ 38 w 159"/>
                <a:gd name="T29" fmla="*/ 109 h 147"/>
                <a:gd name="T30" fmla="*/ 80 w 159"/>
                <a:gd name="T31" fmla="*/ 90 h 147"/>
                <a:gd name="T32" fmla="*/ 79 w 159"/>
                <a:gd name="T33" fmla="*/ 84 h 147"/>
                <a:gd name="T34" fmla="*/ 91 w 159"/>
                <a:gd name="T35" fmla="*/ 72 h 147"/>
                <a:gd name="T36" fmla="*/ 103 w 159"/>
                <a:gd name="T37" fmla="*/ 84 h 147"/>
                <a:gd name="T38" fmla="*/ 91 w 159"/>
                <a:gd name="T39" fmla="*/ 96 h 147"/>
                <a:gd name="T40" fmla="*/ 39 w 159"/>
                <a:gd name="T41" fmla="*/ 122 h 147"/>
                <a:gd name="T42" fmla="*/ 40 w 159"/>
                <a:gd name="T43" fmla="*/ 127 h 147"/>
                <a:gd name="T44" fmla="*/ 91 w 159"/>
                <a:gd name="T45" fmla="*/ 147 h 147"/>
                <a:gd name="T46" fmla="*/ 91 w 159"/>
                <a:gd name="T47" fmla="*/ 147 h 147"/>
                <a:gd name="T48" fmla="*/ 142 w 159"/>
                <a:gd name="T49" fmla="*/ 127 h 147"/>
                <a:gd name="T50" fmla="*/ 157 w 159"/>
                <a:gd name="T51" fmla="*/ 26 h 147"/>
                <a:gd name="T52" fmla="*/ 91 w 15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47">
                  <a:moveTo>
                    <a:pt x="91" y="44"/>
                  </a:moveTo>
                  <a:cubicBezTo>
                    <a:pt x="60" y="44"/>
                    <a:pt x="38" y="32"/>
                    <a:pt x="38" y="28"/>
                  </a:cubicBezTo>
                  <a:cubicBezTo>
                    <a:pt x="38" y="24"/>
                    <a:pt x="60" y="12"/>
                    <a:pt x="91" y="12"/>
                  </a:cubicBezTo>
                  <a:cubicBezTo>
                    <a:pt x="121" y="12"/>
                    <a:pt x="143" y="24"/>
                    <a:pt x="143" y="28"/>
                  </a:cubicBezTo>
                  <a:cubicBezTo>
                    <a:pt x="143" y="32"/>
                    <a:pt x="121" y="44"/>
                    <a:pt x="91" y="44"/>
                  </a:cubicBezTo>
                  <a:close/>
                  <a:moveTo>
                    <a:pt x="13" y="80"/>
                  </a:moveTo>
                  <a:cubicBezTo>
                    <a:pt x="12" y="75"/>
                    <a:pt x="17" y="67"/>
                    <a:pt x="29" y="62"/>
                  </a:cubicBezTo>
                  <a:cubicBezTo>
                    <a:pt x="31" y="73"/>
                    <a:pt x="33" y="86"/>
                    <a:pt x="35" y="97"/>
                  </a:cubicBezTo>
                  <a:cubicBezTo>
                    <a:pt x="21" y="94"/>
                    <a:pt x="14" y="87"/>
                    <a:pt x="13" y="8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49" y="0"/>
                    <a:pt x="22" y="14"/>
                    <a:pt x="24" y="26"/>
                  </a:cubicBezTo>
                  <a:cubicBezTo>
                    <a:pt x="24" y="29"/>
                    <a:pt x="26" y="38"/>
                    <a:pt x="28" y="50"/>
                  </a:cubicBezTo>
                  <a:cubicBezTo>
                    <a:pt x="7" y="58"/>
                    <a:pt x="0" y="71"/>
                    <a:pt x="1" y="81"/>
                  </a:cubicBezTo>
                  <a:cubicBezTo>
                    <a:pt x="2" y="94"/>
                    <a:pt x="13" y="107"/>
                    <a:pt x="38" y="109"/>
                  </a:cubicBezTo>
                  <a:cubicBezTo>
                    <a:pt x="52" y="111"/>
                    <a:pt x="69" y="103"/>
                    <a:pt x="80" y="90"/>
                  </a:cubicBezTo>
                  <a:cubicBezTo>
                    <a:pt x="79" y="88"/>
                    <a:pt x="79" y="86"/>
                    <a:pt x="79" y="84"/>
                  </a:cubicBezTo>
                  <a:cubicBezTo>
                    <a:pt x="79" y="77"/>
                    <a:pt x="84" y="72"/>
                    <a:pt x="91" y="72"/>
                  </a:cubicBezTo>
                  <a:cubicBezTo>
                    <a:pt x="97" y="72"/>
                    <a:pt x="103" y="77"/>
                    <a:pt x="103" y="84"/>
                  </a:cubicBezTo>
                  <a:cubicBezTo>
                    <a:pt x="103" y="90"/>
                    <a:pt x="97" y="95"/>
                    <a:pt x="91" y="96"/>
                  </a:cubicBezTo>
                  <a:cubicBezTo>
                    <a:pt x="78" y="113"/>
                    <a:pt x="58" y="123"/>
                    <a:pt x="39" y="122"/>
                  </a:cubicBezTo>
                  <a:cubicBezTo>
                    <a:pt x="39" y="124"/>
                    <a:pt x="39" y="125"/>
                    <a:pt x="40" y="127"/>
                  </a:cubicBezTo>
                  <a:cubicBezTo>
                    <a:pt x="40" y="132"/>
                    <a:pt x="60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121" y="147"/>
                    <a:pt x="141" y="132"/>
                    <a:pt x="142" y="127"/>
                  </a:cubicBezTo>
                  <a:cubicBezTo>
                    <a:pt x="142" y="122"/>
                    <a:pt x="156" y="38"/>
                    <a:pt x="157" y="26"/>
                  </a:cubicBezTo>
                  <a:cubicBezTo>
                    <a:pt x="159" y="14"/>
                    <a:pt x="133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30906" tIns="65453" rIns="130906" bIns="65453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6000" y="2470483"/>
            <a:ext cx="3600000" cy="1782547"/>
            <a:chOff x="4296000" y="2470483"/>
            <a:chExt cx="3600000" cy="1782547"/>
          </a:xfrm>
        </p:grpSpPr>
        <p:sp>
          <p:nvSpPr>
            <p:cNvPr id="8" name="文本占位符 2"/>
            <p:cNvSpPr txBox="1"/>
            <p:nvPr/>
          </p:nvSpPr>
          <p:spPr>
            <a:xfrm>
              <a:off x="4296000" y="2470483"/>
              <a:ext cx="3600000" cy="1074822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微软雅黑" panose="020B0503020204020204" pitchFamily="34" charset="-122"/>
                </a:rPr>
                <a:t>研究</a:t>
              </a: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微软雅黑" panose="020B0503020204020204" pitchFamily="34" charset="-122"/>
                </a:rPr>
                <a:t>内容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文本占位符 3"/>
            <p:cNvSpPr txBox="1"/>
            <p:nvPr/>
          </p:nvSpPr>
          <p:spPr>
            <a:xfrm>
              <a:off x="4296000" y="3545305"/>
              <a:ext cx="3600000" cy="707725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400" b="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PART</a:t>
              </a:r>
              <a:r>
                <a: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TWO</a:t>
              </a:r>
              <a:endPara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TWO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ysClr val="windowText" lastClr="000000"/>
                </a:solidFill>
                <a:sym typeface="微软雅黑" panose="020B0503020204020204" pitchFamily="34" charset="-122"/>
              </a:rPr>
              <a:t>研究内容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组 47"/>
          <p:cNvGrpSpPr/>
          <p:nvPr/>
        </p:nvGrpSpPr>
        <p:grpSpPr>
          <a:xfrm>
            <a:off x="776744" y="609600"/>
            <a:ext cx="9622742" cy="3321747"/>
            <a:chOff x="558800" y="977900"/>
            <a:chExt cx="2895600" cy="3452956"/>
          </a:xfrm>
        </p:grpSpPr>
        <p:sp>
          <p:nvSpPr>
            <p:cNvPr id="43" name="矩形 42"/>
            <p:cNvSpPr/>
            <p:nvPr/>
          </p:nvSpPr>
          <p:spPr>
            <a:xfrm>
              <a:off x="558800" y="977900"/>
              <a:ext cx="2895600" cy="138853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4" name="组 46"/>
            <p:cNvGrpSpPr/>
            <p:nvPr/>
          </p:nvGrpSpPr>
          <p:grpSpPr>
            <a:xfrm>
              <a:off x="586435" y="1084567"/>
              <a:ext cx="2799907" cy="3346289"/>
              <a:chOff x="5504468" y="878217"/>
              <a:chExt cx="2297676" cy="334628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564314" y="878217"/>
                <a:ext cx="2237830" cy="96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财务预测</a:t>
                </a:r>
                <a:r>
                  <a:rPr kumimoji="0" lang="en-US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-</a:t>
                </a: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马尔科夫时序预测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504468" y="1644573"/>
                <a:ext cx="2297676" cy="2579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600" b="1" dirty="0">
                    <a:solidFill>
                      <a:schemeClr val="tx2">
                        <a:lumMod val="75000"/>
                      </a:schemeClr>
                    </a:solidFill>
                    <a:latin typeface="PingFang SC"/>
                  </a:rPr>
                  <a:t>     </a:t>
                </a:r>
                <a:r>
                  <a:rPr lang="zh-CN" altLang="en-US" sz="1600" b="1" i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PingFang SC"/>
                  </a:rPr>
                  <a:t>根据事件的目前状况预测其将来各个时刻（或时期）变动状况的一种预测方法</a:t>
                </a:r>
                <a:r>
                  <a:rPr lang="en-US" altLang="zh-CN" sz="1600" b="1" dirty="0">
                    <a:solidFill>
                      <a:schemeClr val="tx2">
                        <a:lumMod val="75000"/>
                      </a:schemeClr>
                    </a:solidFill>
                    <a:latin typeface="PingFang SC"/>
                  </a:rPr>
                  <a:t>--</a:t>
                </a:r>
                <a:r>
                  <a:rPr lang="en-US" altLang="zh-CN" sz="1600" b="1" i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PingFang SC"/>
                  </a:rPr>
                  <a:t>----</a:t>
                </a:r>
                <a:r>
                  <a:rPr lang="zh-CN" altLang="en-US" sz="1600" b="1" i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PingFang SC"/>
                  </a:rPr>
                  <a:t>构建转移概率矩阵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 defTabSz="913765">
                  <a:lnSpc>
                    <a:spcPct val="130000"/>
                  </a:lnSpc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EC322AD-F2DB-7D05-D1F6-C0D5E1F6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3" y="1979230"/>
            <a:ext cx="9622742" cy="4403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TWO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ysClr val="windowText" lastClr="000000"/>
                </a:solidFill>
                <a:sym typeface="微软雅黑" panose="020B0503020204020204" pitchFamily="34" charset="-122"/>
              </a:rPr>
              <a:t>研究内容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335195" y="37492"/>
            <a:ext cx="745356" cy="1144216"/>
            <a:chOff x="8686367" y="1368423"/>
            <a:chExt cx="2594406" cy="34540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68830" t="39363" r="20020" b="39553"/>
            <a:stretch>
              <a:fillRect/>
            </a:stretch>
          </p:blipFill>
          <p:spPr>
            <a:xfrm>
              <a:off x="8719854" y="1368423"/>
              <a:ext cx="2534709" cy="2534710"/>
            </a:xfrm>
            <a:prstGeom prst="ellipse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686367" y="4513448"/>
              <a:ext cx="2594406" cy="308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3765">
                <a:lnSpc>
                  <a:spcPct val="130000"/>
                </a:lnSpc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32"/>
            <p:cNvGrpSpPr>
              <a:grpSpLocks noChangeAspect="1"/>
            </p:cNvGrpSpPr>
            <p:nvPr/>
          </p:nvGrpSpPr>
          <p:grpSpPr bwMode="auto">
            <a:xfrm>
              <a:off x="9565129" y="2329751"/>
              <a:ext cx="907980" cy="644666"/>
              <a:chOff x="4354" y="1098"/>
              <a:chExt cx="800" cy="568"/>
            </a:xfrm>
            <a:solidFill>
              <a:sysClr val="windowText" lastClr="000000"/>
            </a:solidFill>
          </p:grpSpPr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4441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4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Freeform 34"/>
              <p:cNvSpPr>
                <a:spLocks noEditPoints="1"/>
              </p:cNvSpPr>
              <p:nvPr/>
            </p:nvSpPr>
            <p:spPr bwMode="auto">
              <a:xfrm>
                <a:off x="4354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4355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 bwMode="auto">
              <a:xfrm>
                <a:off x="4702" y="1225"/>
                <a:ext cx="50" cy="48"/>
              </a:xfrm>
              <a:custGeom>
                <a:avLst/>
                <a:gdLst>
                  <a:gd name="T0" fmla="*/ 50 w 50"/>
                  <a:gd name="T1" fmla="*/ 24 h 48"/>
                  <a:gd name="T2" fmla="*/ 47 w 50"/>
                  <a:gd name="T3" fmla="*/ 36 h 48"/>
                  <a:gd name="T4" fmla="*/ 40 w 50"/>
                  <a:gd name="T5" fmla="*/ 30 h 48"/>
                  <a:gd name="T6" fmla="*/ 41 w 50"/>
                  <a:gd name="T7" fmla="*/ 24 h 48"/>
                  <a:gd name="T8" fmla="*/ 25 w 50"/>
                  <a:gd name="T9" fmla="*/ 8 h 48"/>
                  <a:gd name="T10" fmla="*/ 9 w 50"/>
                  <a:gd name="T11" fmla="*/ 24 h 48"/>
                  <a:gd name="T12" fmla="*/ 19 w 50"/>
                  <a:gd name="T13" fmla="*/ 40 h 48"/>
                  <a:gd name="T14" fmla="*/ 19 w 50"/>
                  <a:gd name="T15" fmla="*/ 48 h 48"/>
                  <a:gd name="T16" fmla="*/ 0 w 50"/>
                  <a:gd name="T17" fmla="*/ 24 h 48"/>
                  <a:gd name="T18" fmla="*/ 25 w 50"/>
                  <a:gd name="T19" fmla="*/ 0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cubicBezTo>
                      <a:pt x="50" y="29"/>
                      <a:pt x="48" y="33"/>
                      <a:pt x="47" y="36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28"/>
                      <a:pt x="41" y="26"/>
                      <a:pt x="41" y="24"/>
                    </a:cubicBezTo>
                    <a:cubicBezTo>
                      <a:pt x="41" y="15"/>
                      <a:pt x="34" y="8"/>
                      <a:pt x="25" y="8"/>
                    </a:cubicBezTo>
                    <a:cubicBezTo>
                      <a:pt x="16" y="8"/>
                      <a:pt x="9" y="15"/>
                      <a:pt x="9" y="24"/>
                    </a:cubicBezTo>
                    <a:cubicBezTo>
                      <a:pt x="9" y="31"/>
                      <a:pt x="13" y="37"/>
                      <a:pt x="19" y="40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45"/>
                      <a:pt x="0" y="36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 bwMode="auto">
              <a:xfrm>
                <a:off x="4682" y="1204"/>
                <a:ext cx="90" cy="90"/>
              </a:xfrm>
              <a:custGeom>
                <a:avLst/>
                <a:gdLst>
                  <a:gd name="T0" fmla="*/ 45 w 90"/>
                  <a:gd name="T1" fmla="*/ 0 h 90"/>
                  <a:gd name="T2" fmla="*/ 0 w 90"/>
                  <a:gd name="T3" fmla="*/ 45 h 90"/>
                  <a:gd name="T4" fmla="*/ 39 w 90"/>
                  <a:gd name="T5" fmla="*/ 90 h 90"/>
                  <a:gd name="T6" fmla="*/ 39 w 90"/>
                  <a:gd name="T7" fmla="*/ 82 h 90"/>
                  <a:gd name="T8" fmla="*/ 8 w 90"/>
                  <a:gd name="T9" fmla="*/ 45 h 90"/>
                  <a:gd name="T10" fmla="*/ 45 w 90"/>
                  <a:gd name="T11" fmla="*/ 9 h 90"/>
                  <a:gd name="T12" fmla="*/ 82 w 90"/>
                  <a:gd name="T13" fmla="*/ 45 h 90"/>
                  <a:gd name="T14" fmla="*/ 75 w 90"/>
                  <a:gd name="T15" fmla="*/ 66 h 90"/>
                  <a:gd name="T16" fmla="*/ 81 w 90"/>
                  <a:gd name="T17" fmla="*/ 72 h 90"/>
                  <a:gd name="T18" fmla="*/ 90 w 90"/>
                  <a:gd name="T19" fmla="*/ 45 h 90"/>
                  <a:gd name="T20" fmla="*/ 45 w 90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8"/>
                      <a:pt x="17" y="87"/>
                      <a:pt x="39" y="9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21" y="79"/>
                      <a:pt x="8" y="64"/>
                      <a:pt x="8" y="45"/>
                    </a:cubicBezTo>
                    <a:cubicBezTo>
                      <a:pt x="8" y="25"/>
                      <a:pt x="25" y="9"/>
                      <a:pt x="45" y="9"/>
                    </a:cubicBezTo>
                    <a:cubicBezTo>
                      <a:pt x="65" y="9"/>
                      <a:pt x="82" y="25"/>
                      <a:pt x="82" y="45"/>
                    </a:cubicBezTo>
                    <a:cubicBezTo>
                      <a:pt x="82" y="53"/>
                      <a:pt x="79" y="60"/>
                      <a:pt x="75" y="66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7" y="65"/>
                      <a:pt x="90" y="55"/>
                      <a:pt x="90" y="45"/>
                    </a:cubicBezTo>
                    <a:cubicBezTo>
                      <a:pt x="90" y="21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 bwMode="auto">
              <a:xfrm>
                <a:off x="4727" y="1248"/>
                <a:ext cx="99" cy="167"/>
              </a:xfrm>
              <a:custGeom>
                <a:avLst/>
                <a:gdLst>
                  <a:gd name="T0" fmla="*/ 0 w 99"/>
                  <a:gd name="T1" fmla="*/ 1 h 167"/>
                  <a:gd name="T2" fmla="*/ 0 w 99"/>
                  <a:gd name="T3" fmla="*/ 1 h 167"/>
                  <a:gd name="T4" fmla="*/ 0 w 99"/>
                  <a:gd name="T5" fmla="*/ 143 h 167"/>
                  <a:gd name="T6" fmla="*/ 0 w 99"/>
                  <a:gd name="T7" fmla="*/ 143 h 167"/>
                  <a:gd name="T8" fmla="*/ 1 w 99"/>
                  <a:gd name="T9" fmla="*/ 143 h 167"/>
                  <a:gd name="T10" fmla="*/ 1 w 99"/>
                  <a:gd name="T11" fmla="*/ 143 h 167"/>
                  <a:gd name="T12" fmla="*/ 29 w 99"/>
                  <a:gd name="T13" fmla="*/ 119 h 167"/>
                  <a:gd name="T14" fmla="*/ 29 w 99"/>
                  <a:gd name="T15" fmla="*/ 119 h 167"/>
                  <a:gd name="T16" fmla="*/ 29 w 99"/>
                  <a:gd name="T17" fmla="*/ 119 h 167"/>
                  <a:gd name="T18" fmla="*/ 30 w 99"/>
                  <a:gd name="T19" fmla="*/ 119 h 167"/>
                  <a:gd name="T20" fmla="*/ 47 w 99"/>
                  <a:gd name="T21" fmla="*/ 163 h 167"/>
                  <a:gd name="T22" fmla="*/ 50 w 99"/>
                  <a:gd name="T23" fmla="*/ 166 h 167"/>
                  <a:gd name="T24" fmla="*/ 54 w 99"/>
                  <a:gd name="T25" fmla="*/ 166 h 167"/>
                  <a:gd name="T26" fmla="*/ 76 w 99"/>
                  <a:gd name="T27" fmla="*/ 157 h 167"/>
                  <a:gd name="T28" fmla="*/ 79 w 99"/>
                  <a:gd name="T29" fmla="*/ 155 h 167"/>
                  <a:gd name="T30" fmla="*/ 79 w 99"/>
                  <a:gd name="T31" fmla="*/ 151 h 167"/>
                  <a:gd name="T32" fmla="*/ 61 w 99"/>
                  <a:gd name="T33" fmla="*/ 107 h 167"/>
                  <a:gd name="T34" fmla="*/ 61 w 99"/>
                  <a:gd name="T35" fmla="*/ 106 h 167"/>
                  <a:gd name="T36" fmla="*/ 61 w 99"/>
                  <a:gd name="T37" fmla="*/ 106 h 167"/>
                  <a:gd name="T38" fmla="*/ 62 w 99"/>
                  <a:gd name="T39" fmla="*/ 106 h 167"/>
                  <a:gd name="T40" fmla="*/ 98 w 99"/>
                  <a:gd name="T41" fmla="*/ 104 h 167"/>
                  <a:gd name="T42" fmla="*/ 99 w 99"/>
                  <a:gd name="T43" fmla="*/ 104 h 167"/>
                  <a:gd name="T44" fmla="*/ 99 w 99"/>
                  <a:gd name="T45" fmla="*/ 104 h 167"/>
                  <a:gd name="T46" fmla="*/ 99 w 99"/>
                  <a:gd name="T47" fmla="*/ 103 h 167"/>
                  <a:gd name="T48" fmla="*/ 1 w 99"/>
                  <a:gd name="T49" fmla="*/ 1 h 167"/>
                  <a:gd name="T50" fmla="*/ 0 w 99"/>
                  <a:gd name="T51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" h="16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30" y="119"/>
                      <a:pt x="30" y="119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8" y="164"/>
                      <a:pt x="49" y="165"/>
                      <a:pt x="50" y="166"/>
                    </a:cubicBezTo>
                    <a:cubicBezTo>
                      <a:pt x="52" y="167"/>
                      <a:pt x="53" y="167"/>
                      <a:pt x="54" y="166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7" y="157"/>
                      <a:pt x="78" y="156"/>
                      <a:pt x="79" y="155"/>
                    </a:cubicBezTo>
                    <a:cubicBezTo>
                      <a:pt x="79" y="153"/>
                      <a:pt x="79" y="152"/>
                      <a:pt x="79" y="15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2" y="106"/>
                      <a:pt x="62" y="106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3"/>
                      <a:pt x="99" y="10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CB73116A-7DF3-DDEC-0B3D-BB4BE63C4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76" y="738107"/>
            <a:ext cx="3623875" cy="48725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D4EED6-FE2C-1AE8-CE27-ED8167F9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09" y="1711740"/>
            <a:ext cx="6399677" cy="333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1059EBA-352C-92F6-8306-B1BF5ECAB7A1}"/>
              </a:ext>
            </a:extLst>
          </p:cNvPr>
          <p:cNvSpPr txBox="1"/>
          <p:nvPr/>
        </p:nvSpPr>
        <p:spPr>
          <a:xfrm>
            <a:off x="1048850" y="51462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egoe UI" panose="020B0502040204020203" pitchFamily="34" charset="0"/>
              </a:rPr>
              <a:t>简化了用户和权限的关系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AC430D-B883-7AAF-D5A7-1EF86119460D}"/>
              </a:ext>
            </a:extLst>
          </p:cNvPr>
          <p:cNvSpPr txBox="1"/>
          <p:nvPr/>
        </p:nvSpPr>
        <p:spPr>
          <a:xfrm>
            <a:off x="1119709" y="589289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egoe UI" panose="020B0502040204020203" pitchFamily="34" charset="0"/>
              </a:rPr>
              <a:t>易扩展、易维护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4BEDDF-A180-E297-9746-F8450D08E604}"/>
              </a:ext>
            </a:extLst>
          </p:cNvPr>
          <p:cNvSpPr txBox="1"/>
          <p:nvPr/>
        </p:nvSpPr>
        <p:spPr>
          <a:xfrm>
            <a:off x="943253" y="2449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用户角色权限管理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6000" y="2470483"/>
            <a:ext cx="3600000" cy="1782547"/>
            <a:chOff x="4296000" y="2470483"/>
            <a:chExt cx="3600000" cy="1782547"/>
          </a:xfrm>
        </p:grpSpPr>
        <p:sp>
          <p:nvSpPr>
            <p:cNvPr id="8" name="文本占位符 2"/>
            <p:cNvSpPr txBox="1"/>
            <p:nvPr/>
          </p:nvSpPr>
          <p:spPr>
            <a:xfrm>
              <a:off x="4296000" y="2470483"/>
              <a:ext cx="3600000" cy="1074822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1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微软雅黑" panose="020B0503020204020204" pitchFamily="34" charset="-122"/>
                </a:rPr>
                <a:t>成果展示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" name="文本占位符 3"/>
            <p:cNvSpPr txBox="1"/>
            <p:nvPr/>
          </p:nvSpPr>
          <p:spPr>
            <a:xfrm>
              <a:off x="4296000" y="3545305"/>
              <a:ext cx="3600000" cy="707725"/>
            </a:xfrm>
            <a:prstGeom prst="rect">
              <a:avLst/>
            </a:prstGeom>
            <a:ln w="12700" cmpd="sng">
              <a:noFill/>
            </a:ln>
          </p:spPr>
          <p:txBody>
            <a:bodyPr vert="horz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400" b="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PART</a:t>
              </a:r>
              <a:r>
                <a:rPr kumimoji="1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kumimoji="1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THREE</a:t>
              </a:r>
              <a:endPara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 txBox="1"/>
          <p:nvPr/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THREE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成果展示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217160-8CBE-3878-B836-E59D8F84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8828"/>
            <a:ext cx="12192000" cy="5660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D363F"/>
      </a:accent1>
      <a:accent2>
        <a:srgbClr val="7F7F7F"/>
      </a:accent2>
      <a:accent3>
        <a:srgbClr val="2D363F"/>
      </a:accent3>
      <a:accent4>
        <a:srgbClr val="7F7F7F"/>
      </a:accent4>
      <a:accent5>
        <a:srgbClr val="2D363F"/>
      </a:accent5>
      <a:accent6>
        <a:srgbClr val="7F7F7F"/>
      </a:accent6>
      <a:hlink>
        <a:srgbClr val="F49100"/>
      </a:hlink>
      <a:folHlink>
        <a:srgbClr val="85DFD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347</Words>
  <Application>Microsoft Office PowerPoint</Application>
  <PresentationFormat>宽屏</PresentationFormat>
  <Paragraphs>71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PingFang SC</vt:lpstr>
      <vt:lpstr>等线</vt:lpstr>
      <vt:lpstr>微软雅黑</vt:lpstr>
      <vt:lpstr>Arial</vt:lpstr>
      <vt:lpstr>Calibri</vt:lpstr>
      <vt:lpstr>Segoe UI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罗 嘉兴</cp:lastModifiedBy>
  <cp:revision>107</cp:revision>
  <dcterms:created xsi:type="dcterms:W3CDTF">2021-11-26T16:42:00Z</dcterms:created>
  <dcterms:modified xsi:type="dcterms:W3CDTF">2022-05-26T04:36:08Z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8AA60A466D8142558C0157235A7757ED</vt:lpwstr>
  </property>
</Properties>
</file>