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58" r:id="rId7"/>
    <p:sldId id="272" r:id="rId8"/>
    <p:sldId id="273" r:id="rId9"/>
    <p:sldId id="277" r:id="rId10"/>
    <p:sldId id="275" r:id="rId11"/>
    <p:sldId id="276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30-Nov-22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606627" cy="1122202"/>
          </a:xfrm>
        </p:spPr>
        <p:txBody>
          <a:bodyPr/>
          <a:lstStyle/>
          <a:p>
            <a:r>
              <a:rPr lang="en-US" dirty="0"/>
              <a:t>COMP 472 —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57466"/>
          </a:xfrm>
        </p:spPr>
        <p:txBody>
          <a:bodyPr>
            <a:normAutofit/>
          </a:bodyPr>
          <a:lstStyle/>
          <a:p>
            <a:r>
              <a:rPr lang="en-US" b="1" dirty="0"/>
              <a:t>Deus Ex Machina</a:t>
            </a:r>
            <a:endParaRPr lang="en-US" dirty="0"/>
          </a:p>
          <a:p>
            <a:r>
              <a:rPr lang="en-US" dirty="0"/>
              <a:t>Sobhan Mehrpour Kevishahi - 40122438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CC28F0F-3713-420F-5485-AE41EDFA8121}"/>
              </a:ext>
            </a:extLst>
          </p:cNvPr>
          <p:cNvSpPr txBox="1">
            <a:spLocks/>
          </p:cNvSpPr>
          <p:nvPr/>
        </p:nvSpPr>
        <p:spPr>
          <a:xfrm>
            <a:off x="5933426" y="1828800"/>
            <a:ext cx="5728997" cy="4599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Uniform Cost Search:</a:t>
            </a:r>
            <a:r>
              <a:rPr lang="en-US" sz="2000" dirty="0">
                <a:solidFill>
                  <a:schemeClr val="tx1"/>
                </a:solidFill>
              </a:rPr>
              <a:t> Tends to </a:t>
            </a:r>
            <a:r>
              <a:rPr lang="en-US" sz="2000" b="1" dirty="0">
                <a:solidFill>
                  <a:schemeClr val="tx1"/>
                </a:solidFill>
              </a:rPr>
              <a:t>search the most nodes </a:t>
            </a:r>
            <a:r>
              <a:rPr lang="en-US" sz="2000" dirty="0">
                <a:solidFill>
                  <a:schemeClr val="tx1"/>
                </a:solidFill>
              </a:rPr>
              <a:t>when finding a solution, as this is a very meticulous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Greedy Best First Search:</a:t>
            </a:r>
            <a:r>
              <a:rPr lang="en-US" sz="2000" dirty="0">
                <a:solidFill>
                  <a:schemeClr val="tx1"/>
                </a:solidFill>
              </a:rPr>
              <a:t> Tends to</a:t>
            </a:r>
            <a:r>
              <a:rPr lang="en-US" sz="2000" b="1" dirty="0">
                <a:solidFill>
                  <a:schemeClr val="tx1"/>
                </a:solidFill>
              </a:rPr>
              <a:t> search the least nodes</a:t>
            </a:r>
            <a:r>
              <a:rPr lang="en-US" sz="2000" dirty="0">
                <a:solidFill>
                  <a:schemeClr val="tx1"/>
                </a:solidFill>
              </a:rPr>
              <a:t>, as this doesn’t strive to find the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Algorithm A/A*:</a:t>
            </a:r>
            <a:r>
              <a:rPr lang="en-US" sz="2000" dirty="0">
                <a:solidFill>
                  <a:schemeClr val="tx1"/>
                </a:solidFill>
              </a:rPr>
              <a:t> Tends to be somewhere in the middle.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DD51FC-F1FA-39A2-2DB7-F15896FB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050" y="326827"/>
            <a:ext cx="5111750" cy="493063"/>
          </a:xfrm>
        </p:spPr>
        <p:txBody>
          <a:bodyPr/>
          <a:lstStyle/>
          <a:p>
            <a:pPr algn="r"/>
            <a:r>
              <a:rPr lang="en-US" dirty="0"/>
              <a:t>Search Path Analysis</a:t>
            </a:r>
          </a:p>
        </p:txBody>
      </p:sp>
    </p:spTree>
    <p:extLst>
      <p:ext uri="{BB962C8B-B14F-4D97-AF65-F5344CB8AC3E}">
        <p14:creationId xmlns:p14="http://schemas.microsoft.com/office/powerpoint/2010/main" val="383061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Search Paths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EF47B52-C187-CE2A-37B8-12B1DC2B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71" y="1345050"/>
            <a:ext cx="8648258" cy="51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7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CC28F0F-3713-420F-5485-AE41EDFA8121}"/>
              </a:ext>
            </a:extLst>
          </p:cNvPr>
          <p:cNvSpPr txBox="1">
            <a:spLocks/>
          </p:cNvSpPr>
          <p:nvPr/>
        </p:nvSpPr>
        <p:spPr>
          <a:xfrm>
            <a:off x="5933426" y="1463675"/>
            <a:ext cx="5728997" cy="1026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Heuristic 4:</a:t>
            </a:r>
            <a:r>
              <a:rPr lang="en-US" sz="2000" dirty="0">
                <a:solidFill>
                  <a:schemeClr val="tx1"/>
                </a:solidFill>
              </a:rPr>
              <a:t> Seems to search the most nodes. This lines up with the results seen with solution times as well.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DD51FC-F1FA-39A2-2DB7-F15896FB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050" y="326827"/>
            <a:ext cx="5111750" cy="493063"/>
          </a:xfrm>
        </p:spPr>
        <p:txBody>
          <a:bodyPr/>
          <a:lstStyle/>
          <a:p>
            <a:pPr algn="r"/>
            <a:r>
              <a:rPr lang="en-US" dirty="0"/>
              <a:t>Heuristic Analysis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120DFC3-2F61-B572-53E0-27FDAD34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4" y="3224863"/>
            <a:ext cx="5728996" cy="306617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F968F37-8481-C188-92FA-6E9AFBF0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23" y="3221745"/>
            <a:ext cx="5086869" cy="3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6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82"/>
            <a:ext cx="5111750" cy="493063"/>
          </a:xfrm>
        </p:spPr>
        <p:txBody>
          <a:bodyPr/>
          <a:lstStyle/>
          <a:p>
            <a:r>
              <a:rPr lang="en-US" dirty="0"/>
              <a:t>Heuristic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19"/>
            <a:ext cx="6998154" cy="36374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Description:</a:t>
            </a:r>
            <a:r>
              <a:rPr lang="en-US" sz="2000" dirty="0"/>
              <a:t> Counts the number of blocks between A and the exit block. Then divides it by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Pros: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Incentivizes moving to the exit block once there are no cars.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admissible.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only 0 at the goal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Does not help remove blocking cars.	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D39EC-FCF9-857B-86B3-93D97A8D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7" y="4320593"/>
            <a:ext cx="2321268" cy="17598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E361A7-F2B2-D66E-8CFC-F7AECBEAA07E}"/>
              </a:ext>
            </a:extLst>
          </p:cNvPr>
          <p:cNvSpPr txBox="1">
            <a:spLocks/>
          </p:cNvSpPr>
          <p:nvPr/>
        </p:nvSpPr>
        <p:spPr>
          <a:xfrm>
            <a:off x="971410" y="6019929"/>
            <a:ext cx="2174032" cy="33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h(Example 1)=2/4=0.5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A91EF9-A856-90E9-A2E3-74699133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57" y="4322817"/>
            <a:ext cx="2434264" cy="1842147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DCA1D21-1AF9-F62C-860B-754EA0F86156}"/>
              </a:ext>
            </a:extLst>
          </p:cNvPr>
          <p:cNvSpPr txBox="1">
            <a:spLocks/>
          </p:cNvSpPr>
          <p:nvPr/>
        </p:nvSpPr>
        <p:spPr>
          <a:xfrm>
            <a:off x="3775918" y="5996753"/>
            <a:ext cx="2174032" cy="33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h(Example 2)=4/4=1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82"/>
            <a:ext cx="5111750" cy="493063"/>
          </a:xfrm>
        </p:spPr>
        <p:txBody>
          <a:bodyPr/>
          <a:lstStyle/>
          <a:p>
            <a:r>
              <a:rPr lang="en-US" dirty="0"/>
              <a:t>Heuristic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055818"/>
            <a:ext cx="8483083" cy="46650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Description:</a:t>
            </a:r>
            <a:r>
              <a:rPr lang="en-US" sz="2000" dirty="0"/>
              <a:t> Counts the number of blocking cars and adds it to heuristic 4 (number of positions from A divided by 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Pros: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Incentivizes moving to the exit block once there are no cars.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Incentivizes moving blocked cars out of the way which has more weight than moving to the exit.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admissible.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only 0 at the goal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Takes longer to compute.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0917" y="617544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291BB-77D2-3502-A086-6D7258B3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7" y="4637833"/>
            <a:ext cx="2321268" cy="1759874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767115C-3F39-52CD-58B0-48996F8C9E44}"/>
              </a:ext>
            </a:extLst>
          </p:cNvPr>
          <p:cNvSpPr txBox="1">
            <a:spLocks/>
          </p:cNvSpPr>
          <p:nvPr/>
        </p:nvSpPr>
        <p:spPr>
          <a:xfrm>
            <a:off x="971410" y="6337169"/>
            <a:ext cx="2174032" cy="336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h(Example 1)=1 + 2/4=1.5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1BC6DD-CEB2-39E5-0259-66437FC3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57" y="4640057"/>
            <a:ext cx="2434264" cy="184214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59B489B-9BB7-59A8-41E6-4BADCC26C0BE}"/>
              </a:ext>
            </a:extLst>
          </p:cNvPr>
          <p:cNvSpPr txBox="1">
            <a:spLocks/>
          </p:cNvSpPr>
          <p:nvPr/>
        </p:nvSpPr>
        <p:spPr>
          <a:xfrm>
            <a:off x="3775918" y="6313993"/>
            <a:ext cx="2174032" cy="33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h(Example 2)=1 + 4/4=2</a:t>
            </a:r>
          </a:p>
        </p:txBody>
      </p:sp>
    </p:spTree>
    <p:extLst>
      <p:ext uri="{BB962C8B-B14F-4D97-AF65-F5344CB8AC3E}">
        <p14:creationId xmlns:p14="http://schemas.microsoft.com/office/powerpoint/2010/main" val="66160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88327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CC28F0F-3713-420F-5485-AE41EDFA8121}"/>
              </a:ext>
            </a:extLst>
          </p:cNvPr>
          <p:cNvSpPr txBox="1">
            <a:spLocks/>
          </p:cNvSpPr>
          <p:nvPr/>
        </p:nvSpPr>
        <p:spPr>
          <a:xfrm>
            <a:off x="5933426" y="1828800"/>
            <a:ext cx="5728997" cy="4599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Uniform Cost Search:</a:t>
            </a:r>
            <a:r>
              <a:rPr lang="en-US" sz="2000" dirty="0">
                <a:solidFill>
                  <a:schemeClr val="tx1"/>
                </a:solidFill>
              </a:rPr>
              <a:t> Tends to be one of </a:t>
            </a:r>
            <a:r>
              <a:rPr lang="en-US" sz="2000" b="1" dirty="0">
                <a:solidFill>
                  <a:schemeClr val="tx1"/>
                </a:solidFill>
              </a:rPr>
              <a:t>the most time-consuming</a:t>
            </a:r>
            <a:r>
              <a:rPr lang="en-US" sz="2000" dirty="0">
                <a:solidFill>
                  <a:schemeClr val="tx1"/>
                </a:solidFill>
              </a:rPr>
              <a:t> algorithms because it methodically searches for the solution. </a:t>
            </a:r>
            <a:r>
              <a:rPr lang="en-US" sz="2000" b="1" dirty="0">
                <a:solidFill>
                  <a:schemeClr val="tx1"/>
                </a:solidFill>
              </a:rPr>
              <a:t>It often has large spikes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Algorithm A/A*:</a:t>
            </a:r>
            <a:r>
              <a:rPr lang="en-US" sz="2000" dirty="0">
                <a:solidFill>
                  <a:schemeClr val="tx1"/>
                </a:solidFill>
              </a:rPr>
              <a:t> Also tends to be very time-consuming, because the admissible heuristics try to find the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Greedy Best First Search:</a:t>
            </a:r>
            <a:r>
              <a:rPr lang="en-US" sz="2000" dirty="0">
                <a:solidFill>
                  <a:schemeClr val="tx1"/>
                </a:solidFill>
              </a:rPr>
              <a:t> Tends to be </a:t>
            </a:r>
            <a:r>
              <a:rPr lang="en-US" sz="2000" b="1" dirty="0">
                <a:solidFill>
                  <a:schemeClr val="tx1"/>
                </a:solidFill>
              </a:rPr>
              <a:t>the least time-consuming</a:t>
            </a:r>
            <a:r>
              <a:rPr lang="en-US" sz="2000" dirty="0">
                <a:solidFill>
                  <a:schemeClr val="tx1"/>
                </a:solidFill>
              </a:rPr>
              <a:t> algorithm, because it doesn’t care about the optimal solution.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DD51FC-F1FA-39A2-2DB7-F15896FB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050" y="326827"/>
            <a:ext cx="5111750" cy="493063"/>
          </a:xfrm>
        </p:spPr>
        <p:txBody>
          <a:bodyPr/>
          <a:lstStyle/>
          <a:p>
            <a:pPr algn="r"/>
            <a:r>
              <a:rPr lang="en-US" dirty="0"/>
              <a:t>Solution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21624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Average Solution Times - 1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8BD08FB-9C1F-585F-5F0B-8E860769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6" y="1361102"/>
            <a:ext cx="10947968" cy="51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9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Average Solution Times - 2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6AD6E70-039F-591E-208C-7F6F5089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67" y="1361102"/>
            <a:ext cx="10881466" cy="51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Total Solution Times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8965C51-E66D-9D2A-36A1-3F3C6D41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34" y="1572594"/>
            <a:ext cx="8259731" cy="46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91</TotalTime>
  <Words>360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COMP 472 — Project 2</vt:lpstr>
      <vt:lpstr>Heuristics</vt:lpstr>
      <vt:lpstr>Heuristic 4</vt:lpstr>
      <vt:lpstr>Heuristic 5</vt:lpstr>
      <vt:lpstr>Analysis</vt:lpstr>
      <vt:lpstr>Solution Time Analysis</vt:lpstr>
      <vt:lpstr>Average Solution Times - 1</vt:lpstr>
      <vt:lpstr>Average Solution Times - 2</vt:lpstr>
      <vt:lpstr>Total Solution Times</vt:lpstr>
      <vt:lpstr>Search Path Analysis</vt:lpstr>
      <vt:lpstr>Search Paths</vt:lpstr>
      <vt:lpstr>Heuristic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— Project 2</dc:title>
  <dc:creator>Sobhan Mehrpour Kevishahi</dc:creator>
  <cp:lastModifiedBy>Sobhan Mehrpour Kevishahi</cp:lastModifiedBy>
  <cp:revision>69</cp:revision>
  <dcterms:created xsi:type="dcterms:W3CDTF">2022-11-30T20:59:52Z</dcterms:created>
  <dcterms:modified xsi:type="dcterms:W3CDTF">2022-11-30T22:30:55Z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