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70" r:id="rId9"/>
    <p:sldId id="271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1A633-9260-49B4-9DDD-1CCA5D1EBA18}" v="1028" dt="2020-06-09T22:51:50.411"/>
    <p1510:client id="{41406C52-A323-4A9C-8CF6-AAB8FEA2EF11}" v="26" dt="2020-06-09T22:11:43.237"/>
    <p1510:client id="{548FE699-CD23-4E36-9A88-02D629C1F525}" v="3" dt="2020-06-09T22:09:26.245"/>
    <p1510:client id="{6BF310CA-7D6E-4EC6-A280-9DD751ED7E28}" v="961" dt="2020-06-09T22:52:1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C3D4-1873-4259-8C7A-34BEB3B3C792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A90E-59A9-46DE-B15A-68C0C3441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62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7A90E-59A9-46DE-B15A-68C0C34415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71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8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3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pl/t3f8c" TargetMode="External"/><Relationship Id="rId2" Type="http://schemas.openxmlformats.org/officeDocument/2006/relationships/hyperlink" Target="https://www.rekord.com.pl/ratus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.pl/t3ds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putnik.pl/produkt/srodki-trwale/" TargetMode="External"/><Relationship Id="rId13" Type="http://schemas.openxmlformats.org/officeDocument/2006/relationships/hyperlink" Target="https://sputnik.pl/produkt/stypendia-szkolne-i-dodatki-mieszkaniowe/" TargetMode="External"/><Relationship Id="rId3" Type="http://schemas.openxmlformats.org/officeDocument/2006/relationships/hyperlink" Target="https://sputnik.pl/produkt/system-eboi/" TargetMode="External"/><Relationship Id="rId7" Type="http://schemas.openxmlformats.org/officeDocument/2006/relationships/hyperlink" Target="https://sputnik.pl/produkt/biuletyn-informacji-publicznej/" TargetMode="External"/><Relationship Id="rId12" Type="http://schemas.openxmlformats.org/officeDocument/2006/relationships/hyperlink" Target="https://sputnik.pl/produkt/system-radni-info/" TargetMode="External"/><Relationship Id="rId2" Type="http://schemas.openxmlformats.org/officeDocument/2006/relationships/hyperlink" Target="https://sputnik.pl/produkt/system-ezd-prot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utnik.pl/produkt/system-finansowo-ksiegowy-foka/" TargetMode="External"/><Relationship Id="rId11" Type="http://schemas.openxmlformats.org/officeDocument/2006/relationships/hyperlink" Target="https://sputnik.pl/produkt/aplikacje-mobilne/" TargetMode="External"/><Relationship Id="rId5" Type="http://schemas.openxmlformats.org/officeDocument/2006/relationships/hyperlink" Target="https://sputnik.pl/produkt/koncesje-alkoholowe/" TargetMode="External"/><Relationship Id="rId10" Type="http://schemas.openxmlformats.org/officeDocument/2006/relationships/hyperlink" Target="https://sputnik.pl/produkt/podatki-i-oplaty-lokalne-wydra/" TargetMode="External"/><Relationship Id="rId4" Type="http://schemas.openxmlformats.org/officeDocument/2006/relationships/hyperlink" Target="https://sputnik.pl/produkt/e-konsultacje-i-budzet-obywatelski/" TargetMode="External"/><Relationship Id="rId9" Type="http://schemas.openxmlformats.org/officeDocument/2006/relationships/hyperlink" Target="https://sputnik.pl/produkt/pomoc-materialna-dla-ucznio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BC266D-39E5-47D6-AEA0-CFF4D65A2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115512"/>
            <a:ext cx="10318418" cy="4394988"/>
          </a:xfrm>
        </p:spPr>
        <p:txBody>
          <a:bodyPr/>
          <a:lstStyle/>
          <a:p>
            <a:r>
              <a:rPr lang="pl-PL" dirty="0"/>
              <a:t>Moduł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02BAD-59A5-43C9-94CF-865581A99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Karodl</a:t>
            </a:r>
            <a:r>
              <a:rPr lang="pl-PL" dirty="0"/>
              <a:t> Nawrot, Piotr </a:t>
            </a:r>
            <a:r>
              <a:rPr lang="pl-PL" dirty="0" err="1"/>
              <a:t>Sobieszczyk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72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BDA0E-12D8-40DF-BCDD-C37F6120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kod </a:t>
            </a:r>
            <a:r>
              <a:rPr lang="pl-PL" err="1"/>
              <a:t>pythona</a:t>
            </a:r>
            <a:endParaRPr lang="pl-PL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Obraz 5" descr="Obraz zawierający kwiat, ptak&#10;&#10;Opis wygenerowany przy bardzo wysokim poziomie pewności">
            <a:extLst>
              <a:ext uri="{FF2B5EF4-FFF2-40B4-BE49-F238E27FC236}">
                <a16:creationId xmlns:a16="http://schemas.microsoft.com/office/drawing/2014/main" id="{E075016D-E91C-45A4-8D59-E35E2AB6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152057"/>
            <a:ext cx="9905998" cy="2154084"/>
          </a:xfrm>
        </p:spPr>
      </p:pic>
    </p:spTree>
    <p:extLst>
      <p:ext uri="{BB962C8B-B14F-4D97-AF65-F5344CB8AC3E}">
        <p14:creationId xmlns:p14="http://schemas.microsoft.com/office/powerpoint/2010/main" val="207248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E0D0-29D1-44BF-9C31-293176B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jak to wygląda po stronie grayloga</a:t>
            </a:r>
          </a:p>
        </p:txBody>
      </p:sp>
      <p:pic>
        <p:nvPicPr>
          <p:cNvPr id="7" name="Obraz 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0759E6C-9F2F-4E58-9588-B369334EE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5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E0D0-29D1-44BF-9C31-293176B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Przesyłanie błędów</a:t>
            </a:r>
          </a:p>
        </p:txBody>
      </p:sp>
      <p:pic>
        <p:nvPicPr>
          <p:cNvPr id="5" name="Obraz 5" descr="Obraz zawierający kwiat, ptak&#10;&#10;Opis wygenerowany przy bardzo wysokim poziomie pewności">
            <a:extLst>
              <a:ext uri="{FF2B5EF4-FFF2-40B4-BE49-F238E27FC236}">
                <a16:creationId xmlns:a16="http://schemas.microsoft.com/office/drawing/2014/main" id="{DD54C45E-5B30-4E0C-B64E-E35C0D798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98" b="1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7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E0D0-29D1-44BF-9C31-293176B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450" y="5052202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Po stronie grayloga</a:t>
            </a:r>
          </a:p>
        </p:txBody>
      </p:sp>
      <p:pic>
        <p:nvPicPr>
          <p:cNvPr id="8" name="Obraz 8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7EF07518-31B5-4998-9C61-BAC29284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3" y="38587"/>
            <a:ext cx="10937308" cy="49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6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AA0A2-FB19-4C52-B6D3-895BEE0E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ANALIZA  materiału pod kątem identyfikacji potencjału doskonalenia oraz zaproponowanie zmiany doskonalące</a:t>
            </a:r>
            <a:endParaRPr lang="pl-PL" dirty="0"/>
          </a:p>
        </p:txBody>
      </p:sp>
      <p:pic>
        <p:nvPicPr>
          <p:cNvPr id="4" name="Obraz 4" descr="Obraz zawierający zrzut ekranu, ptak&#10;&#10;Opis wygenerowany przy bardzo wysokim poziomie pewności">
            <a:extLst>
              <a:ext uri="{FF2B5EF4-FFF2-40B4-BE49-F238E27FC236}">
                <a16:creationId xmlns:a16="http://schemas.microsoft.com/office/drawing/2014/main" id="{E85B8864-4E1D-43F9-9811-15C448AAF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937" y="2871787"/>
            <a:ext cx="6076950" cy="2714625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87A8D82-7602-460C-AFFB-B197A4078C95}"/>
              </a:ext>
            </a:extLst>
          </p:cNvPr>
          <p:cNvSpPr txBox="1"/>
          <p:nvPr/>
        </p:nvSpPr>
        <p:spPr>
          <a:xfrm>
            <a:off x="2141033" y="6034669"/>
            <a:ext cx="7900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Propozycja: Ubezpieczenie zdrowotne na czas podróży zagranicznej</a:t>
            </a:r>
          </a:p>
        </p:txBody>
      </p:sp>
    </p:spTree>
    <p:extLst>
      <p:ext uri="{BB962C8B-B14F-4D97-AF65-F5344CB8AC3E}">
        <p14:creationId xmlns:p14="http://schemas.microsoft.com/office/powerpoint/2010/main" val="133865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79D6A29A-365A-456B-A3A7-15A3646342BF}"/>
              </a:ext>
            </a:extLst>
          </p:cNvPr>
          <p:cNvSpPr txBox="1"/>
          <p:nvPr/>
        </p:nvSpPr>
        <p:spPr>
          <a:xfrm>
            <a:off x="1751012" y="3883741"/>
            <a:ext cx="8676222" cy="13359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Analiza przeprowadzonych danych (np wykres)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F4D65A5A-4CC4-444E-8F72-88947B59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34" y="1675201"/>
            <a:ext cx="6769332" cy="21323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2863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2749FF-ACF6-4E71-B91C-DE2E607F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6" y="2022088"/>
            <a:ext cx="12266338" cy="1905000"/>
          </a:xfrm>
        </p:spPr>
        <p:txBody>
          <a:bodyPr/>
          <a:lstStyle/>
          <a:p>
            <a:pPr algn="ctr"/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Potencjał rozwoju: </a:t>
            </a:r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hierarchia użytkowników</a:t>
            </a:r>
            <a:endParaRPr lang="pl-PL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Obraz 4" descr="Obraz zawierający nóż&#10;&#10;Opis wygenerowany przy bardzo wysokim poziomie pewności">
            <a:extLst>
              <a:ext uri="{FF2B5EF4-FFF2-40B4-BE49-F238E27FC236}">
                <a16:creationId xmlns:a16="http://schemas.microsoft.com/office/drawing/2014/main" id="{B3E93BAA-0514-4A77-A0DF-EF16B5900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12" y="3952874"/>
            <a:ext cx="5791200" cy="552450"/>
          </a:xfrm>
        </p:spPr>
      </p:pic>
    </p:spTree>
    <p:extLst>
      <p:ext uri="{BB962C8B-B14F-4D97-AF65-F5344CB8AC3E}">
        <p14:creationId xmlns:p14="http://schemas.microsoft.com/office/powerpoint/2010/main" val="101449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4DCAA4-08AE-4B3A-8014-768BA719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pl-PL" sz="1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Brakuje zabezpieczeń biometrycznych jako logowania do aplikacji. Analiza sposobu pisania jako dodatkowe zabezpieczenie również byłaby mile widziana.</a:t>
            </a:r>
            <a:endParaRPr lang="pl-PL" sz="1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Obraz 7" descr="Obraz zawierający stół, ptak&#10;&#10;Opis wygenerowany przy bardzo wysokim poziomie pewności">
            <a:extLst>
              <a:ext uri="{FF2B5EF4-FFF2-40B4-BE49-F238E27FC236}">
                <a16:creationId xmlns:a16="http://schemas.microsoft.com/office/drawing/2014/main" id="{68D5418C-07FB-407F-8B5A-13395BA8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559520"/>
            <a:ext cx="5934182" cy="13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98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3973E4-1280-44BE-BA61-73731700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Temat Zadania projektowego M2.8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800454-1CAD-4100-942F-071B155B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ea typeface="+mn-lt"/>
                <a:cs typeface="+mn-lt"/>
              </a:rPr>
              <a:t>2.8.a.  Scharakteryzuj istniejący (dowolnie wybrany) system informatyczny wspomagający pracę podmiotu z sektora administracji publicznej [→</a:t>
            </a:r>
            <a:r>
              <a:rPr lang="pl-PL" dirty="0">
                <a:ea typeface="+mn-lt"/>
                <a:cs typeface="+mn-lt"/>
                <a:hlinkClick r:id="rId2"/>
              </a:rPr>
              <a:t>https://www.rekord.com.pl/ratusz/</a:t>
            </a:r>
            <a:r>
              <a:rPr lang="pl-PL" dirty="0">
                <a:ea typeface="+mn-lt"/>
                <a:cs typeface="+mn-lt"/>
              </a:rPr>
              <a:t>]</a:t>
            </a:r>
            <a:endParaRPr lang="pl-PL" dirty="0"/>
          </a:p>
          <a:p>
            <a:r>
              <a:rPr lang="pl-PL" dirty="0">
                <a:ea typeface="+mn-lt"/>
                <a:cs typeface="+mn-lt"/>
              </a:rPr>
              <a:t>2.8.b. Przedstaw (na przykładzie) praktyczne wykorzystanie narzędzia wspomagającego analizę systemu informatycznego poprzez badanie plików dziennika [→</a:t>
            </a:r>
            <a:r>
              <a:rPr lang="pl-PL" dirty="0">
                <a:ea typeface="+mn-lt"/>
                <a:cs typeface="+mn-lt"/>
                <a:hlinkClick r:id="rId3"/>
              </a:rPr>
              <a:t>https://tiny.pl/t3f8c</a:t>
            </a:r>
            <a:r>
              <a:rPr lang="pl-PL" dirty="0">
                <a:ea typeface="+mn-lt"/>
                <a:cs typeface="+mn-lt"/>
              </a:rPr>
              <a:t>]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2.8.c. Przeanalizuj następujący materiał [→</a:t>
            </a:r>
            <a:r>
              <a:rPr lang="pl-PL" dirty="0">
                <a:ea typeface="+mn-lt"/>
                <a:cs typeface="+mn-lt"/>
                <a:hlinkClick r:id="rId4"/>
              </a:rPr>
              <a:t>https://tiny.pl/t3ds8</a:t>
            </a:r>
            <a:r>
              <a:rPr lang="pl-PL" dirty="0">
                <a:ea typeface="+mn-lt"/>
                <a:cs typeface="+mn-lt"/>
              </a:rPr>
              <a:t>] pod kątem identyfikacji potencjału doskonalenia oraz zaproponuj zmiany doskonalące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29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44CCFE-1496-4FB7-AA08-0AC1BDFD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SPUTNIK</a:t>
            </a:r>
          </a:p>
        </p:txBody>
      </p:sp>
      <p:pic>
        <p:nvPicPr>
          <p:cNvPr id="5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AAB55F3F-CE53-4511-AA7E-0320F287F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" b="1804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az 8" descr="Obraz zawierający znak&#10;&#10;Opis wygenerowany przy bardzo wysokim poziomie pewności">
            <a:extLst>
              <a:ext uri="{FF2B5EF4-FFF2-40B4-BE49-F238E27FC236}">
                <a16:creationId xmlns:a16="http://schemas.microsoft.com/office/drawing/2014/main" id="{50270345-7116-4CBD-A1D8-175D973E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7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948FBC6-85AE-4465-9647-7CFDBA782E66}"/>
              </a:ext>
            </a:extLst>
          </p:cNvPr>
          <p:cNvSpPr txBox="1"/>
          <p:nvPr/>
        </p:nvSpPr>
        <p:spPr>
          <a:xfrm>
            <a:off x="737839" y="1090961"/>
            <a:ext cx="936888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System EZD PROTON</a:t>
            </a:r>
            <a:endParaRPr lang="en-US" dirty="0"/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System Usług Elektronicznych (EBOI)</a:t>
            </a: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4"/>
              </a:rPr>
              <a:t>e-Konsultacje i Budżet obywatelski</a:t>
            </a: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5"/>
              </a:rPr>
              <a:t>Koncesje alkoholowe</a:t>
            </a:r>
          </a:p>
          <a:p>
            <a:endParaRPr lang="en-US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6"/>
              </a:rPr>
              <a:t>System Finansowo-Księgowy FoKa</a:t>
            </a: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7"/>
              </a:rPr>
              <a:t>Biuletyn Informacji Publicznej</a:t>
            </a: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8"/>
              </a:rPr>
              <a:t>Środki trwałe</a:t>
            </a: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9"/>
              </a:rPr>
              <a:t>Pomoc materialna dla uczniów</a:t>
            </a:r>
          </a:p>
          <a:p>
            <a:endParaRPr lang="en-US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10"/>
              </a:rPr>
              <a:t>System Podatkowy WyDra</a:t>
            </a: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11"/>
              </a:rPr>
              <a:t>Aplikacje mobilne</a:t>
            </a:r>
          </a:p>
          <a:p>
            <a:pPr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hlinkClick r:id="rId12"/>
              </a:rPr>
              <a:t>System RADNI.INFO</a:t>
            </a:r>
          </a:p>
          <a:p>
            <a:pPr>
              <a:buChar char="•"/>
            </a:pPr>
            <a:r>
              <a:rPr lang="en-US" dirty="0">
                <a:solidFill>
                  <a:srgbClr val="58B749"/>
                </a:solidFill>
                <a:latin typeface="Arial"/>
                <a:cs typeface="Arial"/>
                <a:hlinkClick r:id="rId13"/>
              </a:rPr>
              <a:t>Dodatki mieszkaniowe i energetyczne</a:t>
            </a:r>
          </a:p>
          <a:p>
            <a:endParaRPr lang="en-US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C0B150-9EA0-41CE-B181-C6D9E0814276}"/>
              </a:ext>
            </a:extLst>
          </p:cNvPr>
          <p:cNvSpPr txBox="1"/>
          <p:nvPr/>
        </p:nvSpPr>
        <p:spPr>
          <a:xfrm>
            <a:off x="3432718" y="319667"/>
            <a:ext cx="53172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PLATFORMA NOWOCZESNY URZĄD</a:t>
            </a:r>
          </a:p>
        </p:txBody>
      </p:sp>
    </p:spTree>
    <p:extLst>
      <p:ext uri="{BB962C8B-B14F-4D97-AF65-F5344CB8AC3E}">
        <p14:creationId xmlns:p14="http://schemas.microsoft.com/office/powerpoint/2010/main" val="392425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siedzi, komputer, laptop, stół&#10;&#10;Opis wygenerowany przy bardzo wysokim poziomie pewności">
            <a:extLst>
              <a:ext uri="{FF2B5EF4-FFF2-40B4-BE49-F238E27FC236}">
                <a16:creationId xmlns:a16="http://schemas.microsoft.com/office/drawing/2014/main" id="{E155242C-7708-4D70-BD2B-E39C0FD06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1542" y="639905"/>
            <a:ext cx="4186408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F8DBA67-69FD-41B9-B4B7-ABA875710C03}"/>
              </a:ext>
            </a:extLst>
          </p:cNvPr>
          <p:cNvSpPr txBox="1"/>
          <p:nvPr/>
        </p:nvSpPr>
        <p:spPr>
          <a:xfrm>
            <a:off x="7400693" y="635620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Możliwości dedykowanych systemów informatycznych oferowanych przez firmę SPUTNIK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91CEE21-DC8C-47BC-8ACE-AB5A1C436F94}"/>
              </a:ext>
            </a:extLst>
          </p:cNvPr>
          <p:cNvSpPr txBox="1"/>
          <p:nvPr/>
        </p:nvSpPr>
        <p:spPr>
          <a:xfrm>
            <a:off x="5099593" y="5861592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600" dirty="0"/>
              <a:t>SPUTNIK==OKRUTNIK</a:t>
            </a:r>
          </a:p>
        </p:txBody>
      </p:sp>
    </p:spTree>
    <p:extLst>
      <p:ext uri="{BB962C8B-B14F-4D97-AF65-F5344CB8AC3E}">
        <p14:creationId xmlns:p14="http://schemas.microsoft.com/office/powerpoint/2010/main" val="399392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FE1B0B-2BAD-497E-8C07-56DD0EDF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pl-PL" err="1"/>
              <a:t>graylog</a:t>
            </a:r>
            <a:endParaRPr lang="pl-PL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F2A14C1-62CB-46B5-BEB4-18D7AD44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pl-PL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Graylog</a:t>
            </a: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to projekt zapoczątkowany w </a:t>
            </a:r>
            <a:r>
              <a:rPr lang="pl-PL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niemczech</a:t>
            </a: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w 2011 roku. Służy on do analizy plików dziennika, obsługuje przesyłanie do niego danych z różnych serwerów. Ma on dobrą opinię wśród użytkowników ze względu na jego skalowalność. Potrafi on rozłożyć pracę na kilka serwerów </a:t>
            </a:r>
            <a:r>
              <a:rPr lang="pl-PL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backendowych</a:t>
            </a: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Posiada on również wbudowaną funkcję szukania.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36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BDA0E-12D8-40DF-BCDD-C37F612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konfiguracja grayloga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97A34D56-717B-422A-9B5B-FBA9F3F4B5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727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Tworzymy nowy punkt wejscia gelf tcp oraz ustawiamy port I inne ustawienia tak jak na przykładzie</a:t>
            </a:r>
          </a:p>
        </p:txBody>
      </p:sp>
      <p:pic>
        <p:nvPicPr>
          <p:cNvPr id="6" name="Obraz 6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4BA3BB97-B74A-48D3-855B-67E8AB4E8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2635"/>
          <a:stretch/>
        </p:blipFill>
        <p:spPr>
          <a:xfrm>
            <a:off x="1180740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669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BDA0E-12D8-40DF-BCDD-C37F612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Konfiguracja usługi</a:t>
            </a:r>
          </a:p>
        </p:txBody>
      </p:sp>
      <p:pic>
        <p:nvPicPr>
          <p:cNvPr id="3" name="Obraz 3" descr="Obraz zawierający ptak&#10;&#10;Opis wygenerowany przy bardzo wysokim poziomie pewności">
            <a:extLst>
              <a:ext uri="{FF2B5EF4-FFF2-40B4-BE49-F238E27FC236}">
                <a16:creationId xmlns:a16="http://schemas.microsoft.com/office/drawing/2014/main" id="{4A46CBAF-E009-4654-87AA-EE62FF790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77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86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D5458B81A8B2B4B92FF87D810305C72" ma:contentTypeVersion="2" ma:contentTypeDescription="Utwórz nowy dokument." ma:contentTypeScope="" ma:versionID="2478fac5addfc1909dbfaabda273ec62">
  <xsd:schema xmlns:xsd="http://www.w3.org/2001/XMLSchema" xmlns:xs="http://www.w3.org/2001/XMLSchema" xmlns:p="http://schemas.microsoft.com/office/2006/metadata/properties" xmlns:ns3="bcc645c8-4b47-4a2e-89eb-d5bbcced8466" targetNamespace="http://schemas.microsoft.com/office/2006/metadata/properties" ma:root="true" ma:fieldsID="08adb0a789cbda34438c2e1faa2f8ed2" ns3:_="">
    <xsd:import namespace="bcc645c8-4b47-4a2e-89eb-d5bbcced84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645c8-4b47-4a2e-89eb-d5bbcced8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141DE8-F9E0-4E9D-A5D0-A1E5C0DD6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645c8-4b47-4a2e-89eb-d5bbcced84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EFA716-A9FC-443E-9025-3B3A032732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389E9-D38F-42DB-AF60-648D66B4A70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0</TotalTime>
  <Words>803</Words>
  <Application>Microsoft Office PowerPoint</Application>
  <PresentationFormat>Panoramiczny</PresentationFormat>
  <Paragraphs>31</Paragraphs>
  <Slides>17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Mesh</vt:lpstr>
      <vt:lpstr>Moduł 2</vt:lpstr>
      <vt:lpstr>Temat Zadania projektowego M2.8</vt:lpstr>
      <vt:lpstr>SPUTNIK</vt:lpstr>
      <vt:lpstr>Prezentacja programu PowerPoint</vt:lpstr>
      <vt:lpstr>Prezentacja programu PowerPoint</vt:lpstr>
      <vt:lpstr>Prezentacja programu PowerPoint</vt:lpstr>
      <vt:lpstr>graylog</vt:lpstr>
      <vt:lpstr>konfiguracja grayloga</vt:lpstr>
      <vt:lpstr>Konfiguracja usługi</vt:lpstr>
      <vt:lpstr>kod pythona</vt:lpstr>
      <vt:lpstr>jak to wygląda po stronie grayloga</vt:lpstr>
      <vt:lpstr>Przesyłanie błędów</vt:lpstr>
      <vt:lpstr>Po stronie grayloga</vt:lpstr>
      <vt:lpstr>ANALIZA  materiału pod kątem identyfikacji potencjału doskonalenia oraz zaproponowanie zmiany doskonalące</vt:lpstr>
      <vt:lpstr>Prezentacja programu PowerPoint</vt:lpstr>
      <vt:lpstr>Potencjał rozwoju: hierarchia użytkowników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Karol Nawrot</dc:creator>
  <cp:lastModifiedBy>Karol Nawrot</cp:lastModifiedBy>
  <cp:revision>244</cp:revision>
  <dcterms:created xsi:type="dcterms:W3CDTF">2020-06-03T22:12:32Z</dcterms:created>
  <dcterms:modified xsi:type="dcterms:W3CDTF">2020-06-09T23:17:58Z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0x010100CD5458B81A8B2B4B92FF87D810305C72</vt:lpwstr>
  </property>
</Properties>
</file>