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Lst>
  <p:sldIdLst>
    <p:sldId id="256" r:id="rId5"/>
    <p:sldId id="257" r:id="rId6"/>
    <p:sldId id="258" r:id="rId7"/>
    <p:sldId id="259" r:id="rId8"/>
    <p:sldId id="260" r:id="rId9"/>
    <p:sldId id="261"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pl-PL"/>
              <a:t>Kliknij, aby edytować styl</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ECA33AB-9625-4FD9-9590-27776296AE37}" type="datetimeFigureOut">
              <a:rPr lang="pl-PL" smtClean="0"/>
              <a:t>04.06.2020</a:t>
            </a:fld>
            <a:endParaRPr lang="pl-PL"/>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pl-PL"/>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BD5879BC-9333-49E5-B464-7A414BCE9503}" type="slidenum">
              <a:rPr lang="pl-PL" smtClean="0"/>
              <a:t>‹#›</a:t>
            </a:fld>
            <a:endParaRPr lang="pl-PL"/>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541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AECA33AB-9625-4FD9-9590-27776296AE37}" type="datetimeFigureOut">
              <a:rPr lang="pl-PL" smtClean="0"/>
              <a:t>04.06.2020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BD5879BC-9333-49E5-B464-7A414BCE9503}" type="slidenum">
              <a:rPr lang="pl-PL" smtClean="0"/>
              <a:t>‹#›</a:t>
            </a:fld>
            <a:endParaRPr lang="pl-PL"/>
          </a:p>
        </p:txBody>
      </p:sp>
    </p:spTree>
    <p:extLst>
      <p:ext uri="{BB962C8B-B14F-4D97-AF65-F5344CB8AC3E}">
        <p14:creationId xmlns:p14="http://schemas.microsoft.com/office/powerpoint/2010/main" val="1308228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AECA33AB-9625-4FD9-9590-27776296AE37}" type="datetimeFigureOut">
              <a:rPr lang="pl-PL" smtClean="0"/>
              <a:t>04.06.2020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BD5879BC-9333-49E5-B464-7A414BCE9503}" type="slidenum">
              <a:rPr lang="pl-PL" smtClean="0"/>
              <a:t>‹#›</a:t>
            </a:fld>
            <a:endParaRPr lang="pl-PL"/>
          </a:p>
        </p:txBody>
      </p:sp>
    </p:spTree>
    <p:extLst>
      <p:ext uri="{BB962C8B-B14F-4D97-AF65-F5344CB8AC3E}">
        <p14:creationId xmlns:p14="http://schemas.microsoft.com/office/powerpoint/2010/main" val="266827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AECA33AB-9625-4FD9-9590-27776296AE37}" type="datetimeFigureOut">
              <a:rPr lang="pl-PL" smtClean="0"/>
              <a:t>04.06.2020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BD5879BC-9333-49E5-B464-7A414BCE9503}" type="slidenum">
              <a:rPr lang="pl-PL" smtClean="0"/>
              <a:t>‹#›</a:t>
            </a:fld>
            <a:endParaRPr lang="pl-PL"/>
          </a:p>
        </p:txBody>
      </p:sp>
    </p:spTree>
    <p:extLst>
      <p:ext uri="{BB962C8B-B14F-4D97-AF65-F5344CB8AC3E}">
        <p14:creationId xmlns:p14="http://schemas.microsoft.com/office/powerpoint/2010/main" val="3846485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pl-PL"/>
              <a:t>Kliknij, aby edytować styl</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ECA33AB-9625-4FD9-9590-27776296AE37}" type="datetimeFigureOut">
              <a:rPr lang="pl-PL" smtClean="0"/>
              <a:t>04.06.2020</a:t>
            </a:fld>
            <a:endParaRPr lang="pl-PL"/>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pl-PL"/>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BD5879BC-9333-49E5-B464-7A414BCE9503}" type="slidenum">
              <a:rPr lang="pl-PL" smtClean="0"/>
              <a:t>‹#›</a:t>
            </a:fld>
            <a:endParaRPr lang="pl-PL"/>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42152986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AECA33AB-9625-4FD9-9590-27776296AE37}" type="datetimeFigureOut">
              <a:rPr lang="pl-PL" smtClean="0"/>
              <a:t>04.06.2020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BD5879BC-9333-49E5-B464-7A414BCE9503}" type="slidenum">
              <a:rPr lang="pl-PL" smtClean="0"/>
              <a:t>‹#›</a:t>
            </a:fld>
            <a:endParaRPr lang="pl-PL"/>
          </a:p>
        </p:txBody>
      </p:sp>
    </p:spTree>
    <p:extLst>
      <p:ext uri="{BB962C8B-B14F-4D97-AF65-F5344CB8AC3E}">
        <p14:creationId xmlns:p14="http://schemas.microsoft.com/office/powerpoint/2010/main" val="12537396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pl-PL"/>
              <a:t>Kliknij, aby edytować styl</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257300" y="2909102"/>
            <a:ext cx="4800600" cy="299639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633864" y="2909102"/>
            <a:ext cx="4800600" cy="299639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AECA33AB-9625-4FD9-9590-27776296AE37}" type="datetimeFigureOut">
              <a:rPr lang="pl-PL" smtClean="0"/>
              <a:t>04.06.2020</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BD5879BC-9333-49E5-B464-7A414BCE9503}" type="slidenum">
              <a:rPr lang="pl-PL" smtClean="0"/>
              <a:t>‹#›</a:t>
            </a:fld>
            <a:endParaRPr lang="pl-PL"/>
          </a:p>
        </p:txBody>
      </p:sp>
    </p:spTree>
    <p:extLst>
      <p:ext uri="{BB962C8B-B14F-4D97-AF65-F5344CB8AC3E}">
        <p14:creationId xmlns:p14="http://schemas.microsoft.com/office/powerpoint/2010/main" val="232701526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AECA33AB-9625-4FD9-9590-27776296AE37}" type="datetimeFigureOut">
              <a:rPr lang="pl-PL" smtClean="0"/>
              <a:t>04.06.2020</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BD5879BC-9333-49E5-B464-7A414BCE9503}" type="slidenum">
              <a:rPr lang="pl-PL" smtClean="0"/>
              <a:t>‹#›</a:t>
            </a:fld>
            <a:endParaRPr lang="pl-PL"/>
          </a:p>
        </p:txBody>
      </p:sp>
    </p:spTree>
    <p:extLst>
      <p:ext uri="{BB962C8B-B14F-4D97-AF65-F5344CB8AC3E}">
        <p14:creationId xmlns:p14="http://schemas.microsoft.com/office/powerpoint/2010/main" val="393457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CA33AB-9625-4FD9-9590-27776296AE37}" type="datetimeFigureOut">
              <a:rPr lang="pl-PL" smtClean="0"/>
              <a:t>04.06.2020</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BD5879BC-9333-49E5-B464-7A414BCE9503}" type="slidenum">
              <a:rPr lang="pl-PL" smtClean="0"/>
              <a:t>‹#›</a:t>
            </a:fld>
            <a:endParaRPr lang="pl-PL"/>
          </a:p>
        </p:txBody>
      </p:sp>
    </p:spTree>
    <p:extLst>
      <p:ext uri="{BB962C8B-B14F-4D97-AF65-F5344CB8AC3E}">
        <p14:creationId xmlns:p14="http://schemas.microsoft.com/office/powerpoint/2010/main" val="3107665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pl-PL"/>
              <a:t>Kliknij, aby edytować styl</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a:xfrm>
            <a:off x="765051" y="6375679"/>
            <a:ext cx="1233355" cy="348462"/>
          </a:xfrm>
        </p:spPr>
        <p:txBody>
          <a:bodyPr/>
          <a:lstStyle/>
          <a:p>
            <a:fld id="{AECA33AB-9625-4FD9-9590-27776296AE37}" type="datetimeFigureOut">
              <a:rPr lang="pl-PL" smtClean="0"/>
              <a:t>04.06.2020</a:t>
            </a:fld>
            <a:endParaRPr lang="pl-PL"/>
          </a:p>
        </p:txBody>
      </p:sp>
      <p:sp>
        <p:nvSpPr>
          <p:cNvPr id="6" name="Footer Placeholder 5"/>
          <p:cNvSpPr>
            <a:spLocks noGrp="1"/>
          </p:cNvSpPr>
          <p:nvPr>
            <p:ph type="ftr" sz="quarter" idx="11"/>
          </p:nvPr>
        </p:nvSpPr>
        <p:spPr>
          <a:xfrm>
            <a:off x="2103620" y="6375679"/>
            <a:ext cx="3482179" cy="345796"/>
          </a:xfrm>
        </p:spPr>
        <p:txBody>
          <a:bodyPr/>
          <a:lstStyle/>
          <a:p>
            <a:endParaRPr lang="pl-PL"/>
          </a:p>
        </p:txBody>
      </p:sp>
      <p:sp>
        <p:nvSpPr>
          <p:cNvPr id="7" name="Slide Number Placeholder 6"/>
          <p:cNvSpPr>
            <a:spLocks noGrp="1"/>
          </p:cNvSpPr>
          <p:nvPr>
            <p:ph type="sldNum" sz="quarter" idx="12"/>
          </p:nvPr>
        </p:nvSpPr>
        <p:spPr>
          <a:xfrm>
            <a:off x="5691014" y="6375679"/>
            <a:ext cx="1232456" cy="345796"/>
          </a:xfrm>
        </p:spPr>
        <p:txBody>
          <a:bodyPr/>
          <a:lstStyle/>
          <a:p>
            <a:fld id="{BD5879BC-9333-49E5-B464-7A414BCE9503}" type="slidenum">
              <a:rPr lang="pl-PL" smtClean="0"/>
              <a:t>‹#›</a:t>
            </a:fld>
            <a:endParaRPr lang="pl-PL"/>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8162621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pl-PL"/>
              <a:t>Kliknij, aby edytować styl</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a:xfrm>
            <a:off x="765950" y="6375679"/>
            <a:ext cx="1232456" cy="348462"/>
          </a:xfrm>
        </p:spPr>
        <p:txBody>
          <a:bodyPr/>
          <a:lstStyle/>
          <a:p>
            <a:fld id="{AECA33AB-9625-4FD9-9590-27776296AE37}" type="datetimeFigureOut">
              <a:rPr lang="pl-PL" smtClean="0"/>
              <a:t>04.06.2020</a:t>
            </a:fld>
            <a:endParaRPr lang="pl-PL"/>
          </a:p>
        </p:txBody>
      </p:sp>
      <p:sp>
        <p:nvSpPr>
          <p:cNvPr id="6" name="Footer Placeholder 5"/>
          <p:cNvSpPr>
            <a:spLocks noGrp="1"/>
          </p:cNvSpPr>
          <p:nvPr>
            <p:ph type="ftr" sz="quarter" idx="11"/>
          </p:nvPr>
        </p:nvSpPr>
        <p:spPr>
          <a:xfrm>
            <a:off x="2103621" y="6375679"/>
            <a:ext cx="3482178" cy="345796"/>
          </a:xfrm>
        </p:spPr>
        <p:txBody>
          <a:bodyPr/>
          <a:lstStyle/>
          <a:p>
            <a:endParaRPr lang="pl-PL"/>
          </a:p>
        </p:txBody>
      </p:sp>
      <p:sp>
        <p:nvSpPr>
          <p:cNvPr id="7" name="Slide Number Placeholder 6"/>
          <p:cNvSpPr>
            <a:spLocks noGrp="1"/>
          </p:cNvSpPr>
          <p:nvPr>
            <p:ph type="sldNum" sz="quarter" idx="12"/>
          </p:nvPr>
        </p:nvSpPr>
        <p:spPr>
          <a:xfrm>
            <a:off x="5687568" y="6375679"/>
            <a:ext cx="1234440" cy="345796"/>
          </a:xfrm>
        </p:spPr>
        <p:txBody>
          <a:bodyPr/>
          <a:lstStyle/>
          <a:p>
            <a:fld id="{BD5879BC-9333-49E5-B464-7A414BCE9503}" type="slidenum">
              <a:rPr lang="pl-PL" smtClean="0"/>
              <a:t>‹#›</a:t>
            </a:fld>
            <a:endParaRPr lang="pl-PL"/>
          </a:p>
        </p:txBody>
      </p:sp>
    </p:spTree>
    <p:extLst>
      <p:ext uri="{BB962C8B-B14F-4D97-AF65-F5344CB8AC3E}">
        <p14:creationId xmlns:p14="http://schemas.microsoft.com/office/powerpoint/2010/main" val="1025690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pl-PL"/>
              <a:t>Kliknij, aby edytować styl</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ECA33AB-9625-4FD9-9590-27776296AE37}" type="datetimeFigureOut">
              <a:rPr lang="pl-PL" smtClean="0"/>
              <a:t>04.06.2020</a:t>
            </a:fld>
            <a:endParaRPr lang="pl-PL"/>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pl-PL"/>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D5879BC-9333-49E5-B464-7A414BCE9503}" type="slidenum">
              <a:rPr lang="pl-PL" smtClean="0"/>
              <a:t>‹#›</a:t>
            </a:fld>
            <a:endParaRPr lang="pl-PL"/>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78597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stinato.org/" TargetMode="External"/><Relationship Id="rId2" Type="http://schemas.openxmlformats.org/officeDocument/2006/relationships/hyperlink" Target="https://www.wireshark.org/" TargetMode="External"/><Relationship Id="rId1" Type="http://schemas.openxmlformats.org/officeDocument/2006/relationships/slideLayout" Target="../slideLayouts/slideLayout2.xml"/><Relationship Id="rId5" Type="http://schemas.openxmlformats.org/officeDocument/2006/relationships/hyperlink" Target="https://www.typingdna.com/" TargetMode="External"/><Relationship Id="rId4" Type="http://schemas.openxmlformats.org/officeDocument/2006/relationships/hyperlink" Target="https://www.wi-fi.org/discover-wi-fi/securit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EBC266D-39E5-47D6-AEA0-CFF4D65A27E7}"/>
              </a:ext>
            </a:extLst>
          </p:cNvPr>
          <p:cNvSpPr>
            <a:spLocks noGrp="1"/>
          </p:cNvSpPr>
          <p:nvPr>
            <p:ph type="ctrTitle"/>
          </p:nvPr>
        </p:nvSpPr>
        <p:spPr>
          <a:xfrm>
            <a:off x="1078523" y="1115512"/>
            <a:ext cx="10318418" cy="4394988"/>
          </a:xfrm>
        </p:spPr>
        <p:txBody>
          <a:bodyPr/>
          <a:lstStyle/>
          <a:p>
            <a:r>
              <a:rPr lang="pl-PL" dirty="0"/>
              <a:t>Moduł 1</a:t>
            </a:r>
          </a:p>
        </p:txBody>
      </p:sp>
      <p:sp>
        <p:nvSpPr>
          <p:cNvPr id="3" name="Podtytuł 2">
            <a:extLst>
              <a:ext uri="{FF2B5EF4-FFF2-40B4-BE49-F238E27FC236}">
                <a16:creationId xmlns:a16="http://schemas.microsoft.com/office/drawing/2014/main" id="{19D02BAD-59A5-43C9-94CF-865581A99BBA}"/>
              </a:ext>
            </a:extLst>
          </p:cNvPr>
          <p:cNvSpPr>
            <a:spLocks noGrp="1"/>
          </p:cNvSpPr>
          <p:nvPr>
            <p:ph type="subTitle" idx="1"/>
          </p:nvPr>
        </p:nvSpPr>
        <p:spPr/>
        <p:txBody>
          <a:bodyPr/>
          <a:lstStyle/>
          <a:p>
            <a:r>
              <a:rPr lang="pl-PL" dirty="0"/>
              <a:t>Karol Nawrot, Piotr </a:t>
            </a:r>
            <a:r>
              <a:rPr lang="pl-PL" dirty="0" err="1"/>
              <a:t>Sobieszczyk</a:t>
            </a:r>
            <a:endParaRPr lang="pl-PL"/>
          </a:p>
        </p:txBody>
      </p:sp>
    </p:spTree>
    <p:extLst>
      <p:ext uri="{BB962C8B-B14F-4D97-AF65-F5344CB8AC3E}">
        <p14:creationId xmlns:p14="http://schemas.microsoft.com/office/powerpoint/2010/main" val="327728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113E0D0-29D1-44BF-9C31-293176B8B62A}"/>
              </a:ext>
            </a:extLst>
          </p:cNvPr>
          <p:cNvSpPr>
            <a:spLocks noGrp="1"/>
          </p:cNvSpPr>
          <p:nvPr>
            <p:ph type="title"/>
          </p:nvPr>
        </p:nvSpPr>
        <p:spPr/>
        <p:txBody>
          <a:bodyPr/>
          <a:lstStyle/>
          <a:p>
            <a:pPr algn="ctr"/>
            <a:r>
              <a:rPr lang="pl-PL" dirty="0"/>
              <a:t>Sprawdzenie zabezpieczeń okolicznych sieci</a:t>
            </a:r>
          </a:p>
        </p:txBody>
      </p:sp>
      <p:pic>
        <p:nvPicPr>
          <p:cNvPr id="3074" name="Picture 2">
            <a:extLst>
              <a:ext uri="{FF2B5EF4-FFF2-40B4-BE49-F238E27FC236}">
                <a16:creationId xmlns:a16="http://schemas.microsoft.com/office/drawing/2014/main" id="{5FBDE5CC-E3C9-4197-9331-1C051E10D7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20410" y="1874517"/>
            <a:ext cx="7240858" cy="463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372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113E0D0-29D1-44BF-9C31-293176B8B62A}"/>
              </a:ext>
            </a:extLst>
          </p:cNvPr>
          <p:cNvSpPr>
            <a:spLocks noGrp="1"/>
          </p:cNvSpPr>
          <p:nvPr>
            <p:ph type="title"/>
          </p:nvPr>
        </p:nvSpPr>
        <p:spPr/>
        <p:txBody>
          <a:bodyPr/>
          <a:lstStyle/>
          <a:p>
            <a:pPr algn="ctr"/>
            <a:r>
              <a:rPr lang="pl-PL" dirty="0"/>
              <a:t>Biometryka behawioralna</a:t>
            </a:r>
          </a:p>
        </p:txBody>
      </p:sp>
      <p:sp>
        <p:nvSpPr>
          <p:cNvPr id="3" name="Symbol zastępczy zawartości 2">
            <a:extLst>
              <a:ext uri="{FF2B5EF4-FFF2-40B4-BE49-F238E27FC236}">
                <a16:creationId xmlns:a16="http://schemas.microsoft.com/office/drawing/2014/main" id="{871A72A5-CC06-45B2-AED9-8815E6BB2F3D}"/>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pl-PL" dirty="0"/>
              <a:t>Istnieją już API potrafiące identyfikować użytkowników na podstawie sposobu pisania.</a:t>
            </a:r>
            <a:r>
              <a:rPr lang="pl-PL"/>
              <a:t> </a:t>
            </a:r>
            <a:r>
              <a:rPr lang="pl-PL">
                <a:ea typeface="+mn-lt"/>
                <a:cs typeface="+mn-lt"/>
              </a:rPr>
              <a:t>Ponieważ oszustwa i cyberprzestępczość nadal pojawiają się w nagłówkach z przygnębiającą regularnością, zapobieganie narażaniu klientów na ryzyko powinno znajdować się na samym szczycie programów banków, a także poprawiać jakość obsługi klienta. Technologie biometryczne, takie jak biometria behawioralna i karty biometryczne, oferują bankom szansę wyprzedzenia oszustów, którzy ewoluują pod względem skali, wyrafinowania i ambicji. Co bardziej godne uwagi, robi to w połączeniu ze skokową zmianą doświadczenia klienta. Ale margines błędu jest niewielki. Konsumenci nie zaakceptują, że ich banki traktują swoje dane biometryczne niczym innym niż najwyższą starannością i ochroną, więc banki z kolei muszą upewnić się, że ich strategia bezpieczeństwa jest solidna i gotowa. Jeśli uda im się to osiągnąć, można osiągnąć większy spokój ducha bez uszczerbku dla szybkości i wygody, na których zbudowano rewolucję w bankowości cyfrowej.</a:t>
            </a:r>
          </a:p>
          <a:p>
            <a:pPr marL="0" indent="0">
              <a:buNone/>
            </a:pPr>
            <a:endParaRPr lang="pl-PL" dirty="0"/>
          </a:p>
        </p:txBody>
      </p:sp>
    </p:spTree>
    <p:extLst>
      <p:ext uri="{BB962C8B-B14F-4D97-AF65-F5344CB8AC3E}">
        <p14:creationId xmlns:p14="http://schemas.microsoft.com/office/powerpoint/2010/main" val="2368160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086DDE2-BB71-4DC2-BC12-5985EC5C0EE1}"/>
              </a:ext>
            </a:extLst>
          </p:cNvPr>
          <p:cNvSpPr>
            <a:spLocks noGrp="1"/>
          </p:cNvSpPr>
          <p:nvPr>
            <p:ph type="title"/>
          </p:nvPr>
        </p:nvSpPr>
        <p:spPr/>
        <p:txBody>
          <a:bodyPr>
            <a:normAutofit/>
          </a:bodyPr>
          <a:lstStyle/>
          <a:p>
            <a:r>
              <a:rPr lang="pl-PL">
                <a:ea typeface="+mj-lt"/>
                <a:cs typeface="+mj-lt"/>
              </a:rPr>
              <a:t>Jak działa uwierzytelnianie biometryczne podczas pisania?</a:t>
            </a:r>
            <a:endParaRPr lang="pl-PL"/>
          </a:p>
        </p:txBody>
      </p:sp>
      <p:sp>
        <p:nvSpPr>
          <p:cNvPr id="3" name="Symbol zastępczy zawartości 2">
            <a:extLst>
              <a:ext uri="{FF2B5EF4-FFF2-40B4-BE49-F238E27FC236}">
                <a16:creationId xmlns:a16="http://schemas.microsoft.com/office/drawing/2014/main" id="{8FEAEF54-BCA4-408F-AA82-C7D64DDF321B}"/>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pl-PL">
                <a:ea typeface="+mn-lt"/>
                <a:cs typeface="+mn-lt"/>
              </a:rPr>
              <a:t>Wszystkie biometryczne metody uwierzytelniania odbywa j si w kilku krokach Pierwszy to proces rejestracji (ang. </a:t>
            </a:r>
            <a:r>
              <a:rPr lang="pl-PL" err="1">
                <a:ea typeface="+mn-lt"/>
                <a:cs typeface="+mn-lt"/>
              </a:rPr>
              <a:t>enrolment</a:t>
            </a:r>
            <a:r>
              <a:rPr lang="pl-PL">
                <a:ea typeface="+mn-lt"/>
                <a:cs typeface="+mn-lt"/>
              </a:rPr>
              <a:t>) Na tym etapie ważna cecha osoby jest wybierana a następnie opracowywana przez wyeliminowanie czynników zakłócających np. przez poprawę kontrastowości) i znormalizowanie wymiarów. W końcu zestaw danych zostaje za pisany cyfrowo jako wzorzec odniesienia który umieszcza się na serwerze w pamięci komputera lub na karcie chipowej i jest określany jako </a:t>
            </a:r>
            <a:r>
              <a:rPr lang="pl-PL" err="1">
                <a:ea typeface="+mn-lt"/>
                <a:cs typeface="+mn-lt"/>
              </a:rPr>
              <a:t>templet</a:t>
            </a:r>
            <a:r>
              <a:rPr lang="pl-PL">
                <a:ea typeface="+mn-lt"/>
                <a:cs typeface="+mn-lt"/>
              </a:rPr>
              <a:t> odniesienia (</a:t>
            </a:r>
            <a:r>
              <a:rPr lang="pl-PL" err="1">
                <a:ea typeface="+mn-lt"/>
                <a:cs typeface="+mn-lt"/>
              </a:rPr>
              <a:t>ang</a:t>
            </a:r>
            <a:r>
              <a:rPr lang="pl-PL">
                <a:ea typeface="+mn-lt"/>
                <a:cs typeface="+mn-lt"/>
              </a:rPr>
              <a:t> </a:t>
            </a:r>
            <a:r>
              <a:rPr lang="pl-PL" err="1">
                <a:ea typeface="+mn-lt"/>
                <a:cs typeface="+mn-lt"/>
              </a:rPr>
              <a:t>template</a:t>
            </a:r>
            <a:r>
              <a:rPr lang="pl-PL">
                <a:ea typeface="+mn-lt"/>
                <a:cs typeface="+mn-lt"/>
              </a:rPr>
              <a:t>). W fazie rozpoznawczej sprawdzającej przebieg procesu jest podobny aż do wytworzenia się zestawu danych. Kolejną faz sprawdzającą jest weryfikacja lub identyfikacja. Uzyskany zestaw danych jest porównywany z istniejącymi jeśli są one zgodne osoba zostaje zidentyfikowana. Zatem dla możliwości zidentyfikowania osoby system biometryczny musi dysponować urządzeniem biometrycznym, bankiem użytkowników gdzie złożone są cechy biometryczne tych osób umożliwiające późniejsze procesy rozpoznawcze. System decyduje na podstawie wartości cech czy podobieństwo obu wzorców jest dostatecznie duże (</a:t>
            </a:r>
            <a:r>
              <a:rPr lang="pl-PL" err="1">
                <a:ea typeface="+mn-lt"/>
                <a:cs typeface="+mn-lt"/>
              </a:rPr>
              <a:t>ang</a:t>
            </a:r>
            <a:r>
              <a:rPr lang="pl-PL">
                <a:ea typeface="+mn-lt"/>
                <a:cs typeface="+mn-lt"/>
              </a:rPr>
              <a:t> </a:t>
            </a:r>
            <a:r>
              <a:rPr lang="pl-PL" err="1">
                <a:ea typeface="+mn-lt"/>
                <a:cs typeface="+mn-lt"/>
              </a:rPr>
              <a:t>matching</a:t>
            </a:r>
            <a:r>
              <a:rPr lang="pl-PL">
                <a:ea typeface="+mn-lt"/>
                <a:cs typeface="+mn-lt"/>
              </a:rPr>
              <a:t>) a tym samym czy na przykład dostęp jest możliwy czy też nie.</a:t>
            </a:r>
            <a:endParaRPr lang="pl-PL"/>
          </a:p>
        </p:txBody>
      </p:sp>
    </p:spTree>
    <p:extLst>
      <p:ext uri="{BB962C8B-B14F-4D97-AF65-F5344CB8AC3E}">
        <p14:creationId xmlns:p14="http://schemas.microsoft.com/office/powerpoint/2010/main" val="3591124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9434036-2D0B-4228-B308-1810C5CA263A}"/>
              </a:ext>
            </a:extLst>
          </p:cNvPr>
          <p:cNvSpPr>
            <a:spLocks noGrp="1"/>
          </p:cNvSpPr>
          <p:nvPr>
            <p:ph type="title"/>
          </p:nvPr>
        </p:nvSpPr>
        <p:spPr/>
        <p:txBody>
          <a:bodyPr/>
          <a:lstStyle/>
          <a:p>
            <a:r>
              <a:rPr lang="pl-PL"/>
              <a:t>Przykłady użycia</a:t>
            </a:r>
          </a:p>
        </p:txBody>
      </p:sp>
      <p:sp>
        <p:nvSpPr>
          <p:cNvPr id="3" name="Symbol zastępczy zawartości 2">
            <a:extLst>
              <a:ext uri="{FF2B5EF4-FFF2-40B4-BE49-F238E27FC236}">
                <a16:creationId xmlns:a16="http://schemas.microsoft.com/office/drawing/2014/main" id="{768F7E7E-0DB2-464A-B90A-450FF8D9CF48}"/>
              </a:ext>
            </a:extLst>
          </p:cNvPr>
          <p:cNvSpPr>
            <a:spLocks noGrp="1"/>
          </p:cNvSpPr>
          <p:nvPr>
            <p:ph idx="1"/>
          </p:nvPr>
        </p:nvSpPr>
        <p:spPr/>
        <p:txBody>
          <a:bodyPr vert="horz" lIns="91440" tIns="45720" rIns="91440" bIns="45720" rtlCol="0" anchor="t">
            <a:normAutofit/>
          </a:bodyPr>
          <a:lstStyle/>
          <a:p>
            <a:pPr marL="342900" indent="-342900"/>
            <a:r>
              <a:rPr lang="pl-PL">
                <a:ea typeface="+mn-lt"/>
                <a:cs typeface="+mn-lt"/>
              </a:rPr>
              <a:t>Silne uwierzytelnianie klienta-  Bezproblemowa SCA z dynamiką naciśnięć klawiszy dla doskonałej wygody użytkownika, zgodna z PSD2 i zatwierdzona przez EBA.</a:t>
            </a:r>
          </a:p>
          <a:p>
            <a:pPr marL="342900" indent="-342900"/>
            <a:r>
              <a:rPr lang="pl-PL">
                <a:ea typeface="+mn-lt"/>
                <a:cs typeface="+mn-lt"/>
              </a:rPr>
              <a:t>Uwierzytelnianie wieloskładnikowe- Używaj pisania na klawiaturze, aby zapewnić wysokie bezpieczeństwo i wygodę użytkowania na niespotykaną dotąd skalę.</a:t>
            </a:r>
            <a:endParaRPr lang="pl-PL"/>
          </a:p>
          <a:p>
            <a:pPr marL="342900" indent="-342900"/>
            <a:r>
              <a:rPr lang="pl-PL"/>
              <a:t>Edukacja- </a:t>
            </a:r>
            <a:r>
              <a:rPr lang="pl-PL">
                <a:ea typeface="+mn-lt"/>
                <a:cs typeface="+mn-lt"/>
              </a:rPr>
              <a:t> Zachowaj integralność swoich ocen dzięki bardziej przyjaznemu interfejsowi użytkownika w oparciu o sposób, w jaki uczniowie piszą.</a:t>
            </a:r>
            <a:endParaRPr lang="pl-PL"/>
          </a:p>
          <a:p>
            <a:pPr marL="342900" indent="-342900"/>
            <a:endParaRPr lang="pl-PL"/>
          </a:p>
        </p:txBody>
      </p:sp>
    </p:spTree>
    <p:extLst>
      <p:ext uri="{BB962C8B-B14F-4D97-AF65-F5344CB8AC3E}">
        <p14:creationId xmlns:p14="http://schemas.microsoft.com/office/powerpoint/2010/main" val="2686232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63973E4-1280-44BE-BA61-737317001844}"/>
              </a:ext>
            </a:extLst>
          </p:cNvPr>
          <p:cNvSpPr>
            <a:spLocks noGrp="1"/>
          </p:cNvSpPr>
          <p:nvPr>
            <p:ph type="title"/>
          </p:nvPr>
        </p:nvSpPr>
        <p:spPr/>
        <p:txBody>
          <a:bodyPr/>
          <a:lstStyle/>
          <a:p>
            <a:pPr algn="ctr"/>
            <a:r>
              <a:rPr lang="pl-PL" dirty="0"/>
              <a:t>Temat Zadania projektowego</a:t>
            </a:r>
          </a:p>
        </p:txBody>
      </p:sp>
      <p:sp>
        <p:nvSpPr>
          <p:cNvPr id="3" name="Symbol zastępczy zawartości 2">
            <a:extLst>
              <a:ext uri="{FF2B5EF4-FFF2-40B4-BE49-F238E27FC236}">
                <a16:creationId xmlns:a16="http://schemas.microsoft.com/office/drawing/2014/main" id="{87800454-1CAD-4100-942F-071B155B3A36}"/>
              </a:ext>
            </a:extLst>
          </p:cNvPr>
          <p:cNvSpPr>
            <a:spLocks noGrp="1"/>
          </p:cNvSpPr>
          <p:nvPr>
            <p:ph idx="1"/>
          </p:nvPr>
        </p:nvSpPr>
        <p:spPr/>
        <p:txBody>
          <a:bodyPr/>
          <a:lstStyle/>
          <a:p>
            <a:r>
              <a:rPr lang="pl-PL" dirty="0"/>
              <a:t>Przykładowe wykorzystanie narzędzi informatycznych w analizie ruchu sieciowego [→</a:t>
            </a:r>
            <a:r>
              <a:rPr lang="pl-PL" dirty="0" err="1">
                <a:hlinkClick r:id="rId2"/>
              </a:rPr>
              <a:t>Wireshark</a:t>
            </a:r>
            <a:r>
              <a:rPr lang="pl-PL" dirty="0"/>
              <a:t>; →</a:t>
            </a:r>
            <a:r>
              <a:rPr lang="pl-PL" dirty="0">
                <a:hlinkClick r:id="rId3"/>
              </a:rPr>
              <a:t>Ostinato</a:t>
            </a:r>
            <a:r>
              <a:rPr lang="pl-PL" dirty="0"/>
              <a:t>]</a:t>
            </a:r>
          </a:p>
          <a:p>
            <a:r>
              <a:rPr lang="pl-PL" dirty="0"/>
              <a:t>Mechanizmy ochrony transmisji w sieciach bezprzewodowych [→</a:t>
            </a:r>
            <a:r>
              <a:rPr lang="pl-PL" dirty="0">
                <a:hlinkClick r:id="rId4"/>
              </a:rPr>
              <a:t>https://www.wi-fi.org/discover-wi-fi/security</a:t>
            </a:r>
            <a:r>
              <a:rPr lang="pl-PL" dirty="0"/>
              <a:t>]</a:t>
            </a:r>
          </a:p>
          <a:p>
            <a:r>
              <a:rPr lang="pl-PL" dirty="0"/>
              <a:t>Biometryczna kontrola dostępu [→</a:t>
            </a:r>
            <a:r>
              <a:rPr lang="pl-PL" dirty="0">
                <a:hlinkClick r:id="rId5"/>
              </a:rPr>
              <a:t>https://www.typingdna.com/</a:t>
            </a:r>
            <a:r>
              <a:rPr lang="pl-PL" dirty="0"/>
              <a:t>]</a:t>
            </a:r>
            <a:endParaRPr lang="pl-PL"/>
          </a:p>
        </p:txBody>
      </p:sp>
    </p:spTree>
    <p:extLst>
      <p:ext uri="{BB962C8B-B14F-4D97-AF65-F5344CB8AC3E}">
        <p14:creationId xmlns:p14="http://schemas.microsoft.com/office/powerpoint/2010/main" val="3512921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B44CCFE-1496-4FB7-AA08-0AC1BDFDA6CA}"/>
              </a:ext>
            </a:extLst>
          </p:cNvPr>
          <p:cNvSpPr>
            <a:spLocks noGrp="1"/>
          </p:cNvSpPr>
          <p:nvPr>
            <p:ph type="title"/>
          </p:nvPr>
        </p:nvSpPr>
        <p:spPr/>
        <p:txBody>
          <a:bodyPr/>
          <a:lstStyle/>
          <a:p>
            <a:pPr algn="ctr"/>
            <a:r>
              <a:rPr lang="pl-PL" dirty="0"/>
              <a:t>Program </a:t>
            </a:r>
            <a:r>
              <a:rPr lang="pl-PL" dirty="0" err="1"/>
              <a:t>wireshark</a:t>
            </a:r>
            <a:endParaRPr lang="pl-PL" dirty="0"/>
          </a:p>
        </p:txBody>
      </p:sp>
      <p:sp>
        <p:nvSpPr>
          <p:cNvPr id="3" name="Symbol zastępczy zawartości 2">
            <a:extLst>
              <a:ext uri="{FF2B5EF4-FFF2-40B4-BE49-F238E27FC236}">
                <a16:creationId xmlns:a16="http://schemas.microsoft.com/office/drawing/2014/main" id="{6C785EEE-5E72-420B-A291-431D004352AA}"/>
              </a:ext>
            </a:extLst>
          </p:cNvPr>
          <p:cNvSpPr>
            <a:spLocks noGrp="1"/>
          </p:cNvSpPr>
          <p:nvPr>
            <p:ph idx="1"/>
          </p:nvPr>
        </p:nvSpPr>
        <p:spPr/>
        <p:txBody>
          <a:bodyPr/>
          <a:lstStyle/>
          <a:p>
            <a:pPr marL="0" indent="0">
              <a:buNone/>
            </a:pPr>
            <a:r>
              <a:rPr lang="pl-PL" dirty="0" err="1"/>
              <a:t>Wireshark</a:t>
            </a:r>
            <a:r>
              <a:rPr lang="pl-PL" dirty="0"/>
              <a:t> to narzędzie pozwalające na analizę ruchu sieciowego w czasie rzeczywistym.</a:t>
            </a:r>
          </a:p>
          <a:p>
            <a:pPr marL="0" indent="0">
              <a:buNone/>
            </a:pPr>
            <a:r>
              <a:rPr lang="pl-PL" dirty="0"/>
              <a:t>Jest </a:t>
            </a:r>
            <a:r>
              <a:rPr lang="pl-PL"/>
              <a:t>najczęściej używanym </a:t>
            </a:r>
            <a:r>
              <a:rPr lang="pl-PL" dirty="0"/>
              <a:t>przez użytkowników analizatorem oraz jest w pełni darmowy.</a:t>
            </a:r>
          </a:p>
          <a:p>
            <a:pPr marL="0" indent="0">
              <a:buNone/>
            </a:pPr>
            <a:r>
              <a:rPr lang="pl-PL" dirty="0"/>
              <a:t>Posiada funkcje min. filtrowania pakietów oraz GUI do obsługi programu.</a:t>
            </a:r>
          </a:p>
          <a:p>
            <a:pPr marL="0" indent="0">
              <a:buNone/>
            </a:pPr>
            <a:endParaRPr lang="pl-PL" dirty="0"/>
          </a:p>
          <a:p>
            <a:pPr marL="0" indent="0">
              <a:buNone/>
            </a:pPr>
            <a:endParaRPr lang="pl-PL" dirty="0"/>
          </a:p>
        </p:txBody>
      </p:sp>
    </p:spTree>
    <p:extLst>
      <p:ext uri="{BB962C8B-B14F-4D97-AF65-F5344CB8AC3E}">
        <p14:creationId xmlns:p14="http://schemas.microsoft.com/office/powerpoint/2010/main" val="4126257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47DD167-36F4-42CB-90A9-9B5132B00277}"/>
              </a:ext>
            </a:extLst>
          </p:cNvPr>
          <p:cNvSpPr>
            <a:spLocks noGrp="1"/>
          </p:cNvSpPr>
          <p:nvPr>
            <p:ph type="title"/>
          </p:nvPr>
        </p:nvSpPr>
        <p:spPr/>
        <p:txBody>
          <a:bodyPr/>
          <a:lstStyle/>
          <a:p>
            <a:pPr algn="ctr"/>
            <a:r>
              <a:rPr lang="pl-PL" dirty="0"/>
              <a:t>działanie programu</a:t>
            </a:r>
          </a:p>
        </p:txBody>
      </p:sp>
      <p:pic>
        <p:nvPicPr>
          <p:cNvPr id="4" name="Obraz 4" descr="Obraz zawierający zrzut ekranu&#10;&#10;Opis wygenerowany przy bardzo wysokim poziomie pewności">
            <a:extLst>
              <a:ext uri="{FF2B5EF4-FFF2-40B4-BE49-F238E27FC236}">
                <a16:creationId xmlns:a16="http://schemas.microsoft.com/office/drawing/2014/main" id="{A7D57CAD-31B6-4A25-B722-DDC48FEF311C}"/>
              </a:ext>
            </a:extLst>
          </p:cNvPr>
          <p:cNvPicPr>
            <a:picLocks noGrp="1" noChangeAspect="1"/>
          </p:cNvPicPr>
          <p:nvPr>
            <p:ph idx="1"/>
          </p:nvPr>
        </p:nvPicPr>
        <p:blipFill>
          <a:blip r:embed="rId2"/>
          <a:stretch>
            <a:fillRect/>
          </a:stretch>
        </p:blipFill>
        <p:spPr>
          <a:xfrm>
            <a:off x="3636750" y="2230245"/>
            <a:ext cx="5408177" cy="3593591"/>
          </a:xfrm>
        </p:spPr>
      </p:pic>
    </p:spTree>
    <p:extLst>
      <p:ext uri="{BB962C8B-B14F-4D97-AF65-F5344CB8AC3E}">
        <p14:creationId xmlns:p14="http://schemas.microsoft.com/office/powerpoint/2010/main" val="545333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FFE1B0B-2BAD-497E-8C07-56DD0EDF20BF}"/>
              </a:ext>
            </a:extLst>
          </p:cNvPr>
          <p:cNvSpPr>
            <a:spLocks noGrp="1"/>
          </p:cNvSpPr>
          <p:nvPr>
            <p:ph type="title"/>
          </p:nvPr>
        </p:nvSpPr>
        <p:spPr/>
        <p:txBody>
          <a:bodyPr/>
          <a:lstStyle/>
          <a:p>
            <a:r>
              <a:rPr lang="pl-PL" dirty="0"/>
              <a:t>Kompatybilność programu z systemem </a:t>
            </a:r>
            <a:r>
              <a:rPr lang="pl-PL" dirty="0" err="1"/>
              <a:t>linux</a:t>
            </a:r>
          </a:p>
        </p:txBody>
      </p:sp>
      <p:pic>
        <p:nvPicPr>
          <p:cNvPr id="4" name="Obraz 4" descr="Obraz zawierający zrzut ekranu&#10;&#10;Opis wygenerowany przy bardzo wysokim poziomie pewności">
            <a:extLst>
              <a:ext uri="{FF2B5EF4-FFF2-40B4-BE49-F238E27FC236}">
                <a16:creationId xmlns:a16="http://schemas.microsoft.com/office/drawing/2014/main" id="{6CFDBE91-EB96-443B-A07B-F9A28BD8A3DF}"/>
              </a:ext>
            </a:extLst>
          </p:cNvPr>
          <p:cNvPicPr>
            <a:picLocks noGrp="1" noChangeAspect="1"/>
          </p:cNvPicPr>
          <p:nvPr>
            <p:ph idx="1"/>
          </p:nvPr>
        </p:nvPicPr>
        <p:blipFill>
          <a:blip r:embed="rId2"/>
          <a:stretch>
            <a:fillRect/>
          </a:stretch>
        </p:blipFill>
        <p:spPr>
          <a:xfrm>
            <a:off x="3049392" y="2286001"/>
            <a:ext cx="6582893" cy="3593591"/>
          </a:xfrm>
        </p:spPr>
      </p:pic>
    </p:spTree>
    <p:extLst>
      <p:ext uri="{BB962C8B-B14F-4D97-AF65-F5344CB8AC3E}">
        <p14:creationId xmlns:p14="http://schemas.microsoft.com/office/powerpoint/2010/main" val="3630369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DABDA0E-12D8-40DF-BCDD-C37F61206621}"/>
              </a:ext>
            </a:extLst>
          </p:cNvPr>
          <p:cNvSpPr>
            <a:spLocks noGrp="1"/>
          </p:cNvSpPr>
          <p:nvPr>
            <p:ph type="title"/>
          </p:nvPr>
        </p:nvSpPr>
        <p:spPr/>
        <p:txBody>
          <a:bodyPr/>
          <a:lstStyle/>
          <a:p>
            <a:r>
              <a:rPr lang="pl-PL" dirty="0"/>
              <a:t>Analizowanie protokołu </a:t>
            </a:r>
            <a:r>
              <a:rPr lang="pl-PL" dirty="0" err="1"/>
              <a:t>tcp</a:t>
            </a:r>
            <a:r>
              <a:rPr lang="pl-PL" dirty="0"/>
              <a:t> za pomocą programu </a:t>
            </a:r>
            <a:r>
              <a:rPr lang="pl-PL" dirty="0" err="1"/>
              <a:t>wireshark</a:t>
            </a:r>
          </a:p>
        </p:txBody>
      </p:sp>
      <p:pic>
        <p:nvPicPr>
          <p:cNvPr id="4" name="Obraz 4">
            <a:extLst>
              <a:ext uri="{FF2B5EF4-FFF2-40B4-BE49-F238E27FC236}">
                <a16:creationId xmlns:a16="http://schemas.microsoft.com/office/drawing/2014/main" id="{C2ADA074-E405-442B-BBEE-760B04B9A616}"/>
              </a:ext>
            </a:extLst>
          </p:cNvPr>
          <p:cNvPicPr>
            <a:picLocks noGrp="1" noChangeAspect="1"/>
          </p:cNvPicPr>
          <p:nvPr>
            <p:ph idx="1"/>
          </p:nvPr>
        </p:nvPicPr>
        <p:blipFill>
          <a:blip r:embed="rId2"/>
          <a:stretch>
            <a:fillRect/>
          </a:stretch>
        </p:blipFill>
        <p:spPr>
          <a:xfrm>
            <a:off x="1567174" y="2286001"/>
            <a:ext cx="9547329" cy="3593591"/>
          </a:xfrm>
        </p:spPr>
      </p:pic>
    </p:spTree>
    <p:extLst>
      <p:ext uri="{BB962C8B-B14F-4D97-AF65-F5344CB8AC3E}">
        <p14:creationId xmlns:p14="http://schemas.microsoft.com/office/powerpoint/2010/main" val="1806696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DABDA0E-12D8-40DF-BCDD-C37F61206621}"/>
              </a:ext>
            </a:extLst>
          </p:cNvPr>
          <p:cNvSpPr>
            <a:spLocks noGrp="1"/>
          </p:cNvSpPr>
          <p:nvPr>
            <p:ph type="title"/>
          </p:nvPr>
        </p:nvSpPr>
        <p:spPr/>
        <p:txBody>
          <a:bodyPr/>
          <a:lstStyle/>
          <a:p>
            <a:pPr algn="ctr"/>
            <a:r>
              <a:rPr lang="pl-PL" dirty="0"/>
              <a:t>Filtrowanie pakietów</a:t>
            </a:r>
          </a:p>
        </p:txBody>
      </p:sp>
      <p:pic>
        <p:nvPicPr>
          <p:cNvPr id="1026" name="Picture 2">
            <a:extLst>
              <a:ext uri="{FF2B5EF4-FFF2-40B4-BE49-F238E27FC236}">
                <a16:creationId xmlns:a16="http://schemas.microsoft.com/office/drawing/2014/main" id="{550F1FC3-4F86-4424-96B4-20D2CA3CF4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3982" y="2298556"/>
            <a:ext cx="7984036" cy="2604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386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DABDA0E-12D8-40DF-BCDD-C37F61206621}"/>
              </a:ext>
            </a:extLst>
          </p:cNvPr>
          <p:cNvSpPr>
            <a:spLocks noGrp="1"/>
          </p:cNvSpPr>
          <p:nvPr>
            <p:ph type="title"/>
          </p:nvPr>
        </p:nvSpPr>
        <p:spPr/>
        <p:txBody>
          <a:bodyPr/>
          <a:lstStyle/>
          <a:p>
            <a:pPr algn="ctr"/>
            <a:r>
              <a:rPr lang="pl-PL" dirty="0"/>
              <a:t>Podgląd rozmowy</a:t>
            </a:r>
          </a:p>
        </p:txBody>
      </p:sp>
      <p:pic>
        <p:nvPicPr>
          <p:cNvPr id="2050" name="Picture 2">
            <a:extLst>
              <a:ext uri="{FF2B5EF4-FFF2-40B4-BE49-F238E27FC236}">
                <a16:creationId xmlns:a16="http://schemas.microsoft.com/office/drawing/2014/main" id="{E6E4BC63-8DD4-4305-9B5E-71C9024402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1507" y="1979629"/>
            <a:ext cx="6318663" cy="4286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481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113E0D0-29D1-44BF-9C31-293176B8B62A}"/>
              </a:ext>
            </a:extLst>
          </p:cNvPr>
          <p:cNvSpPr>
            <a:spLocks noGrp="1"/>
          </p:cNvSpPr>
          <p:nvPr>
            <p:ph type="title"/>
          </p:nvPr>
        </p:nvSpPr>
        <p:spPr/>
        <p:txBody>
          <a:bodyPr/>
          <a:lstStyle/>
          <a:p>
            <a:pPr algn="ctr"/>
            <a:r>
              <a:rPr lang="pl-PL" dirty="0"/>
              <a:t>Zabezpieczenia stosowane przy sieciach bezprzewodowych</a:t>
            </a:r>
          </a:p>
        </p:txBody>
      </p:sp>
      <p:sp>
        <p:nvSpPr>
          <p:cNvPr id="3" name="Symbol zastępczy zawartości 2">
            <a:extLst>
              <a:ext uri="{FF2B5EF4-FFF2-40B4-BE49-F238E27FC236}">
                <a16:creationId xmlns:a16="http://schemas.microsoft.com/office/drawing/2014/main" id="{4223790D-F2C2-4E21-A87E-0C9792FEB7E3}"/>
              </a:ext>
            </a:extLst>
          </p:cNvPr>
          <p:cNvSpPr>
            <a:spLocks noGrp="1"/>
          </p:cNvSpPr>
          <p:nvPr>
            <p:ph idx="1"/>
          </p:nvPr>
        </p:nvSpPr>
        <p:spPr>
          <a:xfrm>
            <a:off x="1251678" y="2130458"/>
            <a:ext cx="10178322" cy="4637987"/>
          </a:xfrm>
        </p:spPr>
        <p:txBody>
          <a:bodyPr>
            <a:normAutofit fontScale="85000" lnSpcReduction="10000"/>
          </a:bodyPr>
          <a:lstStyle/>
          <a:p>
            <a:pPr marL="0" indent="0">
              <a:buNone/>
            </a:pPr>
            <a:r>
              <a:rPr lang="pl-PL" dirty="0"/>
              <a:t>W sieciach bezprzewodowych możemy wyróżnić kilka wersji standardów szyfrowania połączeń. Dzięki nim, dane z Wi-Fi wysyłane w przestrzeń, są zabezpieczone przed nieautoryzowanym dostępem. Teoretycznie nikt z poza sieci Wi-Fi nie może podejrzeć komunikacji i przejąć prywatnych danych użytkowników. Istnieją cztery główne metody, różniące się przede wszystkim wykorzystywanymi protokołami i algorytmami szyfrowania:</a:t>
            </a:r>
          </a:p>
          <a:p>
            <a:r>
              <a:rPr lang="pl-PL" b="1" dirty="0"/>
              <a:t>The </a:t>
            </a:r>
            <a:r>
              <a:rPr lang="pl-PL" b="1" dirty="0" err="1"/>
              <a:t>Wired</a:t>
            </a:r>
            <a:r>
              <a:rPr lang="pl-PL" b="1" dirty="0"/>
              <a:t> </a:t>
            </a:r>
            <a:r>
              <a:rPr lang="pl-PL" b="1" dirty="0" err="1"/>
              <a:t>Equivalent</a:t>
            </a:r>
            <a:r>
              <a:rPr lang="pl-PL" b="1" dirty="0"/>
              <a:t> </a:t>
            </a:r>
            <a:r>
              <a:rPr lang="pl-PL" b="1" dirty="0" err="1"/>
              <a:t>Privacy</a:t>
            </a:r>
            <a:r>
              <a:rPr lang="pl-PL" b="1" dirty="0"/>
              <a:t> (WEP)</a:t>
            </a:r>
            <a:r>
              <a:rPr lang="pl-PL" dirty="0"/>
              <a:t> – pierwszy standard szyfrowania stosowany w sieciach bezprzewodowych. Powstał 1999r. w związku z rosnącą popularnością Wi-Fi i standardu IEEE 802.11. Stosowany jest w wielu urządzeniach do dziś, jednak z uwagi na liczne błędy oraz słaby algorytm szyfrujący RC4, nie powinien być używany.</a:t>
            </a:r>
          </a:p>
          <a:p>
            <a:r>
              <a:rPr lang="pl-PL" b="1" dirty="0"/>
              <a:t>The Wi-Fi </a:t>
            </a:r>
            <a:r>
              <a:rPr lang="pl-PL" b="1" dirty="0" err="1"/>
              <a:t>Protected</a:t>
            </a:r>
            <a:r>
              <a:rPr lang="pl-PL" b="1" dirty="0"/>
              <a:t> Access (WPA)</a:t>
            </a:r>
            <a:r>
              <a:rPr lang="pl-PL" dirty="0"/>
              <a:t> – wprowadzony w 2003r. przez organizację </a:t>
            </a:r>
            <a:r>
              <a:rPr lang="pl-PL" dirty="0" err="1"/>
              <a:t>WiFi</a:t>
            </a:r>
            <a:r>
              <a:rPr lang="pl-PL" dirty="0"/>
              <a:t> w celu poprawienia wszystkich błędów wcześniejszego standardu. Wykorzystuje TKIP (</a:t>
            </a:r>
            <a:r>
              <a:rPr lang="pl-PL" dirty="0" err="1"/>
              <a:t>Temporal</a:t>
            </a:r>
            <a:r>
              <a:rPr lang="pl-PL" dirty="0"/>
              <a:t> </a:t>
            </a:r>
            <a:r>
              <a:rPr lang="pl-PL" dirty="0" err="1"/>
              <a:t>Key</a:t>
            </a:r>
            <a:r>
              <a:rPr lang="pl-PL" dirty="0"/>
              <a:t> </a:t>
            </a:r>
            <a:r>
              <a:rPr lang="pl-PL" dirty="0" err="1"/>
              <a:t>Integrity</a:t>
            </a:r>
            <a:r>
              <a:rPr lang="pl-PL" dirty="0"/>
              <a:t> </a:t>
            </a:r>
            <a:r>
              <a:rPr lang="pl-PL" dirty="0" err="1"/>
              <a:t>Protocol</a:t>
            </a:r>
            <a:r>
              <a:rPr lang="pl-PL" dirty="0"/>
              <a:t>), PSK (</a:t>
            </a:r>
            <a:r>
              <a:rPr lang="pl-PL" dirty="0" err="1"/>
              <a:t>pre-shared</a:t>
            </a:r>
            <a:r>
              <a:rPr lang="pl-PL" dirty="0"/>
              <a:t> </a:t>
            </a:r>
            <a:r>
              <a:rPr lang="pl-PL" dirty="0" err="1"/>
              <a:t>key</a:t>
            </a:r>
            <a:r>
              <a:rPr lang="pl-PL" dirty="0"/>
              <a:t>) oraz uwierzytelnienie EAP. Podatny jest na ataki słownikowe.</a:t>
            </a:r>
          </a:p>
          <a:p>
            <a:r>
              <a:rPr lang="pl-PL" b="1" dirty="0"/>
              <a:t>The Wi-Fi </a:t>
            </a:r>
            <a:r>
              <a:rPr lang="pl-PL" b="1" dirty="0" err="1"/>
              <a:t>Protected</a:t>
            </a:r>
            <a:r>
              <a:rPr lang="pl-PL" b="1" dirty="0"/>
              <a:t> Access 2 (WPA2)</a:t>
            </a:r>
            <a:r>
              <a:rPr lang="pl-PL" dirty="0"/>
              <a:t> – wprowadza zmiany w metodach </a:t>
            </a:r>
            <a:r>
              <a:rPr lang="pl-PL" dirty="0" err="1"/>
              <a:t>enkrypcji</a:t>
            </a:r>
            <a:r>
              <a:rPr lang="pl-PL" dirty="0"/>
              <a:t> w stosunku do pierwszej wersji. Zamiast RC4 używane jest szyfrowanie AES. Też podatne na przechwycenie pakietu podczas uwierzytelniania i słownikowe łamanie klucza, aczkolwiek jest to dużo trudniejsze niż w przypadku WPA.</a:t>
            </a:r>
          </a:p>
          <a:p>
            <a:r>
              <a:rPr lang="pl-PL" b="1" dirty="0"/>
              <a:t>The Wi-Fi </a:t>
            </a:r>
            <a:r>
              <a:rPr lang="pl-PL" b="1" dirty="0" err="1"/>
              <a:t>Protected</a:t>
            </a:r>
            <a:r>
              <a:rPr lang="pl-PL" b="1" dirty="0"/>
              <a:t> Access 3 (WPA3)</a:t>
            </a:r>
            <a:r>
              <a:rPr lang="pl-PL" dirty="0"/>
              <a:t> – wprowadzany do nowych urządzeń od 2018 roku. Dodaje dodatkowe zabezpieczenie, które uniemożliwia łamanie hasła offline za pomocą słowników.</a:t>
            </a:r>
          </a:p>
          <a:p>
            <a:endParaRPr lang="pl-PL" dirty="0"/>
          </a:p>
        </p:txBody>
      </p:sp>
    </p:spTree>
    <p:extLst>
      <p:ext uri="{BB962C8B-B14F-4D97-AF65-F5344CB8AC3E}">
        <p14:creationId xmlns:p14="http://schemas.microsoft.com/office/powerpoint/2010/main" val="3400110709"/>
      </p:ext>
    </p:extLst>
  </p:cSld>
  <p:clrMapOvr>
    <a:masterClrMapping/>
  </p:clrMapOvr>
</p:sld>
</file>

<file path=ppt/theme/theme1.xml><?xml version="1.0" encoding="utf-8"?>
<a:theme xmlns:a="http://schemas.openxmlformats.org/drawingml/2006/main" name="Znaczek">
  <a:themeElements>
    <a:clrScheme name="Znaczek">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Znaczek">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Znaczek">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CD5458B81A8B2B4B92FF87D810305C72" ma:contentTypeVersion="2" ma:contentTypeDescription="Utwórz nowy dokument." ma:contentTypeScope="" ma:versionID="2478fac5addfc1909dbfaabda273ec62">
  <xsd:schema xmlns:xsd="http://www.w3.org/2001/XMLSchema" xmlns:xs="http://www.w3.org/2001/XMLSchema" xmlns:p="http://schemas.microsoft.com/office/2006/metadata/properties" xmlns:ns3="bcc645c8-4b47-4a2e-89eb-d5bbcced8466" targetNamespace="http://schemas.microsoft.com/office/2006/metadata/properties" ma:root="true" ma:fieldsID="08adb0a789cbda34438c2e1faa2f8ed2" ns3:_="">
    <xsd:import namespace="bcc645c8-4b47-4a2e-89eb-d5bbcced8466"/>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c645c8-4b47-4a2e-89eb-d5bbcced8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EFA716-A9FC-443E-9025-3B3A032732B6}">
  <ds:schemaRefs>
    <ds:schemaRef ds:uri="http://schemas.microsoft.com/sharepoint/v3/contenttype/forms"/>
  </ds:schemaRefs>
</ds:datastoreItem>
</file>

<file path=customXml/itemProps2.xml><?xml version="1.0" encoding="utf-8"?>
<ds:datastoreItem xmlns:ds="http://schemas.openxmlformats.org/officeDocument/2006/customXml" ds:itemID="{30B389E9-D38F-42DB-AF60-648D66B4A70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bcc645c8-4b47-4a2e-89eb-d5bbcced8466"/>
    <ds:schemaRef ds:uri="http://www.w3.org/XML/1998/namespace"/>
    <ds:schemaRef ds:uri="http://purl.org/dc/dcmitype/"/>
  </ds:schemaRefs>
</ds:datastoreItem>
</file>

<file path=customXml/itemProps3.xml><?xml version="1.0" encoding="utf-8"?>
<ds:datastoreItem xmlns:ds="http://schemas.openxmlformats.org/officeDocument/2006/customXml" ds:itemID="{A9141DE8-F9E0-4E9D-A5D0-A1E5C0DD6F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c645c8-4b47-4a2e-89eb-d5bbcced84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TM10001106[[fn=Znaczek]]</Template>
  <TotalTime>39</TotalTime>
  <Words>760</Words>
  <Application>Microsoft Office PowerPoint</Application>
  <PresentationFormat>Panoramiczny</PresentationFormat>
  <Paragraphs>30</Paragraphs>
  <Slides>13</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13</vt:i4>
      </vt:variant>
    </vt:vector>
  </HeadingPairs>
  <TitlesOfParts>
    <vt:vector size="17" baseType="lpstr">
      <vt:lpstr>Arial</vt:lpstr>
      <vt:lpstr>Gill Sans MT</vt:lpstr>
      <vt:lpstr>Impact</vt:lpstr>
      <vt:lpstr>Znaczek</vt:lpstr>
      <vt:lpstr>Moduł 1</vt:lpstr>
      <vt:lpstr>Temat Zadania projektowego</vt:lpstr>
      <vt:lpstr>Program wireshark</vt:lpstr>
      <vt:lpstr>działanie programu</vt:lpstr>
      <vt:lpstr>Kompatybilność programu z systemem linux</vt:lpstr>
      <vt:lpstr>Analizowanie protokołu tcp za pomocą programu wireshark</vt:lpstr>
      <vt:lpstr>Filtrowanie pakietów</vt:lpstr>
      <vt:lpstr>Podgląd rozmowy</vt:lpstr>
      <vt:lpstr>Zabezpieczenia stosowane przy sieciach bezprzewodowych</vt:lpstr>
      <vt:lpstr>Sprawdzenie zabezpieczeń okolicznych sieci</vt:lpstr>
      <vt:lpstr>Biometryka behawioralna</vt:lpstr>
      <vt:lpstr>Jak działa uwierzytelnianie biometryczne podczas pisania?</vt:lpstr>
      <vt:lpstr>Przykłady użycia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Karol Nawrot</dc:creator>
  <cp:lastModifiedBy>Karol Nawrot</cp:lastModifiedBy>
  <cp:revision>30</cp:revision>
  <dcterms:created xsi:type="dcterms:W3CDTF">2020-06-03T22:12:32Z</dcterms:created>
  <dcterms:modified xsi:type="dcterms:W3CDTF">2020-06-03T23:16:06Z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0x010100CD5458B81A8B2B4B92FF87D810305C72</vt:lpwstr>
  </property>
</Properties>
</file>