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3" r:id="rId21"/>
  </p:sldIdLst>
  <p:sldSz cx="9144000" cy="5143500" type="screen16x9"/>
  <p:notesSz cx="6858000" cy="9144000"/>
  <p:embeddedFontLst>
    <p:embeddedFont>
      <p:font typeface="Alfa Slab One" panose="020B060402020202020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jT4bJ4I1Sq0P8BB/IcBWj3L28/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47EFED-6188-4CAF-8214-1AC8571D3121}">
  <a:tblStyle styleId="{A147EFED-6188-4CAF-8214-1AC8571D312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9EA"/>
          </a:solidFill>
        </a:fill>
      </a:tcStyle>
    </a:wholeTbl>
    <a:band1H>
      <a:tcTxStyle/>
      <a:tcStyle>
        <a:tcBdr/>
        <a:fill>
          <a:solidFill>
            <a:srgbClr val="CED0D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D0D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2ED14E-FB37-4AF7-9265-4E33A833D0A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Explain how attained the solution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Explain how attained the solution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4be7d7ee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4be7d7ee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Explain how attained the solution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-Add team details with name and qualification,e-mail,phone no and place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Get the database design from the phpmyadmin or from SRS document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Get the form design from the phpmyadmin or from SRS document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Explain Form and database worked with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4be7d7e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4be7d7e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Explain problem faced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18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2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" name="Google Shape;9;p17" descr="A picture containing 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765369" y="33630"/>
            <a:ext cx="1338860" cy="47714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IN" sz="4400" dirty="0"/>
              <a:t>CRUD-project Presentation</a:t>
            </a:r>
            <a:endParaRPr sz="4400" dirty="0"/>
          </a:p>
        </p:txBody>
      </p:sp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>
                <a:solidFill>
                  <a:srgbClr val="92D050"/>
                </a:solidFill>
                <a:latin typeface="Alfa Slab One"/>
                <a:ea typeface="Alfa Slab One"/>
                <a:cs typeface="Alfa Slab One"/>
                <a:sym typeface="Alfa Slab One"/>
              </a:rPr>
              <a:t>TEAM -1  (07-11-2022)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 dirty="0"/>
              <a:t>Solution to the problem</a:t>
            </a:r>
            <a:endParaRPr dirty="0"/>
          </a:p>
        </p:txBody>
      </p:sp>
      <p:sp>
        <p:nvSpPr>
          <p:cNvPr id="170" name="Google Shape;170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lang="en-IN"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lang="en-IN"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IN" b="1" dirty="0"/>
              <a:t>Some details were missed in the code.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IN" b="1" dirty="0"/>
              <a:t>	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>
            <a:spLocks noGrp="1"/>
          </p:cNvSpPr>
          <p:nvPr>
            <p:ph type="title"/>
          </p:nvPr>
        </p:nvSpPr>
        <p:spPr>
          <a:xfrm>
            <a:off x="311700" y="2088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 dirty="0"/>
              <a:t>Sample Source code for update action</a:t>
            </a:r>
            <a:endParaRPr dirty="0"/>
          </a:p>
        </p:txBody>
      </p:sp>
      <p:sp>
        <p:nvSpPr>
          <p:cNvPr id="176" name="Google Shape;176;p10"/>
          <p:cNvSpPr txBox="1">
            <a:spLocks noGrp="1"/>
          </p:cNvSpPr>
          <p:nvPr>
            <p:ph type="body" idx="1"/>
          </p:nvPr>
        </p:nvSpPr>
        <p:spPr>
          <a:xfrm>
            <a:off x="762000" y="1066800"/>
            <a:ext cx="8070300" cy="397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 dirty="0"/>
              <a:t>	if(</a:t>
            </a:r>
            <a:r>
              <a:rPr lang="en-IN" sz="5500" dirty="0" err="1"/>
              <a:t>isset</a:t>
            </a:r>
            <a:r>
              <a:rPr lang="en-IN" sz="5500" dirty="0"/>
              <a:t>($_REQUEST['edit'])){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 dirty="0"/>
              <a:t>	$</a:t>
            </a:r>
            <a:r>
              <a:rPr lang="en-IN" sz="5500" dirty="0" err="1"/>
              <a:t>user_code</a:t>
            </a:r>
            <a:r>
              <a:rPr lang="en-IN" sz="5500" dirty="0"/>
              <a:t>  = $_REQUEST['</a:t>
            </a:r>
            <a:r>
              <a:rPr lang="en-IN" sz="5500" dirty="0" err="1"/>
              <a:t>user_code</a:t>
            </a:r>
            <a:r>
              <a:rPr lang="en-IN" sz="5500" dirty="0"/>
              <a:t>'];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 dirty="0"/>
              <a:t>	$</a:t>
            </a:r>
            <a:r>
              <a:rPr lang="en-IN" sz="5500" dirty="0" err="1"/>
              <a:t>coursename</a:t>
            </a:r>
            <a:r>
              <a:rPr lang="en-IN" sz="5500" dirty="0"/>
              <a:t> = $_REQUEST['</a:t>
            </a:r>
            <a:r>
              <a:rPr lang="en-IN" sz="5500" dirty="0" err="1"/>
              <a:t>coursename</a:t>
            </a:r>
            <a:r>
              <a:rPr lang="en-IN" sz="5500" dirty="0"/>
              <a:t>'];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 dirty="0"/>
              <a:t>	$university   = $_REQUEST['university'];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 dirty="0"/>
              <a:t>	$college   = $_REQUEST['college'];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 dirty="0"/>
              <a:t>	$</a:t>
            </a:r>
            <a:r>
              <a:rPr lang="en-IN" sz="5500" dirty="0" err="1"/>
              <a:t>passyear</a:t>
            </a:r>
            <a:r>
              <a:rPr lang="en-IN" sz="5500" dirty="0"/>
              <a:t>   = $_REQUEST['</a:t>
            </a:r>
            <a:r>
              <a:rPr lang="en-IN" sz="5500" dirty="0" err="1"/>
              <a:t>passyear</a:t>
            </a:r>
            <a:r>
              <a:rPr lang="en-IN" sz="5500" dirty="0"/>
              <a:t>'];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 dirty="0"/>
              <a:t>  $percentage   = $_REQUEST['percentage'];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 dirty="0"/>
              <a:t>	$query = "UPDATE `</a:t>
            </a:r>
            <a:r>
              <a:rPr lang="en-IN" sz="5500" dirty="0" err="1"/>
              <a:t>education_details</a:t>
            </a:r>
            <a:r>
              <a:rPr lang="en-IN" sz="5500" dirty="0"/>
              <a:t>` SET `</a:t>
            </a:r>
            <a:r>
              <a:rPr lang="en-IN" sz="5500" dirty="0" err="1"/>
              <a:t>user_code</a:t>
            </a:r>
            <a:r>
              <a:rPr lang="en-IN" sz="5500" dirty="0"/>
              <a:t>`='$user_code',`</a:t>
            </a:r>
            <a:r>
              <a:rPr lang="en-IN" sz="5500" dirty="0" err="1"/>
              <a:t>coursename</a:t>
            </a:r>
            <a:r>
              <a:rPr lang="en-IN" sz="5500" dirty="0"/>
              <a:t>`='$</a:t>
            </a:r>
            <a:r>
              <a:rPr lang="en-IN" sz="5500" dirty="0" err="1"/>
              <a:t>coursename</a:t>
            </a:r>
            <a:r>
              <a:rPr lang="en-IN" sz="5500" dirty="0"/>
              <a:t>',`university`='$</a:t>
            </a:r>
            <a:r>
              <a:rPr lang="en-IN" sz="5500" dirty="0" err="1"/>
              <a:t>university',`college</a:t>
            </a:r>
            <a:r>
              <a:rPr lang="en-IN" sz="5500" dirty="0"/>
              <a:t>`='$college',`</a:t>
            </a:r>
            <a:r>
              <a:rPr lang="en-IN" sz="5500" dirty="0" err="1"/>
              <a:t>passyear</a:t>
            </a:r>
            <a:r>
              <a:rPr lang="en-IN" sz="5500" dirty="0"/>
              <a:t>`='$</a:t>
            </a:r>
            <a:r>
              <a:rPr lang="en-IN" sz="5500" dirty="0" err="1"/>
              <a:t>passyear</a:t>
            </a:r>
            <a:r>
              <a:rPr lang="en-IN" sz="5500" dirty="0"/>
              <a:t>',`percentage`='$percentage', WHERE id='$id'";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 dirty="0"/>
              <a:t>	$message=</a:t>
            </a:r>
            <a:r>
              <a:rPr lang="en-IN" sz="5500" dirty="0" err="1"/>
              <a:t>iud_data</a:t>
            </a:r>
            <a:r>
              <a:rPr lang="en-IN" sz="5500" dirty="0"/>
              <a:t>($query);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 dirty="0"/>
              <a:t>  if($message=="</a:t>
            </a:r>
            <a:r>
              <a:rPr lang="en-IN" sz="5500" dirty="0" err="1"/>
              <a:t>sucess</a:t>
            </a:r>
            <a:r>
              <a:rPr lang="en-IN" sz="5500" dirty="0"/>
              <a:t>"){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 dirty="0"/>
              <a:t>		echo"&lt;script&gt;alert('data saved successfully ')&lt;/script&gt;";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 dirty="0"/>
              <a:t>		echo"&lt;script&gt;</a:t>
            </a:r>
            <a:r>
              <a:rPr lang="en-IN" sz="5500" dirty="0" err="1"/>
              <a:t>window.location</a:t>
            </a:r>
            <a:r>
              <a:rPr lang="en-IN" sz="5500" dirty="0"/>
              <a:t>='</a:t>
            </a:r>
            <a:r>
              <a:rPr lang="en-IN" sz="5500" dirty="0" err="1"/>
              <a:t>education_details.php</a:t>
            </a:r>
            <a:r>
              <a:rPr lang="en-IN" sz="5500" dirty="0"/>
              <a:t>'&lt;/script&gt;";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 dirty="0"/>
              <a:t>	}else{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 dirty="0"/>
              <a:t>		</a:t>
            </a:r>
            <a:r>
              <a:rPr lang="en-IN" sz="5500" dirty="0" err="1"/>
              <a:t>echo"failed</a:t>
            </a:r>
            <a:r>
              <a:rPr lang="en-IN" sz="5500" dirty="0"/>
              <a:t> ".</a:t>
            </a:r>
            <a:r>
              <a:rPr lang="en-IN" sz="5500" dirty="0" err="1"/>
              <a:t>mysql_error</a:t>
            </a:r>
            <a:r>
              <a:rPr lang="en-IN" sz="5500" dirty="0"/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 dirty="0"/>
              <a:t>	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 dirty="0"/>
              <a:t>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B2FF-E62D-B88F-3B11-EBEB71A4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Sample Output of Update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C5F52-13A6-9DE7-5478-201086586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43" r="3409"/>
          <a:stretch/>
        </p:blipFill>
        <p:spPr>
          <a:xfrm>
            <a:off x="838200" y="1089660"/>
            <a:ext cx="7475220" cy="38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3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2336415" y="906180"/>
            <a:ext cx="411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 dirty="0"/>
              <a:t>TEAM MEMBER -2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9DB505-474B-8A90-793B-B9CAB213DC84}"/>
              </a:ext>
            </a:extLst>
          </p:cNvPr>
          <p:cNvSpPr/>
          <p:nvPr/>
        </p:nvSpPr>
        <p:spPr>
          <a:xfrm>
            <a:off x="1005825" y="2110739"/>
            <a:ext cx="6774180" cy="21265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2800" b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Sahaya</a:t>
            </a:r>
            <a:r>
              <a:rPr lang="en-IN" sz="28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Sebastin</a:t>
            </a:r>
            <a:r>
              <a:rPr lang="en-IN" sz="28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Lino C</a:t>
            </a:r>
          </a:p>
          <a:p>
            <a:pPr algn="ctr"/>
            <a:r>
              <a:rPr lang="en-IN" sz="28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2800" b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Prabin</a:t>
            </a:r>
            <a:r>
              <a:rPr lang="en-IN" sz="28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Anto</a:t>
            </a:r>
            <a:r>
              <a:rPr lang="en-IN" sz="28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 dirty="0"/>
              <a:t>Forms &amp; Database Design</a:t>
            </a:r>
            <a:endParaRPr dirty="0"/>
          </a:p>
        </p:txBody>
      </p:sp>
      <p:sp>
        <p:nvSpPr>
          <p:cNvPr id="187" name="Google Shape;187;p12"/>
          <p:cNvSpPr txBox="1">
            <a:spLocks noGrp="1"/>
          </p:cNvSpPr>
          <p:nvPr>
            <p:ph type="body" idx="1"/>
          </p:nvPr>
        </p:nvSpPr>
        <p:spPr>
          <a:xfrm>
            <a:off x="311700" y="11429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 b="1" i="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88" name="Google Shape;188;p12"/>
          <p:cNvPicPr preferRelativeResize="0"/>
          <p:nvPr/>
        </p:nvPicPr>
        <p:blipFill rotWithShape="1">
          <a:blip r:embed="rId3">
            <a:alphaModFix/>
          </a:blip>
          <a:srcRect l="25444" t="39995" r="28666" b="11732"/>
          <a:stretch/>
        </p:blipFill>
        <p:spPr>
          <a:xfrm>
            <a:off x="619125" y="923550"/>
            <a:ext cx="7861935" cy="385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84be7d7ee7_0_12"/>
          <p:cNvSpPr txBox="1">
            <a:spLocks noGrp="1"/>
          </p:cNvSpPr>
          <p:nvPr>
            <p:ph type="title"/>
          </p:nvPr>
        </p:nvSpPr>
        <p:spPr>
          <a:xfrm>
            <a:off x="647700" y="445025"/>
            <a:ext cx="818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151515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en-IN" sz="1800" b="1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experience</a:t>
            </a:r>
            <a:r>
              <a:rPr lang="en-IN" sz="1800" b="1" dirty="0">
                <a:solidFill>
                  <a:srgbClr val="151515"/>
                </a:solidFill>
                <a:latin typeface="Calibri"/>
                <a:ea typeface="Calibri"/>
                <a:cs typeface="Calibri"/>
                <a:sym typeface="Calibri"/>
              </a:rPr>
              <a:t>_details</a:t>
            </a:r>
            <a:endParaRPr sz="1800" dirty="0">
              <a:solidFill>
                <a:srgbClr val="1515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4" name="Google Shape;194;g184be7d7ee7_0_12"/>
          <p:cNvGraphicFramePr/>
          <p:nvPr>
            <p:extLst>
              <p:ext uri="{D42A27DB-BD31-4B8C-83A1-F6EECF244321}">
                <p14:modId xmlns:p14="http://schemas.microsoft.com/office/powerpoint/2010/main" val="676766528"/>
              </p:ext>
            </p:extLst>
          </p:nvPr>
        </p:nvGraphicFramePr>
        <p:xfrm>
          <a:off x="1699260" y="1057275"/>
          <a:ext cx="5433061" cy="609570"/>
        </p:xfrm>
        <a:graphic>
          <a:graphicData uri="http://schemas.openxmlformats.org/drawingml/2006/table">
            <a:tbl>
              <a:tblPr>
                <a:noFill/>
                <a:tableStyleId>{612ED14E-FB37-4AF7-9265-4E33A833D0A0}</a:tableStyleId>
              </a:tblPr>
              <a:tblGrid>
                <a:gridCol w="747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5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76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151515"/>
                          </a:solidFill>
                        </a:rPr>
                        <a:t>id</a:t>
                      </a:r>
                      <a:endParaRPr>
                        <a:solidFill>
                          <a:srgbClr val="151515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rgbClr val="151515"/>
                          </a:solidFill>
                        </a:rPr>
                        <a:t>role</a:t>
                      </a:r>
                      <a:endParaRPr dirty="0">
                        <a:solidFill>
                          <a:srgbClr val="151515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err="1">
                          <a:solidFill>
                            <a:srgbClr val="151515"/>
                          </a:solidFill>
                        </a:rPr>
                        <a:t>usercode</a:t>
                      </a:r>
                      <a:endParaRPr dirty="0">
                        <a:solidFill>
                          <a:srgbClr val="151515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151515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151515"/>
                          </a:solidFill>
                        </a:rPr>
                        <a:t>organization</a:t>
                      </a:r>
                      <a:endParaRPr>
                        <a:solidFill>
                          <a:srgbClr val="151515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151515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experience</a:t>
                      </a:r>
                      <a:endParaRPr dirty="0">
                        <a:solidFill>
                          <a:srgbClr val="151515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5" name="Google Shape;195;g184be7d7ee7_0_12"/>
          <p:cNvSpPr txBox="1"/>
          <p:nvPr/>
        </p:nvSpPr>
        <p:spPr>
          <a:xfrm>
            <a:off x="657223" y="1990725"/>
            <a:ext cx="5334001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latin typeface="Proxima Nova"/>
                <a:ea typeface="Proxima Nova"/>
                <a:cs typeface="Proxima Nova"/>
                <a:sym typeface="Proxima Nova"/>
              </a:rPr>
              <a:t>5.technology_details</a:t>
            </a:r>
            <a:endParaRPr sz="1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96" name="Google Shape;196;g184be7d7ee7_0_12"/>
          <p:cNvGraphicFramePr/>
          <p:nvPr>
            <p:extLst>
              <p:ext uri="{D42A27DB-BD31-4B8C-83A1-F6EECF244321}">
                <p14:modId xmlns:p14="http://schemas.microsoft.com/office/powerpoint/2010/main" val="1662607938"/>
              </p:ext>
            </p:extLst>
          </p:nvPr>
        </p:nvGraphicFramePr>
        <p:xfrm>
          <a:off x="1699260" y="2495545"/>
          <a:ext cx="5433059" cy="609570"/>
        </p:xfrm>
        <a:graphic>
          <a:graphicData uri="http://schemas.openxmlformats.org/drawingml/2006/table">
            <a:tbl>
              <a:tblPr>
                <a:noFill/>
                <a:tableStyleId>{612ED14E-FB37-4AF7-9265-4E33A833D0A0}</a:tableStyleId>
              </a:tblPr>
              <a:tblGrid>
                <a:gridCol w="601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2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Id</a:t>
                      </a: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151515"/>
                          </a:solidFill>
                        </a:rPr>
                        <a:t>usercode</a:t>
                      </a:r>
                      <a:endParaRPr>
                        <a:solidFill>
                          <a:srgbClr val="151515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err="1"/>
                        <a:t>experience_type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err="1"/>
                        <a:t>Experience_details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7" name="Google Shape;197;g184be7d7ee7_0_12"/>
          <p:cNvSpPr txBox="1"/>
          <p:nvPr/>
        </p:nvSpPr>
        <p:spPr>
          <a:xfrm>
            <a:off x="731519" y="3394825"/>
            <a:ext cx="2639955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6.personal_details</a:t>
            </a:r>
            <a:endParaRPr sz="1800" dirty="0">
              <a:solidFill>
                <a:srgbClr val="1515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98" name="Google Shape;198;g184be7d7ee7_0_12"/>
          <p:cNvGraphicFramePr/>
          <p:nvPr>
            <p:extLst>
              <p:ext uri="{D42A27DB-BD31-4B8C-83A1-F6EECF244321}">
                <p14:modId xmlns:p14="http://schemas.microsoft.com/office/powerpoint/2010/main" val="700589799"/>
              </p:ext>
            </p:extLst>
          </p:nvPr>
        </p:nvGraphicFramePr>
        <p:xfrm>
          <a:off x="1699258" y="4198590"/>
          <a:ext cx="5067301" cy="396210"/>
        </p:xfrm>
        <a:graphic>
          <a:graphicData uri="http://schemas.openxmlformats.org/drawingml/2006/table">
            <a:tbl>
              <a:tblPr>
                <a:noFill/>
                <a:tableStyleId>{612ED14E-FB37-4AF7-9265-4E33A833D0A0}</a:tableStyleId>
              </a:tblPr>
              <a:tblGrid>
                <a:gridCol w="63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4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id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Personal type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User code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Personal detail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/>
              <a:t>Problem/difficulty Faced</a:t>
            </a:r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endParaRPr lang="en-US" sz="1800" b="1" dirty="0"/>
          </a:p>
          <a:p>
            <a:pPr marL="0" indent="0" algn="ctr">
              <a:spcAft>
                <a:spcPts val="1200"/>
              </a:spcAft>
              <a:buNone/>
            </a:pPr>
            <a:endParaRPr lang="en-US" b="1" dirty="0"/>
          </a:p>
          <a:p>
            <a:pPr marL="0" indent="0" algn="ctr">
              <a:spcAft>
                <a:spcPts val="1200"/>
              </a:spcAft>
              <a:buNone/>
            </a:pPr>
            <a:r>
              <a:rPr lang="en-US" sz="1800" b="1" dirty="0"/>
              <a:t>The users details are not displayed in the browser.</a:t>
            </a: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 dirty="0"/>
              <a:t>Solution to the problem</a:t>
            </a:r>
            <a:endParaRPr dirty="0"/>
          </a:p>
        </p:txBody>
      </p:sp>
      <p:sp>
        <p:nvSpPr>
          <p:cNvPr id="210" name="Google Shape;210;p14"/>
          <p:cNvSpPr txBox="1">
            <a:spLocks noGrp="1"/>
          </p:cNvSpPr>
          <p:nvPr>
            <p:ph type="body" idx="1"/>
          </p:nvPr>
        </p:nvSpPr>
        <p:spPr>
          <a:xfrm>
            <a:off x="777240" y="1152475"/>
            <a:ext cx="790956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lang="en-IN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lang="en-IN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IN" b="1" dirty="0"/>
              <a:t>	The project name and the database name are different. It was worked, once we gave the same name for the project and the database.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 dirty="0"/>
              <a:t>Sample Source code for delete action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40FE1-80DF-F55E-65A6-C64C248BC2DF}"/>
              </a:ext>
            </a:extLst>
          </p:cNvPr>
          <p:cNvSpPr txBox="1"/>
          <p:nvPr/>
        </p:nvSpPr>
        <p:spPr>
          <a:xfrm>
            <a:off x="1097280" y="1497539"/>
            <a:ext cx="638556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if($action == 'delete'){</a:t>
            </a:r>
          </a:p>
          <a:p>
            <a:r>
              <a:rPr lang="en-IN" dirty="0"/>
              <a:t>  $id   = $_REQUEST['id'];</a:t>
            </a:r>
          </a:p>
          <a:p>
            <a:r>
              <a:rPr lang="en-IN" dirty="0"/>
              <a:t>  $query = "delete from </a:t>
            </a:r>
            <a:r>
              <a:rPr lang="en-IN" dirty="0" err="1"/>
              <a:t>basic_detail</a:t>
            </a:r>
            <a:r>
              <a:rPr lang="en-IN" dirty="0"/>
              <a:t> where id='$id'";  </a:t>
            </a:r>
          </a:p>
          <a:p>
            <a:r>
              <a:rPr lang="en-IN" dirty="0"/>
              <a:t>  $message=</a:t>
            </a:r>
            <a:r>
              <a:rPr lang="en-IN" dirty="0" err="1"/>
              <a:t>iud_data</a:t>
            </a:r>
            <a:r>
              <a:rPr lang="en-IN" dirty="0"/>
              <a:t>($query);</a:t>
            </a:r>
          </a:p>
          <a:p>
            <a:r>
              <a:rPr lang="en-IN" dirty="0"/>
              <a:t>  if($message=="</a:t>
            </a:r>
            <a:r>
              <a:rPr lang="en-IN" dirty="0" err="1"/>
              <a:t>sucess</a:t>
            </a:r>
            <a:r>
              <a:rPr lang="en-IN" dirty="0"/>
              <a:t>"){</a:t>
            </a:r>
          </a:p>
          <a:p>
            <a:r>
              <a:rPr lang="en-IN" dirty="0"/>
              <a:t>    echo"&lt;script&gt;alert('data deleted successfully ')&lt;/script&gt;";</a:t>
            </a:r>
          </a:p>
          <a:p>
            <a:r>
              <a:rPr lang="en-IN" dirty="0"/>
              <a:t>    echo"&lt;script&gt;</a:t>
            </a:r>
            <a:r>
              <a:rPr lang="en-IN" dirty="0" err="1"/>
              <a:t>window.location</a:t>
            </a:r>
            <a:r>
              <a:rPr lang="en-IN" dirty="0"/>
              <a:t>='</a:t>
            </a:r>
            <a:r>
              <a:rPr lang="en-IN" dirty="0" err="1"/>
              <a:t>basic_details.php</a:t>
            </a:r>
            <a:r>
              <a:rPr lang="en-IN" dirty="0"/>
              <a:t>'&lt;/script&gt;";</a:t>
            </a:r>
          </a:p>
          <a:p>
            <a:r>
              <a:rPr lang="en-IN" dirty="0"/>
              <a:t>  }else{</a:t>
            </a:r>
          </a:p>
          <a:p>
            <a:r>
              <a:rPr lang="en-IN" dirty="0"/>
              <a:t>    echo"&lt;script&gt;alert('failed to delete')&lt;/script&gt;";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875C-1660-C1BF-4C55-0B93B7A8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Sample Output of Delete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15F54-4473-AC97-3442-5B27D67CA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1158240"/>
            <a:ext cx="7551420" cy="378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0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810322" y="445024"/>
            <a:ext cx="7753815" cy="426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7526"/>
              <a:buNone/>
            </a:pPr>
            <a:r>
              <a:rPr lang="en-IN" dirty="0">
                <a:latin typeface="Alfa Slab One"/>
                <a:ea typeface="Alfa Slab One"/>
                <a:cs typeface="Alfa Slab One"/>
                <a:sym typeface="Alfa Slab One"/>
              </a:rPr>
              <a:t>			Team Details</a:t>
            </a:r>
            <a:b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400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Name: Rose Petals</a:t>
            </a:r>
            <a:br>
              <a:rPr lang="en-IN" sz="2400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400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Leader: Sobin Soniya S</a:t>
            </a:r>
            <a:br>
              <a:rPr lang="en-IN" sz="2400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400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 4</a:t>
            </a:r>
            <a:br>
              <a:rPr lang="en-IN" sz="2400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400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1. Priya S D</a:t>
            </a:r>
            <a:br>
              <a:rPr lang="en-IN" sz="2400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400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2. Merlin </a:t>
            </a:r>
            <a:r>
              <a:rPr lang="en-IN" sz="2400" dirty="0" err="1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Velsely</a:t>
            </a:r>
            <a:r>
              <a:rPr lang="en-IN" sz="2400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  <a:br>
              <a:rPr lang="en-IN" sz="2400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400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3. </a:t>
            </a:r>
            <a:r>
              <a:rPr lang="en-IN" sz="2400" dirty="0" err="1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Sahaya</a:t>
            </a:r>
            <a:r>
              <a:rPr lang="en-IN" sz="2400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400" dirty="0" err="1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Sebastin</a:t>
            </a:r>
            <a:r>
              <a:rPr lang="en-IN" sz="2400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lino C</a:t>
            </a:r>
            <a:br>
              <a:rPr lang="en-IN" sz="2400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400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4. </a:t>
            </a:r>
            <a:r>
              <a:rPr lang="en-IN" sz="2400" dirty="0" err="1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Prabin</a:t>
            </a:r>
            <a:r>
              <a:rPr lang="en-IN" sz="2400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400" dirty="0" err="1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Anto</a:t>
            </a:r>
            <a:r>
              <a:rPr lang="en-IN" sz="2400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M</a:t>
            </a:r>
            <a:endParaRPr sz="2400" dirty="0">
              <a:solidFill>
                <a:srgbClr val="15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>
            <a:spLocks noGrp="1"/>
          </p:cNvSpPr>
          <p:nvPr>
            <p:ph type="title"/>
          </p:nvPr>
        </p:nvSpPr>
        <p:spPr>
          <a:xfrm>
            <a:off x="3399500" y="2364325"/>
            <a:ext cx="237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/>
              <a:t>Database Design</a:t>
            </a:r>
            <a:endParaRPr/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l="24824" t="25323" r="26051" b="3631"/>
          <a:stretch/>
        </p:blipFill>
        <p:spPr>
          <a:xfrm>
            <a:off x="1331495" y="1017726"/>
            <a:ext cx="6408821" cy="3770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/>
              <a:t>Form Design</a:t>
            </a:r>
            <a:endParaRPr/>
          </a:p>
        </p:txBody>
      </p:sp>
      <p:sp>
        <p:nvSpPr>
          <p:cNvPr id="75" name="Google Shape;75;p4"/>
          <p:cNvSpPr txBox="1">
            <a:spLocks noGrp="1"/>
          </p:cNvSpPr>
          <p:nvPr>
            <p:ph type="body" idx="1"/>
          </p:nvPr>
        </p:nvSpPr>
        <p:spPr>
          <a:xfrm>
            <a:off x="874294" y="1017725"/>
            <a:ext cx="7958005" cy="355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2248"/>
              <a:buNone/>
            </a:pPr>
            <a:r>
              <a:rPr lang="en-IN" sz="2200" b="1">
                <a:latin typeface="Times New Roman"/>
                <a:ea typeface="Times New Roman"/>
                <a:cs typeface="Times New Roman"/>
                <a:sym typeface="Times New Roman"/>
              </a:rPr>
              <a:t>1. userdetails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10526"/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1578"/>
              <a:buNone/>
            </a:pPr>
            <a:r>
              <a:rPr lang="en-IN" sz="2500" b="1">
                <a:latin typeface="Times New Roman"/>
                <a:ea typeface="Times New Roman"/>
                <a:cs typeface="Times New Roman"/>
                <a:sym typeface="Times New Roman"/>
              </a:rPr>
              <a:t>2.basic_detail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10526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1578"/>
              <a:buNone/>
            </a:pPr>
            <a:r>
              <a:rPr lang="en-IN" sz="2500" b="1">
                <a:latin typeface="Times New Roman"/>
                <a:ea typeface="Times New Roman"/>
                <a:cs typeface="Times New Roman"/>
                <a:sym typeface="Times New Roman"/>
              </a:rPr>
              <a:t>3.education_details</a:t>
            </a:r>
            <a:r>
              <a:rPr lang="en-IN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ct val="210526"/>
              <a:buNone/>
            </a:pPr>
            <a:endParaRPr sz="1800" b="1">
              <a:solidFill>
                <a:srgbClr val="0C5A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1578"/>
              <a:buNone/>
            </a:pPr>
            <a:r>
              <a:rPr lang="en-IN" sz="2500" b="1"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en-IN" sz="2500" b="1">
                <a:latin typeface="Times New Roman"/>
                <a:ea typeface="Times New Roman"/>
                <a:cs typeface="Times New Roman"/>
                <a:sym typeface="Times New Roman"/>
              </a:rPr>
              <a:t>experience</a:t>
            </a:r>
            <a:r>
              <a:rPr lang="en-IN" sz="2500" b="1">
                <a:latin typeface="Calibri"/>
                <a:ea typeface="Calibri"/>
                <a:cs typeface="Calibri"/>
                <a:sym typeface="Calibri"/>
              </a:rPr>
              <a:t>_details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72248"/>
              <a:buNone/>
            </a:pPr>
            <a:endParaRPr sz="2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1578"/>
              <a:buNone/>
            </a:pPr>
            <a:r>
              <a:rPr lang="en-IN" sz="2500" b="1">
                <a:latin typeface="Times New Roman"/>
                <a:ea typeface="Times New Roman"/>
                <a:cs typeface="Times New Roman"/>
                <a:sym typeface="Times New Roman"/>
              </a:rPr>
              <a:t>5.technology_details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10526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1578"/>
              <a:buNone/>
            </a:pPr>
            <a:r>
              <a:rPr lang="en-IN" sz="2500" b="1">
                <a:latin typeface="Times New Roman"/>
                <a:ea typeface="Times New Roman"/>
                <a:cs typeface="Times New Roman"/>
                <a:sym typeface="Times New Roman"/>
              </a:rPr>
              <a:t>6.personal_details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10526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210526"/>
              <a:buNone/>
            </a:pPr>
            <a:endParaRPr/>
          </a:p>
        </p:txBody>
      </p:sp>
      <p:graphicFrame>
        <p:nvGraphicFramePr>
          <p:cNvPr id="76" name="Google Shape;76;p4"/>
          <p:cNvGraphicFramePr/>
          <p:nvPr/>
        </p:nvGraphicFramePr>
        <p:xfrm>
          <a:off x="1453483" y="1337383"/>
          <a:ext cx="5117900" cy="182125"/>
        </p:xfrm>
        <a:graphic>
          <a:graphicData uri="http://schemas.openxmlformats.org/drawingml/2006/table">
            <a:tbl>
              <a:tblPr firstRow="1" firstCol="1" bandRow="1">
                <a:noFill/>
                <a:tableStyleId>{A147EFED-6188-4CAF-8214-1AC8571D3121}</a:tableStyleId>
              </a:tblPr>
              <a:tblGrid>
                <a:gridCol w="8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2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id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name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username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password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email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mobileeno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Google Shape;77;p4"/>
          <p:cNvGraphicFramePr/>
          <p:nvPr/>
        </p:nvGraphicFramePr>
        <p:xfrm>
          <a:off x="1453485" y="1979107"/>
          <a:ext cx="6410250" cy="202375"/>
        </p:xfrm>
        <a:graphic>
          <a:graphicData uri="http://schemas.openxmlformats.org/drawingml/2006/table">
            <a:tbl>
              <a:tblPr firstRow="1" firstCol="1" bandRow="1">
                <a:noFill/>
                <a:tableStyleId>{A147EFED-6188-4CAF-8214-1AC8571D3121}</a:tableStyleId>
              </a:tblPr>
              <a:tblGrid>
                <a:gridCol w="30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2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id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user_code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name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address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email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mobile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profile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objective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declaration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Google Shape;78;p4"/>
          <p:cNvGraphicFramePr/>
          <p:nvPr/>
        </p:nvGraphicFramePr>
        <p:xfrm>
          <a:off x="1453482" y="2572046"/>
          <a:ext cx="6230225" cy="182125"/>
        </p:xfrm>
        <a:graphic>
          <a:graphicData uri="http://schemas.openxmlformats.org/drawingml/2006/table">
            <a:tbl>
              <a:tblPr firstRow="1" firstCol="1" bandRow="1">
                <a:noFill/>
                <a:tableStyleId>{A147EFED-6188-4CAF-8214-1AC8571D3121}</a:tableStyleId>
              </a:tblPr>
              <a:tblGrid>
                <a:gridCol w="32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2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id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user_code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coursename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university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college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passyear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percentage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oogle Shape;79;p4"/>
          <p:cNvGraphicFramePr/>
          <p:nvPr/>
        </p:nvGraphicFramePr>
        <p:xfrm>
          <a:off x="1453478" y="3150035"/>
          <a:ext cx="5706425" cy="166370"/>
        </p:xfrm>
        <a:graphic>
          <a:graphicData uri="http://schemas.openxmlformats.org/drawingml/2006/table">
            <a:tbl>
              <a:tblPr firstRow="1" firstCol="1" bandRow="1">
                <a:noFill/>
                <a:tableStyleId>{A147EFED-6188-4CAF-8214-1AC8571D3121}</a:tableStyleId>
              </a:tblPr>
              <a:tblGrid>
                <a:gridCol w="34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9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3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user_code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organization_name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experience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role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4"/>
          <p:cNvGraphicFramePr/>
          <p:nvPr/>
        </p:nvGraphicFramePr>
        <p:xfrm>
          <a:off x="1453482" y="3843034"/>
          <a:ext cx="5604100" cy="170371"/>
        </p:xfrm>
        <a:graphic>
          <a:graphicData uri="http://schemas.openxmlformats.org/drawingml/2006/table">
            <a:tbl>
              <a:tblPr firstRow="1" firstCol="1" bandRow="1">
                <a:noFill/>
                <a:tableStyleId>{A147EFED-6188-4CAF-8214-1AC8571D3121}</a:tableStyleId>
              </a:tblPr>
              <a:tblGrid>
                <a:gridCol w="52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id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user_code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experience_type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experience_detail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oogle Shape;81;p4"/>
          <p:cNvGraphicFramePr/>
          <p:nvPr/>
        </p:nvGraphicFramePr>
        <p:xfrm>
          <a:off x="1453482" y="4462818"/>
          <a:ext cx="5706400" cy="170371"/>
        </p:xfrm>
        <a:graphic>
          <a:graphicData uri="http://schemas.openxmlformats.org/drawingml/2006/table">
            <a:tbl>
              <a:tblPr firstRow="1" firstCol="1" bandRow="1">
                <a:noFill/>
                <a:tableStyleId>{A147EFED-6188-4CAF-8214-1AC8571D3121}</a:tableStyleId>
              </a:tblPr>
              <a:tblGrid>
                <a:gridCol w="142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id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user_code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personal_type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personal_detail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>
            <a:spLocks noGrp="1"/>
          </p:cNvSpPr>
          <p:nvPr>
            <p:ph type="title"/>
          </p:nvPr>
        </p:nvSpPr>
        <p:spPr>
          <a:xfrm>
            <a:off x="311700" y="10974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 dirty="0"/>
              <a:t>Sample Source code</a:t>
            </a:r>
            <a:endParaRPr dirty="0"/>
          </a:p>
        </p:txBody>
      </p:sp>
      <p:sp>
        <p:nvSpPr>
          <p:cNvPr id="87" name="Google Shape;87;p5"/>
          <p:cNvSpPr txBox="1">
            <a:spLocks noGrp="1"/>
          </p:cNvSpPr>
          <p:nvPr>
            <p:ph type="body" idx="1"/>
          </p:nvPr>
        </p:nvSpPr>
        <p:spPr>
          <a:xfrm>
            <a:off x="815340" y="756234"/>
            <a:ext cx="8016960" cy="421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 method="post" &gt;            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&lt;table class="table table-striped table-bordered table-hover"&gt;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&lt;tr&gt;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&lt;td align="right"&gt;&lt;b&gt;Name&lt;/b&gt;&lt;/td&gt;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&lt;td&gt;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&lt;input type="text" name="name" id="name" class="form-control" value="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if($action=="edit"){ echo $data['name'];}else {echo "";} ?&gt;"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placeholder="Name" required="required" autofocus="autofocus"&gt;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&lt;/td&gt;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&lt;/tr&gt;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&lt;tr&gt;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&lt;td align="right"&gt;&lt;b&gt;User Name&lt;/b&gt;&lt;/td&gt;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&lt;td&gt;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&lt;input type="text" name="username" class="form-control" value="&lt;?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if($action=="edit"){echo $data['username'];}else{echo "";} ?&gt;"  required="required"&gt;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&lt;/td&gt;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&lt;/tr&gt;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&lt;/table&gt;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&lt;/form&gt;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2374515" y="822360"/>
            <a:ext cx="411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 dirty="0"/>
              <a:t>TEAM MEMBER -1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B634D0-83EF-9FFF-182F-1C7612433516}"/>
              </a:ext>
            </a:extLst>
          </p:cNvPr>
          <p:cNvSpPr/>
          <p:nvPr/>
        </p:nvSpPr>
        <p:spPr>
          <a:xfrm>
            <a:off x="868665" y="1569719"/>
            <a:ext cx="6515115" cy="20040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Priya S D</a:t>
            </a:r>
          </a:p>
          <a:p>
            <a:pPr algn="ctr"/>
            <a:r>
              <a:rPr lang="en-IN" sz="28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Merlin </a:t>
            </a:r>
            <a:r>
              <a:rPr lang="en-IN" sz="2800" b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Velsely</a:t>
            </a:r>
            <a:r>
              <a:rPr lang="en-IN" sz="28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3FA96D8-A5BE-3436-73F8-4B0249DE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Forms &amp; Database Design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415A2A-54F1-388F-F1A0-EDF78B9C9D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17" t="27206" r="26250" b="13515"/>
          <a:stretch/>
        </p:blipFill>
        <p:spPr>
          <a:xfrm>
            <a:off x="1287780" y="1017588"/>
            <a:ext cx="6141720" cy="3589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4be7d7ee7_0_0"/>
          <p:cNvSpPr txBox="1">
            <a:spLocks noGrp="1"/>
          </p:cNvSpPr>
          <p:nvPr>
            <p:ph type="body" idx="1"/>
          </p:nvPr>
        </p:nvSpPr>
        <p:spPr>
          <a:xfrm>
            <a:off x="853440" y="574222"/>
            <a:ext cx="8027079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1.userdetails</a:t>
            </a:r>
            <a:endParaRPr b="1" dirty="0">
              <a:solidFill>
                <a:srgbClr val="000000"/>
              </a:solidFill>
            </a:endParaRPr>
          </a:p>
        </p:txBody>
      </p:sp>
      <p:graphicFrame>
        <p:nvGraphicFramePr>
          <p:cNvPr id="154" name="Google Shape;154;g184be7d7ee7_0_0"/>
          <p:cNvGraphicFramePr/>
          <p:nvPr>
            <p:extLst>
              <p:ext uri="{D42A27DB-BD31-4B8C-83A1-F6EECF244321}">
                <p14:modId xmlns:p14="http://schemas.microsoft.com/office/powerpoint/2010/main" val="1263372719"/>
              </p:ext>
            </p:extLst>
          </p:nvPr>
        </p:nvGraphicFramePr>
        <p:xfrm>
          <a:off x="1293541" y="1268381"/>
          <a:ext cx="5579700" cy="396210"/>
        </p:xfrm>
        <a:graphic>
          <a:graphicData uri="http://schemas.openxmlformats.org/drawingml/2006/table">
            <a:tbl>
              <a:tblPr>
                <a:noFill/>
                <a:tableStyleId>{612ED14E-FB37-4AF7-9265-4E33A833D0A0}</a:tableStyleId>
              </a:tblPr>
              <a:tblGrid>
                <a:gridCol w="581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4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1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9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/>
                        <a:t>id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/>
                        <a:t>name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/>
                        <a:t>email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/>
                        <a:t>Password 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/>
                        <a:t>username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 err="1"/>
                        <a:t>Mobileno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oogle Shape;155;g184be7d7ee7_0_0"/>
          <p:cNvGraphicFramePr/>
          <p:nvPr>
            <p:extLst>
              <p:ext uri="{D42A27DB-BD31-4B8C-83A1-F6EECF244321}">
                <p14:modId xmlns:p14="http://schemas.microsoft.com/office/powerpoint/2010/main" val="23141711"/>
              </p:ext>
            </p:extLst>
          </p:nvPr>
        </p:nvGraphicFramePr>
        <p:xfrm>
          <a:off x="1120140" y="2447445"/>
          <a:ext cx="7940041" cy="461700"/>
        </p:xfrm>
        <a:graphic>
          <a:graphicData uri="http://schemas.openxmlformats.org/drawingml/2006/table">
            <a:tbl>
              <a:tblPr>
                <a:noFill/>
                <a:tableStyleId>{612ED14E-FB37-4AF7-9265-4E33A833D0A0}</a:tableStyleId>
              </a:tblPr>
              <a:tblGrid>
                <a:gridCol w="42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5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72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3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76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942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1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/>
                        <a:t>id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 err="1"/>
                        <a:t>user_code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/>
                        <a:t>name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/>
                        <a:t>address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/>
                        <a:t>email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/>
                        <a:t>Mobileeno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/>
                        <a:t>profile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/>
                        <a:t>objective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/>
                        <a:t>declaration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6" name="Google Shape;156;g184be7d7ee7_0_0"/>
          <p:cNvSpPr txBox="1"/>
          <p:nvPr/>
        </p:nvSpPr>
        <p:spPr>
          <a:xfrm>
            <a:off x="853440" y="1813565"/>
            <a:ext cx="543456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Proxima Nova"/>
                <a:ea typeface="Proxima Nova"/>
                <a:cs typeface="Proxima Nova"/>
                <a:sym typeface="Proxima Nova"/>
              </a:rPr>
              <a:t>2.basic _details</a:t>
            </a:r>
            <a:endParaRPr sz="18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g184be7d7ee7_0_0"/>
          <p:cNvSpPr txBox="1"/>
          <p:nvPr/>
        </p:nvSpPr>
        <p:spPr>
          <a:xfrm>
            <a:off x="853440" y="3027050"/>
            <a:ext cx="715701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Proxima Nova"/>
                <a:ea typeface="Proxima Nova"/>
                <a:cs typeface="Proxima Nova"/>
                <a:sym typeface="Proxima Nova"/>
              </a:rPr>
              <a:t>3.educational_details</a:t>
            </a:r>
            <a:endParaRPr sz="18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58" name="Google Shape;158;g184be7d7ee7_0_0"/>
          <p:cNvGraphicFramePr/>
          <p:nvPr>
            <p:extLst>
              <p:ext uri="{D42A27DB-BD31-4B8C-83A1-F6EECF244321}">
                <p14:modId xmlns:p14="http://schemas.microsoft.com/office/powerpoint/2010/main" val="1697930001"/>
              </p:ext>
            </p:extLst>
          </p:nvPr>
        </p:nvGraphicFramePr>
        <p:xfrm>
          <a:off x="1293541" y="3603304"/>
          <a:ext cx="6776039" cy="609570"/>
        </p:xfrm>
        <a:graphic>
          <a:graphicData uri="http://schemas.openxmlformats.org/drawingml/2006/table">
            <a:tbl>
              <a:tblPr>
                <a:noFill/>
                <a:tableStyleId>{612ED14E-FB37-4AF7-9265-4E33A833D0A0}</a:tableStyleId>
              </a:tblPr>
              <a:tblGrid>
                <a:gridCol w="480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2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92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90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/>
                        <a:t>Id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 err="1"/>
                        <a:t>user_code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/>
                        <a:t>percentage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/>
                        <a:t>Pass year</a:t>
                      </a: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 err="1"/>
                        <a:t>coursename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/>
                        <a:t>university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/>
              <a:t>Problem/difficulty Faced</a:t>
            </a:r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lang="en-IN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lang="en-IN"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IN" b="1" dirty="0"/>
              <a:t>Insert and Edit actions are not worked in the browser.</a:t>
            </a:r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883</Words>
  <Application>Microsoft Office PowerPoint</Application>
  <PresentationFormat>On-screen Show (16:9)</PresentationFormat>
  <Paragraphs>176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Times New Roman</vt:lpstr>
      <vt:lpstr>Alfa Slab One</vt:lpstr>
      <vt:lpstr>Arial</vt:lpstr>
      <vt:lpstr>Proxima Nova</vt:lpstr>
      <vt:lpstr>Gameday</vt:lpstr>
      <vt:lpstr>CRUD-project Presentation</vt:lpstr>
      <vt:lpstr>   Team Details  Team Name: Rose Petals Team Leader: Sobin Soniya S Team Members: 4   1. Priya S D   2. Merlin Velsely A   3. Sahaya Sebastin lino C   4. Prabin Anto A M</vt:lpstr>
      <vt:lpstr>Database Design</vt:lpstr>
      <vt:lpstr>Form Design</vt:lpstr>
      <vt:lpstr>Sample Source code</vt:lpstr>
      <vt:lpstr>TEAM MEMBER -1</vt:lpstr>
      <vt:lpstr>Forms &amp; Database Design</vt:lpstr>
      <vt:lpstr>PowerPoint Presentation</vt:lpstr>
      <vt:lpstr>Problem/difficulty Faced</vt:lpstr>
      <vt:lpstr>Solution to the problem</vt:lpstr>
      <vt:lpstr>Sample Source code for update action</vt:lpstr>
      <vt:lpstr>Sample Output of Update action</vt:lpstr>
      <vt:lpstr>TEAM MEMBER -2</vt:lpstr>
      <vt:lpstr>Forms &amp; Database Design</vt:lpstr>
      <vt:lpstr>4.experience_details </vt:lpstr>
      <vt:lpstr>Problem/difficulty Faced</vt:lpstr>
      <vt:lpstr>Solution to the problem</vt:lpstr>
      <vt:lpstr>Sample Source code for delete action</vt:lpstr>
      <vt:lpstr>Sample Output of Delete action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CRUD-project Presentation</dc:title>
  <dc:creator>Sobin Soniya S</dc:creator>
  <cp:lastModifiedBy>soniya lalwin</cp:lastModifiedBy>
  <cp:revision>9</cp:revision>
  <dcterms:modified xsi:type="dcterms:W3CDTF">2022-11-07T07:40:17Z</dcterms:modified>
</cp:coreProperties>
</file>