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66" r:id="rId16"/>
    <p:sldId id="267" r:id="rId17"/>
    <p:sldId id="268" r:id="rId18"/>
    <p:sldId id="269" r:id="rId19"/>
    <p:sldId id="271" r:id="rId20"/>
    <p:sldId id="270" r:id="rId21"/>
    <p:sldId id="273" r:id="rId22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5365884" val="1046" revOS="4"/>
      <pr:smFileRevision xmlns:pr="smNativeData" xmlns="smNativeData" dt="1655365884" val="0"/>
      <pr:guideOptions xmlns:pr="smNativeData" xmlns="smNativeData" dt="165536588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1315" y="217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315" y="217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B/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B/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0A84-CAFA-3BFC-B4D6-3CA94498426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58A3-EDFA-3BAE-B4D6-1BFB1698424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Q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Q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Hnjb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28BC-F2FA-3BDE-B4D6-048B66984251}" type="datetime1">
              <a:t>6/16/2022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FTx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zBw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2192-DCFA-3BD7-B4D6-2A826F98427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CAAAAAQ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g0CC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Q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Q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lH79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gNQAAsCUAABAAAAAmAAAACAAAAAMQ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kkv0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7A71-3FFA-3B8C-B4D6-C9D93498429C}" type="datetime1">
              <a:t>6/16/2022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T3SK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HCji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7601-4FFA-3B80-B4D6-B9D5389842E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67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33DF-91FA-3BC5-B4D6-67907D984232}" type="datetime1">
              <a:t>6/16/2022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1E60-2EFA-3BE8-B4D6-D8BD5098428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Q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C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Q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22DF-91FA-3BD4-B4D6-67816C984232}" type="datetime1">
              <a:t>6/16/2022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2E05-4BFA-3BD8-B4D6-BD8D609842E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54ED-A3FA-3BA2-B4D6-55F71A984200}" type="datetime1">
              <a:t>6/16/2022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5AD9-97FA-3BAC-B4D6-61F91498423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C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iJAAAYQ0AABAAAAAmAAAACAAAAIGQ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gHN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C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Q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7A18-56FA-3B8C-B4D6-A0D9349842F5}" type="datetime1">
              <a:t>6/16/2022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b25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5FBA-F4FA-3BA9-B4D6-02FC1198425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cL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DkD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0312-5CFA-3BF5-B4D6-AAA04D9842FF}" type="datetime1">
              <a:t>6/16/2022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0C06-48FA-3BFA-B4D6-BEAF429842E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4DE4-AAFA-3BBB-B4D6-5CEE03984209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14C9-87FA-3BE2-B4D6-71B75A98422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C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DLD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Q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gkO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1818-56FA-3BEE-B4D6-A0BB569842F5}" type="datetime1">
              <a:t>6/16/2022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2356-18FA-3BD5-B4D6-EE806D9842B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C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g4AAIgdAACyOwAABCEAABAAAAAmAAAACAAAAIGQ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aDH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76E2E41-0FFA-3BD8-B4D6-F98D609842AC}" type="datetime1">
              <a:t>6/16/2022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SWd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6E505E-10FA-3BA6-B4D6-E6F31E9842B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IMfAAD//8EB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EAAAAAAAAA////DP///whR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IMfAAD//8EB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67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BAFQAAWSkAABAAAAAmAAAACAAAAIOfAAD//8EB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76E09FC-B2FA-3BFF-B4D6-44AA4798421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kAABsnAABgMQAAWSkAABAAAAAmAAAACAAAAIOfAAD//8EB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/OCqYhMAAAAlAAAAZAAAAA0A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UAABsnAABARwAAWSkAABAAAAAmAAAACAAAAIOfAAD//8EB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76E7905-4BFA-3B8F-B4D6-BDDA379842E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u.edu.np/" TargetMode="External"/><Relationship Id="rId3" Type="http://schemas.openxmlformats.org/officeDocument/2006/relationships/hyperlink" Target="https://ku.edu.np/" TargetMode="External"/><Relationship Id="rId4" Type="http://schemas.openxmlformats.org/officeDocument/2006/relationships/hyperlink" Target="https://www.ox.ac.uk/" TargetMode="Externa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themeOverride" Target="../theme/themeOverride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u.edu.np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BTAwAAUgMAAOIiAAB8CwAAEAAAACYAAAAIAAAA//////////8="/>
              </a:ext>
            </a:extLst>
          </p:cNvSpPr>
          <p:nvPr/>
        </p:nvSpPr>
        <p:spPr>
          <a:xfrm>
            <a:off x="540385" y="539750"/>
            <a:ext cx="5130165" cy="1327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</a:t>
            </a:r>
          </a:p>
        </p:txBody>
      </p:sp>
      <p:sp>
        <p:nvSpPr>
          <p:cNvPr id="3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U8y7EfHha+zVxm/Oo14ab2OwlBJ/AtMjNqXDI1k3FlbCtWLUq7xCZkFWPyNppxAOAAAAAAAAy2QAAABkAAAAFwAAABQAAAAAAAAAAAAAAP9/AAD/fwAAAAAAAAkAAAAEAAAArCGlp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AbIQAAAg8AAHJAAABHGAAAEAAAACYAAAAIAAAA//////////8="/>
              </a:ext>
            </a:extLst>
          </p:cNvSpPr>
          <p:nvPr/>
        </p:nvSpPr>
        <p:spPr>
          <a:xfrm>
            <a:off x="5381625" y="2439670"/>
            <a:ext cx="5094605" cy="150685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Block-B's</a:t>
            </a:r>
          </a:p>
        </p:txBody>
      </p:sp>
      <p:sp>
        <p:nvSpPr>
          <p:cNvPr id="4" name="TextArtObject3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B6CwAAdR4AAEs2AAC6JwAAEAAAACYAAAAIAAAA//////////8="/>
              </a:ext>
            </a:extLst>
          </p:cNvSpPr>
          <p:nvPr/>
        </p:nvSpPr>
        <p:spPr>
          <a:xfrm>
            <a:off x="1865630" y="4951095"/>
            <a:ext cx="6960235" cy="150685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pW/+r9b+c8z/AFcn/OeO0V7J/wAK38M/9AfT/wDwHT/Cj/hW/hn/AKA+n/8AgBAOAAAAAAAAy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AbAQAAGwEAAGUXAAC9BQAAEAAAACYAAAAIAAAA//////////8="/>
              </a:ext>
            </a:extLst>
          </p:cNvSpPr>
          <p:nvPr/>
        </p:nvSpPr>
        <p:spPr>
          <a:xfrm>
            <a:off x="179705" y="179705"/>
            <a:ext cx="3623310" cy="7531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Gantt Chart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/OCqYhMAAAAlAAAAEQAAAC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D7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OMAAABxCQAAmkoAAG0a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" y="1534795"/>
            <a:ext cx="11983085" cy="27609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fafPgn/cXEMvlXX9zft3fK3935qr3V5Pc3H2Gyn/ANI/5azf8+yf+zSf/tf7LRAOAAAAAAAAy2QAAABkAAAAFwAAABQAAAAAAAAAAAAAAP9/AAD/fwAAAAAAAAkAAAAEAAAAqe/m8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gkO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6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EUcAAEknAAAASwAA6SkAABAAAAAmAAAACAAAAP//////////"/>
              </a:ext>
            </a:extLst>
          </p:cNvSpPr>
          <p:nvPr/>
        </p:nvSpPr>
        <p:spPr>
          <a:xfrm>
            <a:off x="11552555" y="6386195"/>
            <a:ext cx="63944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L9lfWvs+t61pR6TxLcx/9s22t/6FXr/xX8Ijxp4I1OxhGLnHm23/AF2X5l/76xAOAAAAAAAAy2QAAABkAAAAFwAAABQAAAAAAAAAAAAAAP9/AAD/fwAAAAAAAAkAAAAEAAAA1v5zw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CnEQAApwIAANM5AABjCAAAEAAAACYAAAAIAAAA//////////8="/>
              </a:ext>
            </a:extLst>
          </p:cNvSpPr>
          <p:nvPr/>
        </p:nvSpPr>
        <p:spPr>
          <a:xfrm>
            <a:off x="2869565" y="431165"/>
            <a:ext cx="6530340" cy="9321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Web Site Design &amp; Development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QUAANQIAACJQwAA5h4AABAAAAAmAAAACAAAAP//////////"/>
              </a:ext>
            </a:extLst>
          </p:cNvSpPr>
          <p:nvPr/>
        </p:nvSpPr>
        <p:spPr>
          <a:xfrm>
            <a:off x="932815" y="1435100"/>
            <a:ext cx="10045700" cy="3587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Once the design is selected and approved, the heavy lifting development work is done next.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At this phase, we examine the details, ensuring that every element works to aid the communication objectives of the project.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The architecture and site map are completed. The CSS  are flushed out.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At this stage we will provide:  </a:t>
            </a:r>
          </a:p>
          <a:p>
            <a:pPr marL="85725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• Complete website (skeleton) complete 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XatXNZ/ZJhul1QWep6VZf2nLqktz5Nn5f2n7VeWcyCTb95lW0df+2lN1zUvjhRAOAAAAAAAAS2QAAABkAAAAFwAAABQAAAAAAAAAAAAAAP9/AAD/fwAAAAAAAAkAAAAEAAAA4ymlm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xjL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kcAAEknAAAASwAAMCoAABAAAAAmAAAACAAAAP//////////"/>
              </a:ext>
            </a:extLst>
          </p:cNvSpPr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2NclpesTXFwbG+P2fUIf3mf4LlP+eq/+zL/D/u7GbW8ys/7bxh8fWqVsPPkmaxAOAAAAAAAAy2QAAABkAAAAFwAAABQAAAAAAAAAAAAAAP9/AAD/fwAAAAAAAAkAAAAEAAAApkg+zh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CaCgAApgIAAJc7AACdBgAAEAAAACYAAAAIAAAA//////////8="/>
              </a:ext>
            </a:extLst>
          </p:cNvSpPr>
          <p:nvPr/>
        </p:nvSpPr>
        <p:spPr>
          <a:xfrm>
            <a:off x="1723390" y="430530"/>
            <a:ext cx="7963535" cy="644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Production Management &amp; Implementation 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PTL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AMAACcKAABkSAAAMiQAABAAAAAmAAAACAAAAP//////////"/>
              </a:ext>
            </a:extLst>
          </p:cNvSpPr>
          <p:nvPr/>
        </p:nvSpPr>
        <p:spPr>
          <a:xfrm>
            <a:off x="574040" y="1650365"/>
            <a:ext cx="11193780" cy="4233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At this stage we provide: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• Production proofs for proofing and corrections as needed 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• Testing of site for selected browsers, devices (iPhone, Android, Window etc.)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• Accessibility tests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• Training and production management for the finished project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• The finished project, style guide and all documentation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• SEO initial set-up 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jL8vzK1R6P8AEjRPEniS90Oymup9Qs7q4tZf+JfPHBJND5fnoszL5bbfMT7rfxAOAAAAAAAAS2QAAABkAAAAFwAAABQAAAAAAAAAAAAAAP9/AAD/fwAAAAAAAAkAAAAEAAAArf8AtR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kcAAEknAAAASwAAMCoAABAAAAAmAAAACAAAAP//////////"/>
              </a:ext>
            </a:extLst>
          </p:cNvSpPr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31xPJ/o1xFHHPBuZt3ltHDCu3+Dau2j2uCv8Eh8tU53Q/wBpLStSupoNU0XVNBAOAAAAAAAAy2QAAABkAAAAFwAAABQAAAAAAAAAAAAAAP9/AAD/fwAAAAAAAAkAAAAEAAAA6v8Aq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UCAAAqgAAAHgcAAD5AwAAEAAAACYAAAAIAAAA//////////8="/>
              </a:ext>
            </a:extLst>
          </p:cNvSpPr>
          <p:nvPr/>
        </p:nvSpPr>
        <p:spPr>
          <a:xfrm>
            <a:off x="1435100" y="107950"/>
            <a:ext cx="3192780" cy="53784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Outcome Evaluation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wYAAL0FAABrRAAA6wsAABAAAAAmAAAACAAAAP//////////"/>
              </a:ext>
            </a:extLst>
          </p:cNvSpPr>
          <p:nvPr/>
        </p:nvSpPr>
        <p:spPr>
          <a:xfrm>
            <a:off x="1076325" y="932815"/>
            <a:ext cx="1004570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</a:t>
            </a:r>
            <a:r>
              <a:rPr sz="3000" cap="none"/>
              <a:t>We work with the users to gather feedback, and use this feedback to improve and optimize our website.</a:t>
            </a:r>
            <a:endParaRPr sz="3000" cap="none"/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yBwAA5A8AAJQdAABOFAAAEAAAACYAAAAIAAAA//////////8="/>
              </a:ext>
            </a:extLst>
          </p:cNvSpPr>
          <p:nvPr/>
        </p:nvSpPr>
        <p:spPr>
          <a:xfrm>
            <a:off x="1291590" y="2583180"/>
            <a:ext cx="3516630" cy="717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Findings and results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wYAABIWAABrRAAA/SEAABAAAAAmAAAACAAAAP//////////"/>
              </a:ext>
            </a:extLst>
          </p:cNvSpPr>
          <p:nvPr/>
        </p:nvSpPr>
        <p:spPr>
          <a:xfrm>
            <a:off x="1076325" y="3587750"/>
            <a:ext cx="10045700" cy="1937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Having individual sites for each block saves the time and energy of the visitor. 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This website will help the user to sift through news and notices from PU official related to S.O.E Block-B.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6" name="TextArtObject3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7" name="TextArtObject4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8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9" name="Textbox4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kcAAEknAAAASwAAMCoAABAAAAAmAAAACAAAAP//////////"/>
              </a:ext>
            </a:extLst>
          </p:cNvSpPr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BwAgAAjgEAAPsSAAC9BQAAEAAAACYAAAAIAAAA//////////8="/>
              </a:ext>
            </a:extLst>
          </p:cNvSpPr>
          <p:nvPr/>
        </p:nvSpPr>
        <p:spPr>
          <a:xfrm>
            <a:off x="396240" y="252730"/>
            <a:ext cx="2689225" cy="6800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Application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wYAAJ8GAABrRAAADRcAABAAAAAmAAAACAAAAP//////////"/>
              </a:ext>
            </a:extLst>
          </p:cNvSpPr>
          <p:nvPr/>
        </p:nvSpPr>
        <p:spPr>
          <a:xfrm>
            <a:off x="1076325" y="1076325"/>
            <a:ext cx="10045700" cy="2670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3000" i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Some of the applications of our website are</a:t>
            </a:r>
          </a:p>
          <a:p>
            <a:pPr>
              <a:defRPr sz="3000" i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914400" indent="-971550">
              <a:buFont typeface="Wingdings" pitchFamily="2" charset="2"/>
              <a:buChar char=""/>
              <a:defRPr sz="3000" i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It will help find information to organize campus events, athletic events and student events. </a:t>
            </a:r>
          </a:p>
          <a:p>
            <a:pPr marL="914400" indent="-1028700" defTabSz="449580">
              <a:buFont typeface="Wingdings" pitchFamily="2" charset="2"/>
              <a:buChar char=""/>
              <a:tabLst>
                <a:tab pos="-114300" algn="l"/>
                <a:tab pos="0" algn="l"/>
              </a:tabLst>
              <a:defRPr sz="3000" i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On the Home Page the core fundamentals will be displayed.</a:t>
            </a:r>
          </a:p>
          <a:p>
            <a:pPr marL="914400" indent="-1028700" defTabSz="449580">
              <a:buFont typeface="Wingdings" pitchFamily="2" charset="2"/>
              <a:buChar char=""/>
              <a:tabLst>
                <a:tab pos="-114300" algn="l"/>
                <a:tab pos="0" algn="l"/>
              </a:tabLst>
              <a:defRPr sz="3000" i="1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Our website will provide links related to notes required by the students.</a:t>
            </a:r>
          </a:p>
          <a:p>
            <a:pPr>
              <a:buFontTx/>
              <a:buAutoNum type="romanUcPeriod"/>
            </a:pP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DOD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kcAAEknAAAASwAAMCoAABAAAAAmAAAACAAAAP//////////"/>
              </a:ext>
            </a:extLst>
          </p:cNvSpPr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agQAAJgKAADzRwAAGyEAABAAAAAmAAAACAAAAP//////////"/>
              </a:ext>
            </a:extLst>
          </p:cNvSpPr>
          <p:nvPr/>
        </p:nvSpPr>
        <p:spPr>
          <a:xfrm>
            <a:off x="717550" y="1722120"/>
            <a:ext cx="10978515" cy="3659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i="1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	</a:t>
            </a:r>
            <a:r>
              <a:rPr sz="3000" cap="none">
                <a:solidFill>
                  <a:srgbClr val="000000"/>
                </a:solidFill>
              </a:rPr>
              <a:t>Based on our analysis , it can be concluded that by creating a website that contains all relivent data that is useful for members of S.O.E Block-B; we can improve their without the need for mindless sifting while searching for informations.</a:t>
            </a:r>
            <a:endParaRPr sz="3000" cap="none">
              <a:solidFill>
                <a:srgbClr val="000000"/>
              </a:solidFill>
            </a:endParaRPr>
          </a:p>
        </p:txBody>
      </p:sp>
      <p:sp>
        <p:nvSpPr>
          <p:cNvPr id="3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AcAQAAGwEAAOceAACBBwAAEAAAACYAAAAIAAAA//////////8="/>
              </a:ext>
            </a:extLst>
          </p:cNvSpPr>
          <p:nvPr/>
        </p:nvSpPr>
        <p:spPr>
          <a:xfrm>
            <a:off x="180340" y="179705"/>
            <a:ext cx="4843145" cy="104013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Conclusion</a:t>
            </a: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kcAAEknAAAASwAAMCoAABAAAAAmAAAACAAAAP//////////"/>
              </a:ext>
            </a:extLst>
          </p:cNvSpPr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4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kcAAEknAAAASwAAMCoAABAAAAAmAAAACAAAAP//////////"/>
              </a:ext>
            </a:extLst>
          </p:cNvSpPr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15</a:t>
            </a:r>
          </a:p>
        </p:txBody>
      </p:sp>
      <p:sp>
        <p:nvSpPr>
          <p:cNvPr id="5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AAAAAAAAAAAAAAAAAAAAAAAAAAAAAAAAAAAAAAAAAAAAAAAAAAAAAAAAB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AiDgAAcQAAAGcmAAARBwAAEAAAACYAAAAIAAAA//////////8="/>
              </a:ext>
            </a:extLst>
          </p:cNvSpPr>
          <p:nvPr/>
        </p:nvSpPr>
        <p:spPr>
          <a:xfrm>
            <a:off x="2297430" y="71755"/>
            <a:ext cx="3945255" cy="10769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References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LgYAAPEHAABrRAAA3yIAABAAAAAmAAAACAAAAP//////////"/>
              </a:ext>
            </a:extLst>
          </p:cNvSpPr>
          <p:nvPr/>
        </p:nvSpPr>
        <p:spPr>
          <a:xfrm>
            <a:off x="1004570" y="1290955"/>
            <a:ext cx="10117455" cy="4377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Different websites which are searched and compared are mentioned below. </a:t>
            </a:r>
          </a:p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5715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Official Pokhara University website at </a:t>
            </a:r>
            <a:r>
              <a:rPr u="sng" cap="none">
                <a:solidFill>
                  <a:srgbClr val="0000FF"/>
                </a:solidFill>
                <a:hlinkClick r:id="rId2"/>
              </a:rPr>
              <a:t>https://pu.edu.np/</a:t>
            </a:r>
            <a:r>
              <a:t> </a:t>
            </a:r>
          </a:p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5715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>
                <a:tab pos="57150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Official Kathmandu University website at </a:t>
            </a:r>
            <a:r>
              <a:rPr u="sng" cap="none">
                <a:solidFill>
                  <a:srgbClr val="0000FF"/>
                </a:solidFill>
                <a:hlinkClick r:id="rId3"/>
              </a:rPr>
              <a:t>https://ku.edu.np/</a:t>
            </a:r>
            <a:endParaRPr u="sng" cap="none">
              <a:solidFill>
                <a:srgbClr val="0000FF"/>
              </a:solidFill>
              <a:hlinkClick r:id="rId3"/>
            </a:endParaRPr>
          </a:p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u="sng" cap="non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  <a:hlinkClick r:id="rId3"/>
              </a:defRPr>
            </a:pPr>
            <a:endParaRPr>
              <a:hlinkClick r:id="rId3"/>
            </a:endParaRPr>
          </a:p>
          <a:p>
            <a:pPr marL="0" marR="0" indent="5715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Oxford University’s Official website at </a:t>
            </a:r>
            <a:r>
              <a:rPr u="sng" cap="none">
                <a:solidFill>
                  <a:srgbClr val="0000FF"/>
                </a:solidFill>
                <a:hlinkClick r:id="rId4"/>
              </a:rPr>
              <a:t>https://www.ox.ac.uk/</a:t>
            </a:r>
            <a:r>
              <a:t> </a:t>
            </a:r>
          </a:p>
          <a:p>
            <a:pPr marL="0" marR="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 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 (Hebrew)" pitchFamily="1" charset="-79"/>
                <a:ea typeface="Times New Roman (Hebrew)" pitchFamily="1" charset="-79"/>
                <a:cs typeface="Times New Roman (Hebrew)" pitchFamily="1" charset="-79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>
            <a:extLst>
              <a:ext uri="smNativeData">
                <pr:smNativeData xmlns:pr="smNativeData" xmlns="smNativeData" val="SMDATA_15_/OCqYhMAAAAlAAAAZAAAAE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AAAAB/f38AlpaWA8zMzADAwP8Af39/AAAAAAAAAAAAAAAAAAAAAAAAAAAAIQAAABgAAAAUAAAA7QcAADsBAABmRAAAeCAAABAgAAAmAAAACAAAAP//////////"/>
              </a:ext>
            </a:extLst>
          </p:cNvSpPr>
          <p:nvPr/>
        </p:nvSpPr>
        <p:spPr>
          <a:xfrm>
            <a:off x="1288415" y="200025"/>
            <a:ext cx="9830435" cy="5078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lang="en-us" sz="5400" b="1" i="1" cap="none">
                <a:latin typeface="Times New Roman" pitchFamily="1" charset="0"/>
                <a:ea typeface="SimSun" pitchFamily="0" charset="0"/>
                <a:cs typeface="Times New Roman" pitchFamily="1" charset="0"/>
              </a:rPr>
              <a:t>	</a:t>
            </a:r>
            <a:endParaRPr lang="en-us" sz="5400" b="1" i="1" cap="none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/>
            <a:r>
              <a:rPr lang="en-us" sz="5400" b="1" i="1" cap="none">
                <a:latin typeface="Times New Roman" pitchFamily="1" charset="0"/>
                <a:ea typeface="SimSun" pitchFamily="0" charset="0"/>
                <a:cs typeface="Times New Roman" pitchFamily="1" charset="0"/>
              </a:rPr>
              <a:t>Thank 						</a:t>
            </a:r>
            <a:endParaRPr lang="en-us" sz="5400" b="1" i="1" cap="none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/>
            <a:r>
              <a:rPr lang="en-us" sz="5400" b="1" i="1" cap="none">
                <a:latin typeface="Times New Roman" pitchFamily="1" charset="0"/>
                <a:ea typeface="SimSun" pitchFamily="0" charset="0"/>
                <a:cs typeface="Times New Roman" pitchFamily="1" charset="0"/>
              </a:rPr>
              <a:t>								You </a:t>
            </a:r>
            <a:endParaRPr lang="en-us" sz="5400" b="1" i="1" cap="none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algn="just"/>
            <a:r>
              <a:rPr lang="en-us" sz="5400" b="1" i="1" cap="none">
                <a:latin typeface="Times New Roman" pitchFamily="1" charset="0"/>
                <a:ea typeface="SimSun" pitchFamily="0" charset="0"/>
                <a:cs typeface="Times New Roman" pitchFamily="1" charset="0"/>
              </a:rPr>
              <a:t>									</a:t>
            </a:r>
            <a:endParaRPr lang="en-us" sz="5400" b="1" i="1" cap="none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algn="just"/>
            <a:r>
              <a:rPr lang="en-us" sz="5400" b="1" i="1" cap="none">
                <a:latin typeface="Times New Roman" pitchFamily="1" charset="0"/>
                <a:ea typeface="SimSun" pitchFamily="0" charset="0"/>
                <a:cs typeface="Times New Roman" pitchFamily="1" charset="0"/>
              </a:rPr>
              <a:t>												Peace 				</a:t>
            </a:r>
            <a:endParaRPr lang="en-us" sz="5400" b="1" i="1" cap="none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  <a:p>
            <a:pPr algn="just"/>
            <a:r>
              <a:rPr lang="en-us" sz="5400" b="1" i="1" cap="none">
                <a:latin typeface="Times New Roman" pitchFamily="1" charset="0"/>
                <a:ea typeface="SimSun" pitchFamily="0" charset="0"/>
                <a:cs typeface="Times New Roman" pitchFamily="1" charset="0"/>
              </a:rPr>
              <a:t>																			Out</a:t>
            </a:r>
            <a:endParaRPr lang="en-us" sz="5400" b="1" i="1" cap="none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cCMAAPUTAACPJwAANRYAABAAAAAmAAAACAAAAP//////////"/>
              </a:ext>
            </a:extLst>
          </p:cNvSpPr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t> </a:t>
            </a:r>
          </a:p>
        </p:txBody>
      </p:sp>
      <p:sp>
        <p:nvSpPr>
          <p:cNvPr id="3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cCMAAPUTAACPJwAANRYAABAAAAAmAAAACAAAAP//////////"/>
              </a:ext>
            </a:extLst>
          </p:cNvSpPr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t> </a:t>
            </a:r>
          </a:p>
        </p:txBody>
      </p:sp>
      <p:sp>
        <p:nvSpPr>
          <p:cNvPr id="4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cCMAAPUTAACPJwAANRYAABAAAAAmAAAACAAAAP//////////"/>
              </a:ext>
            </a:extLst>
          </p:cNvSpPr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t> </a:t>
            </a:r>
          </a:p>
        </p:txBody>
      </p:sp>
      <p:sp>
        <p:nvSpPr>
          <p:cNvPr id="5" name="Textbox4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cCMAAPUTAACPJwAANRYAABAAAAAmAAAACAAAAP//////////"/>
              </a:ext>
            </a:extLst>
          </p:cNvSpPr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t> </a:t>
            </a:r>
          </a:p>
        </p:txBody>
      </p:sp>
      <p:sp>
        <p:nvSpPr>
          <p:cNvPr id="6" name="Textbox5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CxoAAJMdAAA0MwAAUCMAABAAAAAmAAAACAAAAP//////////"/>
              </a:ext>
            </a:extLst>
          </p:cNvSpPr>
          <p:nvPr/>
        </p:nvSpPr>
        <p:spPr>
          <a:xfrm>
            <a:off x="4233545" y="4807585"/>
            <a:ext cx="4090035" cy="93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/>
            <a:r>
              <a:t> </a:t>
            </a:r>
            <a:r>
              <a:rPr sz="2400" b="1" cap="none">
                <a:latin typeface="Gabriola" pitchFamily="5" charset="0"/>
                <a:ea typeface="Gabriola" pitchFamily="5" charset="0"/>
                <a:cs typeface="Gabriola" pitchFamily="5" charset="0"/>
              </a:rPr>
              <a:t>Submitted for the partial fulfillment </a:t>
            </a:r>
            <a:endParaRPr sz="2400" b="1" cap="none">
              <a:latin typeface="Gabriola" pitchFamily="5" charset="0"/>
              <a:ea typeface="Gabriola" pitchFamily="5" charset="0"/>
              <a:cs typeface="Gabriola" pitchFamily="5" charset="0"/>
            </a:endParaRPr>
          </a:p>
          <a:p>
            <a:pPr algn="ctr">
              <a:defRPr sz="2400" b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of </a:t>
            </a:r>
          </a:p>
          <a:p>
            <a:pPr algn="ctr">
              <a:defRPr sz="2400" b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Bachelor Degree</a:t>
            </a:r>
          </a:p>
          <a:p>
            <a:pPr/>
          </a:p>
        </p:txBody>
      </p:sp>
      <p:sp>
        <p:nvSpPr>
          <p:cNvPr id="7" name="Textbox6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QwAAAHsAAACBJQAA3AQAABAAAAAmAAAACAAAAP//////////"/>
              </a:ext>
            </a:extLst>
          </p:cNvSpPr>
          <p:nvPr/>
        </p:nvSpPr>
        <p:spPr>
          <a:xfrm>
            <a:off x="42545" y="78105"/>
            <a:ext cx="6054090" cy="711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3600" b="1" i="1" cap="none">
                <a:solidFill>
                  <a:schemeClr val="bg1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School of Engineering, Pokhara University</a:t>
            </a:r>
          </a:p>
        </p:txBody>
      </p:sp>
      <p:pic>
        <p:nvPicPr>
          <p:cNvPr id="8" name="Picture1"/>
          <p:cNvPicPr>
            <a:picLocks noChangeAspect="1"/>
            <a:extLst>
              <a:ext uri="smNativeData">
                <pr:smNativeData xmlns:pr="smNativeData" xmlns="smNativeData" val="SMDATA_17_/OCqYhMAAAAlAAAAEQAAAC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m1g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9wX//9kBAAAAAAAAAAAAAAAAAAAAAAAAAAAAAAAAAAAAAAAAAABLNSMCf39/AHd3dwPMzMwAwMD/AH9/fwAAAAAAAAAAAAAAAAD///8AAAAAACEAAAAYAAAAFAAAAGw/AAA1AAAAAEsAAOs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309860" y="33655"/>
            <a:ext cx="1882140" cy="1903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cVa2CrTo+7R/h015byb82rXfnY9oa3RlAOTiiO3SH7vA9O3XNS0V6J+aDdvOcx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ZAQAAAAAAAAAAAAAAAAAAAAAAAAAAAAAAAAAAAAAAAAAAAAAAAH9/fwB3d3cDrKysAMDA/wB/f38AAAAAAAAAAAAAAAAAAAAAAAAAAAAhAAAAGAAAABQAAAD/////ihIAABkSAAASFgAAEAAAACYAAAAIAAAA//////////8="/>
              </a:ext>
            </a:extLst>
          </p:cNvSpPr>
          <p:nvPr/>
        </p:nvSpPr>
        <p:spPr>
          <a:xfrm>
            <a:off x="-635" y="3013710"/>
            <a:ext cx="2942590" cy="5740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Presented By</a:t>
            </a:r>
          </a:p>
        </p:txBody>
      </p:sp>
      <p:sp>
        <p:nvSpPr>
          <p:cNvPr id="10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ZAQAAAAAAAAAAAAAAAAAAAAAAAAAAAAAAAAAAAAAAAAAAAAAAAH9/fwB3d3cDrKysAMDA/wB/f38AAAAAAAAAAAAAAAAAAAAAAAAAAAAhAAAAGAAAABQAAAA+DQAAYwgAAMMyAAA+DQAAEAAAACYAAAAIAAAA//////////8="/>
              </a:ext>
            </a:extLst>
          </p:cNvSpPr>
          <p:nvPr/>
        </p:nvSpPr>
        <p:spPr>
          <a:xfrm>
            <a:off x="2152650" y="1363345"/>
            <a:ext cx="6099175" cy="78930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official Website</a:t>
            </a:r>
          </a:p>
        </p:txBody>
      </p:sp>
      <p:sp>
        <p:nvSpPr>
          <p:cNvPr id="11" name="Textbox8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AAAAAPQWAABzDwAA/SEAABAAAAAmAAAACAAAAP//////////"/>
              </a:ext>
            </a:extLst>
          </p:cNvSpPr>
          <p:nvPr/>
        </p:nvSpPr>
        <p:spPr>
          <a:xfrm>
            <a:off x="0" y="3731260"/>
            <a:ext cx="2511425" cy="179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     1.Ritik Gurung 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      2.Bikash GC 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       3.Sobit Thapa 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        4.Karan Adhikari </a:t>
            </a:r>
          </a:p>
        </p:txBody>
      </p:sp>
      <p:sp>
        <p:nvSpPr>
          <p:cNvPr id="12" name="TextArtObject3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ZAQAAAAAAAAAAAAAAAAAAAAAAAAAAAAAAAAAAAAAAAAAAAAAAAH9/fwB3d3cDrKysAMDA/wB/f38AAAAAAAAAAAAAAAAAAAAAAAAAAAAhAAAAGAAAABQAAABiOQAA3RMAALtHAADiGAAAEAAAACYAAAAIAAAA//////////8="/>
              </a:ext>
            </a:extLst>
          </p:cNvSpPr>
          <p:nvPr/>
        </p:nvSpPr>
        <p:spPr>
          <a:xfrm>
            <a:off x="9328150" y="3228975"/>
            <a:ext cx="2332355" cy="815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Guided By</a:t>
            </a:r>
          </a:p>
        </p:txBody>
      </p:sp>
      <p:sp>
        <p:nvSpPr>
          <p:cNvPr id="13" name="Textbox7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0zkAACkZAACCRwAAkx0AABAAAAAmAAAACAAAAP//////////"/>
              </a:ext>
            </a:extLst>
          </p:cNvSpPr>
          <p:nvPr/>
        </p:nvSpPr>
        <p:spPr>
          <a:xfrm>
            <a:off x="9399905" y="4090035"/>
            <a:ext cx="222440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 i="1" cap="none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Er. Shiva Ram Dam </a:t>
            </a:r>
          </a:p>
        </p:txBody>
      </p:sp>
      <p:sp>
        <p:nvSpPr>
          <p:cNvPr id="14" name="Textbox9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AQAAANgmAAAiHQAAMCoAABAAAAAmAAAACAAAAP//////////"/>
              </a:ext>
            </a:extLst>
          </p:cNvSpPr>
          <p:nvPr/>
        </p:nvSpPr>
        <p:spPr>
          <a:xfrm>
            <a:off x="635" y="6314440"/>
            <a:ext cx="4735195" cy="543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6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 Department  of  Science  and  technology</a:t>
            </a:r>
          </a:p>
        </p:txBody>
      </p:sp>
      <p:sp>
        <p:nvSpPr>
          <p:cNvPr id="15" name="Textbox10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4TEAANgmAABuOgAAGCkAABAAAAAmAAAACAAAAP//////////"/>
              </a:ext>
            </a:extLst>
          </p:cNvSpPr>
          <p:nvPr/>
        </p:nvSpPr>
        <p:spPr>
          <a:xfrm>
            <a:off x="8108315" y="6314440"/>
            <a:ext cx="13900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 - 2022</a:t>
            </a:r>
          </a:p>
        </p:txBody>
      </p:sp>
      <p:sp>
        <p:nvSpPr>
          <p:cNvPr id="16" name="Textbox1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3Bf//2QEAAAAAAAAAAAAAAAAAAAAAAAAAAAAAAAAAAAAAAAAAAEs1IwJ/f38Ad3d3A8zMzADAwP8Af39/AAAAAAAAAAAAAAAAAAAAAAAAAAAAIQAAABgAAAAUAAAAZEgAAPYlAACZSgAA5ikAABAAAAAmAAAACAAAAP//////////"/>
              </a:ext>
            </a:extLst>
          </p:cNvSpPr>
          <p:nvPr/>
        </p:nvSpPr>
        <p:spPr>
          <a:xfrm>
            <a:off x="11767820" y="6170930"/>
            <a:ext cx="35877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36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CxHAAA4gAAACQsAABqBAAAEAAAACYAAAAIAAAA//////////8="/>
              </a:ext>
            </a:extLst>
          </p:cNvSpPr>
          <p:nvPr/>
        </p:nvSpPr>
        <p:spPr>
          <a:xfrm>
            <a:off x="4664075" y="143510"/>
            <a:ext cx="2511425" cy="5740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Content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gcAANsEAADYJgAAhSUAABAAAAAmAAAACAAAAP//////////"/>
              </a:ext>
            </a:extLst>
          </p:cNvSpPr>
          <p:nvPr/>
        </p:nvSpPr>
        <p:spPr>
          <a:xfrm>
            <a:off x="1258570" y="789305"/>
            <a:ext cx="5055870" cy="5309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Introduction</a:t>
            </a: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Objectives</a:t>
            </a: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Methodology</a:t>
            </a:r>
          </a:p>
          <a:p>
            <a:pPr lvl="1">
              <a:buFont typeface="Wingdings" pitchFamily="2" charset="2"/>
              <a:buBlip>
                <a:blip r:embed="rId3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ER Diagram</a:t>
            </a: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Tools and technologies</a:t>
            </a: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Project Implementation</a:t>
            </a: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Project Planning </a:t>
            </a: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Gantt Chart</a:t>
            </a: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Web Site Design &amp; Development</a:t>
            </a: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Production Management &amp; Implementation </a:t>
            </a: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 Outcome Evaluation </a:t>
            </a: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Findings and results</a:t>
            </a: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Applications</a:t>
            </a: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Conclusion </a:t>
            </a:r>
          </a:p>
          <a:p>
            <a:pPr>
              <a:buFont typeface="Wingdings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References</a:t>
            </a: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zPs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TjgAAEknAAAEQgAAMCoAABAAAAAmAAAACAAAAP//////////"/>
              </a:ext>
            </a:extLst>
          </p:cNvSpPr>
          <p:nvPr/>
        </p:nvSpPr>
        <p:spPr>
          <a:xfrm>
            <a:off x="9152890" y="6386195"/>
            <a:ext cx="157861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kcAAEknAAAASwAAeSoAABAAAAAmAAAACAAAAP//////////"/>
              </a:ext>
            </a:extLst>
          </p:cNvSpPr>
          <p:nvPr/>
        </p:nvSpPr>
        <p:spPr>
          <a:xfrm>
            <a:off x="11624310" y="6386195"/>
            <a:ext cx="56769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8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2</a:t>
            </a:r>
          </a:p>
        </p:txBody>
      </p:sp>
      <p:sp>
        <p:nvSpPr>
          <p:cNvPr id="7" name="TextArtObject3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EAcAAAkLAABrRAAAwSMAABAAAAAmAAAACAAAAP//////////"/>
              </a:ext>
            </a:extLst>
          </p:cNvSpPr>
          <p:nvPr/>
        </p:nvSpPr>
        <p:spPr>
          <a:xfrm>
            <a:off x="1148080" y="1793875"/>
            <a:ext cx="9973945" cy="401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The students of BEoC (S.O.E) seek to create a sub-family for Block-B of the existing website, </a:t>
            </a:r>
            <a:r>
              <a:rPr cap="none">
                <a:hlinkClick r:id="rId2"/>
              </a:rPr>
              <a:t>https://pu.edu.np/</a:t>
            </a:r>
            <a:r>
              <a:t>.</a:t>
            </a:r>
          </a:p>
          <a:p>
            <a:pPr marL="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So, for the convenience of students and teachers,</a:t>
            </a:r>
          </a:p>
          <a:p>
            <a:pPr marL="457200" marR="0" indent="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Blip>
                <a:blip r:embed="rId3"/>
              </a:buBlip>
              <a:tabLst>
                <a:tab pos="45720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We hope to build a better site to serve the community(S.O.E Block-B). </a:t>
            </a:r>
          </a:p>
          <a:p>
            <a:pPr marL="457200" marR="0" indent="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Blip>
                <a:blip r:embed="rId3"/>
              </a:buBlip>
              <a:tabLst>
                <a:tab pos="45720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It should easily find information, and accessible to the all visitors.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3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CEAAAAYAAAAFAAAAPQWAACIAwAA/y8AABwIAAAQAAAAJgAAAAgAAAD//x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0FgAAiAMAAP8vAAAcCAAAEAAAACYAAAAIAAAA//////////8="/>
              </a:ext>
            </a:extLst>
          </p:cNvSpPr>
          <p:nvPr/>
        </p:nvSpPr>
        <p:spPr>
          <a:xfrm>
            <a:off x="3731260" y="574040"/>
            <a:ext cx="4070985" cy="7442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INTRODUCTION</a:t>
            </a: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CEAAAAYAAAAFAAAAM0MAADYJgAAsysAADAqAAAQAAAAJgAAAAgAAAD//x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TkAAEknAAA2QgAAGSoAABAAAAAmAAAACAAAAP//////////"/>
              </a:ext>
            </a:extLst>
          </p:cNvSpPr>
          <p:nvPr/>
        </p:nvSpPr>
        <p:spPr>
          <a:xfrm>
            <a:off x="937323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EbB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1UgAAEknAAAASwAAMCoAABAAAAAmAAAACAAAAP//////////"/>
              </a:ext>
            </a:extLst>
          </p:cNvSpPr>
          <p:nvPr/>
        </p:nvSpPr>
        <p:spPr>
          <a:xfrm>
            <a:off x="11839575" y="6386195"/>
            <a:ext cx="352425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8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AAACEAAAAYAAAAFAAAAMQBAADEAQAA1hcAABAHAAAQAAAAJgAAAAgAAAD//x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EAQAAxAEAANYXAAAQBwAAEAAAACYAAAAIAAAA//////////8="/>
              </a:ext>
            </a:extLst>
          </p:cNvSpPr>
          <p:nvPr/>
        </p:nvSpPr>
        <p:spPr>
          <a:xfrm>
            <a:off x="287020" y="287020"/>
            <a:ext cx="3587750" cy="8610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OBJECTIVES 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0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QUAAKYGAABNRQAAwSMAABAAAAAmAAAACAAAAP//////////"/>
              </a:ext>
            </a:extLst>
          </p:cNvSpPr>
          <p:nvPr/>
        </p:nvSpPr>
        <p:spPr>
          <a:xfrm>
            <a:off x="932815" y="1080770"/>
            <a:ext cx="10332720" cy="4731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The proposed website will have a clear, intuitive, and easily searchable design so that members of the community and visitors are able to maximize their work.</a:t>
            </a:r>
          </a:p>
          <a:p>
            <a:pPr marL="914400" marR="0" indent="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The site will provide links to the official website and other external sites.  </a:t>
            </a:r>
          </a:p>
          <a:p>
            <a:pPr marL="85725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To convey dynamic energy and diversity to all who visit the site.</a:t>
            </a:r>
          </a:p>
          <a:p>
            <a:pPr marL="914400" marR="811530" indent="55245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Therefore, the site will be easy to maintain and easy to update with new content.</a:t>
            </a: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gICAgICAgICAgICAgICAgICAgICAgICAgICAgICAgICAgICAgICAgICAgICAhAOAAAAAAAAS2QAAABkAAAAFwAAABQAAAAAAAAAAAAAAP9/AAD/fwAAAAAAAAkAAAAEAAAAAAAA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tToAAEknAABCQwAAGSoAABAAAAAmAAAACAAAAP//////////"/>
              </a:ext>
            </a:extLst>
          </p:cNvSpPr>
          <p:nvPr/>
        </p:nvSpPr>
        <p:spPr>
          <a:xfrm>
            <a:off x="954341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80cAALonAAAASwAA+ikAABAAAAAmAAAACAAAAP//////////"/>
              </a:ext>
            </a:extLst>
          </p:cNvSpPr>
          <p:nvPr/>
        </p:nvSpPr>
        <p:spPr>
          <a:xfrm>
            <a:off x="11696065" y="6457950"/>
            <a:ext cx="4959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b="1" i="1" cap="none"/>
            </a:pPr>
            <a: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3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ApGQAA4gAAAB0wAAD5AwAAEAAAACYAAAAIAAAA//////////8="/>
              </a:ext>
            </a:extLst>
          </p:cNvSpPr>
          <p:nvPr/>
        </p:nvSpPr>
        <p:spPr>
          <a:xfrm>
            <a:off x="4090035" y="143510"/>
            <a:ext cx="3731260" cy="502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METHODOLOGY</a:t>
            </a:r>
          </a:p>
        </p:txBody>
      </p:sp>
      <p:sp>
        <p:nvSpPr>
          <p:cNvPr id="4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wYAAGoEAABrRAAAkx0AABAAAAAmAAAACAAAAP//////////"/>
              </a:ext>
            </a:extLst>
          </p:cNvSpPr>
          <p:nvPr/>
        </p:nvSpPr>
        <p:spPr>
          <a:xfrm>
            <a:off x="1076325" y="717550"/>
            <a:ext cx="10045700" cy="4090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The prototype methodology was selected for the development of our project.</a:t>
            </a:r>
          </a:p>
          <a:p>
            <a:pPr lvl="2" marL="9144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>
                <a:tab pos="57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 collect requirements that typically include planning and sketching a sample </a:t>
            </a:r>
          </a:p>
          <a:p>
            <a:pPr lvl="2" marL="9144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>
                <a:tab pos="57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 the quick design of the project is made </a:t>
            </a:r>
          </a:p>
          <a:p>
            <a:pPr marL="9144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b="0" cap="none"/>
              <a:t>the prototype of the project is made </a:t>
            </a:r>
            <a:endParaRPr b="0" cap="none"/>
          </a:p>
          <a:p>
            <a:pPr marL="9144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>
                <a:tab pos="914400" algn="l"/>
              </a:tabLst>
              <a:defRPr sz="30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b="0" cap="none"/>
              <a:t>the errors are maintained after the development of the website</a:t>
            </a:r>
            <a:endParaRPr b="0" cap="none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DkAAEknAADFQQAAGSoAABAAAAAmAAAACAAAAP//////////"/>
              </a:ext>
            </a:extLst>
          </p:cNvSpPr>
          <p:nvPr/>
        </p:nvSpPr>
        <p:spPr>
          <a:xfrm>
            <a:off x="9301480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UYAAPAnAAAASwAAMCoAABAAAAAmAAAACAAAAP//////////"/>
              </a:ext>
            </a:extLst>
          </p:cNvSpPr>
          <p:nvPr/>
        </p:nvSpPr>
        <p:spPr>
          <a:xfrm>
            <a:off x="11522075" y="6492240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b="1" i="1" cap="none"/>
            </a:pPr>
            <a:r>
              <a:t>5</a:t>
            </a:r>
          </a:p>
        </p:txBody>
      </p:sp>
      <p:pic>
        <p:nvPicPr>
          <p:cNvPr id="7" name="Picture1"/>
          <p:cNvPicPr>
            <a:extLst>
              <a:ext uri="smNativeData">
                <pr:smNativeData xmlns:pr="smNativeData" xmlns="smNativeData" val="SMDATA_17_/OCqYhMAAAAlAAAAEQ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GDM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J4GAADPGwAAvkUAAKM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0" y="4520565"/>
            <a:ext cx="10261600" cy="1435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/////////////////////////////////////////////////////////////xAOAAAAAAAAy2QAAABkAAAAFwAAABQAAAAAAAAAAAAAAP9/AAD/fwAAAAAAAAkAAAAEAAAA/////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BsEwAA4gAAABshAADbBAAAEAAAACYAAAAIAAAA//////////8="/>
              </a:ext>
            </a:extLst>
          </p:cNvSpPr>
          <p:nvPr/>
        </p:nvSpPr>
        <p:spPr>
          <a:xfrm>
            <a:off x="3157220" y="143510"/>
            <a:ext cx="2224405" cy="64579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ER-Diagram</a:t>
            </a:r>
          </a:p>
        </p:txBody>
      </p:sp>
      <p:sp>
        <p:nvSpPr>
          <p:cNvPr id="3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QQBBAEEARQBBAEEAQQBDAGcATQBnAEEAQQBWAGcAYwBBAEEASwByADQALwAvABAOAAAAAAAAS2QAAABkAAAAFwAAABQAAAAAAAAAAAAAAP9/AAD/fwAAAAAAAAkAAAAEAAAAQQBBA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4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NgmAAABQAAAMCoAABAAAAAmAAAACAAAAP//////////"/>
              </a:ext>
            </a:extLst>
          </p:cNvSpPr>
          <p:nvPr/>
        </p:nvSpPr>
        <p:spPr>
          <a:xfrm>
            <a:off x="9112885" y="6314440"/>
            <a:ext cx="1291590" cy="543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ZEgAALonAAAASwAAMCoAABAAAAAmAAAACAAAAP//////////"/>
              </a:ext>
            </a:extLst>
          </p:cNvSpPr>
          <p:nvPr/>
        </p:nvSpPr>
        <p:spPr>
          <a:xfrm>
            <a:off x="11767820" y="6457950"/>
            <a:ext cx="42418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0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6</a:t>
            </a:r>
          </a:p>
        </p:txBody>
      </p:sp>
      <p:pic>
        <p:nvPicPr>
          <p:cNvPr id="6" name="Picture2"/>
          <p:cNvPicPr>
            <a:picLocks noChangeAspect="1"/>
            <a:extLst>
              <a:ext uri="smNativeData">
                <pr:smNativeData xmlns:pr="smNativeData" xmlns="smNativeData" val="SMDATA_17_/OCqYhMAAAAlAAAAEQAAAC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JINAAABBgAAzD0AAME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0" y="975995"/>
            <a:ext cx="7839710" cy="4836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7NdX8AbWy8aaFf3Gq6bp95PBc+XG32OKPCbV/ur/AHt9fH0syo18ynlkObnj/xAOAAAAAAAAS2QAAABkAAAAFwAAABQAAAAAAAAAAAAAAP9/AAD/fwAAAAAAAAkAAAAEAAAA1p1uf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twAAABY0AABMBQAAEAAAACYAAAAIAAAA//////////8="/>
              </a:ext>
            </a:extLst>
          </p:cNvSpPr>
          <p:nvPr/>
        </p:nvSpPr>
        <p:spPr>
          <a:xfrm>
            <a:off x="2080895" y="116205"/>
            <a:ext cx="6386195" cy="74485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Tools and technologies</a:t>
            </a:r>
          </a:p>
        </p:txBody>
      </p:sp>
      <p:sp>
        <p:nvSpPr>
          <p:cNvPr id="3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wYAAJgKAADcRAAALSAAABAAAAAmAAAACAAAAP//////////"/>
              </a:ext>
            </a:extLst>
          </p:cNvSpPr>
          <p:nvPr/>
        </p:nvSpPr>
        <p:spPr>
          <a:xfrm>
            <a:off x="1076325" y="1722120"/>
            <a:ext cx="10117455" cy="3508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 (Hebrew)" pitchFamily="1" charset="-79"/>
                <a:ea typeface="Times New Roman (Hebrew)" pitchFamily="1" charset="-79"/>
                <a:cs typeface="Times New Roman (Hebrew)" pitchFamily="1" charset="-79"/>
              </a:defRPr>
            </a:pPr>
            <a:r>
              <a:rPr sz="3000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	</a:t>
            </a:r>
            <a:r>
              <a:rPr sz="3000" b="1" i="1" u="sng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HTML</a:t>
            </a:r>
            <a:r>
              <a:rPr sz="3000" i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 </a:t>
            </a:r>
            <a:endParaRPr sz="3000" i="1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	</a:t>
            </a:r>
            <a:r>
              <a:rPr b="1" u="sng" cap="none"/>
              <a:t>CSS</a:t>
            </a:r>
            <a:r>
              <a:t> 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	</a:t>
            </a:r>
            <a:r>
              <a:rPr b="1" u="sng" cap="none"/>
              <a:t>Visual studio code </a:t>
            </a:r>
            <a:endParaRPr b="1" u="sng" cap="none"/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	</a:t>
            </a:r>
            <a:r>
              <a:rPr b="1" u="sng" cap="none">
                <a:solidFill>
                  <a:srgbClr val="4D5156"/>
                </a:solidFill>
              </a:rPr>
              <a:t>JavaScript</a:t>
            </a:r>
            <a:r>
              <a:rPr cap="none">
                <a:solidFill>
                  <a:srgbClr val="4D5156"/>
                </a:solidFill>
              </a:rPr>
              <a:t> </a:t>
            </a:r>
            <a:endParaRPr cap="none">
              <a:solidFill>
                <a:srgbClr val="4D5156"/>
              </a:solidFill>
            </a:endParaRPr>
          </a:p>
          <a:p>
            <a:pPr lvl="1" marL="914400" marR="0" indent="-9144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b="1" i="1" u="sng" cap="none">
                <a:solidFill>
                  <a:srgbClr val="4D5156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SQL</a:t>
            </a:r>
          </a:p>
          <a:p>
            <a:pPr lvl="1" marL="914400" marR="0" indent="-9144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b="1" i="1" u="sng" cap="none">
                <a:solidFill>
                  <a:srgbClr val="4D5156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PHP(Laravel framework)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4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S98OXt7FBcWVh9vuvO/d2sULN5fzSN+73fMny/3GX+9Xce1qc1a/tAaJqWmzzxAOAAAAAAAAy2QAAABkAAAAFwAAABQAAAAAAAAAAAAAAP9/AAD/fwAAAAAAAAkAAAAEAAAAr2ttCh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5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DgAAGAnAAANQQAAMCoAABAAAAAmAAAACAAAAP//////////"/>
              </a:ext>
            </a:extLst>
          </p:cNvSpPr>
          <p:nvPr/>
        </p:nvSpPr>
        <p:spPr>
          <a:xfrm>
            <a:off x="9184640" y="6400800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MSWd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1UgAALonAAAASwAAMCoAABAAAAAmAAAACAAAAP//////////"/>
              </a:ext>
            </a:extLst>
          </p:cNvSpPr>
          <p:nvPr/>
        </p:nvSpPr>
        <p:spPr>
          <a:xfrm>
            <a:off x="11839575" y="6457950"/>
            <a:ext cx="3524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000" b="1" i="1" cap="none"/>
            </a:pPr>
            <a: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MJ0MT9VxX/bsj6XEZdRxWF+u4L/t6J9mUtJS19efJBRRRQAUUUUAFFFFABRRRRAOAAAAAAAAS2QAAABkAAAAFwAAABQAAAAAAAAAAAAAAP9/AAD/fwAAAAAAAAkAAAAEAAAAAgQDBR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ASFgAAAAAAAEs2AAAGBQAAEAAAACYAAAAIAAAA//////////8="/>
              </a:ext>
            </a:extLst>
          </p:cNvSpPr>
          <p:nvPr/>
        </p:nvSpPr>
        <p:spPr>
          <a:xfrm>
            <a:off x="3587750" y="0"/>
            <a:ext cx="5238115" cy="8166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Project Implementation</a:t>
            </a:r>
          </a:p>
        </p:txBody>
      </p:sp>
      <p:sp>
        <p:nvSpPr>
          <p:cNvPr id="3" name="TextArtObject2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BRRRQAUUUUAFFFFABRRRQAUUUUAFFFFABRRRQAUUUUAFFFFABRRRQAUUUUAFBAOAAAAAAAASmQAAABkAAAAFwAAABQAAAAAAAAAAAAAAP9/AAD/fwAAAAAAAAkAAAAEAAAA+ZX0tx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CmAgAAagQAAL8UAADUCAAAEAAAACYAAAAIAAAA//////////8="/>
              </a:ext>
            </a:extLst>
          </p:cNvSpPr>
          <p:nvPr/>
        </p:nvSpPr>
        <p:spPr>
          <a:xfrm>
            <a:off x="430530" y="717550"/>
            <a:ext cx="2941955" cy="717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Project Planning</a:t>
            </a:r>
          </a:p>
        </p:txBody>
      </p:sp>
      <p:sp>
        <p:nvSpPr>
          <p:cNvPr id="4" name="Textbox1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wYAANQIAABrRAAAqiAAABAAAAAmAAAACAAAAP//////////"/>
              </a:ext>
            </a:extLst>
          </p:cNvSpPr>
          <p:nvPr/>
        </p:nvSpPr>
        <p:spPr>
          <a:xfrm>
            <a:off x="1076325" y="1435100"/>
            <a:ext cx="10045700" cy="387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i="1" cap="none"/>
              <a:t>Using the insight gained from analysis of the required content for the site, 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i="1" cap="none"/>
              <a:t>we plan to select several design that will visually express your core message 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i="1" cap="none"/>
              <a:t> from layout and color to type size and style will be made with users in mind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"/>
              <a:tabLst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i="1" cap="none"/>
              <a:t>we shall then present the initial concepts to the users to turn the concept into a comprehensive design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i="1" cap="none"/>
              <a:t>The best idea will be chosen for further development. </a:t>
            </a:r>
            <a:r>
              <a:t>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5" name="TextArtObject3"/>
          <p:cNvSpPr>
            <a:extLst>
              <a:ext uri="smNativeData">
                <pr:smNativeData xmlns:pr="smNativeData" xmlns="smNativeData" val="SMDATA_16_/OCqYhMAAAAlAAAAEAAAAE0AAAAAkAAAAEgAAACQAAAASAAAAAAAAAAAAAAAAAAAAAEAAABQAAAAAAAAAAAAAAAzMzMzMzPT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BAAAAAQAAACMAAAAjAAAAIwAAAB4AAAAAAAAAZAAAAGQAAAAAAAAAZAAAAGQAAAAVAAAAYAAAAAAAAAAAAAAADwAAACADAAAAAAAAAAAAAAEAAACgMgAAVgcAAKr4//8BAAAAf39/AAEAAABkAAAAAAAAABQAAABAHwAAAAAAACYAAAAAAAAAwOD//wAAAAAmAAAAZAAAABYAAABMAAAAAQAAAAAAAAAHAAAAAAAAAAIAAACWlpYKAAAAACEAAAAhAAAAZAAAAGQAAAAAAAAArKysAAAAAABCAAAAQgAAAGQAAABkAAAAAAAAAAYAAABRAAAARwBhAGIAcgBpAG8AbABhAAAAAAF9AQIDAAQRBRIhMUEGE1FhByJxFDKBkaEII0KxwRVS0fAkM2JyggkKFhcYGRAOAAAAAAAAS2QAAABkAAAAFwAAABQAAAAAAAAAAAAAAP9/AAD/fwAAAAAAAAkAAAAEAAAAAFFFFB4AAABoAAAAAAAAAAAAAAAAAAAAAAAAAAAAAAAQJwAAECcAAAAAAAAAAAAAAAAAAAAAAAAAAAAAAAAAAAAAAAAAAAAAFAAAAAAAAADAwP8AAAAAAGQAAAAyAAAAAAAAAGQAAAAAAAAAf39/AAoAAAAiAAAAGAAAAAAAAAAAAAAAAAAAAAAAAAAAAAAAAAAAACQAAAAkAAAAAAAAAAcAAAAAAAAAAAAAAAAAAAAAAAAAAAAAAAAAAAB/f38AJQAAAFgAAAAAAAAAAAAAAAAAAAAAAAAAAAAAAAAAAAAAAAAAAAAAAAAAAAAAAAAAAAAAAD8AAAAAAAAAoIYBAAAAAAAAAAAAAAAAAAwAAAABAAAAAAAAAAAAAAAAAAAAHwAAAFQAAAD///8A////AQAAAAAAAAAAAAAAAAAAAAAAAAAAAAAAAAAAAAAAAAAAAAAAAH9/fwCWlpYDrKysAMDA/wB/f38AAAAAAAAAAAAAAAAAAAAAAAAAAAAhAAAAGAAAABQAAADNDAAA2CYAALMrAAAwKgAAEAAAACYAAAAIAAAA//////////8="/>
              </a:ext>
            </a:extLst>
          </p:cNvSpPr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/>
              </a:rPr>
              <a:t>S.O.E Block-B website project</a:t>
            </a:r>
          </a:p>
        </p:txBody>
      </p:sp>
      <p:sp>
        <p:nvSpPr>
          <p:cNvPr id="6" name="Textbox2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Cd/M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  <p:sp>
        <p:nvSpPr>
          <p:cNvPr id="7" name="Textbox3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1UgAAEknAAAASwAA6SkAABAAAAAmAAAACAAAAP//////////"/>
              </a:ext>
            </a:extLst>
          </p:cNvSpPr>
          <p:nvPr/>
        </p:nvSpPr>
        <p:spPr>
          <a:xfrm>
            <a:off x="11839575" y="6386195"/>
            <a:ext cx="3524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8</a:t>
            </a:r>
          </a:p>
        </p:txBody>
      </p:sp>
      <p:sp>
        <p:nvSpPr>
          <p:cNvPr id="8" name="Textbox4"/>
          <p:cNvSpPr>
            <a:extLst>
              <a:ext uri="smNativeData">
                <pr:smNativeData xmlns:pr="smNativeData" xmlns="smNativeData" val="SMDATA_15_/OCqYh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DzgAAEknAACcQAAAGSoAABAAAAAmAAAACAAAAP//////////"/>
              </a:ext>
            </a:extLst>
          </p:cNvSpPr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itchFamily="5" charset="0"/>
                <a:ea typeface="Gabriola" pitchFamily="5" charset="0"/>
                <a:cs typeface="Gabriola" pitchFamily="5" charset="0"/>
              </a:defRPr>
            </a:pPr>
            <a:r>
              <a:t>June-2022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4B3523"/>
    </a:dk1>
    <a:lt1>
      <a:srgbClr val="FFFFD9"/>
    </a:lt1>
    <a:dk2>
      <a:srgbClr val="4B3523"/>
    </a:dk2>
    <a:lt2>
      <a:srgbClr val="777777"/>
    </a:lt2>
    <a:accent1>
      <a:srgbClr val="FFFFF7"/>
    </a:accent1>
    <a:accent2>
      <a:srgbClr val="33CC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NITRO</dc:creator>
  <cp:keywords/>
  <dc:description/>
  <cp:lastModifiedBy>dcdc1</cp:lastModifiedBy>
  <cp:revision>0</cp:revision>
  <dcterms:created xsi:type="dcterms:W3CDTF">2022-06-12T12:22:12Z</dcterms:created>
  <dcterms:modified xsi:type="dcterms:W3CDTF">2022-06-16T07:51:24Z</dcterms:modified>
</cp:coreProperties>
</file>