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104874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74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F165506-2CA9-4159-8673-74A1DFF44E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104874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74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FB335BB-82AA-4A08-97A9-7CECDA8BD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Notes Placeholder 1048692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3DA8-0B69-49B1-903C-807367A02778}" type="slidenum">
              <a:rPr lang="id-ID" smtClean="0"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3DA8-0B69-49B1-903C-807367A02778}" type="slidenum">
              <a:rPr lang="id-ID" smtClean="0"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5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6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6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3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90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1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3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7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7" Type="http://schemas.openxmlformats.org/officeDocument/2006/relationships/image" Target="../media/image17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jpeg" /><Relationship Id="rId5" Type="http://schemas.openxmlformats.org/officeDocument/2006/relationships/image" Target="../media/image8.png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jpeg" /><Relationship Id="rId5" Type="http://schemas.openxmlformats.org/officeDocument/2006/relationships/image" Target="../media/image18.jpeg" /><Relationship Id="rId4" Type="http://schemas.openxmlformats.org/officeDocument/2006/relationships/image" Target="../media/image1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1.jpeg" /><Relationship Id="rId4" Type="http://schemas.openxmlformats.org/officeDocument/2006/relationships/image" Target="../media/image20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4.jpeg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5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7.jpeg" /><Relationship Id="rId4" Type="http://schemas.openxmlformats.org/officeDocument/2006/relationships/image" Target="../media/image26.jpe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8.jpeg" /><Relationship Id="rId4" Type="http://schemas.openxmlformats.org/officeDocument/2006/relationships/image" Target="../media/image10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9.jpeg" /><Relationship Id="rId4" Type="http://schemas.openxmlformats.org/officeDocument/2006/relationships/image" Target="../media/image10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30.jpe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9.jpeg" /><Relationship Id="rId4" Type="http://schemas.openxmlformats.org/officeDocument/2006/relationships/image" Target="../media/image8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1.jpe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png" /><Relationship Id="rId4" Type="http://schemas.openxmlformats.org/officeDocument/2006/relationships/image" Target="../media/image10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jpeg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稻壳天启设计原创模板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1" y="-1"/>
            <a:ext cx="12192000" cy="6858001"/>
          </a:xfrm>
          <a:prstGeom prst="rect">
            <a:avLst/>
          </a:prstGeom>
        </p:spPr>
      </p:pic>
      <p:sp>
        <p:nvSpPr>
          <p:cNvPr id="1048582" name="TextBox 1048581"/>
          <p:cNvSpPr txBox="1"/>
          <p:nvPr/>
        </p:nvSpPr>
        <p:spPr>
          <a:xfrm>
            <a:off x="3924096" y="1524814"/>
            <a:ext cx="7579251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933FF"/>
                </a:solidFill>
              </a:rPr>
              <a:t>Team leader 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9933FF"/>
                </a:solidFill>
              </a:rPr>
              <a:t>              </a:t>
            </a:r>
            <a:r>
              <a:rPr lang="en-US" sz="3600" b="1" dirty="0">
                <a:solidFill>
                  <a:srgbClr val="FF6600"/>
                </a:solidFill>
              </a:rPr>
              <a:t>Sara </a:t>
            </a:r>
            <a:r>
              <a:rPr lang="en-US" sz="3600" b="1" dirty="0" err="1">
                <a:solidFill>
                  <a:srgbClr val="FF6600"/>
                </a:solidFill>
              </a:rPr>
              <a:t>Sobitha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9933FF"/>
                </a:solidFill>
              </a:rPr>
              <a:t>Team members 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9933FF"/>
                </a:solidFill>
              </a:rPr>
              <a:t>             </a:t>
            </a:r>
            <a:r>
              <a:rPr lang="en-US" sz="3600" b="1" dirty="0" err="1">
                <a:solidFill>
                  <a:srgbClr val="FF6600"/>
                </a:solidFill>
              </a:rPr>
              <a:t>Yerra</a:t>
            </a:r>
            <a:r>
              <a:rPr lang="en-US" sz="3600" b="1" dirty="0">
                <a:solidFill>
                  <a:srgbClr val="FF6600"/>
                </a:solidFill>
              </a:rPr>
              <a:t> Sai </a:t>
            </a:r>
            <a:r>
              <a:rPr lang="en-US" sz="3600" b="1" dirty="0" err="1">
                <a:solidFill>
                  <a:srgbClr val="FF6600"/>
                </a:solidFill>
              </a:rPr>
              <a:t>Laxmi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FF6600"/>
                </a:solidFill>
              </a:rPr>
              <a:t>              </a:t>
            </a:r>
            <a:r>
              <a:rPr lang="en-US" sz="3600" b="1" dirty="0" err="1">
                <a:solidFill>
                  <a:srgbClr val="FF6600"/>
                </a:solidFill>
              </a:rPr>
              <a:t>Yadla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Jahnavi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FF6600"/>
                </a:solidFill>
              </a:rPr>
              <a:t>        </a:t>
            </a:r>
            <a:r>
              <a:rPr lang="en-US" sz="3600" b="1" dirty="0" err="1">
                <a:solidFill>
                  <a:srgbClr val="FF6600"/>
                </a:solidFill>
              </a:rPr>
              <a:t>Vavilapalli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Geethanjali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>
                <a:solidFill>
                  <a:srgbClr val="FF6600"/>
                </a:solidFill>
              </a:rPr>
              <a:t>              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9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78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79" name="图片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52" name="矩形 32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80" name="稻壳天启设计原创模板"/>
          <p:cNvPicPr>
            <a:picLocks noChangeAspect="1"/>
          </p:cNvPicPr>
          <p:nvPr/>
        </p:nvPicPr>
        <p:blipFill rotWithShape="1">
          <a:blip r:embed="rId5"/>
          <a:srcRect l="47824"/>
          <a:stretch>
            <a:fillRect/>
          </a:stretch>
        </p:blipFill>
        <p:spPr>
          <a:xfrm rot="17099196">
            <a:off x="1543807" y="1199957"/>
            <a:ext cx="1625909" cy="1820826"/>
          </a:xfrm>
          <a:prstGeom prst="rect">
            <a:avLst/>
          </a:prstGeom>
        </p:spPr>
      </p:pic>
      <p:sp>
        <p:nvSpPr>
          <p:cNvPr id="1048653" name="稻壳天启设计原创模板"/>
          <p:cNvSpPr/>
          <p:nvPr/>
        </p:nvSpPr>
        <p:spPr>
          <a:xfrm rot="10800000" flipV="1">
            <a:off x="149741" y="410222"/>
            <a:ext cx="11494250" cy="813241"/>
          </a:xfrm>
          <a:prstGeom prst="roundRect">
            <a:avLst/>
          </a:prstGeom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6000" b="1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 SEO  &amp;  KEYWORD RESEARCH </a:t>
            </a:r>
            <a:endParaRPr lang="zh-CN" altLang="en-US" b="1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54" name="TextBox 1048653"/>
          <p:cNvSpPr txBox="1"/>
          <p:nvPr/>
        </p:nvSpPr>
        <p:spPr>
          <a:xfrm>
            <a:off x="149741" y="1465608"/>
            <a:ext cx="4000000" cy="815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800000"/>
                </a:solidFill>
              </a:rPr>
              <a:t>Seo audit:</a:t>
            </a:r>
            <a:endParaRPr lang="en-US" sz="2800" b="1">
              <a:solidFill>
                <a:srgbClr val="800000"/>
              </a:solidFill>
            </a:endParaRPr>
          </a:p>
        </p:txBody>
      </p:sp>
      <p:pic>
        <p:nvPicPr>
          <p:cNvPr id="2097181" name="Picture 209718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18513" y="1465607"/>
            <a:ext cx="4448291" cy="5264680"/>
          </a:xfrm>
          <a:prstGeom prst="rect">
            <a:avLst/>
          </a:prstGeom>
        </p:spPr>
      </p:pic>
      <p:pic>
        <p:nvPicPr>
          <p:cNvPr id="2097182" name="Picture 209718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97643" y="1223463"/>
            <a:ext cx="4403147" cy="5541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3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83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84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58" name="矩形 37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59" name="矩形 39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1396867" y="4414899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01%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0" name="矩形 4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2784022" y="4414899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02%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1" name="矩形 47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<p:cNvSpPr/>
          <p:nvPr/>
        </p:nvSpPr>
        <p:spPr>
          <a:xfrm>
            <a:off x="4143872" y="4387574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03%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85" name="Picture 209718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0781" y="588833"/>
            <a:ext cx="5742390" cy="5962708"/>
          </a:xfrm>
          <a:prstGeom prst="rect">
            <a:avLst/>
          </a:prstGeom>
        </p:spPr>
      </p:pic>
      <p:pic>
        <p:nvPicPr>
          <p:cNvPr id="2097186" name="Picture 209718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376738" y="588832"/>
            <a:ext cx="5526917" cy="6026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87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665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88" name="Picture 209718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61" y="424306"/>
            <a:ext cx="4902446" cy="6121384"/>
          </a:xfrm>
          <a:prstGeom prst="rect">
            <a:avLst/>
          </a:prstGeom>
        </p:spPr>
      </p:pic>
      <p:pic>
        <p:nvPicPr>
          <p:cNvPr id="2097189" name="Picture 209718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0558" y="424307"/>
            <a:ext cx="5593830" cy="6009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31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90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91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74" name="矩形 34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cxnSp>
        <p:nvCxnSpPr>
          <p:cNvPr id="3145728" name="直接连接符 25"/>
          <p:cNvCxnSpPr>
            <a:cxnSpLocks/>
          </p:cNvCxnSpPr>
          <p:nvPr/>
        </p:nvCxnSpPr>
        <p:spPr>
          <a:xfrm>
            <a:off x="8677275" y="4001038"/>
            <a:ext cx="514644" cy="0"/>
          </a:xfrm>
          <a:prstGeom prst="line">
            <a:avLst/>
          </a:prstGeom>
          <a:solidFill>
            <a:srgbClr val="FDCFBF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97192" name="Picture 209719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5434" y="572037"/>
            <a:ext cx="3913807" cy="5766922"/>
          </a:xfrm>
          <a:prstGeom prst="rect">
            <a:avLst/>
          </a:prstGeom>
        </p:spPr>
      </p:pic>
      <p:pic>
        <p:nvPicPr>
          <p:cNvPr id="2097193" name="Picture 209719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32" y="450806"/>
            <a:ext cx="4017716" cy="6058405"/>
          </a:xfrm>
          <a:prstGeom prst="rect">
            <a:avLst/>
          </a:prstGeom>
        </p:spPr>
      </p:pic>
      <p:pic>
        <p:nvPicPr>
          <p:cNvPr id="2097194" name="Picture 209719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716801" y="450806"/>
            <a:ext cx="4069671" cy="5974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22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95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9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75" name="矩形 26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76" name="稻壳天启设计原创模板"/>
          <p:cNvSpPr txBox="1"/>
          <p:nvPr/>
        </p:nvSpPr>
        <p:spPr>
          <a:xfrm>
            <a:off x="3735435" y="1697936"/>
            <a:ext cx="58852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77" name="TextBox 1048676"/>
          <p:cNvSpPr txBox="1"/>
          <p:nvPr/>
        </p:nvSpPr>
        <p:spPr>
          <a:xfrm>
            <a:off x="220053" y="490868"/>
            <a:ext cx="2856436" cy="1691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800000"/>
                </a:solidFill>
              </a:rPr>
              <a:t>Keyword research: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97197" name="Picture 209719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048" y="0"/>
            <a:ext cx="8559466" cy="6579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98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678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79" name="TextBox 1048678"/>
          <p:cNvSpPr txBox="1"/>
          <p:nvPr/>
        </p:nvSpPr>
        <p:spPr>
          <a:xfrm>
            <a:off x="320635" y="431138"/>
            <a:ext cx="6305188" cy="8153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800000"/>
                </a:solidFill>
              </a:rPr>
              <a:t>Competatior Analyze</a:t>
            </a:r>
            <a:r>
              <a:rPr lang="en-US" sz="3600">
                <a:solidFill>
                  <a:srgbClr val="000000"/>
                </a:solidFill>
              </a:rPr>
              <a:t>: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99" name="Picture 209719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5" y="1441610"/>
            <a:ext cx="6662947" cy="5094255"/>
          </a:xfrm>
          <a:prstGeom prst="rect">
            <a:avLst/>
          </a:prstGeom>
        </p:spPr>
      </p:pic>
      <p:pic>
        <p:nvPicPr>
          <p:cNvPr id="2097200" name="Picture 209719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6588" y="342900"/>
            <a:ext cx="5332516" cy="6259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5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201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202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83" name="矩形 9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84" name="TextBox 1048683"/>
          <p:cNvSpPr txBox="1"/>
          <p:nvPr/>
        </p:nvSpPr>
        <p:spPr>
          <a:xfrm>
            <a:off x="75932" y="230517"/>
            <a:ext cx="7744293" cy="89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800000"/>
                </a:solidFill>
              </a:rPr>
              <a:t>On page optimization:</a:t>
            </a:r>
            <a:r>
              <a:rPr lang="en-US" sz="4400" b="1">
                <a:solidFill>
                  <a:srgbClr val="800000"/>
                </a:solidFill>
              </a:rPr>
              <a:t> </a:t>
            </a:r>
            <a:endParaRPr lang="en-US" sz="2800" b="1">
              <a:solidFill>
                <a:srgbClr val="800000"/>
              </a:solidFill>
            </a:endParaRPr>
          </a:p>
        </p:txBody>
      </p:sp>
      <p:pic>
        <p:nvPicPr>
          <p:cNvPr id="2097203" name="Picture 209720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931" y="1590814"/>
            <a:ext cx="11741727" cy="4933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3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206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207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90" name="矩形 17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91" name="稻壳天启设计原创模板"/>
          <p:cNvSpPr/>
          <p:nvPr/>
        </p:nvSpPr>
        <p:spPr>
          <a:xfrm rot="10800000" flipV="1">
            <a:off x="149741" y="410222"/>
            <a:ext cx="11494250" cy="813241"/>
          </a:xfrm>
          <a:prstGeom prst="roundRect">
            <a:avLst/>
          </a:prstGeom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6000" b="1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 Content creation and curration:</a:t>
            </a:r>
            <a:endParaRPr lang="zh-CN" altLang="en-US" b="1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208" name="Picture 2097207"/>
          <p:cNvPicPr>
            <a:picLocks/>
          </p:cNvPicPr>
          <p:nvPr/>
        </p:nvPicPr>
        <p:blipFill>
          <a:blip r:embed="rId5"/>
          <a:srcRect l="1981" r="4793" b="3196"/>
          <a:stretch>
            <a:fillRect/>
          </a:stretch>
        </p:blipFill>
        <p:spPr>
          <a:xfrm>
            <a:off x="835912" y="1699142"/>
            <a:ext cx="5704817" cy="4993983"/>
          </a:xfrm>
          <a:prstGeom prst="rect">
            <a:avLst/>
          </a:prstGeom>
        </p:spPr>
      </p:pic>
      <p:sp>
        <p:nvSpPr>
          <p:cNvPr id="1048692" name="TextBox 1048691"/>
          <p:cNvSpPr txBox="1"/>
          <p:nvPr/>
        </p:nvSpPr>
        <p:spPr>
          <a:xfrm>
            <a:off x="6763000" y="2283503"/>
            <a:ext cx="4695918" cy="2758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Mother dairy  is a fresh milk and is sourced directly from state level cooperatives...</a:t>
            </a:r>
            <a:r>
              <a:rPr lang="en-US" sz="2800">
                <a:solidFill>
                  <a:srgbClr val="008000"/>
                </a:solidFill>
              </a:rPr>
              <a:t>. </a:t>
            </a:r>
            <a:r>
              <a:rPr lang="en-US" sz="2800" b="1" u="sng">
                <a:solidFill>
                  <a:srgbClr val="000000"/>
                </a:solidFill>
              </a:rPr>
              <a:t> Buynow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56" name="稻壳天启设计原创模板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591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92" name="稻壳天启设计原创模板"/>
          <p:cNvSpPr/>
          <p:nvPr/>
        </p:nvSpPr>
        <p:spPr>
          <a:xfrm>
            <a:off x="1396406" y="3135444"/>
            <a:ext cx="707381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4"/>
          <a:srcRect l="2883" b="8679"/>
          <a:stretch>
            <a:fillRect/>
          </a:stretch>
        </p:blipFill>
        <p:spPr>
          <a:xfrm>
            <a:off x="587566" y="476164"/>
            <a:ext cx="11079475" cy="3613316"/>
          </a:xfrm>
          <a:prstGeom prst="rect">
            <a:avLst/>
          </a:prstGeom>
        </p:spPr>
      </p:pic>
      <p:sp>
        <p:nvSpPr>
          <p:cNvPr id="1048593" name="TextBox 1048592"/>
          <p:cNvSpPr txBox="1"/>
          <p:nvPr/>
        </p:nvSpPr>
        <p:spPr>
          <a:xfrm>
            <a:off x="587566" y="4450621"/>
            <a:ext cx="11076126" cy="2072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8000"/>
                </a:solidFill>
              </a:rPr>
              <a:t>"Experience the richness of milk with Mother Dairy." It is natural milk product and good for health....</a:t>
            </a:r>
            <a:r>
              <a:rPr lang="en-US" sz="3200" b="1" u="sng">
                <a:solidFill>
                  <a:srgbClr val="000000"/>
                </a:solidFill>
              </a:rPr>
              <a:t>see more</a:t>
            </a:r>
            <a:endParaRPr lang="en-US" sz="2800" b="1" u="sng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54" name="稻壳天启设计原创模板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587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55" name="Picture 209715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4" y="363692"/>
            <a:ext cx="5622820" cy="6192298"/>
          </a:xfrm>
          <a:prstGeom prst="rect">
            <a:avLst/>
          </a:prstGeom>
        </p:spPr>
      </p:pic>
      <p:sp>
        <p:nvSpPr>
          <p:cNvPr id="1048588" name="TextBox 1048587"/>
          <p:cNvSpPr txBox="1"/>
          <p:nvPr/>
        </p:nvSpPr>
        <p:spPr>
          <a:xfrm>
            <a:off x="6719452" y="363691"/>
            <a:ext cx="4741721" cy="5882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Description
Mother Dairy Milk is an entire pack of nutrition necessary for your health development and growth. It is equally nutritional like the total milk with Vitamin A and D. There is completely no fat containing all. </a:t>
            </a:r>
            <a:endParaRPr lang="en-US" sz="2800" b="1" u="sng">
              <a:solidFill>
                <a:srgbClr val="000000"/>
              </a:solidFill>
            </a:endParaRPr>
          </a:p>
          <a:p>
            <a:r>
              <a:rPr lang="en-US" sz="3200" b="1">
                <a:solidFill>
                  <a:srgbClr val="008000"/>
                </a:solidFill>
              </a:rPr>
              <a:t>over............</a:t>
            </a:r>
            <a:endParaRPr lang="en-US" sz="2800" b="1" u="sng">
              <a:solidFill>
                <a:srgbClr val="000000"/>
              </a:solidFill>
            </a:endParaRPr>
          </a:p>
        </p:txBody>
      </p:sp>
      <p:sp>
        <p:nvSpPr>
          <p:cNvPr id="1048589" name="Rectangle: Rounded Corners 1048588"/>
          <p:cNvSpPr/>
          <p:nvPr/>
        </p:nvSpPr>
        <p:spPr>
          <a:xfrm>
            <a:off x="8414902" y="5811964"/>
            <a:ext cx="2465408" cy="868733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sz="3200" b="1" u="sng"/>
              <a:t>Visit here</a:t>
            </a:r>
            <a:endParaRPr 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稻壳天启设计原创模板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58" name="稻壳天启设计原创模板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597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59" name="稻壳天启设计原创模板"/>
          <p:cNvPicPr>
            <a:picLocks noChangeAspect="1"/>
          </p:cNvPicPr>
          <p:nvPr/>
        </p:nvPicPr>
        <p:blipFill rotWithShape="1">
          <a:blip r:embed="rId4"/>
          <a:srcRect l="47824"/>
          <a:stretch>
            <a:fillRect/>
          </a:stretch>
        </p:blipFill>
        <p:spPr>
          <a:xfrm rot="17099196">
            <a:off x="6372717" y="421501"/>
            <a:ext cx="1625909" cy="1820826"/>
          </a:xfrm>
          <a:prstGeom prst="rect">
            <a:avLst/>
          </a:prstGeom>
        </p:spPr>
      </p:pic>
      <p:sp>
        <p:nvSpPr>
          <p:cNvPr id="1048598" name="稻壳天启设计原创模板"/>
          <p:cNvSpPr txBox="1"/>
          <p:nvPr/>
        </p:nvSpPr>
        <p:spPr>
          <a:xfrm>
            <a:off x="1057021" y="1763592"/>
            <a:ext cx="8602979" cy="139954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5400" b="1" dirty="0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altLang="zh-CN" sz="8800" b="1" dirty="0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Mother</a:t>
            </a:r>
            <a:r>
              <a:rPr lang="en-US" altLang="zh-CN" sz="5400" b="1" dirty="0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altLang="zh-CN" sz="8800" b="1" dirty="0">
                <a:gradFill>
                  <a:gsLst>
                    <a:gs pos="0">
                      <a:srgbClr val="A7C868"/>
                    </a:gs>
                    <a:gs pos="58000">
                      <a:srgbClr val="6BE1FF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Dairy</a:t>
            </a:r>
            <a:endParaRPr lang="en-US" altLang="zh-CN" sz="5400" b="1" dirty="0">
              <a:gradFill>
                <a:gsLst>
                  <a:gs pos="0">
                    <a:srgbClr val="A7C868"/>
                  </a:gs>
                  <a:gs pos="58000">
                    <a:srgbClr val="6BE1FF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9" name="稻壳天启设计原创模板"/>
          <p:cNvSpPr/>
          <p:nvPr/>
        </p:nvSpPr>
        <p:spPr>
          <a:xfrm>
            <a:off x="2676323" y="3108960"/>
            <a:ext cx="9515677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Mother Dairy was commissioned in 1974 and is</a:t>
            </a:r>
            <a:endParaRPr lang="zh-CN" alt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wholly owned subsidiary of the National Dair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Development Board (NDDB).</a:t>
            </a:r>
            <a:endParaRPr lang="zh-CN" alt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-265194" y="-165160"/>
            <a:ext cx="2642021" cy="207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稻壳天启设计原创模板"/>
          <p:cNvGrpSpPr/>
          <p:nvPr/>
        </p:nvGrpSpPr>
        <p:grpSpPr>
          <a:xfrm flipH="1">
            <a:off x="-1" y="0"/>
            <a:ext cx="12192001" cy="6858000"/>
            <a:chOff x="0" y="-1"/>
            <a:chExt cx="12192001" cy="6858001"/>
          </a:xfrm>
        </p:grpSpPr>
        <p:pic>
          <p:nvPicPr>
            <p:cNvPr id="2097153" name="稻壳天启设计原创模板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583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84" name="TextBox 1048583"/>
          <p:cNvSpPr txBox="1"/>
          <p:nvPr/>
        </p:nvSpPr>
        <p:spPr>
          <a:xfrm>
            <a:off x="216727" y="370837"/>
            <a:ext cx="6996044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800000"/>
                </a:solidFill>
              </a:rPr>
              <a:t>Instagram Reels :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048585" name="TextBox 1048584"/>
          <p:cNvSpPr txBox="1"/>
          <p:nvPr/>
        </p:nvSpPr>
        <p:spPr>
          <a:xfrm>
            <a:off x="1125681" y="1588604"/>
            <a:ext cx="95250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https://www.instagram.com/reel/C57Z7HgSvDn/?igsh=emg2dXo0d3pscGxq</a:t>
            </a:r>
          </a:p>
        </p:txBody>
      </p:sp>
      <p:sp>
        <p:nvSpPr>
          <p:cNvPr id="1048586" name="TextBox 1048585"/>
          <p:cNvSpPr txBox="1"/>
          <p:nvPr/>
        </p:nvSpPr>
        <p:spPr>
          <a:xfrm>
            <a:off x="1246445" y="4223301"/>
            <a:ext cx="928347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https://www.instagram.com/stories/mother_dairy.48/3349458723375807422?igsh=dmgxaTl5amZ4OXpy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AFC0B-FEAD-9634-712E-5A694029219A}"/>
              </a:ext>
            </a:extLst>
          </p:cNvPr>
          <p:cNvSpPr txBox="1"/>
          <p:nvPr/>
        </p:nvSpPr>
        <p:spPr>
          <a:xfrm>
            <a:off x="813546" y="2792140"/>
            <a:ext cx="952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Instagram story: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61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606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marL="342900" indent="-342900" algn="l">
                <a:buFont typeface="+mj-lt"/>
                <a:buAutoNum type="arabicPeriod"/>
              </a:pPr>
              <a:r>
                <a:rPr lang="en-US" altLang="en-US" dirty="0">
                  <a:latin typeface="Arial" panose="020B0604020202020204" pitchFamily="34" charset="0"/>
                  <a:ea typeface="Arial" panose="020B0604020202020204" pitchFamily="34" charset="0"/>
                </a:rPr>
                <a:t>d studey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altLang="en-US" sz="4000" b="1" dirty="0"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r>
                <a:rPr lang="en-US" altLang="en-US" sz="4000" b="1" dirty="0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Brand study</a:t>
              </a:r>
              <a:r>
                <a:rPr lang="en-US" altLang="en-US" sz="4000" b="1" dirty="0"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altLang="en-US" sz="4000" b="1" dirty="0">
                  <a:solidFill>
                    <a:srgbClr val="9933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altLang="en-US" sz="3600" dirty="0"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altLang="en-US" sz="3600" dirty="0">
                  <a:solidFill>
                    <a:srgbClr val="008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mother diary  is a well known brand                                In india primarily it is recogized for its diary products. 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342900" indent="-342900" algn="l">
                <a:buFont typeface="+mj-lt"/>
                <a:buAutoNum type="arabicPeriod"/>
              </a:pP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07" name="稻壳天启设计原创模板"/>
          <p:cNvSpPr/>
          <p:nvPr/>
        </p:nvSpPr>
        <p:spPr>
          <a:xfrm>
            <a:off x="0" y="298385"/>
            <a:ext cx="11929018" cy="1869205"/>
          </a:xfrm>
          <a:prstGeom prst="roundRect">
            <a:avLst/>
          </a:prstGeom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Brand study,  competitor  analysis  and buyer's /audience's persona</a:t>
            </a:r>
            <a:endParaRPr lang="zh-CN" altLang="en-US" b="1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08" name="TextBox 1048607"/>
          <p:cNvSpPr txBox="1"/>
          <p:nvPr/>
        </p:nvSpPr>
        <p:spPr>
          <a:xfrm>
            <a:off x="285998" y="3651372"/>
            <a:ext cx="10944592" cy="2288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800000"/>
                </a:solidFill>
              </a:rPr>
              <a:t>Mission /values:</a:t>
            </a:r>
            <a:r>
              <a:rPr lang="en-US" sz="3600">
                <a:solidFill>
                  <a:srgbClr val="008000"/>
                </a:solidFill>
              </a:rPr>
              <a:t>To lead the market with dairy products that are high quality, and ultra-heat treated through good manufacturing processes, and safe and best choices for human consumption.</a:t>
            </a:r>
            <a:endParaRPr lang="en-US" sz="28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62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63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12" name="矩形 23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13" name="TextBox 1048612"/>
          <p:cNvSpPr txBox="1"/>
          <p:nvPr/>
        </p:nvSpPr>
        <p:spPr>
          <a:xfrm>
            <a:off x="160387" y="1873278"/>
            <a:ext cx="6726709" cy="4866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800000"/>
                </a:solidFill>
              </a:rPr>
              <a:t>Brand tone and identity :</a:t>
            </a:r>
            <a:r>
              <a:rPr lang="en-US" sz="4000">
                <a:solidFill>
                  <a:srgbClr val="008000"/>
                </a:solidFill>
              </a:rPr>
              <a:t>The campaign talks about the brand that cares just like a mother. The milk products consumed by the kids and teenagers are made with such care no less than their own mother.</a:t>
            </a:r>
            <a:endParaRPr lang="en-US" sz="2800">
              <a:solidFill>
                <a:srgbClr val="008000"/>
              </a:solidFill>
            </a:endParaRPr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87096" y="1442126"/>
            <a:ext cx="5039086" cy="5134180"/>
          </a:xfrm>
          <a:prstGeom prst="rect">
            <a:avLst/>
          </a:prstGeom>
        </p:spPr>
      </p:pic>
      <p:sp>
        <p:nvSpPr>
          <p:cNvPr id="1048614" name="TextBox 1048613"/>
          <p:cNvSpPr txBox="1"/>
          <p:nvPr/>
        </p:nvSpPr>
        <p:spPr>
          <a:xfrm>
            <a:off x="160386" y="0"/>
            <a:ext cx="12184319" cy="1818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800000"/>
                </a:solidFill>
              </a:rPr>
              <a:t>   </a:t>
            </a:r>
            <a:r>
              <a:rPr lang="en-US" sz="4400" b="1">
                <a:solidFill>
                  <a:srgbClr val="800000"/>
                </a:solidFill>
              </a:rPr>
              <a:t> Usp:</a:t>
            </a:r>
            <a:r>
              <a:rPr lang="en-US" sz="3600" b="1">
                <a:solidFill>
                  <a:srgbClr val="008000"/>
                </a:solidFill>
              </a:rPr>
              <a:t>mother dairy has a strong focus on digital transformation services and provides best quality to the customer. </a:t>
            </a:r>
            <a:endParaRPr 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2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65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66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18" name="矩形 31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67" name="稻壳天启设计原创模板"/>
          <p:cNvPicPr>
            <a:picLocks noChangeAspect="1"/>
          </p:cNvPicPr>
          <p:nvPr/>
        </p:nvPicPr>
        <p:blipFill rotWithShape="1">
          <a:blip r:embed="rId5"/>
          <a:srcRect l="47824"/>
          <a:stretch>
            <a:fillRect/>
          </a:stretch>
        </p:blipFill>
        <p:spPr>
          <a:xfrm rot="17099196">
            <a:off x="9199706" y="3840042"/>
            <a:ext cx="1625909" cy="1820826"/>
          </a:xfrm>
          <a:prstGeom prst="rect">
            <a:avLst/>
          </a:prstGeom>
        </p:spPr>
      </p:pic>
      <p:sp>
        <p:nvSpPr>
          <p:cNvPr id="1048619" name="TextBox 1048618"/>
          <p:cNvSpPr txBox="1"/>
          <p:nvPr/>
        </p:nvSpPr>
        <p:spPr>
          <a:xfrm>
            <a:off x="212596" y="592468"/>
            <a:ext cx="10598227" cy="2542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800000"/>
                </a:solidFill>
              </a:rPr>
              <a:t>Smart goals:</a:t>
            </a:r>
            <a:r>
              <a:rPr lang="en-US" sz="4000">
                <a:solidFill>
                  <a:srgbClr val="008000"/>
                </a:solidFill>
              </a:rPr>
              <a:t>To sustain market leadership in the production and marketing of a variety of liquid milk and milk products with assured quality at an affordable price.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20" name="TextBox 1048619"/>
          <p:cNvSpPr txBox="1"/>
          <p:nvPr/>
        </p:nvSpPr>
        <p:spPr>
          <a:xfrm>
            <a:off x="212595" y="3663979"/>
            <a:ext cx="11332792" cy="2821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000" b="1">
                <a:solidFill>
                  <a:srgbClr val="800000"/>
                </a:solidFill>
              </a:rPr>
              <a:t>5 KPIS for mother diary</a:t>
            </a:r>
            <a:r>
              <a:rPr lang="en-US" sz="3600">
                <a:solidFill>
                  <a:srgbClr val="800000"/>
                </a:solidFill>
              </a:rPr>
              <a:t>:</a:t>
            </a:r>
            <a:r>
              <a:rPr lang="en-US" sz="3600">
                <a:solidFill>
                  <a:srgbClr val="008000"/>
                </a:solidFill>
              </a:rPr>
              <a:t>Quality of the product</a:t>
            </a:r>
            <a:endParaRPr lang="en-US" sz="2800">
              <a:solidFill>
                <a:srgbClr val="008000"/>
              </a:solidFill>
            </a:endParaRPr>
          </a:p>
          <a:p>
            <a:pPr algn="l"/>
            <a:r>
              <a:rPr lang="en-US" sz="2800">
                <a:solidFill>
                  <a:srgbClr val="008000"/>
                </a:solidFill>
              </a:rPr>
              <a:t>                                                    --</a:t>
            </a:r>
            <a:r>
              <a:rPr lang="en-US" sz="3600">
                <a:solidFill>
                  <a:srgbClr val="008000"/>
                </a:solidFill>
              </a:rPr>
              <a:t> Availability of the product</a:t>
            </a:r>
            <a:endParaRPr lang="en-US" sz="4000">
              <a:solidFill>
                <a:srgbClr val="008000"/>
              </a:solidFill>
            </a:endParaRPr>
          </a:p>
          <a:p>
            <a:pPr algn="ctr"/>
            <a:r>
              <a:rPr lang="en-US" sz="3600">
                <a:solidFill>
                  <a:srgbClr val="008000"/>
                </a:solidFill>
              </a:rPr>
              <a:t>                          --Packing of the product</a:t>
            </a:r>
            <a:endParaRPr lang="en-US" sz="4000">
              <a:solidFill>
                <a:srgbClr val="008000"/>
              </a:solidFill>
            </a:endParaRPr>
          </a:p>
          <a:p>
            <a:pPr algn="ctr"/>
            <a:r>
              <a:rPr lang="en-US" sz="3600">
                <a:solidFill>
                  <a:srgbClr val="008000"/>
                </a:solidFill>
              </a:rPr>
              <a:t>                      -- Price of the product</a:t>
            </a:r>
            <a:endParaRPr lang="en-US" sz="4000">
              <a:solidFill>
                <a:srgbClr val="008000"/>
              </a:solidFill>
            </a:endParaRPr>
          </a:p>
          <a:p>
            <a:pPr algn="ctr"/>
            <a:r>
              <a:rPr lang="en-US" sz="3600">
                <a:solidFill>
                  <a:srgbClr val="008000"/>
                </a:solidFill>
              </a:rPr>
              <a:t>               -- Healthy product</a:t>
            </a:r>
            <a:endParaRPr lang="en-US" sz="28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68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624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78" y="1646541"/>
            <a:ext cx="6805822" cy="4877303"/>
          </a:xfrm>
          <a:prstGeom prst="rect">
            <a:avLst/>
          </a:prstGeom>
        </p:spPr>
      </p:pic>
      <p:sp>
        <p:nvSpPr>
          <p:cNvPr id="1048625" name="TextBox 1048624"/>
          <p:cNvSpPr txBox="1"/>
          <p:nvPr/>
        </p:nvSpPr>
        <p:spPr>
          <a:xfrm>
            <a:off x="615157" y="1870097"/>
            <a:ext cx="4935180" cy="443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The target customers of Mother Dairy include Middle and upper-middle-class families. They are of varied age groups as Mother Dairy has a variety of products catering needs of young children to adults.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26" name="TextBox 1048625"/>
          <p:cNvSpPr txBox="1"/>
          <p:nvPr/>
        </p:nvSpPr>
        <p:spPr>
          <a:xfrm>
            <a:off x="615156" y="679778"/>
            <a:ext cx="11434978" cy="8153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800000"/>
                </a:solidFill>
              </a:rPr>
              <a:t>Buyer's /audience's personna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34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70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71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30" name="矩形 37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31" name="稻壳天启设计原创模板"/>
          <p:cNvSpPr/>
          <p:nvPr/>
        </p:nvSpPr>
        <p:spPr>
          <a:xfrm>
            <a:off x="5353244" y="2803033"/>
            <a:ext cx="401446" cy="391294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2" name="稻壳天启设计原创模板"/>
          <p:cNvSpPr/>
          <p:nvPr/>
        </p:nvSpPr>
        <p:spPr>
          <a:xfrm>
            <a:off x="0" y="0"/>
            <a:ext cx="6935746" cy="981943"/>
          </a:xfrm>
          <a:prstGeom prst="roundRect">
            <a:avLst/>
          </a:prstGeom>
          <a:gradFill>
            <a:gsLst>
              <a:gs pos="2000">
                <a:srgbClr val="6BE1FF"/>
              </a:gs>
              <a:gs pos="100000">
                <a:srgbClr val="FAA382"/>
              </a:gs>
            </a:gsLst>
            <a:lin ang="10800000" scaled="0"/>
          </a:gradFill>
          <a:ln>
            <a:noFill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4400" b="1">
                <a:gradFill>
                  <a:gsLst>
                    <a:gs pos="0">
                      <a:srgbClr val="899DA5"/>
                    </a:gs>
                    <a:gs pos="46000">
                      <a:srgbClr val="899DA5"/>
                    </a:gs>
                    <a:gs pos="100000">
                      <a:srgbClr val="268CCB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Competitor  analysis:</a:t>
            </a:r>
            <a:endParaRPr lang="zh-CN" altLang="en-US" b="1">
              <a:gradFill>
                <a:gsLst>
                  <a:gs pos="0">
                    <a:srgbClr val="899DA5"/>
                  </a:gs>
                  <a:gs pos="4600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3" name="TextBox 1048632"/>
          <p:cNvSpPr txBox="1"/>
          <p:nvPr/>
        </p:nvSpPr>
        <p:spPr>
          <a:xfrm>
            <a:off x="0" y="1362738"/>
            <a:ext cx="7515591" cy="5374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800000"/>
                </a:solidFill>
              </a:rPr>
              <a:t>Competitor 1: </a:t>
            </a:r>
            <a:r>
              <a:rPr lang="en-US" sz="4400">
                <a:solidFill>
                  <a:srgbClr val="008000"/>
                </a:solidFill>
              </a:rPr>
              <a:t>Amul is a leading Indian dairy brand owned by Gujarat Co-operative Milk Marketing Federation Ltd. It is one of Mother Dairy’s closest competitors with a large market presence</a:t>
            </a:r>
            <a:r>
              <a:rPr lang="en-US" sz="4400">
                <a:solidFill>
                  <a:srgbClr val="8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48498" y="415547"/>
            <a:ext cx="4727864" cy="6617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23"/>
          <p:cNvGrpSpPr/>
          <p:nvPr/>
        </p:nvGrpSpPr>
        <p:grpSpPr>
          <a:xfrm>
            <a:off x="0" y="-3"/>
            <a:ext cx="12192001" cy="6858003"/>
            <a:chOff x="0" y="-3"/>
            <a:chExt cx="12192001" cy="6858003"/>
          </a:xfrm>
        </p:grpSpPr>
        <p:pic>
          <p:nvPicPr>
            <p:cNvPr id="2097173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2097174" name="图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1048642" name="矩形 33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43" name="TextBox 1048642"/>
          <p:cNvSpPr txBox="1"/>
          <p:nvPr/>
        </p:nvSpPr>
        <p:spPr>
          <a:xfrm rot="21597238">
            <a:off x="290361" y="427367"/>
            <a:ext cx="5685016" cy="5882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800000"/>
                </a:solidFill>
              </a:rPr>
              <a:t>Competatior 2:</a:t>
            </a:r>
            <a:r>
              <a:rPr lang="en-US" sz="4800">
                <a:solidFill>
                  <a:srgbClr val="008000"/>
                </a:solidFill>
              </a:rPr>
              <a:t>Prag Dairy is a leading dairy brand owned by Prabhat Dairy Pvt. Ltd. It is a major competitor for Mother Dairy in the Indian market</a:t>
            </a:r>
            <a:r>
              <a:rPr lang="en-US" sz="4800">
                <a:solidFill>
                  <a:srgbClr val="8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75" name="Picture 209717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0854">
            <a:off x="6118425" y="681814"/>
            <a:ext cx="5724649" cy="5472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18"/>
          <p:cNvGrpSpPr/>
          <p:nvPr/>
        </p:nvGrpSpPr>
        <p:grpSpPr>
          <a:xfrm flipH="1">
            <a:off x="0" y="-1"/>
            <a:ext cx="12192001" cy="6858001"/>
            <a:chOff x="0" y="-1"/>
            <a:chExt cx="12192001" cy="6858001"/>
          </a:xfrm>
        </p:grpSpPr>
        <p:pic>
          <p:nvPicPr>
            <p:cNvPr id="2097176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048647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648" name="TextBox 1048647"/>
          <p:cNvSpPr txBox="1"/>
          <p:nvPr/>
        </p:nvSpPr>
        <p:spPr>
          <a:xfrm>
            <a:off x="265866" y="385417"/>
            <a:ext cx="5060264" cy="5463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800000"/>
                </a:solidFill>
              </a:rPr>
              <a:t>Competatior 3</a:t>
            </a:r>
            <a:r>
              <a:rPr lang="en-US" sz="4000" b="1">
                <a:solidFill>
                  <a:srgbClr val="008000"/>
                </a:solidFill>
              </a:rPr>
              <a:t>: </a:t>
            </a:r>
            <a:r>
              <a:rPr lang="en-US" sz="4000">
                <a:solidFill>
                  <a:srgbClr val="008000"/>
                </a:solidFill>
              </a:rPr>
              <a:t>Heritage Foods is an Indian food-products corporation. It owns the dairy product brand Heritage and is a major competitor for Mother Dairy in the Indian market</a:t>
            </a:r>
            <a:r>
              <a:rPr lang="en-US" sz="4000">
                <a:solidFill>
                  <a:srgbClr val="8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77" name="Picture 2097176"/>
          <p:cNvPicPr>
            <a:picLocks/>
          </p:cNvPicPr>
          <p:nvPr/>
        </p:nvPicPr>
        <p:blipFill>
          <a:blip r:embed="rId4"/>
          <a:srcRect l="1940" b="-312"/>
          <a:stretch>
            <a:fillRect/>
          </a:stretch>
        </p:blipFill>
        <p:spPr>
          <a:xfrm>
            <a:off x="5168255" y="649451"/>
            <a:ext cx="6814122" cy="557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sai kumar</cp:lastModifiedBy>
  <cp:revision>2</cp:revision>
  <dcterms:created xsi:type="dcterms:W3CDTF">2019-10-08T22:55:00Z</dcterms:created>
  <dcterms:modified xsi:type="dcterms:W3CDTF">2024-04-19T06:59:15Z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  <property fmtid="{D5CDD505-2E9C-101B-9397-08002B2CF9AE}" pid="3" name="ICV">
    <vt:lpwstr>13f4c388ede44d679a2e2d3457bf7b1a</vt:lpwstr>
  </property>
</Properties>
</file>