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26"/>
  </p:notesMasterIdLst>
  <p:sldIdLst>
    <p:sldId id="256" r:id="rId2"/>
    <p:sldId id="258" r:id="rId3"/>
    <p:sldId id="257" r:id="rId4"/>
    <p:sldId id="266" r:id="rId5"/>
    <p:sldId id="268" r:id="rId6"/>
    <p:sldId id="260" r:id="rId7"/>
    <p:sldId id="269" r:id="rId8"/>
    <p:sldId id="270" r:id="rId9"/>
    <p:sldId id="259" r:id="rId10"/>
    <p:sldId id="271" r:id="rId11"/>
    <p:sldId id="275" r:id="rId12"/>
    <p:sldId id="272" r:id="rId13"/>
    <p:sldId id="261" r:id="rId14"/>
    <p:sldId id="273" r:id="rId15"/>
    <p:sldId id="274" r:id="rId16"/>
    <p:sldId id="262" r:id="rId17"/>
    <p:sldId id="263" r:id="rId18"/>
    <p:sldId id="277" r:id="rId19"/>
    <p:sldId id="264" r:id="rId20"/>
    <p:sldId id="283" r:id="rId21"/>
    <p:sldId id="287" r:id="rId22"/>
    <p:sldId id="285" r:id="rId23"/>
    <p:sldId id="286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/>
    <p:restoredTop sz="94689"/>
  </p:normalViewPr>
  <p:slideViewPr>
    <p:cSldViewPr snapToGrid="0">
      <p:cViewPr varScale="1">
        <p:scale>
          <a:sx n="96" d="100"/>
          <a:sy n="96" d="100"/>
        </p:scale>
        <p:origin x="168" y="424"/>
      </p:cViewPr>
      <p:guideLst/>
    </p:cSldViewPr>
  </p:slideViewPr>
  <p:outlineViewPr>
    <p:cViewPr>
      <p:scale>
        <a:sx n="33" d="100"/>
        <a:sy n="33" d="100"/>
      </p:scale>
      <p:origin x="0" y="-14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1:10:21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10B4-B447-9A4C-AF4B-CC5AF06EF75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4EB24-ADDE-6D4D-8DF0-518AF730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8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9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0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8" r:id="rId6"/>
    <p:sldLayoutId id="2147483773" r:id="rId7"/>
    <p:sldLayoutId id="2147483774" r:id="rId8"/>
    <p:sldLayoutId id="2147483775" r:id="rId9"/>
    <p:sldLayoutId id="2147483777" r:id="rId10"/>
    <p:sldLayoutId id="214748377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domainpictures.net/view-image.php?image=65845&amp;picture=&amp;jazyk=j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domainpictures.net/view-image.php?image=65845&amp;picture=&amp;jazyk=j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65845&amp;picture=&amp;jazyk=j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1163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yria-damascus-altheimat-1055488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computerapplicationsmgrs-2/chapter/instant-messaging-application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yria-damascus-altheimat-1055488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46239&amp;picture=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46239&amp;picture=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h.usembassy.gov/business/getting-started-thailand/why-thailand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brookings.edu/articles/how-poland-became-europes-growth-champion-insights-from-the-successful-post-socialist-transition/" TargetMode="External"/><Relationship Id="rId12" Type="http://schemas.openxmlformats.org/officeDocument/2006/relationships/hyperlink" Target="https://www.worldbank.org/en/country/syria/overview" TargetMode="Externa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ade.gov/panama-country-commercial-guide" TargetMode="External"/><Relationship Id="rId11" Type="http://schemas.openxmlformats.org/officeDocument/2006/relationships/hyperlink" Target="https://www.imf.org/en/News/Articles/2017/06/12/sp061217-the-challenges-of-building-a-modern-georgian-economy" TargetMode="External"/><Relationship Id="rId5" Type="http://schemas.openxmlformats.org/officeDocument/2006/relationships/hyperlink" Target="https://www.trade.gov/country-commercial-guides/panama-market-overview" TargetMode="External"/><Relationship Id="rId10" Type="http://schemas.openxmlformats.org/officeDocument/2006/relationships/hyperlink" Target="https://www.worldbank.org/en/country/georgia/overview#:~:text=These%20include%20population%20ageing%2C%20weak,engaged%20in%20low%2Dproductivity%20agriculture" TargetMode="External"/><Relationship Id="rId4" Type="http://schemas.openxmlformats.org/officeDocument/2006/relationships/hyperlink" Target="https://www.worldbank.org/en/country/panama/overview" TargetMode="External"/><Relationship Id="rId9" Type="http://schemas.openxmlformats.org/officeDocument/2006/relationships/hyperlink" Target="https://www.worldbank.org/en/country/trinidadandtobago/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anama_Skyline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Panama_Skyline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Panama_Skyline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65845&amp;picture=&amp;jazyk=j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be from outer space">
            <a:extLst>
              <a:ext uri="{FF2B5EF4-FFF2-40B4-BE49-F238E27FC236}">
                <a16:creationId xmlns:a16="http://schemas.microsoft.com/office/drawing/2014/main" id="{9F8CEE6F-FBDE-C525-A66F-1F4E8A12D6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3F280-39E0-39CE-5483-8EE3D410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ADLaM Display" panose="02010000000000000000" pitchFamily="2" charset="77"/>
                <a:cs typeface="ADLaM Display" panose="02010000000000000000" pitchFamily="2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612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3045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083"/>
            <a:ext cx="10974572" cy="4890672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ASEAN Leadership: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second-largest economy in ASEAN, surpassing all but Indonesia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Robust Economic Profile: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Upper middle-income status with a dynamic open economy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GDP Powerhouse: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Noteworthy gross domestic product (GDP) of $529 billion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Consistent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Achieved a solid 4.1% annual growth in 2018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Export Dynamo: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Thriving as an export-driven economy, with 2018 exports totaling $249.8 billion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Global Export Markets: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Key export destinations include the United States (11.2%) and China (11.9%)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Diverse Exports Portfolio: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Leading in various sectors, with top exports including machinery, electrical equipment, vehicles, rubber, plastics, gems, mineral fuels, meat/seafood preparations, organic chemicals, and cereals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122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3045" y="-1831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 (Continued):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463"/>
            <a:ext cx="10781305" cy="4580412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Tourism Impact: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Direct tourist receipts: 12% of GDP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Indirect contributions potentially nearing 20%.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Overall: 4.1%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Key sectors: Private consumption +4.6%, total investment +3.8%, export value +7.7%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Resilience: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Current account surplus: 37.7% of GDP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Infrastructure: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Eastern Economic Corridor (EEC) Act drives $55 billion in investments in high-speed rail, ports, and airports.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Targeted Industries: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Next-gen cars, smart electronics, medical services, wellness tourism, agriculture, biotechnology, food, robotics, aviation, biofuels, and digital technologies.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endParaRPr lang="en-US" sz="12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53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Trading Partner Economies: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situations of trading partners impact outcomes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Currency Market Volatility: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Money market fluctuations add an element of uncertainty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Global Policy and Political Uncertainty: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Uncertainty in international economic policies and politics influences the economic landscape</a:t>
            </a:r>
          </a:p>
        </p:txBody>
      </p:sp>
    </p:spTree>
    <p:extLst>
      <p:ext uri="{BB962C8B-B14F-4D97-AF65-F5344CB8AC3E}">
        <p14:creationId xmlns:p14="http://schemas.microsoft.com/office/powerpoint/2010/main" val="81669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Trinidad and Tobago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A47D6-E791-25BD-5E96-A2263CE55BAB}"/>
              </a:ext>
            </a:extLst>
          </p:cNvPr>
          <p:cNvSpPr txBox="1"/>
          <p:nvPr/>
        </p:nvSpPr>
        <p:spPr>
          <a:xfrm>
            <a:off x="10664018" y="6657945"/>
            <a:ext cx="1527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wondermondo.com/TrinidadTobago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to Success: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B16C71-59AB-60A1-26DF-3E4108C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931984"/>
            <a:ext cx="10515600" cy="4176897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High-Income Status: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Recognized as a high-income country with one of the highest GNI per capita in Latin America and the Caribbean (US$17,640 in 2015).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Oil and Gas Dependency: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economy heavily relies on oil and gas production, constituting about 37% of GDP and over 70% of exports (2015 data).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Financial Center Significance: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Emerged as a major financial center in the Caribbean.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Sector Revival: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commencement of new natural gas projects in late 2017 revived energy output, contributing to improved growth rates.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Consolidation Measures (2018):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Implemented fiscal measures in 2018, including the establishment of the Trinidad and Tobago Revenue Authority, adoption of a property tax system, and reductions in fuel subsidies, aimed at fiscal consolidation.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A47D6-E791-25BD-5E96-A2263CE55BAB}"/>
              </a:ext>
            </a:extLst>
          </p:cNvPr>
          <p:cNvSpPr txBox="1"/>
          <p:nvPr/>
        </p:nvSpPr>
        <p:spPr>
          <a:xfrm>
            <a:off x="10664018" y="6657945"/>
            <a:ext cx="1527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wondermondo.com/TrinidadTobago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9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B16C71-59AB-60A1-26DF-3E4108C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78" y="1931984"/>
            <a:ext cx="10515600" cy="4176897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Price Impact (2016):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energy sector declined by nearly 10% amid low prices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Consequences: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Job losses and reduced tax revenues.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Foundational Resilience: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Despite challenges, low public debt, strong financial buffers, human capital, and political stability support an expected economic rebound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Consolidation Urgency: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Immediate need for fiscal measures to counter emerging imbalances and prevent escalating debt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Policy Imperatives: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Action is required to rationalize expenditure, maintain revenue levels, and address external financial risks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Priorities: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Enhance business environment, improve public services, and bolster statistical capacity</a:t>
            </a:r>
          </a:p>
          <a:p>
            <a:br>
              <a:rPr lang="en-US" sz="1200" dirty="0"/>
            </a:b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369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-up of a person writing on a piece of paper&#10;&#10;Description automatically generated">
            <a:extLst>
              <a:ext uri="{FF2B5EF4-FFF2-40B4-BE49-F238E27FC236}">
                <a16:creationId xmlns:a16="http://schemas.microsoft.com/office/drawing/2014/main" id="{DAD19ED0-53D5-4B07-1B8A-18240FD0B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70E0D-5280-1AD4-04D0-679F6B4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Countries to avoid:</a:t>
            </a:r>
          </a:p>
        </p:txBody>
      </p:sp>
      <p:sp>
        <p:nvSpPr>
          <p:cNvPr id="9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ity on a hill&#10;&#10;Description automatically generated">
            <a:extLst>
              <a:ext uri="{FF2B5EF4-FFF2-40B4-BE49-F238E27FC236}">
                <a16:creationId xmlns:a16="http://schemas.microsoft.com/office/drawing/2014/main" id="{976D3248-1E62-ADCF-B023-4BF37DBD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Georgia</a:t>
            </a:r>
          </a:p>
        </p:txBody>
      </p:sp>
    </p:spTree>
    <p:extLst>
      <p:ext uri="{BB962C8B-B14F-4D97-AF65-F5344CB8AC3E}">
        <p14:creationId xmlns:p14="http://schemas.microsoft.com/office/powerpoint/2010/main" val="340018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ity on a hill&#10;&#10;Description automatically generated">
            <a:extLst>
              <a:ext uri="{FF2B5EF4-FFF2-40B4-BE49-F238E27FC236}">
                <a16:creationId xmlns:a16="http://schemas.microsoft.com/office/drawing/2014/main" id="{976D3248-1E62-ADCF-B023-4BF37DBD7C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Reasons for its problems: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FD5BBD-1899-93C0-D374-1E25641B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1428339"/>
            <a:ext cx="10515600" cy="5485413"/>
          </a:xfrm>
        </p:spPr>
        <p:txBody>
          <a:bodyPr>
            <a:normAutofit/>
          </a:bodyPr>
          <a:lstStyle/>
          <a:p>
            <a:endParaRPr lang="en-US" sz="19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Demographic &amp; Workforce Challenges: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Aging Population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Weak Productivity Growth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1/3 Workers in Low-Productivity Agriculture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Limited Creation of High-Quality Jobs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Poor Learning Outcomes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Serious Skills Mismatch in the Job Market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Workforce Dynamics: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Companies Struggle to Find Skilled Workers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Diversification: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Narrow Export Base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Need for Diversification Beyond Traditional Sectors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2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Long shot of a row of pillars&#10;&#10;Description automatically generated">
            <a:extLst>
              <a:ext uri="{FF2B5EF4-FFF2-40B4-BE49-F238E27FC236}">
                <a16:creationId xmlns:a16="http://schemas.microsoft.com/office/drawing/2014/main" id="{FB24653E-DF29-7E91-2A80-B7A55BB0C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Syria</a:t>
            </a:r>
          </a:p>
        </p:txBody>
      </p:sp>
    </p:spTree>
    <p:extLst>
      <p:ext uri="{BB962C8B-B14F-4D97-AF65-F5344CB8AC3E}">
        <p14:creationId xmlns:p14="http://schemas.microsoft.com/office/powerpoint/2010/main" val="389503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A696B273-5C72-694C-AE7F-51CC20E5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70E0D-5280-1AD4-04D0-679F6B4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Countries to consider: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9CB07-AD63-31C2-AC9C-8BFED04B0ADE}"/>
              </a:ext>
            </a:extLst>
          </p:cNvPr>
          <p:cNvSpPr txBox="1"/>
          <p:nvPr/>
        </p:nvSpPr>
        <p:spPr>
          <a:xfrm>
            <a:off x="10840504" y="6657945"/>
            <a:ext cx="13484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urses.lumenlearning.com/wm-computerapplicationsmgrs-2/chapter/instant-messaging-applicat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25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ng shot of a row of pillars&#10;&#10;Description automatically generated">
            <a:extLst>
              <a:ext uri="{FF2B5EF4-FFF2-40B4-BE49-F238E27FC236}">
                <a16:creationId xmlns:a16="http://schemas.microsoft.com/office/drawing/2014/main" id="{FB24653E-DF29-7E91-2A80-B7A55BB0C1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Reasons for its problems: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EAEFD3-A5A7-6872-9A2B-E5A8C5E4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Devastation: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Ongoing conflict for over a decade caused immense devastation and economic loss.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More than half of the pre-conflict population (around 21 million) was displaced internally and as refugees.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Contraction: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Syria's GDP shrunk by over half between 2010 and 2020.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World Bank reclassified Syria as a low-income country in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Impact on Socioeconomic Conditions: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Deteriorating conditions are exacerbated by armed conflict, economic sanctions, drought, and regional economic crises.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Severe depreciation of the local currency leads to inflation, eroding real wages, and increasing poverty.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Infrastructure Challenges: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Critical sectors like health, education, water, and sanitation dramatically worsened.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Soaring commodity prices impact Syria's position as a net food and fuel importer.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6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be from outer space">
            <a:extLst>
              <a:ext uri="{FF2B5EF4-FFF2-40B4-BE49-F238E27FC236}">
                <a16:creationId xmlns:a16="http://schemas.microsoft.com/office/drawing/2014/main" id="{9F8CEE6F-FBDE-C525-A66F-1F4E8A12D6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3F280-39E0-39CE-5483-8EE3D410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ADLaM Display" panose="02010000000000000000" pitchFamily="2" charset="77"/>
                <a:cs typeface="ADLaM Display" panose="02010000000000000000" pitchFamily="2" charset="77"/>
              </a:rPr>
              <a:t>Ultimately…</a:t>
            </a:r>
          </a:p>
        </p:txBody>
      </p:sp>
    </p:spTree>
    <p:extLst>
      <p:ext uri="{BB962C8B-B14F-4D97-AF65-F5344CB8AC3E}">
        <p14:creationId xmlns:p14="http://schemas.microsoft.com/office/powerpoint/2010/main" val="401897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Wat Saket with a spire&#10;&#10;Description automatically generated">
            <a:extLst>
              <a:ext uri="{FF2B5EF4-FFF2-40B4-BE49-F238E27FC236}">
                <a16:creationId xmlns:a16="http://schemas.microsoft.com/office/drawing/2014/main" id="{56328F76-77B6-B157-09F6-E75934963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-1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92B11-AABD-8CE6-B0BB-F78678D3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2" y="1503229"/>
            <a:ext cx="1209692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Thailand is the best country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Wat Saket with a spire&#10;&#10;Description automatically generated">
            <a:extLst>
              <a:ext uri="{FF2B5EF4-FFF2-40B4-BE49-F238E27FC236}">
                <a16:creationId xmlns:a16="http://schemas.microsoft.com/office/drawing/2014/main" id="{56328F76-77B6-B157-09F6-E75934963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92B11-AABD-8CE6-B0BB-F78678D3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Thailand is the best country!!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D698AF1-F938-D90B-CFEE-9726D3B1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20480"/>
            <a:ext cx="10515600" cy="44518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bg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Why?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Strength: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second-largest economy in ASEAN boasts a stable and dynamic economic environment.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Robust gross domestic product (GDP) of $529 billion and consistent annual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Location and Infrastructure: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location in Southeast Asia and infrastructure development initiatives, such as the Eastern Economic Corridor (EEC) Act, enhance business prospects.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Innovation Focus: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Commitment to innovation is evident in a diverse range of industries, including next-generation cars, smart electronics, and digital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Export Opportunities: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Thriving export-dependent economy with key markets like the United States and China, providing ample global trade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Tourism Impact: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tourism sector contributed around 12% of the GDP in 2018, adding an additional dimension to economic strength.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Favorable Business Climate: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Overall favorable business climate with diverse export portfolios and strategic initiatives for sustained growth.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A496C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Sources: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8C6DB86-C2D4-208E-0E96-83F57BCB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705" y="465251"/>
            <a:ext cx="6311091" cy="59274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Panama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https://www.worldbank.org/en/country/panama/overview</a:t>
            </a:r>
            <a:endParaRPr lang="en-US" sz="100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https://www.trade.gov/country-commercial-guides/panama-market-overview</a:t>
            </a:r>
            <a:endParaRPr lang="en-US" sz="1000" b="0" i="0" dirty="0"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https://www.trade.gov/panama-country-commercial-guide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Poland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https://www.brookings.edu/articles/how-poland-became-europes-growth-champion-insights-from-the-successful-post-socialist-transition/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Thailand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5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https://th.usembassy.gov/business/getting-started-thailand/why-thailand/</a:t>
            </a:r>
            <a:r>
              <a:rPr lang="en-US" sz="105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  <a:br>
              <a:rPr lang="en-US" sz="105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Trinidad and Tobago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https://www.worldbank.org/en/country/trinidadandtobago/overview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Georgia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https://www.worldbank.org/en/country/georgia/overview#:~:text=These%20include%20population%20ageing%2C%20weak,engaged%20in%20low%2Dproductivity%20agriculture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https://www.imf.org/en/News/Articles/2017/06/12/sp061217-the-challenges-of-building-a-modern-georgian-economy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Syria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https://www.worldbank.org/en/country/syria/overview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50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928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31"/>
            <a:ext cx="12191997" cy="68580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Panama</a:t>
            </a:r>
          </a:p>
        </p:txBody>
      </p:sp>
    </p:spTree>
    <p:extLst>
      <p:ext uri="{BB962C8B-B14F-4D97-AF65-F5344CB8AC3E}">
        <p14:creationId xmlns:p14="http://schemas.microsoft.com/office/powerpoint/2010/main" val="366560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299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bg1"/>
                </a:solidFill>
              </a:rPr>
              <a:t>Factors to Success: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B5BA143-AC8E-838B-2598-B0D2DB3F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78" y="1912468"/>
            <a:ext cx="11171956" cy="4685977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Panama Canal Expansion (2016):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Completed a $5.25 billion expansion in June 2016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Accommodates Neo-Panamax ships (up to 12,000 containers)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Maritime Trade Significance: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Holds 46% of the market share for containers from Northeast Asia to the U.S. East Coast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Connects 160 countries through 144 maritime routes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Impact: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Vital transport and logistical hub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Trade and financial center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Emerging significance in copper mining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Achievements: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GDP growth of 4.7% (2014-2019)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Increased protected land area from 33% to 54%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Carbon-negative country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Significant job creation, reducing poverty from 48.2% (1991) to 12.1% (2019, $6.85 a day, 2017 PPP prices)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908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B5BA143-AC8E-838B-2598-B0D2DB3F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4446"/>
            <a:ext cx="11005457" cy="4653499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Reforms and Challenges: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Medium-term need for fiscal reforms to meet SFRL targets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Reforms include pension, expenditure, and tax adjustments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Risks: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Risks from pension reforms, tax administration inefficiencies, and climate-related shocks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Potential impact from increased frequency and intensity of El Niño events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Labor Market and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Increased unemployment and informality (2017-2019) due to slowed economic growth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Difficulty in finding competent, English-fluent technical employees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Costs Impact: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Exceptionally high electricity costs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Contribute to higher-than-average unit production costs in Panama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993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0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Poland</a:t>
            </a:r>
          </a:p>
        </p:txBody>
      </p:sp>
    </p:spTree>
    <p:extLst>
      <p:ext uri="{BB962C8B-B14F-4D97-AF65-F5344CB8AC3E}">
        <p14:creationId xmlns:p14="http://schemas.microsoft.com/office/powerpoint/2010/main" val="153797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7F10D59-DCD0-75C6-9078-B941BA8B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696662" cy="4040996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European Integration and Norms: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Embracing European integration, Western institutions, and norms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Education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Expanding education, particularly with a significant number of young people pursuing university studies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Infrastructure Development: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Benefiting from inflows of EU funds for infrastructure development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Business-Friendly Environment: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Enjoying an improved business climate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 ranking in the World Bank's Doing Business report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Financial Sector Strength: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Strong supervision and conservative risk management in the banking sector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6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0E069A7-7CA1-6054-8D2E-C06638F1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 sustain its upward trajectory towards Western levels of development, Poland must prioritize further reforms in innovation, tertiary education, and tackling population aging.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112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Thailand</a:t>
            </a:r>
          </a:p>
        </p:txBody>
      </p:sp>
    </p:spTree>
    <p:extLst>
      <p:ext uri="{BB962C8B-B14F-4D97-AF65-F5344CB8AC3E}">
        <p14:creationId xmlns:p14="http://schemas.microsoft.com/office/powerpoint/2010/main" val="37374574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6E8E2"/>
      </a:lt2>
      <a:accent1>
        <a:srgbClr val="A496C6"/>
      </a:accent1>
      <a:accent2>
        <a:srgbClr val="7F86BA"/>
      </a:accent2>
      <a:accent3>
        <a:srgbClr val="8AA7C0"/>
      </a:accent3>
      <a:accent4>
        <a:srgbClr val="78AEB0"/>
      </a:accent4>
      <a:accent5>
        <a:srgbClr val="83AD9D"/>
      </a:accent5>
      <a:accent6>
        <a:srgbClr val="78AF83"/>
      </a:accent6>
      <a:hlink>
        <a:srgbClr val="798953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1442</Words>
  <Application>Microsoft Macintosh PowerPoint</Application>
  <PresentationFormat>Widescreen</PresentationFormat>
  <Paragraphs>186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ADLaM Display</vt:lpstr>
      <vt:lpstr>Arial</vt:lpstr>
      <vt:lpstr>Calibri</vt:lpstr>
      <vt:lpstr>Courier New</vt:lpstr>
      <vt:lpstr>The Hand Bold</vt:lpstr>
      <vt:lpstr>The Serif Hand Black</vt:lpstr>
      <vt:lpstr>SketchyVTI</vt:lpstr>
      <vt:lpstr>Conclusion</vt:lpstr>
      <vt:lpstr>Countries to consider:</vt:lpstr>
      <vt:lpstr>Panama</vt:lpstr>
      <vt:lpstr>Factors to Success:</vt:lpstr>
      <vt:lpstr>Challenges/Risks:</vt:lpstr>
      <vt:lpstr>Poland</vt:lpstr>
      <vt:lpstr>Factors in success:</vt:lpstr>
      <vt:lpstr>Challenges/Risks:</vt:lpstr>
      <vt:lpstr>Thailand</vt:lpstr>
      <vt:lpstr>Factors in Success:</vt:lpstr>
      <vt:lpstr>Factors in Success (Continued):</vt:lpstr>
      <vt:lpstr>Challenges/Risks:</vt:lpstr>
      <vt:lpstr>Trinidad and Tobago</vt:lpstr>
      <vt:lpstr>Factors to Success:</vt:lpstr>
      <vt:lpstr>Challenges/Risks:</vt:lpstr>
      <vt:lpstr>Countries to avoid:</vt:lpstr>
      <vt:lpstr>Georgia</vt:lpstr>
      <vt:lpstr>Reasons for its problems: </vt:lpstr>
      <vt:lpstr>Syria</vt:lpstr>
      <vt:lpstr>Reasons for its problems:</vt:lpstr>
      <vt:lpstr>Ultimately…</vt:lpstr>
      <vt:lpstr>Thailand is the best country</vt:lpstr>
      <vt:lpstr>Thailand is the best country!!</vt:lpstr>
      <vt:lpstr>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Soborawin Thoy</dc:creator>
  <cp:lastModifiedBy>Soborawin Thoy</cp:lastModifiedBy>
  <cp:revision>11</cp:revision>
  <cp:lastPrinted>2023-11-15T00:05:01Z</cp:lastPrinted>
  <dcterms:created xsi:type="dcterms:W3CDTF">2023-11-13T22:40:19Z</dcterms:created>
  <dcterms:modified xsi:type="dcterms:W3CDTF">2023-12-04T22:52:23Z</dcterms:modified>
</cp:coreProperties>
</file>