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0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8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0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14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2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6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6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3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5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065A0A-E861-4EA0-8F10-6F38029D7C3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BCFF-B4FF-45D0-871D-AF0F192B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1757-899X/1003/1/0120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9D73-92FA-4E1A-9CCB-E840A0D75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28088"/>
          </a:xfrm>
        </p:spPr>
        <p:txBody>
          <a:bodyPr/>
          <a:lstStyle/>
          <a:p>
            <a:pPr algn="ctr"/>
            <a:r>
              <a:rPr lang="en-IN" dirty="0"/>
              <a:t>FUZZY C 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43AB-FC18-40D4-BD69-3A3986EF964C}"/>
              </a:ext>
            </a:extLst>
          </p:cNvPr>
          <p:cNvSpPr txBox="1"/>
          <p:nvPr/>
        </p:nvSpPr>
        <p:spPr>
          <a:xfrm>
            <a:off x="8119872" y="4535424"/>
            <a:ext cx="350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SOBHAN MISHRA(22CE10075)</a:t>
            </a:r>
          </a:p>
        </p:txBody>
      </p:sp>
    </p:spTree>
    <p:extLst>
      <p:ext uri="{BB962C8B-B14F-4D97-AF65-F5344CB8AC3E}">
        <p14:creationId xmlns:p14="http://schemas.microsoft.com/office/powerpoint/2010/main" val="231005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2E6E-3DFC-4326-B90B-A3DF867B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917"/>
          </a:xfrm>
        </p:spPr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2A34-756A-440D-8FC9-A9B59EF3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636"/>
            <a:ext cx="8946541" cy="4912658"/>
          </a:xfrm>
        </p:spPr>
        <p:txBody>
          <a:bodyPr/>
          <a:lstStyle/>
          <a:p>
            <a:r>
              <a:rPr lang="en-IN" dirty="0"/>
              <a:t>MEMBERSHIP CALCULATION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UPDATE THE VALUE OF CENTROIDS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6230C4-BBA6-4231-A466-333E3A6FBE02}"/>
              </a:ext>
            </a:extLst>
          </p:cNvPr>
          <p:cNvSpPr/>
          <p:nvPr/>
        </p:nvSpPr>
        <p:spPr>
          <a:xfrm>
            <a:off x="1103312" y="1873622"/>
            <a:ext cx="9475041" cy="13626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calculate_membership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fuzziness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:],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fuzziness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51D268-7683-48CE-BF2F-8D329E326F5E}"/>
              </a:ext>
            </a:extLst>
          </p:cNvPr>
          <p:cNvSpPr/>
          <p:nvPr/>
        </p:nvSpPr>
        <p:spPr>
          <a:xfrm>
            <a:off x="1210236" y="4123765"/>
            <a:ext cx="9368118" cy="1703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update_centroids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membership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fuzziness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membership_powered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membership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fuzziness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membership_powered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membership_powered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6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DA8FB8E-8699-4C54-826B-40726199D762}"/>
              </a:ext>
            </a:extLst>
          </p:cNvPr>
          <p:cNvGrpSpPr/>
          <p:nvPr/>
        </p:nvGrpSpPr>
        <p:grpSpPr>
          <a:xfrm>
            <a:off x="331694" y="591670"/>
            <a:ext cx="11331388" cy="4455460"/>
            <a:chOff x="251012" y="1201270"/>
            <a:chExt cx="11331388" cy="445546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8EF706-C11E-4F55-99E6-32F84A5EA0FD}"/>
                </a:ext>
              </a:extLst>
            </p:cNvPr>
            <p:cNvSpPr/>
            <p:nvPr/>
          </p:nvSpPr>
          <p:spPr>
            <a:xfrm>
              <a:off x="251012" y="1201270"/>
              <a:ext cx="7539318" cy="445546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fcm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n_clusters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fuzziness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max_iter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threshold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1e-5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random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rand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n_clusters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.shape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b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max_iter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membership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calculate_membership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fuzziness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centroids_new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update_centroids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membership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fuzziness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linalg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norm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centroids_new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threshold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b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centroids_new</a:t>
              </a:r>
              <a:endPara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cluster_membership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I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argmax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membership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axis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centroids</a:t>
              </a:r>
              <a:r>
                <a:rPr lang="en-I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cluster_membership</a:t>
              </a:r>
              <a:endPara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BEC4AA-69F6-4769-AEDB-3F19209A6D33}"/>
                </a:ext>
              </a:extLst>
            </p:cNvPr>
            <p:cNvSpPr txBox="1"/>
            <p:nvPr/>
          </p:nvSpPr>
          <p:spPr>
            <a:xfrm>
              <a:off x="8525435" y="2429435"/>
              <a:ext cx="297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CENTROIDS INITIALISED RANDOMLY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E9C7A4-9EC5-4459-B5D1-6D05FEEDADF3}"/>
                </a:ext>
              </a:extLst>
            </p:cNvPr>
            <p:cNvCxnSpPr/>
            <p:nvPr/>
          </p:nvCxnSpPr>
          <p:spPr>
            <a:xfrm flipH="1">
              <a:off x="6302188" y="2581835"/>
              <a:ext cx="2043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28C467-8027-4BAC-9854-E3FFB09C23AD}"/>
                </a:ext>
              </a:extLst>
            </p:cNvPr>
            <p:cNvSpPr txBox="1"/>
            <p:nvPr/>
          </p:nvSpPr>
          <p:spPr>
            <a:xfrm>
              <a:off x="8525434" y="1831049"/>
              <a:ext cx="305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SETTING THE MAXIMUM NUMBER OF ITERATIONS, FUZZINESS AND THRESHOLD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79AE2A-1652-4DBE-9E78-FCBD38ED0BC7}"/>
                </a:ext>
              </a:extLst>
            </p:cNvPr>
            <p:cNvCxnSpPr/>
            <p:nvPr/>
          </p:nvCxnSpPr>
          <p:spPr>
            <a:xfrm flipH="1">
              <a:off x="7413812" y="2142565"/>
              <a:ext cx="932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9BF237-831C-4376-A6EF-637803B3860D}"/>
                </a:ext>
              </a:extLst>
            </p:cNvPr>
            <p:cNvSpPr txBox="1"/>
            <p:nvPr/>
          </p:nvSpPr>
          <p:spPr>
            <a:xfrm>
              <a:off x="8525433" y="2852120"/>
              <a:ext cx="2895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MEMBERSHIP VALUES ARE CALCULATED AND THE NEW VALUES OF CENTROID ARE UPDATED ACCORDINGLY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052446-C049-4B4F-9FC9-CE06C7CB8253}"/>
                </a:ext>
              </a:extLst>
            </p:cNvPr>
            <p:cNvCxnSpPr/>
            <p:nvPr/>
          </p:nvCxnSpPr>
          <p:spPr>
            <a:xfrm flipH="1">
              <a:off x="7413812" y="3343835"/>
              <a:ext cx="932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C0C710-FA38-4D30-A5E0-45C8FEB2F3C0}"/>
                </a:ext>
              </a:extLst>
            </p:cNvPr>
            <p:cNvSpPr txBox="1"/>
            <p:nvPr/>
          </p:nvSpPr>
          <p:spPr>
            <a:xfrm>
              <a:off x="8525433" y="3721260"/>
              <a:ext cx="297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THIS PROCESS IS REPEATED TILL THE DIFFERENCE IS LESS THAN THRESHOLD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4F069C-1977-4BE9-9A16-1CE5BC2AE09B}"/>
                </a:ext>
              </a:extLst>
            </p:cNvPr>
            <p:cNvCxnSpPr/>
            <p:nvPr/>
          </p:nvCxnSpPr>
          <p:spPr>
            <a:xfrm flipH="1">
              <a:off x="6302187" y="3836894"/>
              <a:ext cx="2043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C2A2CB-7E6B-4271-821F-5D4ABA3716DF}"/>
                </a:ext>
              </a:extLst>
            </p:cNvPr>
            <p:cNvSpPr txBox="1"/>
            <p:nvPr/>
          </p:nvSpPr>
          <p:spPr>
            <a:xfrm>
              <a:off x="8525433" y="4502531"/>
              <a:ext cx="2850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THE CENTROIDS AND MEMBERSHIP VALUES ARE RETURNED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2F7C4-586F-4967-9B59-4134114BF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1247" y="4733364"/>
              <a:ext cx="30748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A8736E-88A0-424B-A062-CE1A12A3F347}"/>
              </a:ext>
            </a:extLst>
          </p:cNvPr>
          <p:cNvGrpSpPr/>
          <p:nvPr/>
        </p:nvGrpSpPr>
        <p:grpSpPr>
          <a:xfrm>
            <a:off x="1277470" y="5435333"/>
            <a:ext cx="8148917" cy="830997"/>
            <a:chOff x="1111624" y="5435333"/>
            <a:chExt cx="8148917" cy="83099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A99961E-A436-4CED-A4A9-CE3D62618210}"/>
                </a:ext>
              </a:extLst>
            </p:cNvPr>
            <p:cNvSpPr/>
            <p:nvPr/>
          </p:nvSpPr>
          <p:spPr>
            <a:xfrm>
              <a:off x="1111624" y="5435333"/>
              <a:ext cx="8148917" cy="830997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79D20E-33C0-42F6-8CBF-5D0D7B3F2A01}"/>
                </a:ext>
              </a:extLst>
            </p:cNvPr>
            <p:cNvSpPr txBox="1"/>
            <p:nvPr/>
          </p:nvSpPr>
          <p:spPr>
            <a:xfrm>
              <a:off x="1308847" y="5507051"/>
              <a:ext cx="7951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THE DATASET WITH FEAUTURES AND THE DESIRED NUMBER OF CLUSTERS ARE GIVEN AS INPUT AND THE MEMBERSHIP VALUES ARE OBTAINED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64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32B-B652-4179-9838-18686C4E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90095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53EB4C-0A69-4823-8C79-0A4BD2FD6370}"/>
              </a:ext>
            </a:extLst>
          </p:cNvPr>
          <p:cNvGrpSpPr/>
          <p:nvPr/>
        </p:nvGrpSpPr>
        <p:grpSpPr>
          <a:xfrm>
            <a:off x="795618" y="4138305"/>
            <a:ext cx="10600764" cy="1477328"/>
            <a:chOff x="1098177" y="1407459"/>
            <a:chExt cx="10600764" cy="14773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2EEB2A-BD7A-4693-934F-47D80E30ED28}"/>
                </a:ext>
              </a:extLst>
            </p:cNvPr>
            <p:cNvSpPr/>
            <p:nvPr/>
          </p:nvSpPr>
          <p:spPr>
            <a:xfrm>
              <a:off x="1098177" y="1633817"/>
              <a:ext cx="5746376" cy="900953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IN" b="0" i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Silhouette Score: -0.0655462101395817</a:t>
              </a:r>
              <a:endPara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3C0DB91-02D3-4D6C-BCD9-344C451DF4E2}"/>
                </a:ext>
              </a:extLst>
            </p:cNvPr>
            <p:cNvSpPr/>
            <p:nvPr/>
          </p:nvSpPr>
          <p:spPr>
            <a:xfrm rot="10800000">
              <a:off x="7057465" y="1918446"/>
              <a:ext cx="1371600" cy="33169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F9BB53-C303-4A85-8616-F0628D7C9E1A}"/>
                </a:ext>
              </a:extLst>
            </p:cNvPr>
            <p:cNvSpPr txBox="1"/>
            <p:nvPr/>
          </p:nvSpPr>
          <p:spPr>
            <a:xfrm>
              <a:off x="8525435" y="1407459"/>
              <a:ext cx="31735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SILHOUETTE SCORE CLOSE TO 0 MEANS THAT THE DATA IS WELL CLUSTERED BUT THE CLUSTERS ARE OVERLAPPING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C5F5EC-888E-4FF1-8E07-E67AB2B43911}"/>
              </a:ext>
            </a:extLst>
          </p:cNvPr>
          <p:cNvGrpSpPr/>
          <p:nvPr/>
        </p:nvGrpSpPr>
        <p:grpSpPr>
          <a:xfrm>
            <a:off x="1776901" y="1754717"/>
            <a:ext cx="8837310" cy="1882303"/>
            <a:chOff x="1965160" y="1546696"/>
            <a:chExt cx="8837310" cy="18823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327880-D000-4903-A975-1F883A027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5160" y="1546696"/>
              <a:ext cx="2918713" cy="188230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27E49-2931-435D-972F-82FDA8235459}"/>
                </a:ext>
              </a:extLst>
            </p:cNvPr>
            <p:cNvSpPr txBox="1"/>
            <p:nvPr/>
          </p:nvSpPr>
          <p:spPr>
            <a:xfrm>
              <a:off x="7162799" y="1865344"/>
              <a:ext cx="363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CLUSTER LABELS OF THE FIRST 5 DATA POINTS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4D4734-9888-4E19-A985-D77BC3693DF9}"/>
                </a:ext>
              </a:extLst>
            </p:cNvPr>
            <p:cNvSpPr/>
            <p:nvPr/>
          </p:nvSpPr>
          <p:spPr>
            <a:xfrm rot="10800000">
              <a:off x="5253317" y="2079375"/>
              <a:ext cx="1685365" cy="30256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081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8CEF-BFCE-4754-99C4-2392C336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5BA10-B0B2-4C4B-A29B-CCE647DEE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08" y="1331119"/>
            <a:ext cx="5367168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6693A-D878-4317-AB7C-420D08AD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331119"/>
            <a:ext cx="5437629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D3CAC-16BC-4B21-AB17-079EA211A148}"/>
              </a:ext>
            </a:extLst>
          </p:cNvPr>
          <p:cNvSpPr txBox="1"/>
          <p:nvPr/>
        </p:nvSpPr>
        <p:spPr>
          <a:xfrm>
            <a:off x="3137647" y="5934635"/>
            <a:ext cx="62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PLOTS OF THE CLUSTERS OBTAINED FROM FCM</a:t>
            </a:r>
          </a:p>
        </p:txBody>
      </p:sp>
    </p:spTree>
    <p:extLst>
      <p:ext uri="{BB962C8B-B14F-4D97-AF65-F5344CB8AC3E}">
        <p14:creationId xmlns:p14="http://schemas.microsoft.com/office/powerpoint/2010/main" val="72975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33B2-8478-408E-BFC9-5724A45E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3EFA-1305-42C4-957F-31CFB991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ANALYSING THE CLUSTERS COMPRISING OF DIFFERENT FEATURES WE CAN OBSERVE THE CONDITIONS IN WHICH ACCIDENTS ARE MORE LIKELY TO OCCUR AND TAKE STEPS ACCORDINGLY TO MINIMISE THEM.</a:t>
            </a:r>
          </a:p>
          <a:p>
            <a:r>
              <a:rPr lang="en-IN" dirty="0"/>
              <a:t>FOR EXAMPLE IN THE CLUSTERS WHERE ROAD SURFACE CONDITIONS AND VISIBILITY ARE POOR, STEPS CAN BE TAKEN FOR BETTER MAINTENANCE OF THE ROADS TO AVOID ACCIDENTS.</a:t>
            </a:r>
          </a:p>
          <a:p>
            <a:r>
              <a:rPr lang="en-IN" dirty="0"/>
              <a:t>SIMILIARLY THERE CAN BE CHANGES IN SPEED LIMITS, ROAD LIGHTING CONDITIONS, PEDESTRIAN CROSSING FACILITIES, JUNCTION CONTROL, ETC.</a:t>
            </a:r>
          </a:p>
        </p:txBody>
      </p:sp>
    </p:spTree>
    <p:extLst>
      <p:ext uri="{BB962C8B-B14F-4D97-AF65-F5344CB8AC3E}">
        <p14:creationId xmlns:p14="http://schemas.microsoft.com/office/powerpoint/2010/main" val="246639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EDB-1256-4776-A643-D742F40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ABBA-ADF3-457D-B3FC-A43CE99F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6776"/>
            <a:ext cx="8946541" cy="4611623"/>
          </a:xfrm>
        </p:spPr>
        <p:txBody>
          <a:bodyPr/>
          <a:lstStyle/>
          <a:p>
            <a:r>
              <a:rPr lang="en-IN" dirty="0"/>
              <a:t>CLUSTERING OF TRAFFIC CONGESTION</a:t>
            </a:r>
          </a:p>
          <a:p>
            <a:r>
              <a:rPr lang="en-IN" dirty="0"/>
              <a:t>APPLICATION OF FUZZY C-MEANS IN LEVEL CLUSTERING OF TRAFFIC ACCIDENT VULNERABILITY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hlinkClick r:id="rId2"/>
              </a:rPr>
              <a:t>https://iopscience.iop.org/article/10.1088/1757-899X/1003/1/012099</a:t>
            </a:r>
            <a:endParaRPr lang="en-IN" dirty="0"/>
          </a:p>
          <a:p>
            <a:r>
              <a:rPr lang="en-IN" dirty="0"/>
              <a:t>https://www.geeksforgeeks.org/ml-fuzzy-clustering/</a:t>
            </a:r>
          </a:p>
        </p:txBody>
      </p:sp>
    </p:spTree>
    <p:extLst>
      <p:ext uri="{BB962C8B-B14F-4D97-AF65-F5344CB8AC3E}">
        <p14:creationId xmlns:p14="http://schemas.microsoft.com/office/powerpoint/2010/main" val="378672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46A-C877-4693-90A2-542874F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578"/>
          </a:xfrm>
        </p:spPr>
        <p:txBody>
          <a:bodyPr/>
          <a:lstStyle/>
          <a:p>
            <a:pPr algn="ctr"/>
            <a:r>
              <a:rPr lang="en-IN" dirty="0"/>
              <a:t>LITERATURE REVIEW</a:t>
            </a:r>
          </a:p>
        </p:txBody>
      </p:sp>
      <p:pic>
        <p:nvPicPr>
          <p:cNvPr id="1026" name="Picture 2" descr="Fuzzy C-Means Clustering (FCM) Algorithm | by Aman Gupta | Geek Culture |  Medium">
            <a:extLst>
              <a:ext uri="{FF2B5EF4-FFF2-40B4-BE49-F238E27FC236}">
                <a16:creationId xmlns:a16="http://schemas.microsoft.com/office/drawing/2014/main" id="{BDB7D96F-F440-49FD-A240-6A2435942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1" y="2395728"/>
            <a:ext cx="4945797" cy="1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C7658-6C61-4FD0-90FE-007E71F2F060}"/>
              </a:ext>
            </a:extLst>
          </p:cNvPr>
          <p:cNvSpPr txBox="1"/>
          <p:nvPr/>
        </p:nvSpPr>
        <p:spPr>
          <a:xfrm>
            <a:off x="801561" y="1453310"/>
            <a:ext cx="694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FUZZY C-MEANS (FCM) IS A FORM OF UNSUPERVISED IN WHICH DATA IS CLUSTERED INTO A NUMBER OF CLUSTERS TO DETERMINE SIMILIARITY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90A8B-E157-4063-82D9-EDD384750342}"/>
              </a:ext>
            </a:extLst>
          </p:cNvPr>
          <p:cNvSpPr txBox="1"/>
          <p:nvPr/>
        </p:nvSpPr>
        <p:spPr>
          <a:xfrm>
            <a:off x="6254496" y="2551837"/>
            <a:ext cx="4782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FUZZY C-MEANS CLUSTERING EACH DATA POINT CAN BELONG TO MULTIPLE CLUSTERS WITH DIFFERENT MEMBERSHIP VALUES UNLIKE THAT IN K MEANS CLUSTERING WHERE EACH DATA POINT BELONGS STRICTLY TO ONE CLUSTER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8D6A4A-10D6-4796-B7DA-A88B7BE74232}"/>
              </a:ext>
            </a:extLst>
          </p:cNvPr>
          <p:cNvGrpSpPr/>
          <p:nvPr/>
        </p:nvGrpSpPr>
        <p:grpSpPr>
          <a:xfrm>
            <a:off x="3182112" y="4624185"/>
            <a:ext cx="5989320" cy="1255407"/>
            <a:chOff x="3182112" y="4624185"/>
            <a:chExt cx="5989320" cy="1255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D08E5E-73CB-468F-92D5-DA1795FEB014}"/>
                </a:ext>
              </a:extLst>
            </p:cNvPr>
            <p:cNvSpPr txBox="1"/>
            <p:nvPr/>
          </p:nvSpPr>
          <p:spPr>
            <a:xfrm>
              <a:off x="3566160" y="4901184"/>
              <a:ext cx="5605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FUZZY C-MEANS CLUSTERING PROVIDES A PROBABILISTIC WAY TO CLUSTER DATA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5D8167-80E4-4DAA-B333-3D4A1DAE0079}"/>
                </a:ext>
              </a:extLst>
            </p:cNvPr>
            <p:cNvSpPr/>
            <p:nvPr/>
          </p:nvSpPr>
          <p:spPr>
            <a:xfrm>
              <a:off x="3182112" y="4624185"/>
              <a:ext cx="5513832" cy="1255407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038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4735-051B-41E8-BB8D-2C1FF35B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034"/>
          </a:xfrm>
        </p:spPr>
        <p:txBody>
          <a:bodyPr/>
          <a:lstStyle/>
          <a:p>
            <a:pPr algn="ctr"/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7880-0942-4F13-864B-43E19218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752"/>
            <a:ext cx="8946541" cy="48036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CONTEXT OF TRAFFIC ENGINEERING, FUZZY C-MEANS CAN BE USED TO DETECT CONGESTION, ANALYSE TRAFFIC FLOW PATTERNS, ANALYSE THE TYPE OF VEHICLES ON A ROAD ,ETC.</a:t>
            </a:r>
          </a:p>
          <a:p>
            <a:r>
              <a:rPr lang="en-IN" dirty="0"/>
              <a:t>IT ALSO HAS APPLICATION IN AIRWAYS AND RAILWAYS AS IN CLUSTERING THE TYPE OF PASSENGERS, CLUSTERING DELAYS, ETC.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3E53FC-C346-43DF-96AC-BFE43002A2B8}"/>
              </a:ext>
            </a:extLst>
          </p:cNvPr>
          <p:cNvSpPr/>
          <p:nvPr/>
        </p:nvSpPr>
        <p:spPr>
          <a:xfrm>
            <a:off x="1188720" y="1444752"/>
            <a:ext cx="7040880" cy="172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WHY FUZZY C-MEANS OVER K MEANS CLUSTERING?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NOT ASSUME SHAPE OF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OUTLIERS ARE MANAGED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ABILITY TO HANDLE NOISE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2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A765-A37F-472E-A39E-EF43508B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D4CA-0F16-46E7-B098-E80F1ED3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DATA POINT IS INITIALISED INTO DESIRED NUMBER OF CLUSTERS RANDOMLY WITH SOME MEMBERSHIP VALUES.</a:t>
            </a:r>
          </a:p>
          <a:p>
            <a:r>
              <a:rPr lang="en-IN" dirty="0"/>
              <a:t>CENTROID IS CALCULATED USING THE GIVEN FORMULA-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DISTANCE OF EACH POINT FROM THE CENTROID IS CALCULATED.</a:t>
            </a:r>
          </a:p>
          <a:p>
            <a:r>
              <a:rPr lang="en-IN" dirty="0"/>
              <a:t>THE MEMBERSHIP VALUES ARE UPDATED AS-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ABOVE STEPS ARE REPEATED TILL THE MEMBERSHIP VALUES BECOME CONSTANT OR THE DIFFERENCE BETWEEN THEM BECOMES LESS THAN THE THRESHOLD.</a:t>
            </a:r>
          </a:p>
        </p:txBody>
      </p:sp>
      <p:sp>
        <p:nvSpPr>
          <p:cNvPr id="4" name="AutoShape 2" descr="V_{ij} = ( \sum \limits_1^n ( \gamma_{ik}^m * x_k) / \sum \limits_1^n \gamma_{ik}^m   ">
            <a:extLst>
              <a:ext uri="{FF2B5EF4-FFF2-40B4-BE49-F238E27FC236}">
                <a16:creationId xmlns:a16="http://schemas.microsoft.com/office/drawing/2014/main" id="{C20F86E2-5098-4C2A-A538-1250FFBC3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076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4AE1-4443-493A-898B-ED7BD5F0D79B}"/>
              </a:ext>
            </a:extLst>
          </p:cNvPr>
          <p:cNvGrpSpPr/>
          <p:nvPr/>
        </p:nvGrpSpPr>
        <p:grpSpPr>
          <a:xfrm>
            <a:off x="1394012" y="2861777"/>
            <a:ext cx="2752164" cy="526882"/>
            <a:chOff x="1394012" y="3118289"/>
            <a:chExt cx="2752164" cy="5268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FCBFBF-A44F-4CFB-94EC-FDE760504BBE}"/>
                </a:ext>
              </a:extLst>
            </p:cNvPr>
            <p:cNvSpPr/>
            <p:nvPr/>
          </p:nvSpPr>
          <p:spPr>
            <a:xfrm>
              <a:off x="1394012" y="3118289"/>
              <a:ext cx="2752164" cy="52688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E9C925-68D9-457C-8624-45EEB10ED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467" y="3170677"/>
              <a:ext cx="2417254" cy="456920"/>
            </a:xfrm>
            <a:prstGeom prst="rect">
              <a:avLst/>
            </a:prstGeom>
            <a:ln w="57150"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E25E9-0334-43D2-848D-EB9E3AA3EA59}"/>
              </a:ext>
            </a:extLst>
          </p:cNvPr>
          <p:cNvGrpSpPr/>
          <p:nvPr/>
        </p:nvGrpSpPr>
        <p:grpSpPr>
          <a:xfrm>
            <a:off x="4450978" y="2816543"/>
            <a:ext cx="4504764" cy="706586"/>
            <a:chOff x="4670612" y="3058564"/>
            <a:chExt cx="4566183" cy="7060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89A1E1-CD3E-4EDA-851A-A7CADDBA0D06}"/>
                </a:ext>
              </a:extLst>
            </p:cNvPr>
            <p:cNvSpPr txBox="1"/>
            <p:nvPr/>
          </p:nvSpPr>
          <p:spPr>
            <a:xfrm>
              <a:off x="4824761" y="3107810"/>
              <a:ext cx="4412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FFFFFF"/>
                  </a:solidFill>
                  <a:effectLst/>
                  <a:latin typeface="Nunito" panose="020B0604020202020204" pitchFamily="2" charset="0"/>
                </a:rPr>
                <a:t> </a:t>
              </a:r>
              <a:r>
                <a:rPr lang="en-US" b="1" i="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latin typeface="Nunito" panose="020B0604020202020204" pitchFamily="2" charset="0"/>
                </a:rPr>
                <a:t>µ = fuzzy membership value</a:t>
              </a:r>
              <a:r>
                <a:rPr lang="en-US" b="0" i="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latin typeface="Nunito" panose="020B0604020202020204" pitchFamily="2" charset="0"/>
                </a:rPr>
                <a:t> </a:t>
              </a:r>
            </a:p>
            <a:p>
              <a:r>
                <a:rPr lang="en-US" b="1" i="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latin typeface="Nunito" panose="020B0604020202020204" pitchFamily="2" charset="0"/>
                </a:rPr>
                <a:t>m = fuzziness parameter</a:t>
              </a:r>
              <a:r>
                <a:rPr lang="en-US" b="0" i="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latin typeface="Nunito" panose="020B0604020202020204" pitchFamily="2" charset="0"/>
                </a:rPr>
                <a:t> (&gt;1)</a:t>
              </a:r>
              <a:endParaRPr lang="en-IN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2005FF-3ECE-4392-8EFE-E2382EA2B13E}"/>
                </a:ext>
              </a:extLst>
            </p:cNvPr>
            <p:cNvSpPr/>
            <p:nvPr/>
          </p:nvSpPr>
          <p:spPr>
            <a:xfrm>
              <a:off x="4670612" y="3058564"/>
              <a:ext cx="3998259" cy="70605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5DE66-CD2A-4F86-95F3-1D04DDB129FB}"/>
              </a:ext>
            </a:extLst>
          </p:cNvPr>
          <p:cNvGrpSpPr/>
          <p:nvPr/>
        </p:nvGrpSpPr>
        <p:grpSpPr>
          <a:xfrm>
            <a:off x="1561467" y="4276165"/>
            <a:ext cx="2656426" cy="627529"/>
            <a:chOff x="1489750" y="4724400"/>
            <a:chExt cx="2656426" cy="6275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FA9F6-1817-4DDF-AF31-774319A54FB4}"/>
                </a:ext>
              </a:extLst>
            </p:cNvPr>
            <p:cNvSpPr/>
            <p:nvPr/>
          </p:nvSpPr>
          <p:spPr>
            <a:xfrm>
              <a:off x="1489750" y="4724400"/>
              <a:ext cx="2656426" cy="62752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3485E1-A7B5-4B7F-B1E3-F57AC392D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437" y="4802691"/>
              <a:ext cx="2167567" cy="427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56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0590-8C29-4A68-BD20-AFE1DC4A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8929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67DC9C-A278-40D4-87A2-09A28FD7B14D}"/>
              </a:ext>
            </a:extLst>
          </p:cNvPr>
          <p:cNvGrpSpPr/>
          <p:nvPr/>
        </p:nvGrpSpPr>
        <p:grpSpPr>
          <a:xfrm>
            <a:off x="902208" y="1927412"/>
            <a:ext cx="4253753" cy="2563852"/>
            <a:chOff x="941294" y="1927412"/>
            <a:chExt cx="4253753" cy="256385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462BFD-F811-43B2-AB45-0EEEED401117}"/>
                </a:ext>
              </a:extLst>
            </p:cNvPr>
            <p:cNvSpPr/>
            <p:nvPr/>
          </p:nvSpPr>
          <p:spPr>
            <a:xfrm>
              <a:off x="941294" y="1927412"/>
              <a:ext cx="4253753" cy="2492188"/>
            </a:xfrm>
            <a:prstGeom prst="roundRect">
              <a:avLst/>
            </a:prstGeom>
            <a:ln w="57150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584190-7016-4EEA-9AF7-7A2B42DA42AA}"/>
                </a:ext>
              </a:extLst>
            </p:cNvPr>
            <p:cNvSpPr txBox="1"/>
            <p:nvPr/>
          </p:nvSpPr>
          <p:spPr>
            <a:xfrm>
              <a:off x="1098176" y="2090607"/>
              <a:ext cx="409687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CLUSTERING OF ROAD ACCIDENTS TO DETERMINE THEIR PATTERNS AND ANALYSE THE RISK FACTOR OF DIFFERENT FEATURES CAUSING THESE ACCIDENTS</a:t>
              </a:r>
            </a:p>
            <a:p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CEF448-3E02-4A00-97F6-EF410E6FCD1E}"/>
              </a:ext>
            </a:extLst>
          </p:cNvPr>
          <p:cNvGrpSpPr/>
          <p:nvPr/>
        </p:nvGrpSpPr>
        <p:grpSpPr>
          <a:xfrm>
            <a:off x="6096000" y="1479419"/>
            <a:ext cx="5193792" cy="4986887"/>
            <a:chOff x="6473952" y="1581912"/>
            <a:chExt cx="5193792" cy="498688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4C5122-F613-4C7E-857D-8FA8BC8014F4}"/>
                </a:ext>
              </a:extLst>
            </p:cNvPr>
            <p:cNvSpPr/>
            <p:nvPr/>
          </p:nvSpPr>
          <p:spPr>
            <a:xfrm>
              <a:off x="6473952" y="1581912"/>
              <a:ext cx="5193792" cy="4986887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F87937-5547-420B-B8B2-75F8886AAD44}"/>
                </a:ext>
              </a:extLst>
            </p:cNvPr>
            <p:cNvSpPr txBox="1"/>
            <p:nvPr/>
          </p:nvSpPr>
          <p:spPr>
            <a:xfrm>
              <a:off x="6840071" y="2783183"/>
              <a:ext cx="425375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DETERMINE DIFFERENT FACTORS RESPONSIBLE FOR ACCIDENTS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CLUSTER THESE FEATURES TOGETHER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IDENTIFY PATTERNS FROM THE CLUSTERS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ANALYSE THESE PATTERNS TO DETERMINE REPITITIVE TRENDS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USE THESE TRENDS TO RECTIFY REAL-LIFE CONDITIONS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7B31FA-E229-466A-BF20-A06591E84A8A}"/>
                </a:ext>
              </a:extLst>
            </p:cNvPr>
            <p:cNvSpPr txBox="1"/>
            <p:nvPr/>
          </p:nvSpPr>
          <p:spPr>
            <a:xfrm>
              <a:off x="7452360" y="1927412"/>
              <a:ext cx="3236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FFFF00"/>
                  </a:solidFill>
                </a:rPr>
                <a:t>ROADMAP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9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57A6-6920-4CF0-BC3F-629CAA17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9212"/>
          </a:xfrm>
        </p:spPr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3EB5-3EB8-4EA2-9E46-A63FE0FD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1930"/>
            <a:ext cx="8946541" cy="4706470"/>
          </a:xfrm>
        </p:spPr>
        <p:txBody>
          <a:bodyPr/>
          <a:lstStyle/>
          <a:p>
            <a:r>
              <a:rPr lang="en-IN" dirty="0"/>
              <a:t>THE DATASET WAS OBTAINED FROM KAGGLE</a:t>
            </a:r>
          </a:p>
          <a:p>
            <a:r>
              <a:rPr lang="en-IN" dirty="0"/>
              <a:t>INDIAN ROAD ACCIDENTS DATASET CONTAINING THE LATITUDE AND LONGITUDE OF ACCIDENTS ALONG WITH OTHER FEATURES WHICH MAY BE RESPONSIBLE FOR THE ACCIDENT LIKE WEATHER, LIGHT CONDITIONS, ETC,</a:t>
            </a:r>
          </a:p>
          <a:p>
            <a:r>
              <a:rPr lang="en-IN" dirty="0"/>
              <a:t>AFTER ANALYSING THE DATASET, WE SELECTED 11 FEATURES WHICH WOULD HAVE AN IMPACT ON ACCIDENT.</a:t>
            </a:r>
          </a:p>
          <a:p>
            <a:endParaRPr lang="en-IN" dirty="0"/>
          </a:p>
          <a:p>
            <a:r>
              <a:rPr lang="en-IN" dirty="0"/>
              <a:t>LINK TO THE DATASET- https://www.kaggle.com/datasets/data125661/india-road-accident-dataset</a:t>
            </a:r>
          </a:p>
        </p:txBody>
      </p:sp>
    </p:spTree>
    <p:extLst>
      <p:ext uri="{BB962C8B-B14F-4D97-AF65-F5344CB8AC3E}">
        <p14:creationId xmlns:p14="http://schemas.microsoft.com/office/powerpoint/2010/main" val="15034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37C9-12A3-4255-93C9-EDBA9FDD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017" y="828339"/>
            <a:ext cx="6818266" cy="5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9E09-CB72-443E-B11C-22B5B5E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VISUALISATION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D20C56-D1C8-460C-BEB7-EDA3D3A5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3" y="1331120"/>
            <a:ext cx="5126472" cy="4195762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BE09C5-7588-45F8-8FBF-C2D9F259A255}"/>
              </a:ext>
            </a:extLst>
          </p:cNvPr>
          <p:cNvSpPr/>
          <p:nvPr/>
        </p:nvSpPr>
        <p:spPr>
          <a:xfrm>
            <a:off x="527238" y="5843017"/>
            <a:ext cx="4776281" cy="722376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FOLIUM HEATMAP DEPICTING THE SEVERITY OF ACCIDENTS GEOGRAPHICALLY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586DF5-414B-48EC-B943-DA7D11C171A3}"/>
              </a:ext>
            </a:extLst>
          </p:cNvPr>
          <p:cNvGrpSpPr/>
          <p:nvPr/>
        </p:nvGrpSpPr>
        <p:grpSpPr>
          <a:xfrm>
            <a:off x="6096000" y="1296042"/>
            <a:ext cx="5743857" cy="5269350"/>
            <a:chOff x="6096000" y="1296042"/>
            <a:chExt cx="5743857" cy="52693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4DFEFE-B1F5-4B49-8B8C-73D522BD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96042"/>
              <a:ext cx="5743857" cy="423084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E29029-2F48-481F-BE7B-DA2137018E9B}"/>
                </a:ext>
              </a:extLst>
            </p:cNvPr>
            <p:cNvSpPr/>
            <p:nvPr/>
          </p:nvSpPr>
          <p:spPr>
            <a:xfrm>
              <a:off x="6579787" y="5843016"/>
              <a:ext cx="4776281" cy="72237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SCATTER PLOT BETWEEN THE NUMBER OF VEHICLES AND NUMBER OF CASUALTIES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4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5ED4-8BE6-457D-8BCD-BF0C6E93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C049-B889-4787-B4B6-F1303FB5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REMOVING NULL VALUES FROM THE DATASET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NORMALISING THE DATASET USING STANDARD SCALER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A36AEC-E8CB-4C38-9DA2-39BB8F571643}"/>
              </a:ext>
            </a:extLst>
          </p:cNvPr>
          <p:cNvSpPr/>
          <p:nvPr/>
        </p:nvSpPr>
        <p:spPr>
          <a:xfrm>
            <a:off x="1452283" y="2510117"/>
            <a:ext cx="3648634" cy="6275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1568F-326A-43CE-A554-EFCAE661919F}"/>
              </a:ext>
            </a:extLst>
          </p:cNvPr>
          <p:cNvSpPr/>
          <p:nvPr/>
        </p:nvSpPr>
        <p:spPr>
          <a:xfrm>
            <a:off x="1452283" y="3854823"/>
            <a:ext cx="5943600" cy="239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6D44FC-ED9B-47C4-BF87-D3ADEA626813}"/>
              </a:ext>
            </a:extLst>
          </p:cNvPr>
          <p:cNvSpPr/>
          <p:nvPr/>
        </p:nvSpPr>
        <p:spPr>
          <a:xfrm>
            <a:off x="7744854" y="4132728"/>
            <a:ext cx="3962400" cy="173018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SCALER NORMALISES THE SELECTED COLUMNS OF A DATABASE SO THAT THEY HAVE A MEAN OF 0 AND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186142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10050</TotalTime>
  <Words>923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Nunito</vt:lpstr>
      <vt:lpstr>Wingdings 3</vt:lpstr>
      <vt:lpstr>Ion</vt:lpstr>
      <vt:lpstr>FUZZY C MEANS CLUSTERING</vt:lpstr>
      <vt:lpstr>LITERATURE REVIEW</vt:lpstr>
      <vt:lpstr>LITERATURE REVIEW</vt:lpstr>
      <vt:lpstr>METHODOLOGY OF ALGORITHM</vt:lpstr>
      <vt:lpstr>PROBLEM STATEMENT</vt:lpstr>
      <vt:lpstr>DATASET</vt:lpstr>
      <vt:lpstr>PowerPoint Presentation</vt:lpstr>
      <vt:lpstr>VISUALISATION</vt:lpstr>
      <vt:lpstr>DATA PREPROCESSING</vt:lpstr>
      <vt:lpstr>CODE</vt:lpstr>
      <vt:lpstr>PowerPoint Presentation</vt:lpstr>
      <vt:lpstr>RESULTS</vt:lpstr>
      <vt:lpstr>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SIGNALS BASED ON VEHICLE FLOW</dc:title>
  <dc:creator>Sobhan Mishra</dc:creator>
  <cp:lastModifiedBy>mw.sobhan@outlook.com</cp:lastModifiedBy>
  <cp:revision>30</cp:revision>
  <dcterms:created xsi:type="dcterms:W3CDTF">2024-03-28T09:23:33Z</dcterms:created>
  <dcterms:modified xsi:type="dcterms:W3CDTF">2024-07-03T04:13:19Z</dcterms:modified>
</cp:coreProperties>
</file>