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62" r:id="rId4"/>
    <p:sldId id="259" r:id="rId5"/>
    <p:sldId id="260" r:id="rId6"/>
    <p:sldId id="263" r:id="rId7"/>
    <p:sldId id="285" r:id="rId8"/>
    <p:sldId id="264" r:id="rId9"/>
    <p:sldId id="282" r:id="rId10"/>
    <p:sldId id="283" r:id="rId11"/>
    <p:sldId id="286" r:id="rId12"/>
    <p:sldId id="266" r:id="rId13"/>
    <p:sldId id="279" r:id="rId14"/>
    <p:sldId id="284" r:id="rId15"/>
    <p:sldId id="277" r:id="rId16"/>
    <p:sldId id="280" r:id="rId17"/>
    <p:sldId id="289" r:id="rId18"/>
    <p:sldId id="267" r:id="rId19"/>
    <p:sldId id="288" r:id="rId20"/>
    <p:sldId id="268" r:id="rId21"/>
    <p:sldId id="269" r:id="rId22"/>
    <p:sldId id="270" r:id="rId23"/>
    <p:sldId id="271" r:id="rId24"/>
    <p:sldId id="273"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54"/>
    <a:srgbClr val="CAE9FF"/>
    <a:srgbClr val="EE6C4D"/>
    <a:srgbClr val="2196F3"/>
    <a:srgbClr val="0582CA"/>
    <a:srgbClr val="FF9900"/>
    <a:srgbClr val="F6FFF8"/>
    <a:srgbClr val="EDF2FB"/>
    <a:srgbClr val="00A6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1"/>
    <p:restoredTop sz="86557"/>
  </p:normalViewPr>
  <p:slideViewPr>
    <p:cSldViewPr snapToGrid="0">
      <p:cViewPr>
        <p:scale>
          <a:sx n="81" d="100"/>
          <a:sy n="81" d="100"/>
        </p:scale>
        <p:origin x="624" y="784"/>
      </p:cViewPr>
      <p:guideLst>
        <p:guide orient="horz" pos="2160"/>
        <p:guide pos="384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ontserrat" pitchFamily="2" charset="77"/>
                <a:ea typeface="+mn-ea"/>
                <a:cs typeface="+mn-cs"/>
              </a:defRPr>
            </a:pPr>
            <a:r>
              <a:rPr lang="en-US" sz="1800" dirty="0">
                <a:solidFill>
                  <a:schemeClr val="tx1"/>
                </a:solidFill>
                <a:latin typeface="Montserrat" pitchFamily="2" charset="77"/>
              </a:rPr>
              <a:t>Indian E-commerce</a:t>
            </a:r>
            <a:r>
              <a:rPr lang="en-US" sz="1800" baseline="0" dirty="0">
                <a:solidFill>
                  <a:schemeClr val="tx1"/>
                </a:solidFill>
                <a:latin typeface="Montserrat" pitchFamily="2" charset="77"/>
              </a:rPr>
              <a:t> Market</a:t>
            </a:r>
            <a:endParaRPr lang="en-US" sz="1800" dirty="0">
              <a:solidFill>
                <a:schemeClr val="tx1"/>
              </a:solidFill>
              <a:latin typeface="Montserrat" pitchFamily="2" charset="77"/>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ontserrat" pitchFamily="2" charset="77"/>
              <a:ea typeface="+mn-ea"/>
              <a:cs typeface="+mn-cs"/>
            </a:defRPr>
          </a:pPr>
          <a:endParaRPr lang="en-US"/>
        </a:p>
      </c:txPr>
    </c:title>
    <c:autoTitleDeleted val="0"/>
    <c:plotArea>
      <c:layout>
        <c:manualLayout>
          <c:layoutTarget val="inner"/>
          <c:xMode val="edge"/>
          <c:yMode val="edge"/>
          <c:x val="3.885121652697935E-2"/>
          <c:y val="5.7525221994811214E-2"/>
          <c:w val="0.92229756694604126"/>
          <c:h val="0.78973927854700909"/>
        </c:manualLayout>
      </c:layout>
      <c:barChart>
        <c:barDir val="col"/>
        <c:grouping val="clustered"/>
        <c:varyColors val="0"/>
        <c:ser>
          <c:idx val="0"/>
          <c:order val="0"/>
          <c:tx>
            <c:strRef>
              <c:f>Sheet1!$B$1</c:f>
              <c:strCache>
                <c:ptCount val="1"/>
                <c:pt idx="0">
                  <c:v>Column2</c:v>
                </c:pt>
              </c:strCache>
            </c:strRef>
          </c:tx>
          <c:spPr>
            <a:solidFill>
              <a:srgbClr val="00355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2021</c:v>
                </c:pt>
                <c:pt idx="1">
                  <c:v>2022</c:v>
                </c:pt>
                <c:pt idx="2">
                  <c:v>2023</c:v>
                </c:pt>
                <c:pt idx="3">
                  <c:v>2024</c:v>
                </c:pt>
                <c:pt idx="4">
                  <c:v>2025F</c:v>
                </c:pt>
                <c:pt idx="5">
                  <c:v>2026F</c:v>
                </c:pt>
                <c:pt idx="6">
                  <c:v>2030F</c:v>
                </c:pt>
              </c:strCache>
            </c:strRef>
          </c:cat>
          <c:val>
            <c:numRef>
              <c:f>Sheet1!$B$2:$B$8</c:f>
              <c:numCache>
                <c:formatCode>General</c:formatCode>
                <c:ptCount val="7"/>
                <c:pt idx="0">
                  <c:v>67</c:v>
                </c:pt>
                <c:pt idx="1">
                  <c:v>84</c:v>
                </c:pt>
                <c:pt idx="2">
                  <c:v>102</c:v>
                </c:pt>
                <c:pt idx="3">
                  <c:v>123</c:v>
                </c:pt>
                <c:pt idx="4">
                  <c:v>145</c:v>
                </c:pt>
                <c:pt idx="5">
                  <c:v>163</c:v>
                </c:pt>
                <c:pt idx="6">
                  <c:v>325</c:v>
                </c:pt>
              </c:numCache>
            </c:numRef>
          </c:val>
          <c:extLst>
            <c:ext xmlns:c16="http://schemas.microsoft.com/office/drawing/2014/chart" uri="{C3380CC4-5D6E-409C-BE32-E72D297353CC}">
              <c16:uniqueId val="{00000000-570D-9D41-A9B6-633989F61A66}"/>
            </c:ext>
          </c:extLst>
        </c:ser>
        <c:dLbls>
          <c:dLblPos val="outEnd"/>
          <c:showLegendKey val="0"/>
          <c:showVal val="1"/>
          <c:showCatName val="0"/>
          <c:showSerName val="0"/>
          <c:showPercent val="0"/>
          <c:showBubbleSize val="0"/>
        </c:dLbls>
        <c:gapWidth val="219"/>
        <c:overlap val="-27"/>
        <c:axId val="1675152640"/>
        <c:axId val="1675030192"/>
      </c:barChart>
      <c:catAx>
        <c:axId val="16751526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ontserrat" pitchFamily="2" charset="77"/>
                    <a:ea typeface="+mn-ea"/>
                    <a:cs typeface="+mn-cs"/>
                  </a:defRPr>
                </a:pPr>
                <a:r>
                  <a:rPr lang="en-US" dirty="0">
                    <a:solidFill>
                      <a:schemeClr val="tx1"/>
                    </a:solidFill>
                    <a:latin typeface="Montserrat" pitchFamily="2" charset="77"/>
                  </a:rPr>
                  <a:t>Years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ontserrat" pitchFamily="2" charset="77"/>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75030192"/>
        <c:crosses val="autoZero"/>
        <c:auto val="1"/>
        <c:lblAlgn val="ctr"/>
        <c:lblOffset val="100"/>
        <c:noMultiLvlLbl val="0"/>
      </c:catAx>
      <c:valAx>
        <c:axId val="1675030192"/>
        <c:scaling>
          <c:orientation val="minMax"/>
        </c:scaling>
        <c:delete val="1"/>
        <c:axPos val="l"/>
        <c:title>
          <c:tx>
            <c:rich>
              <a:bodyPr rot="-5400000" spcFirstLastPara="1" vertOverflow="ellipsis" vert="horz" wrap="square" anchor="ctr" anchorCtr="1"/>
              <a:lstStyle/>
              <a:p>
                <a:pPr>
                  <a:defRPr sz="1330" b="0" i="0" u="none" strike="noStrike" kern="1200" baseline="0">
                    <a:solidFill>
                      <a:schemeClr val="tx1"/>
                    </a:solidFill>
                    <a:latin typeface="Montserrat" pitchFamily="2" charset="77"/>
                    <a:ea typeface="+mn-ea"/>
                    <a:cs typeface="+mn-cs"/>
                  </a:defRPr>
                </a:pPr>
                <a:r>
                  <a:rPr lang="en-US" dirty="0">
                    <a:solidFill>
                      <a:schemeClr val="tx1"/>
                    </a:solidFill>
                    <a:latin typeface="Montserrat" pitchFamily="2" charset="77"/>
                  </a:rPr>
                  <a:t>US $ (billions)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ontserrat" pitchFamily="2" charset="77"/>
                  <a:ea typeface="+mn-ea"/>
                  <a:cs typeface="+mn-cs"/>
                </a:defRPr>
              </a:pPr>
              <a:endParaRPr lang="en-US"/>
            </a:p>
          </c:txPr>
        </c:title>
        <c:numFmt formatCode="General" sourceLinked="1"/>
        <c:majorTickMark val="none"/>
        <c:minorTickMark val="none"/>
        <c:tickLblPos val="nextTo"/>
        <c:crossAx val="167515264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ontserrat" pitchFamily="2" charset="77"/>
                <a:ea typeface="+mn-ea"/>
                <a:cs typeface="+mn-cs"/>
              </a:defRPr>
            </a:pPr>
            <a:r>
              <a:rPr lang="en-US" sz="1800" dirty="0">
                <a:solidFill>
                  <a:schemeClr val="tx1"/>
                </a:solidFill>
                <a:latin typeface="Montserrat" pitchFamily="2" charset="77"/>
              </a:rPr>
              <a:t>Market Share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ontserrat" pitchFamily="2" charset="77"/>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3554"/>
              </a:solidFill>
              <a:ln w="19050">
                <a:solidFill>
                  <a:schemeClr val="lt1"/>
                </a:solidFill>
              </a:ln>
              <a:effectLst/>
            </c:spPr>
            <c:extLst>
              <c:ext xmlns:c16="http://schemas.microsoft.com/office/drawing/2014/chart" uri="{C3380CC4-5D6E-409C-BE32-E72D297353CC}">
                <c16:uniqueId val="{00000001-363A-904B-9181-3306293A6499}"/>
              </c:ext>
            </c:extLst>
          </c:dPt>
          <c:dPt>
            <c:idx val="1"/>
            <c:bubble3D val="0"/>
            <c:spPr>
              <a:solidFill>
                <a:srgbClr val="0582CA"/>
              </a:solidFill>
              <a:ln w="19050">
                <a:solidFill>
                  <a:schemeClr val="lt1"/>
                </a:solidFill>
              </a:ln>
              <a:effectLst/>
            </c:spPr>
            <c:extLst>
              <c:ext xmlns:c16="http://schemas.microsoft.com/office/drawing/2014/chart" uri="{C3380CC4-5D6E-409C-BE32-E72D297353CC}">
                <c16:uniqueId val="{00000002-363A-904B-9181-3306293A6499}"/>
              </c:ext>
            </c:extLst>
          </c:dPt>
          <c:dPt>
            <c:idx val="2"/>
            <c:bubble3D val="0"/>
            <c:spPr>
              <a:solidFill>
                <a:srgbClr val="CAE9FF"/>
              </a:solidFill>
              <a:ln w="19050">
                <a:solidFill>
                  <a:schemeClr val="lt1"/>
                </a:solidFill>
              </a:ln>
              <a:effectLst/>
            </c:spPr>
            <c:extLst>
              <c:ext xmlns:c16="http://schemas.microsoft.com/office/drawing/2014/chart" uri="{C3380CC4-5D6E-409C-BE32-E72D297353CC}">
                <c16:uniqueId val="{00000003-363A-904B-9181-3306293A6499}"/>
              </c:ext>
            </c:extLst>
          </c:dPt>
          <c:dPt>
            <c:idx val="3"/>
            <c:bubble3D val="0"/>
            <c:spPr>
              <a:solidFill>
                <a:srgbClr val="EE6C4D"/>
              </a:solidFill>
              <a:ln w="19050">
                <a:solidFill>
                  <a:schemeClr val="lt1"/>
                </a:solidFill>
              </a:ln>
              <a:effectLst/>
            </c:spPr>
            <c:extLst>
              <c:ext xmlns:c16="http://schemas.microsoft.com/office/drawing/2014/chart" uri="{C3380CC4-5D6E-409C-BE32-E72D297353CC}">
                <c16:uniqueId val="{00000004-363A-904B-9181-3306293A6499}"/>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ontserrat" pitchFamily="2" charset="77"/>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363A-904B-9181-3306293A649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ontserrat" pitchFamily="2" charset="77"/>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Flipkart</c:v>
                </c:pt>
                <c:pt idx="1">
                  <c:v>Amazon</c:v>
                </c:pt>
                <c:pt idx="2">
                  <c:v>Meesho</c:v>
                </c:pt>
                <c:pt idx="3">
                  <c:v>Others</c:v>
                </c:pt>
              </c:strCache>
            </c:strRef>
          </c:cat>
          <c:val>
            <c:numRef>
              <c:f>Sheet1!$B$2:$B$5</c:f>
              <c:numCache>
                <c:formatCode>General</c:formatCode>
                <c:ptCount val="4"/>
                <c:pt idx="0">
                  <c:v>38</c:v>
                </c:pt>
                <c:pt idx="1">
                  <c:v>30</c:v>
                </c:pt>
                <c:pt idx="2">
                  <c:v>7</c:v>
                </c:pt>
                <c:pt idx="3">
                  <c:v>25</c:v>
                </c:pt>
              </c:numCache>
            </c:numRef>
          </c:val>
          <c:extLst>
            <c:ext xmlns:c16="http://schemas.microsoft.com/office/drawing/2014/chart" uri="{C3380CC4-5D6E-409C-BE32-E72D297353CC}">
              <c16:uniqueId val="{00000000-363A-904B-9181-3306293A6499}"/>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Revenue</c:v>
                </c:pt>
              </c:strCache>
            </c:strRef>
          </c:tx>
          <c:spPr>
            <a:solidFill>
              <a:srgbClr val="003554"/>
            </a:solidFill>
          </c:spPr>
          <c:dPt>
            <c:idx val="0"/>
            <c:bubble3D val="0"/>
            <c:spPr>
              <a:solidFill>
                <a:srgbClr val="003554"/>
              </a:solidFill>
              <a:ln w="19050">
                <a:solidFill>
                  <a:schemeClr val="lt1"/>
                </a:solidFill>
              </a:ln>
              <a:effectLst/>
            </c:spPr>
            <c:extLst>
              <c:ext xmlns:c16="http://schemas.microsoft.com/office/drawing/2014/chart" uri="{C3380CC4-5D6E-409C-BE32-E72D297353CC}">
                <c16:uniqueId val="{00000006-0786-F644-BC97-92D55E200636}"/>
              </c:ext>
            </c:extLst>
          </c:dPt>
          <c:dPt>
            <c:idx val="1"/>
            <c:bubble3D val="0"/>
            <c:spPr>
              <a:solidFill>
                <a:srgbClr val="0582CA"/>
              </a:solidFill>
              <a:ln w="19050">
                <a:solidFill>
                  <a:schemeClr val="lt1"/>
                </a:solidFill>
              </a:ln>
              <a:effectLst/>
            </c:spPr>
            <c:extLst>
              <c:ext xmlns:c16="http://schemas.microsoft.com/office/drawing/2014/chart" uri="{C3380CC4-5D6E-409C-BE32-E72D297353CC}">
                <c16:uniqueId val="{00000001-0786-F644-BC97-92D55E200636}"/>
              </c:ext>
            </c:extLst>
          </c:dPt>
          <c:dPt>
            <c:idx val="2"/>
            <c:bubble3D val="0"/>
            <c:spPr>
              <a:solidFill>
                <a:srgbClr val="CAE9FF"/>
              </a:solidFill>
              <a:ln w="19050">
                <a:solidFill>
                  <a:schemeClr val="lt1"/>
                </a:solidFill>
              </a:ln>
              <a:effectLst/>
            </c:spPr>
            <c:extLst>
              <c:ext xmlns:c16="http://schemas.microsoft.com/office/drawing/2014/chart" uri="{C3380CC4-5D6E-409C-BE32-E72D297353CC}">
                <c16:uniqueId val="{00000002-0786-F644-BC97-92D55E200636}"/>
              </c:ext>
            </c:extLst>
          </c:dPt>
          <c:dPt>
            <c:idx val="3"/>
            <c:bubble3D val="0"/>
            <c:spPr>
              <a:solidFill>
                <a:srgbClr val="EE6C4D"/>
              </a:solidFill>
              <a:ln w="19050">
                <a:solidFill>
                  <a:schemeClr val="lt1"/>
                </a:solidFill>
              </a:ln>
              <a:effectLst/>
            </c:spPr>
            <c:extLst>
              <c:ext xmlns:c16="http://schemas.microsoft.com/office/drawing/2014/chart" uri="{C3380CC4-5D6E-409C-BE32-E72D297353CC}">
                <c16:uniqueId val="{00000003-0786-F644-BC97-92D55E200636}"/>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0786-F644-BC97-92D55E20063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Marketplace Services</c:v>
                </c:pt>
                <c:pt idx="1">
                  <c:v>Other marketplace services</c:v>
                </c:pt>
                <c:pt idx="2">
                  <c:v>Marketing Support</c:v>
                </c:pt>
                <c:pt idx="3">
                  <c:v>Royalty Revenues</c:v>
                </c:pt>
              </c:strCache>
            </c:strRef>
          </c:cat>
          <c:val>
            <c:numRef>
              <c:f>Sheet1!$B$2:$B$5</c:f>
              <c:numCache>
                <c:formatCode>General</c:formatCode>
                <c:ptCount val="4"/>
                <c:pt idx="0">
                  <c:v>65</c:v>
                </c:pt>
                <c:pt idx="1">
                  <c:v>24</c:v>
                </c:pt>
                <c:pt idx="2">
                  <c:v>10</c:v>
                </c:pt>
                <c:pt idx="3">
                  <c:v>1</c:v>
                </c:pt>
              </c:numCache>
            </c:numRef>
          </c:val>
          <c:extLst>
            <c:ext xmlns:c16="http://schemas.microsoft.com/office/drawing/2014/chart" uri="{C3380CC4-5D6E-409C-BE32-E72D297353CC}">
              <c16:uniqueId val="{00000000-0786-F644-BC97-92D55E200636}"/>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ontserrat" pitchFamily="2"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Industry</a:t>
          </a:r>
          <a:r>
            <a:rPr lang="en-GB" sz="1300" dirty="0">
              <a:solidFill>
                <a:schemeClr val="tx1"/>
              </a:solidFill>
              <a:latin typeface="Montserrat" pitchFamily="2" charset="77"/>
            </a:rPr>
            <a:t> </a:t>
          </a:r>
          <a:r>
            <a:rPr lang="en-GB" sz="1300" dirty="0">
              <a:solidFill>
                <a:schemeClr val="bg1"/>
              </a:solidFill>
              <a:latin typeface="Montserrat" pitchFamily="2" charset="77"/>
            </a:rPr>
            <a:t>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a:t>
          </a:r>
          <a:r>
            <a:rPr lang="en-GB" sz="1300" dirty="0">
              <a:solidFill>
                <a:schemeClr val="bg1"/>
              </a:solidFill>
              <a:latin typeface="Montserrat" pitchFamily="2" charset="77"/>
            </a:rPr>
            <a:t> </a:t>
          </a:r>
          <a:r>
            <a:rPr lang="en-GB" sz="1300" dirty="0">
              <a:solidFill>
                <a:schemeClr val="tx1"/>
              </a:solidFill>
              <a:latin typeface="Montserrat" pitchFamily="2" charset="77"/>
            </a:rPr>
            <a:t>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003554"/>
        </a:solidFill>
        <a:ln w="63500">
          <a:solidFill>
            <a:schemeClr val="bg1"/>
          </a:solidFill>
        </a:ln>
      </dgm:spPr>
      <dgm:t>
        <a:bodyPr anchor="ctr" anchorCtr="1"/>
        <a:lstStyle/>
        <a:p>
          <a:r>
            <a:rPr lang="en-GB" sz="1300" dirty="0" err="1">
              <a:solidFill>
                <a:schemeClr val="bg1"/>
              </a:solidFill>
              <a:latin typeface="Montserrat" pitchFamily="2" charset="77"/>
            </a:rPr>
            <a:t>Meesho</a:t>
          </a:r>
          <a:endParaRPr lang="en-GB" sz="1300" dirty="0">
            <a:solidFill>
              <a:schemeClr val="bg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003554"/>
        </a:solidFill>
        <a:ln w="63500">
          <a:solidFill>
            <a:schemeClr val="bg1"/>
          </a:solidFill>
        </a:ln>
      </dgm:spPr>
      <dgm:t>
        <a:bodyPr anchor="ctr" anchorCtr="1"/>
        <a:lstStyle/>
        <a:p>
          <a:r>
            <a:rPr lang="en-GB" sz="1300" dirty="0" err="1">
              <a:solidFill>
                <a:schemeClr val="bg1"/>
              </a:solidFill>
              <a:latin typeface="Montserrat" pitchFamily="2" charset="77"/>
            </a:rPr>
            <a:t>Meesho</a:t>
          </a:r>
          <a:endParaRPr lang="en-GB" sz="1300" dirty="0">
            <a:solidFill>
              <a:schemeClr val="bg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003554"/>
        </a:solidFill>
        <a:ln w="63500">
          <a:solidFill>
            <a:schemeClr val="bg1"/>
          </a:solidFill>
        </a:ln>
      </dgm:spPr>
      <dgm:t>
        <a:bodyPr anchor="ctr" anchorCtr="1"/>
        <a:lstStyle/>
        <a:p>
          <a:r>
            <a:rPr lang="en-GB" sz="1300" dirty="0" err="1">
              <a:solidFill>
                <a:schemeClr val="bg1"/>
              </a:solidFill>
              <a:latin typeface="Montserrat" pitchFamily="2" charset="77"/>
            </a:rPr>
            <a:t>Meesho</a:t>
          </a:r>
          <a:endParaRPr lang="en-GB" sz="1300" dirty="0">
            <a:solidFill>
              <a:schemeClr val="bg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003554"/>
        </a:solidFill>
        <a:ln w="63500">
          <a:solidFill>
            <a:schemeClr val="bg1"/>
          </a:solidFill>
        </a:ln>
      </dgm:spPr>
      <dgm:t>
        <a:bodyPr anchor="ctr" anchorCtr="1"/>
        <a:lstStyle/>
        <a:p>
          <a:r>
            <a:rPr lang="en-GB" sz="1300" dirty="0" err="1">
              <a:solidFill>
                <a:schemeClr val="bg1"/>
              </a:solidFill>
              <a:latin typeface="Montserrat" pitchFamily="2" charset="77"/>
            </a:rPr>
            <a:t>Meesho</a:t>
          </a:r>
          <a:endParaRPr lang="en-GB" sz="1300" dirty="0">
            <a:solidFill>
              <a:schemeClr val="bg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003554"/>
        </a:solidFill>
        <a:ln w="63500">
          <a:solidFill>
            <a:schemeClr val="bg1"/>
          </a:solidFill>
        </a:ln>
      </dgm:spPr>
      <dgm:t>
        <a:bodyPr anchor="ctr" anchorCtr="1"/>
        <a:lstStyle/>
        <a:p>
          <a:r>
            <a:rPr lang="en-GB" sz="1300" dirty="0" err="1">
              <a:solidFill>
                <a:schemeClr val="bg1"/>
              </a:solidFill>
              <a:latin typeface="Montserrat" pitchFamily="2" charset="77"/>
            </a:rPr>
            <a:t>Meesho</a:t>
          </a:r>
          <a:endParaRPr lang="en-GB" sz="1300" dirty="0">
            <a:solidFill>
              <a:schemeClr val="bg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003554"/>
        </a:solidFill>
        <a:ln w="63500">
          <a:solidFill>
            <a:schemeClr val="bg1"/>
          </a:solidFill>
        </a:ln>
      </dgm:spPr>
      <dgm:t>
        <a:bodyPr anchor="ctr" anchorCtr="1"/>
        <a:lstStyle/>
        <a:p>
          <a:r>
            <a:rPr lang="en-GB" sz="1300" dirty="0" err="1">
              <a:solidFill>
                <a:schemeClr val="bg1"/>
              </a:solidFill>
              <a:latin typeface="Montserrat" pitchFamily="2" charset="77"/>
            </a:rPr>
            <a:t>Meesho</a:t>
          </a:r>
          <a:endParaRPr lang="en-GB" sz="1300" dirty="0">
            <a:solidFill>
              <a:schemeClr val="bg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003554"/>
        </a:solidFill>
        <a:ln w="63500">
          <a:solidFill>
            <a:schemeClr val="lt1">
              <a:hueOff val="0"/>
              <a:satOff val="0"/>
              <a:lumOff val="0"/>
            </a:schemeClr>
          </a:solidFill>
        </a:ln>
      </dgm:spPr>
      <dgm:t>
        <a:bodyPr anchor="ctr" anchorCtr="1"/>
        <a:lstStyle/>
        <a:p>
          <a:r>
            <a:rPr lang="en-GB" sz="1300" dirty="0">
              <a:solidFill>
                <a:schemeClr val="bg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164670B9-CE59-C746-AF5E-BF7A137899F6}"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42DEA7E-860A-9548-851A-B034F9FD49F2}">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Industry Overview</a:t>
          </a:r>
        </a:p>
      </dgm:t>
    </dgm:pt>
    <dgm:pt modelId="{8465F43E-6C0B-B54F-BBA1-4CEF80B2C6DE}" type="parTrans" cxnId="{1E6A8A7A-0E6C-454C-8E9E-E9D10426AFCF}">
      <dgm:prSet/>
      <dgm:spPr/>
      <dgm:t>
        <a:bodyPr/>
        <a:lstStyle/>
        <a:p>
          <a:endParaRPr lang="en-GB" sz="1300">
            <a:solidFill>
              <a:schemeClr val="tx1"/>
            </a:solidFill>
            <a:latin typeface="Montserrat" pitchFamily="2" charset="77"/>
          </a:endParaRPr>
        </a:p>
      </dgm:t>
    </dgm:pt>
    <dgm:pt modelId="{04A1CBB9-2E13-834B-913D-942DF932CB3B}" type="sibTrans" cxnId="{1E6A8A7A-0E6C-454C-8E9E-E9D10426AFCF}">
      <dgm:prSet/>
      <dgm:spPr/>
      <dgm:t>
        <a:bodyPr/>
        <a:lstStyle/>
        <a:p>
          <a:endParaRPr lang="en-GB" sz="1300">
            <a:solidFill>
              <a:schemeClr val="tx1"/>
            </a:solidFill>
            <a:latin typeface="Montserrat" pitchFamily="2" charset="77"/>
          </a:endParaRPr>
        </a:p>
      </dgm:t>
    </dgm:pt>
    <dgm:pt modelId="{4D9CB66B-4C53-8D49-A125-8652F867E3DF}">
      <dgm:prSet phldrT="[Text]" custT="1"/>
      <dgm:spPr>
        <a:solidFill>
          <a:srgbClr val="003554"/>
        </a:solidFill>
        <a:ln w="63500">
          <a:solidFill>
            <a:schemeClr val="bg1"/>
          </a:solidFill>
        </a:ln>
      </dgm:spPr>
      <dgm:t>
        <a:bodyPr anchor="ctr" anchorCtr="1"/>
        <a:lstStyle/>
        <a:p>
          <a:r>
            <a:rPr lang="en-GB" sz="1300" dirty="0">
              <a:solidFill>
                <a:schemeClr val="bg1"/>
              </a:solidFill>
              <a:latin typeface="Montserrat" pitchFamily="2" charset="77"/>
            </a:rPr>
            <a:t>Amazon</a:t>
          </a:r>
        </a:p>
      </dgm:t>
    </dgm:pt>
    <dgm:pt modelId="{250D2084-A1D9-9145-B31B-C2BAE0EE5709}" type="parTrans" cxnId="{D640A606-6839-CC45-9F10-A0DF59226800}">
      <dgm:prSet/>
      <dgm:spPr/>
      <dgm:t>
        <a:bodyPr/>
        <a:lstStyle/>
        <a:p>
          <a:endParaRPr lang="en-GB" sz="1300">
            <a:solidFill>
              <a:schemeClr val="tx1"/>
            </a:solidFill>
            <a:latin typeface="Montserrat" pitchFamily="2" charset="77"/>
          </a:endParaRPr>
        </a:p>
      </dgm:t>
    </dgm:pt>
    <dgm:pt modelId="{18DADFD2-2AA1-E74B-B90B-3D6779CB7540}" type="sibTrans" cxnId="{D640A606-6839-CC45-9F10-A0DF59226800}">
      <dgm:prSet/>
      <dgm:spPr/>
      <dgm:t>
        <a:bodyPr/>
        <a:lstStyle/>
        <a:p>
          <a:endParaRPr lang="en-GB" sz="1300">
            <a:solidFill>
              <a:schemeClr val="tx1"/>
            </a:solidFill>
            <a:latin typeface="Montserrat" pitchFamily="2" charset="77"/>
          </a:endParaRPr>
        </a:p>
      </dgm:t>
    </dgm:pt>
    <dgm:pt modelId="{F67538DA-A101-EF48-A122-B0035AB4C551}">
      <dgm:prSet phldrT="[Text]" custT="1"/>
      <dgm:spPr>
        <a:solidFill>
          <a:srgbClr val="CAE9FF"/>
        </a:solidFill>
        <a:ln w="63500">
          <a:solidFill>
            <a:schemeClr val="bg1"/>
          </a:solidFill>
        </a:ln>
      </dgm:spPr>
      <dgm:t>
        <a:bodyPr anchor="ctr" anchorCtr="1"/>
        <a:lstStyle/>
        <a:p>
          <a:r>
            <a:rPr lang="en-GB" sz="1300" dirty="0">
              <a:solidFill>
                <a:schemeClr val="tx1"/>
              </a:solidFill>
              <a:latin typeface="Montserrat" pitchFamily="2" charset="77"/>
            </a:rPr>
            <a:t>Flipkart</a:t>
          </a:r>
        </a:p>
      </dgm:t>
    </dgm:pt>
    <dgm:pt modelId="{928E50FC-1A44-AB4A-BEEC-5AA6FAE728AB}" type="parTrans" cxnId="{52883606-14BF-7549-8F85-D9B9540AFC15}">
      <dgm:prSet/>
      <dgm:spPr/>
      <dgm:t>
        <a:bodyPr/>
        <a:lstStyle/>
        <a:p>
          <a:endParaRPr lang="en-GB" sz="1300">
            <a:solidFill>
              <a:schemeClr val="tx1"/>
            </a:solidFill>
            <a:latin typeface="Montserrat" pitchFamily="2" charset="77"/>
          </a:endParaRPr>
        </a:p>
      </dgm:t>
    </dgm:pt>
    <dgm:pt modelId="{6163E167-8D26-B14F-9DC9-5C212F03E6CE}" type="sibTrans" cxnId="{52883606-14BF-7549-8F85-D9B9540AFC15}">
      <dgm:prSet/>
      <dgm:spPr/>
      <dgm:t>
        <a:bodyPr/>
        <a:lstStyle/>
        <a:p>
          <a:endParaRPr lang="en-GB" sz="1300">
            <a:solidFill>
              <a:schemeClr val="tx1"/>
            </a:solidFill>
            <a:latin typeface="Montserrat" pitchFamily="2" charset="77"/>
          </a:endParaRPr>
        </a:p>
      </dgm:t>
    </dgm:pt>
    <dgm:pt modelId="{A4FF150A-2BB4-5C43-BAFB-E65C281C9FD7}">
      <dgm:prSet custT="1"/>
      <dgm:spPr>
        <a:solidFill>
          <a:srgbClr val="CAE9FF"/>
        </a:solidFill>
        <a:ln w="63500">
          <a:solidFill>
            <a:schemeClr val="bg1"/>
          </a:solidFill>
        </a:ln>
      </dgm:spPr>
      <dgm:t>
        <a:bodyPr anchor="ctr" anchorCtr="1"/>
        <a:lstStyle/>
        <a:p>
          <a:r>
            <a:rPr lang="en-GB" sz="1300" dirty="0" err="1">
              <a:solidFill>
                <a:schemeClr val="tx1"/>
              </a:solidFill>
              <a:latin typeface="Montserrat" pitchFamily="2" charset="77"/>
            </a:rPr>
            <a:t>Meesho</a:t>
          </a:r>
          <a:endParaRPr lang="en-GB" sz="1300" dirty="0">
            <a:solidFill>
              <a:schemeClr val="tx1"/>
            </a:solidFill>
            <a:latin typeface="Montserrat" pitchFamily="2" charset="77"/>
          </a:endParaRPr>
        </a:p>
      </dgm:t>
    </dgm:pt>
    <dgm:pt modelId="{EB64B5B6-E6E6-1C4F-BEEE-6E93D5802699}" type="parTrans" cxnId="{4B88B9FF-7A03-1944-B266-526221BA52C0}">
      <dgm:prSet/>
      <dgm:spPr/>
      <dgm:t>
        <a:bodyPr/>
        <a:lstStyle/>
        <a:p>
          <a:endParaRPr lang="en-GB" sz="1300">
            <a:solidFill>
              <a:schemeClr val="tx1"/>
            </a:solidFill>
            <a:latin typeface="Montserrat" pitchFamily="2" charset="77"/>
          </a:endParaRPr>
        </a:p>
      </dgm:t>
    </dgm:pt>
    <dgm:pt modelId="{54037C30-1EA0-1C47-9957-B596B774E362}" type="sibTrans" cxnId="{4B88B9FF-7A03-1944-B266-526221BA52C0}">
      <dgm:prSet/>
      <dgm:spPr/>
      <dgm:t>
        <a:bodyPr/>
        <a:lstStyle/>
        <a:p>
          <a:endParaRPr lang="en-GB" sz="1300">
            <a:solidFill>
              <a:schemeClr val="tx1"/>
            </a:solidFill>
            <a:latin typeface="Montserrat" pitchFamily="2" charset="77"/>
          </a:endParaRPr>
        </a:p>
      </dgm:t>
    </dgm:pt>
    <dgm:pt modelId="{BE0960E7-5330-4346-B6EA-E432A981DE85}">
      <dgm:prSet custT="1"/>
      <dgm:spPr>
        <a:solidFill>
          <a:srgbClr val="CAE9FF"/>
        </a:solidFill>
        <a:ln w="63500">
          <a:solidFill>
            <a:schemeClr val="lt1">
              <a:hueOff val="0"/>
              <a:satOff val="0"/>
              <a:lumOff val="0"/>
            </a:schemeClr>
          </a:solidFill>
        </a:ln>
      </dgm:spPr>
      <dgm:t>
        <a:bodyPr anchor="ctr" anchorCtr="1"/>
        <a:lstStyle/>
        <a:p>
          <a:r>
            <a:rPr lang="en-GB" sz="1300" dirty="0">
              <a:solidFill>
                <a:schemeClr val="tx1"/>
              </a:solidFill>
              <a:latin typeface="Montserrat" pitchFamily="2" charset="77"/>
            </a:rPr>
            <a:t>Comparative Analysis</a:t>
          </a:r>
        </a:p>
      </dgm:t>
    </dgm:pt>
    <dgm:pt modelId="{1328EAEB-1E85-CC4E-BD66-2424C5443693}" type="parTrans" cxnId="{C36FA56C-2155-654F-B788-81B4FDAE44F9}">
      <dgm:prSet/>
      <dgm:spPr/>
      <dgm:t>
        <a:bodyPr/>
        <a:lstStyle/>
        <a:p>
          <a:endParaRPr lang="en-GB" sz="1300">
            <a:solidFill>
              <a:schemeClr val="tx1"/>
            </a:solidFill>
            <a:latin typeface="Montserrat" pitchFamily="2" charset="77"/>
          </a:endParaRPr>
        </a:p>
      </dgm:t>
    </dgm:pt>
    <dgm:pt modelId="{A9925B82-52B1-1E4B-91AF-4AEEBE910CCA}" type="sibTrans" cxnId="{C36FA56C-2155-654F-B788-81B4FDAE44F9}">
      <dgm:prSet/>
      <dgm:spPr/>
      <dgm:t>
        <a:bodyPr/>
        <a:lstStyle/>
        <a:p>
          <a:endParaRPr lang="en-GB" sz="1300">
            <a:solidFill>
              <a:schemeClr val="tx1"/>
            </a:solidFill>
            <a:latin typeface="Montserrat" pitchFamily="2" charset="77"/>
          </a:endParaRPr>
        </a:p>
      </dgm:t>
    </dgm:pt>
    <dgm:pt modelId="{39DDFA91-4458-804B-BD94-A8792F33A4F9}" type="pres">
      <dgm:prSet presAssocID="{164670B9-CE59-C746-AF5E-BF7A137899F6}" presName="Name0" presStyleCnt="0">
        <dgm:presLayoutVars>
          <dgm:dir/>
          <dgm:animLvl val="lvl"/>
          <dgm:resizeHandles val="exact"/>
        </dgm:presLayoutVars>
      </dgm:prSet>
      <dgm:spPr/>
    </dgm:pt>
    <dgm:pt modelId="{6E08B00D-DC2B-FB43-9A71-E59623925FA1}" type="pres">
      <dgm:prSet presAssocID="{042DEA7E-860A-9548-851A-B034F9FD49F2}" presName="parTxOnly" presStyleLbl="node1" presStyleIdx="0" presStyleCnt="5">
        <dgm:presLayoutVars>
          <dgm:chMax val="0"/>
          <dgm:chPref val="0"/>
          <dgm:bulletEnabled val="1"/>
        </dgm:presLayoutVars>
      </dgm:prSet>
      <dgm:spPr/>
    </dgm:pt>
    <dgm:pt modelId="{8C22B954-6A03-AC40-8F3A-615BBF9EA4C1}" type="pres">
      <dgm:prSet presAssocID="{04A1CBB9-2E13-834B-913D-942DF932CB3B}" presName="parTxOnlySpace" presStyleCnt="0"/>
      <dgm:spPr/>
    </dgm:pt>
    <dgm:pt modelId="{EF3AA1E5-0C89-F246-9F2F-E14BF8E6269D}" type="pres">
      <dgm:prSet presAssocID="{4D9CB66B-4C53-8D49-A125-8652F867E3DF}" presName="parTxOnly" presStyleLbl="node1" presStyleIdx="1" presStyleCnt="5">
        <dgm:presLayoutVars>
          <dgm:chMax val="0"/>
          <dgm:chPref val="0"/>
          <dgm:bulletEnabled val="1"/>
        </dgm:presLayoutVars>
      </dgm:prSet>
      <dgm:spPr/>
    </dgm:pt>
    <dgm:pt modelId="{32895D8A-2A66-174B-AE0C-2FE14386C2A5}" type="pres">
      <dgm:prSet presAssocID="{18DADFD2-2AA1-E74B-B90B-3D6779CB7540}" presName="parTxOnlySpace" presStyleCnt="0"/>
      <dgm:spPr/>
    </dgm:pt>
    <dgm:pt modelId="{1E5A31C1-A2EB-DC49-B939-5FAC24579CEA}" type="pres">
      <dgm:prSet presAssocID="{F67538DA-A101-EF48-A122-B0035AB4C551}" presName="parTxOnly" presStyleLbl="node1" presStyleIdx="2" presStyleCnt="5">
        <dgm:presLayoutVars>
          <dgm:chMax val="0"/>
          <dgm:chPref val="0"/>
          <dgm:bulletEnabled val="1"/>
        </dgm:presLayoutVars>
      </dgm:prSet>
      <dgm:spPr/>
    </dgm:pt>
    <dgm:pt modelId="{A1CCBC2B-F836-E847-BAE7-E117594C8CC0}" type="pres">
      <dgm:prSet presAssocID="{6163E167-8D26-B14F-9DC9-5C212F03E6CE}" presName="parTxOnlySpace" presStyleCnt="0"/>
      <dgm:spPr/>
    </dgm:pt>
    <dgm:pt modelId="{24326A11-DDC1-0142-9170-F240C82D793F}" type="pres">
      <dgm:prSet presAssocID="{A4FF150A-2BB4-5C43-BAFB-E65C281C9FD7}" presName="parTxOnly" presStyleLbl="node1" presStyleIdx="3" presStyleCnt="5">
        <dgm:presLayoutVars>
          <dgm:chMax val="0"/>
          <dgm:chPref val="0"/>
          <dgm:bulletEnabled val="1"/>
        </dgm:presLayoutVars>
      </dgm:prSet>
      <dgm:spPr/>
    </dgm:pt>
    <dgm:pt modelId="{62487C59-4602-4348-92E8-685BCD4C691D}" type="pres">
      <dgm:prSet presAssocID="{54037C30-1EA0-1C47-9957-B596B774E362}" presName="parTxOnlySpace" presStyleCnt="0"/>
      <dgm:spPr/>
    </dgm:pt>
    <dgm:pt modelId="{45D42510-92A8-8D41-8914-63EC80BFC70D}" type="pres">
      <dgm:prSet presAssocID="{BE0960E7-5330-4346-B6EA-E432A981DE85}" presName="parTxOnly" presStyleLbl="node1" presStyleIdx="4" presStyleCnt="5" custLinFactNeighborX="67988" custLinFactNeighborY="3729">
        <dgm:presLayoutVars>
          <dgm:chMax val="0"/>
          <dgm:chPref val="0"/>
          <dgm:bulletEnabled val="1"/>
        </dgm:presLayoutVars>
      </dgm:prSet>
      <dgm:spPr/>
    </dgm:pt>
  </dgm:ptLst>
  <dgm:cxnLst>
    <dgm:cxn modelId="{52883606-14BF-7549-8F85-D9B9540AFC15}" srcId="{164670B9-CE59-C746-AF5E-BF7A137899F6}" destId="{F67538DA-A101-EF48-A122-B0035AB4C551}" srcOrd="2" destOrd="0" parTransId="{928E50FC-1A44-AB4A-BEEC-5AA6FAE728AB}" sibTransId="{6163E167-8D26-B14F-9DC9-5C212F03E6CE}"/>
    <dgm:cxn modelId="{D640A606-6839-CC45-9F10-A0DF59226800}" srcId="{164670B9-CE59-C746-AF5E-BF7A137899F6}" destId="{4D9CB66B-4C53-8D49-A125-8652F867E3DF}" srcOrd="1" destOrd="0" parTransId="{250D2084-A1D9-9145-B31B-C2BAE0EE5709}" sibTransId="{18DADFD2-2AA1-E74B-B90B-3D6779CB7540}"/>
    <dgm:cxn modelId="{5939D22F-12EE-CC48-8B0F-185EEE9541D9}" type="presOf" srcId="{A4FF150A-2BB4-5C43-BAFB-E65C281C9FD7}" destId="{24326A11-DDC1-0142-9170-F240C82D793F}" srcOrd="0" destOrd="0" presId="urn:microsoft.com/office/officeart/2005/8/layout/chevron1"/>
    <dgm:cxn modelId="{B1347442-745A-3A49-8287-2DA2635714BE}" type="presOf" srcId="{F67538DA-A101-EF48-A122-B0035AB4C551}" destId="{1E5A31C1-A2EB-DC49-B939-5FAC24579CEA}" srcOrd="0" destOrd="0" presId="urn:microsoft.com/office/officeart/2005/8/layout/chevron1"/>
    <dgm:cxn modelId="{57614E55-C7F7-8542-9859-0155D57504DB}" type="presOf" srcId="{042DEA7E-860A-9548-851A-B034F9FD49F2}" destId="{6E08B00D-DC2B-FB43-9A71-E59623925FA1}" srcOrd="0" destOrd="0" presId="urn:microsoft.com/office/officeart/2005/8/layout/chevron1"/>
    <dgm:cxn modelId="{C36FA56C-2155-654F-B788-81B4FDAE44F9}" srcId="{164670B9-CE59-C746-AF5E-BF7A137899F6}" destId="{BE0960E7-5330-4346-B6EA-E432A981DE85}" srcOrd="4" destOrd="0" parTransId="{1328EAEB-1E85-CC4E-BD66-2424C5443693}" sibTransId="{A9925B82-52B1-1E4B-91AF-4AEEBE910CCA}"/>
    <dgm:cxn modelId="{1E6A8A7A-0E6C-454C-8E9E-E9D10426AFCF}" srcId="{164670B9-CE59-C746-AF5E-BF7A137899F6}" destId="{042DEA7E-860A-9548-851A-B034F9FD49F2}" srcOrd="0" destOrd="0" parTransId="{8465F43E-6C0B-B54F-BBA1-4CEF80B2C6DE}" sibTransId="{04A1CBB9-2E13-834B-913D-942DF932CB3B}"/>
    <dgm:cxn modelId="{567FF8A6-D341-A543-BF3A-5D8464C9289F}" type="presOf" srcId="{BE0960E7-5330-4346-B6EA-E432A981DE85}" destId="{45D42510-92A8-8D41-8914-63EC80BFC70D}" srcOrd="0" destOrd="0" presId="urn:microsoft.com/office/officeart/2005/8/layout/chevron1"/>
    <dgm:cxn modelId="{83BEB9D0-F3E8-5849-96E0-768D8C70CF2E}" type="presOf" srcId="{4D9CB66B-4C53-8D49-A125-8652F867E3DF}" destId="{EF3AA1E5-0C89-F246-9F2F-E14BF8E6269D}" srcOrd="0" destOrd="0" presId="urn:microsoft.com/office/officeart/2005/8/layout/chevron1"/>
    <dgm:cxn modelId="{47228BFC-2975-4742-BBBB-CA729C184746}" type="presOf" srcId="{164670B9-CE59-C746-AF5E-BF7A137899F6}" destId="{39DDFA91-4458-804B-BD94-A8792F33A4F9}" srcOrd="0" destOrd="0" presId="urn:microsoft.com/office/officeart/2005/8/layout/chevron1"/>
    <dgm:cxn modelId="{4B88B9FF-7A03-1944-B266-526221BA52C0}" srcId="{164670B9-CE59-C746-AF5E-BF7A137899F6}" destId="{A4FF150A-2BB4-5C43-BAFB-E65C281C9FD7}" srcOrd="3" destOrd="0" parTransId="{EB64B5B6-E6E6-1C4F-BEEE-6E93D5802699}" sibTransId="{54037C30-1EA0-1C47-9957-B596B774E362}"/>
    <dgm:cxn modelId="{1EF6343D-833C-4B44-9E64-AB27CD005AB6}" type="presParOf" srcId="{39DDFA91-4458-804B-BD94-A8792F33A4F9}" destId="{6E08B00D-DC2B-FB43-9A71-E59623925FA1}" srcOrd="0" destOrd="0" presId="urn:microsoft.com/office/officeart/2005/8/layout/chevron1"/>
    <dgm:cxn modelId="{EBEE80BB-8BFA-6E4B-B626-BE9606BC4976}" type="presParOf" srcId="{39DDFA91-4458-804B-BD94-A8792F33A4F9}" destId="{8C22B954-6A03-AC40-8F3A-615BBF9EA4C1}" srcOrd="1" destOrd="0" presId="urn:microsoft.com/office/officeart/2005/8/layout/chevron1"/>
    <dgm:cxn modelId="{4966DB7C-7841-C949-A874-A18FC2AE82E1}" type="presParOf" srcId="{39DDFA91-4458-804B-BD94-A8792F33A4F9}" destId="{EF3AA1E5-0C89-F246-9F2F-E14BF8E6269D}" srcOrd="2" destOrd="0" presId="urn:microsoft.com/office/officeart/2005/8/layout/chevron1"/>
    <dgm:cxn modelId="{E5AC8DC8-E32B-5E42-9776-2F0D042BFD6D}" type="presParOf" srcId="{39DDFA91-4458-804B-BD94-A8792F33A4F9}" destId="{32895D8A-2A66-174B-AE0C-2FE14386C2A5}" srcOrd="3" destOrd="0" presId="urn:microsoft.com/office/officeart/2005/8/layout/chevron1"/>
    <dgm:cxn modelId="{F0E18874-0C91-9D4C-A6DF-544A42A85598}" type="presParOf" srcId="{39DDFA91-4458-804B-BD94-A8792F33A4F9}" destId="{1E5A31C1-A2EB-DC49-B939-5FAC24579CEA}" srcOrd="4" destOrd="0" presId="urn:microsoft.com/office/officeart/2005/8/layout/chevron1"/>
    <dgm:cxn modelId="{A9D95DC9-6462-9742-A432-5B389408823C}" type="presParOf" srcId="{39DDFA91-4458-804B-BD94-A8792F33A4F9}" destId="{A1CCBC2B-F836-E847-BAE7-E117594C8CC0}" srcOrd="5" destOrd="0" presId="urn:microsoft.com/office/officeart/2005/8/layout/chevron1"/>
    <dgm:cxn modelId="{BB613908-EDB9-264F-A5F1-DE73296AFA45}" type="presParOf" srcId="{39DDFA91-4458-804B-BD94-A8792F33A4F9}" destId="{24326A11-DDC1-0142-9170-F240C82D793F}" srcOrd="6" destOrd="0" presId="urn:microsoft.com/office/officeart/2005/8/layout/chevron1"/>
    <dgm:cxn modelId="{33E34AE9-C6A2-424B-872D-13F00A95105B}" type="presParOf" srcId="{39DDFA91-4458-804B-BD94-A8792F33A4F9}" destId="{62487C59-4602-4348-92E8-685BCD4C691D}" srcOrd="7" destOrd="0" presId="urn:microsoft.com/office/officeart/2005/8/layout/chevron1"/>
    <dgm:cxn modelId="{DE329B9F-F5A9-FB46-89DE-8BAF0ACE6B1B}" type="presParOf" srcId="{39DDFA91-4458-804B-BD94-A8792F33A4F9}" destId="{45D42510-92A8-8D41-8914-63EC80BFC70D}"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Industry</a:t>
          </a:r>
          <a:r>
            <a:rPr lang="en-GB" sz="1300" kern="1200" dirty="0">
              <a:solidFill>
                <a:schemeClr val="tx1"/>
              </a:solidFill>
              <a:latin typeface="Montserrat" pitchFamily="2" charset="77"/>
            </a:rPr>
            <a:t> </a:t>
          </a:r>
          <a:r>
            <a:rPr lang="en-GB" sz="1300" kern="1200" dirty="0">
              <a:solidFill>
                <a:schemeClr val="bg1"/>
              </a:solidFill>
              <a:latin typeface="Montserrat" pitchFamily="2" charset="77"/>
            </a:rPr>
            <a:t>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a:t>
          </a:r>
          <a:r>
            <a:rPr lang="en-GB" sz="1300" kern="1200" dirty="0">
              <a:solidFill>
                <a:schemeClr val="bg1"/>
              </a:solidFill>
              <a:latin typeface="Montserrat" pitchFamily="2" charset="77"/>
            </a:rPr>
            <a:t> </a:t>
          </a:r>
          <a:r>
            <a:rPr lang="en-GB" sz="1300" kern="1200" dirty="0">
              <a:solidFill>
                <a:schemeClr val="tx1"/>
              </a:solidFill>
              <a:latin typeface="Montserrat" pitchFamily="2" charset="77"/>
            </a:rPr>
            <a:t>Analysis</a:t>
          </a:r>
        </a:p>
      </dsp:txBody>
      <dsp:txXfrm>
        <a:off x="9728596" y="0"/>
        <a:ext cx="2277665" cy="3714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bg1"/>
              </a:solidFill>
              <a:latin typeface="Montserrat" pitchFamily="2" charset="77"/>
            </a:rPr>
            <a:t>Meesho</a:t>
          </a:r>
          <a:endParaRPr lang="en-GB" sz="1300" kern="1200" dirty="0">
            <a:solidFill>
              <a:schemeClr val="bg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bg1"/>
              </a:solidFill>
              <a:latin typeface="Montserrat" pitchFamily="2" charset="77"/>
            </a:rPr>
            <a:t>Meesho</a:t>
          </a:r>
          <a:endParaRPr lang="en-GB" sz="1300" kern="1200" dirty="0">
            <a:solidFill>
              <a:schemeClr val="bg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bg1"/>
              </a:solidFill>
              <a:latin typeface="Montserrat" pitchFamily="2" charset="77"/>
            </a:rPr>
            <a:t>Meesho</a:t>
          </a:r>
          <a:endParaRPr lang="en-GB" sz="1300" kern="1200" dirty="0">
            <a:solidFill>
              <a:schemeClr val="bg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bg1"/>
              </a:solidFill>
              <a:latin typeface="Montserrat" pitchFamily="2" charset="77"/>
            </a:rPr>
            <a:t>Meesho</a:t>
          </a:r>
          <a:endParaRPr lang="en-GB" sz="1300" kern="1200" dirty="0">
            <a:solidFill>
              <a:schemeClr val="bg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bg1"/>
              </a:solidFill>
              <a:latin typeface="Montserrat" pitchFamily="2" charset="77"/>
            </a:rPr>
            <a:t>Meesho</a:t>
          </a:r>
          <a:endParaRPr lang="en-GB" sz="1300" kern="1200" dirty="0">
            <a:solidFill>
              <a:schemeClr val="bg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bg1"/>
              </a:solidFill>
              <a:latin typeface="Montserrat" pitchFamily="2" charset="77"/>
            </a:rPr>
            <a:t>Meesho</a:t>
          </a:r>
          <a:endParaRPr lang="en-GB" sz="1300" kern="1200" dirty="0">
            <a:solidFill>
              <a:schemeClr val="bg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003554"/>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Comparative Analysis</a:t>
          </a:r>
        </a:p>
      </dsp:txBody>
      <dsp:txXfrm>
        <a:off x="9728596" y="0"/>
        <a:ext cx="2277665" cy="371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8B00D-DC2B-FB43-9A71-E59623925FA1}">
      <dsp:nvSpPr>
        <dsp:cNvPr id="0" name=""/>
        <dsp:cNvSpPr/>
      </dsp:nvSpPr>
      <dsp:spPr>
        <a:xfrm>
          <a:off x="2976"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Industry Overview</a:t>
          </a:r>
        </a:p>
      </dsp:txBody>
      <dsp:txXfrm>
        <a:off x="188714" y="0"/>
        <a:ext cx="2277665" cy="371475"/>
      </dsp:txXfrm>
    </dsp:sp>
    <dsp:sp modelId="{EF3AA1E5-0C89-F246-9F2F-E14BF8E6269D}">
      <dsp:nvSpPr>
        <dsp:cNvPr id="0" name=""/>
        <dsp:cNvSpPr/>
      </dsp:nvSpPr>
      <dsp:spPr>
        <a:xfrm>
          <a:off x="2387202" y="0"/>
          <a:ext cx="2649140" cy="371475"/>
        </a:xfrm>
        <a:prstGeom prst="chevron">
          <a:avLst/>
        </a:prstGeom>
        <a:solidFill>
          <a:srgbClr val="003554"/>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bg1"/>
              </a:solidFill>
              <a:latin typeface="Montserrat" pitchFamily="2" charset="77"/>
            </a:rPr>
            <a:t>Amazon</a:t>
          </a:r>
        </a:p>
      </dsp:txBody>
      <dsp:txXfrm>
        <a:off x="2572940" y="0"/>
        <a:ext cx="2277665" cy="371475"/>
      </dsp:txXfrm>
    </dsp:sp>
    <dsp:sp modelId="{1E5A31C1-A2EB-DC49-B939-5FAC24579CEA}">
      <dsp:nvSpPr>
        <dsp:cNvPr id="0" name=""/>
        <dsp:cNvSpPr/>
      </dsp:nvSpPr>
      <dsp:spPr>
        <a:xfrm>
          <a:off x="4771429"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Flipkart</a:t>
          </a:r>
        </a:p>
      </dsp:txBody>
      <dsp:txXfrm>
        <a:off x="4957167" y="0"/>
        <a:ext cx="2277665" cy="371475"/>
      </dsp:txXfrm>
    </dsp:sp>
    <dsp:sp modelId="{24326A11-DDC1-0142-9170-F240C82D793F}">
      <dsp:nvSpPr>
        <dsp:cNvPr id="0" name=""/>
        <dsp:cNvSpPr/>
      </dsp:nvSpPr>
      <dsp:spPr>
        <a:xfrm>
          <a:off x="7155655" y="0"/>
          <a:ext cx="2649140" cy="371475"/>
        </a:xfrm>
        <a:prstGeom prst="chevron">
          <a:avLst/>
        </a:prstGeom>
        <a:solidFill>
          <a:srgbClr val="CAE9FF"/>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err="1">
              <a:solidFill>
                <a:schemeClr val="tx1"/>
              </a:solidFill>
              <a:latin typeface="Montserrat" pitchFamily="2" charset="77"/>
            </a:rPr>
            <a:t>Meesho</a:t>
          </a:r>
          <a:endParaRPr lang="en-GB" sz="1300" kern="1200" dirty="0">
            <a:solidFill>
              <a:schemeClr val="tx1"/>
            </a:solidFill>
            <a:latin typeface="Montserrat" pitchFamily="2" charset="77"/>
          </a:endParaRPr>
        </a:p>
      </dsp:txBody>
      <dsp:txXfrm>
        <a:off x="7341393" y="0"/>
        <a:ext cx="2277665" cy="371475"/>
      </dsp:txXfrm>
    </dsp:sp>
    <dsp:sp modelId="{45D42510-92A8-8D41-8914-63EC80BFC70D}">
      <dsp:nvSpPr>
        <dsp:cNvPr id="0" name=""/>
        <dsp:cNvSpPr/>
      </dsp:nvSpPr>
      <dsp:spPr>
        <a:xfrm>
          <a:off x="9542858" y="0"/>
          <a:ext cx="2649140" cy="371475"/>
        </a:xfrm>
        <a:prstGeom prst="chevron">
          <a:avLst/>
        </a:prstGeom>
        <a:solidFill>
          <a:srgbClr val="CAE9FF"/>
        </a:solidFill>
        <a:ln w="635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1">
          <a:noAutofit/>
        </a:bodyPr>
        <a:lstStyle/>
        <a:p>
          <a:pPr marL="0" lvl="0" indent="0" algn="ctr" defTabSz="577850">
            <a:lnSpc>
              <a:spcPct val="90000"/>
            </a:lnSpc>
            <a:spcBef>
              <a:spcPct val="0"/>
            </a:spcBef>
            <a:spcAft>
              <a:spcPct val="35000"/>
            </a:spcAft>
            <a:buNone/>
          </a:pPr>
          <a:r>
            <a:rPr lang="en-GB" sz="1300" kern="1200" dirty="0">
              <a:solidFill>
                <a:schemeClr val="tx1"/>
              </a:solidFill>
              <a:latin typeface="Montserrat" pitchFamily="2" charset="77"/>
            </a:rPr>
            <a:t>Comparative Analysis</a:t>
          </a:r>
        </a:p>
      </dsp:txBody>
      <dsp:txXfrm>
        <a:off x="9728596" y="0"/>
        <a:ext cx="2277665" cy="3714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0.57747</cdr:x>
      <cdr:y>0.40873</cdr:y>
    </cdr:from>
    <cdr:to>
      <cdr:x>0.70404</cdr:x>
      <cdr:y>0.48914</cdr:y>
    </cdr:to>
    <cdr:sp macro="" textlink="">
      <cdr:nvSpPr>
        <cdr:cNvPr id="2" name="TextBox 1">
          <a:extLst xmlns:a="http://schemas.openxmlformats.org/drawingml/2006/main">
            <a:ext uri="{FF2B5EF4-FFF2-40B4-BE49-F238E27FC236}">
              <a16:creationId xmlns:a16="http://schemas.microsoft.com/office/drawing/2014/main" id="{7F1378D9-1FFE-DD62-9BF5-0F9C91B8B0CB}"/>
            </a:ext>
          </a:extLst>
        </cdr:cNvPr>
        <cdr:cNvSpPr txBox="1"/>
      </cdr:nvSpPr>
      <cdr:spPr>
        <a:xfrm xmlns:a="http://schemas.openxmlformats.org/drawingml/2006/main">
          <a:off x="3239624" y="1588315"/>
          <a:ext cx="710076" cy="31248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dirty="0">
              <a:solidFill>
                <a:schemeClr val="bg1"/>
              </a:solidFill>
            </a:rPr>
            <a:t>Flipkart</a:t>
          </a:r>
        </a:p>
      </cdr:txBody>
    </cdr:sp>
  </cdr:relSizeAnchor>
  <cdr:relSizeAnchor xmlns:cdr="http://schemas.openxmlformats.org/drawingml/2006/chartDrawing">
    <cdr:from>
      <cdr:x>0.34477</cdr:x>
      <cdr:y>0.32138</cdr:y>
    </cdr:from>
    <cdr:to>
      <cdr:x>0.44543</cdr:x>
      <cdr:y>0.3741</cdr:y>
    </cdr:to>
    <cdr:sp macro="" textlink="">
      <cdr:nvSpPr>
        <cdr:cNvPr id="3" name="TextBox 1">
          <a:extLst xmlns:a="http://schemas.openxmlformats.org/drawingml/2006/main">
            <a:ext uri="{FF2B5EF4-FFF2-40B4-BE49-F238E27FC236}">
              <a16:creationId xmlns:a16="http://schemas.microsoft.com/office/drawing/2014/main" id="{53FB4100-7CF5-AA3B-D58C-7077C8A9C3DD}"/>
            </a:ext>
          </a:extLst>
        </cdr:cNvPr>
        <cdr:cNvSpPr txBox="1"/>
      </cdr:nvSpPr>
      <cdr:spPr>
        <a:xfrm xmlns:a="http://schemas.openxmlformats.org/drawingml/2006/main">
          <a:off x="2802301" y="1741445"/>
          <a:ext cx="818147" cy="2856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solidFill>
                <a:schemeClr val="tx1"/>
              </a:solidFill>
            </a:rPr>
            <a:t>Others</a:t>
          </a:r>
        </a:p>
      </cdr:txBody>
    </cdr:sp>
  </cdr:relSizeAnchor>
  <cdr:relSizeAnchor xmlns:cdr="http://schemas.openxmlformats.org/drawingml/2006/chartDrawing">
    <cdr:from>
      <cdr:x>0.42599</cdr:x>
      <cdr:y>0.71477</cdr:y>
    </cdr:from>
    <cdr:to>
      <cdr:x>0.52664</cdr:x>
      <cdr:y>0.76749</cdr:y>
    </cdr:to>
    <cdr:sp macro="" textlink="">
      <cdr:nvSpPr>
        <cdr:cNvPr id="4" name="TextBox 1">
          <a:extLst xmlns:a="http://schemas.openxmlformats.org/drawingml/2006/main">
            <a:ext uri="{FF2B5EF4-FFF2-40B4-BE49-F238E27FC236}">
              <a16:creationId xmlns:a16="http://schemas.microsoft.com/office/drawing/2014/main" id="{49A250AE-41F8-EF8B-6EC2-555725F30A41}"/>
            </a:ext>
          </a:extLst>
        </cdr:cNvPr>
        <cdr:cNvSpPr txBox="1"/>
      </cdr:nvSpPr>
      <cdr:spPr>
        <a:xfrm xmlns:a="http://schemas.openxmlformats.org/drawingml/2006/main">
          <a:off x="3462422" y="3873121"/>
          <a:ext cx="818147" cy="2856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solidFill>
                <a:schemeClr val="tx1"/>
              </a:solidFill>
            </a:rPr>
            <a:t>Amazon</a:t>
          </a:r>
        </a:p>
      </cdr:txBody>
    </cdr:sp>
  </cdr:relSizeAnchor>
  <cdr:relSizeAnchor xmlns:cdr="http://schemas.openxmlformats.org/drawingml/2006/chartDrawing">
    <cdr:from>
      <cdr:x>0.28025</cdr:x>
      <cdr:y>0.54989</cdr:y>
    </cdr:from>
    <cdr:to>
      <cdr:x>0.37498</cdr:x>
      <cdr:y>0.63087</cdr:y>
    </cdr:to>
    <cdr:sp macro="" textlink="">
      <cdr:nvSpPr>
        <cdr:cNvPr id="5" name="TextBox 4">
          <a:extLst xmlns:a="http://schemas.openxmlformats.org/drawingml/2006/main">
            <a:ext uri="{FF2B5EF4-FFF2-40B4-BE49-F238E27FC236}">
              <a16:creationId xmlns:a16="http://schemas.microsoft.com/office/drawing/2014/main" id="{C1D87709-D983-E2E2-F61A-DB2479820FD3}"/>
            </a:ext>
          </a:extLst>
        </cdr:cNvPr>
        <cdr:cNvSpPr txBox="1"/>
      </cdr:nvSpPr>
      <cdr:spPr>
        <a:xfrm xmlns:a="http://schemas.openxmlformats.org/drawingml/2006/main">
          <a:off x="1572195" y="2136867"/>
          <a:ext cx="531479" cy="3146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dirty="0" err="1">
              <a:solidFill>
                <a:schemeClr val="tx1"/>
              </a:solidFill>
            </a:rPr>
            <a:t>Meesho</a:t>
          </a:r>
          <a:endParaRPr lang="en-US" sz="12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0.44375</cdr:x>
      <cdr:y>0.35745</cdr:y>
    </cdr:from>
    <cdr:to>
      <cdr:x>0.55625</cdr:x>
      <cdr:y>0.43461</cdr:y>
    </cdr:to>
    <cdr:sp macro="" textlink="">
      <cdr:nvSpPr>
        <cdr:cNvPr id="2" name="TextBox 1">
          <a:extLst xmlns:a="http://schemas.openxmlformats.org/drawingml/2006/main">
            <a:ext uri="{FF2B5EF4-FFF2-40B4-BE49-F238E27FC236}">
              <a16:creationId xmlns:a16="http://schemas.microsoft.com/office/drawing/2014/main" id="{814399A1-6030-4723-FF1E-20345B13F1F4}"/>
            </a:ext>
          </a:extLst>
        </cdr:cNvPr>
        <cdr:cNvSpPr txBox="1"/>
      </cdr:nvSpPr>
      <cdr:spPr>
        <a:xfrm xmlns:a="http://schemas.openxmlformats.org/drawingml/2006/main">
          <a:off x="2383083" y="1548937"/>
          <a:ext cx="604162" cy="3343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800" dirty="0">
              <a:latin typeface="Montserrat" pitchFamily="2" charset="77"/>
            </a:rPr>
            <a:t>FY23</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A4C85-AA2C-FE4F-90CA-897B6DE61BBE}" type="datetimeFigureOut">
              <a:rPr lang="en-US" smtClean="0"/>
              <a:t>10/14/24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7E37E-F83D-6F4B-8E49-87B06E29A7FB}" type="slidenum">
              <a:rPr lang="en-US" smtClean="0"/>
              <a:t>‹#›</a:t>
            </a:fld>
            <a:endParaRPr lang="en-US"/>
          </a:p>
        </p:txBody>
      </p:sp>
    </p:spTree>
    <p:extLst>
      <p:ext uri="{BB962C8B-B14F-4D97-AF65-F5344CB8AC3E}">
        <p14:creationId xmlns:p14="http://schemas.microsoft.com/office/powerpoint/2010/main" val="332625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Montserrat" pitchFamily="2" charset="77"/>
              </a:rPr>
              <a:t>driven by rising internet and smartphone penetration, convenience of quick delivery, and accelerated adoption during COVID-19, with diverse product categories and order value segments catering to evolving consumer preferences, and the domination of metropolitan cities presenting significant opportunities for retailers and key players to capitalize on the rapidly expanding market</a:t>
            </a:r>
            <a:endParaRPr lang="en-US" dirty="0"/>
          </a:p>
          <a:p>
            <a:endParaRPr lang="en-US" dirty="0"/>
          </a:p>
        </p:txBody>
      </p:sp>
      <p:sp>
        <p:nvSpPr>
          <p:cNvPr id="4" name="Slide Number Placeholder 3"/>
          <p:cNvSpPr>
            <a:spLocks noGrp="1"/>
          </p:cNvSpPr>
          <p:nvPr>
            <p:ph type="sldNum" sz="quarter" idx="5"/>
          </p:nvPr>
        </p:nvSpPr>
        <p:spPr/>
        <p:txBody>
          <a:bodyPr/>
          <a:lstStyle/>
          <a:p>
            <a:fld id="{6457E37E-F83D-6F4B-8E49-87B06E29A7FB}" type="slidenum">
              <a:rPr lang="en-US" smtClean="0"/>
              <a:t>2</a:t>
            </a:fld>
            <a:endParaRPr lang="en-US"/>
          </a:p>
        </p:txBody>
      </p:sp>
    </p:spTree>
    <p:extLst>
      <p:ext uri="{BB962C8B-B14F-4D97-AF65-F5344CB8AC3E}">
        <p14:creationId xmlns:p14="http://schemas.microsoft.com/office/powerpoint/2010/main" val="1847618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F181-88B3-B224-4847-732F46AC90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06A40B-AAE6-1451-9C69-ACECA9F2C9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D0E0616-8B50-A894-4919-5858B42BE7F5}"/>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5" name="Footer Placeholder 4">
            <a:extLst>
              <a:ext uri="{FF2B5EF4-FFF2-40B4-BE49-F238E27FC236}">
                <a16:creationId xmlns:a16="http://schemas.microsoft.com/office/drawing/2014/main" id="{BF11FA2B-FE63-3130-64FB-E15E8E3B5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4ACC0-6B9B-2071-B358-2E1CEE81B9C9}"/>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229111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0996-3E40-94BD-538C-861082909C5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5AEC3D-8243-88C9-B707-D2B080A4B3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FA672E-02FA-078F-AAFD-BC3F11CA9AA5}"/>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5" name="Footer Placeholder 4">
            <a:extLst>
              <a:ext uri="{FF2B5EF4-FFF2-40B4-BE49-F238E27FC236}">
                <a16:creationId xmlns:a16="http://schemas.microsoft.com/office/drawing/2014/main" id="{46FE74B7-5688-AB98-F287-56C5EA394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07A48-8886-DB59-BEE4-182C3ADD5AB2}"/>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17598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69C4A-231B-35FF-E88D-BA21C857EC8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7A04F0-BBF3-C78C-5292-3128E12E4A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6CCB4B-6885-F84E-7C75-E6703EE052FA}"/>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5" name="Footer Placeholder 4">
            <a:extLst>
              <a:ext uri="{FF2B5EF4-FFF2-40B4-BE49-F238E27FC236}">
                <a16:creationId xmlns:a16="http://schemas.microsoft.com/office/drawing/2014/main" id="{A01EB23C-60EC-8FEB-09A1-1C4CCE273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8A616-2297-43B6-9A5A-D8F412994A33}"/>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245540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33F2-A2F5-DADA-5FD5-C254F960BA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CD87066-5F10-167A-C275-C9848A8DAFD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0068C0-D764-28E9-A1B6-12FD23D736E2}"/>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5" name="Footer Placeholder 4">
            <a:extLst>
              <a:ext uri="{FF2B5EF4-FFF2-40B4-BE49-F238E27FC236}">
                <a16:creationId xmlns:a16="http://schemas.microsoft.com/office/drawing/2014/main" id="{62AE51DE-E423-11CC-7981-67F003E3F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A25AE-F6AB-4A35-A3CF-BB6A235EAC91}"/>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285949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1EA5-1A70-9AE4-9E4C-F007DC1CE3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455B24A-FE62-B474-1C78-80B9A160F2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325B55-A92C-5D89-7661-823A31E30822}"/>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5" name="Footer Placeholder 4">
            <a:extLst>
              <a:ext uri="{FF2B5EF4-FFF2-40B4-BE49-F238E27FC236}">
                <a16:creationId xmlns:a16="http://schemas.microsoft.com/office/drawing/2014/main" id="{A5CB007A-0323-EE6A-72FE-817E3B7E5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1C075-1621-A246-FAF3-DF746E71747C}"/>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243590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33C7-5208-9D55-3A45-F35F4F22BE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1B62DD1-D652-1DB4-48A4-E9265E2377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A2D37FC-1C21-5552-55A9-10BB3722B5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071C319-DD15-DF52-6A34-ADB5ABDECD72}"/>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6" name="Footer Placeholder 5">
            <a:extLst>
              <a:ext uri="{FF2B5EF4-FFF2-40B4-BE49-F238E27FC236}">
                <a16:creationId xmlns:a16="http://schemas.microsoft.com/office/drawing/2014/main" id="{3C19DF89-5368-B244-D80A-EF7F1A044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A666D-986F-485B-9A2F-D652CA2E49B9}"/>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396179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2C6B-A931-A6D8-B8D2-DFA78CBE8A3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AEE1FB1-8029-8EA1-445A-C97B04BB15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D7D48DA-6232-2B58-7018-D25D234D22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D477DC4-DDCC-FD95-D902-7899D01C4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B476E7-67CD-D3F7-8659-20F75E1CB3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03A24EE-5F5B-6473-6C15-42EA339A0DD6}"/>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8" name="Footer Placeholder 7">
            <a:extLst>
              <a:ext uri="{FF2B5EF4-FFF2-40B4-BE49-F238E27FC236}">
                <a16:creationId xmlns:a16="http://schemas.microsoft.com/office/drawing/2014/main" id="{6938AD7D-C975-259A-F999-85581758DA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B9FF9B-42A6-C6F5-FD1C-97CBF0F9F388}"/>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27324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5275-E24E-FDA7-9D72-A379DE4D1CC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D5E1C2D-9290-0D06-BC63-541E1F65A2C2}"/>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4" name="Footer Placeholder 3">
            <a:extLst>
              <a:ext uri="{FF2B5EF4-FFF2-40B4-BE49-F238E27FC236}">
                <a16:creationId xmlns:a16="http://schemas.microsoft.com/office/drawing/2014/main" id="{18256296-3417-510C-932B-1E51E35768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4E7D7-8D10-845A-E82D-8D50C2FBB353}"/>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198173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893EE-F6EB-1B8A-B5B2-F22840CB9B8F}"/>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3" name="Footer Placeholder 2">
            <a:extLst>
              <a:ext uri="{FF2B5EF4-FFF2-40B4-BE49-F238E27FC236}">
                <a16:creationId xmlns:a16="http://schemas.microsoft.com/office/drawing/2014/main" id="{4310D028-78D8-1C62-7CD2-8AB27EAAC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FE2E6-1F82-A48E-17C7-9C6306FDA850}"/>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408070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A509-F65B-AA3A-9A99-37CCA0D0E7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BC5E9C4-2FAB-72CD-2894-01ABBB3E3C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391D33B-5D02-A954-2897-418CAE7B7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912F27-F7A8-B9D2-ECB7-804844C593C5}"/>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6" name="Footer Placeholder 5">
            <a:extLst>
              <a:ext uri="{FF2B5EF4-FFF2-40B4-BE49-F238E27FC236}">
                <a16:creationId xmlns:a16="http://schemas.microsoft.com/office/drawing/2014/main" id="{D79F2C2A-663B-1A9F-6FC7-5F8A1363F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8E1A-D2C9-7446-7B5A-2F9D20A9030F}"/>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64037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80B9-F382-AAE7-FB70-3102FBF014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903EA24-0DA7-C331-D0FB-DB720166B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1603A-C237-B6D5-36A7-9CA6B1675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39277A-4206-8C2E-B257-F2DB6F005793}"/>
              </a:ext>
            </a:extLst>
          </p:cNvPr>
          <p:cNvSpPr>
            <a:spLocks noGrp="1"/>
          </p:cNvSpPr>
          <p:nvPr>
            <p:ph type="dt" sz="half" idx="10"/>
          </p:nvPr>
        </p:nvSpPr>
        <p:spPr/>
        <p:txBody>
          <a:bodyPr/>
          <a:lstStyle/>
          <a:p>
            <a:fld id="{5C1618E4-3D7C-9E4A-B28D-7A20B75CEAB1}" type="datetimeFigureOut">
              <a:rPr lang="en-US" smtClean="0"/>
              <a:t>10/14/24</a:t>
            </a:fld>
            <a:endParaRPr lang="en-US"/>
          </a:p>
        </p:txBody>
      </p:sp>
      <p:sp>
        <p:nvSpPr>
          <p:cNvPr id="6" name="Footer Placeholder 5">
            <a:extLst>
              <a:ext uri="{FF2B5EF4-FFF2-40B4-BE49-F238E27FC236}">
                <a16:creationId xmlns:a16="http://schemas.microsoft.com/office/drawing/2014/main" id="{C58D6FB3-FC30-A8A0-A324-D400D61BB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BCF3A-2FDD-F734-810B-43A8FCE7502E}"/>
              </a:ext>
            </a:extLst>
          </p:cNvPr>
          <p:cNvSpPr>
            <a:spLocks noGrp="1"/>
          </p:cNvSpPr>
          <p:nvPr>
            <p:ph type="sldNum" sz="quarter" idx="12"/>
          </p:nvPr>
        </p:nvSpPr>
        <p:spPr/>
        <p:txBody>
          <a:bodyPr/>
          <a:lstStyle/>
          <a:p>
            <a:fld id="{2618AA45-F5E7-1545-90FA-07E555CC4D4B}" type="slidenum">
              <a:rPr lang="en-US" smtClean="0"/>
              <a:t>‹#›</a:t>
            </a:fld>
            <a:endParaRPr lang="en-US"/>
          </a:p>
        </p:txBody>
      </p:sp>
    </p:spTree>
    <p:extLst>
      <p:ext uri="{BB962C8B-B14F-4D97-AF65-F5344CB8AC3E}">
        <p14:creationId xmlns:p14="http://schemas.microsoft.com/office/powerpoint/2010/main" val="172422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8A974-942A-8B2A-F1BC-EC83D9E39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DA19CC-6270-FD2B-C54C-FF9D1BEE2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AC7FA2-F034-4D5F-A043-595E4F94EA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1618E4-3D7C-9E4A-B28D-7A20B75CEAB1}" type="datetimeFigureOut">
              <a:rPr lang="en-US" smtClean="0"/>
              <a:t>10/14/24</a:t>
            </a:fld>
            <a:endParaRPr lang="en-US"/>
          </a:p>
        </p:txBody>
      </p:sp>
      <p:sp>
        <p:nvSpPr>
          <p:cNvPr id="5" name="Footer Placeholder 4">
            <a:extLst>
              <a:ext uri="{FF2B5EF4-FFF2-40B4-BE49-F238E27FC236}">
                <a16:creationId xmlns:a16="http://schemas.microsoft.com/office/drawing/2014/main" id="{9325D10A-3DFA-4BEE-F9A6-405AB91B4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C1416F-A319-AF26-94AB-B7A8FB433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18AA45-F5E7-1545-90FA-07E555CC4D4B}" type="slidenum">
              <a:rPr lang="en-US" smtClean="0"/>
              <a:t>‹#›</a:t>
            </a:fld>
            <a:endParaRPr lang="en-US"/>
          </a:p>
        </p:txBody>
      </p:sp>
    </p:spTree>
    <p:extLst>
      <p:ext uri="{BB962C8B-B14F-4D97-AF65-F5344CB8AC3E}">
        <p14:creationId xmlns:p14="http://schemas.microsoft.com/office/powerpoint/2010/main" val="145380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6.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7.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10.xml"/><Relationship Id="rId7" Type="http://schemas.openxmlformats.org/officeDocument/2006/relationships/image" Target="../media/image19.pn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2.pn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3.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4.pn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5.pn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6.png"/><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chart" Target="../charts/chart2.xml"/><Relationship Id="rId5" Type="http://schemas.openxmlformats.org/officeDocument/2006/relationships/diagramQuickStyle" Target="../diagrams/quickStyle1.xml"/><Relationship Id="rId10" Type="http://schemas.openxmlformats.org/officeDocument/2006/relationships/hyperlink" Target="https://www.bernsteinresearch.com/brweb/Public/DownloadFile.aspx?evid=Q6UJ9A5IVRMJ&amp;ef=2cade972de06f132ae3f924ba0ec36e0562a2b80a3097b752dba9d5c7b56af71078c958dbcac5d6d22d8d39d99473a4d1ff7ce59b0b3590ff75e5f58050cbfef#/" TargetMode="External"/><Relationship Id="rId4" Type="http://schemas.openxmlformats.org/officeDocument/2006/relationships/diagramLayout" Target="../diagrams/layout1.xml"/><Relationship Id="rId9" Type="http://schemas.openxmlformats.org/officeDocument/2006/relationships/hyperlink" Target="https://www.ibef.org/industry/ecommerce"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16.xml"/><Relationship Id="rId7" Type="http://schemas.openxmlformats.org/officeDocument/2006/relationships/image" Target="../media/image27.png"/><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0.png"/><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8.xml"/><Relationship Id="rId7" Type="http://schemas.openxmlformats.org/officeDocument/2006/relationships/image" Target="../media/image31.png"/><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diagramLayout" Target="../diagrams/layout19.xml"/><Relationship Id="rId7" Type="http://schemas.openxmlformats.org/officeDocument/2006/relationships/image" Target="../media/image33.png"/><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10" Type="http://schemas.openxmlformats.org/officeDocument/2006/relationships/image" Target="../media/image36.svg"/><Relationship Id="rId4" Type="http://schemas.openxmlformats.org/officeDocument/2006/relationships/diagramQuickStyle" Target="../diagrams/quickStyle1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diagramLayout" Target="../diagrams/layout20.xml"/><Relationship Id="rId7" Type="http://schemas.openxmlformats.org/officeDocument/2006/relationships/image" Target="../media/image37.png"/><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10" Type="http://schemas.openxmlformats.org/officeDocument/2006/relationships/image" Target="../media/image40.svg"/><Relationship Id="rId4" Type="http://schemas.openxmlformats.org/officeDocument/2006/relationships/diagramQuickStyle" Target="../diagrams/quickStyle20.xml"/><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chart" Target="../charts/chart3.xml"/></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6.svg"/><Relationship Id="rId4" Type="http://schemas.openxmlformats.org/officeDocument/2006/relationships/diagramQuickStyle" Target="../diagrams/quickStyle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6.xml"/><Relationship Id="rId7" Type="http://schemas.openxmlformats.org/officeDocument/2006/relationships/image" Target="../media/image11.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7.xml"/><Relationship Id="rId7" Type="http://schemas.openxmlformats.org/officeDocument/2006/relationships/image" Target="../media/image14.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0CA3928-586E-08B3-8C34-F5C81B710BC6}"/>
              </a:ext>
            </a:extLst>
          </p:cNvPr>
          <p:cNvSpPr/>
          <p:nvPr/>
        </p:nvSpPr>
        <p:spPr>
          <a:xfrm>
            <a:off x="0" y="4031040"/>
            <a:ext cx="12621126" cy="3140242"/>
          </a:xfrm>
          <a:prstGeom prst="rect">
            <a:avLst/>
          </a:prstGeom>
          <a:solidFill>
            <a:srgbClr val="00A6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CE1E92C-EB86-18EF-AA0C-D109D50CB248}"/>
              </a:ext>
            </a:extLst>
          </p:cNvPr>
          <p:cNvSpPr/>
          <p:nvPr/>
        </p:nvSpPr>
        <p:spPr>
          <a:xfrm>
            <a:off x="360948" y="1587922"/>
            <a:ext cx="8301789" cy="42952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76DC5C-7FB3-EA1B-5DEE-F276960E27C2}"/>
              </a:ext>
            </a:extLst>
          </p:cNvPr>
          <p:cNvSpPr txBox="1"/>
          <p:nvPr/>
        </p:nvSpPr>
        <p:spPr>
          <a:xfrm>
            <a:off x="1756615" y="2766062"/>
            <a:ext cx="5510454" cy="1938992"/>
          </a:xfrm>
          <a:prstGeom prst="rect">
            <a:avLst/>
          </a:prstGeom>
          <a:noFill/>
        </p:spPr>
        <p:txBody>
          <a:bodyPr wrap="square" rtlCol="0">
            <a:spAutoFit/>
          </a:bodyPr>
          <a:lstStyle/>
          <a:p>
            <a:pPr algn="ctr"/>
            <a:r>
              <a:rPr lang="en-US" sz="6000" dirty="0">
                <a:solidFill>
                  <a:schemeClr val="bg1"/>
                </a:solidFill>
                <a:effectLst>
                  <a:glow>
                    <a:schemeClr val="bg1">
                      <a:alpha val="37928"/>
                    </a:schemeClr>
                  </a:glow>
                </a:effectLst>
                <a:latin typeface="Mate SC" pitchFamily="2" charset="77"/>
              </a:rPr>
              <a:t>E-Commerce Sales Analysis</a:t>
            </a:r>
          </a:p>
        </p:txBody>
      </p:sp>
      <p:cxnSp>
        <p:nvCxnSpPr>
          <p:cNvPr id="24" name="Straight Connector 23">
            <a:extLst>
              <a:ext uri="{FF2B5EF4-FFF2-40B4-BE49-F238E27FC236}">
                <a16:creationId xmlns:a16="http://schemas.microsoft.com/office/drawing/2014/main" id="{B1318158-61AB-8D67-287A-FFACBA96AF63}"/>
              </a:ext>
            </a:extLst>
          </p:cNvPr>
          <p:cNvCxnSpPr>
            <a:cxnSpLocks/>
          </p:cNvCxnSpPr>
          <p:nvPr/>
        </p:nvCxnSpPr>
        <p:spPr>
          <a:xfrm>
            <a:off x="493295" y="1696452"/>
            <a:ext cx="0" cy="1564105"/>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28D5449-CF1E-E119-CDD4-896DB218F626}"/>
              </a:ext>
            </a:extLst>
          </p:cNvPr>
          <p:cNvCxnSpPr>
            <a:cxnSpLocks/>
          </p:cNvCxnSpPr>
          <p:nvPr/>
        </p:nvCxnSpPr>
        <p:spPr>
          <a:xfrm>
            <a:off x="493295" y="1708484"/>
            <a:ext cx="3224463" cy="0"/>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7720D9D8-CA55-138A-97F2-293FF8D632EA}"/>
              </a:ext>
            </a:extLst>
          </p:cNvPr>
          <p:cNvCxnSpPr>
            <a:cxnSpLocks/>
          </p:cNvCxnSpPr>
          <p:nvPr/>
        </p:nvCxnSpPr>
        <p:spPr>
          <a:xfrm flipV="1">
            <a:off x="8490285" y="4427623"/>
            <a:ext cx="0" cy="1271090"/>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A6C8D2B-59E4-D59E-7479-1E6829F176CD}"/>
              </a:ext>
            </a:extLst>
          </p:cNvPr>
          <p:cNvCxnSpPr>
            <a:cxnSpLocks/>
          </p:cNvCxnSpPr>
          <p:nvPr/>
        </p:nvCxnSpPr>
        <p:spPr>
          <a:xfrm flipH="1">
            <a:off x="5305927" y="5686681"/>
            <a:ext cx="3184358" cy="0"/>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29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B04D4-3F39-86AB-A341-9146D449383B}"/>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ED295612-FBA1-D5FB-904B-5FCF172B7199}"/>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line graph with numbers and a line&#10;&#10;Description automatically generated">
            <a:extLst>
              <a:ext uri="{FF2B5EF4-FFF2-40B4-BE49-F238E27FC236}">
                <a16:creationId xmlns:a16="http://schemas.microsoft.com/office/drawing/2014/main" id="{290A78C7-0A12-BE64-502B-613898B06E2E}"/>
              </a:ext>
            </a:extLst>
          </p:cNvPr>
          <p:cNvPicPr>
            <a:picLocks noChangeAspect="1"/>
          </p:cNvPicPr>
          <p:nvPr/>
        </p:nvPicPr>
        <p:blipFill>
          <a:blip r:embed="rId7"/>
          <a:stretch>
            <a:fillRect/>
          </a:stretch>
        </p:blipFill>
        <p:spPr>
          <a:xfrm>
            <a:off x="1919452" y="696967"/>
            <a:ext cx="7772400" cy="4942642"/>
          </a:xfrm>
          <a:prstGeom prst="rect">
            <a:avLst/>
          </a:prstGeom>
        </p:spPr>
      </p:pic>
      <p:sp>
        <p:nvSpPr>
          <p:cNvPr id="4" name="TextBox 3">
            <a:extLst>
              <a:ext uri="{FF2B5EF4-FFF2-40B4-BE49-F238E27FC236}">
                <a16:creationId xmlns:a16="http://schemas.microsoft.com/office/drawing/2014/main" id="{889AB6B1-513D-A15E-9D62-CDCC34B5043A}"/>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Prime Hours – Boost sales using advertisements and push notifications</a:t>
            </a:r>
          </a:p>
        </p:txBody>
      </p:sp>
    </p:spTree>
    <p:extLst>
      <p:ext uri="{BB962C8B-B14F-4D97-AF65-F5344CB8AC3E}">
        <p14:creationId xmlns:p14="http://schemas.microsoft.com/office/powerpoint/2010/main" val="2591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12676-8353-792C-1A63-8A26B0E9DADD}"/>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FFC5B231-C7E6-A95D-627C-E182E4D77AD1}"/>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0130737-0840-A1B0-1FF2-5167976483D8}"/>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Average Delivery Time</a:t>
            </a:r>
          </a:p>
        </p:txBody>
      </p:sp>
      <p:pic>
        <p:nvPicPr>
          <p:cNvPr id="6" name="Picture 5" descr="A graph with lines and dots&#10;&#10;Description automatically generated">
            <a:extLst>
              <a:ext uri="{FF2B5EF4-FFF2-40B4-BE49-F238E27FC236}">
                <a16:creationId xmlns:a16="http://schemas.microsoft.com/office/drawing/2014/main" id="{6C64B94D-720D-9522-4411-67DC2A1E58DB}"/>
              </a:ext>
            </a:extLst>
          </p:cNvPr>
          <p:cNvPicPr>
            <a:picLocks noChangeAspect="1"/>
          </p:cNvPicPr>
          <p:nvPr/>
        </p:nvPicPr>
        <p:blipFill>
          <a:blip r:embed="rId7"/>
          <a:stretch>
            <a:fillRect/>
          </a:stretch>
        </p:blipFill>
        <p:spPr>
          <a:xfrm>
            <a:off x="2995980" y="693683"/>
            <a:ext cx="7772400" cy="5175525"/>
          </a:xfrm>
          <a:prstGeom prst="rect">
            <a:avLst/>
          </a:prstGeom>
        </p:spPr>
      </p:pic>
      <p:sp>
        <p:nvSpPr>
          <p:cNvPr id="2" name="TextBox 1">
            <a:extLst>
              <a:ext uri="{FF2B5EF4-FFF2-40B4-BE49-F238E27FC236}">
                <a16:creationId xmlns:a16="http://schemas.microsoft.com/office/drawing/2014/main" id="{B82AFE5D-D701-8543-982F-CA52F01FB82A}"/>
              </a:ext>
            </a:extLst>
          </p:cNvPr>
          <p:cNvSpPr txBox="1"/>
          <p:nvPr/>
        </p:nvSpPr>
        <p:spPr>
          <a:xfrm>
            <a:off x="509748" y="2433100"/>
            <a:ext cx="1827744" cy="646331"/>
          </a:xfrm>
          <a:prstGeom prst="rect">
            <a:avLst/>
          </a:prstGeom>
          <a:noFill/>
        </p:spPr>
        <p:txBody>
          <a:bodyPr wrap="none" rtlCol="0">
            <a:spAutoFit/>
          </a:bodyPr>
          <a:lstStyle/>
          <a:p>
            <a:r>
              <a:rPr lang="en-US" dirty="0"/>
              <a:t>2022 – 5 days</a:t>
            </a:r>
          </a:p>
          <a:p>
            <a:r>
              <a:rPr lang="en-US" dirty="0"/>
              <a:t>2023 – 4.25 days</a:t>
            </a:r>
          </a:p>
        </p:txBody>
      </p:sp>
      <p:sp>
        <p:nvSpPr>
          <p:cNvPr id="5" name="TextBox 4">
            <a:extLst>
              <a:ext uri="{FF2B5EF4-FFF2-40B4-BE49-F238E27FC236}">
                <a16:creationId xmlns:a16="http://schemas.microsoft.com/office/drawing/2014/main" id="{FA4FBBEC-94AD-D893-2317-CB3CCDD0096B}"/>
              </a:ext>
            </a:extLst>
          </p:cNvPr>
          <p:cNvSpPr txBox="1"/>
          <p:nvPr/>
        </p:nvSpPr>
        <p:spPr>
          <a:xfrm>
            <a:off x="509748" y="3449245"/>
            <a:ext cx="2170390" cy="2031325"/>
          </a:xfrm>
          <a:prstGeom prst="rect">
            <a:avLst/>
          </a:prstGeom>
          <a:noFill/>
        </p:spPr>
        <p:txBody>
          <a:bodyPr wrap="square" rtlCol="0">
            <a:spAutoFit/>
          </a:bodyPr>
          <a:lstStyle/>
          <a:p>
            <a:r>
              <a:rPr lang="en-US" dirty="0"/>
              <a:t>Average delivery time has decreased over the years, indicating an improvement in the supply chain and logistics</a:t>
            </a:r>
          </a:p>
        </p:txBody>
      </p:sp>
    </p:spTree>
    <p:extLst>
      <p:ext uri="{BB962C8B-B14F-4D97-AF65-F5344CB8AC3E}">
        <p14:creationId xmlns:p14="http://schemas.microsoft.com/office/powerpoint/2010/main" val="172986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554"/>
        </a:solidFill>
        <a:effectLst/>
      </p:bgPr>
    </p:bg>
    <p:spTree>
      <p:nvGrpSpPr>
        <p:cNvPr id="1" name="">
          <a:extLst>
            <a:ext uri="{FF2B5EF4-FFF2-40B4-BE49-F238E27FC236}">
              <a16:creationId xmlns:a16="http://schemas.microsoft.com/office/drawing/2014/main" id="{291863F6-157C-7108-0CB1-C94A12DFF3B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6F7E593-4304-67F5-C890-80B4E3010FB0}"/>
              </a:ext>
            </a:extLst>
          </p:cNvPr>
          <p:cNvSpPr/>
          <p:nvPr/>
        </p:nvSpPr>
        <p:spPr>
          <a:xfrm>
            <a:off x="0" y="4031040"/>
            <a:ext cx="12621126" cy="3140242"/>
          </a:xfrm>
          <a:prstGeom prst="rect">
            <a:avLst/>
          </a:prstGeom>
          <a:solidFill>
            <a:srgbClr val="00A6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412D86B-0DA5-3C7E-B769-7BD31F4D35CB}"/>
              </a:ext>
            </a:extLst>
          </p:cNvPr>
          <p:cNvSpPr/>
          <p:nvPr/>
        </p:nvSpPr>
        <p:spPr>
          <a:xfrm>
            <a:off x="360948" y="1587922"/>
            <a:ext cx="8301789" cy="4295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F4F0FB0-2DF5-8EA6-7AD1-33E6AC0652D5}"/>
              </a:ext>
            </a:extLst>
          </p:cNvPr>
          <p:cNvCxnSpPr>
            <a:cxnSpLocks/>
          </p:cNvCxnSpPr>
          <p:nvPr/>
        </p:nvCxnSpPr>
        <p:spPr>
          <a:xfrm>
            <a:off x="493295" y="1696452"/>
            <a:ext cx="0" cy="1564105"/>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BE4512D-EED6-5F3B-AA0C-04FD15D13973}"/>
              </a:ext>
            </a:extLst>
          </p:cNvPr>
          <p:cNvCxnSpPr>
            <a:cxnSpLocks/>
          </p:cNvCxnSpPr>
          <p:nvPr/>
        </p:nvCxnSpPr>
        <p:spPr>
          <a:xfrm>
            <a:off x="493295" y="1708484"/>
            <a:ext cx="3224463" cy="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73BE78C-9A34-53B7-ED74-637090EF3114}"/>
              </a:ext>
            </a:extLst>
          </p:cNvPr>
          <p:cNvCxnSpPr>
            <a:cxnSpLocks/>
          </p:cNvCxnSpPr>
          <p:nvPr/>
        </p:nvCxnSpPr>
        <p:spPr>
          <a:xfrm flipV="1">
            <a:off x="8490285" y="4427623"/>
            <a:ext cx="0" cy="127109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B49C501-9AE8-9479-56BC-95B9D396521D}"/>
              </a:ext>
            </a:extLst>
          </p:cNvPr>
          <p:cNvCxnSpPr>
            <a:cxnSpLocks/>
          </p:cNvCxnSpPr>
          <p:nvPr/>
        </p:nvCxnSpPr>
        <p:spPr>
          <a:xfrm flipH="1">
            <a:off x="5305927" y="5686681"/>
            <a:ext cx="3184358" cy="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pic>
        <p:nvPicPr>
          <p:cNvPr id="9" name="Picture 8" descr="A yellow container with blue text&#10;&#10;Description automatically generated">
            <a:extLst>
              <a:ext uri="{FF2B5EF4-FFF2-40B4-BE49-F238E27FC236}">
                <a16:creationId xmlns:a16="http://schemas.microsoft.com/office/drawing/2014/main" id="{5A4CC583-CED2-47B5-04C6-5778304DB709}"/>
              </a:ext>
            </a:extLst>
          </p:cNvPr>
          <p:cNvPicPr>
            <a:picLocks noChangeAspect="1"/>
          </p:cNvPicPr>
          <p:nvPr/>
        </p:nvPicPr>
        <p:blipFill>
          <a:blip r:embed="rId2"/>
          <a:stretch>
            <a:fillRect/>
          </a:stretch>
        </p:blipFill>
        <p:spPr>
          <a:xfrm>
            <a:off x="2344079" y="2478969"/>
            <a:ext cx="4467876" cy="2513178"/>
          </a:xfrm>
          <a:prstGeom prst="rect">
            <a:avLst/>
          </a:prstGeom>
        </p:spPr>
      </p:pic>
    </p:spTree>
    <p:extLst>
      <p:ext uri="{BB962C8B-B14F-4D97-AF65-F5344CB8AC3E}">
        <p14:creationId xmlns:p14="http://schemas.microsoft.com/office/powerpoint/2010/main" val="364553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D93E3-F8E9-5A42-BB1C-CB11ED1CE762}"/>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66875DB4-4845-DBC1-2DE1-28882477989E}"/>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91430C69-277F-1367-9FDA-09943B5AF81E}"/>
              </a:ext>
            </a:extLst>
          </p:cNvPr>
          <p:cNvPicPr>
            <a:picLocks noChangeAspect="1"/>
          </p:cNvPicPr>
          <p:nvPr/>
        </p:nvPicPr>
        <p:blipFill>
          <a:blip r:embed="rId7"/>
          <a:stretch>
            <a:fillRect/>
          </a:stretch>
        </p:blipFill>
        <p:spPr>
          <a:xfrm>
            <a:off x="3941615" y="1660759"/>
            <a:ext cx="3277539" cy="4262047"/>
          </a:xfrm>
          <a:prstGeom prst="rect">
            <a:avLst/>
          </a:prstGeom>
        </p:spPr>
      </p:pic>
      <p:pic>
        <p:nvPicPr>
          <p:cNvPr id="4" name="Picture 3" descr="A pie chart with different colored circles&#10;&#10;Description automatically generated">
            <a:extLst>
              <a:ext uri="{FF2B5EF4-FFF2-40B4-BE49-F238E27FC236}">
                <a16:creationId xmlns:a16="http://schemas.microsoft.com/office/drawing/2014/main" id="{77CC01C0-2366-DD53-7A4C-C7B1FDCB98E7}"/>
              </a:ext>
            </a:extLst>
          </p:cNvPr>
          <p:cNvPicPr>
            <a:picLocks noChangeAspect="1"/>
          </p:cNvPicPr>
          <p:nvPr/>
        </p:nvPicPr>
        <p:blipFill>
          <a:blip r:embed="rId8"/>
          <a:stretch>
            <a:fillRect/>
          </a:stretch>
        </p:blipFill>
        <p:spPr>
          <a:xfrm>
            <a:off x="113434" y="1642078"/>
            <a:ext cx="3219057" cy="2688860"/>
          </a:xfrm>
          <a:prstGeom prst="rect">
            <a:avLst/>
          </a:prstGeom>
        </p:spPr>
      </p:pic>
      <p:sp>
        <p:nvSpPr>
          <p:cNvPr id="5" name="TextBox 4">
            <a:extLst>
              <a:ext uri="{FF2B5EF4-FFF2-40B4-BE49-F238E27FC236}">
                <a16:creationId xmlns:a16="http://schemas.microsoft.com/office/drawing/2014/main" id="{ED9F376A-4002-1F62-3FDA-1FD3D4A279E2}"/>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Top companies by order volume and their most selling products</a:t>
            </a:r>
          </a:p>
        </p:txBody>
      </p:sp>
      <p:sp>
        <p:nvSpPr>
          <p:cNvPr id="6" name="TextBox 5">
            <a:extLst>
              <a:ext uri="{FF2B5EF4-FFF2-40B4-BE49-F238E27FC236}">
                <a16:creationId xmlns:a16="http://schemas.microsoft.com/office/drawing/2014/main" id="{4EAF4509-710B-45C7-A9F9-2D82F30A7883}"/>
              </a:ext>
            </a:extLst>
          </p:cNvPr>
          <p:cNvSpPr txBox="1"/>
          <p:nvPr/>
        </p:nvSpPr>
        <p:spPr>
          <a:xfrm>
            <a:off x="908307" y="1093488"/>
            <a:ext cx="1693862" cy="369332"/>
          </a:xfrm>
          <a:prstGeom prst="rect">
            <a:avLst/>
          </a:prstGeom>
          <a:noFill/>
        </p:spPr>
        <p:txBody>
          <a:bodyPr wrap="none" rtlCol="0">
            <a:spAutoFit/>
          </a:bodyPr>
          <a:lstStyle/>
          <a:p>
            <a:r>
              <a:rPr lang="en-US" dirty="0"/>
              <a:t>Top companies</a:t>
            </a:r>
          </a:p>
        </p:txBody>
      </p:sp>
      <p:sp>
        <p:nvSpPr>
          <p:cNvPr id="7" name="TextBox 6">
            <a:extLst>
              <a:ext uri="{FF2B5EF4-FFF2-40B4-BE49-F238E27FC236}">
                <a16:creationId xmlns:a16="http://schemas.microsoft.com/office/drawing/2014/main" id="{3C014589-A349-5CA7-021A-72831CF19291}"/>
              </a:ext>
            </a:extLst>
          </p:cNvPr>
          <p:cNvSpPr txBox="1"/>
          <p:nvPr/>
        </p:nvSpPr>
        <p:spPr>
          <a:xfrm>
            <a:off x="3617154" y="1109997"/>
            <a:ext cx="3926459" cy="369332"/>
          </a:xfrm>
          <a:prstGeom prst="rect">
            <a:avLst/>
          </a:prstGeom>
          <a:noFill/>
        </p:spPr>
        <p:txBody>
          <a:bodyPr wrap="none" rtlCol="0">
            <a:spAutoFit/>
          </a:bodyPr>
          <a:lstStyle/>
          <a:p>
            <a:r>
              <a:rPr lang="en-US" dirty="0"/>
              <a:t>Top selling products of each company</a:t>
            </a:r>
          </a:p>
        </p:txBody>
      </p:sp>
      <p:pic>
        <p:nvPicPr>
          <p:cNvPr id="8" name="Picture 7" descr="A graph with a bar and number of objects&#10;&#10;Description automatically generated with medium confidence">
            <a:extLst>
              <a:ext uri="{FF2B5EF4-FFF2-40B4-BE49-F238E27FC236}">
                <a16:creationId xmlns:a16="http://schemas.microsoft.com/office/drawing/2014/main" id="{9B3041E5-8BED-BB2B-1850-3BE76E7979EE}"/>
              </a:ext>
            </a:extLst>
          </p:cNvPr>
          <p:cNvPicPr>
            <a:picLocks noChangeAspect="1"/>
          </p:cNvPicPr>
          <p:nvPr/>
        </p:nvPicPr>
        <p:blipFill>
          <a:blip r:embed="rId9"/>
          <a:stretch>
            <a:fillRect/>
          </a:stretch>
        </p:blipFill>
        <p:spPr>
          <a:xfrm>
            <a:off x="7690835" y="1660759"/>
            <a:ext cx="4387731" cy="2821215"/>
          </a:xfrm>
          <a:prstGeom prst="rect">
            <a:avLst/>
          </a:prstGeom>
        </p:spPr>
      </p:pic>
      <p:sp>
        <p:nvSpPr>
          <p:cNvPr id="10" name="TextBox 9">
            <a:extLst>
              <a:ext uri="{FF2B5EF4-FFF2-40B4-BE49-F238E27FC236}">
                <a16:creationId xmlns:a16="http://schemas.microsoft.com/office/drawing/2014/main" id="{E64E20BF-BA08-63FB-3663-2F65C15C6D73}"/>
              </a:ext>
            </a:extLst>
          </p:cNvPr>
          <p:cNvSpPr txBox="1"/>
          <p:nvPr/>
        </p:nvSpPr>
        <p:spPr>
          <a:xfrm>
            <a:off x="8800140" y="1109997"/>
            <a:ext cx="2169120" cy="369332"/>
          </a:xfrm>
          <a:prstGeom prst="rect">
            <a:avLst/>
          </a:prstGeom>
          <a:noFill/>
        </p:spPr>
        <p:txBody>
          <a:bodyPr wrap="none" rtlCol="0">
            <a:spAutoFit/>
          </a:bodyPr>
          <a:lstStyle/>
          <a:p>
            <a:r>
              <a:rPr lang="en-US" dirty="0"/>
              <a:t>Top selling products</a:t>
            </a:r>
          </a:p>
        </p:txBody>
      </p:sp>
    </p:spTree>
    <p:extLst>
      <p:ext uri="{BB962C8B-B14F-4D97-AF65-F5344CB8AC3E}">
        <p14:creationId xmlns:p14="http://schemas.microsoft.com/office/powerpoint/2010/main" val="161675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3643D-6FD9-BA5A-8696-500804795EF5}"/>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5BBA4ED8-54F8-BB42-ED9A-5678733C5979}"/>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descr="A graph of a number of people&#10;&#10;Description automatically generated with medium confidence">
            <a:extLst>
              <a:ext uri="{FF2B5EF4-FFF2-40B4-BE49-F238E27FC236}">
                <a16:creationId xmlns:a16="http://schemas.microsoft.com/office/drawing/2014/main" id="{EBBFC823-1B30-78FA-9BE1-06204EB473A7}"/>
              </a:ext>
            </a:extLst>
          </p:cNvPr>
          <p:cNvPicPr>
            <a:picLocks noChangeAspect="1"/>
          </p:cNvPicPr>
          <p:nvPr/>
        </p:nvPicPr>
        <p:blipFill>
          <a:blip r:embed="rId7"/>
          <a:stretch>
            <a:fillRect/>
          </a:stretch>
        </p:blipFill>
        <p:spPr>
          <a:xfrm>
            <a:off x="2260599" y="1250622"/>
            <a:ext cx="7670800" cy="4826000"/>
          </a:xfrm>
          <a:prstGeom prst="rect">
            <a:avLst/>
          </a:prstGeom>
        </p:spPr>
      </p:pic>
      <p:sp>
        <p:nvSpPr>
          <p:cNvPr id="4" name="TextBox 3">
            <a:extLst>
              <a:ext uri="{FF2B5EF4-FFF2-40B4-BE49-F238E27FC236}">
                <a16:creationId xmlns:a16="http://schemas.microsoft.com/office/drawing/2014/main" id="{CC4E2D93-D69A-50EB-334B-BDFEEF878369}"/>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Reasons for return</a:t>
            </a:r>
          </a:p>
        </p:txBody>
      </p:sp>
    </p:spTree>
    <p:extLst>
      <p:ext uri="{BB962C8B-B14F-4D97-AF65-F5344CB8AC3E}">
        <p14:creationId xmlns:p14="http://schemas.microsoft.com/office/powerpoint/2010/main" val="318274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29A77-BC8A-CAA2-0FA5-A6214C355CA9}"/>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49E18CE0-439F-D114-6B4C-7576E305B973}"/>
              </a:ext>
            </a:extLst>
          </p:cNvPr>
          <p:cNvGraphicFramePr/>
          <p:nvPr>
            <p:extLst>
              <p:ext uri="{D42A27DB-BD31-4B8C-83A1-F6EECF244321}">
                <p14:modId xmlns:p14="http://schemas.microsoft.com/office/powerpoint/2010/main" val="1121918473"/>
              </p:ext>
            </p:extLst>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line graph with numbers and a line&#10;&#10;Description automatically generated">
            <a:extLst>
              <a:ext uri="{FF2B5EF4-FFF2-40B4-BE49-F238E27FC236}">
                <a16:creationId xmlns:a16="http://schemas.microsoft.com/office/drawing/2014/main" id="{D5936779-47F9-2BA9-FDCF-F6799199910F}"/>
              </a:ext>
            </a:extLst>
          </p:cNvPr>
          <p:cNvPicPr>
            <a:picLocks noChangeAspect="1"/>
          </p:cNvPicPr>
          <p:nvPr/>
        </p:nvPicPr>
        <p:blipFill>
          <a:blip r:embed="rId7"/>
          <a:stretch>
            <a:fillRect/>
          </a:stretch>
        </p:blipFill>
        <p:spPr>
          <a:xfrm>
            <a:off x="2209799" y="1106870"/>
            <a:ext cx="7772400" cy="4144576"/>
          </a:xfrm>
          <a:prstGeom prst="rect">
            <a:avLst/>
          </a:prstGeom>
        </p:spPr>
      </p:pic>
      <p:sp>
        <p:nvSpPr>
          <p:cNvPr id="4" name="TextBox 3">
            <a:extLst>
              <a:ext uri="{FF2B5EF4-FFF2-40B4-BE49-F238E27FC236}">
                <a16:creationId xmlns:a16="http://schemas.microsoft.com/office/drawing/2014/main" id="{217C4B72-8DEF-CC62-99D5-679DA0D35FE5}"/>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Purchase Trend</a:t>
            </a:r>
          </a:p>
        </p:txBody>
      </p:sp>
    </p:spTree>
    <p:extLst>
      <p:ext uri="{BB962C8B-B14F-4D97-AF65-F5344CB8AC3E}">
        <p14:creationId xmlns:p14="http://schemas.microsoft.com/office/powerpoint/2010/main" val="40217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E2038-02D4-B5A6-09B5-8426B2786868}"/>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09839097-25E0-F2F5-9B67-287AE943AD13}"/>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graph with different colored lines&#10;&#10;Description automatically generated">
            <a:extLst>
              <a:ext uri="{FF2B5EF4-FFF2-40B4-BE49-F238E27FC236}">
                <a16:creationId xmlns:a16="http://schemas.microsoft.com/office/drawing/2014/main" id="{FA9D0999-9D8D-F1EF-9C65-857B8F69072F}"/>
              </a:ext>
            </a:extLst>
          </p:cNvPr>
          <p:cNvPicPr>
            <a:picLocks noChangeAspect="1"/>
          </p:cNvPicPr>
          <p:nvPr/>
        </p:nvPicPr>
        <p:blipFill>
          <a:blip r:embed="rId7"/>
          <a:stretch>
            <a:fillRect/>
          </a:stretch>
        </p:blipFill>
        <p:spPr>
          <a:xfrm>
            <a:off x="3555549" y="1295418"/>
            <a:ext cx="6408257" cy="4267163"/>
          </a:xfrm>
          <a:prstGeom prst="rect">
            <a:avLst/>
          </a:prstGeom>
        </p:spPr>
      </p:pic>
      <p:sp>
        <p:nvSpPr>
          <p:cNvPr id="10" name="TextBox 9">
            <a:extLst>
              <a:ext uri="{FF2B5EF4-FFF2-40B4-BE49-F238E27FC236}">
                <a16:creationId xmlns:a16="http://schemas.microsoft.com/office/drawing/2014/main" id="{A4DC0806-9EA0-47A1-F1FD-C4E714062EF3}"/>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Average Delivery Time</a:t>
            </a:r>
          </a:p>
        </p:txBody>
      </p:sp>
      <p:sp>
        <p:nvSpPr>
          <p:cNvPr id="11" name="TextBox 10">
            <a:extLst>
              <a:ext uri="{FF2B5EF4-FFF2-40B4-BE49-F238E27FC236}">
                <a16:creationId xmlns:a16="http://schemas.microsoft.com/office/drawing/2014/main" id="{32CF2BD6-D1E3-2727-1857-FCD1B3E284B3}"/>
              </a:ext>
            </a:extLst>
          </p:cNvPr>
          <p:cNvSpPr txBox="1"/>
          <p:nvPr/>
        </p:nvSpPr>
        <p:spPr>
          <a:xfrm>
            <a:off x="509748" y="2433100"/>
            <a:ext cx="1704313" cy="923330"/>
          </a:xfrm>
          <a:prstGeom prst="rect">
            <a:avLst/>
          </a:prstGeom>
          <a:noFill/>
        </p:spPr>
        <p:txBody>
          <a:bodyPr wrap="none" rtlCol="0">
            <a:spAutoFit/>
          </a:bodyPr>
          <a:lstStyle/>
          <a:p>
            <a:r>
              <a:rPr lang="en-US" dirty="0"/>
              <a:t>2022 – 5 days</a:t>
            </a:r>
          </a:p>
          <a:p>
            <a:r>
              <a:rPr lang="en-US" dirty="0"/>
              <a:t>2023 – 4.1 days</a:t>
            </a:r>
          </a:p>
          <a:p>
            <a:r>
              <a:rPr lang="en-US" dirty="0"/>
              <a:t>2024 – 2.5 days</a:t>
            </a:r>
          </a:p>
        </p:txBody>
      </p:sp>
      <p:sp>
        <p:nvSpPr>
          <p:cNvPr id="12" name="TextBox 11">
            <a:extLst>
              <a:ext uri="{FF2B5EF4-FFF2-40B4-BE49-F238E27FC236}">
                <a16:creationId xmlns:a16="http://schemas.microsoft.com/office/drawing/2014/main" id="{3D743B24-51BB-F7AD-104E-940BBBD7CECC}"/>
              </a:ext>
            </a:extLst>
          </p:cNvPr>
          <p:cNvSpPr txBox="1"/>
          <p:nvPr/>
        </p:nvSpPr>
        <p:spPr>
          <a:xfrm>
            <a:off x="509748" y="3449245"/>
            <a:ext cx="2170390" cy="2031325"/>
          </a:xfrm>
          <a:prstGeom prst="rect">
            <a:avLst/>
          </a:prstGeom>
          <a:noFill/>
        </p:spPr>
        <p:txBody>
          <a:bodyPr wrap="square" rtlCol="0">
            <a:spAutoFit/>
          </a:bodyPr>
          <a:lstStyle/>
          <a:p>
            <a:r>
              <a:rPr lang="en-US" dirty="0"/>
              <a:t>Average delivery time has decreased over the years, indicating an improvement in the supply chain and logistics</a:t>
            </a:r>
          </a:p>
        </p:txBody>
      </p:sp>
    </p:spTree>
    <p:extLst>
      <p:ext uri="{BB962C8B-B14F-4D97-AF65-F5344CB8AC3E}">
        <p14:creationId xmlns:p14="http://schemas.microsoft.com/office/powerpoint/2010/main" val="117808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28493-180B-436E-7E08-A842339F8525}"/>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D5C85DB8-0940-B3EF-A052-B31AF38114A8}"/>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7501DF85-2651-EEC2-BC26-8C40E70D4278}"/>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Fulfillment Types and Order Status</a:t>
            </a:r>
          </a:p>
        </p:txBody>
      </p:sp>
      <p:pic>
        <p:nvPicPr>
          <p:cNvPr id="3" name="Picture 2" descr="A circular diagram with different colored circles&#10;&#10;Description automatically generated">
            <a:extLst>
              <a:ext uri="{FF2B5EF4-FFF2-40B4-BE49-F238E27FC236}">
                <a16:creationId xmlns:a16="http://schemas.microsoft.com/office/drawing/2014/main" id="{4409B538-E53A-CD92-5182-D742F9629684}"/>
              </a:ext>
            </a:extLst>
          </p:cNvPr>
          <p:cNvPicPr>
            <a:picLocks noChangeAspect="1"/>
          </p:cNvPicPr>
          <p:nvPr/>
        </p:nvPicPr>
        <p:blipFill>
          <a:blip r:embed="rId7"/>
          <a:stretch>
            <a:fillRect/>
          </a:stretch>
        </p:blipFill>
        <p:spPr>
          <a:xfrm>
            <a:off x="-340403" y="823887"/>
            <a:ext cx="9899430" cy="5210226"/>
          </a:xfrm>
          <a:prstGeom prst="rect">
            <a:avLst/>
          </a:prstGeom>
        </p:spPr>
      </p:pic>
      <p:sp>
        <p:nvSpPr>
          <p:cNvPr id="4" name="TextBox 3">
            <a:extLst>
              <a:ext uri="{FF2B5EF4-FFF2-40B4-BE49-F238E27FC236}">
                <a16:creationId xmlns:a16="http://schemas.microsoft.com/office/drawing/2014/main" id="{849C19DC-5BDA-D8B9-2890-CD1DC246FF06}"/>
              </a:ext>
            </a:extLst>
          </p:cNvPr>
          <p:cNvSpPr txBox="1"/>
          <p:nvPr/>
        </p:nvSpPr>
        <p:spPr>
          <a:xfrm>
            <a:off x="7930055" y="1781503"/>
            <a:ext cx="3767959" cy="646331"/>
          </a:xfrm>
          <a:prstGeom prst="rect">
            <a:avLst/>
          </a:prstGeom>
          <a:noFill/>
        </p:spPr>
        <p:txBody>
          <a:bodyPr wrap="square" rtlCol="0">
            <a:spAutoFit/>
          </a:bodyPr>
          <a:lstStyle/>
          <a:p>
            <a:r>
              <a:rPr lang="en-US" dirty="0"/>
              <a:t>3rd party logistics have a higher rate of cancellation and returns</a:t>
            </a:r>
          </a:p>
        </p:txBody>
      </p:sp>
    </p:spTree>
    <p:extLst>
      <p:ext uri="{BB962C8B-B14F-4D97-AF65-F5344CB8AC3E}">
        <p14:creationId xmlns:p14="http://schemas.microsoft.com/office/powerpoint/2010/main" val="212665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3554"/>
        </a:solidFill>
        <a:effectLst/>
      </p:bgPr>
    </p:bg>
    <p:spTree>
      <p:nvGrpSpPr>
        <p:cNvPr id="1" name="">
          <a:extLst>
            <a:ext uri="{FF2B5EF4-FFF2-40B4-BE49-F238E27FC236}">
              <a16:creationId xmlns:a16="http://schemas.microsoft.com/office/drawing/2014/main" id="{97040B81-49C5-9633-8CEF-1139E6BB3D0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37BCCCE-9E17-D0A0-85F1-FE748B8E7673}"/>
              </a:ext>
            </a:extLst>
          </p:cNvPr>
          <p:cNvSpPr/>
          <p:nvPr/>
        </p:nvSpPr>
        <p:spPr>
          <a:xfrm>
            <a:off x="0" y="4031040"/>
            <a:ext cx="12621126" cy="3140242"/>
          </a:xfrm>
          <a:prstGeom prst="rect">
            <a:avLst/>
          </a:prstGeom>
          <a:solidFill>
            <a:srgbClr val="00A6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66525D7-D194-3C7F-0708-A0B4238A4BC4}"/>
              </a:ext>
            </a:extLst>
          </p:cNvPr>
          <p:cNvSpPr/>
          <p:nvPr/>
        </p:nvSpPr>
        <p:spPr>
          <a:xfrm>
            <a:off x="360948" y="1587922"/>
            <a:ext cx="8301789" cy="4295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23767F5-B790-7C1C-BE83-8D8225B31B33}"/>
              </a:ext>
            </a:extLst>
          </p:cNvPr>
          <p:cNvCxnSpPr>
            <a:cxnSpLocks/>
          </p:cNvCxnSpPr>
          <p:nvPr/>
        </p:nvCxnSpPr>
        <p:spPr>
          <a:xfrm>
            <a:off x="493295" y="1696452"/>
            <a:ext cx="0" cy="1564105"/>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66DD250-9ECE-B3AD-5BA2-D7A393224F78}"/>
              </a:ext>
            </a:extLst>
          </p:cNvPr>
          <p:cNvCxnSpPr>
            <a:cxnSpLocks/>
          </p:cNvCxnSpPr>
          <p:nvPr/>
        </p:nvCxnSpPr>
        <p:spPr>
          <a:xfrm>
            <a:off x="493295" y="1708484"/>
            <a:ext cx="3224463" cy="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F798F60-A5CC-0FF2-4DD4-2B564490BFBB}"/>
              </a:ext>
            </a:extLst>
          </p:cNvPr>
          <p:cNvCxnSpPr>
            <a:cxnSpLocks/>
          </p:cNvCxnSpPr>
          <p:nvPr/>
        </p:nvCxnSpPr>
        <p:spPr>
          <a:xfrm flipV="1">
            <a:off x="8490285" y="4427623"/>
            <a:ext cx="0" cy="127109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BEFA95C-3635-E317-C47B-C32CC4BCC6EF}"/>
              </a:ext>
            </a:extLst>
          </p:cNvPr>
          <p:cNvCxnSpPr>
            <a:cxnSpLocks/>
          </p:cNvCxnSpPr>
          <p:nvPr/>
        </p:nvCxnSpPr>
        <p:spPr>
          <a:xfrm flipH="1">
            <a:off x="5305927" y="5686681"/>
            <a:ext cx="3184358" cy="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pic>
        <p:nvPicPr>
          <p:cNvPr id="2" name="Picture 1" descr="A logo on a purple background&#10;&#10;Description automatically generated">
            <a:extLst>
              <a:ext uri="{FF2B5EF4-FFF2-40B4-BE49-F238E27FC236}">
                <a16:creationId xmlns:a16="http://schemas.microsoft.com/office/drawing/2014/main" id="{257BD91B-F2DE-4F56-BF3F-7E3046954065}"/>
              </a:ext>
            </a:extLst>
          </p:cNvPr>
          <p:cNvPicPr>
            <a:picLocks noChangeAspect="1"/>
          </p:cNvPicPr>
          <p:nvPr/>
        </p:nvPicPr>
        <p:blipFill>
          <a:blip r:embed="rId2"/>
          <a:stretch>
            <a:fillRect/>
          </a:stretch>
        </p:blipFill>
        <p:spPr>
          <a:xfrm>
            <a:off x="3452661" y="2676377"/>
            <a:ext cx="2118362" cy="2118362"/>
          </a:xfrm>
          <a:prstGeom prst="rect">
            <a:avLst/>
          </a:prstGeom>
        </p:spPr>
      </p:pic>
    </p:spTree>
    <p:extLst>
      <p:ext uri="{BB962C8B-B14F-4D97-AF65-F5344CB8AC3E}">
        <p14:creationId xmlns:p14="http://schemas.microsoft.com/office/powerpoint/2010/main" val="141416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D48DC-0288-3DAA-5740-C38F922EEF12}"/>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746F085B-B0C8-4194-93DB-E8DA81EACE0C}"/>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descr="A logo on a purple background&#10;&#10;Description automatically generated">
            <a:extLst>
              <a:ext uri="{FF2B5EF4-FFF2-40B4-BE49-F238E27FC236}">
                <a16:creationId xmlns:a16="http://schemas.microsoft.com/office/drawing/2014/main" id="{70A23C6A-237B-D31A-85EA-E0A050911EE2}"/>
              </a:ext>
            </a:extLst>
          </p:cNvPr>
          <p:cNvPicPr>
            <a:picLocks noChangeAspect="1"/>
          </p:cNvPicPr>
          <p:nvPr/>
        </p:nvPicPr>
        <p:blipFill>
          <a:blip r:embed="rId7"/>
          <a:stretch>
            <a:fillRect/>
          </a:stretch>
        </p:blipFill>
        <p:spPr>
          <a:xfrm>
            <a:off x="189199" y="99700"/>
            <a:ext cx="1150870" cy="1150870"/>
          </a:xfrm>
          <a:prstGeom prst="rect">
            <a:avLst/>
          </a:prstGeom>
        </p:spPr>
      </p:pic>
      <p:sp>
        <p:nvSpPr>
          <p:cNvPr id="5" name="TextBox 4">
            <a:extLst>
              <a:ext uri="{FF2B5EF4-FFF2-40B4-BE49-F238E27FC236}">
                <a16:creationId xmlns:a16="http://schemas.microsoft.com/office/drawing/2014/main" id="{50CC790E-6460-24A0-56AD-71ADA01A9C1A}"/>
              </a:ext>
            </a:extLst>
          </p:cNvPr>
          <p:cNvSpPr txBox="1"/>
          <p:nvPr/>
        </p:nvSpPr>
        <p:spPr>
          <a:xfrm>
            <a:off x="189199" y="1514057"/>
            <a:ext cx="11288110" cy="3477875"/>
          </a:xfrm>
          <a:prstGeom prst="rect">
            <a:avLst/>
          </a:prstGeom>
          <a:noFill/>
        </p:spPr>
        <p:txBody>
          <a:bodyPr wrap="square" rtlCol="0">
            <a:spAutoFit/>
          </a:bodyPr>
          <a:lstStyle/>
          <a:p>
            <a:pPr marL="457200" indent="-457200">
              <a:buFont typeface="+mj-lt"/>
              <a:buAutoNum type="arabicPeriod"/>
            </a:pPr>
            <a:r>
              <a:rPr lang="en-US" sz="2000" dirty="0">
                <a:latin typeface="Montserrat" pitchFamily="2" charset="77"/>
              </a:rPr>
              <a:t>User Base grew at 32% YoY</a:t>
            </a:r>
          </a:p>
          <a:p>
            <a:pPr marL="457200" indent="-457200">
              <a:buFont typeface="+mj-lt"/>
              <a:buAutoNum type="arabicPeriod"/>
            </a:pPr>
            <a:r>
              <a:rPr lang="en-IN" sz="2000" b="0" i="0" u="none" strike="noStrike" dirty="0" err="1">
                <a:solidFill>
                  <a:srgbClr val="1A1A1A"/>
                </a:solidFill>
                <a:effectLst/>
                <a:latin typeface="Montserrat" pitchFamily="2" charset="77"/>
              </a:rPr>
              <a:t>Meesho's</a:t>
            </a:r>
            <a:r>
              <a:rPr lang="en-IN" sz="2000" b="0" i="0" u="none" strike="noStrike" dirty="0">
                <a:solidFill>
                  <a:srgbClr val="1A1A1A"/>
                </a:solidFill>
                <a:effectLst/>
                <a:latin typeface="Montserrat" pitchFamily="2" charset="77"/>
              </a:rPr>
              <a:t> growth is in sync with the growth of ecommerce in tier-2 and smaller cities in India </a:t>
            </a:r>
          </a:p>
          <a:p>
            <a:pPr marL="457200" indent="-457200">
              <a:buFont typeface="+mj-lt"/>
              <a:buAutoNum type="arabicPeriod"/>
            </a:pPr>
            <a:r>
              <a:rPr lang="en-IN" sz="2000" dirty="0" err="1">
                <a:effectLst/>
                <a:latin typeface="Montserrat" pitchFamily="2" charset="77"/>
              </a:rPr>
              <a:t>Meesho</a:t>
            </a:r>
            <a:r>
              <a:rPr lang="en-IN" sz="2000" dirty="0">
                <a:effectLst/>
                <a:latin typeface="Montserrat" pitchFamily="2" charset="77"/>
              </a:rPr>
              <a:t> is the fastest growing ecommerce platform in India with around 120 million average monthly active users</a:t>
            </a:r>
          </a:p>
          <a:p>
            <a:pPr marL="457200" indent="-457200">
              <a:buFont typeface="+mj-lt"/>
              <a:buAutoNum type="arabicPeriod"/>
            </a:pPr>
            <a:r>
              <a:rPr lang="en-IN" sz="2000" dirty="0">
                <a:latin typeface="Montserrat" pitchFamily="2" charset="77"/>
              </a:rPr>
              <a:t>The report attributed growth in </a:t>
            </a:r>
            <a:r>
              <a:rPr lang="en-IN" sz="2000" dirty="0" err="1">
                <a:latin typeface="Montserrat" pitchFamily="2" charset="77"/>
              </a:rPr>
              <a:t>Meesho's</a:t>
            </a:r>
            <a:r>
              <a:rPr lang="en-IN" sz="2000" dirty="0">
                <a:latin typeface="Montserrat" pitchFamily="2" charset="77"/>
              </a:rPr>
              <a:t> market share primarily to its strategic focus Tier 11 and smaller cities due to its mass positioning, operating through a zero commission model.</a:t>
            </a:r>
          </a:p>
          <a:p>
            <a:pPr marL="457200" indent="-457200">
              <a:buFont typeface="+mj-lt"/>
              <a:buAutoNum type="arabicPeriod"/>
            </a:pPr>
            <a:r>
              <a:rPr lang="en-IN" sz="2000" dirty="0">
                <a:effectLst/>
                <a:latin typeface="Montserrat" pitchFamily="2" charset="77"/>
              </a:rPr>
              <a:t>Most products on the </a:t>
            </a:r>
            <a:r>
              <a:rPr lang="en-IN" sz="2000" dirty="0" err="1">
                <a:effectLst/>
                <a:latin typeface="Montserrat" pitchFamily="2" charset="77"/>
              </a:rPr>
              <a:t>Meesho</a:t>
            </a:r>
            <a:r>
              <a:rPr lang="en-IN" sz="2000" dirty="0">
                <a:effectLst/>
                <a:latin typeface="Montserrat" pitchFamily="2" charset="77"/>
              </a:rPr>
              <a:t> marketplace are unbranded. The report puts the number to as high as 95%.</a:t>
            </a:r>
          </a:p>
          <a:p>
            <a:pPr marL="457200" indent="-457200">
              <a:buFont typeface="+mj-lt"/>
              <a:buAutoNum type="arabicPeriod"/>
            </a:pPr>
            <a:r>
              <a:rPr lang="en-IN" sz="2000" dirty="0">
                <a:latin typeface="Montserrat" pitchFamily="2" charset="77"/>
              </a:rPr>
              <a:t>O</a:t>
            </a:r>
            <a:r>
              <a:rPr lang="en-IN" sz="2000" dirty="0">
                <a:effectLst/>
                <a:latin typeface="Montserrat" pitchFamily="2" charset="77"/>
              </a:rPr>
              <a:t>rder volume grew 43% YoY with revenue growth at 54%</a:t>
            </a:r>
            <a:endParaRPr lang="en-US" sz="2000" dirty="0">
              <a:latin typeface="Montserrat" pitchFamily="2" charset="77"/>
            </a:endParaRPr>
          </a:p>
        </p:txBody>
      </p:sp>
    </p:spTree>
    <p:extLst>
      <p:ext uri="{BB962C8B-B14F-4D97-AF65-F5344CB8AC3E}">
        <p14:creationId xmlns:p14="http://schemas.microsoft.com/office/powerpoint/2010/main" val="73499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80F26D11-A6ED-27C0-05AA-7C3A85B00E60}"/>
              </a:ext>
            </a:extLst>
          </p:cNvPr>
          <p:cNvGraphicFramePr/>
          <p:nvPr>
            <p:extLst>
              <p:ext uri="{D42A27DB-BD31-4B8C-83A1-F6EECF244321}">
                <p14:modId xmlns:p14="http://schemas.microsoft.com/office/powerpoint/2010/main" val="785075002"/>
              </p:ext>
            </p:extLst>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3A3A33F8-4C48-73E7-8A21-3A2E924836E1}"/>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Industry Overview: Flipkart leads the market </a:t>
            </a:r>
          </a:p>
        </p:txBody>
      </p:sp>
      <p:graphicFrame>
        <p:nvGraphicFramePr>
          <p:cNvPr id="11" name="Chart 10">
            <a:extLst>
              <a:ext uri="{FF2B5EF4-FFF2-40B4-BE49-F238E27FC236}">
                <a16:creationId xmlns:a16="http://schemas.microsoft.com/office/drawing/2014/main" id="{61ED8A97-C3BD-DB4F-21D5-B41ABB449918}"/>
              </a:ext>
            </a:extLst>
          </p:cNvPr>
          <p:cNvGraphicFramePr/>
          <p:nvPr>
            <p:extLst>
              <p:ext uri="{D42A27DB-BD31-4B8C-83A1-F6EECF244321}">
                <p14:modId xmlns:p14="http://schemas.microsoft.com/office/powerpoint/2010/main" val="2586783251"/>
              </p:ext>
            </p:extLst>
          </p:nvPr>
        </p:nvGraphicFramePr>
        <p:xfrm>
          <a:off x="570052" y="673096"/>
          <a:ext cx="4918518" cy="4743815"/>
        </p:xfrm>
        <a:graphic>
          <a:graphicData uri="http://schemas.openxmlformats.org/drawingml/2006/chart">
            <c:chart xmlns:c="http://schemas.openxmlformats.org/drawingml/2006/chart" xmlns:r="http://schemas.openxmlformats.org/officeDocument/2006/relationships" r:id="rId8"/>
          </a:graphicData>
        </a:graphic>
      </p:graphicFrame>
      <p:sp>
        <p:nvSpPr>
          <p:cNvPr id="20" name="TextBox 19">
            <a:extLst>
              <a:ext uri="{FF2B5EF4-FFF2-40B4-BE49-F238E27FC236}">
                <a16:creationId xmlns:a16="http://schemas.microsoft.com/office/drawing/2014/main" id="{774DA48B-5E10-4639-6C17-BF907FE7A093}"/>
              </a:ext>
            </a:extLst>
          </p:cNvPr>
          <p:cNvSpPr txBox="1"/>
          <p:nvPr/>
        </p:nvSpPr>
        <p:spPr>
          <a:xfrm>
            <a:off x="94916" y="5469495"/>
            <a:ext cx="3595769" cy="646331"/>
          </a:xfrm>
          <a:prstGeom prst="rect">
            <a:avLst/>
          </a:prstGeom>
          <a:noFill/>
        </p:spPr>
        <p:txBody>
          <a:bodyPr wrap="square">
            <a:spAutoFit/>
          </a:bodyPr>
          <a:lstStyle/>
          <a:p>
            <a:pPr marL="171450" indent="-171450" algn="just">
              <a:buFont typeface="Arial" panose="020B0604020202020204" pitchFamily="34" charset="0"/>
              <a:buChar char="•"/>
            </a:pPr>
            <a:r>
              <a:rPr lang="en-IN" sz="1200" b="0" i="0" u="none" strike="noStrike" dirty="0">
                <a:solidFill>
                  <a:srgbClr val="000000"/>
                </a:solidFill>
                <a:effectLst/>
                <a:latin typeface="Montserrat" pitchFamily="2" charset="77"/>
              </a:rPr>
              <a:t>The Indian e-commerce industry is projected to reach US$ 325 billion by 2030, experiencing significant growth. </a:t>
            </a:r>
          </a:p>
        </p:txBody>
      </p:sp>
      <p:sp>
        <p:nvSpPr>
          <p:cNvPr id="22" name="TextBox 21">
            <a:extLst>
              <a:ext uri="{FF2B5EF4-FFF2-40B4-BE49-F238E27FC236}">
                <a16:creationId xmlns:a16="http://schemas.microsoft.com/office/drawing/2014/main" id="{147F9AFB-EA7D-3C08-08B6-9F4AD995882D}"/>
              </a:ext>
            </a:extLst>
          </p:cNvPr>
          <p:cNvSpPr txBox="1"/>
          <p:nvPr/>
        </p:nvSpPr>
        <p:spPr>
          <a:xfrm>
            <a:off x="8501310" y="5466158"/>
            <a:ext cx="3472602" cy="646331"/>
          </a:xfrm>
          <a:prstGeom prst="rect">
            <a:avLst/>
          </a:prstGeom>
          <a:noFill/>
        </p:spPr>
        <p:txBody>
          <a:bodyPr wrap="square">
            <a:spAutoFit/>
          </a:bodyPr>
          <a:lstStyle/>
          <a:p>
            <a:pPr marL="171450" indent="-171450" algn="just">
              <a:buFont typeface="Arial" panose="020B0604020202020204" pitchFamily="34" charset="0"/>
              <a:buChar char="•"/>
            </a:pPr>
            <a:r>
              <a:rPr lang="en-IN" sz="1200" b="0" i="0" u="none" strike="noStrike" dirty="0">
                <a:solidFill>
                  <a:srgbClr val="000000"/>
                </a:solidFill>
                <a:effectLst/>
                <a:latin typeface="Montserrat" pitchFamily="2" charset="77"/>
              </a:rPr>
              <a:t>India's Business-to-Business (B2B) online marketplace would be a US$ 200 billion opportunity by 2030.</a:t>
            </a:r>
            <a:endParaRPr lang="en-US" sz="1200" dirty="0"/>
          </a:p>
        </p:txBody>
      </p:sp>
      <p:sp>
        <p:nvSpPr>
          <p:cNvPr id="23" name="TextBox 22">
            <a:extLst>
              <a:ext uri="{FF2B5EF4-FFF2-40B4-BE49-F238E27FC236}">
                <a16:creationId xmlns:a16="http://schemas.microsoft.com/office/drawing/2014/main" id="{AB5400F4-B0FB-609F-0957-BD42A2F84FA9}"/>
              </a:ext>
            </a:extLst>
          </p:cNvPr>
          <p:cNvSpPr txBox="1"/>
          <p:nvPr/>
        </p:nvSpPr>
        <p:spPr>
          <a:xfrm>
            <a:off x="-1" y="6271081"/>
            <a:ext cx="1481496" cy="246221"/>
          </a:xfrm>
          <a:prstGeom prst="rect">
            <a:avLst/>
          </a:prstGeom>
          <a:noFill/>
        </p:spPr>
        <p:txBody>
          <a:bodyPr wrap="none" rtlCol="0">
            <a:spAutoFit/>
          </a:bodyPr>
          <a:lstStyle/>
          <a:p>
            <a:r>
              <a:rPr lang="en-US" sz="1000" dirty="0"/>
              <a:t>Source: </a:t>
            </a:r>
            <a:r>
              <a:rPr lang="en-US" sz="1000" dirty="0">
                <a:hlinkClick r:id="rId9"/>
              </a:rPr>
              <a:t>IBEF</a:t>
            </a:r>
            <a:r>
              <a:rPr lang="en-US" sz="1000" dirty="0"/>
              <a:t>, </a:t>
            </a:r>
            <a:r>
              <a:rPr lang="en-US" sz="1000" dirty="0">
                <a:hlinkClick r:id="rId10"/>
              </a:rPr>
              <a:t>Bernstein</a:t>
            </a:r>
            <a:endParaRPr lang="en-US" sz="1000" dirty="0"/>
          </a:p>
        </p:txBody>
      </p:sp>
      <p:sp>
        <p:nvSpPr>
          <p:cNvPr id="25" name="TextBox 24">
            <a:extLst>
              <a:ext uri="{FF2B5EF4-FFF2-40B4-BE49-F238E27FC236}">
                <a16:creationId xmlns:a16="http://schemas.microsoft.com/office/drawing/2014/main" id="{51F1B252-BE0F-60BC-8A99-9A6148C5367D}"/>
              </a:ext>
            </a:extLst>
          </p:cNvPr>
          <p:cNvSpPr txBox="1"/>
          <p:nvPr/>
        </p:nvSpPr>
        <p:spPr>
          <a:xfrm>
            <a:off x="4298113" y="5469495"/>
            <a:ext cx="3595769" cy="646331"/>
          </a:xfrm>
          <a:prstGeom prst="rect">
            <a:avLst/>
          </a:prstGeom>
          <a:noFill/>
        </p:spPr>
        <p:txBody>
          <a:bodyPr wrap="square">
            <a:spAutoFit/>
          </a:bodyPr>
          <a:lstStyle/>
          <a:p>
            <a:pPr marL="171450" indent="-171450">
              <a:buFont typeface="Arial" panose="020B0604020202020204" pitchFamily="34" charset="0"/>
              <a:buChar char="•"/>
            </a:pPr>
            <a:r>
              <a:rPr lang="en-IN" sz="1200" b="0" i="0" u="none" strike="noStrike" dirty="0">
                <a:solidFill>
                  <a:srgbClr val="000000"/>
                </a:solidFill>
                <a:effectLst/>
                <a:latin typeface="Montserrat" pitchFamily="2" charset="77"/>
              </a:rPr>
              <a:t>The e-commerce market’s share of Tier-3 cities grew from 34.2% in 2021 to 41.5% in 2022.</a:t>
            </a:r>
            <a:endParaRPr lang="en-US" sz="1200" dirty="0"/>
          </a:p>
        </p:txBody>
      </p:sp>
      <p:graphicFrame>
        <p:nvGraphicFramePr>
          <p:cNvPr id="26" name="Chart 25">
            <a:extLst>
              <a:ext uri="{FF2B5EF4-FFF2-40B4-BE49-F238E27FC236}">
                <a16:creationId xmlns:a16="http://schemas.microsoft.com/office/drawing/2014/main" id="{9AA87262-12E5-CEAB-B919-D3E50BC18549}"/>
              </a:ext>
            </a:extLst>
          </p:cNvPr>
          <p:cNvGraphicFramePr/>
          <p:nvPr>
            <p:extLst>
              <p:ext uri="{D42A27DB-BD31-4B8C-83A1-F6EECF244321}">
                <p14:modId xmlns:p14="http://schemas.microsoft.com/office/powerpoint/2010/main" val="3800955973"/>
              </p:ext>
            </p:extLst>
          </p:nvPr>
        </p:nvGraphicFramePr>
        <p:xfrm>
          <a:off x="6550088" y="683280"/>
          <a:ext cx="5242516" cy="4151797"/>
        </p:xfrm>
        <a:graphic>
          <a:graphicData uri="http://schemas.openxmlformats.org/drawingml/2006/chart">
            <c:chart xmlns:c="http://schemas.openxmlformats.org/drawingml/2006/chart" xmlns:r="http://schemas.openxmlformats.org/officeDocument/2006/relationships" r:id="rId11"/>
          </a:graphicData>
        </a:graphic>
      </p:graphicFrame>
      <p:cxnSp>
        <p:nvCxnSpPr>
          <p:cNvPr id="36" name="Straight Connector 35">
            <a:extLst>
              <a:ext uri="{FF2B5EF4-FFF2-40B4-BE49-F238E27FC236}">
                <a16:creationId xmlns:a16="http://schemas.microsoft.com/office/drawing/2014/main" id="{17EB1603-19A1-15F7-2D65-C4D2A5D8CCFC}"/>
              </a:ext>
            </a:extLst>
          </p:cNvPr>
          <p:cNvCxnSpPr>
            <a:cxnSpLocks/>
          </p:cNvCxnSpPr>
          <p:nvPr/>
        </p:nvCxnSpPr>
        <p:spPr>
          <a:xfrm flipH="1">
            <a:off x="6095998" y="555884"/>
            <a:ext cx="1" cy="4789533"/>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8534B83-5420-756F-1633-97B4C5EC9FA2}"/>
              </a:ext>
            </a:extLst>
          </p:cNvPr>
          <p:cNvCxnSpPr>
            <a:cxnSpLocks/>
          </p:cNvCxnSpPr>
          <p:nvPr/>
        </p:nvCxnSpPr>
        <p:spPr>
          <a:xfrm flipH="1">
            <a:off x="-2" y="5296058"/>
            <a:ext cx="12192000" cy="50508"/>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F37C580-E909-C97E-D381-161018E1B1B4}"/>
              </a:ext>
            </a:extLst>
          </p:cNvPr>
          <p:cNvCxnSpPr>
            <a:cxnSpLocks/>
          </p:cNvCxnSpPr>
          <p:nvPr/>
        </p:nvCxnSpPr>
        <p:spPr>
          <a:xfrm flipH="1">
            <a:off x="-2" y="517506"/>
            <a:ext cx="12192000" cy="50508"/>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77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50C8D-36C8-AD18-3E85-EF8149678365}"/>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81630616-898A-9356-3B04-DC1239E73CB6}"/>
              </a:ext>
            </a:extLst>
          </p:cNvPr>
          <p:cNvGraphicFramePr/>
          <p:nvPr>
            <p:extLst>
              <p:ext uri="{D42A27DB-BD31-4B8C-83A1-F6EECF244321}">
                <p14:modId xmlns:p14="http://schemas.microsoft.com/office/powerpoint/2010/main" val="1152370215"/>
              </p:ext>
            </p:extLst>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pie chart with different colored circles&#10;&#10;Description automatically generated">
            <a:extLst>
              <a:ext uri="{FF2B5EF4-FFF2-40B4-BE49-F238E27FC236}">
                <a16:creationId xmlns:a16="http://schemas.microsoft.com/office/drawing/2014/main" id="{F53B6860-8829-F48F-A6F9-969D480B234A}"/>
              </a:ext>
            </a:extLst>
          </p:cNvPr>
          <p:cNvPicPr>
            <a:picLocks noChangeAspect="1"/>
          </p:cNvPicPr>
          <p:nvPr/>
        </p:nvPicPr>
        <p:blipFill>
          <a:blip r:embed="rId7"/>
          <a:stretch>
            <a:fillRect/>
          </a:stretch>
        </p:blipFill>
        <p:spPr>
          <a:xfrm>
            <a:off x="104994" y="1651000"/>
            <a:ext cx="3909060" cy="3378200"/>
          </a:xfrm>
          <a:prstGeom prst="rect">
            <a:avLst/>
          </a:prstGeom>
        </p:spPr>
      </p:pic>
      <p:pic>
        <p:nvPicPr>
          <p:cNvPr id="4" name="Picture 3">
            <a:extLst>
              <a:ext uri="{FF2B5EF4-FFF2-40B4-BE49-F238E27FC236}">
                <a16:creationId xmlns:a16="http://schemas.microsoft.com/office/drawing/2014/main" id="{8DDC3579-165C-7762-AAF8-DBFBBBB06887}"/>
              </a:ext>
            </a:extLst>
          </p:cNvPr>
          <p:cNvPicPr>
            <a:picLocks noChangeAspect="1"/>
          </p:cNvPicPr>
          <p:nvPr/>
        </p:nvPicPr>
        <p:blipFill>
          <a:blip r:embed="rId8"/>
          <a:stretch>
            <a:fillRect/>
          </a:stretch>
        </p:blipFill>
        <p:spPr>
          <a:xfrm>
            <a:off x="4450825" y="1943047"/>
            <a:ext cx="2927897" cy="3254428"/>
          </a:xfrm>
          <a:prstGeom prst="rect">
            <a:avLst/>
          </a:prstGeom>
        </p:spPr>
      </p:pic>
      <p:pic>
        <p:nvPicPr>
          <p:cNvPr id="7" name="Picture 6">
            <a:extLst>
              <a:ext uri="{FF2B5EF4-FFF2-40B4-BE49-F238E27FC236}">
                <a16:creationId xmlns:a16="http://schemas.microsoft.com/office/drawing/2014/main" id="{D7C9C369-30B0-0A30-C714-BD5D94F9DFC1}"/>
              </a:ext>
            </a:extLst>
          </p:cNvPr>
          <p:cNvPicPr>
            <a:picLocks noChangeAspect="1"/>
          </p:cNvPicPr>
          <p:nvPr/>
        </p:nvPicPr>
        <p:blipFill>
          <a:blip r:embed="rId9"/>
          <a:stretch>
            <a:fillRect/>
          </a:stretch>
        </p:blipFill>
        <p:spPr>
          <a:xfrm>
            <a:off x="8076981" y="1943047"/>
            <a:ext cx="2743200" cy="2222500"/>
          </a:xfrm>
          <a:prstGeom prst="rect">
            <a:avLst/>
          </a:prstGeom>
        </p:spPr>
      </p:pic>
      <p:sp>
        <p:nvSpPr>
          <p:cNvPr id="8" name="TextBox 7">
            <a:extLst>
              <a:ext uri="{FF2B5EF4-FFF2-40B4-BE49-F238E27FC236}">
                <a16:creationId xmlns:a16="http://schemas.microsoft.com/office/drawing/2014/main" id="{B8F0DB69-D67E-CE36-0033-72EECE8FB210}"/>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Top companies by order volume and their most selling products</a:t>
            </a:r>
          </a:p>
        </p:txBody>
      </p:sp>
      <p:sp>
        <p:nvSpPr>
          <p:cNvPr id="10" name="TextBox 9">
            <a:extLst>
              <a:ext uri="{FF2B5EF4-FFF2-40B4-BE49-F238E27FC236}">
                <a16:creationId xmlns:a16="http://schemas.microsoft.com/office/drawing/2014/main" id="{9FD6C19E-FF2F-CBCD-0125-37DAC33D3C9B}"/>
              </a:ext>
            </a:extLst>
          </p:cNvPr>
          <p:cNvSpPr txBox="1"/>
          <p:nvPr/>
        </p:nvSpPr>
        <p:spPr>
          <a:xfrm>
            <a:off x="930166" y="1143845"/>
            <a:ext cx="1693862" cy="369332"/>
          </a:xfrm>
          <a:prstGeom prst="rect">
            <a:avLst/>
          </a:prstGeom>
          <a:noFill/>
        </p:spPr>
        <p:txBody>
          <a:bodyPr wrap="none" rtlCol="0">
            <a:spAutoFit/>
          </a:bodyPr>
          <a:lstStyle/>
          <a:p>
            <a:r>
              <a:rPr lang="en-US" dirty="0"/>
              <a:t>Top companies</a:t>
            </a:r>
          </a:p>
        </p:txBody>
      </p:sp>
      <p:sp>
        <p:nvSpPr>
          <p:cNvPr id="11" name="TextBox 10">
            <a:extLst>
              <a:ext uri="{FF2B5EF4-FFF2-40B4-BE49-F238E27FC236}">
                <a16:creationId xmlns:a16="http://schemas.microsoft.com/office/drawing/2014/main" id="{A393F028-4EFB-B633-6147-A84CA1BE67B1}"/>
              </a:ext>
            </a:extLst>
          </p:cNvPr>
          <p:cNvSpPr txBox="1"/>
          <p:nvPr/>
        </p:nvSpPr>
        <p:spPr>
          <a:xfrm>
            <a:off x="4795732" y="1070368"/>
            <a:ext cx="2169120" cy="369332"/>
          </a:xfrm>
          <a:prstGeom prst="rect">
            <a:avLst/>
          </a:prstGeom>
          <a:noFill/>
        </p:spPr>
        <p:txBody>
          <a:bodyPr wrap="none" rtlCol="0">
            <a:spAutoFit/>
          </a:bodyPr>
          <a:lstStyle/>
          <a:p>
            <a:r>
              <a:rPr lang="en-US" dirty="0"/>
              <a:t>Top selling products</a:t>
            </a:r>
          </a:p>
        </p:txBody>
      </p:sp>
      <p:sp>
        <p:nvSpPr>
          <p:cNvPr id="12" name="TextBox 11">
            <a:extLst>
              <a:ext uri="{FF2B5EF4-FFF2-40B4-BE49-F238E27FC236}">
                <a16:creationId xmlns:a16="http://schemas.microsoft.com/office/drawing/2014/main" id="{82D7DBF3-B692-F13A-4971-33CA2BAC63D6}"/>
              </a:ext>
            </a:extLst>
          </p:cNvPr>
          <p:cNvSpPr txBox="1"/>
          <p:nvPr/>
        </p:nvSpPr>
        <p:spPr>
          <a:xfrm>
            <a:off x="8380412" y="1065004"/>
            <a:ext cx="2187650" cy="369332"/>
          </a:xfrm>
          <a:prstGeom prst="rect">
            <a:avLst/>
          </a:prstGeom>
          <a:noFill/>
        </p:spPr>
        <p:txBody>
          <a:bodyPr wrap="none" rtlCol="0">
            <a:spAutoFit/>
          </a:bodyPr>
          <a:lstStyle/>
          <a:p>
            <a:r>
              <a:rPr lang="en-US" dirty="0"/>
              <a:t>Average Order Value</a:t>
            </a:r>
          </a:p>
        </p:txBody>
      </p:sp>
    </p:spTree>
    <p:extLst>
      <p:ext uri="{BB962C8B-B14F-4D97-AF65-F5344CB8AC3E}">
        <p14:creationId xmlns:p14="http://schemas.microsoft.com/office/powerpoint/2010/main" val="568842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40723-CB1D-1DA4-682C-03D0BA108297}"/>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7582EE0E-9AEA-E89A-E6F5-D1AC1D41863C}"/>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graph of sales&#10;&#10;Description automatically generated">
            <a:extLst>
              <a:ext uri="{FF2B5EF4-FFF2-40B4-BE49-F238E27FC236}">
                <a16:creationId xmlns:a16="http://schemas.microsoft.com/office/drawing/2014/main" id="{FB908130-C6FB-ED3E-090B-0A4B155C0F6F}"/>
              </a:ext>
            </a:extLst>
          </p:cNvPr>
          <p:cNvPicPr>
            <a:picLocks noChangeAspect="1"/>
          </p:cNvPicPr>
          <p:nvPr/>
        </p:nvPicPr>
        <p:blipFill>
          <a:blip r:embed="rId7"/>
          <a:stretch>
            <a:fillRect/>
          </a:stretch>
        </p:blipFill>
        <p:spPr>
          <a:xfrm>
            <a:off x="2343150" y="1016000"/>
            <a:ext cx="7505700" cy="4826000"/>
          </a:xfrm>
          <a:prstGeom prst="rect">
            <a:avLst/>
          </a:prstGeom>
        </p:spPr>
      </p:pic>
      <p:sp>
        <p:nvSpPr>
          <p:cNvPr id="7" name="TextBox 6">
            <a:extLst>
              <a:ext uri="{FF2B5EF4-FFF2-40B4-BE49-F238E27FC236}">
                <a16:creationId xmlns:a16="http://schemas.microsoft.com/office/drawing/2014/main" id="{8508626D-031D-D5C4-2EBA-9C6BF0645C43}"/>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Top selling products</a:t>
            </a:r>
          </a:p>
        </p:txBody>
      </p:sp>
    </p:spTree>
    <p:extLst>
      <p:ext uri="{BB962C8B-B14F-4D97-AF65-F5344CB8AC3E}">
        <p14:creationId xmlns:p14="http://schemas.microsoft.com/office/powerpoint/2010/main" val="148432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70D22-CAD7-3D11-CDA3-847B353EF0E7}"/>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C3EE7200-ACBB-733D-8F6B-8C219E9825EC}"/>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graph with a line and a line&#10;&#10;Description automatically generated">
            <a:extLst>
              <a:ext uri="{FF2B5EF4-FFF2-40B4-BE49-F238E27FC236}">
                <a16:creationId xmlns:a16="http://schemas.microsoft.com/office/drawing/2014/main" id="{60CA33B3-6088-241D-F6A0-9DD9105A8263}"/>
              </a:ext>
            </a:extLst>
          </p:cNvPr>
          <p:cNvPicPr>
            <a:picLocks noChangeAspect="1"/>
          </p:cNvPicPr>
          <p:nvPr/>
        </p:nvPicPr>
        <p:blipFill>
          <a:blip r:embed="rId7"/>
          <a:stretch>
            <a:fillRect/>
          </a:stretch>
        </p:blipFill>
        <p:spPr>
          <a:xfrm>
            <a:off x="0" y="1532540"/>
            <a:ext cx="6889525" cy="3543957"/>
          </a:xfrm>
          <a:prstGeom prst="rect">
            <a:avLst/>
          </a:prstGeom>
        </p:spPr>
      </p:pic>
      <p:pic>
        <p:nvPicPr>
          <p:cNvPr id="4" name="Picture 3">
            <a:extLst>
              <a:ext uri="{FF2B5EF4-FFF2-40B4-BE49-F238E27FC236}">
                <a16:creationId xmlns:a16="http://schemas.microsoft.com/office/drawing/2014/main" id="{DA94C20C-CF27-C4D5-AB95-3E1DBD8FE01D}"/>
              </a:ext>
            </a:extLst>
          </p:cNvPr>
          <p:cNvPicPr>
            <a:picLocks noChangeAspect="1"/>
          </p:cNvPicPr>
          <p:nvPr/>
        </p:nvPicPr>
        <p:blipFill>
          <a:blip r:embed="rId8"/>
          <a:stretch>
            <a:fillRect/>
          </a:stretch>
        </p:blipFill>
        <p:spPr>
          <a:xfrm>
            <a:off x="7463055" y="312463"/>
            <a:ext cx="4287292" cy="5984109"/>
          </a:xfrm>
          <a:prstGeom prst="rect">
            <a:avLst/>
          </a:prstGeom>
        </p:spPr>
      </p:pic>
      <p:sp>
        <p:nvSpPr>
          <p:cNvPr id="5" name="TextBox 4">
            <a:extLst>
              <a:ext uri="{FF2B5EF4-FFF2-40B4-BE49-F238E27FC236}">
                <a16:creationId xmlns:a16="http://schemas.microsoft.com/office/drawing/2014/main" id="{BD49AC7D-E2A3-E004-5987-227F33D35812}"/>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Revenue and Order Volume Trends</a:t>
            </a:r>
          </a:p>
        </p:txBody>
      </p:sp>
    </p:spTree>
    <p:extLst>
      <p:ext uri="{BB962C8B-B14F-4D97-AF65-F5344CB8AC3E}">
        <p14:creationId xmlns:p14="http://schemas.microsoft.com/office/powerpoint/2010/main" val="6285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966A4-1E50-7695-A67F-D93348E86643}"/>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64930B0B-8594-305C-A792-AE8E9B44A82A}"/>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a:extLst>
              <a:ext uri="{FF2B5EF4-FFF2-40B4-BE49-F238E27FC236}">
                <a16:creationId xmlns:a16="http://schemas.microsoft.com/office/drawing/2014/main" id="{F5998E6E-4FB7-3894-C6FF-34949FDD94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165" y="1742090"/>
            <a:ext cx="6214242" cy="3728545"/>
          </a:xfrm>
          <a:prstGeom prst="rect">
            <a:avLst/>
          </a:prstGeom>
        </p:spPr>
      </p:pic>
      <p:pic>
        <p:nvPicPr>
          <p:cNvPr id="7" name="Graphic 6">
            <a:extLst>
              <a:ext uri="{FF2B5EF4-FFF2-40B4-BE49-F238E27FC236}">
                <a16:creationId xmlns:a16="http://schemas.microsoft.com/office/drawing/2014/main" id="{03819C4B-1CCE-468B-E24E-4DD77AF0AA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00646" y="1531882"/>
            <a:ext cx="5691353" cy="3794235"/>
          </a:xfrm>
          <a:prstGeom prst="rect">
            <a:avLst/>
          </a:prstGeom>
        </p:spPr>
      </p:pic>
      <p:sp>
        <p:nvSpPr>
          <p:cNvPr id="8" name="TextBox 7">
            <a:extLst>
              <a:ext uri="{FF2B5EF4-FFF2-40B4-BE49-F238E27FC236}">
                <a16:creationId xmlns:a16="http://schemas.microsoft.com/office/drawing/2014/main" id="{A0094CF7-9AA0-5639-A7E2-0F5530C6BCB9}"/>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Purchase, Revenue and Discount Trends</a:t>
            </a:r>
          </a:p>
        </p:txBody>
      </p:sp>
    </p:spTree>
    <p:extLst>
      <p:ext uri="{BB962C8B-B14F-4D97-AF65-F5344CB8AC3E}">
        <p14:creationId xmlns:p14="http://schemas.microsoft.com/office/powerpoint/2010/main" val="1192553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BC3A5-94CC-F246-3A08-0EE524757FD1}"/>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D017CFCF-C56B-8368-2724-81415494D248}"/>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a:extLst>
              <a:ext uri="{FF2B5EF4-FFF2-40B4-BE49-F238E27FC236}">
                <a16:creationId xmlns:a16="http://schemas.microsoft.com/office/drawing/2014/main" id="{6A2C758A-CB72-F932-1EFC-67012B7E9A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1367141"/>
            <a:ext cx="6286458" cy="3771875"/>
          </a:xfrm>
          <a:prstGeom prst="rect">
            <a:avLst/>
          </a:prstGeom>
        </p:spPr>
      </p:pic>
      <p:sp>
        <p:nvSpPr>
          <p:cNvPr id="5" name="TextBox 4">
            <a:extLst>
              <a:ext uri="{FF2B5EF4-FFF2-40B4-BE49-F238E27FC236}">
                <a16:creationId xmlns:a16="http://schemas.microsoft.com/office/drawing/2014/main" id="{BE321907-B6B8-E280-8337-056728C266C9}"/>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Order Status &amp; Cancellation Trends</a:t>
            </a:r>
          </a:p>
        </p:txBody>
      </p:sp>
      <p:pic>
        <p:nvPicPr>
          <p:cNvPr id="6" name="Graphic 5">
            <a:extLst>
              <a:ext uri="{FF2B5EF4-FFF2-40B4-BE49-F238E27FC236}">
                <a16:creationId xmlns:a16="http://schemas.microsoft.com/office/drawing/2014/main" id="{B9625B13-ACE9-F87D-4D88-407B3A326D7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95998" y="1571687"/>
            <a:ext cx="5762296" cy="3457378"/>
          </a:xfrm>
          <a:prstGeom prst="rect">
            <a:avLst/>
          </a:prstGeom>
        </p:spPr>
      </p:pic>
    </p:spTree>
    <p:extLst>
      <p:ext uri="{BB962C8B-B14F-4D97-AF65-F5344CB8AC3E}">
        <p14:creationId xmlns:p14="http://schemas.microsoft.com/office/powerpoint/2010/main" val="1771308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035D2-7E22-5202-36A5-2C945FC0B97F}"/>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7C6837FB-6E91-BE60-0DE8-34B37DA91548}"/>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98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554"/>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987719-82E9-522E-6B98-46C48CB52BBE}"/>
              </a:ext>
            </a:extLst>
          </p:cNvPr>
          <p:cNvSpPr/>
          <p:nvPr/>
        </p:nvSpPr>
        <p:spPr>
          <a:xfrm>
            <a:off x="0" y="4031040"/>
            <a:ext cx="12621126" cy="3140242"/>
          </a:xfrm>
          <a:prstGeom prst="rect">
            <a:avLst/>
          </a:prstGeom>
          <a:solidFill>
            <a:srgbClr val="00A6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20772BF-F091-EFC6-6295-BD8A97791F7B}"/>
              </a:ext>
            </a:extLst>
          </p:cNvPr>
          <p:cNvSpPr/>
          <p:nvPr/>
        </p:nvSpPr>
        <p:spPr>
          <a:xfrm>
            <a:off x="360948" y="1587922"/>
            <a:ext cx="8301789" cy="4295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a:extLst>
              <a:ext uri="{FF2B5EF4-FFF2-40B4-BE49-F238E27FC236}">
                <a16:creationId xmlns:a16="http://schemas.microsoft.com/office/drawing/2014/main" id="{7E1F3D6D-E1B6-807E-2E78-362CF8A4BE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8750" y="3260557"/>
            <a:ext cx="3686184" cy="1109117"/>
          </a:xfrm>
          <a:prstGeom prst="rect">
            <a:avLst/>
          </a:prstGeom>
        </p:spPr>
      </p:pic>
      <p:cxnSp>
        <p:nvCxnSpPr>
          <p:cNvPr id="5" name="Straight Connector 4">
            <a:extLst>
              <a:ext uri="{FF2B5EF4-FFF2-40B4-BE49-F238E27FC236}">
                <a16:creationId xmlns:a16="http://schemas.microsoft.com/office/drawing/2014/main" id="{E215CC24-3FF2-84CE-4691-05AF83823ADB}"/>
              </a:ext>
            </a:extLst>
          </p:cNvPr>
          <p:cNvCxnSpPr>
            <a:cxnSpLocks/>
          </p:cNvCxnSpPr>
          <p:nvPr/>
        </p:nvCxnSpPr>
        <p:spPr>
          <a:xfrm>
            <a:off x="493295" y="1696452"/>
            <a:ext cx="0" cy="1564105"/>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B9A5E8F-98EB-647D-0925-598BE33088AF}"/>
              </a:ext>
            </a:extLst>
          </p:cNvPr>
          <p:cNvCxnSpPr>
            <a:cxnSpLocks/>
          </p:cNvCxnSpPr>
          <p:nvPr/>
        </p:nvCxnSpPr>
        <p:spPr>
          <a:xfrm>
            <a:off x="493295" y="1708484"/>
            <a:ext cx="3224463" cy="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B10FBB4-56CF-E957-1033-63F8056C9B60}"/>
              </a:ext>
            </a:extLst>
          </p:cNvPr>
          <p:cNvCxnSpPr>
            <a:cxnSpLocks/>
          </p:cNvCxnSpPr>
          <p:nvPr/>
        </p:nvCxnSpPr>
        <p:spPr>
          <a:xfrm flipV="1">
            <a:off x="8490285" y="4427623"/>
            <a:ext cx="0" cy="127109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DCDB89-F31B-0C6C-80E1-72D744E6EE73}"/>
              </a:ext>
            </a:extLst>
          </p:cNvPr>
          <p:cNvCxnSpPr>
            <a:cxnSpLocks/>
          </p:cNvCxnSpPr>
          <p:nvPr/>
        </p:nvCxnSpPr>
        <p:spPr>
          <a:xfrm flipH="1">
            <a:off x="5305927" y="5686681"/>
            <a:ext cx="3184358" cy="0"/>
          </a:xfrm>
          <a:prstGeom prst="line">
            <a:avLst/>
          </a:prstGeom>
          <a:ln w="38100">
            <a:solidFill>
              <a:srgbClr val="00355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517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E6274-A249-F583-D295-7C8D8C6E3819}"/>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C3D3A800-CAB0-0EA8-84FF-08E0A51DDE68}"/>
              </a:ext>
            </a:extLst>
          </p:cNvPr>
          <p:cNvGraphicFramePr/>
          <p:nvPr>
            <p:extLst>
              <p:ext uri="{D42A27DB-BD31-4B8C-83A1-F6EECF244321}">
                <p14:modId xmlns:p14="http://schemas.microsoft.com/office/powerpoint/2010/main" val="3770175694"/>
              </p:ext>
            </p:extLst>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phic 2">
            <a:extLst>
              <a:ext uri="{FF2B5EF4-FFF2-40B4-BE49-F238E27FC236}">
                <a16:creationId xmlns:a16="http://schemas.microsoft.com/office/drawing/2014/main" id="{A6FC095A-0A35-0F36-9AFF-08C01B6DD6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578" y="409767"/>
            <a:ext cx="2123967" cy="639070"/>
          </a:xfrm>
          <a:prstGeom prst="rect">
            <a:avLst/>
          </a:prstGeom>
        </p:spPr>
      </p:pic>
      <p:sp>
        <p:nvSpPr>
          <p:cNvPr id="4" name="Rounded Rectangle 3">
            <a:extLst>
              <a:ext uri="{FF2B5EF4-FFF2-40B4-BE49-F238E27FC236}">
                <a16:creationId xmlns:a16="http://schemas.microsoft.com/office/drawing/2014/main" id="{D4443C13-487A-5307-74D0-B37A0EBA5C0A}"/>
              </a:ext>
            </a:extLst>
          </p:cNvPr>
          <p:cNvSpPr/>
          <p:nvPr/>
        </p:nvSpPr>
        <p:spPr>
          <a:xfrm>
            <a:off x="445815" y="1822933"/>
            <a:ext cx="2123967" cy="1450428"/>
          </a:xfrm>
          <a:prstGeom prst="roundRect">
            <a:avLst/>
          </a:prstGeom>
          <a:solidFill>
            <a:srgbClr val="CAE9FF"/>
          </a:solidFill>
          <a:ln>
            <a:noFill/>
          </a:ln>
          <a:effectLst>
            <a:outerShdw blurRad="50800" dist="78394" dir="2700000" algn="tl" rotWithShape="0">
              <a:srgbClr val="0582CA">
                <a:alpha val="51543"/>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3554"/>
              </a:solidFill>
            </a:endParaRPr>
          </a:p>
          <a:p>
            <a:pPr algn="ctr"/>
            <a:endParaRPr lang="en-US" dirty="0">
              <a:solidFill>
                <a:srgbClr val="003554"/>
              </a:solidFill>
            </a:endParaRPr>
          </a:p>
        </p:txBody>
      </p:sp>
      <p:sp>
        <p:nvSpPr>
          <p:cNvPr id="5" name="Rounded Rectangle 4">
            <a:extLst>
              <a:ext uri="{FF2B5EF4-FFF2-40B4-BE49-F238E27FC236}">
                <a16:creationId xmlns:a16="http://schemas.microsoft.com/office/drawing/2014/main" id="{9CB5E723-CDD2-BA60-9977-4D4C646065B0}"/>
              </a:ext>
            </a:extLst>
          </p:cNvPr>
          <p:cNvSpPr/>
          <p:nvPr/>
        </p:nvSpPr>
        <p:spPr>
          <a:xfrm>
            <a:off x="2884215" y="1822933"/>
            <a:ext cx="2123967" cy="1450428"/>
          </a:xfrm>
          <a:prstGeom prst="roundRect">
            <a:avLst/>
          </a:prstGeom>
          <a:solidFill>
            <a:srgbClr val="CAE9FF"/>
          </a:solidFill>
          <a:ln>
            <a:noFill/>
          </a:ln>
          <a:effectLst>
            <a:outerShdw blurRad="50800" dist="78394" dir="2700000" algn="tl" rotWithShape="0">
              <a:srgbClr val="0582CA">
                <a:alpha val="51543"/>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CFCD89D-8ED2-16F7-DC24-DF823C919081}"/>
              </a:ext>
            </a:extLst>
          </p:cNvPr>
          <p:cNvSpPr/>
          <p:nvPr/>
        </p:nvSpPr>
        <p:spPr>
          <a:xfrm>
            <a:off x="461578" y="4212563"/>
            <a:ext cx="2123967" cy="1450428"/>
          </a:xfrm>
          <a:prstGeom prst="roundRect">
            <a:avLst/>
          </a:prstGeom>
          <a:solidFill>
            <a:srgbClr val="CAE9FF"/>
          </a:solidFill>
          <a:ln>
            <a:noFill/>
          </a:ln>
          <a:effectLst>
            <a:outerShdw blurRad="50800" dist="78394" dir="2700000" algn="tl" rotWithShape="0">
              <a:srgbClr val="0582CA">
                <a:alpha val="51543"/>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C592395-581D-02ED-A716-E1C9F95DD33B}"/>
              </a:ext>
            </a:extLst>
          </p:cNvPr>
          <p:cNvSpPr/>
          <p:nvPr/>
        </p:nvSpPr>
        <p:spPr>
          <a:xfrm>
            <a:off x="2899979" y="4212563"/>
            <a:ext cx="2123967" cy="1450428"/>
          </a:xfrm>
          <a:prstGeom prst="roundRect">
            <a:avLst/>
          </a:prstGeom>
          <a:solidFill>
            <a:srgbClr val="CAE9FF"/>
          </a:solidFill>
          <a:ln>
            <a:noFill/>
          </a:ln>
          <a:effectLst>
            <a:outerShdw blurRad="50800" dist="78394" dir="2700000" algn="tl" rotWithShape="0">
              <a:srgbClr val="0582CA">
                <a:alpha val="51543"/>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5293D3D-F55B-3120-B625-261AFD1AF003}"/>
              </a:ext>
            </a:extLst>
          </p:cNvPr>
          <p:cNvSpPr txBox="1"/>
          <p:nvPr/>
        </p:nvSpPr>
        <p:spPr>
          <a:xfrm>
            <a:off x="536028" y="1895830"/>
            <a:ext cx="625492" cy="323165"/>
          </a:xfrm>
          <a:prstGeom prst="rect">
            <a:avLst/>
          </a:prstGeom>
          <a:noFill/>
        </p:spPr>
        <p:txBody>
          <a:bodyPr wrap="square" rtlCol="0">
            <a:spAutoFit/>
          </a:bodyPr>
          <a:lstStyle/>
          <a:p>
            <a:r>
              <a:rPr lang="en-US" sz="1500" dirty="0">
                <a:latin typeface="Montserrat" pitchFamily="2" charset="77"/>
              </a:rPr>
              <a:t>GOV</a:t>
            </a:r>
          </a:p>
        </p:txBody>
      </p:sp>
      <p:sp>
        <p:nvSpPr>
          <p:cNvPr id="11" name="TextBox 10">
            <a:extLst>
              <a:ext uri="{FF2B5EF4-FFF2-40B4-BE49-F238E27FC236}">
                <a16:creationId xmlns:a16="http://schemas.microsoft.com/office/drawing/2014/main" id="{4B212307-ED8F-6A7C-CD34-0BAEDE398770}"/>
              </a:ext>
            </a:extLst>
          </p:cNvPr>
          <p:cNvSpPr txBox="1"/>
          <p:nvPr/>
        </p:nvSpPr>
        <p:spPr>
          <a:xfrm>
            <a:off x="2971803" y="1895829"/>
            <a:ext cx="1673856" cy="553998"/>
          </a:xfrm>
          <a:prstGeom prst="rect">
            <a:avLst/>
          </a:prstGeom>
          <a:noFill/>
        </p:spPr>
        <p:txBody>
          <a:bodyPr wrap="square" rtlCol="0">
            <a:spAutoFit/>
          </a:bodyPr>
          <a:lstStyle/>
          <a:p>
            <a:r>
              <a:rPr lang="en-US" sz="1500" dirty="0">
                <a:solidFill>
                  <a:srgbClr val="003554"/>
                </a:solidFill>
                <a:latin typeface="Montserrat" pitchFamily="2" charset="77"/>
              </a:rPr>
              <a:t>Monthly Active </a:t>
            </a:r>
          </a:p>
          <a:p>
            <a:r>
              <a:rPr lang="en-US" sz="1500" dirty="0">
                <a:solidFill>
                  <a:srgbClr val="003554"/>
                </a:solidFill>
                <a:latin typeface="Montserrat" pitchFamily="2" charset="77"/>
              </a:rPr>
              <a:t>Users</a:t>
            </a:r>
          </a:p>
        </p:txBody>
      </p:sp>
      <p:sp>
        <p:nvSpPr>
          <p:cNvPr id="12" name="TextBox 11">
            <a:extLst>
              <a:ext uri="{FF2B5EF4-FFF2-40B4-BE49-F238E27FC236}">
                <a16:creationId xmlns:a16="http://schemas.microsoft.com/office/drawing/2014/main" id="{DF6D60FA-951F-A0CD-AD2A-C6A52386D22E}"/>
              </a:ext>
            </a:extLst>
          </p:cNvPr>
          <p:cNvSpPr txBox="1"/>
          <p:nvPr/>
        </p:nvSpPr>
        <p:spPr>
          <a:xfrm>
            <a:off x="562428" y="4295346"/>
            <a:ext cx="1568058" cy="323165"/>
          </a:xfrm>
          <a:prstGeom prst="rect">
            <a:avLst/>
          </a:prstGeom>
          <a:noFill/>
        </p:spPr>
        <p:txBody>
          <a:bodyPr wrap="square" rtlCol="0">
            <a:spAutoFit/>
          </a:bodyPr>
          <a:lstStyle/>
          <a:p>
            <a:r>
              <a:rPr lang="en-US" sz="1500" dirty="0">
                <a:solidFill>
                  <a:srgbClr val="003554"/>
                </a:solidFill>
                <a:latin typeface="Montserrat" pitchFamily="2" charset="77"/>
              </a:rPr>
              <a:t>Total Products</a:t>
            </a:r>
          </a:p>
        </p:txBody>
      </p:sp>
      <p:sp>
        <p:nvSpPr>
          <p:cNvPr id="13" name="TextBox 12">
            <a:extLst>
              <a:ext uri="{FF2B5EF4-FFF2-40B4-BE49-F238E27FC236}">
                <a16:creationId xmlns:a16="http://schemas.microsoft.com/office/drawing/2014/main" id="{0CB153F1-707F-1482-6547-1387176965FD}"/>
              </a:ext>
            </a:extLst>
          </p:cNvPr>
          <p:cNvSpPr txBox="1"/>
          <p:nvPr/>
        </p:nvSpPr>
        <p:spPr>
          <a:xfrm>
            <a:off x="2987567" y="4295345"/>
            <a:ext cx="606256" cy="323165"/>
          </a:xfrm>
          <a:prstGeom prst="rect">
            <a:avLst/>
          </a:prstGeom>
          <a:noFill/>
        </p:spPr>
        <p:txBody>
          <a:bodyPr wrap="square" rtlCol="0">
            <a:spAutoFit/>
          </a:bodyPr>
          <a:lstStyle/>
          <a:p>
            <a:r>
              <a:rPr lang="en-US" sz="1500" dirty="0">
                <a:solidFill>
                  <a:srgbClr val="003554"/>
                </a:solidFill>
                <a:latin typeface="Montserrat" pitchFamily="2" charset="77"/>
              </a:rPr>
              <a:t>Loss</a:t>
            </a:r>
          </a:p>
        </p:txBody>
      </p:sp>
      <p:sp>
        <p:nvSpPr>
          <p:cNvPr id="14" name="TextBox 13">
            <a:extLst>
              <a:ext uri="{FF2B5EF4-FFF2-40B4-BE49-F238E27FC236}">
                <a16:creationId xmlns:a16="http://schemas.microsoft.com/office/drawing/2014/main" id="{84A22186-7544-9D37-6826-B1B02E4E15DE}"/>
              </a:ext>
            </a:extLst>
          </p:cNvPr>
          <p:cNvSpPr txBox="1"/>
          <p:nvPr/>
        </p:nvSpPr>
        <p:spPr>
          <a:xfrm>
            <a:off x="536028" y="2593954"/>
            <a:ext cx="1818165" cy="369332"/>
          </a:xfrm>
          <a:prstGeom prst="rect">
            <a:avLst/>
          </a:prstGeom>
          <a:noFill/>
        </p:spPr>
        <p:txBody>
          <a:bodyPr wrap="square" rtlCol="0">
            <a:spAutoFit/>
          </a:bodyPr>
          <a:lstStyle/>
          <a:p>
            <a:r>
              <a:rPr lang="en-IN" b="1" dirty="0">
                <a:solidFill>
                  <a:srgbClr val="003554"/>
                </a:solidFill>
                <a:latin typeface="Montserrat" pitchFamily="2" charset="77"/>
              </a:rPr>
              <a:t>$</a:t>
            </a:r>
            <a:r>
              <a:rPr lang="en-IN" b="1" i="0" u="none" strike="noStrike" dirty="0">
                <a:solidFill>
                  <a:srgbClr val="003554"/>
                </a:solidFill>
                <a:effectLst/>
                <a:latin typeface="Montserrat" pitchFamily="2" charset="77"/>
              </a:rPr>
              <a:t>18 billion</a:t>
            </a:r>
            <a:endParaRPr lang="en-US" b="1" dirty="0">
              <a:solidFill>
                <a:srgbClr val="003554"/>
              </a:solidFill>
              <a:latin typeface="Montserrat" pitchFamily="2" charset="77"/>
            </a:endParaRPr>
          </a:p>
        </p:txBody>
      </p:sp>
      <p:sp>
        <p:nvSpPr>
          <p:cNvPr id="15" name="TextBox 14">
            <a:extLst>
              <a:ext uri="{FF2B5EF4-FFF2-40B4-BE49-F238E27FC236}">
                <a16:creationId xmlns:a16="http://schemas.microsoft.com/office/drawing/2014/main" id="{8739D6CE-0D78-C0D7-86A7-4AB737846E6F}"/>
              </a:ext>
            </a:extLst>
          </p:cNvPr>
          <p:cNvSpPr txBox="1"/>
          <p:nvPr/>
        </p:nvSpPr>
        <p:spPr>
          <a:xfrm>
            <a:off x="538365" y="2897227"/>
            <a:ext cx="1603324" cy="292388"/>
          </a:xfrm>
          <a:prstGeom prst="rect">
            <a:avLst/>
          </a:prstGeom>
          <a:noFill/>
        </p:spPr>
        <p:txBody>
          <a:bodyPr wrap="square" rtlCol="0">
            <a:spAutoFit/>
          </a:bodyPr>
          <a:lstStyle/>
          <a:p>
            <a:r>
              <a:rPr lang="en-US" sz="1300" dirty="0">
                <a:latin typeface="Montserrat" pitchFamily="2" charset="77"/>
              </a:rPr>
              <a:t>YoY Growth: 3.4%</a:t>
            </a:r>
          </a:p>
        </p:txBody>
      </p:sp>
      <p:sp>
        <p:nvSpPr>
          <p:cNvPr id="17" name="TextBox 16">
            <a:extLst>
              <a:ext uri="{FF2B5EF4-FFF2-40B4-BE49-F238E27FC236}">
                <a16:creationId xmlns:a16="http://schemas.microsoft.com/office/drawing/2014/main" id="{D8C99A1D-B335-4CE7-7C0E-F59C359A9259}"/>
              </a:ext>
            </a:extLst>
          </p:cNvPr>
          <p:cNvSpPr txBox="1"/>
          <p:nvPr/>
        </p:nvSpPr>
        <p:spPr>
          <a:xfrm>
            <a:off x="2987567" y="4946303"/>
            <a:ext cx="2020615" cy="369332"/>
          </a:xfrm>
          <a:prstGeom prst="rect">
            <a:avLst/>
          </a:prstGeom>
          <a:noFill/>
        </p:spPr>
        <p:txBody>
          <a:bodyPr wrap="square">
            <a:spAutoFit/>
          </a:bodyPr>
          <a:lstStyle/>
          <a:p>
            <a:r>
              <a:rPr lang="en-IN" b="1" i="0" u="none" strike="noStrike" dirty="0">
                <a:solidFill>
                  <a:srgbClr val="003554"/>
                </a:solidFill>
                <a:effectLst/>
                <a:latin typeface="Montserrat" pitchFamily="2" charset="77"/>
              </a:rPr>
              <a:t>Rs 4,854 crore</a:t>
            </a:r>
            <a:endParaRPr lang="en-US" b="1" dirty="0">
              <a:solidFill>
                <a:srgbClr val="003554"/>
              </a:solidFill>
              <a:latin typeface="Montserrat" pitchFamily="2" charset="77"/>
            </a:endParaRPr>
          </a:p>
        </p:txBody>
      </p:sp>
      <p:sp>
        <p:nvSpPr>
          <p:cNvPr id="18" name="TextBox 17">
            <a:extLst>
              <a:ext uri="{FF2B5EF4-FFF2-40B4-BE49-F238E27FC236}">
                <a16:creationId xmlns:a16="http://schemas.microsoft.com/office/drawing/2014/main" id="{AA5E3950-53CE-C1F9-1B70-F45E422F3CA0}"/>
              </a:ext>
            </a:extLst>
          </p:cNvPr>
          <p:cNvSpPr txBox="1"/>
          <p:nvPr/>
        </p:nvSpPr>
        <p:spPr>
          <a:xfrm>
            <a:off x="2987567" y="5226515"/>
            <a:ext cx="833883" cy="292388"/>
          </a:xfrm>
          <a:prstGeom prst="rect">
            <a:avLst/>
          </a:prstGeom>
          <a:noFill/>
        </p:spPr>
        <p:txBody>
          <a:bodyPr wrap="square" rtlCol="0">
            <a:spAutoFit/>
          </a:bodyPr>
          <a:lstStyle/>
          <a:p>
            <a:r>
              <a:rPr lang="en-US" sz="1300" dirty="0">
                <a:latin typeface="Montserrat" pitchFamily="2" charset="77"/>
              </a:rPr>
              <a:t>FY 2023</a:t>
            </a:r>
          </a:p>
        </p:txBody>
      </p:sp>
      <p:sp>
        <p:nvSpPr>
          <p:cNvPr id="19" name="TextBox 18">
            <a:extLst>
              <a:ext uri="{FF2B5EF4-FFF2-40B4-BE49-F238E27FC236}">
                <a16:creationId xmlns:a16="http://schemas.microsoft.com/office/drawing/2014/main" id="{5529631A-C263-910E-4E88-DE9A885F0D79}"/>
              </a:ext>
            </a:extLst>
          </p:cNvPr>
          <p:cNvSpPr txBox="1"/>
          <p:nvPr/>
        </p:nvSpPr>
        <p:spPr>
          <a:xfrm>
            <a:off x="551792" y="4946303"/>
            <a:ext cx="2020615" cy="369332"/>
          </a:xfrm>
          <a:prstGeom prst="rect">
            <a:avLst/>
          </a:prstGeom>
          <a:noFill/>
        </p:spPr>
        <p:txBody>
          <a:bodyPr wrap="square">
            <a:spAutoFit/>
          </a:bodyPr>
          <a:lstStyle/>
          <a:p>
            <a:r>
              <a:rPr lang="en-IN" b="1" dirty="0">
                <a:solidFill>
                  <a:srgbClr val="003554"/>
                </a:solidFill>
                <a:latin typeface="Montserrat" pitchFamily="2" charset="77"/>
              </a:rPr>
              <a:t>60</a:t>
            </a:r>
            <a:r>
              <a:rPr lang="en-IN" b="1" i="0" u="none" strike="noStrike" dirty="0">
                <a:solidFill>
                  <a:srgbClr val="003554"/>
                </a:solidFill>
                <a:effectLst/>
                <a:latin typeface="Montserrat" pitchFamily="2" charset="77"/>
              </a:rPr>
              <a:t> crore</a:t>
            </a:r>
            <a:endParaRPr lang="en-US" b="1" dirty="0">
              <a:solidFill>
                <a:srgbClr val="003554"/>
              </a:solidFill>
              <a:latin typeface="Montserrat" pitchFamily="2" charset="77"/>
            </a:endParaRPr>
          </a:p>
        </p:txBody>
      </p:sp>
      <p:sp>
        <p:nvSpPr>
          <p:cNvPr id="20" name="TextBox 19">
            <a:extLst>
              <a:ext uri="{FF2B5EF4-FFF2-40B4-BE49-F238E27FC236}">
                <a16:creationId xmlns:a16="http://schemas.microsoft.com/office/drawing/2014/main" id="{4A518A4F-3BDD-9B85-B01E-E4DFE790EB27}"/>
              </a:ext>
            </a:extLst>
          </p:cNvPr>
          <p:cNvSpPr txBox="1"/>
          <p:nvPr/>
        </p:nvSpPr>
        <p:spPr>
          <a:xfrm>
            <a:off x="2971802" y="2593954"/>
            <a:ext cx="1818165" cy="369332"/>
          </a:xfrm>
          <a:prstGeom prst="rect">
            <a:avLst/>
          </a:prstGeom>
          <a:noFill/>
        </p:spPr>
        <p:txBody>
          <a:bodyPr wrap="square" rtlCol="0">
            <a:spAutoFit/>
          </a:bodyPr>
          <a:lstStyle/>
          <a:p>
            <a:r>
              <a:rPr lang="en-IN" b="1" dirty="0">
                <a:solidFill>
                  <a:srgbClr val="003554"/>
                </a:solidFill>
                <a:latin typeface="Montserrat" pitchFamily="2" charset="77"/>
              </a:rPr>
              <a:t>40 million</a:t>
            </a:r>
            <a:endParaRPr lang="en-US" b="1" dirty="0">
              <a:solidFill>
                <a:srgbClr val="003554"/>
              </a:solidFill>
              <a:latin typeface="Montserrat" pitchFamily="2" charset="77"/>
            </a:endParaRPr>
          </a:p>
        </p:txBody>
      </p:sp>
      <p:sp>
        <p:nvSpPr>
          <p:cNvPr id="21" name="TextBox 20">
            <a:extLst>
              <a:ext uri="{FF2B5EF4-FFF2-40B4-BE49-F238E27FC236}">
                <a16:creationId xmlns:a16="http://schemas.microsoft.com/office/drawing/2014/main" id="{3AA56121-AC27-E007-7636-4AB5C436F593}"/>
              </a:ext>
            </a:extLst>
          </p:cNvPr>
          <p:cNvSpPr txBox="1"/>
          <p:nvPr/>
        </p:nvSpPr>
        <p:spPr>
          <a:xfrm>
            <a:off x="2971802" y="2895366"/>
            <a:ext cx="833883" cy="292388"/>
          </a:xfrm>
          <a:prstGeom prst="rect">
            <a:avLst/>
          </a:prstGeom>
          <a:noFill/>
        </p:spPr>
        <p:txBody>
          <a:bodyPr wrap="square" rtlCol="0">
            <a:spAutoFit/>
          </a:bodyPr>
          <a:lstStyle/>
          <a:p>
            <a:r>
              <a:rPr lang="en-US" sz="1300" dirty="0">
                <a:latin typeface="Montserrat" pitchFamily="2" charset="77"/>
              </a:rPr>
              <a:t>FY 2023</a:t>
            </a:r>
          </a:p>
        </p:txBody>
      </p:sp>
      <p:sp>
        <p:nvSpPr>
          <p:cNvPr id="22" name="Rounded Rectangle 21">
            <a:extLst>
              <a:ext uri="{FF2B5EF4-FFF2-40B4-BE49-F238E27FC236}">
                <a16:creationId xmlns:a16="http://schemas.microsoft.com/office/drawing/2014/main" id="{063306E5-8580-D453-EF1C-DDE9486A733F}"/>
              </a:ext>
            </a:extLst>
          </p:cNvPr>
          <p:cNvSpPr/>
          <p:nvPr/>
        </p:nvSpPr>
        <p:spPr>
          <a:xfrm>
            <a:off x="5322615" y="1822933"/>
            <a:ext cx="2123967" cy="1450428"/>
          </a:xfrm>
          <a:prstGeom prst="roundRect">
            <a:avLst/>
          </a:prstGeom>
          <a:solidFill>
            <a:srgbClr val="CAE9FF"/>
          </a:solidFill>
          <a:ln>
            <a:noFill/>
          </a:ln>
          <a:effectLst>
            <a:outerShdw blurRad="50800" dist="78394" dir="2700000" algn="tl" rotWithShape="0">
              <a:srgbClr val="0582CA">
                <a:alpha val="51543"/>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78C2836-3290-C6EC-0FF4-04C33AC32105}"/>
              </a:ext>
            </a:extLst>
          </p:cNvPr>
          <p:cNvSpPr txBox="1"/>
          <p:nvPr/>
        </p:nvSpPr>
        <p:spPr>
          <a:xfrm>
            <a:off x="5391500" y="1895829"/>
            <a:ext cx="1673856" cy="323165"/>
          </a:xfrm>
          <a:prstGeom prst="rect">
            <a:avLst/>
          </a:prstGeom>
          <a:noFill/>
        </p:spPr>
        <p:txBody>
          <a:bodyPr wrap="square" rtlCol="0">
            <a:spAutoFit/>
          </a:bodyPr>
          <a:lstStyle/>
          <a:p>
            <a:r>
              <a:rPr lang="en-US" sz="1500" dirty="0">
                <a:solidFill>
                  <a:srgbClr val="003554"/>
                </a:solidFill>
                <a:latin typeface="Montserrat" pitchFamily="2" charset="77"/>
              </a:rPr>
              <a:t>User Growth</a:t>
            </a:r>
          </a:p>
        </p:txBody>
      </p:sp>
      <p:sp>
        <p:nvSpPr>
          <p:cNvPr id="24" name="TextBox 23">
            <a:extLst>
              <a:ext uri="{FF2B5EF4-FFF2-40B4-BE49-F238E27FC236}">
                <a16:creationId xmlns:a16="http://schemas.microsoft.com/office/drawing/2014/main" id="{E117C52F-68AF-604A-980A-300AF4EA19E0}"/>
              </a:ext>
            </a:extLst>
          </p:cNvPr>
          <p:cNvSpPr txBox="1"/>
          <p:nvPr/>
        </p:nvSpPr>
        <p:spPr>
          <a:xfrm>
            <a:off x="5391500" y="2523138"/>
            <a:ext cx="1818165" cy="369332"/>
          </a:xfrm>
          <a:prstGeom prst="rect">
            <a:avLst/>
          </a:prstGeom>
          <a:noFill/>
        </p:spPr>
        <p:txBody>
          <a:bodyPr wrap="square" rtlCol="0">
            <a:spAutoFit/>
          </a:bodyPr>
          <a:lstStyle/>
          <a:p>
            <a:r>
              <a:rPr lang="en-IN" b="1" dirty="0">
                <a:solidFill>
                  <a:srgbClr val="003554"/>
                </a:solidFill>
                <a:latin typeface="Montserrat" pitchFamily="2" charset="77"/>
              </a:rPr>
              <a:t>YoY: 13 %</a:t>
            </a:r>
            <a:endParaRPr lang="en-US" b="1" dirty="0">
              <a:solidFill>
                <a:srgbClr val="003554"/>
              </a:solidFill>
              <a:latin typeface="Montserrat" pitchFamily="2" charset="77"/>
            </a:endParaRPr>
          </a:p>
        </p:txBody>
      </p:sp>
      <p:sp>
        <p:nvSpPr>
          <p:cNvPr id="25" name="TextBox 24">
            <a:extLst>
              <a:ext uri="{FF2B5EF4-FFF2-40B4-BE49-F238E27FC236}">
                <a16:creationId xmlns:a16="http://schemas.microsoft.com/office/drawing/2014/main" id="{317B2585-BAE2-9CEC-3C5A-001DA0EBE72A}"/>
              </a:ext>
            </a:extLst>
          </p:cNvPr>
          <p:cNvSpPr txBox="1"/>
          <p:nvPr/>
        </p:nvSpPr>
        <p:spPr>
          <a:xfrm>
            <a:off x="5394545" y="2892470"/>
            <a:ext cx="833883" cy="292388"/>
          </a:xfrm>
          <a:prstGeom prst="rect">
            <a:avLst/>
          </a:prstGeom>
          <a:noFill/>
        </p:spPr>
        <p:txBody>
          <a:bodyPr wrap="square" rtlCol="0">
            <a:spAutoFit/>
          </a:bodyPr>
          <a:lstStyle/>
          <a:p>
            <a:r>
              <a:rPr lang="en-US" sz="1300" dirty="0">
                <a:latin typeface="Montserrat" pitchFamily="2" charset="77"/>
              </a:rPr>
              <a:t>FY 2023</a:t>
            </a:r>
          </a:p>
        </p:txBody>
      </p:sp>
      <p:sp>
        <p:nvSpPr>
          <p:cNvPr id="26" name="Rounded Rectangle 25">
            <a:extLst>
              <a:ext uri="{FF2B5EF4-FFF2-40B4-BE49-F238E27FC236}">
                <a16:creationId xmlns:a16="http://schemas.microsoft.com/office/drawing/2014/main" id="{BBDC67C7-9987-F079-1906-C51BCAD478CF}"/>
              </a:ext>
            </a:extLst>
          </p:cNvPr>
          <p:cNvSpPr/>
          <p:nvPr/>
        </p:nvSpPr>
        <p:spPr>
          <a:xfrm>
            <a:off x="5396758" y="4212563"/>
            <a:ext cx="2123967" cy="1450428"/>
          </a:xfrm>
          <a:prstGeom prst="roundRect">
            <a:avLst/>
          </a:prstGeom>
          <a:solidFill>
            <a:srgbClr val="CAE9FF"/>
          </a:solidFill>
          <a:ln>
            <a:noFill/>
          </a:ln>
          <a:effectLst>
            <a:outerShdw blurRad="50800" dist="78394" dir="2700000" algn="tl" rotWithShape="0">
              <a:srgbClr val="0582CA">
                <a:alpha val="51543"/>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C6677BA-09A8-0F62-2711-ED5EBB1CC8A5}"/>
              </a:ext>
            </a:extLst>
          </p:cNvPr>
          <p:cNvSpPr txBox="1"/>
          <p:nvPr/>
        </p:nvSpPr>
        <p:spPr>
          <a:xfrm>
            <a:off x="5465643" y="4285459"/>
            <a:ext cx="1673856" cy="323165"/>
          </a:xfrm>
          <a:prstGeom prst="rect">
            <a:avLst/>
          </a:prstGeom>
          <a:noFill/>
        </p:spPr>
        <p:txBody>
          <a:bodyPr wrap="square" rtlCol="0">
            <a:spAutoFit/>
          </a:bodyPr>
          <a:lstStyle/>
          <a:p>
            <a:r>
              <a:rPr lang="en-US" sz="1500" dirty="0">
                <a:solidFill>
                  <a:srgbClr val="003554"/>
                </a:solidFill>
                <a:latin typeface="Montserrat" pitchFamily="2" charset="77"/>
              </a:rPr>
              <a:t>Sellers</a:t>
            </a:r>
          </a:p>
        </p:txBody>
      </p:sp>
      <p:sp>
        <p:nvSpPr>
          <p:cNvPr id="28" name="TextBox 27">
            <a:extLst>
              <a:ext uri="{FF2B5EF4-FFF2-40B4-BE49-F238E27FC236}">
                <a16:creationId xmlns:a16="http://schemas.microsoft.com/office/drawing/2014/main" id="{1A3EDADF-5AED-6F09-31CE-57A575DA318D}"/>
              </a:ext>
            </a:extLst>
          </p:cNvPr>
          <p:cNvSpPr txBox="1"/>
          <p:nvPr/>
        </p:nvSpPr>
        <p:spPr>
          <a:xfrm>
            <a:off x="5465643" y="4940230"/>
            <a:ext cx="1818165" cy="369332"/>
          </a:xfrm>
          <a:prstGeom prst="rect">
            <a:avLst/>
          </a:prstGeom>
          <a:noFill/>
        </p:spPr>
        <p:txBody>
          <a:bodyPr wrap="square" rtlCol="0">
            <a:spAutoFit/>
          </a:bodyPr>
          <a:lstStyle/>
          <a:p>
            <a:r>
              <a:rPr lang="en-IN" b="1" dirty="0">
                <a:solidFill>
                  <a:srgbClr val="003554"/>
                </a:solidFill>
                <a:latin typeface="Montserrat" pitchFamily="2" charset="77"/>
              </a:rPr>
              <a:t>10 Lakh</a:t>
            </a:r>
            <a:endParaRPr lang="en-US" b="1" dirty="0">
              <a:solidFill>
                <a:srgbClr val="003554"/>
              </a:solidFill>
              <a:latin typeface="Montserrat" pitchFamily="2" charset="77"/>
            </a:endParaRPr>
          </a:p>
        </p:txBody>
      </p:sp>
      <p:sp>
        <p:nvSpPr>
          <p:cNvPr id="29" name="TextBox 28">
            <a:extLst>
              <a:ext uri="{FF2B5EF4-FFF2-40B4-BE49-F238E27FC236}">
                <a16:creationId xmlns:a16="http://schemas.microsoft.com/office/drawing/2014/main" id="{3BCF6572-E48E-D482-E165-D8EE33CC9E04}"/>
              </a:ext>
            </a:extLst>
          </p:cNvPr>
          <p:cNvSpPr txBox="1"/>
          <p:nvPr/>
        </p:nvSpPr>
        <p:spPr>
          <a:xfrm>
            <a:off x="5468688" y="5219036"/>
            <a:ext cx="833883" cy="292388"/>
          </a:xfrm>
          <a:prstGeom prst="rect">
            <a:avLst/>
          </a:prstGeom>
          <a:noFill/>
        </p:spPr>
        <p:txBody>
          <a:bodyPr wrap="square" rtlCol="0">
            <a:spAutoFit/>
          </a:bodyPr>
          <a:lstStyle/>
          <a:p>
            <a:r>
              <a:rPr lang="en-US" sz="1300" dirty="0">
                <a:latin typeface="Montserrat" pitchFamily="2" charset="77"/>
              </a:rPr>
              <a:t>FY 2023</a:t>
            </a:r>
          </a:p>
        </p:txBody>
      </p:sp>
      <p:graphicFrame>
        <p:nvGraphicFramePr>
          <p:cNvPr id="32" name="Chart 31">
            <a:extLst>
              <a:ext uri="{FF2B5EF4-FFF2-40B4-BE49-F238E27FC236}">
                <a16:creationId xmlns:a16="http://schemas.microsoft.com/office/drawing/2014/main" id="{5E7C86EF-5C07-AF5A-C7BD-A3362E0158B4}"/>
              </a:ext>
            </a:extLst>
          </p:cNvPr>
          <p:cNvGraphicFramePr/>
          <p:nvPr>
            <p:extLst>
              <p:ext uri="{D42A27DB-BD31-4B8C-83A1-F6EECF244321}">
                <p14:modId xmlns:p14="http://schemas.microsoft.com/office/powerpoint/2010/main" val="1648808399"/>
              </p:ext>
            </p:extLst>
          </p:nvPr>
        </p:nvGraphicFramePr>
        <p:xfrm>
          <a:off x="7249937" y="1520320"/>
          <a:ext cx="5370328" cy="4333349"/>
        </p:xfrm>
        <a:graphic>
          <a:graphicData uri="http://schemas.openxmlformats.org/drawingml/2006/chart">
            <c:chart xmlns:c="http://schemas.openxmlformats.org/drawingml/2006/chart" xmlns:r="http://schemas.openxmlformats.org/officeDocument/2006/relationships" r:id="rId9"/>
          </a:graphicData>
        </a:graphic>
      </p:graphicFrame>
      <p:sp>
        <p:nvSpPr>
          <p:cNvPr id="33" name="TextBox 32">
            <a:extLst>
              <a:ext uri="{FF2B5EF4-FFF2-40B4-BE49-F238E27FC236}">
                <a16:creationId xmlns:a16="http://schemas.microsoft.com/office/drawing/2014/main" id="{66C11C79-A20D-8E66-A3D9-97A3137BF79E}"/>
              </a:ext>
            </a:extLst>
          </p:cNvPr>
          <p:cNvSpPr txBox="1"/>
          <p:nvPr/>
        </p:nvSpPr>
        <p:spPr>
          <a:xfrm>
            <a:off x="551792" y="5219036"/>
            <a:ext cx="2017990" cy="492443"/>
          </a:xfrm>
          <a:prstGeom prst="rect">
            <a:avLst/>
          </a:prstGeom>
          <a:noFill/>
        </p:spPr>
        <p:txBody>
          <a:bodyPr wrap="square" rtlCol="0">
            <a:spAutoFit/>
          </a:bodyPr>
          <a:lstStyle/>
          <a:p>
            <a:r>
              <a:rPr lang="en-US" sz="1300" dirty="0">
                <a:latin typeface="Montserrat" pitchFamily="2" charset="77"/>
              </a:rPr>
              <a:t>12 crore amazon products</a:t>
            </a:r>
          </a:p>
        </p:txBody>
      </p:sp>
    </p:spTree>
    <p:extLst>
      <p:ext uri="{BB962C8B-B14F-4D97-AF65-F5344CB8AC3E}">
        <p14:creationId xmlns:p14="http://schemas.microsoft.com/office/powerpoint/2010/main" val="151757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CE12C-705E-DFBF-630A-794A4CF2F436}"/>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0DFAA93B-DD67-B7C2-8277-B601460881E5}"/>
              </a:ext>
            </a:extLst>
          </p:cNvPr>
          <p:cNvGraphicFramePr/>
          <p:nvPr>
            <p:extLst>
              <p:ext uri="{D42A27DB-BD31-4B8C-83A1-F6EECF244321}">
                <p14:modId xmlns:p14="http://schemas.microsoft.com/office/powerpoint/2010/main" val="3115209993"/>
              </p:ext>
            </p:extLst>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phic 2">
            <a:extLst>
              <a:ext uri="{FF2B5EF4-FFF2-40B4-BE49-F238E27FC236}">
                <a16:creationId xmlns:a16="http://schemas.microsoft.com/office/drawing/2014/main" id="{A381D695-4A42-15E3-A8B5-71281A3269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8524" y="1615966"/>
            <a:ext cx="5507421" cy="3304453"/>
          </a:xfrm>
          <a:prstGeom prst="rect">
            <a:avLst/>
          </a:prstGeom>
        </p:spPr>
      </p:pic>
      <p:pic>
        <p:nvPicPr>
          <p:cNvPr id="10" name="Graphic 9">
            <a:extLst>
              <a:ext uri="{FF2B5EF4-FFF2-40B4-BE49-F238E27FC236}">
                <a16:creationId xmlns:a16="http://schemas.microsoft.com/office/drawing/2014/main" id="{399A89D6-67AD-5E7D-9FBF-2199E0E7B3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72353" y="1615966"/>
            <a:ext cx="5841123" cy="3504674"/>
          </a:xfrm>
          <a:prstGeom prst="rect">
            <a:avLst/>
          </a:prstGeom>
        </p:spPr>
      </p:pic>
      <p:sp>
        <p:nvSpPr>
          <p:cNvPr id="11" name="TextBox 10">
            <a:extLst>
              <a:ext uri="{FF2B5EF4-FFF2-40B4-BE49-F238E27FC236}">
                <a16:creationId xmlns:a16="http://schemas.microsoft.com/office/drawing/2014/main" id="{DC73C2D9-1C87-D2A3-BE1E-14328EE305A9}"/>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Geographic Analysis</a:t>
            </a:r>
          </a:p>
        </p:txBody>
      </p:sp>
      <p:sp>
        <p:nvSpPr>
          <p:cNvPr id="12" name="TextBox 11">
            <a:extLst>
              <a:ext uri="{FF2B5EF4-FFF2-40B4-BE49-F238E27FC236}">
                <a16:creationId xmlns:a16="http://schemas.microsoft.com/office/drawing/2014/main" id="{947FBFD0-6508-E6C9-A8E1-FE24C6CF489C}"/>
              </a:ext>
            </a:extLst>
          </p:cNvPr>
          <p:cNvSpPr txBox="1"/>
          <p:nvPr/>
        </p:nvSpPr>
        <p:spPr>
          <a:xfrm>
            <a:off x="772510" y="5249584"/>
            <a:ext cx="10058400" cy="646331"/>
          </a:xfrm>
          <a:prstGeom prst="rect">
            <a:avLst/>
          </a:prstGeom>
          <a:noFill/>
        </p:spPr>
        <p:txBody>
          <a:bodyPr wrap="square" rtlCol="0">
            <a:spAutoFit/>
          </a:bodyPr>
          <a:lstStyle/>
          <a:p>
            <a:r>
              <a:rPr lang="en-US" dirty="0"/>
              <a:t>Delhi is third on the basis of volume, but highest in revenue. This trend might be observed because the people residing there tend to purchase </a:t>
            </a:r>
            <a:r>
              <a:rPr lang="en-US" dirty="0" err="1"/>
              <a:t>expesnive</a:t>
            </a:r>
            <a:r>
              <a:rPr lang="en-US" dirty="0"/>
              <a:t> products more and in much larger quantities </a:t>
            </a:r>
          </a:p>
        </p:txBody>
      </p:sp>
    </p:spTree>
    <p:extLst>
      <p:ext uri="{BB962C8B-B14F-4D97-AF65-F5344CB8AC3E}">
        <p14:creationId xmlns:p14="http://schemas.microsoft.com/office/powerpoint/2010/main" val="288206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0400C-B5C9-AB34-270F-B9FFE781C722}"/>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C19F3EAC-F97F-38B6-2ED1-381FCB98D265}"/>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pie chart with numbers and text&#10;&#10;Description automatically generated">
            <a:extLst>
              <a:ext uri="{FF2B5EF4-FFF2-40B4-BE49-F238E27FC236}">
                <a16:creationId xmlns:a16="http://schemas.microsoft.com/office/drawing/2014/main" id="{F08C7DAC-6B34-96E9-8155-8D54DA67030E}"/>
              </a:ext>
            </a:extLst>
          </p:cNvPr>
          <p:cNvPicPr>
            <a:picLocks noChangeAspect="1"/>
          </p:cNvPicPr>
          <p:nvPr/>
        </p:nvPicPr>
        <p:blipFill>
          <a:blip r:embed="rId7"/>
          <a:stretch>
            <a:fillRect/>
          </a:stretch>
        </p:blipFill>
        <p:spPr>
          <a:xfrm>
            <a:off x="265607" y="1424778"/>
            <a:ext cx="3114565" cy="2946210"/>
          </a:xfrm>
          <a:prstGeom prst="rect">
            <a:avLst/>
          </a:prstGeom>
        </p:spPr>
      </p:pic>
      <p:pic>
        <p:nvPicPr>
          <p:cNvPr id="4" name="Picture 3">
            <a:extLst>
              <a:ext uri="{FF2B5EF4-FFF2-40B4-BE49-F238E27FC236}">
                <a16:creationId xmlns:a16="http://schemas.microsoft.com/office/drawing/2014/main" id="{D3AAF591-426A-C0D4-CF22-5F4463270463}"/>
              </a:ext>
            </a:extLst>
          </p:cNvPr>
          <p:cNvPicPr>
            <a:picLocks noChangeAspect="1"/>
          </p:cNvPicPr>
          <p:nvPr/>
        </p:nvPicPr>
        <p:blipFill>
          <a:blip r:embed="rId8"/>
          <a:stretch>
            <a:fillRect/>
          </a:stretch>
        </p:blipFill>
        <p:spPr>
          <a:xfrm>
            <a:off x="4402139" y="1548194"/>
            <a:ext cx="2956306" cy="2919467"/>
          </a:xfrm>
          <a:prstGeom prst="rect">
            <a:avLst/>
          </a:prstGeom>
        </p:spPr>
      </p:pic>
      <p:sp>
        <p:nvSpPr>
          <p:cNvPr id="5" name="TextBox 4">
            <a:extLst>
              <a:ext uri="{FF2B5EF4-FFF2-40B4-BE49-F238E27FC236}">
                <a16:creationId xmlns:a16="http://schemas.microsoft.com/office/drawing/2014/main" id="{68BBDD8E-A770-D8CC-D3FA-616E1A600601}"/>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Top companies by order volume and their most selling products</a:t>
            </a:r>
          </a:p>
        </p:txBody>
      </p:sp>
      <p:pic>
        <p:nvPicPr>
          <p:cNvPr id="6" name="Picture 5">
            <a:extLst>
              <a:ext uri="{FF2B5EF4-FFF2-40B4-BE49-F238E27FC236}">
                <a16:creationId xmlns:a16="http://schemas.microsoft.com/office/drawing/2014/main" id="{5E43B77F-7A0D-18D6-A218-95A7C9C3D069}"/>
              </a:ext>
            </a:extLst>
          </p:cNvPr>
          <p:cNvPicPr>
            <a:picLocks noChangeAspect="1"/>
          </p:cNvPicPr>
          <p:nvPr/>
        </p:nvPicPr>
        <p:blipFill>
          <a:blip r:embed="rId9"/>
          <a:stretch>
            <a:fillRect/>
          </a:stretch>
        </p:blipFill>
        <p:spPr>
          <a:xfrm>
            <a:off x="7967936" y="1548194"/>
            <a:ext cx="3114565" cy="2949190"/>
          </a:xfrm>
          <a:prstGeom prst="rect">
            <a:avLst/>
          </a:prstGeom>
        </p:spPr>
      </p:pic>
      <p:sp>
        <p:nvSpPr>
          <p:cNvPr id="7" name="TextBox 6">
            <a:extLst>
              <a:ext uri="{FF2B5EF4-FFF2-40B4-BE49-F238E27FC236}">
                <a16:creationId xmlns:a16="http://schemas.microsoft.com/office/drawing/2014/main" id="{A18CCBF0-4B4E-C6AA-C4B4-5DA405738A4D}"/>
              </a:ext>
            </a:extLst>
          </p:cNvPr>
          <p:cNvSpPr txBox="1"/>
          <p:nvPr/>
        </p:nvSpPr>
        <p:spPr>
          <a:xfrm>
            <a:off x="930166" y="1143845"/>
            <a:ext cx="1693862" cy="369332"/>
          </a:xfrm>
          <a:prstGeom prst="rect">
            <a:avLst/>
          </a:prstGeom>
          <a:noFill/>
        </p:spPr>
        <p:txBody>
          <a:bodyPr wrap="none" rtlCol="0">
            <a:spAutoFit/>
          </a:bodyPr>
          <a:lstStyle/>
          <a:p>
            <a:r>
              <a:rPr lang="en-US" dirty="0"/>
              <a:t>Top companies</a:t>
            </a:r>
          </a:p>
        </p:txBody>
      </p:sp>
      <p:sp>
        <p:nvSpPr>
          <p:cNvPr id="8" name="TextBox 7">
            <a:extLst>
              <a:ext uri="{FF2B5EF4-FFF2-40B4-BE49-F238E27FC236}">
                <a16:creationId xmlns:a16="http://schemas.microsoft.com/office/drawing/2014/main" id="{3CB580D1-3F6D-A107-CD94-ED1776BAED29}"/>
              </a:ext>
            </a:extLst>
          </p:cNvPr>
          <p:cNvSpPr txBox="1"/>
          <p:nvPr/>
        </p:nvSpPr>
        <p:spPr>
          <a:xfrm>
            <a:off x="4795732" y="1070368"/>
            <a:ext cx="2169120" cy="369332"/>
          </a:xfrm>
          <a:prstGeom prst="rect">
            <a:avLst/>
          </a:prstGeom>
          <a:noFill/>
        </p:spPr>
        <p:txBody>
          <a:bodyPr wrap="none" rtlCol="0">
            <a:spAutoFit/>
          </a:bodyPr>
          <a:lstStyle/>
          <a:p>
            <a:r>
              <a:rPr lang="en-US" dirty="0"/>
              <a:t>Top selling products</a:t>
            </a:r>
          </a:p>
        </p:txBody>
      </p:sp>
      <p:sp>
        <p:nvSpPr>
          <p:cNvPr id="10" name="TextBox 9">
            <a:extLst>
              <a:ext uri="{FF2B5EF4-FFF2-40B4-BE49-F238E27FC236}">
                <a16:creationId xmlns:a16="http://schemas.microsoft.com/office/drawing/2014/main" id="{64C7B207-5A46-A774-A21C-9B33862CFD25}"/>
              </a:ext>
            </a:extLst>
          </p:cNvPr>
          <p:cNvSpPr txBox="1"/>
          <p:nvPr/>
        </p:nvSpPr>
        <p:spPr>
          <a:xfrm>
            <a:off x="8380412" y="1065004"/>
            <a:ext cx="2187650" cy="369332"/>
          </a:xfrm>
          <a:prstGeom prst="rect">
            <a:avLst/>
          </a:prstGeom>
          <a:noFill/>
        </p:spPr>
        <p:txBody>
          <a:bodyPr wrap="none" rtlCol="0">
            <a:spAutoFit/>
          </a:bodyPr>
          <a:lstStyle/>
          <a:p>
            <a:r>
              <a:rPr lang="en-US" dirty="0"/>
              <a:t>Average Order Value</a:t>
            </a:r>
          </a:p>
        </p:txBody>
      </p:sp>
      <p:sp>
        <p:nvSpPr>
          <p:cNvPr id="16" name="TextBox 15">
            <a:extLst>
              <a:ext uri="{FF2B5EF4-FFF2-40B4-BE49-F238E27FC236}">
                <a16:creationId xmlns:a16="http://schemas.microsoft.com/office/drawing/2014/main" id="{5A54625A-B8DB-E0AB-3D92-30232441D73D}"/>
              </a:ext>
            </a:extLst>
          </p:cNvPr>
          <p:cNvSpPr txBox="1"/>
          <p:nvPr/>
        </p:nvSpPr>
        <p:spPr>
          <a:xfrm>
            <a:off x="930166" y="5122622"/>
            <a:ext cx="9453037" cy="923330"/>
          </a:xfrm>
          <a:prstGeom prst="rect">
            <a:avLst/>
          </a:prstGeom>
          <a:noFill/>
        </p:spPr>
        <p:txBody>
          <a:bodyPr wrap="none" rtlCol="0">
            <a:spAutoFit/>
          </a:bodyPr>
          <a:lstStyle/>
          <a:p>
            <a:pPr marL="285750" indent="-285750">
              <a:buFont typeface="Arial" panose="020B0604020202020204" pitchFamily="34" charset="0"/>
              <a:buChar char="•"/>
            </a:pPr>
            <a:r>
              <a:rPr lang="en-US" dirty="0" err="1"/>
              <a:t>Furshine</a:t>
            </a:r>
            <a:r>
              <a:rPr lang="en-US" dirty="0"/>
              <a:t> is the top company on the basis of order volume as well as revenue.</a:t>
            </a:r>
          </a:p>
          <a:p>
            <a:pPr marL="285750" indent="-285750">
              <a:buFont typeface="Arial" panose="020B0604020202020204" pitchFamily="34" charset="0"/>
              <a:buChar char="•"/>
            </a:pPr>
            <a:r>
              <a:rPr lang="en-US" dirty="0"/>
              <a:t>The item which is being sold most is sofa covers, which sold majorly by </a:t>
            </a:r>
            <a:r>
              <a:rPr lang="en-US" dirty="0" err="1"/>
              <a:t>furshine</a:t>
            </a:r>
            <a:r>
              <a:rPr lang="en-US" dirty="0"/>
              <a:t> and </a:t>
            </a:r>
            <a:r>
              <a:rPr lang="en-US" dirty="0" err="1"/>
              <a:t>bestilo</a:t>
            </a:r>
            <a:endParaRPr lang="en-US" dirty="0"/>
          </a:p>
          <a:p>
            <a:pPr marL="285750" indent="-285750">
              <a:buFont typeface="Arial" panose="020B0604020202020204" pitchFamily="34" charset="0"/>
              <a:buChar char="•"/>
            </a:pPr>
            <a:r>
              <a:rPr lang="en-US" dirty="0"/>
              <a:t>The average order value is highest for </a:t>
            </a:r>
            <a:r>
              <a:rPr lang="en-US" dirty="0" err="1"/>
              <a:t>bestilo</a:t>
            </a:r>
            <a:r>
              <a:rPr lang="en-US" dirty="0"/>
              <a:t> followed by </a:t>
            </a:r>
            <a:r>
              <a:rPr lang="en-US" dirty="0" err="1"/>
              <a:t>furshine</a:t>
            </a:r>
            <a:endParaRPr lang="en-US" dirty="0"/>
          </a:p>
        </p:txBody>
      </p:sp>
    </p:spTree>
    <p:extLst>
      <p:ext uri="{BB962C8B-B14F-4D97-AF65-F5344CB8AC3E}">
        <p14:creationId xmlns:p14="http://schemas.microsoft.com/office/powerpoint/2010/main" val="267489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56448-E968-6D1A-37B6-8AC494424A74}"/>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389F6188-CF10-7D96-C1F2-91E2C43F15B1}"/>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A96D8F3-FB70-FAAF-6840-E61819D1FF7F}"/>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Top companies by order volume and their most selling products</a:t>
            </a:r>
          </a:p>
        </p:txBody>
      </p:sp>
      <p:pic>
        <p:nvPicPr>
          <p:cNvPr id="14" name="Picture 13">
            <a:extLst>
              <a:ext uri="{FF2B5EF4-FFF2-40B4-BE49-F238E27FC236}">
                <a16:creationId xmlns:a16="http://schemas.microsoft.com/office/drawing/2014/main" id="{AC17A7F3-F5E9-BB8A-C805-7CFF483308C5}"/>
              </a:ext>
            </a:extLst>
          </p:cNvPr>
          <p:cNvPicPr>
            <a:picLocks noChangeAspect="1"/>
          </p:cNvPicPr>
          <p:nvPr/>
        </p:nvPicPr>
        <p:blipFill>
          <a:blip r:embed="rId7"/>
          <a:stretch>
            <a:fillRect/>
          </a:stretch>
        </p:blipFill>
        <p:spPr>
          <a:xfrm>
            <a:off x="2343148" y="684924"/>
            <a:ext cx="7505700" cy="4826000"/>
          </a:xfrm>
          <a:prstGeom prst="rect">
            <a:avLst/>
          </a:prstGeom>
        </p:spPr>
      </p:pic>
      <p:sp>
        <p:nvSpPr>
          <p:cNvPr id="2" name="TextBox 1">
            <a:extLst>
              <a:ext uri="{FF2B5EF4-FFF2-40B4-BE49-F238E27FC236}">
                <a16:creationId xmlns:a16="http://schemas.microsoft.com/office/drawing/2014/main" id="{5A513D63-2959-7BC1-8980-302137468096}"/>
              </a:ext>
            </a:extLst>
          </p:cNvPr>
          <p:cNvSpPr txBox="1"/>
          <p:nvPr/>
        </p:nvSpPr>
        <p:spPr>
          <a:xfrm>
            <a:off x="2431662" y="5718794"/>
            <a:ext cx="3952877" cy="369332"/>
          </a:xfrm>
          <a:prstGeom prst="rect">
            <a:avLst/>
          </a:prstGeom>
          <a:noFill/>
        </p:spPr>
        <p:txBody>
          <a:bodyPr wrap="none" rtlCol="0">
            <a:spAutoFit/>
          </a:bodyPr>
          <a:lstStyle/>
          <a:p>
            <a:pPr marL="285750" indent="-285750">
              <a:buFont typeface="Arial" panose="020B0604020202020204" pitchFamily="34" charset="0"/>
              <a:buChar char="•"/>
            </a:pPr>
            <a:r>
              <a:rPr lang="en-US" dirty="0"/>
              <a:t>Quarter of the sales is of sofa cover</a:t>
            </a:r>
          </a:p>
        </p:txBody>
      </p:sp>
    </p:spTree>
    <p:extLst>
      <p:ext uri="{BB962C8B-B14F-4D97-AF65-F5344CB8AC3E}">
        <p14:creationId xmlns:p14="http://schemas.microsoft.com/office/powerpoint/2010/main" val="283456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0E4A9-7345-5F60-5304-CDB15BFB7D7E}"/>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AAB634E8-D1D8-FD8E-1F40-84012B5811BD}"/>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graph with blue lines&#10;&#10;Description automatically generated">
            <a:extLst>
              <a:ext uri="{FF2B5EF4-FFF2-40B4-BE49-F238E27FC236}">
                <a16:creationId xmlns:a16="http://schemas.microsoft.com/office/drawing/2014/main" id="{CA108F3F-0EF6-A921-52B0-DFA8FBD9AD46}"/>
              </a:ext>
            </a:extLst>
          </p:cNvPr>
          <p:cNvPicPr>
            <a:picLocks noChangeAspect="1"/>
          </p:cNvPicPr>
          <p:nvPr/>
        </p:nvPicPr>
        <p:blipFill>
          <a:blip r:embed="rId7"/>
          <a:stretch>
            <a:fillRect/>
          </a:stretch>
        </p:blipFill>
        <p:spPr>
          <a:xfrm>
            <a:off x="530382" y="514104"/>
            <a:ext cx="5239798" cy="2907010"/>
          </a:xfrm>
          <a:prstGeom prst="rect">
            <a:avLst/>
          </a:prstGeom>
        </p:spPr>
      </p:pic>
      <p:pic>
        <p:nvPicPr>
          <p:cNvPr id="5" name="Picture 4" descr="A graph with a line&#10;&#10;Description automatically generated">
            <a:extLst>
              <a:ext uri="{FF2B5EF4-FFF2-40B4-BE49-F238E27FC236}">
                <a16:creationId xmlns:a16="http://schemas.microsoft.com/office/drawing/2014/main" id="{FF77F4BC-CB6A-8460-F956-34D0CF09C59D}"/>
              </a:ext>
            </a:extLst>
          </p:cNvPr>
          <p:cNvPicPr>
            <a:picLocks noChangeAspect="1"/>
          </p:cNvPicPr>
          <p:nvPr/>
        </p:nvPicPr>
        <p:blipFill>
          <a:blip r:embed="rId8"/>
          <a:stretch>
            <a:fillRect/>
          </a:stretch>
        </p:blipFill>
        <p:spPr>
          <a:xfrm>
            <a:off x="6547160" y="477054"/>
            <a:ext cx="5239797" cy="2860056"/>
          </a:xfrm>
          <a:prstGeom prst="rect">
            <a:avLst/>
          </a:prstGeom>
        </p:spPr>
      </p:pic>
      <p:sp>
        <p:nvSpPr>
          <p:cNvPr id="6" name="TextBox 5">
            <a:extLst>
              <a:ext uri="{FF2B5EF4-FFF2-40B4-BE49-F238E27FC236}">
                <a16:creationId xmlns:a16="http://schemas.microsoft.com/office/drawing/2014/main" id="{5C6C2D83-BFC3-DD75-FD0B-D537A95CAE7F}"/>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Purchase and Revenue Trends</a:t>
            </a:r>
          </a:p>
        </p:txBody>
      </p:sp>
      <p:pic>
        <p:nvPicPr>
          <p:cNvPr id="7" name="Picture 6" descr="A graph of numbers and a number of months&#10;&#10;Description automatically generated">
            <a:extLst>
              <a:ext uri="{FF2B5EF4-FFF2-40B4-BE49-F238E27FC236}">
                <a16:creationId xmlns:a16="http://schemas.microsoft.com/office/drawing/2014/main" id="{8C27D896-C1DA-FE08-149E-23C50ED77E69}"/>
              </a:ext>
            </a:extLst>
          </p:cNvPr>
          <p:cNvPicPr>
            <a:picLocks noChangeAspect="1"/>
          </p:cNvPicPr>
          <p:nvPr/>
        </p:nvPicPr>
        <p:blipFill>
          <a:blip r:embed="rId9"/>
          <a:stretch>
            <a:fillRect/>
          </a:stretch>
        </p:blipFill>
        <p:spPr>
          <a:xfrm>
            <a:off x="3908738" y="3534556"/>
            <a:ext cx="4498752" cy="2888905"/>
          </a:xfrm>
          <a:prstGeom prst="rect">
            <a:avLst/>
          </a:prstGeom>
        </p:spPr>
      </p:pic>
    </p:spTree>
    <p:extLst>
      <p:ext uri="{BB962C8B-B14F-4D97-AF65-F5344CB8AC3E}">
        <p14:creationId xmlns:p14="http://schemas.microsoft.com/office/powerpoint/2010/main" val="308237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BE77B-0807-84D4-A790-31243EA6B505}"/>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4EBC6941-56AA-5997-C532-737C2383FDBA}"/>
              </a:ext>
            </a:extLst>
          </p:cNvPr>
          <p:cNvGraphicFramePr/>
          <p:nvPr/>
        </p:nvGraphicFramePr>
        <p:xfrm>
          <a:off x="0" y="6486525"/>
          <a:ext cx="12191999" cy="37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graph of a number of blue bars&#10;&#10;Description automatically generated with medium confidence">
            <a:extLst>
              <a:ext uri="{FF2B5EF4-FFF2-40B4-BE49-F238E27FC236}">
                <a16:creationId xmlns:a16="http://schemas.microsoft.com/office/drawing/2014/main" id="{DFCAC6DA-C117-D523-74D0-43F59DF5BABC}"/>
              </a:ext>
            </a:extLst>
          </p:cNvPr>
          <p:cNvPicPr>
            <a:picLocks noChangeAspect="1"/>
          </p:cNvPicPr>
          <p:nvPr/>
        </p:nvPicPr>
        <p:blipFill>
          <a:blip r:embed="rId7"/>
          <a:stretch>
            <a:fillRect/>
          </a:stretch>
        </p:blipFill>
        <p:spPr>
          <a:xfrm>
            <a:off x="0" y="1042988"/>
            <a:ext cx="5384800" cy="5041900"/>
          </a:xfrm>
          <a:prstGeom prst="rect">
            <a:avLst/>
          </a:prstGeom>
        </p:spPr>
      </p:pic>
      <p:pic>
        <p:nvPicPr>
          <p:cNvPr id="4" name="Picture 3" descr="A blue and orange pie chart&#10;&#10;Description automatically generated">
            <a:extLst>
              <a:ext uri="{FF2B5EF4-FFF2-40B4-BE49-F238E27FC236}">
                <a16:creationId xmlns:a16="http://schemas.microsoft.com/office/drawing/2014/main" id="{3A6F0C52-1CAA-99FD-392E-703C949C686D}"/>
              </a:ext>
            </a:extLst>
          </p:cNvPr>
          <p:cNvPicPr>
            <a:picLocks noChangeAspect="1"/>
          </p:cNvPicPr>
          <p:nvPr/>
        </p:nvPicPr>
        <p:blipFill>
          <a:blip r:embed="rId8"/>
          <a:stretch>
            <a:fillRect/>
          </a:stretch>
        </p:blipFill>
        <p:spPr>
          <a:xfrm>
            <a:off x="7045653" y="923815"/>
            <a:ext cx="4406900" cy="4775200"/>
          </a:xfrm>
          <a:prstGeom prst="rect">
            <a:avLst/>
          </a:prstGeom>
        </p:spPr>
      </p:pic>
      <p:sp>
        <p:nvSpPr>
          <p:cNvPr id="5" name="TextBox 4">
            <a:extLst>
              <a:ext uri="{FF2B5EF4-FFF2-40B4-BE49-F238E27FC236}">
                <a16:creationId xmlns:a16="http://schemas.microsoft.com/office/drawing/2014/main" id="{C961E6CF-2191-F6B2-E7B5-4C270B4E04FC}"/>
              </a:ext>
            </a:extLst>
          </p:cNvPr>
          <p:cNvSpPr txBox="1"/>
          <p:nvPr/>
        </p:nvSpPr>
        <p:spPr>
          <a:xfrm>
            <a:off x="-1" y="0"/>
            <a:ext cx="12191999" cy="477054"/>
          </a:xfrm>
          <a:prstGeom prst="rect">
            <a:avLst/>
          </a:prstGeom>
          <a:noFill/>
        </p:spPr>
        <p:txBody>
          <a:bodyPr wrap="square" rtlCol="0">
            <a:spAutoFit/>
          </a:bodyPr>
          <a:lstStyle/>
          <a:p>
            <a:pPr algn="ctr"/>
            <a:r>
              <a:rPr lang="en-US" sz="2500" dirty="0">
                <a:latin typeface="Montserrat" pitchFamily="2" charset="77"/>
              </a:rPr>
              <a:t>Order Status</a:t>
            </a:r>
          </a:p>
        </p:txBody>
      </p:sp>
    </p:spTree>
    <p:extLst>
      <p:ext uri="{BB962C8B-B14F-4D97-AF65-F5344CB8AC3E}">
        <p14:creationId xmlns:p14="http://schemas.microsoft.com/office/powerpoint/2010/main" val="1933403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1122</TotalTime>
  <Words>712</Words>
  <Application>Microsoft Macintosh PowerPoint</Application>
  <PresentationFormat>Widescreen</PresentationFormat>
  <Paragraphs>187</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Mate SC</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AMOGH KAPOOR</dc:creator>
  <cp:lastModifiedBy>AMOGH KAPOOR</cp:lastModifiedBy>
  <cp:revision>2</cp:revision>
  <dcterms:created xsi:type="dcterms:W3CDTF">2024-10-14T10:43:39Z</dcterms:created>
  <dcterms:modified xsi:type="dcterms:W3CDTF">2024-10-15T05:27:27Z</dcterms:modified>
</cp:coreProperties>
</file>