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6F8B1523.xml" ContentType="application/vnd.ms-powerpoint.comments+xml"/>
  <Override PartName="/ppt/comments/modernComment_101_60D915D2.xml" ContentType="application/vnd.ms-powerpoint.comments+xml"/>
  <Override PartName="/ppt/notesSlides/notesSlide2.xml" ContentType="application/vnd.openxmlformats-officedocument.presentationml.notesSlide+xml"/>
  <Override PartName="/ppt/comments/modernComment_10E_4CC1C724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omments/modernComment_10F_673CE2A1.xml" ContentType="application/vnd.ms-powerpoint.comment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omments/modernComment_110_D1D98A02.xml" ContentType="application/vnd.ms-powerpoint.comment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2" r:id="rId6"/>
    <p:sldId id="276" r:id="rId7"/>
    <p:sldId id="274" r:id="rId8"/>
    <p:sldId id="27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C446AF-4B26-B344-D48A-777B1C6A710D}" name="HEMANT BIDASARIA" initials="H2" userId="S::h_bidasaria@hs.iitr.ac.in::4c8e418a-ae4d-4bf4-8c93-11a3bbfc105e" providerId="AD"/>
  <p188:author id="{7751FBEC-3F7D-9AE9-308E-3F0864B6242D}" name="Priyanshu Chauhan" initials="PC" userId="63003f02634cbc4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9747939393325478"/>
          <c:y val="0.159374990195928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429729958247275"/>
          <c:y val="0.23320071154031055"/>
          <c:w val="0.51050012303149606"/>
          <c:h val="0.4932678092231908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Sheet1!$A$3:$A$26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cat>
          <c:val>
            <c:numRef>
              <c:f>Sheet1!$B$3:$B$26</c:f>
              <c:numCache>
                <c:formatCode>General</c:formatCode>
                <c:ptCount val="24"/>
                <c:pt idx="0">
                  <c:v>724</c:v>
                </c:pt>
                <c:pt idx="1">
                  <c:v>1427</c:v>
                </c:pt>
                <c:pt idx="2">
                  <c:v>1893</c:v>
                </c:pt>
                <c:pt idx="3">
                  <c:v>2341</c:v>
                </c:pt>
                <c:pt idx="4">
                  <c:v>2895</c:v>
                </c:pt>
                <c:pt idx="5">
                  <c:v>3162</c:v>
                </c:pt>
                <c:pt idx="6">
                  <c:v>2880</c:v>
                </c:pt>
                <c:pt idx="7">
                  <c:v>2618</c:v>
                </c:pt>
                <c:pt idx="8">
                  <c:v>2651</c:v>
                </c:pt>
                <c:pt idx="9">
                  <c:v>2613</c:v>
                </c:pt>
                <c:pt idx="10">
                  <c:v>2535</c:v>
                </c:pt>
                <c:pt idx="11">
                  <c:v>2497</c:v>
                </c:pt>
                <c:pt idx="12">
                  <c:v>2479</c:v>
                </c:pt>
                <c:pt idx="13">
                  <c:v>2754</c:v>
                </c:pt>
                <c:pt idx="14">
                  <c:v>2652</c:v>
                </c:pt>
                <c:pt idx="15">
                  <c:v>2788</c:v>
                </c:pt>
                <c:pt idx="16">
                  <c:v>2756</c:v>
                </c:pt>
                <c:pt idx="17">
                  <c:v>1889</c:v>
                </c:pt>
                <c:pt idx="18">
                  <c:v>1061</c:v>
                </c:pt>
                <c:pt idx="19">
                  <c:v>534</c:v>
                </c:pt>
                <c:pt idx="20">
                  <c:v>306</c:v>
                </c:pt>
                <c:pt idx="21">
                  <c:v>233</c:v>
                </c:pt>
                <c:pt idx="22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B9-403C-B22D-9415A31C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6095215"/>
        <c:axId val="1026091855"/>
      </c:lineChart>
      <c:catAx>
        <c:axId val="10260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91855"/>
        <c:crosses val="autoZero"/>
        <c:auto val="1"/>
        <c:lblAlgn val="ctr"/>
        <c:lblOffset val="100"/>
        <c:noMultiLvlLbl val="0"/>
      </c:catAx>
      <c:valAx>
        <c:axId val="1026091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09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Cancellation Rate(%)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23241267014139"/>
          <c:y val="0.10458266436545002"/>
          <c:w val="0.77229129307064626"/>
          <c:h val="0.35966279084684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CancellationRate(%)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Jammu&amp;Kashmir</c:v>
                </c:pt>
                <c:pt idx="1">
                  <c:v>Mizoram</c:v>
                </c:pt>
                <c:pt idx="2">
                  <c:v>Tripura</c:v>
                </c:pt>
                <c:pt idx="3">
                  <c:v>Manipur</c:v>
                </c:pt>
                <c:pt idx="4">
                  <c:v>Bihar</c:v>
                </c:pt>
                <c:pt idx="5">
                  <c:v>Rajasthan</c:v>
                </c:pt>
                <c:pt idx="6">
                  <c:v>Jharkhand</c:v>
                </c:pt>
                <c:pt idx="7">
                  <c:v>West Bengal</c:v>
                </c:pt>
                <c:pt idx="8">
                  <c:v>Punjab</c:v>
                </c:pt>
                <c:pt idx="9">
                  <c:v>MadhyaPradesh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28.94141829393628</c:v>
                </c:pt>
                <c:pt idx="1">
                  <c:v>25.522388059701491</c:v>
                </c:pt>
                <c:pt idx="2">
                  <c:v>23.979591836734691</c:v>
                </c:pt>
                <c:pt idx="3">
                  <c:v>23.185613359023758</c:v>
                </c:pt>
                <c:pt idx="4">
                  <c:v>21.97188921041753</c:v>
                </c:pt>
                <c:pt idx="5">
                  <c:v>21.189724741320759</c:v>
                </c:pt>
                <c:pt idx="6">
                  <c:v>18.396800556424971</c:v>
                </c:pt>
                <c:pt idx="7">
                  <c:v>17.980888467430159</c:v>
                </c:pt>
                <c:pt idx="8">
                  <c:v>17.686144225131919</c:v>
                </c:pt>
                <c:pt idx="9">
                  <c:v>17.422362583652909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2-417F-825A-E7749C9F4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764911"/>
        <c:axId val="660765391"/>
      </c:barChart>
      <c:catAx>
        <c:axId val="66076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65391"/>
        <c:crosses val="autoZero"/>
        <c:auto val="1"/>
        <c:lblAlgn val="ctr"/>
        <c:lblOffset val="100"/>
        <c:noMultiLvlLbl val="0"/>
      </c:catAx>
      <c:valAx>
        <c:axId val="660765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6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95155842782591"/>
          <c:y val="0.75994718648637183"/>
          <c:w val="0.45815774151351657"/>
          <c:h val="8.548710565432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1435968057064"/>
          <c:y val="0.19423534243173809"/>
          <c:w val="0.8155015374890503"/>
          <c:h val="0.518690058926337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Yearly Orders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19665</c:v>
                </c:pt>
                <c:pt idx="1">
                  <c:v>132115</c:v>
                </c:pt>
                <c:pt idx="2">
                  <c:v>112942</c:v>
                </c:pt>
                <c:pt idx="3">
                  <c:v>105336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0B-481D-ACFC-A9C250C82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6321983"/>
        <c:axId val="996320063"/>
      </c:lineChart>
      <c:catAx>
        <c:axId val="99632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20063"/>
        <c:crosses val="autoZero"/>
        <c:auto val="1"/>
        <c:lblAlgn val="ctr"/>
        <c:lblOffset val="100"/>
        <c:noMultiLvlLbl val="0"/>
      </c:catAx>
      <c:valAx>
        <c:axId val="996320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2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316843869838722E-2"/>
          <c:y val="0.14285992814861218"/>
          <c:w val="0.90690294348635481"/>
          <c:h val="0.60259949883017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Yearly Revenue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0.00E+00</c:formatCode>
                <c:ptCount val="4"/>
                <c:pt idx="0">
                  <c:v>5707331</c:v>
                </c:pt>
                <c:pt idx="1">
                  <c:v>90318800</c:v>
                </c:pt>
                <c:pt idx="2">
                  <c:v>134831300</c:v>
                </c:pt>
                <c:pt idx="3">
                  <c:v>197219800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79-4B37-8250-476A01707D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22888191"/>
        <c:axId val="1122890111"/>
      </c:lineChart>
      <c:catAx>
        <c:axId val="112288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890111"/>
        <c:crosses val="autoZero"/>
        <c:auto val="1"/>
        <c:lblAlgn val="ctr"/>
        <c:lblOffset val="100"/>
        <c:noMultiLvlLbl val="0"/>
      </c:catAx>
      <c:valAx>
        <c:axId val="1122890111"/>
        <c:scaling>
          <c:orientation val="minMax"/>
        </c:scaling>
        <c:delete val="1"/>
        <c:axPos val="l"/>
        <c:numFmt formatCode="0.00E+00" sourceLinked="1"/>
        <c:majorTickMark val="none"/>
        <c:minorTickMark val="none"/>
        <c:tickLblPos val="nextTo"/>
        <c:crossAx val="112288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884003533289861"/>
          <c:y val="0.12068060651776466"/>
          <c:w val="0.50231959613070776"/>
          <c:h val="8.306761957119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83956432650773"/>
          <c:y val="0.21933722362010813"/>
          <c:w val="0.77229129307064626"/>
          <c:h val="0.35966279084684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CancellationRate(%)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20.27</c:v>
                </c:pt>
                <c:pt idx="1">
                  <c:v>19.920000000000002</c:v>
                </c:pt>
                <c:pt idx="2">
                  <c:v>14.41</c:v>
                </c:pt>
                <c:pt idx="3">
                  <c:v>14.04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F-4750-86C2-95A0F4360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764911"/>
        <c:axId val="660765391"/>
      </c:barChart>
      <c:catAx>
        <c:axId val="66076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65391"/>
        <c:crosses val="autoZero"/>
        <c:auto val="1"/>
        <c:lblAlgn val="ctr"/>
        <c:lblOffset val="100"/>
        <c:noMultiLvlLbl val="0"/>
      </c:catAx>
      <c:valAx>
        <c:axId val="660765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6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95155842782591"/>
          <c:y val="0.75994718648637183"/>
          <c:w val="0.45815774151351657"/>
          <c:h val="8.548710565432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Fulfillment Source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668-4701-B8B9-8F272A3DEE0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668-4701-B8B9-8F272A3DEE0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668-4701-B8B9-8F272A3DEE0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668-4701-B8B9-8F272A3DEE0C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668-4701-B8B9-8F272A3DEE0C}"/>
              </c:ext>
            </c:extLst>
          </c:dPt>
          <c:cat>
            <c:strRef>
              <c:f>Sheet1!$A$2:$A$6</c:f>
              <c:strCache>
                <c:ptCount val="5"/>
                <c:pt idx="0">
                  <c:v>Seller</c:v>
                </c:pt>
                <c:pt idx="1">
                  <c:v>Gur_San</c:v>
                </c:pt>
                <c:pt idx="2">
                  <c:v>Malur</c:v>
                </c:pt>
                <c:pt idx="3">
                  <c:v>Ulub</c:v>
                </c:pt>
                <c:pt idx="4">
                  <c:v>bhi_vas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12924</c:v>
                </c:pt>
                <c:pt idx="2">
                  <c:v>9046</c:v>
                </c:pt>
                <c:pt idx="3">
                  <c:v>8310</c:v>
                </c:pt>
                <c:pt idx="4">
                  <c:v>3512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2-4FDB-A874-A170FFF32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Fulfillment Type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1F3-4EC7-9A5C-71F08B7CEB1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1F3-4EC7-9A5C-71F08B7CEB18}"/>
              </c:ext>
            </c:extLst>
          </c:dPt>
          <c:cat>
            <c:strRef>
              <c:f>Sheet1!$A$2:$A$3</c:f>
              <c:strCache>
                <c:ptCount val="2"/>
                <c:pt idx="0">
                  <c:v>NON_FBF</c:v>
                </c:pt>
                <c:pt idx="1">
                  <c:v>FBF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49823</c:v>
                </c:pt>
                <c:pt idx="1">
                  <c:v>33844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1F3-4EC7-9A5C-71F08B7CE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Delivery Status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01-4620-BB1D-65CF542BA3E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C01-4620-BB1D-65CF542BA3E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C01-4620-BB1D-65CF542BA3E7}"/>
              </c:ext>
            </c:extLst>
          </c:dPt>
          <c:cat>
            <c:strRef>
              <c:f>Sheet1!$A$2:$A$4</c:f>
              <c:strCache>
                <c:ptCount val="3"/>
                <c:pt idx="0">
                  <c:v>Delivered</c:v>
                </c:pt>
                <c:pt idx="1">
                  <c:v>Returned</c:v>
                </c:pt>
                <c:pt idx="2">
                  <c:v>Cancelled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49928</c:v>
                </c:pt>
                <c:pt idx="1">
                  <c:v>24009</c:v>
                </c:pt>
                <c:pt idx="2">
                  <c:v>8395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C01-4620-BB1D-65CF542BA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Hour-Wise Order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5206</c:v>
                </c:pt>
                <c:pt idx="1">
                  <c:v>1775</c:v>
                </c:pt>
                <c:pt idx="2">
                  <c:v>959</c:v>
                </c:pt>
                <c:pt idx="3">
                  <c:v>459</c:v>
                </c:pt>
                <c:pt idx="4">
                  <c:v>409</c:v>
                </c:pt>
                <c:pt idx="5">
                  <c:v>505</c:v>
                </c:pt>
                <c:pt idx="6">
                  <c:v>1003</c:v>
                </c:pt>
                <c:pt idx="7">
                  <c:v>1987</c:v>
                </c:pt>
                <c:pt idx="8">
                  <c:v>3010</c:v>
                </c:pt>
                <c:pt idx="9">
                  <c:v>3692</c:v>
                </c:pt>
                <c:pt idx="10">
                  <c:v>4342</c:v>
                </c:pt>
                <c:pt idx="11">
                  <c:v>4648</c:v>
                </c:pt>
                <c:pt idx="12">
                  <c:v>4851</c:v>
                </c:pt>
                <c:pt idx="13">
                  <c:v>4529</c:v>
                </c:pt>
                <c:pt idx="14">
                  <c:v>4471</c:v>
                </c:pt>
                <c:pt idx="15">
                  <c:v>4390</c:v>
                </c:pt>
                <c:pt idx="16">
                  <c:v>4221</c:v>
                </c:pt>
                <c:pt idx="17">
                  <c:v>3976</c:v>
                </c:pt>
                <c:pt idx="18">
                  <c:v>4428</c:v>
                </c:pt>
                <c:pt idx="19">
                  <c:v>4753</c:v>
                </c:pt>
                <c:pt idx="20">
                  <c:v>4973</c:v>
                </c:pt>
                <c:pt idx="21">
                  <c:v>5269</c:v>
                </c:pt>
                <c:pt idx="22">
                  <c:v>5401</c:v>
                </c:pt>
                <c:pt idx="23">
                  <c:v>4410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5-4B17-8E86-08BC98701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105647"/>
        <c:axId val="1912101327"/>
      </c:lineChart>
      <c:catAx>
        <c:axId val="191210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01327"/>
        <c:crosses val="autoZero"/>
        <c:auto val="1"/>
        <c:lblAlgn val="ctr"/>
        <c:lblOffset val="100"/>
        <c:noMultiLvlLbl val="0"/>
      </c:catAx>
      <c:valAx>
        <c:axId val="1912101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0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Stylus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03715204577372"/>
          <c:y val="0.22609639716819313"/>
          <c:w val="0.79678761772254458"/>
          <c:h val="0.303868101507155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Stylus White</c:v>
                </c:pt>
                <c:pt idx="1">
                  <c:v>StylusPen</c:v>
                </c:pt>
                <c:pt idx="2">
                  <c:v>Stylus13White</c:v>
                </c:pt>
                <c:pt idx="3">
                  <c:v>FSBStylus</c:v>
                </c:pt>
                <c:pt idx="4">
                  <c:v>StylusBlack</c:v>
                </c:pt>
                <c:pt idx="5">
                  <c:v>Stylust713Blaci</c:v>
                </c:pt>
                <c:pt idx="6">
                  <c:v>StylustBlack</c:v>
                </c:pt>
                <c:pt idx="7">
                  <c:v>StylustP8Pen</c:v>
                </c:pt>
                <c:pt idx="8">
                  <c:v>StylusFSPen</c:v>
                </c:pt>
                <c:pt idx="9">
                  <c:v>Stylust2WWhite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9495</c:v>
                </c:pt>
                <c:pt idx="1">
                  <c:v>7786</c:v>
                </c:pt>
                <c:pt idx="2">
                  <c:v>6850</c:v>
                </c:pt>
                <c:pt idx="3">
                  <c:v>6398</c:v>
                </c:pt>
                <c:pt idx="4">
                  <c:v>4579</c:v>
                </c:pt>
                <c:pt idx="5">
                  <c:v>3712</c:v>
                </c:pt>
                <c:pt idx="6">
                  <c:v>2945</c:v>
                </c:pt>
                <c:pt idx="7">
                  <c:v>2460</c:v>
                </c:pt>
                <c:pt idx="8">
                  <c:v>2194</c:v>
                </c:pt>
                <c:pt idx="9">
                  <c:v>1838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1-4CB4-AA51-5F5C4A733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712543"/>
        <c:axId val="1912700063"/>
      </c:barChart>
      <c:catAx>
        <c:axId val="191271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700063"/>
        <c:crosses val="autoZero"/>
        <c:auto val="1"/>
        <c:lblAlgn val="ctr"/>
        <c:lblOffset val="100"/>
        <c:noMultiLvlLbl val="0"/>
      </c:catAx>
      <c:valAx>
        <c:axId val="1912700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71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Month-Wise</a:t>
            </a:r>
            <a:r>
              <a:rPr lang="en-US" b="1" baseline="0" dirty="0"/>
              <a:t> Order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1691</c:v>
                </c:pt>
                <c:pt idx="1">
                  <c:v>2742</c:v>
                </c:pt>
                <c:pt idx="2">
                  <c:v>3699</c:v>
                </c:pt>
                <c:pt idx="3">
                  <c:v>3425</c:v>
                </c:pt>
                <c:pt idx="4">
                  <c:v>3027</c:v>
                </c:pt>
                <c:pt idx="5">
                  <c:v>3607</c:v>
                </c:pt>
                <c:pt idx="6">
                  <c:v>3805</c:v>
                </c:pt>
                <c:pt idx="7">
                  <c:v>4942</c:v>
                </c:pt>
                <c:pt idx="8">
                  <c:v>4370</c:v>
                </c:pt>
                <c:pt idx="9">
                  <c:v>10480</c:v>
                </c:pt>
                <c:pt idx="10">
                  <c:v>5358</c:v>
                </c:pt>
                <c:pt idx="11">
                  <c:v>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7-4937-A908-6DF1E1E61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8936895"/>
        <c:axId val="1768944095"/>
      </c:lineChart>
      <c:catAx>
        <c:axId val="176893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44095"/>
        <c:crosses val="autoZero"/>
        <c:auto val="1"/>
        <c:lblAlgn val="ctr"/>
        <c:lblOffset val="100"/>
        <c:noMultiLvlLbl val="0"/>
      </c:catAx>
      <c:valAx>
        <c:axId val="1768944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3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09-4507-A064-9FD24EF48DD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09-4507-A064-9FD24EF48DDA}"/>
              </c:ext>
            </c:extLst>
          </c:dPt>
          <c:cat>
            <c:strRef>
              <c:f>Sheet1!$A$2:$A$5</c:f>
              <c:strCache>
                <c:ptCount val="2"/>
                <c:pt idx="0">
                  <c:v>Shipped</c:v>
                </c:pt>
                <c:pt idx="1">
                  <c:v>Cancelled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37247</c:v>
                </c:pt>
                <c:pt idx="1">
                  <c:v>8777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2-4E0B-8179-129AFAC4B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Month-Wise</a:t>
            </a:r>
            <a:r>
              <a:rPr lang="en-US" b="1" baseline="0" dirty="0"/>
              <a:t> Return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39388912187366"/>
          <c:y val="0.18521256379792644"/>
          <c:w val="0.82237944936639618"/>
          <c:h val="0.6716782164265910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8108</c:v>
                </c:pt>
                <c:pt idx="1">
                  <c:v>7863</c:v>
                </c:pt>
                <c:pt idx="2">
                  <c:v>9144</c:v>
                </c:pt>
                <c:pt idx="3">
                  <c:v>7314</c:v>
                </c:pt>
                <c:pt idx="4">
                  <c:v>7631</c:v>
                </c:pt>
                <c:pt idx="5">
                  <c:v>7034</c:v>
                </c:pt>
                <c:pt idx="6">
                  <c:v>3814</c:v>
                </c:pt>
                <c:pt idx="7">
                  <c:v>5088</c:v>
                </c:pt>
                <c:pt idx="8">
                  <c:v>4702</c:v>
                </c:pt>
                <c:pt idx="9">
                  <c:v>10773</c:v>
                </c:pt>
                <c:pt idx="10">
                  <c:v>5785</c:v>
                </c:pt>
                <c:pt idx="11">
                  <c:v>6411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D4-405E-AA6F-9FA0F5B41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530144"/>
        <c:axId val="151528704"/>
      </c:lineChart>
      <c:catAx>
        <c:axId val="15153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28704"/>
        <c:crosses val="autoZero"/>
        <c:auto val="1"/>
        <c:lblAlgn val="ctr"/>
        <c:lblOffset val="100"/>
        <c:noMultiLvlLbl val="0"/>
      </c:catAx>
      <c:valAx>
        <c:axId val="15152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3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Month-Wise</a:t>
            </a:r>
            <a:r>
              <a:rPr lang="en-US" b="1" baseline="0" dirty="0"/>
              <a:t> Cancellation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713</c:v>
                </c:pt>
                <c:pt idx="1">
                  <c:v>665</c:v>
                </c:pt>
                <c:pt idx="2">
                  <c:v>845</c:v>
                </c:pt>
                <c:pt idx="3">
                  <c:v>700</c:v>
                </c:pt>
                <c:pt idx="4">
                  <c:v>754</c:v>
                </c:pt>
                <c:pt idx="5">
                  <c:v>698</c:v>
                </c:pt>
                <c:pt idx="6">
                  <c:v>410</c:v>
                </c:pt>
                <c:pt idx="7">
                  <c:v>599</c:v>
                </c:pt>
                <c:pt idx="8">
                  <c:v>524</c:v>
                </c:pt>
                <c:pt idx="9">
                  <c:v>1311</c:v>
                </c:pt>
                <c:pt idx="10">
                  <c:v>610</c:v>
                </c:pt>
                <c:pt idx="11">
                  <c:v>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48-4237-88DA-D03081B6E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2805280"/>
        <c:axId val="1792808640"/>
      </c:lineChart>
      <c:catAx>
        <c:axId val="179280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08640"/>
        <c:crosses val="autoZero"/>
        <c:auto val="1"/>
        <c:lblAlgn val="ctr"/>
        <c:lblOffset val="100"/>
        <c:noMultiLvlLbl val="0"/>
      </c:catAx>
      <c:valAx>
        <c:axId val="179280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0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Order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Delievered</c:v>
                </c:pt>
                <c:pt idx="1">
                  <c:v>Return</c:v>
                </c:pt>
                <c:pt idx="2">
                  <c:v>Cancelled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72380</c:v>
                </c:pt>
                <c:pt idx="1">
                  <c:v>6300</c:v>
                </c:pt>
                <c:pt idx="2">
                  <c:v>6300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A-4E09-ABEC-69E778FC5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810560"/>
        <c:axId val="1792792320"/>
      </c:barChart>
      <c:catAx>
        <c:axId val="17928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792320"/>
        <c:crosses val="autoZero"/>
        <c:auto val="1"/>
        <c:lblAlgn val="ctr"/>
        <c:lblOffset val="100"/>
        <c:noMultiLvlLbl val="0"/>
      </c:catAx>
      <c:valAx>
        <c:axId val="179279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8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Volume-Wise Top 10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UttarPradesh</c:v>
                </c:pt>
                <c:pt idx="1">
                  <c:v>Tamil Nadu</c:v>
                </c:pt>
                <c:pt idx="2">
                  <c:v>Karnataka</c:v>
                </c:pt>
                <c:pt idx="3">
                  <c:v>Maharastra</c:v>
                </c:pt>
                <c:pt idx="4">
                  <c:v>Andhra Pradesh</c:v>
                </c:pt>
                <c:pt idx="5">
                  <c:v>Telangana</c:v>
                </c:pt>
                <c:pt idx="6">
                  <c:v>Bihar</c:v>
                </c:pt>
                <c:pt idx="7">
                  <c:v>Wesh Bengal</c:v>
                </c:pt>
                <c:pt idx="8">
                  <c:v>Rajasthan</c:v>
                </c:pt>
                <c:pt idx="9">
                  <c:v>Madhya Pradesh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6003</c:v>
                </c:pt>
                <c:pt idx="1">
                  <c:v>5557</c:v>
                </c:pt>
                <c:pt idx="2">
                  <c:v>3404</c:v>
                </c:pt>
                <c:pt idx="3">
                  <c:v>3092</c:v>
                </c:pt>
                <c:pt idx="4">
                  <c:v>2451</c:v>
                </c:pt>
                <c:pt idx="5">
                  <c:v>2337</c:v>
                </c:pt>
                <c:pt idx="6">
                  <c:v>2277</c:v>
                </c:pt>
                <c:pt idx="7">
                  <c:v>2149</c:v>
                </c:pt>
                <c:pt idx="8">
                  <c:v>1983</c:v>
                </c:pt>
                <c:pt idx="9">
                  <c:v>1718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B-482B-9993-56EC05299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956992"/>
        <c:axId val="423962272"/>
      </c:barChart>
      <c:catAx>
        <c:axId val="4239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62272"/>
        <c:crosses val="autoZero"/>
        <c:auto val="1"/>
        <c:lblAlgn val="ctr"/>
        <c:lblOffset val="100"/>
        <c:noMultiLvlLbl val="0"/>
      </c:catAx>
      <c:valAx>
        <c:axId val="42396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5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Revenue-Wise Top 10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UttarPradesh</c:v>
                </c:pt>
                <c:pt idx="1">
                  <c:v>Tamil Nadu</c:v>
                </c:pt>
                <c:pt idx="2">
                  <c:v>Karnataka</c:v>
                </c:pt>
                <c:pt idx="3">
                  <c:v>Maharastra</c:v>
                </c:pt>
                <c:pt idx="4">
                  <c:v>Andhra Pradesh</c:v>
                </c:pt>
                <c:pt idx="5">
                  <c:v>Telangana</c:v>
                </c:pt>
                <c:pt idx="6">
                  <c:v>Bihar</c:v>
                </c:pt>
                <c:pt idx="7">
                  <c:v>Wesh Bengal</c:v>
                </c:pt>
                <c:pt idx="8">
                  <c:v>Rajasthan</c:v>
                </c:pt>
                <c:pt idx="9">
                  <c:v>Madhya Pradesh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5035803</c:v>
                </c:pt>
                <c:pt idx="1">
                  <c:v>4940577</c:v>
                </c:pt>
                <c:pt idx="2">
                  <c:v>2817595</c:v>
                </c:pt>
                <c:pt idx="3">
                  <c:v>2558164</c:v>
                </c:pt>
                <c:pt idx="4">
                  <c:v>2112582</c:v>
                </c:pt>
                <c:pt idx="5">
                  <c:v>1998277</c:v>
                </c:pt>
                <c:pt idx="6">
                  <c:v>1897646</c:v>
                </c:pt>
                <c:pt idx="7">
                  <c:v>1819021</c:v>
                </c:pt>
                <c:pt idx="8">
                  <c:v>1664016</c:v>
                </c:pt>
                <c:pt idx="9">
                  <c:v>1434996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8-41E7-B747-493230B40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956992"/>
        <c:axId val="423962272"/>
      </c:barChart>
      <c:catAx>
        <c:axId val="4239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62272"/>
        <c:crosses val="autoZero"/>
        <c:auto val="1"/>
        <c:lblAlgn val="ctr"/>
        <c:lblOffset val="100"/>
        <c:noMultiLvlLbl val="0"/>
      </c:catAx>
      <c:valAx>
        <c:axId val="42396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5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4 Products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Cooking Kettle</c:v>
                </c:pt>
                <c:pt idx="1">
                  <c:v>Single sofa cover</c:v>
                </c:pt>
                <c:pt idx="2">
                  <c:v>Tripal seater Slipcover</c:v>
                </c:pt>
                <c:pt idx="3">
                  <c:v>Triple sofa cover(90-145)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8004</c:v>
                </c:pt>
                <c:pt idx="1">
                  <c:v>5602</c:v>
                </c:pt>
                <c:pt idx="2">
                  <c:v>5377</c:v>
                </c:pt>
                <c:pt idx="3">
                  <c:v>2578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3-4747-A9F7-F83A2D725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941152"/>
        <c:axId val="423925792"/>
      </c:barChart>
      <c:catAx>
        <c:axId val="42394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25792"/>
        <c:crosses val="autoZero"/>
        <c:auto val="1"/>
        <c:lblAlgn val="ctr"/>
        <c:lblOffset val="100"/>
        <c:noMultiLvlLbl val="0"/>
      </c:catAx>
      <c:valAx>
        <c:axId val="423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4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Month-Wise Order 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6991</c:v>
                </c:pt>
                <c:pt idx="1">
                  <c:v>9706</c:v>
                </c:pt>
                <c:pt idx="2">
                  <c:v>7929</c:v>
                </c:pt>
                <c:pt idx="3">
                  <c:v>5831</c:v>
                </c:pt>
                <c:pt idx="4">
                  <c:v>5418</c:v>
                </c:pt>
                <c:pt idx="5">
                  <c:v>8036</c:v>
                </c:pt>
                <c:pt idx="6">
                  <c:v>6297</c:v>
                </c:pt>
                <c:pt idx="7">
                  <c:v>4896</c:v>
                </c:pt>
                <c:pt idx="8">
                  <c:v>6765</c:v>
                </c:pt>
                <c:pt idx="9">
                  <c:v>8165</c:v>
                </c:pt>
                <c:pt idx="10">
                  <c:v>9044</c:v>
                </c:pt>
                <c:pt idx="11">
                  <c:v>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55-4922-A2BC-55F9E7837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919552"/>
        <c:axId val="423936352"/>
      </c:lineChart>
      <c:catAx>
        <c:axId val="42391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36352"/>
        <c:crosses val="autoZero"/>
        <c:auto val="1"/>
        <c:lblAlgn val="ctr"/>
        <c:lblOffset val="100"/>
        <c:noMultiLvlLbl val="0"/>
      </c:catAx>
      <c:valAx>
        <c:axId val="42393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1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Month-Wise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5933469.2300000004</c:v>
                </c:pt>
                <c:pt idx="1">
                  <c:v>5627920.4800000004</c:v>
                </c:pt>
                <c:pt idx="2">
                  <c:v>4908828.71</c:v>
                </c:pt>
                <c:pt idx="3">
                  <c:v>3999681.59</c:v>
                </c:pt>
                <c:pt idx="4">
                  <c:v>4216240.32</c:v>
                </c:pt>
                <c:pt idx="5">
                  <c:v>5912699.0300000003</c:v>
                </c:pt>
                <c:pt idx="6">
                  <c:v>4570498.4800000004</c:v>
                </c:pt>
                <c:pt idx="7">
                  <c:v>3947558.96</c:v>
                </c:pt>
                <c:pt idx="8">
                  <c:v>5456403.3099999996</c:v>
                </c:pt>
                <c:pt idx="9">
                  <c:v>5811497.29</c:v>
                </c:pt>
                <c:pt idx="10">
                  <c:v>5559101.9699999997</c:v>
                </c:pt>
                <c:pt idx="11">
                  <c:v>5760585.2300000004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DA-4078-A468-A523BF273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8304"/>
        <c:axId val="129585424"/>
      </c:lineChart>
      <c:catAx>
        <c:axId val="12958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5424"/>
        <c:crosses val="autoZero"/>
        <c:auto val="1"/>
        <c:lblAlgn val="ctr"/>
        <c:lblOffset val="100"/>
        <c:noMultiLvlLbl val="0"/>
      </c:catAx>
      <c:valAx>
        <c:axId val="12958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Delivery</a:t>
            </a:r>
            <a:r>
              <a:rPr lang="en-IN" b="1" baseline="0" dirty="0"/>
              <a:t> Status in Top 5 Status</a:t>
            </a:r>
            <a:endParaRPr lang="en-IN" b="1" dirty="0"/>
          </a:p>
        </c:rich>
      </c:tx>
      <c:layout>
        <c:manualLayout>
          <c:xMode val="edge"/>
          <c:yMode val="edge"/>
          <c:x val="0.1483137280041027"/>
          <c:y val="5.2031623209108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Delivered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Uttar Pradesh</c:v>
                </c:pt>
                <c:pt idx="1">
                  <c:v>Tamil Nadu</c:v>
                </c:pt>
                <c:pt idx="2">
                  <c:v>Karnataka</c:v>
                </c:pt>
                <c:pt idx="3">
                  <c:v>Maharastra</c:v>
                </c:pt>
                <c:pt idx="4">
                  <c:v>Andhra Pradesh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4023</c:v>
                </c:pt>
                <c:pt idx="1">
                  <c:v>4094</c:v>
                </c:pt>
                <c:pt idx="2">
                  <c:v>2360</c:v>
                </c:pt>
                <c:pt idx="3">
                  <c:v>2285</c:v>
                </c:pt>
                <c:pt idx="4">
                  <c:v>1763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0-4C45-8D98-A98FD9317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Cancelled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Uttar Pradesh</c:v>
                </c:pt>
                <c:pt idx="1">
                  <c:v>Tamil Nadu</c:v>
                </c:pt>
                <c:pt idx="2">
                  <c:v>Karnataka</c:v>
                </c:pt>
                <c:pt idx="3">
                  <c:v>Maharastra</c:v>
                </c:pt>
                <c:pt idx="4">
                  <c:v>Andhra Pradesh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955</c:v>
                </c:pt>
                <c:pt idx="1">
                  <c:v>703</c:v>
                </c:pt>
                <c:pt idx="2">
                  <c:v>485</c:v>
                </c:pt>
                <c:pt idx="3">
                  <c:v>389</c:v>
                </c:pt>
                <c:pt idx="4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C0-4C45-8D98-A98FD93177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Returned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Uttar Pradesh</c:v>
                </c:pt>
                <c:pt idx="1">
                  <c:v>Tamil Nadu</c:v>
                </c:pt>
                <c:pt idx="2">
                  <c:v>Karnataka</c:v>
                </c:pt>
                <c:pt idx="3">
                  <c:v>Maharastra</c:v>
                </c:pt>
                <c:pt idx="4">
                  <c:v>Andhra Pradesh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934</c:v>
                </c:pt>
                <c:pt idx="1">
                  <c:v>628</c:v>
                </c:pt>
                <c:pt idx="2">
                  <c:v>473</c:v>
                </c:pt>
                <c:pt idx="3">
                  <c:v>355</c:v>
                </c:pt>
                <c:pt idx="4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C0-4C45-8D98-A98FD931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586384"/>
        <c:axId val="129587344"/>
      </c:barChart>
      <c:catAx>
        <c:axId val="12958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7344"/>
        <c:crosses val="autoZero"/>
        <c:auto val="1"/>
        <c:lblAlgn val="ctr"/>
        <c:lblOffset val="100"/>
        <c:noMultiLvlLbl val="0"/>
      </c:catAx>
      <c:valAx>
        <c:axId val="12958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Month-Wise</a:t>
            </a:r>
            <a:r>
              <a:rPr lang="en-US" b="1" baseline="0" dirty="0"/>
              <a:t> Order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1691</c:v>
                </c:pt>
                <c:pt idx="1">
                  <c:v>2742</c:v>
                </c:pt>
                <c:pt idx="2">
                  <c:v>3699</c:v>
                </c:pt>
                <c:pt idx="3">
                  <c:v>3425</c:v>
                </c:pt>
                <c:pt idx="4">
                  <c:v>3027</c:v>
                </c:pt>
                <c:pt idx="5">
                  <c:v>3607</c:v>
                </c:pt>
                <c:pt idx="6">
                  <c:v>3805</c:v>
                </c:pt>
                <c:pt idx="7">
                  <c:v>4942</c:v>
                </c:pt>
                <c:pt idx="8">
                  <c:v>4370</c:v>
                </c:pt>
                <c:pt idx="9">
                  <c:v>10480</c:v>
                </c:pt>
                <c:pt idx="10">
                  <c:v>5358</c:v>
                </c:pt>
                <c:pt idx="11">
                  <c:v>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EA-4DC3-80A5-A774E42EF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8936895"/>
        <c:axId val="1768944095"/>
      </c:lineChart>
      <c:catAx>
        <c:axId val="176893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44095"/>
        <c:crosses val="autoZero"/>
        <c:auto val="1"/>
        <c:lblAlgn val="ctr"/>
        <c:lblOffset val="100"/>
        <c:noMultiLvlLbl val="0"/>
      </c:catAx>
      <c:valAx>
        <c:axId val="1768944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3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Seller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97-414A-9B41-7004950E3C2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97-414A-9B41-7004950E3C21}"/>
              </c:ext>
            </c:extLst>
          </c:dPt>
          <c:cat>
            <c:strRef>
              <c:f>Sheet1!$A$2:$A$5</c:f>
              <c:strCache>
                <c:ptCount val="2"/>
                <c:pt idx="0">
                  <c:v>Amazon</c:v>
                </c:pt>
                <c:pt idx="1">
                  <c:v>Merchant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25004</c:v>
                </c:pt>
                <c:pt idx="1">
                  <c:v>21298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E-49F1-8C88-CCEF734B5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Month-Wise Order 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6991</c:v>
                </c:pt>
                <c:pt idx="1">
                  <c:v>9706</c:v>
                </c:pt>
                <c:pt idx="2">
                  <c:v>7929</c:v>
                </c:pt>
                <c:pt idx="3">
                  <c:v>5831</c:v>
                </c:pt>
                <c:pt idx="4">
                  <c:v>5418</c:v>
                </c:pt>
                <c:pt idx="5">
                  <c:v>8036</c:v>
                </c:pt>
                <c:pt idx="6">
                  <c:v>6297</c:v>
                </c:pt>
                <c:pt idx="7">
                  <c:v>4896</c:v>
                </c:pt>
                <c:pt idx="8">
                  <c:v>6765</c:v>
                </c:pt>
                <c:pt idx="9">
                  <c:v>8165</c:v>
                </c:pt>
                <c:pt idx="10">
                  <c:v>9044</c:v>
                </c:pt>
                <c:pt idx="11">
                  <c:v>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2-4AB9-813A-8E43F1C02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919552"/>
        <c:axId val="423936352"/>
      </c:lineChart>
      <c:catAx>
        <c:axId val="42391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36352"/>
        <c:crosses val="autoZero"/>
        <c:auto val="1"/>
        <c:lblAlgn val="ctr"/>
        <c:lblOffset val="100"/>
        <c:noMultiLvlLbl val="0"/>
      </c:catAx>
      <c:valAx>
        <c:axId val="42393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91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Month-Wise</a:t>
            </a:r>
            <a:r>
              <a:rPr lang="en-US" b="1" baseline="0" dirty="0"/>
              <a:t>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2982</c:v>
                </c:pt>
                <c:pt idx="1">
                  <c:v>3570</c:v>
                </c:pt>
                <c:pt idx="2">
                  <c:v>5013</c:v>
                </c:pt>
                <c:pt idx="3">
                  <c:v>4075</c:v>
                </c:pt>
                <c:pt idx="4">
                  <c:v>3909</c:v>
                </c:pt>
                <c:pt idx="5">
                  <c:v>6804</c:v>
                </c:pt>
                <c:pt idx="6">
                  <c:v>3262</c:v>
                </c:pt>
                <c:pt idx="7">
                  <c:v>1941</c:v>
                </c:pt>
                <c:pt idx="8">
                  <c:v>1957</c:v>
                </c:pt>
                <c:pt idx="9">
                  <c:v>4030</c:v>
                </c:pt>
                <c:pt idx="10">
                  <c:v>5479</c:v>
                </c:pt>
                <c:pt idx="11">
                  <c:v>3270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A7-4B22-8700-00A321C69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181280"/>
        <c:axId val="129181760"/>
      </c:lineChart>
      <c:catAx>
        <c:axId val="1291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81760"/>
        <c:crosses val="autoZero"/>
        <c:auto val="1"/>
        <c:lblAlgn val="ctr"/>
        <c:lblOffset val="100"/>
        <c:noMultiLvlLbl val="0"/>
      </c:catAx>
      <c:valAx>
        <c:axId val="12918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8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Amazon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382</c:v>
                </c:pt>
                <c:pt idx="1">
                  <c:v>724</c:v>
                </c:pt>
                <c:pt idx="2">
                  <c:v>1427</c:v>
                </c:pt>
                <c:pt idx="3">
                  <c:v>1893</c:v>
                </c:pt>
                <c:pt idx="4">
                  <c:v>2341</c:v>
                </c:pt>
                <c:pt idx="5">
                  <c:v>2895</c:v>
                </c:pt>
                <c:pt idx="6">
                  <c:v>3162</c:v>
                </c:pt>
                <c:pt idx="7">
                  <c:v>2880</c:v>
                </c:pt>
                <c:pt idx="8">
                  <c:v>2618</c:v>
                </c:pt>
                <c:pt idx="9">
                  <c:v>2651</c:v>
                </c:pt>
                <c:pt idx="10">
                  <c:v>2613</c:v>
                </c:pt>
                <c:pt idx="11">
                  <c:v>2535</c:v>
                </c:pt>
                <c:pt idx="12">
                  <c:v>2497</c:v>
                </c:pt>
                <c:pt idx="13">
                  <c:v>2479</c:v>
                </c:pt>
                <c:pt idx="14">
                  <c:v>2754</c:v>
                </c:pt>
                <c:pt idx="15">
                  <c:v>2652</c:v>
                </c:pt>
                <c:pt idx="16">
                  <c:v>2788</c:v>
                </c:pt>
                <c:pt idx="17">
                  <c:v>2756</c:v>
                </c:pt>
                <c:pt idx="18">
                  <c:v>1889</c:v>
                </c:pt>
                <c:pt idx="19">
                  <c:v>1061</c:v>
                </c:pt>
                <c:pt idx="20">
                  <c:v>534</c:v>
                </c:pt>
                <c:pt idx="21">
                  <c:v>306</c:v>
                </c:pt>
                <c:pt idx="22">
                  <c:v>233</c:v>
                </c:pt>
                <c:pt idx="23">
                  <c:v>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7-475C-8A0B-0477FE883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111856"/>
        <c:axId val="308112816"/>
      </c:lineChart>
      <c:catAx>
        <c:axId val="30811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12816"/>
        <c:crosses val="autoZero"/>
        <c:auto val="1"/>
        <c:lblAlgn val="ctr"/>
        <c:lblOffset val="100"/>
        <c:noMultiLvlLbl val="0"/>
      </c:catAx>
      <c:valAx>
        <c:axId val="30811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1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Flipkart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5206</c:v>
                </c:pt>
                <c:pt idx="1">
                  <c:v>1775</c:v>
                </c:pt>
                <c:pt idx="2">
                  <c:v>959</c:v>
                </c:pt>
                <c:pt idx="3">
                  <c:v>459</c:v>
                </c:pt>
                <c:pt idx="4">
                  <c:v>409</c:v>
                </c:pt>
                <c:pt idx="5">
                  <c:v>505</c:v>
                </c:pt>
                <c:pt idx="6">
                  <c:v>1003</c:v>
                </c:pt>
                <c:pt idx="7">
                  <c:v>1987</c:v>
                </c:pt>
                <c:pt idx="8">
                  <c:v>3010</c:v>
                </c:pt>
                <c:pt idx="9">
                  <c:v>3692</c:v>
                </c:pt>
                <c:pt idx="10">
                  <c:v>4342</c:v>
                </c:pt>
                <c:pt idx="11">
                  <c:v>4648</c:v>
                </c:pt>
                <c:pt idx="12">
                  <c:v>4851</c:v>
                </c:pt>
                <c:pt idx="13">
                  <c:v>4529</c:v>
                </c:pt>
                <c:pt idx="14">
                  <c:v>4471</c:v>
                </c:pt>
                <c:pt idx="15">
                  <c:v>4390</c:v>
                </c:pt>
                <c:pt idx="16">
                  <c:v>4221</c:v>
                </c:pt>
                <c:pt idx="17">
                  <c:v>3976</c:v>
                </c:pt>
                <c:pt idx="18">
                  <c:v>4428</c:v>
                </c:pt>
                <c:pt idx="19">
                  <c:v>4573</c:v>
                </c:pt>
                <c:pt idx="20">
                  <c:v>4973</c:v>
                </c:pt>
                <c:pt idx="21">
                  <c:v>5269</c:v>
                </c:pt>
                <c:pt idx="22">
                  <c:v>5401</c:v>
                </c:pt>
                <c:pt idx="23">
                  <c:v>4410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AA-4314-B52C-CA69DA60A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8111856"/>
        <c:axId val="308112816"/>
      </c:lineChart>
      <c:catAx>
        <c:axId val="30811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12816"/>
        <c:crosses val="autoZero"/>
        <c:auto val="1"/>
        <c:lblAlgn val="ctr"/>
        <c:lblOffset val="100"/>
        <c:noMultiLvlLbl val="0"/>
      </c:catAx>
      <c:valAx>
        <c:axId val="30811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1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Delivery Choices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Delievery Choices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C9B-4BC4-9A3E-E9EE30EBC95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C9B-4BC4-9A3E-E9EE30EBC954}"/>
              </c:ext>
            </c:extLst>
          </c:dPt>
          <c:cat>
            <c:strRef>
              <c:f>Sheet1!$A$2:$A$5</c:f>
              <c:strCache>
                <c:ptCount val="2"/>
                <c:pt idx="0">
                  <c:v>Expedited</c:v>
                </c:pt>
                <c:pt idx="1">
                  <c:v>Standard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23666</c:v>
                </c:pt>
                <c:pt idx="1">
                  <c:v>21270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5-4FC4-A43D-82B7BDECC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Shipping Data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124-438B-B089-0550FB2712E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AFE-472D-8D9D-847F1D5C87C1}"/>
              </c:ext>
            </c:extLst>
          </c:dPt>
          <c:cat>
            <c:strRef>
              <c:f>Sheet1!$A$2:$A$5</c:f>
              <c:strCache>
                <c:ptCount val="2"/>
                <c:pt idx="0">
                  <c:v>Shipped</c:v>
                </c:pt>
                <c:pt idx="1">
                  <c:v>Cancelled/Unshipped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38395</c:v>
                </c:pt>
                <c:pt idx="1">
                  <c:v>4420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4-438B-B089-0550FB271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8500232653024931"/>
          <c:y val="3.0201335897831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60588873949480215"/>
          <c:y val="0.21581874632590048"/>
          <c:w val="0.35699577602215027"/>
          <c:h val="0.515607194291138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Expedited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DC-4996-A133-F147DE74F0B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35-43CD-9A6A-DA920799492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35-43CD-9A6A-DA920799492F}"/>
              </c:ext>
            </c:extLst>
          </c:dPt>
          <c:cat>
            <c:strRef>
              <c:f>Sheet1!$A$2:$A$4</c:f>
              <c:strCache>
                <c:ptCount val="3"/>
                <c:pt idx="0">
                  <c:v>Shipped</c:v>
                </c:pt>
                <c:pt idx="1">
                  <c:v>Cancelled</c:v>
                </c:pt>
                <c:pt idx="2">
                  <c:v>Unshipped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20190</c:v>
                </c:pt>
                <c:pt idx="1">
                  <c:v>2860</c:v>
                </c:pt>
                <c:pt idx="2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C-4996-A133-F147DE74F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420056060262142"/>
          <c:y val="3.15875923937077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1655890769684687"/>
          <c:y val="0.20997678169308351"/>
          <c:w val="0.32722274716399474"/>
          <c:h val="0.4933733210697200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Standard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F-4E94-B579-92BF51062EF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F-4E94-B579-92BF51062EF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CF-4E94-B579-92BF51062EFC}"/>
              </c:ext>
            </c:extLst>
          </c:dPt>
          <c:cat>
            <c:strRef>
              <c:f>Sheet1!$A$2:$A$4</c:f>
              <c:strCache>
                <c:ptCount val="3"/>
                <c:pt idx="0">
                  <c:v>Shipped</c:v>
                </c:pt>
                <c:pt idx="1">
                  <c:v>Cancelled</c:v>
                </c:pt>
                <c:pt idx="2">
                  <c:v>Unshipped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17006</c:v>
                </c:pt>
                <c:pt idx="1">
                  <c:v>904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99-4D1F-AE7D-7E0755E46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419841737869397"/>
          <c:y val="0.13048323318115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40770730503387"/>
          <c:y val="0.25104652663802163"/>
          <c:w val="0.79152625988650838"/>
          <c:h val="0.49853262344272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Vs Volume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Uttar Pradesh</c:v>
                </c:pt>
                <c:pt idx="1">
                  <c:v>Delhi</c:v>
                </c:pt>
                <c:pt idx="2">
                  <c:v>Maharastra</c:v>
                </c:pt>
                <c:pt idx="3">
                  <c:v>Rajasthan</c:v>
                </c:pt>
                <c:pt idx="4">
                  <c:v>Haryana</c:v>
                </c:pt>
                <c:pt idx="5">
                  <c:v>Bihar</c:v>
                </c:pt>
                <c:pt idx="6">
                  <c:v>Tamil Nadu</c:v>
                </c:pt>
                <c:pt idx="7">
                  <c:v>Karnataka</c:v>
                </c:pt>
                <c:pt idx="8">
                  <c:v>Telangana</c:v>
                </c:pt>
                <c:pt idx="9">
                  <c:v>Andhra Pradesh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75256</c:v>
                </c:pt>
                <c:pt idx="1">
                  <c:v>29243</c:v>
                </c:pt>
                <c:pt idx="2">
                  <c:v>27380</c:v>
                </c:pt>
                <c:pt idx="3">
                  <c:v>25031</c:v>
                </c:pt>
                <c:pt idx="4">
                  <c:v>19488</c:v>
                </c:pt>
                <c:pt idx="5">
                  <c:v>19352</c:v>
                </c:pt>
                <c:pt idx="6">
                  <c:v>18172</c:v>
                </c:pt>
                <c:pt idx="7">
                  <c:v>17937</c:v>
                </c:pt>
                <c:pt idx="8">
                  <c:v>17929</c:v>
                </c:pt>
                <c:pt idx="9">
                  <c:v>16599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8-45BF-9891-110E5B312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8795663"/>
        <c:axId val="1128796623"/>
      </c:barChart>
      <c:catAx>
        <c:axId val="112879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96623"/>
        <c:crosses val="autoZero"/>
        <c:auto val="1"/>
        <c:lblAlgn val="ctr"/>
        <c:lblOffset val="100"/>
        <c:noMultiLvlLbl val="0"/>
      </c:catAx>
      <c:valAx>
        <c:axId val="11287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79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82932487470993"/>
          <c:y val="0.93153331629736369"/>
          <c:w val="0.39434107168872828"/>
          <c:h val="6.8466683702636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 VS 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Uttar Pradesh</c:v>
                </c:pt>
                <c:pt idx="1">
                  <c:v>Maharastra</c:v>
                </c:pt>
                <c:pt idx="2">
                  <c:v>Tamil Nadu</c:v>
                </c:pt>
                <c:pt idx="3">
                  <c:v>Rajasthan</c:v>
                </c:pt>
                <c:pt idx="4">
                  <c:v>Telangana</c:v>
                </c:pt>
                <c:pt idx="5">
                  <c:v>Bihar</c:v>
                </c:pt>
                <c:pt idx="6">
                  <c:v>AndhraPradesh</c:v>
                </c:pt>
                <c:pt idx="7">
                  <c:v>Karnataka</c:v>
                </c:pt>
                <c:pt idx="8">
                  <c:v>Haryana</c:v>
                </c:pt>
                <c:pt idx="9">
                  <c:v>Delhi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90009621.879999995</c:v>
                </c:pt>
                <c:pt idx="1">
                  <c:v>30763730.91</c:v>
                </c:pt>
                <c:pt idx="2">
                  <c:v>27318879.510000002</c:v>
                </c:pt>
                <c:pt idx="3">
                  <c:v>26505340.739999998</c:v>
                </c:pt>
                <c:pt idx="4">
                  <c:v>26474075</c:v>
                </c:pt>
                <c:pt idx="5">
                  <c:v>26221722.809999999</c:v>
                </c:pt>
                <c:pt idx="6">
                  <c:v>25740306.649999999</c:v>
                </c:pt>
                <c:pt idx="7">
                  <c:v>22800810.57</c:v>
                </c:pt>
                <c:pt idx="8">
                  <c:v>19723991.629999999</c:v>
                </c:pt>
                <c:pt idx="9">
                  <c:v>18343432.620000001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C-4375-84E7-A1F72B6D1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245887"/>
        <c:axId val="1707398255"/>
      </c:barChart>
      <c:catAx>
        <c:axId val="112024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398255"/>
        <c:crosses val="autoZero"/>
        <c:auto val="1"/>
        <c:lblAlgn val="ctr"/>
        <c:lblOffset val="100"/>
        <c:noMultiLvlLbl val="0"/>
      </c:catAx>
      <c:valAx>
        <c:axId val="170739825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24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6F8B15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47B0CB-DB77-4134-9034-9B7F3F788963}" authorId="{4CC446AF-4B26-B344-D48A-777B1C6A710D}" created="2024-08-20T17:38:51.376">
    <pc:sldMkLst xmlns:pc="http://schemas.microsoft.com/office/powerpoint/2013/main/command">
      <pc:docMk/>
      <pc:sldMk cId="1871385891" sldId="256"/>
    </pc:sldMkLst>
    <p188:txBody>
      <a:bodyPr/>
      <a:lstStyle/>
      <a:p>
        <a:r>
          <a:rPr lang="en-IN"/>
          <a:t>Informal stickers, alignment proble
</a:t>
        </a:r>
      </a:p>
    </p188:txBody>
  </p188:cm>
</p188:cmLst>
</file>

<file path=ppt/comments/modernComment_101_60D915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5F7C07-F7C2-4515-80D3-266257F898FB}" authorId="{4CC446AF-4B26-B344-D48A-777B1C6A710D}" created="2024-08-20T17:40:30.3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24839634" sldId="257"/>
      <ac:spMk id="9" creationId="{09A7C9A2-2CE9-C01B-4441-7D30ABC8FEE4}"/>
    </ac:deMkLst>
    <p188:txBody>
      <a:bodyPr/>
      <a:lstStyle/>
      <a:p>
        <a:r>
          <a:rPr lang="en-IN"/>
          <a:t>Alignment issue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6T15:55:07.005" authorId="{7751FBEC-3F7D-9AE9-308E-3F0864B6242D}"/>
          </p223:rxn>
        </p223:reactions>
      </p:ext>
    </p188:extLst>
  </p188:cm>
</p188:cmLst>
</file>

<file path=ppt/comments/modernComment_10E_4CC1C7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108C09-8190-4B35-AE29-4FBAF155FD40}" authorId="{4CC446AF-4B26-B344-D48A-777B1C6A710D}" created="2024-08-20T17:40:54.427">
    <pc:sldMkLst xmlns:pc="http://schemas.microsoft.com/office/powerpoint/2013/main/command">
      <pc:docMk/>
      <pc:sldMk cId="1287767844" sldId="270"/>
    </pc:sldMkLst>
    <p188:txBody>
      <a:bodyPr/>
      <a:lstStyle/>
      <a:p>
        <a:r>
          <a:rPr lang="en-IN"/>
          <a:t>Pie chart has two extra legends
</a:t>
        </a:r>
      </a:p>
    </p188:txBody>
  </p188:cm>
</p188:cmLst>
</file>

<file path=ppt/comments/modernComment_10F_673CE2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972645-1451-41F8-8A0A-DC2618C929E2}" authorId="{4CC446AF-4B26-B344-D48A-777B1C6A710D}" created="2024-08-20T17:42:07.219">
    <pc:sldMkLst xmlns:pc="http://schemas.microsoft.com/office/powerpoint/2013/main/command">
      <pc:docMk/>
      <pc:sldMk cId="1732043425" sldId="271"/>
    </pc:sldMkLst>
    <p188:txBody>
      <a:bodyPr/>
      <a:lstStyle/>
      <a:p>
        <a:r>
          <a:rPr lang="en-IN"/>
          <a:t>Y axis we don’t mark values.. Legends overlapping</a:t>
        </a:r>
      </a:p>
    </p188:txBody>
  </p188:cm>
</p188:cmLst>
</file>

<file path=ppt/comments/modernComment_110_D1D98A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503EF9-0E33-4D51-86A6-75ED72715FBC}" authorId="{4CC446AF-4B26-B344-D48A-777B1C6A710D}" created="2024-08-20T17:43:02.248">
    <pc:sldMkLst xmlns:pc="http://schemas.microsoft.com/office/powerpoint/2013/main/command">
      <pc:docMk/>
      <pc:sldMk cId="3520694786" sldId="272"/>
    </pc:sldMkLst>
    <p188:txBody>
      <a:bodyPr/>
      <a:lstStyle/>
      <a:p>
        <a:r>
          <a:rPr lang="en-IN"/>
          <a:t>Text ke upar arrow aa raha… randomly kahi se bhi text start ho raha(can insert boxes), Graphs me e me value likhe nhi hote</a:t>
        </a:r>
      </a:p>
    </p188:txBody>
  </p188:cm>
</p188:cmLst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0.68556</cdr:x>
      <cdr:y>0.76808</cdr:y>
    </cdr:from>
    <cdr:to>
      <cdr:x>0.78007</cdr:x>
      <cdr:y>0.93683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48C6DDD-0A14-DCB0-8FF3-485E35DD8487}"/>
            </a:ext>
          </a:extLst>
        </cdr:cNvPr>
        <cdr:cNvSpPr txBox="1"/>
      </cdr:nvSpPr>
      <cdr:spPr>
        <a:xfrm xmlns:a="http://schemas.openxmlformats.org/drawingml/2006/main">
          <a:off x="6632491" y="416197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00B050"/>
              </a:solidFill>
            </a:rPr>
            <a:t>Hours</a:t>
          </a:r>
          <a:endParaRPr lang="en-IN" sz="1600" b="1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0.31311</cdr:x>
      <cdr:y>0.38342</cdr:y>
    </cdr:from>
    <cdr:to>
      <cdr:x>0.40762</cdr:x>
      <cdr:y>0.55217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9324909-DB52-4F12-B0B3-6DB293CD5588}"/>
            </a:ext>
          </a:extLst>
        </cdr:cNvPr>
        <cdr:cNvSpPr txBox="1"/>
      </cdr:nvSpPr>
      <cdr:spPr>
        <a:xfrm xmlns:a="http://schemas.openxmlformats.org/drawingml/2006/main">
          <a:off x="3029161" y="20776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0.31486</cdr:x>
      <cdr:y>0.43811</cdr:y>
    </cdr:from>
    <cdr:to>
      <cdr:x>0.40937</cdr:x>
      <cdr:y>0.60686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4C919A4B-E726-9E1B-B6FD-0459EE89A54D}"/>
            </a:ext>
          </a:extLst>
        </cdr:cNvPr>
        <cdr:cNvSpPr txBox="1"/>
      </cdr:nvSpPr>
      <cdr:spPr>
        <a:xfrm xmlns:a="http://schemas.openxmlformats.org/drawingml/2006/main" rot="16200000">
          <a:off x="3046094" y="23739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400" b="1" dirty="0"/>
        </a:p>
      </cdr:txBody>
    </cdr:sp>
  </cdr:relSizeAnchor>
  <cdr:relSizeAnchor xmlns:cdr="http://schemas.openxmlformats.org/drawingml/2006/chartDrawing">
    <cdr:from>
      <cdr:x>0.40354</cdr:x>
      <cdr:y>0.3702</cdr:y>
    </cdr:from>
    <cdr:to>
      <cdr:x>0.49805</cdr:x>
      <cdr:y>0.53895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A0CB10B-FEA8-D6D9-44FE-5EF9B0880DD7}"/>
            </a:ext>
          </a:extLst>
        </cdr:cNvPr>
        <cdr:cNvSpPr txBox="1"/>
      </cdr:nvSpPr>
      <cdr:spPr>
        <a:xfrm xmlns:a="http://schemas.openxmlformats.org/drawingml/2006/main" rot="16200000">
          <a:off x="3904049" y="20060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rgbClr val="00B050"/>
              </a:solidFill>
            </a:rPr>
            <a:t>Orders</a:t>
          </a:r>
          <a:endParaRPr lang="en-IN" sz="1400" b="1" dirty="0">
            <a:solidFill>
              <a:srgbClr val="00B05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0.15698</cdr:x>
      <cdr:y>0.23732</cdr:y>
    </cdr:from>
    <cdr:to>
      <cdr:x>0.40374</cdr:x>
      <cdr:y>0.52161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41AB58D-52B5-B41E-8134-6AC7F9A2DC8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75823" y="477076"/>
          <a:ext cx="747931" cy="57151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758C-87AD-4D8F-B15D-783096B11679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7EE4-D1A7-49FC-BAFC-C246AF71D8A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77EE4-D1A7-49FC-BAFC-C246AF71D8A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77EE4-D1A7-49FC-BAFC-C246AF71D8A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46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77EE4-D1A7-49FC-BAFC-C246AF71D8A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3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77EE4-D1A7-49FC-BAFC-C246AF71D8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9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36AA-F950-2828-5E2F-1429AB9C4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C0DE-1F21-2CE4-DD60-1B4A0353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ADC2-9720-38E5-A74D-7101D3A2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26A9-906F-F31A-63C5-74B44255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F3EE-9473-1D9D-4C75-5551DFCD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5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83F1-7A83-9E5C-F6F9-97A023CB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233B-FE8E-BD9A-45E4-4030F0B9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FC71-3C1D-B794-7EC1-BC04890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1170-6115-2801-F146-3C00B2BB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E93D-D86A-2D58-2967-8ECD61D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D8A0B-B755-3E4F-8034-FFD65BFC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3135-037C-FDEE-8878-3D716914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A7D0-CA74-CFC3-9951-1D7D5527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968F-CC24-1C13-57FA-76526EBB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C1BF8-7FD8-26C2-1336-6409A59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10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BA5F-0BBE-22F0-AC93-97653C10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6FE2-8E5B-E9BE-A694-BC50FE40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0A66-EB82-CCAA-7E3C-DE66C009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8F08-E471-80AA-8FBD-0057E9C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6ABF-8AF0-ECBC-312E-0F70428F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83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D7E6-8EDC-7ECC-A2BB-E0E3A8EA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6F75-5377-8673-C121-3CF67A37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4524-F4F4-04AC-EB67-8A833473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0077-8865-C4C3-0C8D-350C9553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C073-3FBD-6779-9496-70663F0C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68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6E1-99BA-665E-2415-4D5DA82C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224A-FF54-C8AF-3D56-D216F0B6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388D-4BCD-FC89-1DDD-690C2A37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6D88-A386-2762-1D42-F9B391B8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0DE9-FD02-D693-24F4-BE45CCDD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266B-0DF5-F513-BE2D-47BEE916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94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0D0-3CAB-E2B4-F02B-D48DCEDA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556A-9D0C-E769-DD2D-5584C5C8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957CC-0801-927D-C86C-B34BAEAF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5115C-4934-AD13-E556-16B5B058B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27ED9-29C6-D7D5-FA1C-FEE87F495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5C40F-1E43-A79D-3489-582D9057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137AE-408F-E0CD-1B5C-D20B49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C447C-6682-4FD8-B9A5-B08B2D39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A43A-A614-EAB3-211C-19503B07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B0FBD-D362-ACF3-6427-6CECD4FA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7EAFB-2921-96AA-44A4-711D209B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88C-DFEA-0139-53C6-8FA5DD11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F028-EA58-438A-0D2A-C69554EE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C3523-B77A-692E-60AA-37CFF592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E3E-B327-5C38-02E1-681FE42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6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1E5D-413C-93FA-A5B9-BBD03B67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8075-C6B8-505D-DDF9-E3271DDF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D6C6-AD59-DDD9-CBA3-67961E3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7955-DF70-69A2-ACF6-C9240F30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674E-1146-FF96-32BF-45397E7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2D10-854A-4814-C6CA-0D99AB70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1E6-F882-96E6-60FB-437E6C09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22888-B524-3E1D-8CB9-6D0ED1931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0788-8A17-BEDB-6A9B-F44DED09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DC378-B722-3ACA-824E-C3CA007B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AA37-13FD-C128-F999-1948D533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BFB3-8D98-A008-91EA-7CD096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03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23BA2-F58F-E5CA-F724-C022B253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27C4-7242-8215-8CBD-80CB3C70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44FD-0BB2-515E-F37E-98428309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09A8-9BB7-4D9E-BB5E-8C625E80878B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A447-D74E-EA94-A384-7A5204332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A650-86CE-1136-9C39-B6723ABF6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D8BF-0941-4C0B-A85F-20944809868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0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18/10/relationships/comments" Target="../comments/modernComment_100_6F8B152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chart" Target="../charts/chart3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10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png"/><Relationship Id="rId3" Type="http://schemas.openxmlformats.org/officeDocument/2006/relationships/image" Target="../media/image9.svg"/><Relationship Id="rId7" Type="http://schemas.openxmlformats.org/officeDocument/2006/relationships/image" Target="../media/image10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3.xml"/><Relationship Id="rId11" Type="http://schemas.openxmlformats.org/officeDocument/2006/relationships/image" Target="../media/image30.png"/><Relationship Id="rId5" Type="http://schemas.openxmlformats.org/officeDocument/2006/relationships/chart" Target="../charts/chart32.xml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1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2" Type="http://schemas.microsoft.com/office/2018/10/relationships/comments" Target="../comments/modernComment_101_60D915D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9.svg"/><Relationship Id="rId3" Type="http://schemas.microsoft.com/office/2018/10/relationships/comments" Target="../comments/modernComment_10E_4CC1C724.xml"/><Relationship Id="rId7" Type="http://schemas.openxmlformats.org/officeDocument/2006/relationships/chart" Target="../charts/chart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chart" Target="../charts/chart1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13" Type="http://schemas.openxmlformats.org/officeDocument/2006/relationships/image" Target="../media/image17.png"/><Relationship Id="rId3" Type="http://schemas.microsoft.com/office/2018/10/relationships/comments" Target="../comments/modernComment_10F_673CE2A1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11" Type="http://schemas.openxmlformats.org/officeDocument/2006/relationships/image" Target="../media/image15.png"/><Relationship Id="rId5" Type="http://schemas.openxmlformats.org/officeDocument/2006/relationships/chart" Target="../charts/chart6.xml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chart" Target="../charts/chart13.xml"/><Relationship Id="rId3" Type="http://schemas.microsoft.com/office/2018/10/relationships/comments" Target="../comments/modernComment_110_D1D98A02.xml"/><Relationship Id="rId7" Type="http://schemas.openxmlformats.org/officeDocument/2006/relationships/image" Target="../media/image18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chart" Target="../charts/chart11.xml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13" Type="http://schemas.openxmlformats.org/officeDocument/2006/relationships/chart" Target="../charts/chart18.xml"/><Relationship Id="rId3" Type="http://schemas.openxmlformats.org/officeDocument/2006/relationships/image" Target="../media/image9.svg"/><Relationship Id="rId7" Type="http://schemas.openxmlformats.org/officeDocument/2006/relationships/chart" Target="../charts/chart15.xml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chart" Target="../charts/char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chart" Target="../charts/chart2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image" Target="../media/image9.svg"/><Relationship Id="rId7" Type="http://schemas.openxmlformats.org/officeDocument/2006/relationships/chart" Target="../charts/chart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10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57C-B849-3E10-CD93-95F348CA6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697" y="24450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+mn-lt"/>
              </a:rPr>
              <a:t>Data Analysis of E-Commerce Platform</a:t>
            </a:r>
            <a:br>
              <a:rPr lang="en-IN" sz="6000" b="1" dirty="0">
                <a:solidFill>
                  <a:srgbClr val="0070C0"/>
                </a:solidFill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42647-D2D3-7FF4-A49A-3DFA6966E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410" y="370790"/>
            <a:ext cx="7725049" cy="145457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Graduation Project 2024</a:t>
            </a:r>
            <a:endParaRPr lang="en-IN" sz="4800" b="1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F27CC6-61E1-CD05-6356-9C0668772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6" y="3461349"/>
            <a:ext cx="3740200" cy="2103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322AB-CF9E-A6D8-F587-095DF4B78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16" y="4279617"/>
            <a:ext cx="3176520" cy="959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9B6EB4-4711-D67A-65FF-E258BF57C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5" y="4087205"/>
            <a:ext cx="2503661" cy="979054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9AEDB259-D3AE-E593-A1BA-906869A2A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186" y="4151858"/>
            <a:ext cx="914400" cy="9144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513A16D1-0B0B-00C8-F1AD-E58359457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3267" y="4107098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AF02D1-36A0-19F7-B82F-9A4079FD45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1" y="80204"/>
            <a:ext cx="1905000" cy="1905000"/>
          </a:xfrm>
          <a:prstGeom prst="rect">
            <a:avLst/>
          </a:prstGeom>
        </p:spPr>
      </p:pic>
      <p:sp>
        <p:nvSpPr>
          <p:cNvPr id="27" name="Minus Sign 26">
            <a:extLst>
              <a:ext uri="{FF2B5EF4-FFF2-40B4-BE49-F238E27FC236}">
                <a16:creationId xmlns:a16="http://schemas.microsoft.com/office/drawing/2014/main" id="{C67F7871-856A-CF3F-7FE4-5A7241BB2F50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A64877FD-CCB7-99E5-4A4E-ABF646967271}"/>
              </a:ext>
            </a:extLst>
          </p:cNvPr>
          <p:cNvSpPr/>
          <p:nvPr/>
        </p:nvSpPr>
        <p:spPr>
          <a:xfrm>
            <a:off x="59254" y="6432795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63ED82A0-A41C-E135-F943-D368963A347D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431D74D0-48CC-940C-0EE0-2FACF6047398}"/>
              </a:ext>
            </a:extLst>
          </p:cNvPr>
          <p:cNvSpPr/>
          <p:nvPr/>
        </p:nvSpPr>
        <p:spPr>
          <a:xfrm>
            <a:off x="-418482" y="6365302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385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60" y="-173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		Comparative Analysis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6C4E30-AA62-A63E-8406-E02699574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73" y="80804"/>
            <a:ext cx="896124" cy="896124"/>
          </a:xfr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4F5F3E-9F97-5D86-50E3-D70379F55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711C2-D428-E640-4C5C-7AB308A5D3CF}"/>
              </a:ext>
            </a:extLst>
          </p:cNvPr>
          <p:cNvSpPr txBox="1"/>
          <p:nvPr/>
        </p:nvSpPr>
        <p:spPr>
          <a:xfrm>
            <a:off x="248551" y="921537"/>
            <a:ext cx="41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Peak Months for All Platforms</a:t>
            </a:r>
            <a:endParaRPr lang="en-IN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DF21645-E943-3C1E-BB46-5DD71E8AF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545786"/>
              </p:ext>
            </p:extLst>
          </p:nvPr>
        </p:nvGraphicFramePr>
        <p:xfrm>
          <a:off x="145056" y="1526655"/>
          <a:ext cx="3678341" cy="2786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1EC52E-5D00-5A2C-A91E-66A88A3B14AF}"/>
              </a:ext>
            </a:extLst>
          </p:cNvPr>
          <p:cNvSpPr txBox="1"/>
          <p:nvPr/>
        </p:nvSpPr>
        <p:spPr>
          <a:xfrm>
            <a:off x="449183" y="4529006"/>
            <a:ext cx="3460947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Flipkart Sales peak during </a:t>
            </a:r>
            <a:r>
              <a:rPr lang="en-US" b="1" dirty="0">
                <a:solidFill>
                  <a:srgbClr val="7030A0"/>
                </a:solidFill>
              </a:rPr>
              <a:t>October</a:t>
            </a:r>
          </a:p>
          <a:p>
            <a:r>
              <a:rPr lang="en-US" b="1" dirty="0">
                <a:solidFill>
                  <a:srgbClr val="0070C0"/>
                </a:solidFill>
              </a:rPr>
              <a:t> due to Festival season as well as </a:t>
            </a:r>
          </a:p>
          <a:p>
            <a:r>
              <a:rPr lang="en-US" b="1" dirty="0">
                <a:solidFill>
                  <a:srgbClr val="0070C0"/>
                </a:solidFill>
              </a:rPr>
              <a:t> it’s own BIG-BILLION SALE during </a:t>
            </a:r>
          </a:p>
          <a:p>
            <a:r>
              <a:rPr lang="en-US" b="1" dirty="0">
                <a:solidFill>
                  <a:srgbClr val="0070C0"/>
                </a:solidFill>
              </a:rPr>
              <a:t>  October.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EFC739F-C109-2B98-80BF-235084498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64829"/>
              </p:ext>
            </p:extLst>
          </p:nvPr>
        </p:nvGraphicFramePr>
        <p:xfrm>
          <a:off x="3941497" y="1639735"/>
          <a:ext cx="3972232" cy="267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D3DFD0-0504-F6C6-EEDA-E135E6D2CB8C}"/>
              </a:ext>
            </a:extLst>
          </p:cNvPr>
          <p:cNvSpPr txBox="1"/>
          <p:nvPr/>
        </p:nvSpPr>
        <p:spPr>
          <a:xfrm>
            <a:off x="8783454" y="4400474"/>
            <a:ext cx="310758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Amazon sales peaks during</a:t>
            </a:r>
          </a:p>
          <a:p>
            <a:r>
              <a:rPr lang="en-US" b="1" dirty="0">
                <a:solidFill>
                  <a:srgbClr val="0070C0"/>
                </a:solidFill>
              </a:rPr>
              <a:t> June due to Great Indian</a:t>
            </a:r>
          </a:p>
          <a:p>
            <a:r>
              <a:rPr lang="en-US" b="1" dirty="0">
                <a:solidFill>
                  <a:srgbClr val="0070C0"/>
                </a:solidFill>
              </a:rPr>
              <a:t> Festival Sale and in November</a:t>
            </a:r>
          </a:p>
          <a:p>
            <a:r>
              <a:rPr lang="en-US" b="1" dirty="0">
                <a:solidFill>
                  <a:srgbClr val="0070C0"/>
                </a:solidFill>
              </a:rPr>
              <a:t> due to </a:t>
            </a:r>
            <a:r>
              <a:rPr lang="en-US" b="1" dirty="0">
                <a:solidFill>
                  <a:srgbClr val="7030A0"/>
                </a:solidFill>
              </a:rPr>
              <a:t>Diwali Sales</a:t>
            </a:r>
            <a:endParaRPr lang="en-IN" b="1" dirty="0">
              <a:solidFill>
                <a:srgbClr val="7030A0"/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39E1329-1D3B-5357-135F-93114297C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898447"/>
              </p:ext>
            </p:extLst>
          </p:nvPr>
        </p:nvGraphicFramePr>
        <p:xfrm>
          <a:off x="8181148" y="1557565"/>
          <a:ext cx="3865796" cy="267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21E939-F313-6384-F271-ABBBC9D0907A}"/>
              </a:ext>
            </a:extLst>
          </p:cNvPr>
          <p:cNvSpPr txBox="1"/>
          <p:nvPr/>
        </p:nvSpPr>
        <p:spPr>
          <a:xfrm>
            <a:off x="4556566" y="4495132"/>
            <a:ext cx="362458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Meesho Sales is usually throughout</a:t>
            </a:r>
          </a:p>
          <a:p>
            <a:r>
              <a:rPr lang="en-US" b="1" dirty="0">
                <a:solidFill>
                  <a:srgbClr val="0070C0"/>
                </a:solidFill>
              </a:rPr>
              <a:t> the year and usually once a </a:t>
            </a:r>
            <a:r>
              <a:rPr lang="en-US" b="1" dirty="0">
                <a:solidFill>
                  <a:srgbClr val="7030A0"/>
                </a:solidFill>
              </a:rPr>
              <a:t>quarter</a:t>
            </a:r>
          </a:p>
          <a:p>
            <a:r>
              <a:rPr lang="en-US" b="1" dirty="0">
                <a:solidFill>
                  <a:srgbClr val="0070C0"/>
                </a:solidFill>
              </a:rPr>
              <a:t> they give discount offers on various</a:t>
            </a:r>
          </a:p>
          <a:p>
            <a:r>
              <a:rPr lang="en-US" b="1" dirty="0">
                <a:solidFill>
                  <a:srgbClr val="0070C0"/>
                </a:solidFill>
              </a:rPr>
              <a:t> orders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3" name="Content Placeholder 11">
            <a:extLst>
              <a:ext uri="{FF2B5EF4-FFF2-40B4-BE49-F238E27FC236}">
                <a16:creationId xmlns:a16="http://schemas.microsoft.com/office/drawing/2014/main" id="{2AE896CC-8E70-9CEC-F89B-7B8119C64F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60" y="259742"/>
            <a:ext cx="1481748" cy="447419"/>
          </a:xfrm>
          <a:prstGeom prst="rect">
            <a:avLst/>
          </a:prstGeom>
        </p:spPr>
      </p:pic>
      <p:pic>
        <p:nvPicPr>
          <p:cNvPr id="24" name="Content Placeholder 10">
            <a:extLst>
              <a:ext uri="{FF2B5EF4-FFF2-40B4-BE49-F238E27FC236}">
                <a16:creationId xmlns:a16="http://schemas.microsoft.com/office/drawing/2014/main" id="{69B3C86C-943E-17A6-A585-887B58D65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4" y="-171804"/>
            <a:ext cx="1963356" cy="1104388"/>
          </a:xfrm>
          <a:prstGeom prst="rect">
            <a:avLst/>
          </a:prstGeom>
        </p:spPr>
      </p:pic>
      <p:pic>
        <p:nvPicPr>
          <p:cNvPr id="25" name="Content Placeholder 17">
            <a:extLst>
              <a:ext uri="{FF2B5EF4-FFF2-40B4-BE49-F238E27FC236}">
                <a16:creationId xmlns:a16="http://schemas.microsoft.com/office/drawing/2014/main" id="{895C6F33-B016-6C31-861E-D8EF80FFC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13" y="130482"/>
            <a:ext cx="1412709" cy="6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1" y="-173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				Comparative Analysis</a:t>
            </a:r>
            <a:endParaRPr lang="en-IN" sz="2800" dirty="0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F5A217-4B23-F0E3-A7EF-24D01927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D4C94A33-0BAD-A829-F97E-77152E94E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73" y="80804"/>
            <a:ext cx="896124" cy="896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DD852D-F273-833A-995D-BAEFA6818767}"/>
              </a:ext>
            </a:extLst>
          </p:cNvPr>
          <p:cNvSpPr txBox="1"/>
          <p:nvPr/>
        </p:nvSpPr>
        <p:spPr>
          <a:xfrm>
            <a:off x="198506" y="991692"/>
            <a:ext cx="4256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Peak Hours for all the Platform</a:t>
            </a:r>
            <a:endParaRPr lang="en-IN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EEE4D26-3A08-6531-221E-4CA7EB974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170764"/>
              </p:ext>
            </p:extLst>
          </p:nvPr>
        </p:nvGraphicFramePr>
        <p:xfrm>
          <a:off x="143674" y="1315929"/>
          <a:ext cx="4943168" cy="31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ontent Placeholder 20">
            <a:extLst>
              <a:ext uri="{FF2B5EF4-FFF2-40B4-BE49-F238E27FC236}">
                <a16:creationId xmlns:a16="http://schemas.microsoft.com/office/drawing/2014/main" id="{59C629BF-AF72-57D9-4CE6-91974833C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74158"/>
              </p:ext>
            </p:extLst>
          </p:nvPr>
        </p:nvGraphicFramePr>
        <p:xfrm>
          <a:off x="6616513" y="1315929"/>
          <a:ext cx="4943168" cy="315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A1E2A11A-C62A-4F5A-E2A8-5214E046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79" y="1328876"/>
            <a:ext cx="1060498" cy="10604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E574E6-4B1E-83B2-417F-40114CFA77C6}"/>
              </a:ext>
            </a:extLst>
          </p:cNvPr>
          <p:cNvSpPr txBox="1"/>
          <p:nvPr/>
        </p:nvSpPr>
        <p:spPr>
          <a:xfrm>
            <a:off x="4103977" y="2471153"/>
            <a:ext cx="266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 suggest best time</a:t>
            </a:r>
          </a:p>
          <a:p>
            <a:r>
              <a:rPr lang="en-US" b="1" dirty="0">
                <a:solidFill>
                  <a:srgbClr val="0070C0"/>
                </a:solidFill>
              </a:rPr>
              <a:t> to display advertisement.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9" name="Content Placeholder 11">
            <a:extLst>
              <a:ext uri="{FF2B5EF4-FFF2-40B4-BE49-F238E27FC236}">
                <a16:creationId xmlns:a16="http://schemas.microsoft.com/office/drawing/2014/main" id="{B2947D05-03A6-9C19-69CF-AC95662EF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35" y="318728"/>
            <a:ext cx="1481748" cy="447419"/>
          </a:xfrm>
          <a:prstGeom prst="rect">
            <a:avLst/>
          </a:prstGeom>
        </p:spPr>
      </p:pic>
      <p:pic>
        <p:nvPicPr>
          <p:cNvPr id="30" name="Content Placeholder 10">
            <a:extLst>
              <a:ext uri="{FF2B5EF4-FFF2-40B4-BE49-F238E27FC236}">
                <a16:creationId xmlns:a16="http://schemas.microsoft.com/office/drawing/2014/main" id="{04F46C65-FE6A-F2AB-4B65-7FFFE236A8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4" y="-171804"/>
            <a:ext cx="1963356" cy="1104388"/>
          </a:xfrm>
          <a:prstGeom prst="rect">
            <a:avLst/>
          </a:prstGeom>
        </p:spPr>
      </p:pic>
      <p:pic>
        <p:nvPicPr>
          <p:cNvPr id="31" name="Content Placeholder 17">
            <a:extLst>
              <a:ext uri="{FF2B5EF4-FFF2-40B4-BE49-F238E27FC236}">
                <a16:creationId xmlns:a16="http://schemas.microsoft.com/office/drawing/2014/main" id="{746A5AC5-767F-DAC2-3450-3CBC14AA0D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13" y="130482"/>
            <a:ext cx="1412709" cy="7967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D1907B-2363-7FC3-CEE2-4F76D9705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" y="4879962"/>
            <a:ext cx="609604" cy="6096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A973FA-A7A7-36FF-4236-D0155E1639EF}"/>
              </a:ext>
            </a:extLst>
          </p:cNvPr>
          <p:cNvSpPr txBox="1"/>
          <p:nvPr/>
        </p:nvSpPr>
        <p:spPr>
          <a:xfrm>
            <a:off x="198506" y="4475259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Other Insights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44739-BBA9-317A-D624-A6A9D7BC9F40}"/>
              </a:ext>
            </a:extLst>
          </p:cNvPr>
          <p:cNvSpPr txBox="1"/>
          <p:nvPr/>
        </p:nvSpPr>
        <p:spPr>
          <a:xfrm>
            <a:off x="565284" y="4969480"/>
            <a:ext cx="505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Cancel their order because they change their mind.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5E853E-1F6C-F93A-3D2A-F96D7135F5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" y="5618909"/>
            <a:ext cx="609604" cy="6096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821FD-5C62-53DC-965C-F2EAB8A67295}"/>
              </a:ext>
            </a:extLst>
          </p:cNvPr>
          <p:cNvSpPr txBox="1"/>
          <p:nvPr/>
        </p:nvSpPr>
        <p:spPr>
          <a:xfrm>
            <a:off x="565284" y="5674373"/>
            <a:ext cx="452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Cancel product because of long delivery time.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8DCE70F-8211-A4E4-0CD5-E05F074F69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28" y="4564455"/>
            <a:ext cx="609604" cy="60960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53A090D-F373-F0F2-1744-09DFD6B4D46E}"/>
              </a:ext>
            </a:extLst>
          </p:cNvPr>
          <p:cNvSpPr txBox="1"/>
          <p:nvPr/>
        </p:nvSpPr>
        <p:spPr>
          <a:xfrm>
            <a:off x="6243897" y="4600148"/>
            <a:ext cx="410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Cancel product due to high shipping cost.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2E9BA9-0AEC-930F-9566-F978B07AB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24" y="5196248"/>
            <a:ext cx="609604" cy="6096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BE02951-6C54-BD6C-E6F7-336517FB2426}"/>
              </a:ext>
            </a:extLst>
          </p:cNvPr>
          <p:cNvSpPr txBox="1"/>
          <p:nvPr/>
        </p:nvSpPr>
        <p:spPr>
          <a:xfrm>
            <a:off x="6243897" y="5345502"/>
            <a:ext cx="518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Cancel because they do not agree with return policy.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DDEFA-519A-5B3D-6E15-C1BA8498F33F}"/>
              </a:ext>
            </a:extLst>
          </p:cNvPr>
          <p:cNvSpPr txBox="1"/>
          <p:nvPr/>
        </p:nvSpPr>
        <p:spPr>
          <a:xfrm>
            <a:off x="6243897" y="5943630"/>
            <a:ext cx="601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Cancellation rate when order takes place without promotion.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8F9938E-77F6-DEFD-E110-B7D5C69427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5" y="5805852"/>
            <a:ext cx="609604" cy="609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B52B5-81F6-9585-9D12-4A8BB01ABB80}"/>
              </a:ext>
            </a:extLst>
          </p:cNvPr>
          <p:cNvSpPr txBox="1"/>
          <p:nvPr/>
        </p:nvSpPr>
        <p:spPr>
          <a:xfrm>
            <a:off x="38963" y="6283977"/>
            <a:ext cx="1152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Reference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- https://fluentcommerce.com/resources/blog/reduce-cancellation-rates-by-enhancing-customer-satisfaction/</a:t>
            </a:r>
          </a:p>
        </p:txBody>
      </p:sp>
    </p:spTree>
    <p:extLst>
      <p:ext uri="{BB962C8B-B14F-4D97-AF65-F5344CB8AC3E}">
        <p14:creationId xmlns:p14="http://schemas.microsoft.com/office/powerpoint/2010/main" val="21457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61EC-3E03-E706-1869-C9ADD68C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39" y="-83282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Industry Overview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18799-102C-CE50-AA0C-EA7F7256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97" y="1578044"/>
            <a:ext cx="1684199" cy="168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7C9A2-2CE9-C01B-4441-7D30ABC8FEE4}"/>
              </a:ext>
            </a:extLst>
          </p:cNvPr>
          <p:cNvSpPr txBox="1"/>
          <p:nvPr/>
        </p:nvSpPr>
        <p:spPr>
          <a:xfrm>
            <a:off x="3445754" y="1101120"/>
            <a:ext cx="85857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Amazon, Meesho and Flipkart are major E-Commerce Platform India which have</a:t>
            </a:r>
          </a:p>
          <a:p>
            <a:r>
              <a:rPr lang="en-US" b="1" dirty="0"/>
              <a:t> majority of the Indian Market.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market share is leaded by Flipkart with 38%, then </a:t>
            </a:r>
          </a:p>
          <a:p>
            <a:r>
              <a:rPr lang="en-US" b="1" dirty="0"/>
              <a:t>  Amazon with 35 % and Meesho with 16 %.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__fkGroteskNeue_598ab8"/>
              </a:rPr>
              <a:t>Meesho primarily features unbranded products and 95 percent of their products are </a:t>
            </a:r>
          </a:p>
          <a:p>
            <a:r>
              <a:rPr lang="en-US" b="1" dirty="0">
                <a:latin typeface="__fkGroteskNeue_598ab8"/>
              </a:rPr>
              <a:t>unbranded while Flipkart and Amazon both focus branded product as a major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__fkGroteskNeue_598ab8"/>
              </a:rPr>
              <a:t>In this case study, we try to explore the various sales parameters of Amazon, Meesho</a:t>
            </a:r>
          </a:p>
          <a:p>
            <a:r>
              <a:rPr lang="en-US" b="1" dirty="0">
                <a:latin typeface="__fkGroteskNeue_598ab8"/>
              </a:rPr>
              <a:t> and Flipkart.</a:t>
            </a:r>
            <a:endParaRPr lang="en-US" b="1" dirty="0"/>
          </a:p>
          <a:p>
            <a:endParaRPr lang="en-IN" b="1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F79841B7-04FE-22ED-F3E1-933C287B52EB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DFA0EAC4-B528-CFF2-B63E-01171EDFF29C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03BC858F-35EC-00DD-DFAE-CCA5AD651CA8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6EF122A1-C094-A218-7216-B67D58C4B911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8915DC-FB6D-2A73-9D79-C8957D79F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A9903A2-74C0-B4A0-BE39-0163CF76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37" y="3686444"/>
            <a:ext cx="3150144" cy="177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C7E4C-882B-013F-AD43-1F6571317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67" y="4068570"/>
            <a:ext cx="2363661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D9212-3682-3697-0FFC-992CB89BC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18" y="4329376"/>
            <a:ext cx="2679022" cy="808939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0B32880F-8515-32AC-BD4D-8D9847C46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167" y="4223915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2AF8BF0-9B57-5DAD-3BAE-C6AB313552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7018" y="4150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396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184" y="82372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		Hour-wise Distribution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984CAF-EA18-54B4-FC1A-EA64CF99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17" y="402306"/>
            <a:ext cx="1905000" cy="575221"/>
          </a:xfr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4CDD84-C1BC-C9D9-DD9B-F37138F45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496413"/>
              </p:ext>
            </p:extLst>
          </p:nvPr>
        </p:nvGraphicFramePr>
        <p:xfrm>
          <a:off x="2568712" y="887486"/>
          <a:ext cx="96745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013FA7-6111-992F-2B27-C60A0D5B2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79" y="5429876"/>
            <a:ext cx="1060498" cy="1060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629E1A-2135-6453-C9EE-97108DBCD5A0}"/>
              </a:ext>
            </a:extLst>
          </p:cNvPr>
          <p:cNvSpPr txBox="1"/>
          <p:nvPr/>
        </p:nvSpPr>
        <p:spPr>
          <a:xfrm>
            <a:off x="7889534" y="5434109"/>
            <a:ext cx="3796039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Peak hours can be used as best time</a:t>
            </a:r>
          </a:p>
          <a:p>
            <a:r>
              <a:rPr lang="en-US" b="1" dirty="0">
                <a:solidFill>
                  <a:srgbClr val="0070C0"/>
                </a:solidFill>
              </a:rPr>
              <a:t> to display advertisements on amazon</a:t>
            </a:r>
          </a:p>
          <a:p>
            <a:r>
              <a:rPr lang="en-US" b="1" dirty="0">
                <a:solidFill>
                  <a:srgbClr val="0070C0"/>
                </a:solidFill>
              </a:rPr>
              <a:t> platform.</a:t>
            </a:r>
          </a:p>
          <a:p>
            <a:endParaRPr lang="en-IN" b="1" dirty="0">
              <a:solidFill>
                <a:srgbClr val="00B050"/>
              </a:solidFill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887054E-FECE-5EEB-0C78-EAF8C9CBC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5753"/>
              </p:ext>
            </p:extLst>
          </p:nvPr>
        </p:nvGraphicFramePr>
        <p:xfrm>
          <a:off x="112040" y="845804"/>
          <a:ext cx="2301578" cy="2271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87480E7-1AC5-FB87-8926-7C293F7E0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91797"/>
              </p:ext>
            </p:extLst>
          </p:nvPr>
        </p:nvGraphicFramePr>
        <p:xfrm>
          <a:off x="3343396" y="924043"/>
          <a:ext cx="2301578" cy="225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A75A4877-D147-0CBB-5D15-EAE4B924C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560606"/>
              </p:ext>
            </p:extLst>
          </p:nvPr>
        </p:nvGraphicFramePr>
        <p:xfrm>
          <a:off x="-395624" y="3187580"/>
          <a:ext cx="3533422" cy="221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B893D8B-AC00-8F17-DCD5-A3A1A91E4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942286"/>
              </p:ext>
            </p:extLst>
          </p:nvPr>
        </p:nvGraphicFramePr>
        <p:xfrm>
          <a:off x="2931898" y="3135558"/>
          <a:ext cx="2860967" cy="2320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5043349-3B3F-8D5F-5D41-8CE4AE4472D7}"/>
              </a:ext>
            </a:extLst>
          </p:cNvPr>
          <p:cNvSpPr txBox="1"/>
          <p:nvPr/>
        </p:nvSpPr>
        <p:spPr>
          <a:xfrm>
            <a:off x="4692338" y="327709"/>
            <a:ext cx="344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Primary Data Analysis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D70B565-1700-5FDB-78FA-D03CD1615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7217" y="195108"/>
            <a:ext cx="1000056" cy="87339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356B23D-3252-C003-589D-03AF5D7FCD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04E12-7E4A-E164-B7FE-9B89DCCECFDE}"/>
              </a:ext>
            </a:extLst>
          </p:cNvPr>
          <p:cNvSpPr txBox="1"/>
          <p:nvPr/>
        </p:nvSpPr>
        <p:spPr>
          <a:xfrm>
            <a:off x="145056" y="5453615"/>
            <a:ext cx="6508769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pie chart illustrates the distribution of all orders, categorized </a:t>
            </a:r>
          </a:p>
          <a:p>
            <a:r>
              <a:rPr lang="en-US" b="1" dirty="0">
                <a:solidFill>
                  <a:srgbClr val="0070C0"/>
                </a:solidFill>
              </a:rPr>
              <a:t>by either the type of seller or the method of order placement, and</a:t>
            </a:r>
          </a:p>
          <a:p>
            <a:r>
              <a:rPr lang="en-US" b="1" dirty="0">
                <a:solidFill>
                  <a:srgbClr val="0070C0"/>
                </a:solidFill>
              </a:rPr>
              <a:t> further broken down into shipped and canceled orders.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67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148" y="873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Expedited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vs Standard</a:t>
            </a:r>
            <a:endParaRPr lang="en-IN" sz="32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984CAF-EA18-54B4-FC1A-EA64CF99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68" y="235156"/>
            <a:ext cx="1955842" cy="590573"/>
          </a:xfr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0636923-5EB0-4BDE-9E9A-0E0926C77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662661"/>
              </p:ext>
            </p:extLst>
          </p:nvPr>
        </p:nvGraphicFramePr>
        <p:xfrm>
          <a:off x="6705800" y="1771459"/>
          <a:ext cx="3036711" cy="210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4A8F8FF-D531-05AF-C251-3537E7BC3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05669"/>
              </p:ext>
            </p:extLst>
          </p:nvPr>
        </p:nvGraphicFramePr>
        <p:xfrm>
          <a:off x="9198169" y="1786692"/>
          <a:ext cx="3189371" cy="211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7A0EEB2-76AF-2F80-4182-DE3852157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85"/>
            <a:ext cx="2241556" cy="636602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477EE29-1483-F0CD-A873-568C9BA9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014116"/>
              </p:ext>
            </p:extLst>
          </p:nvPr>
        </p:nvGraphicFramePr>
        <p:xfrm>
          <a:off x="-123010" y="1192633"/>
          <a:ext cx="3589867" cy="379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09587D6-B1BC-819A-D914-A5EB00CD2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828009"/>
              </p:ext>
            </p:extLst>
          </p:nvPr>
        </p:nvGraphicFramePr>
        <p:xfrm>
          <a:off x="2878450" y="1632655"/>
          <a:ext cx="4289778" cy="3592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68BF2DC2-ED57-C960-616E-21B08D81D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1" y="5406409"/>
            <a:ext cx="708179" cy="7081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155AF1-0716-BCBA-06FD-35875CC3CA72}"/>
              </a:ext>
            </a:extLst>
          </p:cNvPr>
          <p:cNvSpPr txBox="1"/>
          <p:nvPr/>
        </p:nvSpPr>
        <p:spPr>
          <a:xfrm>
            <a:off x="2009931" y="1263472"/>
            <a:ext cx="311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Volume Vs Revenue</a:t>
            </a:r>
            <a:endParaRPr lang="en-IN" sz="2800" b="1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A0543-72E7-714E-0AEA-6C319B010C6D}"/>
              </a:ext>
            </a:extLst>
          </p:cNvPr>
          <p:cNvSpPr txBox="1"/>
          <p:nvPr/>
        </p:nvSpPr>
        <p:spPr>
          <a:xfrm>
            <a:off x="984460" y="5294270"/>
            <a:ext cx="6999673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observe that Delhi being at 2</a:t>
            </a:r>
            <a:r>
              <a:rPr lang="en-US" b="1" baseline="30000" dirty="0">
                <a:solidFill>
                  <a:srgbClr val="0070C0"/>
                </a:solidFill>
              </a:rPr>
              <a:t>nd</a:t>
            </a:r>
            <a:r>
              <a:rPr lang="en-US" b="1" dirty="0">
                <a:solidFill>
                  <a:srgbClr val="0070C0"/>
                </a:solidFill>
              </a:rPr>
              <a:t> by orders is at 10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when it comes </a:t>
            </a:r>
          </a:p>
          <a:p>
            <a:r>
              <a:rPr lang="en-US" b="1" dirty="0">
                <a:solidFill>
                  <a:srgbClr val="0070C0"/>
                </a:solidFill>
              </a:rPr>
              <a:t>  about revenue. So in such location we can offer more </a:t>
            </a:r>
            <a:r>
              <a:rPr lang="en-US" b="1" dirty="0">
                <a:solidFill>
                  <a:srgbClr val="7030A0"/>
                </a:solidFill>
              </a:rPr>
              <a:t>BOGO(Buy one</a:t>
            </a:r>
          </a:p>
          <a:p>
            <a:r>
              <a:rPr lang="en-US" b="1" dirty="0">
                <a:solidFill>
                  <a:srgbClr val="7030A0"/>
                </a:solidFill>
              </a:rPr>
              <a:t>Get one free)</a:t>
            </a:r>
            <a:r>
              <a:rPr lang="en-US" b="1" dirty="0">
                <a:solidFill>
                  <a:srgbClr val="0070C0"/>
                </a:solidFill>
              </a:rPr>
              <a:t> to increase order value or We can offer more discount on </a:t>
            </a:r>
          </a:p>
          <a:p>
            <a:r>
              <a:rPr lang="en-US" b="1" dirty="0">
                <a:solidFill>
                  <a:srgbClr val="0070C0"/>
                </a:solidFill>
              </a:rPr>
              <a:t>Orders.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FC230-6614-ADD4-A223-AE74598A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647" y="4647661"/>
            <a:ext cx="816186" cy="816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F5C6ED-4ED0-05AD-4E5D-A7CFA37945A4}"/>
              </a:ext>
            </a:extLst>
          </p:cNvPr>
          <p:cNvSpPr txBox="1"/>
          <p:nvPr/>
        </p:nvSpPr>
        <p:spPr>
          <a:xfrm>
            <a:off x="8976645" y="4360262"/>
            <a:ext cx="2977866" cy="175432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 find although Expedited</a:t>
            </a:r>
          </a:p>
          <a:p>
            <a:r>
              <a:rPr lang="en-US" b="1" dirty="0">
                <a:solidFill>
                  <a:srgbClr val="0070C0"/>
                </a:solidFill>
              </a:rPr>
              <a:t> order are in larger amount </a:t>
            </a:r>
          </a:p>
          <a:p>
            <a:r>
              <a:rPr lang="en-US" b="1" dirty="0">
                <a:solidFill>
                  <a:srgbClr val="0070C0"/>
                </a:solidFill>
              </a:rPr>
              <a:t> but the cancellation is more</a:t>
            </a:r>
          </a:p>
          <a:p>
            <a:r>
              <a:rPr lang="en-US" b="1" dirty="0">
                <a:solidFill>
                  <a:srgbClr val="0070C0"/>
                </a:solidFill>
              </a:rPr>
              <a:t>In Expedited. So We should </a:t>
            </a:r>
          </a:p>
          <a:p>
            <a:r>
              <a:rPr lang="en-US" b="1" dirty="0">
                <a:solidFill>
                  <a:srgbClr val="0070C0"/>
                </a:solidFill>
              </a:rPr>
              <a:t>  increase delivery charges on</a:t>
            </a:r>
          </a:p>
          <a:p>
            <a:r>
              <a:rPr lang="en-US" b="1" dirty="0">
                <a:solidFill>
                  <a:srgbClr val="0070C0"/>
                </a:solidFill>
              </a:rPr>
              <a:t>  expeditated orders.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DE2A87-2D41-FE4A-CB0F-6F2F2F046E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48" y="352534"/>
            <a:ext cx="843844" cy="8438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806A0B-BDC4-C408-8EF7-9189FC811159}"/>
              </a:ext>
            </a:extLst>
          </p:cNvPr>
          <p:cNvSpPr txBox="1"/>
          <p:nvPr/>
        </p:nvSpPr>
        <p:spPr>
          <a:xfrm>
            <a:off x="3649641" y="348129"/>
            <a:ext cx="3855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Secondary Analysis</a:t>
            </a:r>
            <a:endParaRPr lang="en-IN" sz="36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6360E46-A68B-59D1-5D9A-90455D0223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51" y="151548"/>
            <a:ext cx="1249696" cy="12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434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15" y="-150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+mn-lt"/>
              </a:rPr>
              <a:t>			Cancellation Analysis</a:t>
            </a:r>
            <a:endParaRPr lang="en-IN" sz="40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984CAF-EA18-54B4-FC1A-EA64CF99B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724" y="227709"/>
            <a:ext cx="1967186" cy="593998"/>
          </a:xfr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9BB95F-17B9-418A-895B-EE3BDC69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E9615-2AA5-3767-B11B-61171A98C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58" y="144404"/>
            <a:ext cx="1165919" cy="1165919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B03C481-3203-9BCB-A7E5-D0B775142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37942"/>
              </p:ext>
            </p:extLst>
          </p:nvPr>
        </p:nvGraphicFramePr>
        <p:xfrm>
          <a:off x="276418" y="1255652"/>
          <a:ext cx="3697733" cy="304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7B47544-CEA3-48D3-F5F2-47F8BD030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" y="5048876"/>
            <a:ext cx="1080314" cy="10803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E7D638-E993-2E39-8373-6BD5282DC4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21" y="5352281"/>
            <a:ext cx="1024934" cy="102493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139DA75-2C68-8AD5-F3A7-132ABA033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669174"/>
              </p:ext>
            </p:extLst>
          </p:nvPr>
        </p:nvGraphicFramePr>
        <p:xfrm>
          <a:off x="7528478" y="1059687"/>
          <a:ext cx="4079989" cy="252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5E3595E-38FF-8317-AA2C-551C5704A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433353"/>
              </p:ext>
            </p:extLst>
          </p:nvPr>
        </p:nvGraphicFramePr>
        <p:xfrm>
          <a:off x="3830745" y="1016499"/>
          <a:ext cx="3001169" cy="312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64C45D2-7D9D-281A-0DE4-85019E593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997084"/>
              </p:ext>
            </p:extLst>
          </p:nvPr>
        </p:nvGraphicFramePr>
        <p:xfrm>
          <a:off x="7946832" y="3639949"/>
          <a:ext cx="3265932" cy="239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1309F23-9906-2706-883B-E538B7A5D0FB}"/>
              </a:ext>
            </a:extLst>
          </p:cNvPr>
          <p:cNvSpPr txBox="1"/>
          <p:nvPr/>
        </p:nvSpPr>
        <p:spPr>
          <a:xfrm>
            <a:off x="4188956" y="4020858"/>
            <a:ext cx="345158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The cancellation rate is decreasing</a:t>
            </a:r>
          </a:p>
          <a:p>
            <a:r>
              <a:rPr lang="en-US" b="1">
                <a:solidFill>
                  <a:srgbClr val="0070C0"/>
                </a:solidFill>
              </a:rPr>
              <a:t>Year by Year.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A737454B-0714-21D5-A385-3CB7CAA4449A}"/>
              </a:ext>
            </a:extLst>
          </p:cNvPr>
          <p:cNvSpPr/>
          <p:nvPr/>
        </p:nvSpPr>
        <p:spPr>
          <a:xfrm rot="153421">
            <a:off x="6891364" y="3534220"/>
            <a:ext cx="1736974" cy="488932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4D30E012-F190-83AE-607A-1DBBBCEDD16B}"/>
              </a:ext>
            </a:extLst>
          </p:cNvPr>
          <p:cNvSpPr/>
          <p:nvPr/>
        </p:nvSpPr>
        <p:spPr>
          <a:xfrm rot="14374710">
            <a:off x="-534829" y="3468197"/>
            <a:ext cx="2491398" cy="756975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4069-E9B9-BE40-DB42-D04B7211B1F3}"/>
              </a:ext>
            </a:extLst>
          </p:cNvPr>
          <p:cNvSpPr txBox="1"/>
          <p:nvPr/>
        </p:nvSpPr>
        <p:spPr>
          <a:xfrm>
            <a:off x="1243624" y="4815003"/>
            <a:ext cx="4473853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J&amp;K and few North-East States are</a:t>
            </a:r>
          </a:p>
          <a:p>
            <a:r>
              <a:rPr lang="en-US" b="1" dirty="0">
                <a:solidFill>
                  <a:srgbClr val="0070C0"/>
                </a:solidFill>
              </a:rPr>
              <a:t> on top because of delay in delivery </a:t>
            </a:r>
          </a:p>
          <a:p>
            <a:r>
              <a:rPr lang="en-US" b="1" dirty="0">
                <a:solidFill>
                  <a:srgbClr val="0070C0"/>
                </a:solidFill>
              </a:rPr>
              <a:t> on time because of </a:t>
            </a:r>
            <a:r>
              <a:rPr lang="en-US" b="1" dirty="0">
                <a:solidFill>
                  <a:srgbClr val="7030A0"/>
                </a:solidFill>
              </a:rPr>
              <a:t>tough terrain </a:t>
            </a:r>
            <a:r>
              <a:rPr lang="en-US" b="1" dirty="0">
                <a:solidFill>
                  <a:srgbClr val="0070C0"/>
                </a:solidFill>
              </a:rPr>
              <a:t>and</a:t>
            </a:r>
          </a:p>
          <a:p>
            <a:r>
              <a:rPr lang="en-US" b="1" dirty="0">
                <a:solidFill>
                  <a:srgbClr val="0070C0"/>
                </a:solidFill>
              </a:rPr>
              <a:t> also because of </a:t>
            </a:r>
            <a:r>
              <a:rPr lang="en-US" b="1" dirty="0">
                <a:solidFill>
                  <a:srgbClr val="7030A0"/>
                </a:solidFill>
              </a:rPr>
              <a:t>lower orders</a:t>
            </a:r>
            <a:r>
              <a:rPr lang="en-US" b="1" dirty="0">
                <a:solidFill>
                  <a:srgbClr val="0070C0"/>
                </a:solidFill>
              </a:rPr>
              <a:t>. To decrease</a:t>
            </a:r>
          </a:p>
          <a:p>
            <a:r>
              <a:rPr lang="en-US" b="1" dirty="0">
                <a:solidFill>
                  <a:srgbClr val="0070C0"/>
                </a:solidFill>
              </a:rPr>
              <a:t> cancellation in these states we have to focus</a:t>
            </a:r>
          </a:p>
          <a:p>
            <a:r>
              <a:rPr lang="en-US" b="1" dirty="0">
                <a:solidFill>
                  <a:srgbClr val="0070C0"/>
                </a:solidFill>
              </a:rPr>
              <a:t> on reducing Delivery time period.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B5664-FFAF-2E44-7249-5CC540C382F4}"/>
              </a:ext>
            </a:extLst>
          </p:cNvPr>
          <p:cNvSpPr txBox="1"/>
          <p:nvPr/>
        </p:nvSpPr>
        <p:spPr>
          <a:xfrm>
            <a:off x="6729255" y="5736332"/>
            <a:ext cx="549528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tax % is </a:t>
            </a:r>
            <a:r>
              <a:rPr lang="en-US" b="1" dirty="0">
                <a:solidFill>
                  <a:srgbClr val="7030A0"/>
                </a:solidFill>
              </a:rPr>
              <a:t>10 % on cancelled orders </a:t>
            </a:r>
            <a:r>
              <a:rPr lang="en-US" b="1" dirty="0">
                <a:solidFill>
                  <a:srgbClr val="0070C0"/>
                </a:solidFill>
              </a:rPr>
              <a:t>while it is </a:t>
            </a:r>
            <a:r>
              <a:rPr lang="en-US" b="1" dirty="0">
                <a:solidFill>
                  <a:srgbClr val="7030A0"/>
                </a:solidFill>
              </a:rPr>
              <a:t>only 6%</a:t>
            </a:r>
          </a:p>
          <a:p>
            <a:r>
              <a:rPr lang="en-US" b="1" dirty="0">
                <a:solidFill>
                  <a:srgbClr val="7030A0"/>
                </a:solidFill>
              </a:rPr>
              <a:t> on non-cancelled orders.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947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679" y="-30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		Primary Data Analysis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9BB95F-17B9-418A-895B-EE3BDC69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165D20-C3AD-08D6-3D2A-21E4C1AD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61" y="-99053"/>
            <a:ext cx="1963356" cy="11043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E175B-C144-ED44-E5C1-0CB4353A7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00" y="255829"/>
            <a:ext cx="619773" cy="619773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F35DE5A-AEF2-F0B4-CFF8-524370997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415430"/>
              </p:ext>
            </p:extLst>
          </p:nvPr>
        </p:nvGraphicFramePr>
        <p:xfrm>
          <a:off x="17278" y="1063605"/>
          <a:ext cx="3149600" cy="253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832385F-1737-E760-1BAE-2A7D7B325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959309"/>
              </p:ext>
            </p:extLst>
          </p:nvPr>
        </p:nvGraphicFramePr>
        <p:xfrm>
          <a:off x="2997122" y="1063605"/>
          <a:ext cx="2375110" cy="232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467B7DA-1BB6-0753-605B-77567A3D8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018268"/>
              </p:ext>
            </p:extLst>
          </p:nvPr>
        </p:nvGraphicFramePr>
        <p:xfrm>
          <a:off x="5372232" y="1055579"/>
          <a:ext cx="3149600" cy="226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6367DD1-A85B-C255-24FE-CDDC32E5B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254288"/>
              </p:ext>
            </p:extLst>
          </p:nvPr>
        </p:nvGraphicFramePr>
        <p:xfrm>
          <a:off x="2733152" y="3669935"/>
          <a:ext cx="4807570" cy="268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D786A57-56BA-5F9C-72B7-7C34C6E5D991}"/>
              </a:ext>
            </a:extLst>
          </p:cNvPr>
          <p:cNvSpPr txBox="1"/>
          <p:nvPr/>
        </p:nvSpPr>
        <p:spPr>
          <a:xfrm>
            <a:off x="8097855" y="3572282"/>
            <a:ext cx="3916778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Flipkart sales peaks in the month </a:t>
            </a:r>
          </a:p>
          <a:p>
            <a:r>
              <a:rPr lang="en-US" b="1" dirty="0">
                <a:solidFill>
                  <a:srgbClr val="0070C0"/>
                </a:solidFill>
              </a:rPr>
              <a:t>Of October due to Big-Billion sales and </a:t>
            </a:r>
          </a:p>
          <a:p>
            <a:r>
              <a:rPr lang="en-US" b="1" dirty="0">
                <a:solidFill>
                  <a:srgbClr val="0070C0"/>
                </a:solidFill>
              </a:rPr>
              <a:t>Diwali Sales.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AD2D1A0-EB11-2C1A-52DF-EF9B8EBA0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56" y="3600486"/>
            <a:ext cx="690877" cy="6908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42E53D-B5A3-0255-8399-4E22108A80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" y="3745144"/>
            <a:ext cx="1060498" cy="10604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FA8A531-5323-8B61-ED31-8D31919BA5AB}"/>
              </a:ext>
            </a:extLst>
          </p:cNvPr>
          <p:cNvSpPr txBox="1"/>
          <p:nvPr/>
        </p:nvSpPr>
        <p:spPr>
          <a:xfrm>
            <a:off x="145056" y="4859260"/>
            <a:ext cx="2521459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peak hours suggest</a:t>
            </a:r>
          </a:p>
          <a:p>
            <a:r>
              <a:rPr lang="en-US" b="1" dirty="0">
                <a:solidFill>
                  <a:srgbClr val="0070C0"/>
                </a:solidFill>
              </a:rPr>
              <a:t> the best time to display</a:t>
            </a:r>
          </a:p>
          <a:p>
            <a:r>
              <a:rPr lang="en-US" b="1" dirty="0">
                <a:solidFill>
                  <a:srgbClr val="0070C0"/>
                </a:solidFill>
              </a:rPr>
              <a:t> advertisement</a:t>
            </a:r>
          </a:p>
          <a:p>
            <a:r>
              <a:rPr lang="en-US" b="1" dirty="0">
                <a:solidFill>
                  <a:srgbClr val="0070C0"/>
                </a:solidFill>
              </a:rPr>
              <a:t> on the Flipkart Platform</a:t>
            </a: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4456CB-53A2-F809-B4D0-7D5071C8D6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55" y="4786754"/>
            <a:ext cx="690878" cy="6908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C9211E-0C87-FBD6-9AD6-C96FA8E96317}"/>
              </a:ext>
            </a:extLst>
          </p:cNvPr>
          <p:cNvSpPr txBox="1"/>
          <p:nvPr/>
        </p:nvSpPr>
        <p:spPr>
          <a:xfrm>
            <a:off x="8079554" y="4539178"/>
            <a:ext cx="3944862" cy="20313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 minimize logistic losses, we can</a:t>
            </a:r>
          </a:p>
          <a:p>
            <a:r>
              <a:rPr lang="en-US" b="1" dirty="0">
                <a:solidFill>
                  <a:srgbClr val="0070C0"/>
                </a:solidFill>
              </a:rPr>
              <a:t> initiate the delivery process 8-10 hours</a:t>
            </a:r>
          </a:p>
          <a:p>
            <a:r>
              <a:rPr lang="en-US" b="1" dirty="0">
                <a:solidFill>
                  <a:srgbClr val="0070C0"/>
                </a:solidFill>
              </a:rPr>
              <a:t> after an order is placed, based on the </a:t>
            </a:r>
          </a:p>
          <a:p>
            <a:r>
              <a:rPr lang="en-US" b="1" dirty="0">
                <a:solidFill>
                  <a:srgbClr val="0070C0"/>
                </a:solidFill>
              </a:rPr>
              <a:t>average 10-hour cancellation period. </a:t>
            </a:r>
          </a:p>
          <a:p>
            <a:r>
              <a:rPr lang="en-US" b="1" dirty="0">
                <a:solidFill>
                  <a:srgbClr val="0070C0"/>
                </a:solidFill>
              </a:rPr>
              <a:t>This time frame allows for potential </a:t>
            </a:r>
          </a:p>
          <a:p>
            <a:r>
              <a:rPr lang="en-US" b="1" dirty="0">
                <a:solidFill>
                  <a:srgbClr val="0070C0"/>
                </a:solidFill>
              </a:rPr>
              <a:t>cancellations while optimizing</a:t>
            </a:r>
          </a:p>
          <a:p>
            <a:r>
              <a:rPr lang="en-US" b="1" dirty="0">
                <a:solidFill>
                  <a:srgbClr val="0070C0"/>
                </a:solidFill>
              </a:rPr>
              <a:t> operational efficiency.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4B8CD6A-4B11-5646-9C43-B58F1BCB8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63208"/>
              </p:ext>
            </p:extLst>
          </p:nvPr>
        </p:nvGraphicFramePr>
        <p:xfrm>
          <a:off x="8210579" y="984204"/>
          <a:ext cx="3682812" cy="2650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8727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81" y="-10674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 		Analyzing Trends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9BB95F-17B9-418A-895B-EE3BDC69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74478D-C8DE-1024-8361-01ACA3403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43" y="-134800"/>
            <a:ext cx="1911237" cy="107507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0F101D-B100-679E-197F-3EE445FBB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26" y="169985"/>
            <a:ext cx="693677" cy="69367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E3F495-1102-311C-48E9-06801AB19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500257"/>
              </p:ext>
            </p:extLst>
          </p:nvPr>
        </p:nvGraphicFramePr>
        <p:xfrm>
          <a:off x="6993497" y="1029001"/>
          <a:ext cx="5122820" cy="2813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0293907-E5C0-30E7-227B-6A47C0348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401456"/>
              </p:ext>
            </p:extLst>
          </p:nvPr>
        </p:nvGraphicFramePr>
        <p:xfrm>
          <a:off x="349625" y="1246881"/>
          <a:ext cx="4735396" cy="249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44D3BDE-FA87-1170-DA08-A1B2F6D50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65" y="1564914"/>
            <a:ext cx="1547787" cy="15477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22CA2A-0EB0-6FFC-12DF-DE723ACFB568}"/>
              </a:ext>
            </a:extLst>
          </p:cNvPr>
          <p:cNvSpPr txBox="1"/>
          <p:nvPr/>
        </p:nvSpPr>
        <p:spPr>
          <a:xfrm>
            <a:off x="145056" y="4839300"/>
            <a:ext cx="5818644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Although the initial 3-month order </a:t>
            </a:r>
            <a:r>
              <a:rPr lang="en-US" b="1" dirty="0">
                <a:solidFill>
                  <a:srgbClr val="7030A0"/>
                </a:solidFill>
              </a:rPr>
              <a:t>volume is lower</a:t>
            </a:r>
          </a:p>
          <a:p>
            <a:r>
              <a:rPr lang="en-US" b="1" dirty="0">
                <a:solidFill>
                  <a:srgbClr val="0070C0"/>
                </a:solidFill>
              </a:rPr>
              <a:t> than others, the </a:t>
            </a:r>
            <a:r>
              <a:rPr lang="en-US" b="1" dirty="0">
                <a:solidFill>
                  <a:srgbClr val="7030A0"/>
                </a:solidFill>
              </a:rPr>
              <a:t>return rate remains high </a:t>
            </a:r>
            <a:r>
              <a:rPr lang="en-US" b="1" dirty="0">
                <a:solidFill>
                  <a:srgbClr val="0070C0"/>
                </a:solidFill>
              </a:rPr>
              <a:t>and cancellation </a:t>
            </a:r>
          </a:p>
          <a:p>
            <a:r>
              <a:rPr lang="en-US" b="1" dirty="0">
                <a:solidFill>
                  <a:srgbClr val="0070C0"/>
                </a:solidFill>
              </a:rPr>
              <a:t> also remain higher. Return and Cancellation is highest in </a:t>
            </a:r>
          </a:p>
          <a:p>
            <a:r>
              <a:rPr lang="en-US" b="1" dirty="0">
                <a:solidFill>
                  <a:srgbClr val="0070C0"/>
                </a:solidFill>
              </a:rPr>
              <a:t>October which can be justified due to the fact that it is the</a:t>
            </a:r>
          </a:p>
          <a:p>
            <a:r>
              <a:rPr lang="en-US" b="1" dirty="0">
                <a:solidFill>
                  <a:srgbClr val="0070C0"/>
                </a:solidFill>
              </a:rPr>
              <a:t> month with  highest order to “Big-Billion Sale”.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3A12576-B17A-E241-1758-3355F2032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8102"/>
              </p:ext>
            </p:extLst>
          </p:nvPr>
        </p:nvGraphicFramePr>
        <p:xfrm>
          <a:off x="7094413" y="3824018"/>
          <a:ext cx="4820967" cy="249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6" name="Arrow: Down 25">
            <a:extLst>
              <a:ext uri="{FF2B5EF4-FFF2-40B4-BE49-F238E27FC236}">
                <a16:creationId xmlns:a16="http://schemas.microsoft.com/office/drawing/2014/main" id="{50FBF5F7-3569-B28A-93BC-490BFD4645BF}"/>
              </a:ext>
            </a:extLst>
          </p:cNvPr>
          <p:cNvSpPr/>
          <p:nvPr/>
        </p:nvSpPr>
        <p:spPr>
          <a:xfrm rot="10800000">
            <a:off x="2481943" y="3739491"/>
            <a:ext cx="783771" cy="85844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52D4A70C-04B5-7C67-6A22-F7727EEDF69B}"/>
              </a:ext>
            </a:extLst>
          </p:cNvPr>
          <p:cNvSpPr/>
          <p:nvPr/>
        </p:nvSpPr>
        <p:spPr>
          <a:xfrm rot="12560404">
            <a:off x="5845287" y="2650716"/>
            <a:ext cx="727589" cy="2081166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F5E743D-173A-48D9-03DA-61A9A8B1A8C1}"/>
              </a:ext>
            </a:extLst>
          </p:cNvPr>
          <p:cNvSpPr/>
          <p:nvPr/>
        </p:nvSpPr>
        <p:spPr>
          <a:xfrm>
            <a:off x="6169688" y="5024176"/>
            <a:ext cx="924725" cy="62502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8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34" y="-1144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    Primary Data Analysis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9BB95F-17B9-418A-895B-EE3BDC69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F6DE9ED-94EC-5C14-4ED8-0472EABD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589" y="195109"/>
            <a:ext cx="1732321" cy="977029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FDA24A-B7D9-F813-DD35-E971A9618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10" y="141253"/>
            <a:ext cx="764015" cy="764015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9EDE373-E1B6-5802-87BB-780C7E821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555571"/>
              </p:ext>
            </p:extLst>
          </p:nvPr>
        </p:nvGraphicFramePr>
        <p:xfrm>
          <a:off x="615183" y="1051262"/>
          <a:ext cx="3052466" cy="248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FD26AC8F-80C8-4A75-9ECC-44B486E3C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36030"/>
              </p:ext>
            </p:extLst>
          </p:nvPr>
        </p:nvGraphicFramePr>
        <p:xfrm>
          <a:off x="3667649" y="1160926"/>
          <a:ext cx="4064000" cy="281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9F1B92F-7731-7349-6152-0683A8977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967223"/>
              </p:ext>
            </p:extLst>
          </p:nvPr>
        </p:nvGraphicFramePr>
        <p:xfrm>
          <a:off x="7554076" y="1132327"/>
          <a:ext cx="4064000" cy="281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7621C94-6AC4-F503-69DF-4456443CD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882582"/>
              </p:ext>
            </p:extLst>
          </p:nvPr>
        </p:nvGraphicFramePr>
        <p:xfrm>
          <a:off x="211296" y="3947268"/>
          <a:ext cx="3936721" cy="3027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74FA7AB-D0A0-B135-F833-8CE58C57F054}"/>
              </a:ext>
            </a:extLst>
          </p:cNvPr>
          <p:cNvSpPr txBox="1"/>
          <p:nvPr/>
        </p:nvSpPr>
        <p:spPr>
          <a:xfrm>
            <a:off x="5105701" y="4607816"/>
            <a:ext cx="6950209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 basic analysis shows that the states which tops in Volume wise,</a:t>
            </a:r>
          </a:p>
          <a:p>
            <a:r>
              <a:rPr lang="en-US" b="1" dirty="0">
                <a:solidFill>
                  <a:srgbClr val="0070C0"/>
                </a:solidFill>
              </a:rPr>
              <a:t>  also </a:t>
            </a:r>
            <a:r>
              <a:rPr lang="en-US" b="1" dirty="0">
                <a:solidFill>
                  <a:srgbClr val="7030A0"/>
                </a:solidFill>
              </a:rPr>
              <a:t>tops in revenue wise</a:t>
            </a:r>
            <a:r>
              <a:rPr lang="en-US" b="1" dirty="0">
                <a:solidFill>
                  <a:srgbClr val="0070C0"/>
                </a:solidFill>
              </a:rPr>
              <a:t>. Also we have found the </a:t>
            </a:r>
            <a:r>
              <a:rPr lang="en-US" b="1" dirty="0">
                <a:solidFill>
                  <a:srgbClr val="7030A0"/>
                </a:solidFill>
              </a:rPr>
              <a:t>top 4 product</a:t>
            </a:r>
            <a:r>
              <a:rPr lang="en-US" b="1" dirty="0">
                <a:solidFill>
                  <a:srgbClr val="0070C0"/>
                </a:solidFill>
              </a:rPr>
              <a:t>, which are best selling on our platform. We must focus more on </a:t>
            </a:r>
            <a:r>
              <a:rPr lang="en-US" b="1" dirty="0">
                <a:solidFill>
                  <a:srgbClr val="7030A0"/>
                </a:solidFill>
              </a:rPr>
              <a:t>reducing the cancellation rate </a:t>
            </a:r>
            <a:r>
              <a:rPr lang="en-US" b="1" dirty="0">
                <a:solidFill>
                  <a:srgbClr val="0070C0"/>
                </a:solidFill>
              </a:rPr>
              <a:t>of these product, in order to maintain good reviews.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4A7810-A573-1A38-FAD3-DB02EFDD09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10" y="4750770"/>
            <a:ext cx="457211" cy="4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F15F-95C4-A542-872C-113807A2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809" y="-1543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Analyzing Trends</a:t>
            </a:r>
            <a:endParaRPr lang="en-IN" sz="2800" b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7FB0C42-BAC4-190B-30F2-1D1573A02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38" y="139480"/>
            <a:ext cx="809271" cy="809271"/>
          </a:xfr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087E941B-8FFA-CE9F-3A8B-E4B8D7DE3B43}"/>
              </a:ext>
            </a:extLst>
          </p:cNvPr>
          <p:cNvSpPr/>
          <p:nvPr/>
        </p:nvSpPr>
        <p:spPr>
          <a:xfrm>
            <a:off x="145056" y="6379267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DD2365C-ED5C-02B3-491D-E0EB56A7BC1F}"/>
              </a:ext>
            </a:extLst>
          </p:cNvPr>
          <p:cNvSpPr/>
          <p:nvPr/>
        </p:nvSpPr>
        <p:spPr>
          <a:xfrm>
            <a:off x="-1885868" y="-302441"/>
            <a:ext cx="13941778" cy="690877"/>
          </a:xfrm>
          <a:prstGeom prst="mathMin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B285CEE-68F9-2445-C250-36DB3971E120}"/>
              </a:ext>
            </a:extLst>
          </p:cNvPr>
          <p:cNvSpPr/>
          <p:nvPr/>
        </p:nvSpPr>
        <p:spPr>
          <a:xfrm>
            <a:off x="9792318" y="-32717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D173F43D-AB2B-6634-232B-30342C7F62BA}"/>
              </a:ext>
            </a:extLst>
          </p:cNvPr>
          <p:cNvSpPr/>
          <p:nvPr/>
        </p:nvSpPr>
        <p:spPr>
          <a:xfrm>
            <a:off x="-357861" y="6379267"/>
            <a:ext cx="2684642" cy="71947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9C1D6-2802-70B0-FBCB-8EEC38BD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78" y="195109"/>
            <a:ext cx="2162379" cy="626598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FF5866-4405-3248-AA40-6BB604450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096992"/>
              </p:ext>
            </p:extLst>
          </p:nvPr>
        </p:nvGraphicFramePr>
        <p:xfrm>
          <a:off x="17278" y="962799"/>
          <a:ext cx="4301227" cy="2430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B05DB08-E491-38E7-698E-7C69E7CC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615282"/>
              </p:ext>
            </p:extLst>
          </p:nvPr>
        </p:nvGraphicFramePr>
        <p:xfrm>
          <a:off x="7172876" y="956249"/>
          <a:ext cx="5001846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9235DF1-7B26-EC43-C164-2079865A5707}"/>
              </a:ext>
            </a:extLst>
          </p:cNvPr>
          <p:cNvSpPr txBox="1"/>
          <p:nvPr/>
        </p:nvSpPr>
        <p:spPr>
          <a:xfrm>
            <a:off x="4400604" y="1743902"/>
            <a:ext cx="2715341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Although the no order is</a:t>
            </a:r>
          </a:p>
          <a:p>
            <a:r>
              <a:rPr lang="en-US" b="1" dirty="0">
                <a:solidFill>
                  <a:srgbClr val="0070C0"/>
                </a:solidFill>
              </a:rPr>
              <a:t>Increasing while revenue</a:t>
            </a:r>
          </a:p>
          <a:p>
            <a:r>
              <a:rPr lang="en-US" b="1" dirty="0">
                <a:solidFill>
                  <a:srgbClr val="0070C0"/>
                </a:solidFill>
              </a:rPr>
              <a:t> is decreasing which suggest decrease in average order value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and will need to focus on pricing strategy.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BE1B0D-9806-9A3A-AE8A-6289C544C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29" y="752758"/>
            <a:ext cx="841051" cy="841051"/>
          </a:xfrm>
          <a:prstGeom prst="rect">
            <a:avLst/>
          </a:prstGeom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7249B64-96BE-7B21-B0A2-DD3403ECD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504657"/>
              </p:ext>
            </p:extLst>
          </p:nvPr>
        </p:nvGraphicFramePr>
        <p:xfrm>
          <a:off x="353926" y="3464690"/>
          <a:ext cx="5459825" cy="29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94DD1103-356A-7FCC-FC25-C6434C6426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38" y="4905637"/>
            <a:ext cx="690877" cy="6908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7A07CA-487E-7E6C-7F51-5F831C00C140}"/>
              </a:ext>
            </a:extLst>
          </p:cNvPr>
          <p:cNvSpPr txBox="1"/>
          <p:nvPr/>
        </p:nvSpPr>
        <p:spPr>
          <a:xfrm>
            <a:off x="5312229" y="4289821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Delivery Rate in Top 5 States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B983BA-DE1A-0320-D792-F5C8392CF4A5}"/>
              </a:ext>
            </a:extLst>
          </p:cNvPr>
          <p:cNvSpPr txBox="1"/>
          <p:nvPr/>
        </p:nvSpPr>
        <p:spPr>
          <a:xfrm>
            <a:off x="5459128" y="4572326"/>
            <a:ext cx="274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Uttar Pradesh – </a:t>
            </a:r>
            <a:r>
              <a:rPr lang="en-US" b="1" dirty="0">
                <a:solidFill>
                  <a:srgbClr val="00B050"/>
                </a:solidFill>
              </a:rPr>
              <a:t>67.01%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Tamil Nadu-</a:t>
            </a:r>
            <a:r>
              <a:rPr lang="en-US" b="1" dirty="0">
                <a:solidFill>
                  <a:srgbClr val="00B050"/>
                </a:solidFill>
              </a:rPr>
              <a:t>73.67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Karnataka – </a:t>
            </a:r>
            <a:r>
              <a:rPr lang="en-US" b="1" dirty="0">
                <a:solidFill>
                  <a:srgbClr val="00B050"/>
                </a:solidFill>
              </a:rPr>
              <a:t>69.33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Maharashtra – </a:t>
            </a:r>
            <a:r>
              <a:rPr lang="en-US" b="1" dirty="0">
                <a:solidFill>
                  <a:srgbClr val="00B050"/>
                </a:solidFill>
              </a:rPr>
              <a:t>73.90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Andhra Pradesh – </a:t>
            </a:r>
            <a:r>
              <a:rPr lang="en-US" b="1" dirty="0">
                <a:solidFill>
                  <a:srgbClr val="00B050"/>
                </a:solidFill>
              </a:rPr>
              <a:t>71.92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703A3-75AC-7528-FCAF-349C8BAB7D4F}"/>
              </a:ext>
            </a:extLst>
          </p:cNvPr>
          <p:cNvSpPr txBox="1"/>
          <p:nvPr/>
        </p:nvSpPr>
        <p:spPr>
          <a:xfrm>
            <a:off x="8548715" y="4224863"/>
            <a:ext cx="3507195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Uttar Pradesh</a:t>
            </a:r>
            <a:r>
              <a:rPr lang="en-US" b="1" dirty="0">
                <a:solidFill>
                  <a:srgbClr val="0070C0"/>
                </a:solidFill>
              </a:rPr>
              <a:t> is leading in highest</a:t>
            </a:r>
          </a:p>
          <a:p>
            <a:r>
              <a:rPr lang="en-US" b="1" dirty="0">
                <a:solidFill>
                  <a:srgbClr val="0070C0"/>
                </a:solidFill>
              </a:rPr>
              <a:t> delivery but lacks in Delivery</a:t>
            </a:r>
          </a:p>
          <a:p>
            <a:r>
              <a:rPr lang="en-US" b="1" dirty="0">
                <a:solidFill>
                  <a:srgbClr val="0070C0"/>
                </a:solidFill>
              </a:rPr>
              <a:t> rate which suggest to implement</a:t>
            </a:r>
          </a:p>
          <a:p>
            <a:r>
              <a:rPr lang="en-US" b="1" dirty="0">
                <a:solidFill>
                  <a:srgbClr val="0070C0"/>
                </a:solidFill>
              </a:rPr>
              <a:t> techniques to improve </a:t>
            </a:r>
          </a:p>
          <a:p>
            <a:r>
              <a:rPr lang="en-US" b="1" dirty="0">
                <a:solidFill>
                  <a:srgbClr val="0070C0"/>
                </a:solidFill>
              </a:rPr>
              <a:t> logistic services in UP and encourage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more shopping in Tamil Nadu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" name="Content Placeholder 17">
            <a:extLst>
              <a:ext uri="{FF2B5EF4-FFF2-40B4-BE49-F238E27FC236}">
                <a16:creationId xmlns:a16="http://schemas.microsoft.com/office/drawing/2014/main" id="{276AF1C4-B7F2-1771-D32D-C4B68BE9B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589" y="105828"/>
            <a:ext cx="1732321" cy="9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855</Words>
  <Application>Microsoft Office PowerPoint</Application>
  <PresentationFormat>Widescreen</PresentationFormat>
  <Paragraphs>148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__fkGroteskNeue_598ab8</vt:lpstr>
      <vt:lpstr>Arial</vt:lpstr>
      <vt:lpstr>Calibri</vt:lpstr>
      <vt:lpstr>Calibri Light</vt:lpstr>
      <vt:lpstr>Office Theme</vt:lpstr>
      <vt:lpstr>Data Analysis of E-Commerce Platform </vt:lpstr>
      <vt:lpstr>   Industry Overview</vt:lpstr>
      <vt:lpstr>  Hour-wise Distribution</vt:lpstr>
      <vt:lpstr>  Expedited vs Standard</vt:lpstr>
      <vt:lpstr>   Cancellation Analysis</vt:lpstr>
      <vt:lpstr>  Primary Data Analysis</vt:lpstr>
      <vt:lpstr>   Analyzing Trends</vt:lpstr>
      <vt:lpstr>    Primary Data Analysis</vt:lpstr>
      <vt:lpstr>Analyzing Trends</vt:lpstr>
      <vt:lpstr>  Comparative Analysis</vt:lpstr>
      <vt:lpstr>    Comparative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Chauhan</dc:creator>
  <cp:lastModifiedBy>Priyanshu Chauhan</cp:lastModifiedBy>
  <cp:revision>12</cp:revision>
  <dcterms:created xsi:type="dcterms:W3CDTF">2024-08-15T11:47:22Z</dcterms:created>
  <dcterms:modified xsi:type="dcterms:W3CDTF">2024-10-09T18:16:28Z</dcterms:modified>
</cp:coreProperties>
</file>