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4D9"/>
    <a:srgbClr val="FFFFFF"/>
    <a:srgbClr val="D3D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CEA8-1AA9-2656-DE8D-96520B112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55C8A42-198D-0233-FB63-865ADB3C1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0A39F1-C0D8-AA78-0B56-03A462936300}"/>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5" name="Footer Placeholder 4">
            <a:extLst>
              <a:ext uri="{FF2B5EF4-FFF2-40B4-BE49-F238E27FC236}">
                <a16:creationId xmlns:a16="http://schemas.microsoft.com/office/drawing/2014/main" id="{2545EAF5-802D-90E4-51C4-F059FECA17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F082F8-0F4C-27A6-E61A-E855A7359D77}"/>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137265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5693-FFE6-6EDA-0BB4-2D8DABF41B4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0F047A-51DD-3189-3CFF-D04DD7B05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62721D-4025-460F-BD32-DD9A584FFA81}"/>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5" name="Footer Placeholder 4">
            <a:extLst>
              <a:ext uri="{FF2B5EF4-FFF2-40B4-BE49-F238E27FC236}">
                <a16:creationId xmlns:a16="http://schemas.microsoft.com/office/drawing/2014/main" id="{96E7B5CF-84DA-6E8E-ED54-6FC33DE52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A752E-B8E6-8E5D-1467-D9218787D1B6}"/>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424958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92299-6C91-EB5A-5DDE-E8B58C453E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C0321-B9D4-E127-641E-B0A314819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223AF0-5752-A415-AEC8-05ED01CD92E5}"/>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5" name="Footer Placeholder 4">
            <a:extLst>
              <a:ext uri="{FF2B5EF4-FFF2-40B4-BE49-F238E27FC236}">
                <a16:creationId xmlns:a16="http://schemas.microsoft.com/office/drawing/2014/main" id="{10BB0ADA-74B7-431D-9758-FD356DD0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FB57C0-A826-FF13-358A-A43E708F4909}"/>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341198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841-1C63-B922-BAD2-A08B640A32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FE567B-ACC8-B14E-0724-AE6C532A1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F06B0A-A2BA-C604-5A0D-55D664E99CAA}"/>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5" name="Footer Placeholder 4">
            <a:extLst>
              <a:ext uri="{FF2B5EF4-FFF2-40B4-BE49-F238E27FC236}">
                <a16:creationId xmlns:a16="http://schemas.microsoft.com/office/drawing/2014/main" id="{40F05153-1611-BBF1-385E-43246B0821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D2E20-2BE6-5509-C99F-3536D77DA1F8}"/>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188806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8E47-15B1-7C43-B133-DD91DC3A4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07256F-70C1-75D7-64E2-F890046216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A71C8-A189-D1E2-ACD0-73196AC9F613}"/>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5" name="Footer Placeholder 4">
            <a:extLst>
              <a:ext uri="{FF2B5EF4-FFF2-40B4-BE49-F238E27FC236}">
                <a16:creationId xmlns:a16="http://schemas.microsoft.com/office/drawing/2014/main" id="{62B62D3F-D1A9-97F3-E509-ECCCFA0A08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6CD4C-F194-6E00-780B-94A45CD7F1CD}"/>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415975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1B59-198B-BFA1-63E0-67DD6738E4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4F3196-2879-FE90-FEB2-7A33401A21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683D97-C27D-6FB9-245D-12D0C4122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B34EAB-7EDA-8610-C864-7881E99185C1}"/>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6" name="Footer Placeholder 5">
            <a:extLst>
              <a:ext uri="{FF2B5EF4-FFF2-40B4-BE49-F238E27FC236}">
                <a16:creationId xmlns:a16="http://schemas.microsoft.com/office/drawing/2014/main" id="{C02392EB-CBC5-CE4D-F94C-3C5046A062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097275-83D0-A9D9-53B7-79BC841CE63C}"/>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139624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9780-2B7C-15D4-6B51-8EB3A1E2A6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735758-0322-1E3C-D1B0-17D87298F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B52CB-C480-7454-D48B-37780684F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081998-47E0-51E3-396A-974B3935D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9E5E8-195B-4BD9-2C8D-29B47BF40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488B15F-C05D-9D45-E488-04D5DCB73FDB}"/>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8" name="Footer Placeholder 7">
            <a:extLst>
              <a:ext uri="{FF2B5EF4-FFF2-40B4-BE49-F238E27FC236}">
                <a16:creationId xmlns:a16="http://schemas.microsoft.com/office/drawing/2014/main" id="{BD1BF697-5E26-A1A7-EEA9-C15E9E769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070391-4ECF-7ABA-F7AE-6B3DC73C473C}"/>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393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E6A7-EBCA-C3B4-C37D-8A7B887179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4B2A45-8786-164D-D141-7AD7F5CBB47E}"/>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4" name="Footer Placeholder 3">
            <a:extLst>
              <a:ext uri="{FF2B5EF4-FFF2-40B4-BE49-F238E27FC236}">
                <a16:creationId xmlns:a16="http://schemas.microsoft.com/office/drawing/2014/main" id="{861D38C7-C3EB-AA88-C4DA-C5B5F9B3B0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A55E60-DEDA-5478-AD5D-4243988779FA}"/>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322519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FB8E1-D4CA-0160-C3E4-77AF5969B074}"/>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3" name="Footer Placeholder 2">
            <a:extLst>
              <a:ext uri="{FF2B5EF4-FFF2-40B4-BE49-F238E27FC236}">
                <a16:creationId xmlns:a16="http://schemas.microsoft.com/office/drawing/2014/main" id="{21AAC9FC-4845-86D7-0774-DCE7DA5D09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381BDF9-46A7-32CF-E105-46854399CECA}"/>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90423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1726-ED5D-8231-E096-58BAAC462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949C0E1-468D-5FFB-C91D-1A0945D79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1F3C6B-9B5E-3CB8-380E-D3E2B5985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F0AE2-27A4-302D-0A6A-6EDED68ACCCD}"/>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6" name="Footer Placeholder 5">
            <a:extLst>
              <a:ext uri="{FF2B5EF4-FFF2-40B4-BE49-F238E27FC236}">
                <a16:creationId xmlns:a16="http://schemas.microsoft.com/office/drawing/2014/main" id="{DBE92135-DB50-343E-3D32-AA320101A3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CAEE06-CD32-C66E-B888-3897301E8E36}"/>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306570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93E9-138D-DF95-A2D9-679940073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3125BB-0F82-AB38-8DF1-3F0560F48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9F4AB8-81D3-8B23-3953-426138E48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61DC2-E1D8-DD24-A913-6FDD14745F10}"/>
              </a:ext>
            </a:extLst>
          </p:cNvPr>
          <p:cNvSpPr>
            <a:spLocks noGrp="1"/>
          </p:cNvSpPr>
          <p:nvPr>
            <p:ph type="dt" sz="half" idx="10"/>
          </p:nvPr>
        </p:nvSpPr>
        <p:spPr/>
        <p:txBody>
          <a:bodyPr/>
          <a:lstStyle/>
          <a:p>
            <a:fld id="{72ED8B97-1151-4BFA-A749-E3E5D00F6FFE}" type="datetimeFigureOut">
              <a:rPr lang="en-GB" smtClean="0"/>
              <a:t>24/05/2024</a:t>
            </a:fld>
            <a:endParaRPr lang="en-GB"/>
          </a:p>
        </p:txBody>
      </p:sp>
      <p:sp>
        <p:nvSpPr>
          <p:cNvPr id="6" name="Footer Placeholder 5">
            <a:extLst>
              <a:ext uri="{FF2B5EF4-FFF2-40B4-BE49-F238E27FC236}">
                <a16:creationId xmlns:a16="http://schemas.microsoft.com/office/drawing/2014/main" id="{84823BD9-CDF8-335A-9697-60EF098F4A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C13BE1-8C82-2E71-38FB-B8CC2679F491}"/>
              </a:ext>
            </a:extLst>
          </p:cNvPr>
          <p:cNvSpPr>
            <a:spLocks noGrp="1"/>
          </p:cNvSpPr>
          <p:nvPr>
            <p:ph type="sldNum" sz="quarter" idx="12"/>
          </p:nvPr>
        </p:nvSpPr>
        <p:spPr/>
        <p:txBody>
          <a:bodyPr/>
          <a:lstStyle/>
          <a:p>
            <a:fld id="{F33ED740-7384-425D-9A46-23A0C382C118}" type="slidenum">
              <a:rPr lang="en-GB" smtClean="0"/>
              <a:t>‹#›</a:t>
            </a:fld>
            <a:endParaRPr lang="en-GB"/>
          </a:p>
        </p:txBody>
      </p:sp>
    </p:spTree>
    <p:extLst>
      <p:ext uri="{BB962C8B-B14F-4D97-AF65-F5344CB8AC3E}">
        <p14:creationId xmlns:p14="http://schemas.microsoft.com/office/powerpoint/2010/main" val="137284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A881F-CBE7-65B8-1EAF-67255ED7E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577B8B-1A5E-B853-854F-BA01A54D0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7370A9-80EB-5812-19F5-FD27EFEB1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ED8B97-1151-4BFA-A749-E3E5D00F6FFE}" type="datetimeFigureOut">
              <a:rPr lang="en-GB" smtClean="0"/>
              <a:t>24/05/2024</a:t>
            </a:fld>
            <a:endParaRPr lang="en-GB"/>
          </a:p>
        </p:txBody>
      </p:sp>
      <p:sp>
        <p:nvSpPr>
          <p:cNvPr id="5" name="Footer Placeholder 4">
            <a:extLst>
              <a:ext uri="{FF2B5EF4-FFF2-40B4-BE49-F238E27FC236}">
                <a16:creationId xmlns:a16="http://schemas.microsoft.com/office/drawing/2014/main" id="{92814764-E3A5-C1BC-3A35-54CE913B5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3A4419-55E9-136E-8C98-96978CFF9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3ED740-7384-425D-9A46-23A0C382C118}" type="slidenum">
              <a:rPr lang="en-GB" smtClean="0"/>
              <a:t>‹#›</a:t>
            </a:fld>
            <a:endParaRPr lang="en-GB"/>
          </a:p>
        </p:txBody>
      </p:sp>
    </p:spTree>
    <p:extLst>
      <p:ext uri="{BB962C8B-B14F-4D97-AF65-F5344CB8AC3E}">
        <p14:creationId xmlns:p14="http://schemas.microsoft.com/office/powerpoint/2010/main" val="12543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1838-9DD5-390A-1A35-C850203F0F11}"/>
              </a:ext>
            </a:extLst>
          </p:cNvPr>
          <p:cNvSpPr>
            <a:spLocks noGrp="1"/>
          </p:cNvSpPr>
          <p:nvPr>
            <p:ph type="ctrTitle"/>
          </p:nvPr>
        </p:nvSpPr>
        <p:spPr/>
        <p:txBody>
          <a:bodyPr/>
          <a:lstStyle/>
          <a:p>
            <a:r>
              <a:rPr lang="en-US" dirty="0"/>
              <a:t>Fitting Q learning on monkey dyadic data</a:t>
            </a:r>
            <a:endParaRPr lang="en-GB" dirty="0"/>
          </a:p>
        </p:txBody>
      </p:sp>
      <p:sp>
        <p:nvSpPr>
          <p:cNvPr id="3" name="Subtitle 2">
            <a:extLst>
              <a:ext uri="{FF2B5EF4-FFF2-40B4-BE49-F238E27FC236}">
                <a16:creationId xmlns:a16="http://schemas.microsoft.com/office/drawing/2014/main" id="{2D1B3081-2E6A-7795-B9D7-8C583FE4B9E5}"/>
              </a:ext>
            </a:extLst>
          </p:cNvPr>
          <p:cNvSpPr>
            <a:spLocks noGrp="1"/>
          </p:cNvSpPr>
          <p:nvPr>
            <p:ph type="subTitle" idx="1"/>
          </p:nvPr>
        </p:nvSpPr>
        <p:spPr/>
        <p:txBody>
          <a:bodyPr/>
          <a:lstStyle/>
          <a:p>
            <a:r>
              <a:rPr lang="en-US" dirty="0"/>
              <a:t>May 2024</a:t>
            </a:r>
            <a:endParaRPr lang="en-GB" dirty="0"/>
          </a:p>
        </p:txBody>
      </p:sp>
    </p:spTree>
    <p:extLst>
      <p:ext uri="{BB962C8B-B14F-4D97-AF65-F5344CB8AC3E}">
        <p14:creationId xmlns:p14="http://schemas.microsoft.com/office/powerpoint/2010/main" val="238574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ED9-6FDD-03AE-2C57-D77534C88CC6}"/>
              </a:ext>
            </a:extLst>
          </p:cNvPr>
          <p:cNvSpPr>
            <a:spLocks noGrp="1"/>
          </p:cNvSpPr>
          <p:nvPr>
            <p:ph type="title"/>
          </p:nvPr>
        </p:nvSpPr>
        <p:spPr/>
        <p:txBody>
          <a:bodyPr/>
          <a:lstStyle/>
          <a:p>
            <a:r>
              <a:rPr lang="en-US" dirty="0"/>
              <a:t>How choice vector should be defined?</a:t>
            </a:r>
            <a:endParaRPr lang="en-GB" dirty="0"/>
          </a:p>
        </p:txBody>
      </p:sp>
      <p:sp>
        <p:nvSpPr>
          <p:cNvPr id="3" name="Content Placeholder 2">
            <a:extLst>
              <a:ext uri="{FF2B5EF4-FFF2-40B4-BE49-F238E27FC236}">
                <a16:creationId xmlns:a16="http://schemas.microsoft.com/office/drawing/2014/main" id="{7BE99D79-0AC5-3800-EAC0-4C97C40C3936}"/>
              </a:ext>
            </a:extLst>
          </p:cNvPr>
          <p:cNvSpPr>
            <a:spLocks noGrp="1"/>
          </p:cNvSpPr>
          <p:nvPr>
            <p:ph idx="1"/>
          </p:nvPr>
        </p:nvSpPr>
        <p:spPr/>
        <p:txBody>
          <a:bodyPr/>
          <a:lstStyle/>
          <a:p>
            <a:r>
              <a:rPr lang="en-US" dirty="0"/>
              <a:t>Choice vector should be defined based on ‘’what subject has to learn’’ to maximize the reward. Therefore the choice vector is:</a:t>
            </a:r>
          </a:p>
          <a:p>
            <a:pPr marL="0" indent="0">
              <a:buNone/>
            </a:pPr>
            <a:r>
              <a:rPr lang="en-US" dirty="0"/>
              <a:t>When subject received 3 or 4 choice = 1</a:t>
            </a:r>
          </a:p>
          <a:p>
            <a:pPr marL="0" indent="0">
              <a:buNone/>
            </a:pPr>
            <a:r>
              <a:rPr lang="en-US" dirty="0"/>
              <a:t>When subject received 2 or 1, choice = 0</a:t>
            </a:r>
          </a:p>
          <a:p>
            <a:endParaRPr lang="en-US" dirty="0"/>
          </a:p>
          <a:p>
            <a:endParaRPr lang="en-US" dirty="0"/>
          </a:p>
          <a:p>
            <a:endParaRPr lang="en-US" dirty="0"/>
          </a:p>
        </p:txBody>
      </p:sp>
    </p:spTree>
    <p:extLst>
      <p:ext uri="{BB962C8B-B14F-4D97-AF65-F5344CB8AC3E}">
        <p14:creationId xmlns:p14="http://schemas.microsoft.com/office/powerpoint/2010/main" val="247588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B001-4A35-96F1-4762-ECD1B3434FD5}"/>
              </a:ext>
            </a:extLst>
          </p:cNvPr>
          <p:cNvPicPr>
            <a:picLocks noChangeAspect="1"/>
          </p:cNvPicPr>
          <p:nvPr/>
        </p:nvPicPr>
        <p:blipFill>
          <a:blip r:embed="rId2"/>
          <a:stretch>
            <a:fillRect/>
          </a:stretch>
        </p:blipFill>
        <p:spPr>
          <a:xfrm>
            <a:off x="6972088" y="72099"/>
            <a:ext cx="4892464" cy="6713802"/>
          </a:xfrm>
          <a:prstGeom prst="rect">
            <a:avLst/>
          </a:prstGeom>
        </p:spPr>
      </p:pic>
      <p:sp>
        <p:nvSpPr>
          <p:cNvPr id="6" name="TextBox 5">
            <a:extLst>
              <a:ext uri="{FF2B5EF4-FFF2-40B4-BE49-F238E27FC236}">
                <a16:creationId xmlns:a16="http://schemas.microsoft.com/office/drawing/2014/main" id="{0922AC7D-F5F9-C6D5-73EE-D1838843AE58}"/>
              </a:ext>
            </a:extLst>
          </p:cNvPr>
          <p:cNvSpPr txBox="1"/>
          <p:nvPr/>
        </p:nvSpPr>
        <p:spPr>
          <a:xfrm>
            <a:off x="223520" y="264160"/>
            <a:ext cx="6380480" cy="369332"/>
          </a:xfrm>
          <a:prstGeom prst="rect">
            <a:avLst/>
          </a:prstGeom>
          <a:noFill/>
        </p:spPr>
        <p:txBody>
          <a:bodyPr wrap="square" rtlCol="0">
            <a:spAutoFit/>
          </a:bodyPr>
          <a:lstStyle/>
          <a:p>
            <a:r>
              <a:rPr lang="en-US" dirty="0"/>
              <a:t>Dynamic of performance for differently defined choice vectors</a:t>
            </a:r>
            <a:endParaRPr lang="en-GB" dirty="0"/>
          </a:p>
        </p:txBody>
      </p:sp>
      <p:sp>
        <p:nvSpPr>
          <p:cNvPr id="7" name="TextBox 6">
            <a:extLst>
              <a:ext uri="{FF2B5EF4-FFF2-40B4-BE49-F238E27FC236}">
                <a16:creationId xmlns:a16="http://schemas.microsoft.com/office/drawing/2014/main" id="{641AE65A-870E-E2FC-F129-65C8311A7537}"/>
              </a:ext>
            </a:extLst>
          </p:cNvPr>
          <p:cNvSpPr txBox="1"/>
          <p:nvPr/>
        </p:nvSpPr>
        <p:spPr>
          <a:xfrm>
            <a:off x="967528" y="3105834"/>
            <a:ext cx="4892464" cy="646331"/>
          </a:xfrm>
          <a:prstGeom prst="rect">
            <a:avLst/>
          </a:prstGeom>
          <a:noFill/>
        </p:spPr>
        <p:txBody>
          <a:bodyPr wrap="square" rtlCol="0">
            <a:spAutoFit/>
          </a:bodyPr>
          <a:lstStyle/>
          <a:p>
            <a:r>
              <a:rPr lang="en-US" dirty="0"/>
              <a:t>Magnus compromised for coordination by reducing the choices for preferred color </a:t>
            </a:r>
            <a:endParaRPr lang="en-GB" dirty="0"/>
          </a:p>
        </p:txBody>
      </p:sp>
    </p:spTree>
    <p:extLst>
      <p:ext uri="{BB962C8B-B14F-4D97-AF65-F5344CB8AC3E}">
        <p14:creationId xmlns:p14="http://schemas.microsoft.com/office/powerpoint/2010/main" val="25411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21D4CFE-94B8-3DE6-60CB-E52086A82AF6}"/>
              </a:ext>
            </a:extLst>
          </p:cNvPr>
          <p:cNvSpPr txBox="1"/>
          <p:nvPr/>
        </p:nvSpPr>
        <p:spPr>
          <a:xfrm>
            <a:off x="833120" y="648454"/>
            <a:ext cx="6096000" cy="369332"/>
          </a:xfrm>
          <a:prstGeom prst="rect">
            <a:avLst/>
          </a:prstGeom>
          <a:noFill/>
        </p:spPr>
        <p:txBody>
          <a:bodyPr wrap="square">
            <a:spAutoFit/>
          </a:bodyPr>
          <a:lstStyle/>
          <a:p>
            <a:r>
              <a:rPr lang="en-US" dirty="0"/>
              <a:t>Q learning: learning by maximizing coordination</a:t>
            </a:r>
            <a:endParaRPr lang="en-GB" dirty="0"/>
          </a:p>
        </p:txBody>
      </p:sp>
      <p:pic>
        <p:nvPicPr>
          <p:cNvPr id="3" name="Picture 2">
            <a:extLst>
              <a:ext uri="{FF2B5EF4-FFF2-40B4-BE49-F238E27FC236}">
                <a16:creationId xmlns:a16="http://schemas.microsoft.com/office/drawing/2014/main" id="{2C5736A1-EF41-120B-2D45-2BBECDC086DE}"/>
              </a:ext>
            </a:extLst>
          </p:cNvPr>
          <p:cNvPicPr>
            <a:picLocks noChangeAspect="1"/>
          </p:cNvPicPr>
          <p:nvPr/>
        </p:nvPicPr>
        <p:blipFill>
          <a:blip r:embed="rId2"/>
          <a:stretch>
            <a:fillRect/>
          </a:stretch>
        </p:blipFill>
        <p:spPr>
          <a:xfrm>
            <a:off x="6096000" y="132080"/>
            <a:ext cx="5338159" cy="6858000"/>
          </a:xfrm>
          <a:prstGeom prst="rect">
            <a:avLst/>
          </a:prstGeom>
        </p:spPr>
      </p:pic>
      <p:sp>
        <p:nvSpPr>
          <p:cNvPr id="4" name="Oval 3">
            <a:extLst>
              <a:ext uri="{FF2B5EF4-FFF2-40B4-BE49-F238E27FC236}">
                <a16:creationId xmlns:a16="http://schemas.microsoft.com/office/drawing/2014/main" id="{4DDD16BA-F41B-B075-3EE8-4311FE00408C}"/>
              </a:ext>
            </a:extLst>
          </p:cNvPr>
          <p:cNvSpPr/>
          <p:nvPr/>
        </p:nvSpPr>
        <p:spPr>
          <a:xfrm>
            <a:off x="9042400" y="3647440"/>
            <a:ext cx="680720" cy="85344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6733FED-E8F7-CC19-FC05-ED73A59FEBD4}"/>
              </a:ext>
            </a:extLst>
          </p:cNvPr>
          <p:cNvSpPr/>
          <p:nvPr/>
        </p:nvSpPr>
        <p:spPr>
          <a:xfrm>
            <a:off x="6588760" y="2575560"/>
            <a:ext cx="2179320" cy="1762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456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A97CD-B74A-828A-0408-B344921D4675}"/>
              </a:ext>
            </a:extLst>
          </p:cNvPr>
          <p:cNvSpPr txBox="1"/>
          <p:nvPr/>
        </p:nvSpPr>
        <p:spPr>
          <a:xfrm>
            <a:off x="833120" y="648454"/>
            <a:ext cx="6096000" cy="369332"/>
          </a:xfrm>
          <a:prstGeom prst="rect">
            <a:avLst/>
          </a:prstGeom>
          <a:noFill/>
        </p:spPr>
        <p:txBody>
          <a:bodyPr wrap="square">
            <a:spAutoFit/>
          </a:bodyPr>
          <a:lstStyle/>
          <a:p>
            <a:r>
              <a:rPr lang="en-US" dirty="0"/>
              <a:t>Q learning: learning by choosing preferred color</a:t>
            </a:r>
            <a:endParaRPr lang="en-GB" dirty="0"/>
          </a:p>
        </p:txBody>
      </p:sp>
      <p:pic>
        <p:nvPicPr>
          <p:cNvPr id="6" name="Picture 5">
            <a:extLst>
              <a:ext uri="{FF2B5EF4-FFF2-40B4-BE49-F238E27FC236}">
                <a16:creationId xmlns:a16="http://schemas.microsoft.com/office/drawing/2014/main" id="{6A169BB1-31FB-531A-0540-D6810397CAF8}"/>
              </a:ext>
            </a:extLst>
          </p:cNvPr>
          <p:cNvPicPr>
            <a:picLocks noChangeAspect="1"/>
          </p:cNvPicPr>
          <p:nvPr/>
        </p:nvPicPr>
        <p:blipFill>
          <a:blip r:embed="rId2"/>
          <a:stretch>
            <a:fillRect/>
          </a:stretch>
        </p:blipFill>
        <p:spPr>
          <a:xfrm>
            <a:off x="6322520" y="142240"/>
            <a:ext cx="5338159" cy="6858000"/>
          </a:xfrm>
          <a:prstGeom prst="rect">
            <a:avLst/>
          </a:prstGeom>
        </p:spPr>
      </p:pic>
      <p:sp>
        <p:nvSpPr>
          <p:cNvPr id="7" name="Oval 6">
            <a:extLst>
              <a:ext uri="{FF2B5EF4-FFF2-40B4-BE49-F238E27FC236}">
                <a16:creationId xmlns:a16="http://schemas.microsoft.com/office/drawing/2014/main" id="{B44DC3A7-5DE2-7454-0694-81C212E004CF}"/>
              </a:ext>
            </a:extLst>
          </p:cNvPr>
          <p:cNvSpPr/>
          <p:nvPr/>
        </p:nvSpPr>
        <p:spPr>
          <a:xfrm>
            <a:off x="9276080" y="3429000"/>
            <a:ext cx="680720" cy="85344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24790CD0-E5FB-6EFC-FA6E-5844EB2BE2DD}"/>
              </a:ext>
            </a:extLst>
          </p:cNvPr>
          <p:cNvSpPr/>
          <p:nvPr/>
        </p:nvSpPr>
        <p:spPr>
          <a:xfrm>
            <a:off x="6588760" y="2575560"/>
            <a:ext cx="2179320" cy="1762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3ADD0EF8-A34C-CE81-8E50-5ADEE9FF99B0}"/>
              </a:ext>
            </a:extLst>
          </p:cNvPr>
          <p:cNvCxnSpPr/>
          <p:nvPr/>
        </p:nvCxnSpPr>
        <p:spPr>
          <a:xfrm>
            <a:off x="7081520" y="1778000"/>
            <a:ext cx="904240" cy="416560"/>
          </a:xfrm>
          <a:prstGeom prst="line">
            <a:avLst/>
          </a:prstGeom>
          <a:ln>
            <a:solidFill>
              <a:srgbClr val="D3D3F6"/>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99B7F8C-D467-A8A2-B524-5D3BFA966167}"/>
              </a:ext>
            </a:extLst>
          </p:cNvPr>
          <p:cNvCxnSpPr/>
          <p:nvPr/>
        </p:nvCxnSpPr>
        <p:spPr>
          <a:xfrm flipV="1">
            <a:off x="7081520" y="1295400"/>
            <a:ext cx="321310" cy="194310"/>
          </a:xfrm>
          <a:prstGeom prst="line">
            <a:avLst/>
          </a:prstGeom>
          <a:ln>
            <a:solidFill>
              <a:srgbClr val="FFB4D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46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1E3996-0B3A-FADC-066D-D9D25E010321}"/>
              </a:ext>
            </a:extLst>
          </p:cNvPr>
          <p:cNvPicPr>
            <a:picLocks noChangeAspect="1"/>
          </p:cNvPicPr>
          <p:nvPr/>
        </p:nvPicPr>
        <p:blipFill>
          <a:blip r:embed="rId2"/>
          <a:stretch>
            <a:fillRect/>
          </a:stretch>
        </p:blipFill>
        <p:spPr>
          <a:xfrm>
            <a:off x="6498241" y="233679"/>
            <a:ext cx="5338159" cy="6858000"/>
          </a:xfrm>
          <a:prstGeom prst="rect">
            <a:avLst/>
          </a:prstGeom>
        </p:spPr>
      </p:pic>
      <p:sp>
        <p:nvSpPr>
          <p:cNvPr id="9" name="TextBox 8">
            <a:extLst>
              <a:ext uri="{FF2B5EF4-FFF2-40B4-BE49-F238E27FC236}">
                <a16:creationId xmlns:a16="http://schemas.microsoft.com/office/drawing/2014/main" id="{75FB65C0-41E9-0AA5-34E3-8EC93B5153F8}"/>
              </a:ext>
            </a:extLst>
          </p:cNvPr>
          <p:cNvSpPr txBox="1"/>
          <p:nvPr/>
        </p:nvSpPr>
        <p:spPr>
          <a:xfrm>
            <a:off x="355600" y="2262296"/>
            <a:ext cx="6096000" cy="2800767"/>
          </a:xfrm>
          <a:prstGeom prst="rect">
            <a:avLst/>
          </a:prstGeom>
          <a:noFill/>
        </p:spPr>
        <p:txBody>
          <a:bodyPr wrap="square">
            <a:spAutoFit/>
          </a:bodyPr>
          <a:lstStyle/>
          <a:p>
            <a:r>
              <a:rPr lang="en-GB" sz="4400" dirty="0"/>
              <a:t>A very beautiful example of learning by coordination, sacrificing preferred </a:t>
            </a:r>
            <a:r>
              <a:rPr lang="en-GB" sz="4400" dirty="0" err="1"/>
              <a:t>color</a:t>
            </a:r>
            <a:r>
              <a:rPr lang="en-GB" sz="4400" dirty="0"/>
              <a:t>!</a:t>
            </a:r>
          </a:p>
        </p:txBody>
      </p:sp>
    </p:spTree>
    <p:extLst>
      <p:ext uri="{BB962C8B-B14F-4D97-AF65-F5344CB8AC3E}">
        <p14:creationId xmlns:p14="http://schemas.microsoft.com/office/powerpoint/2010/main" val="32688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4BF4E6-EBDD-0366-AAC0-3BCC5E95A6E1}"/>
              </a:ext>
            </a:extLst>
          </p:cNvPr>
          <p:cNvSpPr txBox="1"/>
          <p:nvPr/>
        </p:nvSpPr>
        <p:spPr>
          <a:xfrm>
            <a:off x="457200" y="424934"/>
            <a:ext cx="6096000" cy="369332"/>
          </a:xfrm>
          <a:prstGeom prst="rect">
            <a:avLst/>
          </a:prstGeom>
          <a:noFill/>
        </p:spPr>
        <p:txBody>
          <a:bodyPr wrap="square">
            <a:spAutoFit/>
          </a:bodyPr>
          <a:lstStyle/>
          <a:p>
            <a:r>
              <a:rPr lang="en-US" dirty="0"/>
              <a:t>Q learning: learning by maximizing coordination</a:t>
            </a:r>
            <a:endParaRPr lang="en-GB" dirty="0"/>
          </a:p>
        </p:txBody>
      </p:sp>
      <p:pic>
        <p:nvPicPr>
          <p:cNvPr id="6" name="Picture 5">
            <a:extLst>
              <a:ext uri="{FF2B5EF4-FFF2-40B4-BE49-F238E27FC236}">
                <a16:creationId xmlns:a16="http://schemas.microsoft.com/office/drawing/2014/main" id="{BAFD6B85-F5E3-622B-D527-6628D8C07A38}"/>
              </a:ext>
            </a:extLst>
          </p:cNvPr>
          <p:cNvPicPr>
            <a:picLocks noChangeAspect="1"/>
          </p:cNvPicPr>
          <p:nvPr/>
        </p:nvPicPr>
        <p:blipFill>
          <a:blip r:embed="rId2"/>
          <a:stretch>
            <a:fillRect/>
          </a:stretch>
        </p:blipFill>
        <p:spPr>
          <a:xfrm>
            <a:off x="6261560" y="121920"/>
            <a:ext cx="5338159" cy="6858000"/>
          </a:xfrm>
          <a:prstGeom prst="rect">
            <a:avLst/>
          </a:prstGeom>
        </p:spPr>
      </p:pic>
    </p:spTree>
    <p:extLst>
      <p:ext uri="{BB962C8B-B14F-4D97-AF65-F5344CB8AC3E}">
        <p14:creationId xmlns:p14="http://schemas.microsoft.com/office/powerpoint/2010/main" val="7388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B3223F-4ACC-F2D0-BB66-CFD62A8AF43A}"/>
              </a:ext>
            </a:extLst>
          </p:cNvPr>
          <p:cNvPicPr>
            <a:picLocks noChangeAspect="1"/>
          </p:cNvPicPr>
          <p:nvPr/>
        </p:nvPicPr>
        <p:blipFill>
          <a:blip r:embed="rId2"/>
          <a:stretch>
            <a:fillRect/>
          </a:stretch>
        </p:blipFill>
        <p:spPr>
          <a:xfrm>
            <a:off x="6718760" y="203200"/>
            <a:ext cx="5338159" cy="6858000"/>
          </a:xfrm>
          <a:prstGeom prst="rect">
            <a:avLst/>
          </a:prstGeom>
        </p:spPr>
      </p:pic>
      <p:sp>
        <p:nvSpPr>
          <p:cNvPr id="5" name="TextBox 4">
            <a:extLst>
              <a:ext uri="{FF2B5EF4-FFF2-40B4-BE49-F238E27FC236}">
                <a16:creationId xmlns:a16="http://schemas.microsoft.com/office/drawing/2014/main" id="{E1F0215B-0CD7-B7CE-4CE2-CAE4F690F940}"/>
              </a:ext>
            </a:extLst>
          </p:cNvPr>
          <p:cNvSpPr txBox="1"/>
          <p:nvPr/>
        </p:nvSpPr>
        <p:spPr>
          <a:xfrm>
            <a:off x="701040" y="435094"/>
            <a:ext cx="6096000" cy="369332"/>
          </a:xfrm>
          <a:prstGeom prst="rect">
            <a:avLst/>
          </a:prstGeom>
          <a:noFill/>
        </p:spPr>
        <p:txBody>
          <a:bodyPr wrap="square">
            <a:spAutoFit/>
          </a:bodyPr>
          <a:lstStyle/>
          <a:p>
            <a:r>
              <a:rPr lang="en-US" dirty="0"/>
              <a:t>Q learning: learning by choosing preferred color</a:t>
            </a:r>
            <a:endParaRPr lang="en-GB" dirty="0"/>
          </a:p>
        </p:txBody>
      </p:sp>
    </p:spTree>
    <p:extLst>
      <p:ext uri="{BB962C8B-B14F-4D97-AF65-F5344CB8AC3E}">
        <p14:creationId xmlns:p14="http://schemas.microsoft.com/office/powerpoint/2010/main" val="397368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FC88-3880-6CE6-A809-5EF1D08CF1E9}"/>
              </a:ext>
            </a:extLst>
          </p:cNvPr>
          <p:cNvSpPr>
            <a:spLocks noGrp="1"/>
          </p:cNvSpPr>
          <p:nvPr>
            <p:ph type="title"/>
          </p:nvPr>
        </p:nvSpPr>
        <p:spPr/>
        <p:txBody>
          <a:bodyPr/>
          <a:lstStyle/>
          <a:p>
            <a:r>
              <a:rPr lang="en-GB" dirty="0"/>
              <a:t>Conclusion </a:t>
            </a:r>
          </a:p>
        </p:txBody>
      </p:sp>
      <p:sp>
        <p:nvSpPr>
          <p:cNvPr id="3" name="Content Placeholder 2">
            <a:extLst>
              <a:ext uri="{FF2B5EF4-FFF2-40B4-BE49-F238E27FC236}">
                <a16:creationId xmlns:a16="http://schemas.microsoft.com/office/drawing/2014/main" id="{83424140-D894-4C5C-3DCB-A5F692519094}"/>
              </a:ext>
            </a:extLst>
          </p:cNvPr>
          <p:cNvSpPr>
            <a:spLocks noGrp="1"/>
          </p:cNvSpPr>
          <p:nvPr>
            <p:ph idx="1"/>
          </p:nvPr>
        </p:nvSpPr>
        <p:spPr/>
        <p:txBody>
          <a:bodyPr>
            <a:normAutofit fontScale="92500" lnSpcReduction="10000"/>
          </a:bodyPr>
          <a:lstStyle/>
          <a:p>
            <a:r>
              <a:rPr lang="en-GB" dirty="0"/>
              <a:t>1) Q learning model is a good fit for sessions that learning is not ‘’saturated’’ that’s why in steady state R2 values are near zero.</a:t>
            </a:r>
          </a:p>
          <a:p>
            <a:r>
              <a:rPr lang="en-GB" dirty="0"/>
              <a:t>2) When the choice vector is defined based on preferred </a:t>
            </a:r>
            <a:r>
              <a:rPr lang="en-GB" dirty="0" err="1"/>
              <a:t>color</a:t>
            </a:r>
            <a:r>
              <a:rPr lang="en-GB" dirty="0"/>
              <a:t>, for fitted learning rate: there is a negative slope line for </a:t>
            </a:r>
            <a:r>
              <a:rPr lang="en-GB" dirty="0" err="1"/>
              <a:t>curius</a:t>
            </a:r>
            <a:r>
              <a:rPr lang="en-GB" dirty="0"/>
              <a:t> and positive slope line for magnus, the reason is that magnus compromised for coordination by reducing choosing the preferred </a:t>
            </a:r>
            <a:r>
              <a:rPr lang="en-GB" dirty="0" err="1"/>
              <a:t>color</a:t>
            </a:r>
            <a:r>
              <a:rPr lang="en-GB" dirty="0"/>
              <a:t> and in this way maximize the reward by coordination.</a:t>
            </a:r>
          </a:p>
          <a:p>
            <a:endParaRPr lang="en-GB" dirty="0"/>
          </a:p>
          <a:p>
            <a:r>
              <a:rPr lang="en-GB" dirty="0"/>
              <a:t>3) When the choice vector is defined based on coordination, goodness of fit drops because if we assume that WHAT monkey learned is ‘’coordination’’, what to be learnt is the ability to predict the opponent and this happens by TOM and not simple Q learning</a:t>
            </a:r>
          </a:p>
        </p:txBody>
      </p:sp>
    </p:spTree>
    <p:extLst>
      <p:ext uri="{BB962C8B-B14F-4D97-AF65-F5344CB8AC3E}">
        <p14:creationId xmlns:p14="http://schemas.microsoft.com/office/powerpoint/2010/main" val="205683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Fitting Q learning on monkey dyadic data</vt:lpstr>
      <vt:lpstr>How choice vector should be defined?</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Fitting Q learning on monkey dyadic data</dc:title>
  <dc:creator>sahra yousefi</dc:creator>
  <cp:lastModifiedBy>sahra yousefi</cp:lastModifiedBy>
  <cp:revision>14</cp:revision>
  <dcterms:created xsi:type="dcterms:W3CDTF">2024-05-23T07:55:38Z</dcterms:created>
  <dcterms:modified xsi:type="dcterms:W3CDTF">2024-05-24T17:06:02Z</dcterms:modified>
</cp:coreProperties>
</file>