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47-8C55-7CC6-1F2C-265B33B40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B89CE-EA88-BDAE-DB1C-0ADA1C725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F037-BABD-C351-B6B5-667ECC8D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4B54-115C-55B7-C4FA-DABCD493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78E5-301B-3711-8276-B548BE8E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2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5625-B2B4-06D9-AEA9-73CD9320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CD209-A568-CC59-8C9F-521331C4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AC1F-A875-7366-60D7-79BDBEA5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3023-8122-53B9-297C-1E7F9232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A886-1AFF-BD3B-BE93-90CAD57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CE5B9-B749-D3E8-BA2E-6D8D329E4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75A3B-28D2-76F7-8F2E-E37D8B21B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A79B-34BE-EFD8-F543-2F38B988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EB3F-FD2C-590C-EA38-AC46F6B4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3E4D-7315-60FA-7586-736D348E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6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2C00-3CAF-9874-53E4-51DDF09B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3BF4-B127-36FE-C52F-8E118345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C2BF-C507-2D4E-525C-27B24ED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122B-5FC7-C5C0-E266-CDC58909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B19B-380F-C666-AC45-9F12B41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4894-7729-1D33-6B2A-51B4EA1F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57688-54E4-2D39-4A82-003AB5F1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FABF-7129-FCD5-930C-E841D422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238C-614E-F7AA-F8FE-C68C453D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BB08-F961-D869-A268-16022669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1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740F-D14D-E89F-979C-6910C2E2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DC37-F4A6-174D-81C0-81D6923A2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AF49-6FAF-460D-D9AC-DA5FD2FD0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DDC2-FCFB-1E40-3A20-DFA0697E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6EB2-E585-C8AA-A7A9-3E99CDE0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93AD9-7FF7-FAE5-E3FB-A5E168BD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1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5960-50E0-FF7F-9B10-C0EBC418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FBB3-20B0-E816-E701-1A3087C9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CE574-0478-3C93-91B9-DD4EE64A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C573E-23C6-0B9F-7BDC-23E3ED17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216E1-ABBE-5208-7560-13CB44C01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F7DA9-F291-0DC4-3B9A-5A8DC990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C2CC1-4B55-6EF9-C227-71038DCC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E693F-9C09-B9AA-0EFB-89F601A2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8F08-F429-51A5-F501-EA518638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262B2-8BB5-FAAE-D38E-B3A8D7B8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4C62D-BAC8-782E-5097-DA8C2836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E7A13-6F86-93E9-7AC9-53280A4A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7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7FFF9-9192-ECD4-5897-F1800473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C9736-35A8-4CF4-DE13-A4425CD0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B6569-D3BD-EAC1-5722-68FF0112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8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1282-DE33-812A-6C31-C6AF1679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0582-91D5-86CE-A0DB-75AF8710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82E94-3468-C531-7336-668F0B5D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5C9F7-23EC-82AC-F287-E0D9EB38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469F2-42E2-CB52-D9D6-E2BC4B6A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91C7-3B6C-D827-0526-FAA46FB2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4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DA8B-6104-1203-C506-3F9F3E72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6BAE0-57F7-DF8A-BCBC-CC8A9EAC3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00473-249B-75B3-B0D7-3B30A075F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5597A-A4FA-1291-82C1-F964FC54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29A3-CFC2-2453-8C76-29E41A66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8FB56-AE0A-2016-B072-C55235A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04AEE-991B-09B0-8211-B12A1D4A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AB295-667D-E2F8-555A-8EA13F95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8EA7-7EF8-35D3-FACC-6BA84F039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44B93-4DF7-41BA-A1D8-2D77B301AC63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23BC-7B54-A694-4DF6-825B6E4FE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FCDF-635C-4F06-2CA9-64397BCC9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3C1A9-2036-46B0-98E1-066E0FB2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2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A6F2-9CDB-B7CF-B38A-9547D6C5A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840" y="19250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own choices, history of partner’s choices or observed partner’s choice, which can predict current choice better?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D428B-C479-4D2B-9A25-39DE0AAA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40" y="480091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Zahra Yousefi </a:t>
            </a:r>
            <a:r>
              <a:rPr lang="en-US" dirty="0" err="1"/>
              <a:t>Darani</a:t>
            </a:r>
            <a:endParaRPr lang="en-US" dirty="0"/>
          </a:p>
          <a:p>
            <a:r>
              <a:rPr lang="en-US" dirty="0"/>
              <a:t>BOS behavioral data analysis</a:t>
            </a:r>
          </a:p>
          <a:p>
            <a:r>
              <a:rPr lang="en-US" dirty="0"/>
              <a:t>June-August 2023</a:t>
            </a:r>
          </a:p>
          <a:p>
            <a:r>
              <a:rPr lang="en-US" dirty="0"/>
              <a:t>DPZ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01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004FE-8183-1BE1-E13F-A295808F12F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0" y="822960"/>
            <a:ext cx="11358480" cy="52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3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7BADD9B-C608-0C0B-3509-2A7DA12C51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966107"/>
            <a:ext cx="11247120" cy="5222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8440" y="46333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 second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8440" y="368726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 first</a:t>
            </a:r>
          </a:p>
        </p:txBody>
      </p:sp>
    </p:spTree>
    <p:extLst>
      <p:ext uri="{BB962C8B-B14F-4D97-AF65-F5344CB8AC3E}">
        <p14:creationId xmlns:p14="http://schemas.microsoft.com/office/powerpoint/2010/main" val="169774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E6AE-37DE-644B-61CA-59DBF5E0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365125"/>
            <a:ext cx="1041908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8D21-E728-5D9B-0BD8-8F9E7444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80160"/>
            <a:ext cx="10591800" cy="48968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all monkey pairs use the history of choices as a significant source of information for decision-making.(</a:t>
            </a:r>
            <a:r>
              <a:rPr lang="en-US" dirty="0" err="1"/>
              <a:t>Curius</a:t>
            </a:r>
            <a:r>
              <a:rPr lang="en-US" dirty="0"/>
              <a:t>-Linus) not significant at all.</a:t>
            </a:r>
          </a:p>
          <a:p>
            <a:endParaRPr lang="en-US" dirty="0"/>
          </a:p>
          <a:p>
            <a:r>
              <a:rPr lang="en-US" dirty="0"/>
              <a:t>For those monkey pairs there are significant GLMM weight, this significance is well separated by monkey’s turn and own/partner’s choice history</a:t>
            </a:r>
          </a:p>
          <a:p>
            <a:endParaRPr lang="en-US" dirty="0"/>
          </a:p>
          <a:p>
            <a:r>
              <a:rPr lang="en-US" dirty="0"/>
              <a:t> These observations led me to ask: </a:t>
            </a:r>
          </a:p>
          <a:p>
            <a:pPr marL="0" indent="0">
              <a:buNone/>
            </a:pPr>
            <a:r>
              <a:rPr lang="en-US" dirty="0"/>
              <a:t>1) Can one of the predictors (self choice history or partner’s choice history) be sufficient for predicting current choice?</a:t>
            </a:r>
          </a:p>
          <a:p>
            <a:pPr marL="0" indent="0">
              <a:buNone/>
            </a:pPr>
            <a:r>
              <a:rPr lang="en-US" dirty="0"/>
              <a:t>2) How many trials in the past can affect the current choice? (so far we just looked at till n-3)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500A-15FE-8D10-5B16-A93E9C9D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answer my questions, I wrote a Granger causality function that…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A37E-504D-785B-D221-AB9FE87E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Evaluates if ‘’self choice time series’’ is enough to predict current choice in an ‘’autoregressive’’ way.</a:t>
            </a:r>
          </a:p>
          <a:p>
            <a:pPr marL="0" indent="0">
              <a:buNone/>
            </a:pPr>
            <a:r>
              <a:rPr lang="en-US" dirty="0"/>
              <a:t> Or ‘’partner’s choice time series’’ significantly can predict current   choice better than self choice autoregression.</a:t>
            </a:r>
          </a:p>
          <a:p>
            <a:r>
              <a:rPr lang="en-US" dirty="0"/>
              <a:t>So H0 evaluates: </a:t>
            </a:r>
          </a:p>
          <a:p>
            <a:pPr marL="0" indent="0">
              <a:buNone/>
            </a:pPr>
            <a:r>
              <a:rPr lang="en-US" dirty="0"/>
              <a:t> Model 1 = Choice on trial n ~ self choice on trial n-1 + self choice on trial n-2 + …+ self choice on trial n-5 + (1|Trial)</a:t>
            </a:r>
          </a:p>
          <a:p>
            <a:r>
              <a:rPr lang="en-US" dirty="0"/>
              <a:t>H1 evaluates: </a:t>
            </a:r>
          </a:p>
          <a:p>
            <a:pPr marL="0" indent="0">
              <a:buNone/>
            </a:pPr>
            <a:r>
              <a:rPr lang="en-US" dirty="0"/>
              <a:t>Model 2 = Choice on trial n ~ self choice on trial n-1 + self choice on trial n-2 + … +self choice on trial n-5 + partner’s choice on trial n-1 + partner’s choice on trial n-2 + … +partner’s choice on trial n-5 + (1|Trial)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3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26F8-886F-7007-E15E-BCA1657F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253365"/>
            <a:ext cx="10693400" cy="6203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Best lag is extracted by minimizing p-value and maximizing  R2</a:t>
            </a:r>
            <a:endParaRPr lang="en-GB" dirty="0"/>
          </a:p>
        </p:txBody>
      </p:sp>
      <p:pic>
        <p:nvPicPr>
          <p:cNvPr id="5" name="Picture 4" descr="A graph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3F0164B2-208D-E0E7-1328-98C16BA3C3F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70" y="1168399"/>
            <a:ext cx="6474490" cy="54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7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A28D-2CC9-E860-3755-7167846E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24485"/>
            <a:ext cx="10347960" cy="447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AB3C-0AD0-C1EB-14E8-BFA1131F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965200"/>
            <a:ext cx="1044956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 values and best lag of Granger causality showed us that  not all individuals use the history of their own choices and the history of their partner’s choices equally. 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evauate</a:t>
            </a:r>
            <a:r>
              <a:rPr lang="en-US" dirty="0"/>
              <a:t> how individuals use different sources of information (observation/prediction by using history) with different intensities (different probabilistic weights) I expanded the model to having 3 predictors. </a:t>
            </a:r>
          </a:p>
          <a:p>
            <a:r>
              <a:rPr lang="en-US" dirty="0"/>
              <a:t>By 1) having three predictors, 2) choosing n-1 lag and 3) considering interaction between history of own choices and partner’s choice </a:t>
            </a:r>
          </a:p>
          <a:p>
            <a:pPr marL="0" indent="0">
              <a:buNone/>
            </a:pPr>
            <a:r>
              <a:rPr lang="en-US" dirty="0"/>
              <a:t> we are able to systematically look at the role of two sources of information in decision making.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Model: </a:t>
            </a:r>
          </a:p>
          <a:p>
            <a:pPr marL="0" indent="0">
              <a:buNone/>
            </a:pPr>
            <a:r>
              <a:rPr lang="en-US" dirty="0"/>
              <a:t>Choice on trial n ~ self choice on trial n-1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partner’s choice on trial n-1 + observing partner on trial n + (1|Trial)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67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F7A5745-BE98-BA7D-28D0-68DE84F13E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" y="922642"/>
            <a:ext cx="10477027" cy="56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2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5A41-98BA-A389-C0F6-CE34DF89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future </a:t>
            </a:r>
            <a:r>
              <a:rPr lang="en-US"/>
              <a:t>analsysis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844D-C1C9-C704-C5FE-2D703E3F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spatial choice vector instead of color choice vector on the model (specially for the sessions that are side bias)\</a:t>
            </a:r>
          </a:p>
          <a:p>
            <a:endParaRPr lang="en-US" dirty="0"/>
          </a:p>
          <a:p>
            <a:r>
              <a:rPr lang="en-US" dirty="0"/>
              <a:t>Show ‘’fraction of choosing own’’ and ‘’fraction of choosing left’’ for both real data and model prediction, session by session.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28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BE41-609D-4902-9884-BCBF5979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F221-686A-F044-8B16-6FDFBB3C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As Sebastian used ‘’</a:t>
            </a:r>
            <a:r>
              <a:rPr lang="en-US" dirty="0" err="1"/>
              <a:t>movemean</a:t>
            </a:r>
            <a:r>
              <a:rPr lang="en-US" dirty="0"/>
              <a:t>’’ </a:t>
            </a:r>
            <a:r>
              <a:rPr lang="en-US" dirty="0" err="1"/>
              <a:t>builtin</a:t>
            </a:r>
            <a:r>
              <a:rPr lang="en-US" dirty="0"/>
              <a:t> function of MATLAB with window length = 8 , I used the same to calculate FCO</a:t>
            </a:r>
          </a:p>
          <a:p>
            <a:r>
              <a:rPr lang="en-US" dirty="0"/>
              <a:t>2) Model predictions are not converted to binary choice (should I convert them?)</a:t>
            </a:r>
          </a:p>
          <a:p>
            <a:r>
              <a:rPr lang="en-US" dirty="0"/>
              <a:t>3) R2 values reported on top of each plot belong to ‘’point to point’’ data fitting, be aware that they don’t belong to smoothed data</a:t>
            </a:r>
          </a:p>
          <a:p>
            <a:r>
              <a:rPr lang="en-US" dirty="0"/>
              <a:t>4) for the sessions that model failed due to high collinearity among predictors, for some monkeys you may find empty plots. The reason is that when one predictor is fixed, ‘’</a:t>
            </a:r>
            <a:r>
              <a:rPr lang="en-US" dirty="0" err="1"/>
              <a:t>corr</a:t>
            </a:r>
            <a:r>
              <a:rPr lang="en-US" dirty="0"/>
              <a:t>’’ function of </a:t>
            </a:r>
            <a:r>
              <a:rPr lang="en-US" dirty="0" err="1"/>
              <a:t>matlab</a:t>
            </a:r>
            <a:r>
              <a:rPr lang="en-US" dirty="0"/>
              <a:t> returns to NAN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99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3B33-7025-12E8-DAE0-518009DB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DEA2-A47B-4E2E-387C-4E46FD2D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session-to-session analyses, and plots are a lot. PLS look at them in the </a:t>
            </a:r>
            <a:r>
              <a:rPr lang="en-US" dirty="0" err="1"/>
              <a:t>dropbox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4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472-9D5E-AF08-654A-47CC63FE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start with a simple model and simple predictors: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0E31-F638-C8D6-B955-8C653218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Let’s not take into the account if subject observed partner’s choice or predicted partner’s choice (regardless of observation/prediction) and ask:</a:t>
            </a:r>
          </a:p>
          <a:p>
            <a:pPr marL="0" indent="0">
              <a:buNone/>
            </a:pPr>
            <a:r>
              <a:rPr lang="en-US" dirty="0"/>
              <a:t>Previous choices of own has more predictive weight on the current choice (trial n) or previous choices of partner?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let’s evaluate this model:</a:t>
            </a:r>
          </a:p>
          <a:p>
            <a:pPr marL="0" indent="0">
              <a:buNone/>
            </a:pPr>
            <a:r>
              <a:rPr lang="en-US" dirty="0"/>
              <a:t>Choice on trial n ~ self choice on trial n-1 + self choice on trial n-2 + self choice on trial n-3 + partner’s choice on trial n-1 + partner’s choice on trial n-2 + partner’s choice on trial n-3 + (1|Trial)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considered random effect for intercept because:</a:t>
            </a:r>
          </a:p>
          <a:p>
            <a:pPr marL="514350" indent="-514350">
              <a:buAutoNum type="arabicParenR"/>
            </a:pPr>
            <a:r>
              <a:rPr lang="en-US" dirty="0"/>
              <a:t>Subject can use any other unknown strategy than the strategy considered in the model on each trial randomly</a:t>
            </a:r>
          </a:p>
          <a:p>
            <a:pPr marL="514350" indent="-514350">
              <a:buAutoNum type="arabicParenR"/>
            </a:pPr>
            <a:r>
              <a:rPr lang="en-US" dirty="0"/>
              <a:t>There is dependency among trials and predictive weight can change randomly trial by trial</a:t>
            </a:r>
          </a:p>
        </p:txBody>
      </p:sp>
    </p:spTree>
    <p:extLst>
      <p:ext uri="{BB962C8B-B14F-4D97-AF65-F5344CB8AC3E}">
        <p14:creationId xmlns:p14="http://schemas.microsoft.com/office/powerpoint/2010/main" val="75423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0A75-C240-3B4C-21F8-30C08123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E6E5-3B64-7173-D25E-52191A3C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GLMM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predictor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: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Binarized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: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Confdrate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power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concatenating</a:t>
            </a:r>
            <a:r>
              <a:rPr lang="de-DE" dirty="0"/>
              <a:t> </a:t>
            </a:r>
            <a:r>
              <a:rPr lang="de-DE" dirty="0" err="1"/>
              <a:t>sessions</a:t>
            </a:r>
            <a:r>
              <a:rPr lang="de-DE" dirty="0"/>
              <a:t>: </a:t>
            </a:r>
            <a:r>
              <a:rPr lang="de-DE" dirty="0" err="1"/>
              <a:t>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13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4DA5-5385-484F-48A3-378FA471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52CF-E0ED-14B1-ABB5-4C0AC7A6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near r reports rejection of H0: r = 0, ask Igor and Sebastian if I have to replace it with t-test p 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3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Picture 4" descr="A graph showing the results of a graph&#10;&#10;Description automatically generated with medium confidence">
            <a:extLst>
              <a:ext uri="{FF2B5EF4-FFF2-40B4-BE49-F238E27FC236}">
                <a16:creationId xmlns:a16="http://schemas.microsoft.com/office/drawing/2014/main" id="{CB66647A-C286-5427-8826-CEDF0E6755D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822960"/>
            <a:ext cx="9824720" cy="54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0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4" name="Picture 3" descr="A graph of two people&#10;&#10;Description automatically generated with medium confidence">
            <a:extLst>
              <a:ext uri="{FF2B5EF4-FFF2-40B4-BE49-F238E27FC236}">
                <a16:creationId xmlns:a16="http://schemas.microsoft.com/office/drawing/2014/main" id="{674B73E5-D473-57A6-C629-17B0134D0A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021717"/>
            <a:ext cx="9560560" cy="53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2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4" name="Picture 3" descr="A graph of two people&#10;&#10;Description automatically generated">
            <a:extLst>
              <a:ext uri="{FF2B5EF4-FFF2-40B4-BE49-F238E27FC236}">
                <a16:creationId xmlns:a16="http://schemas.microsoft.com/office/drawing/2014/main" id="{DF4909E1-26C3-11FE-4B81-77B93FE49DC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81" y="1005840"/>
            <a:ext cx="9519237" cy="53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4" name="Picture 3" descr="A graph of two people&#10;&#10;Description automatically generated with medium confidence">
            <a:extLst>
              <a:ext uri="{FF2B5EF4-FFF2-40B4-BE49-F238E27FC236}">
                <a16:creationId xmlns:a16="http://schemas.microsoft.com/office/drawing/2014/main" id="{5935D7CE-DDAA-2CD4-F5DE-506606FBD4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80" y="701039"/>
            <a:ext cx="10046440" cy="56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3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E6AE-37DE-644B-61CA-59DBF5E0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365125"/>
            <a:ext cx="1041908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8D21-E728-5D9B-0BD8-8F9E7444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80160"/>
            <a:ext cx="10591800" cy="48968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Black stars indicates significant GLMM weight of fixed predictors(p-value &lt; 0.05, p-value belongs to rejection of H0: weights = 0)</a:t>
            </a:r>
          </a:p>
          <a:p>
            <a:r>
              <a:rPr lang="en-US" dirty="0"/>
              <a:t>Not for all monkeys and not for all past trials, significant GLMM weight change with the same rate.</a:t>
            </a:r>
          </a:p>
          <a:p>
            <a:endParaRPr lang="en-US" dirty="0"/>
          </a:p>
          <a:p>
            <a:r>
              <a:rPr lang="en-US" dirty="0"/>
              <a:t>So I concluded that this model shows us an average effect of ‘’relying on one source of information: history of choice’’ on the current choice. Monkeys may use another source of information: observed choice of partner. </a:t>
            </a:r>
          </a:p>
          <a:p>
            <a:endParaRPr lang="en-US" dirty="0"/>
          </a:p>
          <a:p>
            <a:r>
              <a:rPr lang="en-US" dirty="0"/>
              <a:t>To evaluate this, I divided the choices on trial n into three groups: </a:t>
            </a:r>
          </a:p>
          <a:p>
            <a:pPr marL="514350" indent="-514350">
              <a:buAutoNum type="arabicParenR"/>
            </a:pPr>
            <a:r>
              <a:rPr lang="en-US" dirty="0"/>
              <a:t>when monkey was first</a:t>
            </a:r>
          </a:p>
          <a:p>
            <a:pPr marL="514350" indent="-514350">
              <a:buAutoNum type="arabicParenR"/>
            </a:pPr>
            <a:r>
              <a:rPr lang="en-US" dirty="0"/>
              <a:t>taking action simultaneously with partner</a:t>
            </a:r>
          </a:p>
          <a:p>
            <a:pPr marL="514350" indent="-514350">
              <a:buAutoNum type="arabicParenR"/>
            </a:pPr>
            <a:r>
              <a:rPr lang="en-US" dirty="0"/>
              <a:t>when monkey was second </a:t>
            </a:r>
          </a:p>
          <a:p>
            <a:pPr marL="0" indent="0">
              <a:buNone/>
            </a:pPr>
            <a:r>
              <a:rPr lang="en-US" dirty="0"/>
              <a:t>and then applied this model to these three pools of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87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Picture 4" descr="A group of graphs with lines&#10;&#10;Description automatically generated with medium confidence">
            <a:extLst>
              <a:ext uri="{FF2B5EF4-FFF2-40B4-BE49-F238E27FC236}">
                <a16:creationId xmlns:a16="http://schemas.microsoft.com/office/drawing/2014/main" id="{40897A50-98D9-A8D9-5B3E-140F7F815B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822960"/>
            <a:ext cx="11318240" cy="52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4F-0664-6D07-07D6-F136E41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51765"/>
            <a:ext cx="1040384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1AA7F82-4F19-2063-5449-9EA608D9E0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994044"/>
            <a:ext cx="11318240" cy="52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4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History of own choices, history of partner’s choices or observed partner’s choice, which can predict current choice better?</vt:lpstr>
      <vt:lpstr>Lets start with a simple model and simple predictors: </vt:lpstr>
      <vt:lpstr>Results</vt:lpstr>
      <vt:lpstr>Results</vt:lpstr>
      <vt:lpstr>Results</vt:lpstr>
      <vt:lpstr>Results</vt:lpstr>
      <vt:lpstr>Conclusion</vt:lpstr>
      <vt:lpstr>Results</vt:lpstr>
      <vt:lpstr>Results</vt:lpstr>
      <vt:lpstr>Results</vt:lpstr>
      <vt:lpstr>Results</vt:lpstr>
      <vt:lpstr>Conclusion</vt:lpstr>
      <vt:lpstr>To answer my questions, I wrote a Granger causality function that…</vt:lpstr>
      <vt:lpstr>Best lag is extracted by minimizing p-value and maximizing  R2</vt:lpstr>
      <vt:lpstr>conclusion</vt:lpstr>
      <vt:lpstr>Results</vt:lpstr>
      <vt:lpstr>Conclusion and future analsysis</vt:lpstr>
      <vt:lpstr>Method</vt:lpstr>
      <vt:lpstr>Results</vt:lpstr>
      <vt:lpstr>Future analysis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own choices, history of partner’s choices or observed partner’s choice, which can predict current choice better?</dc:title>
  <dc:creator>sahra yousefi</dc:creator>
  <cp:lastModifiedBy>sahra yousefi</cp:lastModifiedBy>
  <cp:revision>24</cp:revision>
  <dcterms:created xsi:type="dcterms:W3CDTF">2024-08-06T10:17:14Z</dcterms:created>
  <dcterms:modified xsi:type="dcterms:W3CDTF">2024-08-20T12:22:48Z</dcterms:modified>
</cp:coreProperties>
</file>