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70" r:id="rId12"/>
    <p:sldId id="269" r:id="rId13"/>
    <p:sldId id="266" r:id="rId14"/>
    <p:sldId id="267" r:id="rId15"/>
    <p:sldId id="268"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a:srgbClr val="00FFFF"/>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5" d="100"/>
          <a:sy n="75" d="100"/>
        </p:scale>
        <p:origin x="874"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31881-ABA6-0D4B-A38B-17C56FF987A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508ADEFD-8CDD-712D-68CE-5E280C0F701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0387E6A1-05BE-FD0E-E5BF-4EC18B8B4F63}"/>
              </a:ext>
            </a:extLst>
          </p:cNvPr>
          <p:cNvSpPr>
            <a:spLocks noGrp="1"/>
          </p:cNvSpPr>
          <p:nvPr>
            <p:ph type="dt" sz="half" idx="10"/>
          </p:nvPr>
        </p:nvSpPr>
        <p:spPr/>
        <p:txBody>
          <a:bodyPr/>
          <a:lstStyle/>
          <a:p>
            <a:fld id="{0ABF7B35-C206-443E-9B80-7E37C51169CE}" type="datetimeFigureOut">
              <a:rPr lang="en-GB" smtClean="0"/>
              <a:t>25/01/2024</a:t>
            </a:fld>
            <a:endParaRPr lang="en-GB"/>
          </a:p>
        </p:txBody>
      </p:sp>
      <p:sp>
        <p:nvSpPr>
          <p:cNvPr id="5" name="Footer Placeholder 4">
            <a:extLst>
              <a:ext uri="{FF2B5EF4-FFF2-40B4-BE49-F238E27FC236}">
                <a16:creationId xmlns:a16="http://schemas.microsoft.com/office/drawing/2014/main" id="{641EABE7-9626-B935-A69C-5B7B6ED0C40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349824A-1F11-2972-FBA1-E1206F1EF6B7}"/>
              </a:ext>
            </a:extLst>
          </p:cNvPr>
          <p:cNvSpPr>
            <a:spLocks noGrp="1"/>
          </p:cNvSpPr>
          <p:nvPr>
            <p:ph type="sldNum" sz="quarter" idx="12"/>
          </p:nvPr>
        </p:nvSpPr>
        <p:spPr/>
        <p:txBody>
          <a:bodyPr/>
          <a:lstStyle/>
          <a:p>
            <a:fld id="{C3CC3579-0B07-4655-A797-2250D3057386}" type="slidenum">
              <a:rPr lang="en-GB" smtClean="0"/>
              <a:t>‹#›</a:t>
            </a:fld>
            <a:endParaRPr lang="en-GB"/>
          </a:p>
        </p:txBody>
      </p:sp>
    </p:spTree>
    <p:extLst>
      <p:ext uri="{BB962C8B-B14F-4D97-AF65-F5344CB8AC3E}">
        <p14:creationId xmlns:p14="http://schemas.microsoft.com/office/powerpoint/2010/main" val="14367476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C5603-DF24-70C2-D407-F6703788FD6D}"/>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BFCFDF0-0586-226B-96C5-EE0EF40687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B8917BF-71B9-0969-A754-6A2FEAD42E7D}"/>
              </a:ext>
            </a:extLst>
          </p:cNvPr>
          <p:cNvSpPr>
            <a:spLocks noGrp="1"/>
          </p:cNvSpPr>
          <p:nvPr>
            <p:ph type="dt" sz="half" idx="10"/>
          </p:nvPr>
        </p:nvSpPr>
        <p:spPr/>
        <p:txBody>
          <a:bodyPr/>
          <a:lstStyle/>
          <a:p>
            <a:fld id="{0ABF7B35-C206-443E-9B80-7E37C51169CE}" type="datetimeFigureOut">
              <a:rPr lang="en-GB" smtClean="0"/>
              <a:t>25/01/2024</a:t>
            </a:fld>
            <a:endParaRPr lang="en-GB"/>
          </a:p>
        </p:txBody>
      </p:sp>
      <p:sp>
        <p:nvSpPr>
          <p:cNvPr id="5" name="Footer Placeholder 4">
            <a:extLst>
              <a:ext uri="{FF2B5EF4-FFF2-40B4-BE49-F238E27FC236}">
                <a16:creationId xmlns:a16="http://schemas.microsoft.com/office/drawing/2014/main" id="{392904C5-05F5-7BE8-1590-819821093FA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AA422EB-3F48-14F5-5D40-CD3A9CFC0F04}"/>
              </a:ext>
            </a:extLst>
          </p:cNvPr>
          <p:cNvSpPr>
            <a:spLocks noGrp="1"/>
          </p:cNvSpPr>
          <p:nvPr>
            <p:ph type="sldNum" sz="quarter" idx="12"/>
          </p:nvPr>
        </p:nvSpPr>
        <p:spPr/>
        <p:txBody>
          <a:bodyPr/>
          <a:lstStyle/>
          <a:p>
            <a:fld id="{C3CC3579-0B07-4655-A797-2250D3057386}" type="slidenum">
              <a:rPr lang="en-GB" smtClean="0"/>
              <a:t>‹#›</a:t>
            </a:fld>
            <a:endParaRPr lang="en-GB"/>
          </a:p>
        </p:txBody>
      </p:sp>
    </p:spTree>
    <p:extLst>
      <p:ext uri="{BB962C8B-B14F-4D97-AF65-F5344CB8AC3E}">
        <p14:creationId xmlns:p14="http://schemas.microsoft.com/office/powerpoint/2010/main" val="8997288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7DE19D0-6DC7-CC75-E1C6-F2F7304AF0B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C5B01C6-2F7C-7E24-9C9D-6845C7C6EEC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9051960-6AE5-BF30-6594-D427F251AEA7}"/>
              </a:ext>
            </a:extLst>
          </p:cNvPr>
          <p:cNvSpPr>
            <a:spLocks noGrp="1"/>
          </p:cNvSpPr>
          <p:nvPr>
            <p:ph type="dt" sz="half" idx="10"/>
          </p:nvPr>
        </p:nvSpPr>
        <p:spPr/>
        <p:txBody>
          <a:bodyPr/>
          <a:lstStyle/>
          <a:p>
            <a:fld id="{0ABF7B35-C206-443E-9B80-7E37C51169CE}" type="datetimeFigureOut">
              <a:rPr lang="en-GB" smtClean="0"/>
              <a:t>25/01/2024</a:t>
            </a:fld>
            <a:endParaRPr lang="en-GB"/>
          </a:p>
        </p:txBody>
      </p:sp>
      <p:sp>
        <p:nvSpPr>
          <p:cNvPr id="5" name="Footer Placeholder 4">
            <a:extLst>
              <a:ext uri="{FF2B5EF4-FFF2-40B4-BE49-F238E27FC236}">
                <a16:creationId xmlns:a16="http://schemas.microsoft.com/office/drawing/2014/main" id="{55A0C670-5ADE-3BD9-48C7-9DE1FFBEF78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79458D1-1267-B984-6C87-6C00F8BF6F52}"/>
              </a:ext>
            </a:extLst>
          </p:cNvPr>
          <p:cNvSpPr>
            <a:spLocks noGrp="1"/>
          </p:cNvSpPr>
          <p:nvPr>
            <p:ph type="sldNum" sz="quarter" idx="12"/>
          </p:nvPr>
        </p:nvSpPr>
        <p:spPr/>
        <p:txBody>
          <a:bodyPr/>
          <a:lstStyle/>
          <a:p>
            <a:fld id="{C3CC3579-0B07-4655-A797-2250D3057386}" type="slidenum">
              <a:rPr lang="en-GB" smtClean="0"/>
              <a:t>‹#›</a:t>
            </a:fld>
            <a:endParaRPr lang="en-GB"/>
          </a:p>
        </p:txBody>
      </p:sp>
    </p:spTree>
    <p:extLst>
      <p:ext uri="{BB962C8B-B14F-4D97-AF65-F5344CB8AC3E}">
        <p14:creationId xmlns:p14="http://schemas.microsoft.com/office/powerpoint/2010/main" val="19132500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29730-4B68-C208-A47E-0C01BF83493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BC6A3CA-7D77-91D7-66A7-810285BB1BC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BCD0509-1A5E-3AC9-7FDC-6C4BC10F397A}"/>
              </a:ext>
            </a:extLst>
          </p:cNvPr>
          <p:cNvSpPr>
            <a:spLocks noGrp="1"/>
          </p:cNvSpPr>
          <p:nvPr>
            <p:ph type="dt" sz="half" idx="10"/>
          </p:nvPr>
        </p:nvSpPr>
        <p:spPr/>
        <p:txBody>
          <a:bodyPr/>
          <a:lstStyle/>
          <a:p>
            <a:fld id="{0ABF7B35-C206-443E-9B80-7E37C51169CE}" type="datetimeFigureOut">
              <a:rPr lang="en-GB" smtClean="0"/>
              <a:t>25/01/2024</a:t>
            </a:fld>
            <a:endParaRPr lang="en-GB"/>
          </a:p>
        </p:txBody>
      </p:sp>
      <p:sp>
        <p:nvSpPr>
          <p:cNvPr id="5" name="Footer Placeholder 4">
            <a:extLst>
              <a:ext uri="{FF2B5EF4-FFF2-40B4-BE49-F238E27FC236}">
                <a16:creationId xmlns:a16="http://schemas.microsoft.com/office/drawing/2014/main" id="{05DEB8B5-B49E-6467-0DA8-CF0B179FF30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1A3F622-F007-AEA0-919F-FAFEF98CDECA}"/>
              </a:ext>
            </a:extLst>
          </p:cNvPr>
          <p:cNvSpPr>
            <a:spLocks noGrp="1"/>
          </p:cNvSpPr>
          <p:nvPr>
            <p:ph type="sldNum" sz="quarter" idx="12"/>
          </p:nvPr>
        </p:nvSpPr>
        <p:spPr/>
        <p:txBody>
          <a:bodyPr/>
          <a:lstStyle/>
          <a:p>
            <a:fld id="{C3CC3579-0B07-4655-A797-2250D3057386}" type="slidenum">
              <a:rPr lang="en-GB" smtClean="0"/>
              <a:t>‹#›</a:t>
            </a:fld>
            <a:endParaRPr lang="en-GB"/>
          </a:p>
        </p:txBody>
      </p:sp>
    </p:spTree>
    <p:extLst>
      <p:ext uri="{BB962C8B-B14F-4D97-AF65-F5344CB8AC3E}">
        <p14:creationId xmlns:p14="http://schemas.microsoft.com/office/powerpoint/2010/main" val="8187320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03FB8-7750-E3AB-B602-AC136AF03DD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814F9B10-E142-938C-873E-3A15CFC80D0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E36019-1170-0D8D-C5F4-A4AA34C9AC2F}"/>
              </a:ext>
            </a:extLst>
          </p:cNvPr>
          <p:cNvSpPr>
            <a:spLocks noGrp="1"/>
          </p:cNvSpPr>
          <p:nvPr>
            <p:ph type="dt" sz="half" idx="10"/>
          </p:nvPr>
        </p:nvSpPr>
        <p:spPr/>
        <p:txBody>
          <a:bodyPr/>
          <a:lstStyle/>
          <a:p>
            <a:fld id="{0ABF7B35-C206-443E-9B80-7E37C51169CE}" type="datetimeFigureOut">
              <a:rPr lang="en-GB" smtClean="0"/>
              <a:t>25/01/2024</a:t>
            </a:fld>
            <a:endParaRPr lang="en-GB"/>
          </a:p>
        </p:txBody>
      </p:sp>
      <p:sp>
        <p:nvSpPr>
          <p:cNvPr id="5" name="Footer Placeholder 4">
            <a:extLst>
              <a:ext uri="{FF2B5EF4-FFF2-40B4-BE49-F238E27FC236}">
                <a16:creationId xmlns:a16="http://schemas.microsoft.com/office/drawing/2014/main" id="{D2ECEFD4-11AE-1FD4-34A0-555C96FCAF4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89D7671-7414-237B-3540-B2E26967B415}"/>
              </a:ext>
            </a:extLst>
          </p:cNvPr>
          <p:cNvSpPr>
            <a:spLocks noGrp="1"/>
          </p:cNvSpPr>
          <p:nvPr>
            <p:ph type="sldNum" sz="quarter" idx="12"/>
          </p:nvPr>
        </p:nvSpPr>
        <p:spPr/>
        <p:txBody>
          <a:bodyPr/>
          <a:lstStyle/>
          <a:p>
            <a:fld id="{C3CC3579-0B07-4655-A797-2250D3057386}" type="slidenum">
              <a:rPr lang="en-GB" smtClean="0"/>
              <a:t>‹#›</a:t>
            </a:fld>
            <a:endParaRPr lang="en-GB"/>
          </a:p>
        </p:txBody>
      </p:sp>
    </p:spTree>
    <p:extLst>
      <p:ext uri="{BB962C8B-B14F-4D97-AF65-F5344CB8AC3E}">
        <p14:creationId xmlns:p14="http://schemas.microsoft.com/office/powerpoint/2010/main" val="2586695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1E04C-6C47-DB48-596E-AA1CED88986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E3B0801-EE57-5C05-9282-481ABF1A476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8DEDC4C8-B2A6-B623-0E5E-1498FFEF386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8C324E2E-2405-F7F7-7B26-A34F022B12B4}"/>
              </a:ext>
            </a:extLst>
          </p:cNvPr>
          <p:cNvSpPr>
            <a:spLocks noGrp="1"/>
          </p:cNvSpPr>
          <p:nvPr>
            <p:ph type="dt" sz="half" idx="10"/>
          </p:nvPr>
        </p:nvSpPr>
        <p:spPr/>
        <p:txBody>
          <a:bodyPr/>
          <a:lstStyle/>
          <a:p>
            <a:fld id="{0ABF7B35-C206-443E-9B80-7E37C51169CE}" type="datetimeFigureOut">
              <a:rPr lang="en-GB" smtClean="0"/>
              <a:t>25/01/2024</a:t>
            </a:fld>
            <a:endParaRPr lang="en-GB"/>
          </a:p>
        </p:txBody>
      </p:sp>
      <p:sp>
        <p:nvSpPr>
          <p:cNvPr id="6" name="Footer Placeholder 5">
            <a:extLst>
              <a:ext uri="{FF2B5EF4-FFF2-40B4-BE49-F238E27FC236}">
                <a16:creationId xmlns:a16="http://schemas.microsoft.com/office/drawing/2014/main" id="{FAB6E92E-67EA-FA01-34CC-9BD520794A2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682826B-193B-E9F6-6465-6B80C0AB3278}"/>
              </a:ext>
            </a:extLst>
          </p:cNvPr>
          <p:cNvSpPr>
            <a:spLocks noGrp="1"/>
          </p:cNvSpPr>
          <p:nvPr>
            <p:ph type="sldNum" sz="quarter" idx="12"/>
          </p:nvPr>
        </p:nvSpPr>
        <p:spPr/>
        <p:txBody>
          <a:bodyPr/>
          <a:lstStyle/>
          <a:p>
            <a:fld id="{C3CC3579-0B07-4655-A797-2250D3057386}" type="slidenum">
              <a:rPr lang="en-GB" smtClean="0"/>
              <a:t>‹#›</a:t>
            </a:fld>
            <a:endParaRPr lang="en-GB"/>
          </a:p>
        </p:txBody>
      </p:sp>
    </p:spTree>
    <p:extLst>
      <p:ext uri="{BB962C8B-B14F-4D97-AF65-F5344CB8AC3E}">
        <p14:creationId xmlns:p14="http://schemas.microsoft.com/office/powerpoint/2010/main" val="11696207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F4B34-154F-EA34-2EF9-55C3305041BD}"/>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52E1322-D57A-BDDF-043A-469254A53C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77EA5D8-7B6D-EE87-5B77-CFD2FF06006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04503F13-C825-B604-4603-8F5E66B2238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94A5D36-F5E6-C48E-5360-DC96B4DAC82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B358401-46FC-118C-71F0-A2FE1B5BF09B}"/>
              </a:ext>
            </a:extLst>
          </p:cNvPr>
          <p:cNvSpPr>
            <a:spLocks noGrp="1"/>
          </p:cNvSpPr>
          <p:nvPr>
            <p:ph type="dt" sz="half" idx="10"/>
          </p:nvPr>
        </p:nvSpPr>
        <p:spPr/>
        <p:txBody>
          <a:bodyPr/>
          <a:lstStyle/>
          <a:p>
            <a:fld id="{0ABF7B35-C206-443E-9B80-7E37C51169CE}" type="datetimeFigureOut">
              <a:rPr lang="en-GB" smtClean="0"/>
              <a:t>25/01/2024</a:t>
            </a:fld>
            <a:endParaRPr lang="en-GB"/>
          </a:p>
        </p:txBody>
      </p:sp>
      <p:sp>
        <p:nvSpPr>
          <p:cNvPr id="8" name="Footer Placeholder 7">
            <a:extLst>
              <a:ext uri="{FF2B5EF4-FFF2-40B4-BE49-F238E27FC236}">
                <a16:creationId xmlns:a16="http://schemas.microsoft.com/office/drawing/2014/main" id="{BCA0AC8C-C35F-314D-7E8B-A2EBDA403646}"/>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03F26A65-E244-729D-C753-C5BEA8C62A74}"/>
              </a:ext>
            </a:extLst>
          </p:cNvPr>
          <p:cNvSpPr>
            <a:spLocks noGrp="1"/>
          </p:cNvSpPr>
          <p:nvPr>
            <p:ph type="sldNum" sz="quarter" idx="12"/>
          </p:nvPr>
        </p:nvSpPr>
        <p:spPr/>
        <p:txBody>
          <a:bodyPr/>
          <a:lstStyle/>
          <a:p>
            <a:fld id="{C3CC3579-0B07-4655-A797-2250D3057386}" type="slidenum">
              <a:rPr lang="en-GB" smtClean="0"/>
              <a:t>‹#›</a:t>
            </a:fld>
            <a:endParaRPr lang="en-GB"/>
          </a:p>
        </p:txBody>
      </p:sp>
    </p:spTree>
    <p:extLst>
      <p:ext uri="{BB962C8B-B14F-4D97-AF65-F5344CB8AC3E}">
        <p14:creationId xmlns:p14="http://schemas.microsoft.com/office/powerpoint/2010/main" val="7182017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E1503-8E89-0241-40F4-92AB10438FB3}"/>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3814269A-9E7C-8218-C695-F2B6FD5F1C3E}"/>
              </a:ext>
            </a:extLst>
          </p:cNvPr>
          <p:cNvSpPr>
            <a:spLocks noGrp="1"/>
          </p:cNvSpPr>
          <p:nvPr>
            <p:ph type="dt" sz="half" idx="10"/>
          </p:nvPr>
        </p:nvSpPr>
        <p:spPr/>
        <p:txBody>
          <a:bodyPr/>
          <a:lstStyle/>
          <a:p>
            <a:fld id="{0ABF7B35-C206-443E-9B80-7E37C51169CE}" type="datetimeFigureOut">
              <a:rPr lang="en-GB" smtClean="0"/>
              <a:t>25/01/2024</a:t>
            </a:fld>
            <a:endParaRPr lang="en-GB"/>
          </a:p>
        </p:txBody>
      </p:sp>
      <p:sp>
        <p:nvSpPr>
          <p:cNvPr id="4" name="Footer Placeholder 3">
            <a:extLst>
              <a:ext uri="{FF2B5EF4-FFF2-40B4-BE49-F238E27FC236}">
                <a16:creationId xmlns:a16="http://schemas.microsoft.com/office/drawing/2014/main" id="{15F2742C-AA9B-54AE-A66C-E2E4BF9DF0C1}"/>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4515787C-F9A4-421F-ED97-58AA5049DEEF}"/>
              </a:ext>
            </a:extLst>
          </p:cNvPr>
          <p:cNvSpPr>
            <a:spLocks noGrp="1"/>
          </p:cNvSpPr>
          <p:nvPr>
            <p:ph type="sldNum" sz="quarter" idx="12"/>
          </p:nvPr>
        </p:nvSpPr>
        <p:spPr/>
        <p:txBody>
          <a:bodyPr/>
          <a:lstStyle/>
          <a:p>
            <a:fld id="{C3CC3579-0B07-4655-A797-2250D3057386}" type="slidenum">
              <a:rPr lang="en-GB" smtClean="0"/>
              <a:t>‹#›</a:t>
            </a:fld>
            <a:endParaRPr lang="en-GB"/>
          </a:p>
        </p:txBody>
      </p:sp>
    </p:spTree>
    <p:extLst>
      <p:ext uri="{BB962C8B-B14F-4D97-AF65-F5344CB8AC3E}">
        <p14:creationId xmlns:p14="http://schemas.microsoft.com/office/powerpoint/2010/main" val="33060244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014D75B-2610-AD97-F989-D31C0997328D}"/>
              </a:ext>
            </a:extLst>
          </p:cNvPr>
          <p:cNvSpPr>
            <a:spLocks noGrp="1"/>
          </p:cNvSpPr>
          <p:nvPr>
            <p:ph type="dt" sz="half" idx="10"/>
          </p:nvPr>
        </p:nvSpPr>
        <p:spPr/>
        <p:txBody>
          <a:bodyPr/>
          <a:lstStyle/>
          <a:p>
            <a:fld id="{0ABF7B35-C206-443E-9B80-7E37C51169CE}" type="datetimeFigureOut">
              <a:rPr lang="en-GB" smtClean="0"/>
              <a:t>25/01/2024</a:t>
            </a:fld>
            <a:endParaRPr lang="en-GB"/>
          </a:p>
        </p:txBody>
      </p:sp>
      <p:sp>
        <p:nvSpPr>
          <p:cNvPr id="3" name="Footer Placeholder 2">
            <a:extLst>
              <a:ext uri="{FF2B5EF4-FFF2-40B4-BE49-F238E27FC236}">
                <a16:creationId xmlns:a16="http://schemas.microsoft.com/office/drawing/2014/main" id="{02471DC4-3A57-4260-8ED5-BF4C49FD3BC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5F4CFFD1-1CA1-2698-F82E-3E142E0D11C6}"/>
              </a:ext>
            </a:extLst>
          </p:cNvPr>
          <p:cNvSpPr>
            <a:spLocks noGrp="1"/>
          </p:cNvSpPr>
          <p:nvPr>
            <p:ph type="sldNum" sz="quarter" idx="12"/>
          </p:nvPr>
        </p:nvSpPr>
        <p:spPr/>
        <p:txBody>
          <a:bodyPr/>
          <a:lstStyle/>
          <a:p>
            <a:fld id="{C3CC3579-0B07-4655-A797-2250D3057386}" type="slidenum">
              <a:rPr lang="en-GB" smtClean="0"/>
              <a:t>‹#›</a:t>
            </a:fld>
            <a:endParaRPr lang="en-GB"/>
          </a:p>
        </p:txBody>
      </p:sp>
    </p:spTree>
    <p:extLst>
      <p:ext uri="{BB962C8B-B14F-4D97-AF65-F5344CB8AC3E}">
        <p14:creationId xmlns:p14="http://schemas.microsoft.com/office/powerpoint/2010/main" val="30052646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A71D5-0E20-6341-48F9-77E61715ED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E4AFA417-874A-A99F-1D81-A70754C5EA8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4AC447C-AAA5-DEAD-FACA-733207E8E9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D6900E-F062-510B-43DD-302A5129FEBF}"/>
              </a:ext>
            </a:extLst>
          </p:cNvPr>
          <p:cNvSpPr>
            <a:spLocks noGrp="1"/>
          </p:cNvSpPr>
          <p:nvPr>
            <p:ph type="dt" sz="half" idx="10"/>
          </p:nvPr>
        </p:nvSpPr>
        <p:spPr/>
        <p:txBody>
          <a:bodyPr/>
          <a:lstStyle/>
          <a:p>
            <a:fld id="{0ABF7B35-C206-443E-9B80-7E37C51169CE}" type="datetimeFigureOut">
              <a:rPr lang="en-GB" smtClean="0"/>
              <a:t>25/01/2024</a:t>
            </a:fld>
            <a:endParaRPr lang="en-GB"/>
          </a:p>
        </p:txBody>
      </p:sp>
      <p:sp>
        <p:nvSpPr>
          <p:cNvPr id="6" name="Footer Placeholder 5">
            <a:extLst>
              <a:ext uri="{FF2B5EF4-FFF2-40B4-BE49-F238E27FC236}">
                <a16:creationId xmlns:a16="http://schemas.microsoft.com/office/drawing/2014/main" id="{EEE16619-1C28-C10B-1BA5-9C3BAAC3EC0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B459488-9035-2018-14E0-B54F4651951F}"/>
              </a:ext>
            </a:extLst>
          </p:cNvPr>
          <p:cNvSpPr>
            <a:spLocks noGrp="1"/>
          </p:cNvSpPr>
          <p:nvPr>
            <p:ph type="sldNum" sz="quarter" idx="12"/>
          </p:nvPr>
        </p:nvSpPr>
        <p:spPr/>
        <p:txBody>
          <a:bodyPr/>
          <a:lstStyle/>
          <a:p>
            <a:fld id="{C3CC3579-0B07-4655-A797-2250D3057386}" type="slidenum">
              <a:rPr lang="en-GB" smtClean="0"/>
              <a:t>‹#›</a:t>
            </a:fld>
            <a:endParaRPr lang="en-GB"/>
          </a:p>
        </p:txBody>
      </p:sp>
    </p:spTree>
    <p:extLst>
      <p:ext uri="{BB962C8B-B14F-4D97-AF65-F5344CB8AC3E}">
        <p14:creationId xmlns:p14="http://schemas.microsoft.com/office/powerpoint/2010/main" val="17438679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FE0FC-8BF4-D87D-CEAD-FDE6F89A10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20B6C9B4-85A9-1258-01CE-A5BA271DA1B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F08DDA62-71D7-F251-7180-BF3AA2417C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9EE7EE-D813-BDD5-13B5-F51E246BFE04}"/>
              </a:ext>
            </a:extLst>
          </p:cNvPr>
          <p:cNvSpPr>
            <a:spLocks noGrp="1"/>
          </p:cNvSpPr>
          <p:nvPr>
            <p:ph type="dt" sz="half" idx="10"/>
          </p:nvPr>
        </p:nvSpPr>
        <p:spPr/>
        <p:txBody>
          <a:bodyPr/>
          <a:lstStyle/>
          <a:p>
            <a:fld id="{0ABF7B35-C206-443E-9B80-7E37C51169CE}" type="datetimeFigureOut">
              <a:rPr lang="en-GB" smtClean="0"/>
              <a:t>25/01/2024</a:t>
            </a:fld>
            <a:endParaRPr lang="en-GB"/>
          </a:p>
        </p:txBody>
      </p:sp>
      <p:sp>
        <p:nvSpPr>
          <p:cNvPr id="6" name="Footer Placeholder 5">
            <a:extLst>
              <a:ext uri="{FF2B5EF4-FFF2-40B4-BE49-F238E27FC236}">
                <a16:creationId xmlns:a16="http://schemas.microsoft.com/office/drawing/2014/main" id="{D07E22BB-A7B2-A9DB-8D51-88DE9BB4C8A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F5E6E18-D572-C046-AD62-88DD937AE47F}"/>
              </a:ext>
            </a:extLst>
          </p:cNvPr>
          <p:cNvSpPr>
            <a:spLocks noGrp="1"/>
          </p:cNvSpPr>
          <p:nvPr>
            <p:ph type="sldNum" sz="quarter" idx="12"/>
          </p:nvPr>
        </p:nvSpPr>
        <p:spPr/>
        <p:txBody>
          <a:bodyPr/>
          <a:lstStyle/>
          <a:p>
            <a:fld id="{C3CC3579-0B07-4655-A797-2250D3057386}" type="slidenum">
              <a:rPr lang="en-GB" smtClean="0"/>
              <a:t>‹#›</a:t>
            </a:fld>
            <a:endParaRPr lang="en-GB"/>
          </a:p>
        </p:txBody>
      </p:sp>
    </p:spTree>
    <p:extLst>
      <p:ext uri="{BB962C8B-B14F-4D97-AF65-F5344CB8AC3E}">
        <p14:creationId xmlns:p14="http://schemas.microsoft.com/office/powerpoint/2010/main" val="22877215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35DDC4F-489A-FD99-7F9C-B0EC5588C14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9AE3297-DF52-BEB4-0300-85DDBCB2610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7204B7D-C049-47B0-0134-BFB8E5590B4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BF7B35-C206-443E-9B80-7E37C51169CE}" type="datetimeFigureOut">
              <a:rPr lang="en-GB" smtClean="0"/>
              <a:t>25/01/2024</a:t>
            </a:fld>
            <a:endParaRPr lang="en-GB"/>
          </a:p>
        </p:txBody>
      </p:sp>
      <p:sp>
        <p:nvSpPr>
          <p:cNvPr id="5" name="Footer Placeholder 4">
            <a:extLst>
              <a:ext uri="{FF2B5EF4-FFF2-40B4-BE49-F238E27FC236}">
                <a16:creationId xmlns:a16="http://schemas.microsoft.com/office/drawing/2014/main" id="{EE3D5974-E26A-B7EF-8C71-4E1EDBBF542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821642D0-C2FC-86C7-9A89-D212A7C8DC0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CC3579-0B07-4655-A797-2250D3057386}" type="slidenum">
              <a:rPr lang="en-GB" smtClean="0"/>
              <a:t>‹#›</a:t>
            </a:fld>
            <a:endParaRPr lang="en-GB"/>
          </a:p>
        </p:txBody>
      </p:sp>
    </p:spTree>
    <p:extLst>
      <p:ext uri="{BB962C8B-B14F-4D97-AF65-F5344CB8AC3E}">
        <p14:creationId xmlns:p14="http://schemas.microsoft.com/office/powerpoint/2010/main" val="19834343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5344F-359C-8D40-760E-5431A3DAC492}"/>
              </a:ext>
            </a:extLst>
          </p:cNvPr>
          <p:cNvSpPr>
            <a:spLocks noGrp="1"/>
          </p:cNvSpPr>
          <p:nvPr>
            <p:ph type="ctrTitle"/>
          </p:nvPr>
        </p:nvSpPr>
        <p:spPr/>
        <p:txBody>
          <a:bodyPr/>
          <a:lstStyle/>
          <a:p>
            <a:r>
              <a:rPr lang="en-US" dirty="0"/>
              <a:t>Choice dynamic data analysis</a:t>
            </a:r>
            <a:endParaRPr lang="en-GB" dirty="0"/>
          </a:p>
        </p:txBody>
      </p:sp>
      <p:sp>
        <p:nvSpPr>
          <p:cNvPr id="3" name="Subtitle 2">
            <a:extLst>
              <a:ext uri="{FF2B5EF4-FFF2-40B4-BE49-F238E27FC236}">
                <a16:creationId xmlns:a16="http://schemas.microsoft.com/office/drawing/2014/main" id="{BA0CAB6C-18EC-20A6-9CB6-8BCCFC3CE796}"/>
              </a:ext>
            </a:extLst>
          </p:cNvPr>
          <p:cNvSpPr>
            <a:spLocks noGrp="1"/>
          </p:cNvSpPr>
          <p:nvPr>
            <p:ph type="subTitle" idx="1"/>
          </p:nvPr>
        </p:nvSpPr>
        <p:spPr/>
        <p:txBody>
          <a:bodyPr/>
          <a:lstStyle/>
          <a:p>
            <a:r>
              <a:rPr lang="en-US" dirty="0"/>
              <a:t>Start: November 2023</a:t>
            </a:r>
            <a:endParaRPr lang="en-GB" dirty="0"/>
          </a:p>
        </p:txBody>
      </p:sp>
    </p:spTree>
    <p:extLst>
      <p:ext uri="{BB962C8B-B14F-4D97-AF65-F5344CB8AC3E}">
        <p14:creationId xmlns:p14="http://schemas.microsoft.com/office/powerpoint/2010/main" val="9053858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white paper with red writing on it&#10;&#10;Description automatically generated">
            <a:extLst>
              <a:ext uri="{FF2B5EF4-FFF2-40B4-BE49-F238E27FC236}">
                <a16:creationId xmlns:a16="http://schemas.microsoft.com/office/drawing/2014/main" id="{35861F37-3685-350E-2AC2-E232E91F2D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0487"/>
            <a:ext cx="12192000" cy="6677025"/>
          </a:xfrm>
          <a:prstGeom prst="rect">
            <a:avLst/>
          </a:prstGeom>
        </p:spPr>
      </p:pic>
    </p:spTree>
    <p:extLst>
      <p:ext uri="{BB962C8B-B14F-4D97-AF65-F5344CB8AC3E}">
        <p14:creationId xmlns:p14="http://schemas.microsoft.com/office/powerpoint/2010/main" val="12058517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B134F-06F4-4BEA-B28D-E931CE18BDA6}"/>
              </a:ext>
            </a:extLst>
          </p:cNvPr>
          <p:cNvSpPr>
            <a:spLocks noGrp="1"/>
          </p:cNvSpPr>
          <p:nvPr>
            <p:ph type="title"/>
          </p:nvPr>
        </p:nvSpPr>
        <p:spPr/>
        <p:txBody>
          <a:bodyPr/>
          <a:lstStyle/>
          <a:p>
            <a:r>
              <a:rPr lang="en-US" dirty="0"/>
              <a:t>Legends of the plots</a:t>
            </a:r>
            <a:endParaRPr lang="en-GB" dirty="0"/>
          </a:p>
        </p:txBody>
      </p:sp>
      <p:sp>
        <p:nvSpPr>
          <p:cNvPr id="3" name="Content Placeholder 2">
            <a:extLst>
              <a:ext uri="{FF2B5EF4-FFF2-40B4-BE49-F238E27FC236}">
                <a16:creationId xmlns:a16="http://schemas.microsoft.com/office/drawing/2014/main" id="{F1770041-D3BB-7089-79E8-950A74346BAF}"/>
              </a:ext>
            </a:extLst>
          </p:cNvPr>
          <p:cNvSpPr>
            <a:spLocks noGrp="1"/>
          </p:cNvSpPr>
          <p:nvPr>
            <p:ph idx="1"/>
          </p:nvPr>
        </p:nvSpPr>
        <p:spPr/>
        <p:txBody>
          <a:bodyPr>
            <a:normAutofit fontScale="92500" lnSpcReduction="10000"/>
          </a:bodyPr>
          <a:lstStyle/>
          <a:p>
            <a:r>
              <a:rPr lang="en-US" dirty="0"/>
              <a:t>Red: choice string belongs to actor A,  all trials given color transition, aggregate only trials in which timing condition was true (proper timing)</a:t>
            </a:r>
          </a:p>
          <a:p>
            <a:r>
              <a:rPr lang="en-US" dirty="0"/>
              <a:t>Pink: choice string belongs to actor A, select trials in which color transition happens with specific timing aggregate all trials before and after for the switch (all trials)</a:t>
            </a:r>
          </a:p>
          <a:p>
            <a:r>
              <a:rPr lang="en-US" dirty="0"/>
              <a:t>Blue: choice string belongs to actor B, timing filter from Igor’s approach, all trials given color transition, aggregate only trials in which timing condition was true (proper timing)</a:t>
            </a:r>
          </a:p>
          <a:p>
            <a:r>
              <a:rPr lang="en-GB" dirty="0"/>
              <a:t>Cyan: </a:t>
            </a:r>
            <a:r>
              <a:rPr lang="en-US" dirty="0"/>
              <a:t>choice string belongs to actor B, select trials in which color transition happens with specific timing aggregate all trials before and after for the switch (all trials)</a:t>
            </a:r>
          </a:p>
          <a:p>
            <a:endParaRPr lang="en-GB" dirty="0"/>
          </a:p>
        </p:txBody>
      </p:sp>
    </p:spTree>
    <p:extLst>
      <p:ext uri="{BB962C8B-B14F-4D97-AF65-F5344CB8AC3E}">
        <p14:creationId xmlns:p14="http://schemas.microsoft.com/office/powerpoint/2010/main" val="26305659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F8E70-E7B6-3B2A-7883-7D0E935DA8E9}"/>
              </a:ext>
            </a:extLst>
          </p:cNvPr>
          <p:cNvSpPr>
            <a:spLocks noGrp="1"/>
          </p:cNvSpPr>
          <p:nvPr>
            <p:ph type="title"/>
          </p:nvPr>
        </p:nvSpPr>
        <p:spPr>
          <a:xfrm>
            <a:off x="838200" y="111125"/>
            <a:ext cx="10515600" cy="1325563"/>
          </a:xfrm>
        </p:spPr>
        <p:txBody>
          <a:bodyPr/>
          <a:lstStyle/>
          <a:p>
            <a:r>
              <a:rPr lang="en-US" dirty="0"/>
              <a:t>One example result</a:t>
            </a:r>
            <a:endParaRPr lang="en-GB" dirty="0"/>
          </a:p>
        </p:txBody>
      </p:sp>
      <p:pic>
        <p:nvPicPr>
          <p:cNvPr id="5" name="Picture 4" descr="A graph of different colored lines&#10;&#10;Description automatically generated with medium confidence">
            <a:extLst>
              <a:ext uri="{FF2B5EF4-FFF2-40B4-BE49-F238E27FC236}">
                <a16:creationId xmlns:a16="http://schemas.microsoft.com/office/drawing/2014/main" id="{59256E60-6685-8F51-0857-0CAE98096CA7}"/>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325880" y="1162526"/>
            <a:ext cx="10027920" cy="5330349"/>
          </a:xfrm>
          <a:prstGeom prst="rect">
            <a:avLst/>
          </a:prstGeom>
        </p:spPr>
      </p:pic>
      <p:sp>
        <p:nvSpPr>
          <p:cNvPr id="3" name="TextBox 2"/>
          <p:cNvSpPr txBox="1"/>
          <p:nvPr/>
        </p:nvSpPr>
        <p:spPr>
          <a:xfrm>
            <a:off x="347672" y="2012907"/>
            <a:ext cx="734368" cy="369332"/>
          </a:xfrm>
          <a:prstGeom prst="rect">
            <a:avLst/>
          </a:prstGeom>
          <a:noFill/>
        </p:spPr>
        <p:txBody>
          <a:bodyPr wrap="none" rtlCol="0">
            <a:spAutoFit/>
          </a:bodyPr>
          <a:lstStyle/>
          <a:p>
            <a:r>
              <a:rPr lang="en-GB" dirty="0"/>
              <a:t>A first</a:t>
            </a:r>
          </a:p>
        </p:txBody>
      </p:sp>
      <p:sp>
        <p:nvSpPr>
          <p:cNvPr id="6" name="TextBox 5"/>
          <p:cNvSpPr txBox="1"/>
          <p:nvPr/>
        </p:nvSpPr>
        <p:spPr>
          <a:xfrm>
            <a:off x="347672" y="5626526"/>
            <a:ext cx="1037143" cy="369332"/>
          </a:xfrm>
          <a:prstGeom prst="rect">
            <a:avLst/>
          </a:prstGeom>
          <a:noFill/>
        </p:spPr>
        <p:txBody>
          <a:bodyPr wrap="none" rtlCol="0">
            <a:spAutoFit/>
          </a:bodyPr>
          <a:lstStyle/>
          <a:p>
            <a:r>
              <a:rPr lang="en-GB" dirty="0"/>
              <a:t>A second</a:t>
            </a:r>
          </a:p>
        </p:txBody>
      </p:sp>
      <p:sp>
        <p:nvSpPr>
          <p:cNvPr id="4" name="Oval 3"/>
          <p:cNvSpPr/>
          <p:nvPr/>
        </p:nvSpPr>
        <p:spPr>
          <a:xfrm>
            <a:off x="2184740" y="2537184"/>
            <a:ext cx="122738" cy="122738"/>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 6"/>
          <p:cNvSpPr/>
          <p:nvPr/>
        </p:nvSpPr>
        <p:spPr>
          <a:xfrm>
            <a:off x="10149431" y="6291952"/>
            <a:ext cx="122738" cy="122738"/>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p:cNvSpPr txBox="1"/>
          <p:nvPr/>
        </p:nvSpPr>
        <p:spPr>
          <a:xfrm>
            <a:off x="1367797" y="1457486"/>
            <a:ext cx="776175" cy="307777"/>
          </a:xfrm>
          <a:prstGeom prst="rect">
            <a:avLst/>
          </a:prstGeom>
          <a:noFill/>
        </p:spPr>
        <p:txBody>
          <a:bodyPr wrap="none" rtlCol="0">
            <a:spAutoFit/>
          </a:bodyPr>
          <a:lstStyle/>
          <a:p>
            <a:r>
              <a:rPr lang="en-GB" sz="1400" dirty="0">
                <a:solidFill>
                  <a:srgbClr val="00FFFF"/>
                </a:solidFill>
              </a:rPr>
              <a:t>All trials</a:t>
            </a:r>
          </a:p>
        </p:txBody>
      </p:sp>
      <p:sp>
        <p:nvSpPr>
          <p:cNvPr id="9" name="TextBox 8"/>
          <p:cNvSpPr txBox="1"/>
          <p:nvPr/>
        </p:nvSpPr>
        <p:spPr>
          <a:xfrm>
            <a:off x="1679387" y="2568334"/>
            <a:ext cx="1608261" cy="523220"/>
          </a:xfrm>
          <a:prstGeom prst="rect">
            <a:avLst/>
          </a:prstGeom>
          <a:noFill/>
        </p:spPr>
        <p:txBody>
          <a:bodyPr wrap="none" rtlCol="0">
            <a:spAutoFit/>
          </a:bodyPr>
          <a:lstStyle/>
          <a:p>
            <a:r>
              <a:rPr lang="en-GB" sz="1400" dirty="0">
                <a:solidFill>
                  <a:srgbClr val="0000FF"/>
                </a:solidFill>
              </a:rPr>
              <a:t>Proper</a:t>
            </a:r>
            <a:br>
              <a:rPr lang="en-GB" sz="1400" dirty="0">
                <a:solidFill>
                  <a:srgbClr val="0000FF"/>
                </a:solidFill>
              </a:rPr>
            </a:br>
            <a:r>
              <a:rPr lang="en-GB" sz="1400" dirty="0">
                <a:solidFill>
                  <a:srgbClr val="0000FF"/>
                </a:solidFill>
              </a:rPr>
              <a:t>timing (B is second)</a:t>
            </a:r>
          </a:p>
        </p:txBody>
      </p:sp>
    </p:spTree>
    <p:extLst>
      <p:ext uri="{BB962C8B-B14F-4D97-AF65-F5344CB8AC3E}">
        <p14:creationId xmlns:p14="http://schemas.microsoft.com/office/powerpoint/2010/main" val="1143833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2CD7C-2952-F8F3-7810-8DB779130909}"/>
              </a:ext>
            </a:extLst>
          </p:cNvPr>
          <p:cNvSpPr>
            <a:spLocks noGrp="1"/>
          </p:cNvSpPr>
          <p:nvPr>
            <p:ph type="title"/>
          </p:nvPr>
        </p:nvSpPr>
        <p:spPr/>
        <p:txBody>
          <a:bodyPr/>
          <a:lstStyle/>
          <a:p>
            <a:r>
              <a:rPr lang="en-US" dirty="0"/>
              <a:t>Between session analysis</a:t>
            </a:r>
            <a:endParaRPr lang="en-GB" dirty="0"/>
          </a:p>
        </p:txBody>
      </p:sp>
      <p:sp>
        <p:nvSpPr>
          <p:cNvPr id="3" name="Content Placeholder 2">
            <a:extLst>
              <a:ext uri="{FF2B5EF4-FFF2-40B4-BE49-F238E27FC236}">
                <a16:creationId xmlns:a16="http://schemas.microsoft.com/office/drawing/2014/main" id="{6CB26066-D6B1-E407-921B-A9BEF1C23FE7}"/>
              </a:ext>
            </a:extLst>
          </p:cNvPr>
          <p:cNvSpPr>
            <a:spLocks noGrp="1"/>
          </p:cNvSpPr>
          <p:nvPr>
            <p:ph idx="1"/>
          </p:nvPr>
        </p:nvSpPr>
        <p:spPr/>
        <p:txBody>
          <a:bodyPr/>
          <a:lstStyle/>
          <a:p>
            <a:r>
              <a:rPr lang="en-US" dirty="0"/>
              <a:t>As like all analysis we should 0.95 confidence intervals from t distribution:</a:t>
            </a:r>
          </a:p>
          <a:p>
            <a:endParaRPr lang="en-GB" dirty="0"/>
          </a:p>
        </p:txBody>
      </p:sp>
      <p:pic>
        <p:nvPicPr>
          <p:cNvPr id="5" name="Picture 4">
            <a:extLst>
              <a:ext uri="{FF2B5EF4-FFF2-40B4-BE49-F238E27FC236}">
                <a16:creationId xmlns:a16="http://schemas.microsoft.com/office/drawing/2014/main" id="{5C344140-25AA-7152-3841-411115184844}"/>
              </a:ext>
            </a:extLst>
          </p:cNvPr>
          <p:cNvPicPr>
            <a:picLocks noChangeAspect="1"/>
          </p:cNvPicPr>
          <p:nvPr/>
        </p:nvPicPr>
        <p:blipFill>
          <a:blip r:embed="rId2"/>
          <a:stretch>
            <a:fillRect/>
          </a:stretch>
        </p:blipFill>
        <p:spPr>
          <a:xfrm>
            <a:off x="838200" y="2705037"/>
            <a:ext cx="7864522" cy="1447925"/>
          </a:xfrm>
          <a:prstGeom prst="rect">
            <a:avLst/>
          </a:prstGeom>
        </p:spPr>
      </p:pic>
      <p:pic>
        <p:nvPicPr>
          <p:cNvPr id="7" name="Picture 6">
            <a:extLst>
              <a:ext uri="{FF2B5EF4-FFF2-40B4-BE49-F238E27FC236}">
                <a16:creationId xmlns:a16="http://schemas.microsoft.com/office/drawing/2014/main" id="{27788E31-6EE3-22F0-C86A-F429FC0A2EC6}"/>
              </a:ext>
            </a:extLst>
          </p:cNvPr>
          <p:cNvPicPr>
            <a:picLocks noChangeAspect="1"/>
          </p:cNvPicPr>
          <p:nvPr/>
        </p:nvPicPr>
        <p:blipFill>
          <a:blip r:embed="rId3"/>
          <a:stretch>
            <a:fillRect/>
          </a:stretch>
        </p:blipFill>
        <p:spPr>
          <a:xfrm>
            <a:off x="0" y="4287899"/>
            <a:ext cx="12192000" cy="1799557"/>
          </a:xfrm>
          <a:prstGeom prst="rect">
            <a:avLst/>
          </a:prstGeom>
        </p:spPr>
      </p:pic>
    </p:spTree>
    <p:extLst>
      <p:ext uri="{BB962C8B-B14F-4D97-AF65-F5344CB8AC3E}">
        <p14:creationId xmlns:p14="http://schemas.microsoft.com/office/powerpoint/2010/main" val="21693332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5D2FF3-EAEF-9CEF-E87A-AA14C0F9582B}"/>
              </a:ext>
            </a:extLst>
          </p:cNvPr>
          <p:cNvSpPr>
            <a:spLocks noGrp="1"/>
          </p:cNvSpPr>
          <p:nvPr>
            <p:ph idx="1"/>
          </p:nvPr>
        </p:nvSpPr>
        <p:spPr>
          <a:xfrm>
            <a:off x="416560" y="243840"/>
            <a:ext cx="10937240" cy="5933123"/>
          </a:xfrm>
        </p:spPr>
        <p:txBody>
          <a:bodyPr/>
          <a:lstStyle/>
          <a:p>
            <a:r>
              <a:rPr lang="en-US" dirty="0"/>
              <a:t>Since we only have 4 sessions of monkey </a:t>
            </a:r>
            <a:r>
              <a:rPr lang="en-US" dirty="0" err="1"/>
              <a:t>monkey</a:t>
            </a:r>
            <a:r>
              <a:rPr lang="en-US" dirty="0"/>
              <a:t> dyadic, CIs are so wide and noisy. I show the plots without CI till having more data for that</a:t>
            </a:r>
          </a:p>
          <a:p>
            <a:pPr marL="0" indent="0">
              <a:buNone/>
            </a:pPr>
            <a:r>
              <a:rPr lang="en-US" dirty="0"/>
              <a:t> </a:t>
            </a:r>
            <a:endParaRPr lang="en-GB" dirty="0"/>
          </a:p>
        </p:txBody>
      </p:sp>
      <p:pic>
        <p:nvPicPr>
          <p:cNvPr id="5" name="Picture 4">
            <a:extLst>
              <a:ext uri="{FF2B5EF4-FFF2-40B4-BE49-F238E27FC236}">
                <a16:creationId xmlns:a16="http://schemas.microsoft.com/office/drawing/2014/main" id="{82EF81D0-0514-1361-3897-B1D26035EEE0}"/>
              </a:ext>
            </a:extLst>
          </p:cNvPr>
          <p:cNvPicPr>
            <a:picLocks noChangeAspect="1"/>
          </p:cNvPicPr>
          <p:nvPr/>
        </p:nvPicPr>
        <p:blipFill>
          <a:blip r:embed="rId2"/>
          <a:stretch>
            <a:fillRect/>
          </a:stretch>
        </p:blipFill>
        <p:spPr>
          <a:xfrm>
            <a:off x="650240" y="1155953"/>
            <a:ext cx="10312400" cy="5335737"/>
          </a:xfrm>
          <a:prstGeom prst="rect">
            <a:avLst/>
          </a:prstGeom>
        </p:spPr>
      </p:pic>
    </p:spTree>
    <p:extLst>
      <p:ext uri="{BB962C8B-B14F-4D97-AF65-F5344CB8AC3E}">
        <p14:creationId xmlns:p14="http://schemas.microsoft.com/office/powerpoint/2010/main" val="39527571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7B21B48-B009-D939-92D8-7979E2E33D44}"/>
              </a:ext>
            </a:extLst>
          </p:cNvPr>
          <p:cNvPicPr>
            <a:picLocks noChangeAspect="1"/>
          </p:cNvPicPr>
          <p:nvPr/>
        </p:nvPicPr>
        <p:blipFill>
          <a:blip r:embed="rId2"/>
          <a:stretch>
            <a:fillRect/>
          </a:stretch>
        </p:blipFill>
        <p:spPr>
          <a:xfrm>
            <a:off x="282183" y="203200"/>
            <a:ext cx="11627634" cy="6299200"/>
          </a:xfrm>
          <a:prstGeom prst="rect">
            <a:avLst/>
          </a:prstGeom>
        </p:spPr>
      </p:pic>
      <p:sp>
        <p:nvSpPr>
          <p:cNvPr id="3" name="TextBox 2"/>
          <p:cNvSpPr txBox="1"/>
          <p:nvPr/>
        </p:nvSpPr>
        <p:spPr>
          <a:xfrm>
            <a:off x="2016913" y="1264204"/>
            <a:ext cx="734368" cy="369332"/>
          </a:xfrm>
          <a:prstGeom prst="rect">
            <a:avLst/>
          </a:prstGeom>
          <a:noFill/>
        </p:spPr>
        <p:txBody>
          <a:bodyPr wrap="none" rtlCol="0">
            <a:spAutoFit/>
          </a:bodyPr>
          <a:lstStyle/>
          <a:p>
            <a:r>
              <a:rPr lang="en-GB" dirty="0"/>
              <a:t>A first</a:t>
            </a:r>
          </a:p>
        </p:txBody>
      </p:sp>
      <p:sp>
        <p:nvSpPr>
          <p:cNvPr id="4" name="TextBox 3"/>
          <p:cNvSpPr txBox="1"/>
          <p:nvPr/>
        </p:nvSpPr>
        <p:spPr>
          <a:xfrm>
            <a:off x="1955543" y="5172394"/>
            <a:ext cx="1037143" cy="369332"/>
          </a:xfrm>
          <a:prstGeom prst="rect">
            <a:avLst/>
          </a:prstGeom>
          <a:noFill/>
        </p:spPr>
        <p:txBody>
          <a:bodyPr wrap="none" rtlCol="0">
            <a:spAutoFit/>
          </a:bodyPr>
          <a:lstStyle/>
          <a:p>
            <a:r>
              <a:rPr lang="en-GB" dirty="0"/>
              <a:t>A second</a:t>
            </a:r>
          </a:p>
        </p:txBody>
      </p:sp>
      <p:cxnSp>
        <p:nvCxnSpPr>
          <p:cNvPr id="6" name="Straight Connector 5"/>
          <p:cNvCxnSpPr/>
          <p:nvPr/>
        </p:nvCxnSpPr>
        <p:spPr>
          <a:xfrm>
            <a:off x="1967817" y="779388"/>
            <a:ext cx="0" cy="5265471"/>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1693788" y="2055866"/>
            <a:ext cx="159560" cy="15956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val 8"/>
          <p:cNvSpPr/>
          <p:nvPr/>
        </p:nvSpPr>
        <p:spPr>
          <a:xfrm>
            <a:off x="1693788" y="994521"/>
            <a:ext cx="159560" cy="15956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p:cNvSpPr/>
          <p:nvPr/>
        </p:nvSpPr>
        <p:spPr>
          <a:xfrm>
            <a:off x="1691656" y="4871686"/>
            <a:ext cx="159560" cy="15956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Box 10"/>
          <p:cNvSpPr txBox="1"/>
          <p:nvPr/>
        </p:nvSpPr>
        <p:spPr>
          <a:xfrm>
            <a:off x="711501" y="4877357"/>
            <a:ext cx="644728" cy="261610"/>
          </a:xfrm>
          <a:prstGeom prst="rect">
            <a:avLst/>
          </a:prstGeom>
          <a:noFill/>
        </p:spPr>
        <p:txBody>
          <a:bodyPr wrap="none" rtlCol="0">
            <a:spAutoFit/>
          </a:bodyPr>
          <a:lstStyle/>
          <a:p>
            <a:r>
              <a:rPr lang="en-GB" sz="1100" dirty="0">
                <a:solidFill>
                  <a:srgbClr val="00FFFF"/>
                </a:solidFill>
              </a:rPr>
              <a:t>All trials</a:t>
            </a:r>
          </a:p>
        </p:txBody>
      </p:sp>
      <p:sp>
        <p:nvSpPr>
          <p:cNvPr id="12" name="TextBox 11"/>
          <p:cNvSpPr txBox="1"/>
          <p:nvPr/>
        </p:nvSpPr>
        <p:spPr>
          <a:xfrm>
            <a:off x="1961682" y="4769635"/>
            <a:ext cx="1119217" cy="430887"/>
          </a:xfrm>
          <a:prstGeom prst="rect">
            <a:avLst/>
          </a:prstGeom>
          <a:noFill/>
        </p:spPr>
        <p:txBody>
          <a:bodyPr wrap="none" rtlCol="0">
            <a:spAutoFit/>
          </a:bodyPr>
          <a:lstStyle/>
          <a:p>
            <a:r>
              <a:rPr lang="en-GB" sz="1100" dirty="0">
                <a:solidFill>
                  <a:srgbClr val="0000FF"/>
                </a:solidFill>
              </a:rPr>
              <a:t>Proper</a:t>
            </a:r>
            <a:br>
              <a:rPr lang="en-GB" sz="1100" dirty="0">
                <a:solidFill>
                  <a:srgbClr val="0000FF"/>
                </a:solidFill>
              </a:rPr>
            </a:br>
            <a:r>
              <a:rPr lang="en-GB" sz="1100" dirty="0">
                <a:solidFill>
                  <a:srgbClr val="0000FF"/>
                </a:solidFill>
              </a:rPr>
              <a:t>timing (B is first)</a:t>
            </a:r>
          </a:p>
        </p:txBody>
      </p:sp>
      <p:sp>
        <p:nvSpPr>
          <p:cNvPr id="13" name="TextBox 12"/>
          <p:cNvSpPr txBox="1"/>
          <p:nvPr/>
        </p:nvSpPr>
        <p:spPr>
          <a:xfrm>
            <a:off x="2112655" y="887806"/>
            <a:ext cx="1298753" cy="430887"/>
          </a:xfrm>
          <a:prstGeom prst="rect">
            <a:avLst/>
          </a:prstGeom>
          <a:noFill/>
        </p:spPr>
        <p:txBody>
          <a:bodyPr wrap="none" rtlCol="0">
            <a:spAutoFit/>
          </a:bodyPr>
          <a:lstStyle/>
          <a:p>
            <a:r>
              <a:rPr lang="en-GB" sz="1100" dirty="0">
                <a:solidFill>
                  <a:srgbClr val="0000FF"/>
                </a:solidFill>
              </a:rPr>
              <a:t>Proper</a:t>
            </a:r>
            <a:br>
              <a:rPr lang="en-GB" sz="1100" dirty="0">
                <a:solidFill>
                  <a:srgbClr val="0000FF"/>
                </a:solidFill>
              </a:rPr>
            </a:br>
            <a:r>
              <a:rPr lang="en-GB" sz="1100" dirty="0">
                <a:solidFill>
                  <a:srgbClr val="0000FF"/>
                </a:solidFill>
              </a:rPr>
              <a:t>timing (B is second)</a:t>
            </a:r>
          </a:p>
        </p:txBody>
      </p:sp>
      <p:sp>
        <p:nvSpPr>
          <p:cNvPr id="14" name="TextBox 13"/>
          <p:cNvSpPr txBox="1"/>
          <p:nvPr/>
        </p:nvSpPr>
        <p:spPr>
          <a:xfrm>
            <a:off x="9581212" y="1794256"/>
            <a:ext cx="644728" cy="261610"/>
          </a:xfrm>
          <a:prstGeom prst="rect">
            <a:avLst/>
          </a:prstGeom>
          <a:noFill/>
        </p:spPr>
        <p:txBody>
          <a:bodyPr wrap="none" rtlCol="0">
            <a:spAutoFit/>
          </a:bodyPr>
          <a:lstStyle/>
          <a:p>
            <a:r>
              <a:rPr lang="en-GB" sz="1100" dirty="0">
                <a:solidFill>
                  <a:srgbClr val="FF00FF"/>
                </a:solidFill>
              </a:rPr>
              <a:t>All trials</a:t>
            </a:r>
          </a:p>
        </p:txBody>
      </p:sp>
      <p:sp>
        <p:nvSpPr>
          <p:cNvPr id="15" name="TextBox 14"/>
          <p:cNvSpPr txBox="1"/>
          <p:nvPr/>
        </p:nvSpPr>
        <p:spPr>
          <a:xfrm>
            <a:off x="10438544" y="1301359"/>
            <a:ext cx="1029128" cy="369332"/>
          </a:xfrm>
          <a:prstGeom prst="rect">
            <a:avLst/>
          </a:prstGeom>
          <a:noFill/>
        </p:spPr>
        <p:txBody>
          <a:bodyPr wrap="none" rtlCol="0">
            <a:spAutoFit/>
          </a:bodyPr>
          <a:lstStyle/>
          <a:p>
            <a:r>
              <a:rPr lang="en-GB" dirty="0"/>
              <a:t>B second</a:t>
            </a:r>
          </a:p>
        </p:txBody>
      </p:sp>
      <p:sp>
        <p:nvSpPr>
          <p:cNvPr id="16" name="TextBox 15"/>
          <p:cNvSpPr txBox="1"/>
          <p:nvPr/>
        </p:nvSpPr>
        <p:spPr>
          <a:xfrm>
            <a:off x="9403279" y="858857"/>
            <a:ext cx="1000595" cy="430887"/>
          </a:xfrm>
          <a:prstGeom prst="rect">
            <a:avLst/>
          </a:prstGeom>
          <a:noFill/>
        </p:spPr>
        <p:txBody>
          <a:bodyPr wrap="none" rtlCol="0">
            <a:spAutoFit/>
          </a:bodyPr>
          <a:lstStyle/>
          <a:p>
            <a:r>
              <a:rPr lang="en-GB" sz="1100" dirty="0">
                <a:solidFill>
                  <a:srgbClr val="FF0000"/>
                </a:solidFill>
              </a:rPr>
              <a:t>Proper timing </a:t>
            </a:r>
          </a:p>
          <a:p>
            <a:r>
              <a:rPr lang="en-GB" sz="1100" dirty="0">
                <a:solidFill>
                  <a:srgbClr val="FF0000"/>
                </a:solidFill>
              </a:rPr>
              <a:t>(A is first)</a:t>
            </a:r>
          </a:p>
        </p:txBody>
      </p:sp>
      <p:sp>
        <p:nvSpPr>
          <p:cNvPr id="17" name="TextBox 16"/>
          <p:cNvSpPr txBox="1"/>
          <p:nvPr/>
        </p:nvSpPr>
        <p:spPr>
          <a:xfrm>
            <a:off x="9374746" y="4941470"/>
            <a:ext cx="726353" cy="369332"/>
          </a:xfrm>
          <a:prstGeom prst="rect">
            <a:avLst/>
          </a:prstGeom>
          <a:noFill/>
        </p:spPr>
        <p:txBody>
          <a:bodyPr wrap="none" rtlCol="0">
            <a:spAutoFit/>
          </a:bodyPr>
          <a:lstStyle/>
          <a:p>
            <a:r>
              <a:rPr lang="en-GB" dirty="0"/>
              <a:t>B first</a:t>
            </a:r>
          </a:p>
        </p:txBody>
      </p:sp>
      <p:cxnSp>
        <p:nvCxnSpPr>
          <p:cNvPr id="19" name="Straight Arrow Connector 18"/>
          <p:cNvCxnSpPr/>
          <p:nvPr/>
        </p:nvCxnSpPr>
        <p:spPr>
          <a:xfrm>
            <a:off x="1436038" y="1318693"/>
            <a:ext cx="2645009" cy="47556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7094271" y="4769635"/>
            <a:ext cx="2706379" cy="541167"/>
          </a:xfrm>
          <a:prstGeom prst="straightConnector1">
            <a:avLst/>
          </a:prstGeom>
          <a:ln>
            <a:solidFill>
              <a:srgbClr val="00FFFF"/>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1270312" y="1982223"/>
            <a:ext cx="2522300" cy="0"/>
          </a:xfrm>
          <a:prstGeom prst="straightConnector1">
            <a:avLst/>
          </a:prstGeom>
          <a:ln>
            <a:solidFill>
              <a:srgbClr val="FF00FF"/>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68141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F61D2-980C-43BD-B581-C462EEF6CA33}"/>
              </a:ext>
            </a:extLst>
          </p:cNvPr>
          <p:cNvSpPr>
            <a:spLocks noGrp="1"/>
          </p:cNvSpPr>
          <p:nvPr>
            <p:ph type="title"/>
          </p:nvPr>
        </p:nvSpPr>
        <p:spPr>
          <a:xfrm>
            <a:off x="640080" y="18255"/>
            <a:ext cx="10515600" cy="1325563"/>
          </a:xfrm>
        </p:spPr>
        <p:txBody>
          <a:bodyPr/>
          <a:lstStyle/>
          <a:p>
            <a:r>
              <a:rPr lang="en-US" dirty="0"/>
              <a:t>Observational interpretations</a:t>
            </a:r>
            <a:endParaRPr lang="en-GB" dirty="0"/>
          </a:p>
        </p:txBody>
      </p:sp>
      <p:sp>
        <p:nvSpPr>
          <p:cNvPr id="3" name="Content Placeholder 2">
            <a:extLst>
              <a:ext uri="{FF2B5EF4-FFF2-40B4-BE49-F238E27FC236}">
                <a16:creationId xmlns:a16="http://schemas.microsoft.com/office/drawing/2014/main" id="{B059EC82-C845-6600-5E8B-6ACB977CCECA}"/>
              </a:ext>
            </a:extLst>
          </p:cNvPr>
          <p:cNvSpPr>
            <a:spLocks noGrp="1"/>
          </p:cNvSpPr>
          <p:nvPr>
            <p:ph idx="1"/>
          </p:nvPr>
        </p:nvSpPr>
        <p:spPr>
          <a:xfrm>
            <a:off x="640080" y="1690688"/>
            <a:ext cx="10713720" cy="4486275"/>
          </a:xfrm>
        </p:spPr>
        <p:txBody>
          <a:bodyPr>
            <a:normAutofit/>
          </a:bodyPr>
          <a:lstStyle/>
          <a:p>
            <a:pPr marL="0" indent="0">
              <a:buNone/>
            </a:pPr>
            <a:r>
              <a:rPr lang="en-US" dirty="0"/>
              <a:t>When 2</a:t>
            </a:r>
            <a:r>
              <a:rPr lang="en-US" baseline="30000" dirty="0"/>
              <a:t>nd</a:t>
            </a:r>
            <a:r>
              <a:rPr lang="en-US" dirty="0"/>
              <a:t> monkey had information about other’s switch, how 2</a:t>
            </a:r>
            <a:r>
              <a:rPr lang="en-US" baseline="30000" dirty="0"/>
              <a:t>nd</a:t>
            </a:r>
            <a:r>
              <a:rPr lang="en-US" dirty="0"/>
              <a:t> monkey changes choice dynamic?</a:t>
            </a:r>
          </a:p>
          <a:p>
            <a:pPr marL="0" indent="0">
              <a:buNone/>
            </a:pPr>
            <a:endParaRPr lang="en-US" dirty="0"/>
          </a:p>
          <a:p>
            <a:pPr marL="0" indent="0">
              <a:buNone/>
            </a:pPr>
            <a:r>
              <a:rPr lang="en-US" dirty="0"/>
              <a:t>Why switch happen? :</a:t>
            </a:r>
          </a:p>
          <a:p>
            <a:pPr marL="0" indent="0">
              <a:buNone/>
            </a:pPr>
            <a:r>
              <a:rPr lang="en-US" dirty="0"/>
              <a:t>Roots of switches are: 1) side biases 2) random 3) following other</a:t>
            </a:r>
          </a:p>
          <a:p>
            <a:pPr marL="0" indent="0">
              <a:buNone/>
            </a:pPr>
            <a:r>
              <a:rPr lang="en-US" dirty="0"/>
              <a:t>Rare deviations from coordination or selfish selection – are those driven by specific history of preceding choices?</a:t>
            </a:r>
          </a:p>
          <a:p>
            <a:pPr marL="0" indent="0">
              <a:buNone/>
            </a:pPr>
            <a:r>
              <a:rPr lang="en-US" dirty="0"/>
              <a:t>- Alternatives: random or side bias?</a:t>
            </a:r>
          </a:p>
          <a:p>
            <a:pPr marL="0" indent="0">
              <a:buNone/>
            </a:pPr>
            <a:endParaRPr lang="en-US" dirty="0"/>
          </a:p>
          <a:p>
            <a:pPr marL="0" indent="0">
              <a:buNone/>
            </a:pPr>
            <a:endParaRPr lang="en-US" dirty="0"/>
          </a:p>
          <a:p>
            <a:pPr marL="0" indent="0">
              <a:buNone/>
            </a:pPr>
            <a:endParaRPr lang="en-US" dirty="0"/>
          </a:p>
          <a:p>
            <a:pPr marL="0" indent="0">
              <a:buNone/>
            </a:pPr>
            <a:endParaRPr lang="en-GB" dirty="0"/>
          </a:p>
        </p:txBody>
      </p:sp>
    </p:spTree>
    <p:extLst>
      <p:ext uri="{BB962C8B-B14F-4D97-AF65-F5344CB8AC3E}">
        <p14:creationId xmlns:p14="http://schemas.microsoft.com/office/powerpoint/2010/main" val="9729655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4696C-C13D-4C08-C6DE-AE95F60DA9C1}"/>
              </a:ext>
            </a:extLst>
          </p:cNvPr>
          <p:cNvSpPr>
            <a:spLocks noGrp="1"/>
          </p:cNvSpPr>
          <p:nvPr>
            <p:ph type="title"/>
          </p:nvPr>
        </p:nvSpPr>
        <p:spPr/>
        <p:txBody>
          <a:bodyPr/>
          <a:lstStyle/>
          <a:p>
            <a:r>
              <a:rPr lang="en-US" dirty="0"/>
              <a:t>Steps of the code</a:t>
            </a:r>
            <a:endParaRPr lang="en-GB" dirty="0"/>
          </a:p>
        </p:txBody>
      </p:sp>
      <p:sp>
        <p:nvSpPr>
          <p:cNvPr id="3" name="Content Placeholder 2">
            <a:extLst>
              <a:ext uri="{FF2B5EF4-FFF2-40B4-BE49-F238E27FC236}">
                <a16:creationId xmlns:a16="http://schemas.microsoft.com/office/drawing/2014/main" id="{C3DF1DFA-E364-4570-BF19-6CF909D3E6A2}"/>
              </a:ext>
            </a:extLst>
          </p:cNvPr>
          <p:cNvSpPr>
            <a:spLocks noGrp="1"/>
          </p:cNvSpPr>
          <p:nvPr>
            <p:ph idx="1"/>
          </p:nvPr>
        </p:nvSpPr>
        <p:spPr/>
        <p:txBody>
          <a:bodyPr/>
          <a:lstStyle/>
          <a:p>
            <a:pPr marL="0" indent="0">
              <a:buNone/>
            </a:pPr>
            <a:r>
              <a:rPr lang="en-US" dirty="0"/>
              <a:t>1) Extraction of ‘’choice string’’ for both agents: BBBBRRRRBRBRBB..</a:t>
            </a:r>
          </a:p>
          <a:p>
            <a:pPr marL="0" indent="0">
              <a:buNone/>
            </a:pPr>
            <a:endParaRPr lang="en-GB" dirty="0"/>
          </a:p>
          <a:p>
            <a:pPr marL="0" indent="0">
              <a:buNone/>
            </a:pPr>
            <a:r>
              <a:rPr lang="en-GB" dirty="0"/>
              <a:t>I did this step by looking through </a:t>
            </a:r>
            <a:r>
              <a:rPr lang="en-GB" dirty="0" err="1"/>
              <a:t>Sebastisn’s</a:t>
            </a:r>
            <a:r>
              <a:rPr lang="en-GB" dirty="0"/>
              <a:t> codes and extraction of vectors needed for defining the choice string vector.</a:t>
            </a:r>
          </a:p>
          <a:p>
            <a:pPr marL="0" indent="0">
              <a:buNone/>
            </a:pPr>
            <a:r>
              <a:rPr lang="en-GB" dirty="0" err="1"/>
              <a:t>Imprtant</a:t>
            </a:r>
            <a:r>
              <a:rPr lang="en-GB" dirty="0"/>
              <a:t>: choice string vector in the code named:</a:t>
            </a:r>
          </a:p>
          <a:p>
            <a:pPr marL="0" indent="0">
              <a:buNone/>
            </a:pPr>
            <a:r>
              <a:rPr lang="en-GB" dirty="0" err="1"/>
              <a:t>A_target_color_choice_string</a:t>
            </a:r>
            <a:endParaRPr lang="en-GB" dirty="0"/>
          </a:p>
          <a:p>
            <a:pPr marL="0" indent="0">
              <a:buNone/>
            </a:pPr>
            <a:r>
              <a:rPr lang="en-GB" dirty="0" err="1"/>
              <a:t>B_target_color_choice_string</a:t>
            </a:r>
            <a:endParaRPr lang="en-GB" dirty="0"/>
          </a:p>
        </p:txBody>
      </p:sp>
    </p:spTree>
    <p:extLst>
      <p:ext uri="{BB962C8B-B14F-4D97-AF65-F5344CB8AC3E}">
        <p14:creationId xmlns:p14="http://schemas.microsoft.com/office/powerpoint/2010/main" val="12769545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6B59A-ED8D-B5DF-789E-A6A1A7F58E78}"/>
              </a:ext>
            </a:extLst>
          </p:cNvPr>
          <p:cNvSpPr>
            <a:spLocks noGrp="1"/>
          </p:cNvSpPr>
          <p:nvPr>
            <p:ph type="title"/>
          </p:nvPr>
        </p:nvSpPr>
        <p:spPr/>
        <p:txBody>
          <a:bodyPr/>
          <a:lstStyle/>
          <a:p>
            <a:r>
              <a:rPr lang="en-US" dirty="0"/>
              <a:t>Aim of the analysis</a:t>
            </a:r>
            <a:endParaRPr lang="en-GB" dirty="0"/>
          </a:p>
        </p:txBody>
      </p:sp>
      <p:sp>
        <p:nvSpPr>
          <p:cNvPr id="3" name="Content Placeholder 2">
            <a:extLst>
              <a:ext uri="{FF2B5EF4-FFF2-40B4-BE49-F238E27FC236}">
                <a16:creationId xmlns:a16="http://schemas.microsoft.com/office/drawing/2014/main" id="{24DF862C-DDDC-9871-85E0-652BB5347A2E}"/>
              </a:ext>
            </a:extLst>
          </p:cNvPr>
          <p:cNvSpPr>
            <a:spLocks noGrp="1"/>
          </p:cNvSpPr>
          <p:nvPr>
            <p:ph idx="1"/>
          </p:nvPr>
        </p:nvSpPr>
        <p:spPr/>
        <p:txBody>
          <a:bodyPr/>
          <a:lstStyle/>
          <a:p>
            <a:pPr marL="0" indent="0">
              <a:buNone/>
            </a:pPr>
            <a:r>
              <a:rPr lang="en-US" dirty="0"/>
              <a:t>The aim is to see how ‘’action sequence’’, (when monkey is first, </a:t>
            </a:r>
            <a:r>
              <a:rPr lang="en-US" dirty="0" err="1"/>
              <a:t>simult</a:t>
            </a:r>
            <a:r>
              <a:rPr lang="en-US" dirty="0"/>
              <a:t>,…) affects the choice dynamic.</a:t>
            </a:r>
          </a:p>
          <a:p>
            <a:pPr marL="0" indent="0">
              <a:buNone/>
            </a:pPr>
            <a:endParaRPr lang="en-GB" dirty="0"/>
          </a:p>
          <a:p>
            <a:pPr marL="0" indent="0">
              <a:buNone/>
            </a:pPr>
            <a:r>
              <a:rPr lang="en-GB" dirty="0"/>
              <a:t>How do we define choice dynamic?</a:t>
            </a:r>
          </a:p>
          <a:p>
            <a:pPr marL="0" indent="0">
              <a:buNone/>
            </a:pPr>
            <a:r>
              <a:rPr lang="en-GB" dirty="0"/>
              <a:t>Looking to 5 trials before and after ‘’human transition’’ and get the average of choosing own choice.(see next slide)</a:t>
            </a:r>
            <a:endParaRPr lang="en-US" dirty="0"/>
          </a:p>
        </p:txBody>
      </p:sp>
    </p:spTree>
    <p:extLst>
      <p:ext uri="{BB962C8B-B14F-4D97-AF65-F5344CB8AC3E}">
        <p14:creationId xmlns:p14="http://schemas.microsoft.com/office/powerpoint/2010/main" val="17187559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ece of paper with writing on it&#10;&#10;Description automatically generated">
            <a:extLst>
              <a:ext uri="{FF2B5EF4-FFF2-40B4-BE49-F238E27FC236}">
                <a16:creationId xmlns:a16="http://schemas.microsoft.com/office/drawing/2014/main" id="{0625FA9B-1A4B-EAB7-144B-4B44452A98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4250" y="0"/>
            <a:ext cx="5143500" cy="6858000"/>
          </a:xfrm>
          <a:prstGeom prst="rect">
            <a:avLst/>
          </a:prstGeom>
        </p:spPr>
      </p:pic>
    </p:spTree>
    <p:extLst>
      <p:ext uri="{BB962C8B-B14F-4D97-AF65-F5344CB8AC3E}">
        <p14:creationId xmlns:p14="http://schemas.microsoft.com/office/powerpoint/2010/main" val="10070146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36C591-A079-4C16-5308-C377193598B7}"/>
              </a:ext>
            </a:extLst>
          </p:cNvPr>
          <p:cNvSpPr>
            <a:spLocks noGrp="1"/>
          </p:cNvSpPr>
          <p:nvPr>
            <p:ph idx="1"/>
          </p:nvPr>
        </p:nvSpPr>
        <p:spPr>
          <a:xfrm>
            <a:off x="274320" y="223520"/>
            <a:ext cx="11602720" cy="6421120"/>
          </a:xfrm>
        </p:spPr>
        <p:txBody>
          <a:bodyPr/>
          <a:lstStyle/>
          <a:p>
            <a:pPr marL="0" indent="0">
              <a:buNone/>
            </a:pPr>
            <a:r>
              <a:rPr lang="en-US" dirty="0"/>
              <a:t>2) For human-monkey sessions. ‘’Transition points’’ are defined only from human side. Because human explicitly knows when to switch from his own choice to other choice and it is nonsense to evaluate human behavior from monkey’s switches. </a:t>
            </a:r>
          </a:p>
          <a:p>
            <a:pPr marL="0" indent="0">
              <a:buNone/>
            </a:pPr>
            <a:r>
              <a:rPr lang="en-US" dirty="0"/>
              <a:t> But for monkey-monkey data analysis we should have a code that is adaptable about side of the transition point. It can be </a:t>
            </a:r>
            <a:r>
              <a:rPr lang="en-US" dirty="0" err="1"/>
              <a:t>Curius</a:t>
            </a:r>
            <a:r>
              <a:rPr lang="en-US" dirty="0"/>
              <a:t> or Elmo side.</a:t>
            </a:r>
          </a:p>
          <a:p>
            <a:pPr marL="0" indent="0">
              <a:buNone/>
            </a:pPr>
            <a:endParaRPr lang="en-US" dirty="0"/>
          </a:p>
          <a:p>
            <a:pPr marL="0" indent="0">
              <a:buNone/>
            </a:pPr>
            <a:r>
              <a:rPr lang="en-US" dirty="0"/>
              <a:t>3) How do we filter out ‘’choice string’’ vector for action sequence?</a:t>
            </a:r>
          </a:p>
          <a:p>
            <a:pPr marL="0" indent="0">
              <a:buNone/>
            </a:pPr>
            <a:r>
              <a:rPr lang="en-US" dirty="0"/>
              <a:t>Applying time filter on choice string could be:</a:t>
            </a:r>
          </a:p>
          <a:p>
            <a:pPr marL="0" indent="0">
              <a:buNone/>
            </a:pPr>
            <a:endParaRPr lang="en-GB" dirty="0"/>
          </a:p>
        </p:txBody>
      </p:sp>
    </p:spTree>
    <p:extLst>
      <p:ext uri="{BB962C8B-B14F-4D97-AF65-F5344CB8AC3E}">
        <p14:creationId xmlns:p14="http://schemas.microsoft.com/office/powerpoint/2010/main" val="39429594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E8277C1-887F-8B74-ED11-63593E365E14}"/>
              </a:ext>
            </a:extLst>
          </p:cNvPr>
          <p:cNvSpPr>
            <a:spLocks noGrp="1"/>
          </p:cNvSpPr>
          <p:nvPr>
            <p:ph idx="1"/>
          </p:nvPr>
        </p:nvSpPr>
        <p:spPr>
          <a:xfrm>
            <a:off x="386080" y="487680"/>
            <a:ext cx="11460480" cy="6146800"/>
          </a:xfrm>
        </p:spPr>
        <p:txBody>
          <a:bodyPr/>
          <a:lstStyle/>
          <a:p>
            <a:pPr marL="0" indent="0">
              <a:buNone/>
            </a:pPr>
            <a:r>
              <a:rPr lang="en-GB" dirty="0"/>
              <a:t>Sebastian approach, pink curve: apply timing filter(action sequence) on</a:t>
            </a:r>
          </a:p>
          <a:p>
            <a:pPr marL="0" indent="0">
              <a:buNone/>
            </a:pPr>
            <a:r>
              <a:rPr lang="en-GB" dirty="0"/>
              <a:t>human transition trials , only on those trials and not else. This approach appears as pink curves in plots (all trials)</a:t>
            </a:r>
          </a:p>
        </p:txBody>
      </p:sp>
      <p:pic>
        <p:nvPicPr>
          <p:cNvPr id="5" name="Picture 4">
            <a:extLst>
              <a:ext uri="{FF2B5EF4-FFF2-40B4-BE49-F238E27FC236}">
                <a16:creationId xmlns:a16="http://schemas.microsoft.com/office/drawing/2014/main" id="{D3568139-8A9B-46B1-9D47-1EC06562F7A2}"/>
              </a:ext>
            </a:extLst>
          </p:cNvPr>
          <p:cNvPicPr>
            <a:picLocks noChangeAspect="1"/>
          </p:cNvPicPr>
          <p:nvPr/>
        </p:nvPicPr>
        <p:blipFill>
          <a:blip r:embed="rId2"/>
          <a:stretch>
            <a:fillRect/>
          </a:stretch>
        </p:blipFill>
        <p:spPr>
          <a:xfrm>
            <a:off x="2823052" y="2082128"/>
            <a:ext cx="5737797" cy="2693744"/>
          </a:xfrm>
          <a:prstGeom prst="rect">
            <a:avLst/>
          </a:prstGeom>
        </p:spPr>
      </p:pic>
      <p:sp>
        <p:nvSpPr>
          <p:cNvPr id="6" name="Oval 5">
            <a:extLst>
              <a:ext uri="{FF2B5EF4-FFF2-40B4-BE49-F238E27FC236}">
                <a16:creationId xmlns:a16="http://schemas.microsoft.com/office/drawing/2014/main" id="{ACE1A3E0-C339-DABD-53F7-BE88997EDAD3}"/>
              </a:ext>
            </a:extLst>
          </p:cNvPr>
          <p:cNvSpPr/>
          <p:nvPr/>
        </p:nvSpPr>
        <p:spPr>
          <a:xfrm>
            <a:off x="5344160" y="2753360"/>
            <a:ext cx="497840" cy="1706880"/>
          </a:xfrm>
          <a:prstGeom prst="ellipse">
            <a:avLst/>
          </a:prstGeom>
          <a:noFill/>
          <a:ln w="5715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cxnSp>
        <p:nvCxnSpPr>
          <p:cNvPr id="8" name="Straight Arrow Connector 7">
            <a:extLst>
              <a:ext uri="{FF2B5EF4-FFF2-40B4-BE49-F238E27FC236}">
                <a16:creationId xmlns:a16="http://schemas.microsoft.com/office/drawing/2014/main" id="{B0629586-9884-6C9C-2840-8D5F9EB3C063}"/>
              </a:ext>
            </a:extLst>
          </p:cNvPr>
          <p:cNvCxnSpPr/>
          <p:nvPr/>
        </p:nvCxnSpPr>
        <p:spPr>
          <a:xfrm flipV="1">
            <a:off x="5588000" y="4582160"/>
            <a:ext cx="0" cy="1971040"/>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9" name="TextBox 8">
            <a:extLst>
              <a:ext uri="{FF2B5EF4-FFF2-40B4-BE49-F238E27FC236}">
                <a16:creationId xmlns:a16="http://schemas.microsoft.com/office/drawing/2014/main" id="{F233910D-E619-B02D-28D0-C03364128E46}"/>
              </a:ext>
            </a:extLst>
          </p:cNvPr>
          <p:cNvSpPr txBox="1"/>
          <p:nvPr/>
        </p:nvSpPr>
        <p:spPr>
          <a:xfrm>
            <a:off x="547592" y="4892992"/>
            <a:ext cx="4135120" cy="1754326"/>
          </a:xfrm>
          <a:prstGeom prst="rect">
            <a:avLst/>
          </a:prstGeom>
          <a:noFill/>
        </p:spPr>
        <p:txBody>
          <a:bodyPr wrap="square" rtlCol="0">
            <a:spAutoFit/>
          </a:bodyPr>
          <a:lstStyle/>
          <a:p>
            <a:r>
              <a:rPr lang="en-US" dirty="0"/>
              <a:t>In this session, there are 5 human RB switching  when monkey was first, trials inside the red oval all belong to trials that human </a:t>
            </a:r>
            <a:r>
              <a:rPr lang="en-US" dirty="0" err="1"/>
              <a:t>transitted</a:t>
            </a:r>
            <a:r>
              <a:rPr lang="en-US" dirty="0"/>
              <a:t> AND monkey was first. Other trials don’t care about the </a:t>
            </a:r>
            <a:r>
              <a:rPr lang="en-US" dirty="0" err="1"/>
              <a:t>moneky’s</a:t>
            </a:r>
            <a:r>
              <a:rPr lang="en-US" dirty="0"/>
              <a:t> turn time. </a:t>
            </a:r>
            <a:endParaRPr lang="en-GB" dirty="0"/>
          </a:p>
        </p:txBody>
      </p:sp>
    </p:spTree>
    <p:extLst>
      <p:ext uri="{BB962C8B-B14F-4D97-AF65-F5344CB8AC3E}">
        <p14:creationId xmlns:p14="http://schemas.microsoft.com/office/powerpoint/2010/main" val="20591866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C3E390-A581-DACD-F966-2AFE580F703D}"/>
              </a:ext>
            </a:extLst>
          </p:cNvPr>
          <p:cNvSpPr>
            <a:spLocks noGrp="1"/>
          </p:cNvSpPr>
          <p:nvPr>
            <p:ph idx="1"/>
          </p:nvPr>
        </p:nvSpPr>
        <p:spPr>
          <a:xfrm>
            <a:off x="335280" y="365760"/>
            <a:ext cx="11562080" cy="6289040"/>
          </a:xfrm>
        </p:spPr>
        <p:txBody>
          <a:bodyPr/>
          <a:lstStyle/>
          <a:p>
            <a:pPr marL="0" indent="0">
              <a:buNone/>
            </a:pPr>
            <a:r>
              <a:rPr lang="en-GB" dirty="0"/>
              <a:t>Igor's approach, red curve in plots: timing (action sequence) is applied not on human transition point but on the whole trials, unrelated trials will be replaced as </a:t>
            </a:r>
            <a:r>
              <a:rPr lang="en-GB" dirty="0" err="1"/>
              <a:t>NaN</a:t>
            </a:r>
            <a:r>
              <a:rPr lang="en-GB" dirty="0"/>
              <a:t> (only proper timing trials)</a:t>
            </a:r>
          </a:p>
        </p:txBody>
      </p:sp>
      <p:pic>
        <p:nvPicPr>
          <p:cNvPr id="5" name="Picture 4">
            <a:extLst>
              <a:ext uri="{FF2B5EF4-FFF2-40B4-BE49-F238E27FC236}">
                <a16:creationId xmlns:a16="http://schemas.microsoft.com/office/drawing/2014/main" id="{553C822B-C35A-1FE1-B714-3F6F89606108}"/>
              </a:ext>
            </a:extLst>
          </p:cNvPr>
          <p:cNvPicPr>
            <a:picLocks noChangeAspect="1"/>
          </p:cNvPicPr>
          <p:nvPr/>
        </p:nvPicPr>
        <p:blipFill>
          <a:blip r:embed="rId2"/>
          <a:stretch>
            <a:fillRect/>
          </a:stretch>
        </p:blipFill>
        <p:spPr>
          <a:xfrm>
            <a:off x="2558822" y="1794916"/>
            <a:ext cx="7631658" cy="2882580"/>
          </a:xfrm>
          <a:prstGeom prst="rect">
            <a:avLst/>
          </a:prstGeom>
        </p:spPr>
      </p:pic>
      <p:sp>
        <p:nvSpPr>
          <p:cNvPr id="6" name="Oval 5">
            <a:extLst>
              <a:ext uri="{FF2B5EF4-FFF2-40B4-BE49-F238E27FC236}">
                <a16:creationId xmlns:a16="http://schemas.microsoft.com/office/drawing/2014/main" id="{BC78E0BF-FFED-F2C6-4B35-1B7FE2822A4B}"/>
              </a:ext>
            </a:extLst>
          </p:cNvPr>
          <p:cNvSpPr/>
          <p:nvPr/>
        </p:nvSpPr>
        <p:spPr>
          <a:xfrm>
            <a:off x="6096000" y="2021840"/>
            <a:ext cx="660399" cy="2661920"/>
          </a:xfrm>
          <a:prstGeom prst="ellipse">
            <a:avLst/>
          </a:prstGeom>
          <a:noFill/>
          <a:ln w="5715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cxnSp>
        <p:nvCxnSpPr>
          <p:cNvPr id="7" name="Straight Arrow Connector 6">
            <a:extLst>
              <a:ext uri="{FF2B5EF4-FFF2-40B4-BE49-F238E27FC236}">
                <a16:creationId xmlns:a16="http://schemas.microsoft.com/office/drawing/2014/main" id="{EAB07FB5-F8D1-4F4A-7832-96DA6B177987}"/>
              </a:ext>
            </a:extLst>
          </p:cNvPr>
          <p:cNvCxnSpPr>
            <a:cxnSpLocks/>
          </p:cNvCxnSpPr>
          <p:nvPr/>
        </p:nvCxnSpPr>
        <p:spPr>
          <a:xfrm flipV="1">
            <a:off x="6431280" y="4795520"/>
            <a:ext cx="0" cy="1767840"/>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9" name="TextBox 8">
            <a:extLst>
              <a:ext uri="{FF2B5EF4-FFF2-40B4-BE49-F238E27FC236}">
                <a16:creationId xmlns:a16="http://schemas.microsoft.com/office/drawing/2014/main" id="{F5FEECEE-7FC4-04CF-4B7B-5D98483BE1D1}"/>
              </a:ext>
            </a:extLst>
          </p:cNvPr>
          <p:cNvSpPr txBox="1"/>
          <p:nvPr/>
        </p:nvSpPr>
        <p:spPr>
          <a:xfrm>
            <a:off x="547592" y="4892992"/>
            <a:ext cx="4135120" cy="1200329"/>
          </a:xfrm>
          <a:prstGeom prst="rect">
            <a:avLst/>
          </a:prstGeom>
          <a:noFill/>
        </p:spPr>
        <p:txBody>
          <a:bodyPr wrap="square" rtlCol="0">
            <a:spAutoFit/>
          </a:bodyPr>
          <a:lstStyle/>
          <a:p>
            <a:r>
              <a:rPr lang="en-US" dirty="0"/>
              <a:t>In this session, in total there are 8 RB human switches, all trial when monkey is first are indicated as 1 and other than first, with </a:t>
            </a:r>
            <a:r>
              <a:rPr lang="en-US" dirty="0" err="1"/>
              <a:t>NaN</a:t>
            </a:r>
            <a:endParaRPr lang="en-GB" dirty="0"/>
          </a:p>
        </p:txBody>
      </p:sp>
    </p:spTree>
    <p:extLst>
      <p:ext uri="{BB962C8B-B14F-4D97-AF65-F5344CB8AC3E}">
        <p14:creationId xmlns:p14="http://schemas.microsoft.com/office/powerpoint/2010/main" val="32135376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57D741-98DF-D5B8-4509-BBF28B396AE6}"/>
              </a:ext>
            </a:extLst>
          </p:cNvPr>
          <p:cNvSpPr>
            <a:spLocks noGrp="1"/>
          </p:cNvSpPr>
          <p:nvPr>
            <p:ph idx="1"/>
          </p:nvPr>
        </p:nvSpPr>
        <p:spPr>
          <a:xfrm>
            <a:off x="426720" y="375920"/>
            <a:ext cx="11419840" cy="6167120"/>
          </a:xfrm>
        </p:spPr>
        <p:txBody>
          <a:bodyPr/>
          <a:lstStyle/>
          <a:p>
            <a:pPr marL="0" indent="0">
              <a:buNone/>
            </a:pPr>
            <a:r>
              <a:rPr lang="en-US" dirty="0"/>
              <a:t>4)For blocked sessions we withdraw too close switches (look at the variable </a:t>
            </a:r>
            <a:r>
              <a:rPr lang="en-US" dirty="0" err="1"/>
              <a:t>ThresholdForValidSwitch</a:t>
            </a:r>
            <a:r>
              <a:rPr lang="en-US" dirty="0"/>
              <a:t>) but for shuffled it is not possible because there too </a:t>
            </a:r>
            <a:r>
              <a:rPr lang="en-US"/>
              <a:t>many switches.</a:t>
            </a:r>
            <a:endParaRPr lang="en-GB" dirty="0"/>
          </a:p>
        </p:txBody>
      </p:sp>
    </p:spTree>
    <p:extLst>
      <p:ext uri="{BB962C8B-B14F-4D97-AF65-F5344CB8AC3E}">
        <p14:creationId xmlns:p14="http://schemas.microsoft.com/office/powerpoint/2010/main" val="5331910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78F73-40F0-868C-1B50-432C13FF1AD6}"/>
              </a:ext>
            </a:extLst>
          </p:cNvPr>
          <p:cNvSpPr>
            <a:spLocks noGrp="1"/>
          </p:cNvSpPr>
          <p:nvPr>
            <p:ph type="title"/>
          </p:nvPr>
        </p:nvSpPr>
        <p:spPr/>
        <p:txBody>
          <a:bodyPr/>
          <a:lstStyle/>
          <a:p>
            <a:r>
              <a:rPr lang="en-US" dirty="0"/>
              <a:t>Monkey- Monkey analysis</a:t>
            </a:r>
            <a:endParaRPr lang="en-GB" dirty="0"/>
          </a:p>
        </p:txBody>
      </p:sp>
      <p:sp>
        <p:nvSpPr>
          <p:cNvPr id="3" name="Content Placeholder 2">
            <a:extLst>
              <a:ext uri="{FF2B5EF4-FFF2-40B4-BE49-F238E27FC236}">
                <a16:creationId xmlns:a16="http://schemas.microsoft.com/office/drawing/2014/main" id="{778A76BE-48D7-8CC0-8B0E-C01A42F99ADA}"/>
              </a:ext>
            </a:extLst>
          </p:cNvPr>
          <p:cNvSpPr>
            <a:spLocks noGrp="1"/>
          </p:cNvSpPr>
          <p:nvPr>
            <p:ph idx="1"/>
          </p:nvPr>
        </p:nvSpPr>
        <p:spPr/>
        <p:txBody>
          <a:bodyPr/>
          <a:lstStyle/>
          <a:p>
            <a:r>
              <a:rPr lang="en-US" dirty="0"/>
              <a:t>1) Because never the monkey complies software’s instructions for shuffled or blocked, all labels are ‘NONE’.</a:t>
            </a:r>
          </a:p>
          <a:p>
            <a:endParaRPr lang="en-US" dirty="0"/>
          </a:p>
          <a:p>
            <a:r>
              <a:rPr lang="en-US" dirty="0"/>
              <a:t>2) at the end we need to apply action sequence filter (first, simul, second) at the results of two matrices embedded in next slide</a:t>
            </a:r>
            <a:endParaRPr lang="en-GB" dirty="0"/>
          </a:p>
        </p:txBody>
      </p:sp>
    </p:spTree>
    <p:extLst>
      <p:ext uri="{BB962C8B-B14F-4D97-AF65-F5344CB8AC3E}">
        <p14:creationId xmlns:p14="http://schemas.microsoft.com/office/powerpoint/2010/main" val="30257094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755</Words>
  <Application>Microsoft Office PowerPoint</Application>
  <PresentationFormat>Widescreen</PresentationFormat>
  <Paragraphs>62</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Choice dynamic data analysis</vt:lpstr>
      <vt:lpstr>Steps of the code</vt:lpstr>
      <vt:lpstr>Aim of the analysis</vt:lpstr>
      <vt:lpstr>PowerPoint Presentation</vt:lpstr>
      <vt:lpstr>PowerPoint Presentation</vt:lpstr>
      <vt:lpstr>PowerPoint Presentation</vt:lpstr>
      <vt:lpstr>PowerPoint Presentation</vt:lpstr>
      <vt:lpstr>PowerPoint Presentation</vt:lpstr>
      <vt:lpstr>Monkey- Monkey analysis</vt:lpstr>
      <vt:lpstr>PowerPoint Presentation</vt:lpstr>
      <vt:lpstr>Legends of the plots</vt:lpstr>
      <vt:lpstr>One example result</vt:lpstr>
      <vt:lpstr>Between session analysis</vt:lpstr>
      <vt:lpstr>PowerPoint Presentation</vt:lpstr>
      <vt:lpstr>PowerPoint Presentation</vt:lpstr>
      <vt:lpstr>Observational interpretations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Choice dynamic data analysis</dc:title>
  <dc:creator>sahra yousefi</dc:creator>
  <cp:lastModifiedBy>sahra yousefi</cp:lastModifiedBy>
  <cp:revision>34</cp:revision>
  <dcterms:created xsi:type="dcterms:W3CDTF">2023-12-22T13:02:37Z</dcterms:created>
  <dcterms:modified xsi:type="dcterms:W3CDTF">2024-01-25T15:36:23Z</dcterms:modified>
</cp:coreProperties>
</file>