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15"/>
  </p:normalViewPr>
  <p:slideViewPr>
    <p:cSldViewPr snapToGrid="0">
      <p:cViewPr varScale="1">
        <p:scale>
          <a:sx n="118" d="100"/>
          <a:sy n="118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48F8-EB63-C349-9B58-C3C7677E5AA6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A6BD7-17CB-314D-BC40-E80D8B8DE9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80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omp: sum of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A6BD7-17CB-314D-BC40-E80D8B8DE9A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50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57B-9199-ED98-C845-3934EEFE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D6724-2AB6-C0B2-6E41-E57BF2F3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0A97-E23F-2E5B-F3A6-E173413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509-0C27-8499-21BE-60C7AC21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015D-0D89-233F-39B6-1BEEA07A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3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79F-27AD-18D7-C6EA-7C75E503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9A3F1-A124-E953-FC3D-25971941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7E1F-4588-78F6-8D32-EF9F740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E77F-EAAF-5977-A90F-C7706C69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BF6A-25D3-2374-282B-080DB2C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945AF-6A90-66C2-1CF4-C94717B0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0300C-74BF-C85B-8C07-664F209A2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F6DD-2E1A-4AB3-BED1-5408AD2F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95BF-6AB1-552B-C066-32E856A2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25AB-C693-D00C-5C25-0E8B34AA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16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6E3B-A50B-C733-5E5E-E3090EB3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6BE5-C68B-4A78-7F9A-83E79639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61AC-993F-FCC8-AE3D-FF6DB1C0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332B-B904-7BFB-C641-EC4BB0E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098F-0FDD-1AAD-21D4-2088CDD4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8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CCC9-AB31-6A22-8F98-A357A507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122D-9BBB-2528-3FE5-F47E0D50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C8F6-2A3B-0850-687F-98F6B41F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3A5D-B5E8-2BBF-ECE4-CF8CD735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2512-3760-D841-015B-795EA946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5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C43-7960-83F7-4D72-48E83BE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571E-0399-4983-55E4-96A892FE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834B8-AA41-5EFF-BE09-C48C767B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6C0A-2208-DFD1-96C7-695BA1B2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6758-4FAB-9F6F-397E-343E79D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4AED-0779-704C-6443-E07ED5F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1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CD69-6D33-9994-5F58-E32EAA95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25FB-134C-7F91-1F99-1C57A493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C5AC-C16E-AB75-3025-FFD6FEEC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092F5-58C2-7DD9-E957-E96D860E6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ED1BD-A337-394C-5FB2-701C9D5A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0069-742D-D033-6CD7-E02C00EA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60556-1180-E1EC-2670-06ACA667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29452-E411-531D-5FC4-FB68001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1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05C0-12D8-45F5-AF2E-4BB09F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1C01-8693-BDEE-A5F7-0414AD5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2D52-C969-7796-780B-8E62B178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0A9E-196A-7FBD-A816-170F6E7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11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CF517-0A54-91C4-6C21-E3326F50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18AC1-4D08-57F7-A944-85E264EF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D2F3-8C41-9D78-6EB9-BDCE11C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4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AA70-3711-82F9-638B-04B5C260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7303-6BF1-369C-E8AD-26B6B4BB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27322-ABFB-841F-8723-C04E9D23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C3CA-3D7A-A20D-A3AF-CC3A8F4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E898-559F-6726-3DE4-41E72F9F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26A8-293D-DF07-BC07-41C5CE47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0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AF28-D53C-F167-58A8-C6C72658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6701E-D5DE-8CF0-56DD-58076BA9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B2FE-3452-4391-674E-5BCB9F96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1888-767F-F6C3-5C03-57D7BFA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273E0-55DD-2329-17CB-F4C12B0B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3C22A-AA0B-6690-5282-E0CFEE4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520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5208F-5DB2-12B4-B9C4-7063F517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D403-AEC0-F6F7-530B-1EB6DA59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0FEE-F70E-A35B-25C4-DF0E1978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1A74-17C3-8642-9E7E-5484521A51A4}" type="datetimeFigureOut">
              <a:rPr lang="en-DE" smtClean="0"/>
              <a:t>16.04.24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6AA8-C29E-8051-0E51-459C3E41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5F86-1FA3-C71C-2EBB-CACEC30E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7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75BD-86C0-4F64-FC3F-7FE39306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walk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72C0-F44C-6BDD-0844-2414181E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6731"/>
            <a:ext cx="10515600" cy="2161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Step size in polar space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polar_step_size</a:t>
            </a:r>
            <a:r>
              <a:rPr lang="en-GB" sz="1600" dirty="0">
                <a:effectLst/>
                <a:latin typeface="Courier" panose="02070309020205020404" pitchFamily="49" charset="0"/>
              </a:rPr>
              <a:t> = 0.1;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Initial stimulus direction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  = rand * 2 * pi;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Update stimulus direction with random step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(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iStep</a:t>
            </a:r>
            <a:r>
              <a:rPr lang="en-GB" sz="1600" dirty="0">
                <a:effectLst/>
                <a:latin typeface="Courier" panose="02070309020205020404" pitchFamily="49" charset="0"/>
              </a:rPr>
              <a:t>) =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(iStep-1) +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sz="1600" dirty="0">
                <a:effectLst/>
                <a:latin typeface="Courier" panose="02070309020205020404" pitchFamily="49" charset="0"/>
              </a:rPr>
              <a:t> *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polar_step_size</a:t>
            </a:r>
            <a:r>
              <a:rPr lang="en-GB" sz="1600" dirty="0">
                <a:effectLst/>
                <a:latin typeface="Courier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540EC-1912-60BD-05E4-C0BE8D98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2916"/>
            <a:ext cx="384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5FDD6-BDA9-A935-B18D-EFC25E6F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57" y="165291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8DC5-BBCF-3E9F-1FAF-E4C8325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Subject tracking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B50F-935A-1F9A-1200-2FB69A64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random_subject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Random subject direction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subject1_direction(step)    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subject2_direction(step)    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dirty="0">
                <a:effectLst/>
                <a:latin typeface="Courier" panose="02070309020205020404" pitchFamily="49" charset="0"/>
              </a:rPr>
              <a:t> step &gt; lag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    </a:t>
            </a:r>
            <a:r>
              <a:rPr lang="en-GB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Subject direction (noisily) lags behind stimulus direction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subject1_direction(step)    = </a:t>
            </a:r>
            <a:r>
              <a:rPr lang="en-GB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dirty="0">
                <a:effectLst/>
                <a:latin typeface="Courier" panose="02070309020205020404" pitchFamily="49" charset="0"/>
              </a:rPr>
              <a:t>(step-lag) + (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subject2_direction(step)    = </a:t>
            </a:r>
            <a:r>
              <a:rPr lang="en-GB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dirty="0">
                <a:effectLst/>
                <a:latin typeface="Courier" panose="02070309020205020404" pitchFamily="49" charset="0"/>
              </a:rPr>
              <a:t>(step-lag/2) + (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subject1_direction(step)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subject2_direction(step)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76AF02-34DF-4DF0-8E69-C1506515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99" y="2644789"/>
            <a:ext cx="48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6F014-1FBD-B749-94B1-B4CC4E71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" y="2644789"/>
            <a:ext cx="480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1F878-CD03-5F4D-A42E-E8FBA42F3171}"/>
              </a:ext>
            </a:extLst>
          </p:cNvPr>
          <p:cNvSpPr txBox="1"/>
          <p:nvPr/>
        </p:nvSpPr>
        <p:spPr>
          <a:xfrm>
            <a:off x="1381224" y="216110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Random subjects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9522C-4F9F-7792-0DFD-C37F01E9D3EC}"/>
              </a:ext>
            </a:extLst>
          </p:cNvPr>
          <p:cNvSpPr txBox="1"/>
          <p:nvPr/>
        </p:nvSpPr>
        <p:spPr>
          <a:xfrm>
            <a:off x="7025491" y="2164587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Tracking subjects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4266E-900C-1EC5-193C-B0A3729B2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69" t="-402" r="17974" b="24684"/>
          <a:stretch/>
        </p:blipFill>
        <p:spPr>
          <a:xfrm>
            <a:off x="9595716" y="722126"/>
            <a:ext cx="2189274" cy="216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4CF838-39E5-C178-BE2F-E9BF0F37A0F4}"/>
              </a:ext>
            </a:extLst>
          </p:cNvPr>
          <p:cNvSpPr txBox="1"/>
          <p:nvPr/>
        </p:nvSpPr>
        <p:spPr>
          <a:xfrm>
            <a:off x="10148217" y="882386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rgbClr val="92D050"/>
                </a:solidFill>
              </a:rPr>
              <a:t>Lag</a:t>
            </a:r>
          </a:p>
          <a:p>
            <a:r>
              <a:rPr lang="en-DE" sz="1100" dirty="0">
                <a:solidFill>
                  <a:srgbClr val="FF0000"/>
                </a:solidFill>
              </a:rPr>
              <a:t>Lag x2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565F95-F7B2-F147-77CF-A7D63301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Example simulation</a:t>
            </a:r>
          </a:p>
        </p:txBody>
      </p:sp>
    </p:spTree>
    <p:extLst>
      <p:ext uri="{BB962C8B-B14F-4D97-AF65-F5344CB8AC3E}">
        <p14:creationId xmlns:p14="http://schemas.microsoft.com/office/powerpoint/2010/main" val="385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079A-B58C-36A3-23AC-C667FE10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Reward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3682-87F0-D56D-EA93-D96B4331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86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Probability of reward target appearance per sample </a:t>
            </a:r>
          </a:p>
          <a:p>
            <a:pPr marL="0" indent="0">
              <a:buNone/>
            </a:pPr>
            <a:r>
              <a:rPr lang="en-GB" sz="1500" dirty="0" err="1">
                <a:effectLst/>
                <a:latin typeface="Courier" panose="02070309020205020404" pitchFamily="49" charset="0"/>
              </a:rPr>
              <a:t>reward_probability</a:t>
            </a:r>
            <a:r>
              <a:rPr lang="en-GB" sz="1500" dirty="0">
                <a:effectLst/>
                <a:latin typeface="Courier" panose="02070309020205020404" pitchFamily="49" charset="0"/>
              </a:rPr>
              <a:t>  = 0.01;</a:t>
            </a:r>
          </a:p>
          <a:p>
            <a:pPr marL="0" indent="0">
              <a:buNone/>
            </a:pP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Check for reward target appearance at sample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500" dirty="0">
                <a:effectLst/>
                <a:latin typeface="Courier" panose="02070309020205020404" pitchFamily="49" charset="0"/>
              </a:rPr>
              <a:t> rand &lt; </a:t>
            </a:r>
            <a:r>
              <a:rPr lang="en-GB" sz="1500" dirty="0" err="1">
                <a:effectLst/>
                <a:latin typeface="Courier" panose="02070309020205020404" pitchFamily="49" charset="0"/>
              </a:rPr>
              <a:t>reward_probability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  % Calculate tracking accuracy for each player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  % Assign reward to each player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Two possible social settings:</a:t>
            </a:r>
          </a:p>
          <a:p>
            <a:pPr lvl="1"/>
            <a:r>
              <a:rPr lang="en-DE" dirty="0"/>
              <a:t>Option 1: Equally shared reward (cooperative)</a:t>
            </a:r>
          </a:p>
          <a:p>
            <a:pPr lvl="1"/>
            <a:r>
              <a:rPr lang="en-DE" dirty="0"/>
              <a:t>Option 2: Winner- takes-all (competitive)</a:t>
            </a:r>
          </a:p>
        </p:txBody>
      </p:sp>
    </p:spTree>
    <p:extLst>
      <p:ext uri="{BB962C8B-B14F-4D97-AF65-F5344CB8AC3E}">
        <p14:creationId xmlns:p14="http://schemas.microsoft.com/office/powerpoint/2010/main" val="26490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5C79-A952-6AD5-7BA2-FB1D502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59" y="352170"/>
            <a:ext cx="11524441" cy="6359526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Determine reward based on accuracy </a:t>
            </a: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  <a:sym typeface="Wingdings" pitchFamily="2" charset="2"/>
              </a:rPr>
              <a:t>for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dyadic hits (both players hit the target)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accuracy_subject1 &gt; 0.75 &amp;&amp; accuracy_subject2 &gt; 0.75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Corresponds to fixed 0.5 eccentricity</a:t>
            </a: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E00FF"/>
                </a:solidFill>
                <a:latin typeface="Courier" panose="02070309020205020404" pitchFamily="49" charset="0"/>
              </a:rPr>
              <a:t>	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strcmp</a:t>
            </a:r>
            <a:r>
              <a:rPr lang="en-GB" sz="1400" dirty="0">
                <a:effectLst/>
                <a:latin typeface="Courier" panose="02070309020205020404" pitchFamily="49" charset="0"/>
              </a:rPr>
              <a:t>(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social_context</a:t>
            </a:r>
            <a:r>
              <a:rPr lang="en-GB" sz="1400" dirty="0"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AA04F9"/>
                </a:solidFill>
                <a:effectLst/>
                <a:latin typeface="Courier" panose="02070309020205020404" pitchFamily="49" charset="0"/>
              </a:rPr>
              <a:t>'coop’</a:t>
            </a:r>
            <a:r>
              <a:rPr lang="en-GB" sz="1400" dirty="0">
                <a:effectLst/>
                <a:latin typeface="Courier" panose="02070309020205020404" pitchFamily="49" charset="0"/>
              </a:rPr>
              <a:t>)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</a:rPr>
              <a:t>	  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Cooperative context: E</a:t>
            </a: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</a:rPr>
              <a:t>qually shared reward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between players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reward1         = mean([accuracy_subject1 accuracy_subject2]) / 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reward2         = mean([accuracy_subject1 accuracy_subject2]) / 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strcmp</a:t>
            </a:r>
            <a:r>
              <a:rPr lang="en-GB" sz="1400" dirty="0">
                <a:effectLst/>
                <a:latin typeface="Courier" panose="02070309020205020404" pitchFamily="49" charset="0"/>
              </a:rPr>
              <a:t>(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social_context</a:t>
            </a:r>
            <a:r>
              <a:rPr lang="en-GB" sz="1400" dirty="0"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AA04F9"/>
                </a:solidFill>
                <a:effectLst/>
                <a:latin typeface="Courier" panose="02070309020205020404" pitchFamily="49" charset="0"/>
              </a:rPr>
              <a:t>'comp’</a:t>
            </a:r>
            <a:r>
              <a:rPr lang="en-GB" sz="1400" dirty="0">
                <a:effectLst/>
                <a:latin typeface="Courier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Competitive context: Winner-takes-all if both hit the target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accuracy_subject1 &gt; accuracy_subject2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reward1     = accuracy_subject1;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reward2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reward1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reward2     = accuracy_subject2;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No reward otherwise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reward1        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reward2        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BBD6A-CE69-9D0A-5193-116848314C8E}"/>
              </a:ext>
            </a:extLst>
          </p:cNvPr>
          <p:cNvSpPr/>
          <p:nvPr/>
        </p:nvSpPr>
        <p:spPr>
          <a:xfrm>
            <a:off x="1820230" y="1223831"/>
            <a:ext cx="7511143" cy="892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B8F31-0640-50AB-D9B2-8090EFD9E93C}"/>
              </a:ext>
            </a:extLst>
          </p:cNvPr>
          <p:cNvSpPr/>
          <p:nvPr/>
        </p:nvSpPr>
        <p:spPr>
          <a:xfrm>
            <a:off x="1820230" y="2387907"/>
            <a:ext cx="6889267" cy="23536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91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933B-28F6-C4C8-B0C1-035CD84B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Average reward outcome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096D87-FA90-8F77-5D03-C8A649D7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351338"/>
          </a:xfrm>
        </p:spPr>
        <p:txBody>
          <a:bodyPr/>
          <a:lstStyle/>
          <a:p>
            <a:r>
              <a:rPr lang="en-DE" dirty="0"/>
              <a:t>For each simulation (N </a:t>
            </a:r>
            <a:r>
              <a:rPr lang="en-DE"/>
              <a:t>= 1e4 </a:t>
            </a:r>
            <a:r>
              <a:rPr lang="en-DE" dirty="0"/>
              <a:t>for each social condition):</a:t>
            </a:r>
          </a:p>
          <a:p>
            <a:pPr marL="971550" lvl="1" indent="-514350">
              <a:buAutoNum type="arabicParenBoth"/>
            </a:pPr>
            <a:r>
              <a:rPr lang="en-DE" dirty="0"/>
              <a:t>Target-wise reward summed for each player, […]</a:t>
            </a:r>
          </a:p>
          <a:p>
            <a:pPr marL="971550" lvl="1" indent="-514350">
              <a:buAutoNum type="arabicParenBoth"/>
            </a:pPr>
            <a:r>
              <a:rPr lang="en-GB" dirty="0"/>
              <a:t>[…] t</a:t>
            </a:r>
            <a:r>
              <a:rPr lang="en-DE" dirty="0"/>
              <a:t>hen averaged across both players.</a:t>
            </a:r>
          </a:p>
          <a:p>
            <a:pPr marL="514350" indent="-514350">
              <a:buAutoNum type="arabicParenBoth"/>
            </a:pPr>
            <a:endParaRPr lang="en-DE" dirty="0"/>
          </a:p>
          <a:p>
            <a:r>
              <a:rPr lang="en-DE" dirty="0"/>
              <a:t>Statistics (between cooperatice and competitive context):</a:t>
            </a:r>
          </a:p>
          <a:p>
            <a:pPr lvl="1">
              <a:buFontTx/>
              <a:buChar char="-"/>
            </a:pPr>
            <a:r>
              <a:rPr lang="en-DE" dirty="0"/>
              <a:t>Median difference of average reward per simulation</a:t>
            </a:r>
          </a:p>
          <a:p>
            <a:pPr lvl="1">
              <a:buFontTx/>
              <a:buChar char="-"/>
            </a:pPr>
            <a:r>
              <a:rPr lang="en-DE" dirty="0"/>
              <a:t>Paired Wilxocon-signed rank test</a:t>
            </a:r>
          </a:p>
        </p:txBody>
      </p:sp>
    </p:spTree>
    <p:extLst>
      <p:ext uri="{BB962C8B-B14F-4D97-AF65-F5344CB8AC3E}">
        <p14:creationId xmlns:p14="http://schemas.microsoft.com/office/powerpoint/2010/main" val="11843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45413-3166-EA9A-1DFC-9A71F27E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457259"/>
            <a:ext cx="5760000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82E98-98AE-E118-643C-A9DDD90B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11" y="1457259"/>
            <a:ext cx="5760000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3DD88-E0F8-E7B9-201C-166D8F754646}"/>
              </a:ext>
            </a:extLst>
          </p:cNvPr>
          <p:cNvSpPr txBox="1"/>
          <p:nvPr/>
        </p:nvSpPr>
        <p:spPr>
          <a:xfrm>
            <a:off x="2240258" y="9816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Random 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2ABB8-1A6E-384B-90A4-90293FDE1AF9}"/>
              </a:ext>
            </a:extLst>
          </p:cNvPr>
          <p:cNvSpPr txBox="1"/>
          <p:nvPr/>
        </p:nvSpPr>
        <p:spPr>
          <a:xfrm>
            <a:off x="8027677" y="981635"/>
            <a:ext cx="2183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Tracking subject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ADF7C-AE3A-4655-48A7-2111E53B94BC}"/>
              </a:ext>
            </a:extLst>
          </p:cNvPr>
          <p:cNvSpPr txBox="1"/>
          <p:nvPr/>
        </p:nvSpPr>
        <p:spPr>
          <a:xfrm>
            <a:off x="8223188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122AB-1C44-CB71-2910-5290C7F89C1E}"/>
              </a:ext>
            </a:extLst>
          </p:cNvPr>
          <p:cNvSpPr txBox="1"/>
          <p:nvPr/>
        </p:nvSpPr>
        <p:spPr>
          <a:xfrm>
            <a:off x="10425930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6880E-42AF-5274-9040-7443E566FD3F}"/>
              </a:ext>
            </a:extLst>
          </p:cNvPr>
          <p:cNvSpPr txBox="1"/>
          <p:nvPr/>
        </p:nvSpPr>
        <p:spPr>
          <a:xfrm>
            <a:off x="2423893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FA16B-FD0D-1DB3-F568-EF8F70742370}"/>
              </a:ext>
            </a:extLst>
          </p:cNvPr>
          <p:cNvSpPr txBox="1"/>
          <p:nvPr/>
        </p:nvSpPr>
        <p:spPr>
          <a:xfrm>
            <a:off x="4626635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9AD35-B814-EF08-C018-F9578B8E146D}"/>
              </a:ext>
            </a:extLst>
          </p:cNvPr>
          <p:cNvSpPr txBox="1"/>
          <p:nvPr/>
        </p:nvSpPr>
        <p:spPr>
          <a:xfrm>
            <a:off x="1850959" y="6113945"/>
            <a:ext cx="84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rgbClr val="C00000"/>
                </a:solidFill>
              </a:rPr>
              <a:t>Small but significant difference between social condition for random and tracking players</a:t>
            </a:r>
          </a:p>
        </p:txBody>
      </p:sp>
    </p:spTree>
    <p:extLst>
      <p:ext uri="{BB962C8B-B14F-4D97-AF65-F5344CB8AC3E}">
        <p14:creationId xmlns:p14="http://schemas.microsoft.com/office/powerpoint/2010/main" val="19628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9668</TotalTime>
  <Words>523</Words>
  <Application>Microsoft Macintosh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Random walk implementation</vt:lpstr>
      <vt:lpstr>Subject tracking simulation</vt:lpstr>
      <vt:lpstr>Example simulation</vt:lpstr>
      <vt:lpstr>Reward calculation</vt:lpstr>
      <vt:lpstr>PowerPoint Presentation</vt:lpstr>
      <vt:lpstr>Average reward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 implementation</dc:title>
  <dc:creator>Felix Schneider</dc:creator>
  <cp:lastModifiedBy>Felix Schneider</cp:lastModifiedBy>
  <cp:revision>14</cp:revision>
  <dcterms:created xsi:type="dcterms:W3CDTF">2024-04-12T11:23:44Z</dcterms:created>
  <dcterms:modified xsi:type="dcterms:W3CDTF">2024-04-23T06:56:43Z</dcterms:modified>
</cp:coreProperties>
</file>