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2" r:id="rId5"/>
    <p:sldId id="261" r:id="rId6"/>
    <p:sldId id="263" r:id="rId7"/>
    <p:sldId id="264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63"/>
  </p:normalViewPr>
  <p:slideViewPr>
    <p:cSldViewPr snapToGrid="0">
      <p:cViewPr varScale="1">
        <p:scale>
          <a:sx n="117" d="100"/>
          <a:sy n="117" d="100"/>
        </p:scale>
        <p:origin x="3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7A57B-9199-ED98-C845-3934EEFE5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0D6724-2AB6-C0B2-6E41-E57BF2F350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E0A97-E23F-2E5B-F3A6-E17341338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5509-0C27-8499-21BE-60C7AC214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A015D-0D89-233F-39B6-1BEEA07A7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6326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9079F-27AD-18D7-C6EA-7C75E503A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9A3F1-A124-E953-FC3D-2597194193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47E1F-4588-78F6-8D32-EF9F7403A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7E77F-EAAF-5977-A90F-C7706C697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BF6A-25D3-2374-282B-080DB2C7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66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B945AF-6A90-66C2-1CF4-C94717B043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0300C-74BF-C85B-8C07-664F209A2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BAF6DD-2E1A-4AB3-BED1-5408AD2F3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895BF-6AB1-552B-C066-32E856A2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725AB-C693-D00C-5C25-0E8B34AA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11698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06E3B-A50B-C733-5E5E-E3090EB3E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66BE5-C68B-4A78-7F9A-83E79639E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361AC-993F-FCC8-AE3D-FF6DB1C05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A332B-B904-7BFB-C641-EC4BB0E4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0098F-0FDD-1AAD-21D4-2088CDD4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383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CCC9-AB31-6A22-8F98-A357A507D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F122D-9BBB-2528-3FE5-F47E0D501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5C8F6-2A3B-0850-687F-98F6B41FF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3A5D-B5E8-2BBF-ECE4-CF8CD7354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62512-3760-D841-015B-795EA946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9515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90C43-7960-83F7-4D72-48E83BE4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6571E-0399-4983-55E4-96A892FE48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834B8-AA41-5EFF-BE09-C48C767B3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D6C0A-2208-DFD1-96C7-695BA1B256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46758-4FAB-9F6F-397E-343E79DC7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74AED-0779-704C-6443-E07ED5FB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1168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8CD69-6D33-9994-5F58-E32EAA954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D25FB-134C-7F91-1F99-1C57A493B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6BC5AC-C16E-AB75-3025-FFD6FEECB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1092F5-58C2-7DD9-E957-E96D860E65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1ED1BD-A337-394C-5FB2-701C9D5A15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00069-742D-D033-6CD7-E02C00EAB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060556-1180-E1EC-2670-06ACA667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229452-E411-531D-5FC4-FB680017A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117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405C0-12D8-45F5-AF2E-4BB09F42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FA1C01-8693-BDEE-A5F7-0414AD57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62D52-C969-7796-780B-8E62B178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50A9E-196A-7FBD-A816-170F6E75D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411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8CF517-0A54-91C4-6C21-E3326F50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118AC1-4D08-57F7-A944-85E264EFE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FD2F3-8C41-9D78-6EB9-BDCE11CBF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25437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AA70-3711-82F9-638B-04B5C260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7303-6BF1-369C-E8AD-26B6B4BBC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F27322-ABFB-841F-8723-C04E9D237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DC3CA-3D7A-A20D-A3AF-CC3A8F4D7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E898-559F-6726-3DE4-41E72F9F6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E26A8-293D-DF07-BC07-41C5CE47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90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3AF28-D53C-F167-58A8-C6C72658E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36701E-D5DE-8CF0-56DD-58076BA9BC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09B2FE-3452-4391-674E-5BCB9F96B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31888-767F-F6C3-5C03-57D7BFA68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8273E0-55DD-2329-17CB-F4C12B0B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3C22A-AA0B-6690-5282-E0CFEE49D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520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F5208F-5DB2-12B4-B9C4-7063F5172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ED403-AEC0-F6F7-530B-1EB6DA593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20FEE-F70E-A35B-25C4-DF0E197826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1A74-17C3-8642-9E7E-5484521A51A4}" type="datetimeFigureOut">
              <a:rPr lang="en-DE" smtClean="0"/>
              <a:t>12.04.24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36AA8-C29E-8051-0E51-459C3E41E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45F86-1FA3-C71C-2EBB-CACEC30E6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CCBA5F-217E-3746-A584-3A651C7CC39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701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75BD-86C0-4F64-FC3F-7FE393066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Random walk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472C0-F44C-6BDD-0844-2414181E1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96731"/>
            <a:ext cx="10515600" cy="21612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16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Step size in polar space</a:t>
            </a:r>
          </a:p>
          <a:p>
            <a:pPr marL="0" indent="0">
              <a:buNone/>
            </a:pPr>
            <a:r>
              <a:rPr lang="en-GB" sz="1600" dirty="0" err="1">
                <a:effectLst/>
                <a:latin typeface="Courier" panose="02070309020205020404" pitchFamily="49" charset="0"/>
              </a:rPr>
              <a:t>polar_step_size</a:t>
            </a:r>
            <a:r>
              <a:rPr lang="en-GB" sz="1600" dirty="0">
                <a:effectLst/>
                <a:latin typeface="Courier" panose="02070309020205020404" pitchFamily="49" charset="0"/>
              </a:rPr>
              <a:t> = 0.1; 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Initial stimulus direction</a:t>
            </a:r>
          </a:p>
          <a:p>
            <a:pPr marL="0" indent="0">
              <a:buNone/>
            </a:pPr>
            <a:r>
              <a:rPr lang="en-GB" sz="1600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  = rand * 2 * pi;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Update stimulus direction with random step</a:t>
            </a:r>
          </a:p>
          <a:p>
            <a:pPr marL="0" indent="0">
              <a:buNone/>
            </a:pPr>
            <a:r>
              <a:rPr lang="en-GB" sz="1600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(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iStep</a:t>
            </a:r>
            <a:r>
              <a:rPr lang="en-GB" sz="1600" dirty="0">
                <a:effectLst/>
                <a:latin typeface="Courier" panose="02070309020205020404" pitchFamily="49" charset="0"/>
              </a:rPr>
              <a:t>) =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sz="1600" dirty="0">
                <a:effectLst/>
                <a:latin typeface="Courier" panose="02070309020205020404" pitchFamily="49" charset="0"/>
              </a:rPr>
              <a:t>(iStep-1) +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sz="1600" dirty="0">
                <a:effectLst/>
                <a:latin typeface="Courier" panose="02070309020205020404" pitchFamily="49" charset="0"/>
              </a:rPr>
              <a:t> * </a:t>
            </a:r>
            <a:r>
              <a:rPr lang="en-GB" sz="1600" dirty="0" err="1">
                <a:effectLst/>
                <a:latin typeface="Courier" panose="02070309020205020404" pitchFamily="49" charset="0"/>
              </a:rPr>
              <a:t>polar_step_size</a:t>
            </a:r>
            <a:r>
              <a:rPr lang="en-GB" sz="1600" dirty="0">
                <a:effectLst/>
                <a:latin typeface="Courier" panose="02070309020205020404" pitchFamily="49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540EC-1912-60BD-05E4-C0BE8D984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52916"/>
            <a:ext cx="3840000" cy="288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95FDD6-BDA9-A935-B18D-EFC25E6F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057" y="1652916"/>
            <a:ext cx="384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67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28DC5-BBCF-3E9F-1FAF-E4C8325D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Subject tracking simulation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6B50F-935A-1F9A-1200-2FB69A640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dirty="0">
                <a:effectLst/>
                <a:latin typeface="Courier" panose="02070309020205020404" pitchFamily="49" charset="0"/>
              </a:rPr>
              <a:t> </a:t>
            </a:r>
            <a:r>
              <a:rPr lang="en-GB" dirty="0" err="1">
                <a:effectLst/>
                <a:latin typeface="Courier" panose="02070309020205020404" pitchFamily="49" charset="0"/>
              </a:rPr>
              <a:t>random_subject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Random subject direction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subject1_direction(step)    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subject2_direction(step)    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dirty="0">
                <a:effectLst/>
                <a:latin typeface="Courier" panose="02070309020205020404" pitchFamily="49" charset="0"/>
              </a:rPr>
              <a:t> step &gt; lag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    </a:t>
            </a:r>
            <a:r>
              <a:rPr lang="en-GB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Subject direction (noisily) lags behind stimulus direction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subject1_direction(step)    = </a:t>
            </a:r>
            <a:r>
              <a:rPr lang="en-GB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dirty="0">
                <a:effectLst/>
                <a:latin typeface="Courier" panose="02070309020205020404" pitchFamily="49" charset="0"/>
              </a:rPr>
              <a:t>(step-lag) + (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subject2_direction(step)    = </a:t>
            </a:r>
            <a:r>
              <a:rPr lang="en-GB" dirty="0" err="1">
                <a:effectLst/>
                <a:latin typeface="Courier" panose="02070309020205020404" pitchFamily="49" charset="0"/>
              </a:rPr>
              <a:t>stimulus_direction</a:t>
            </a:r>
            <a:r>
              <a:rPr lang="en-GB" dirty="0">
                <a:effectLst/>
                <a:latin typeface="Courier" panose="02070309020205020404" pitchFamily="49" charset="0"/>
              </a:rPr>
              <a:t>(step-lag/2) + (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subject1_direction(step)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    subject2_direction(step)    = pi + </a:t>
            </a:r>
            <a:r>
              <a:rPr lang="en-GB" dirty="0" err="1">
                <a:effectLst/>
                <a:latin typeface="Courier" panose="02070309020205020404" pitchFamily="49" charset="0"/>
              </a:rPr>
              <a:t>nscale</a:t>
            </a:r>
            <a:r>
              <a:rPr lang="en-GB" dirty="0">
                <a:effectLst/>
                <a:latin typeface="Courier" panose="02070309020205020404" pitchFamily="49" charset="0"/>
              </a:rPr>
              <a:t>*</a:t>
            </a:r>
            <a:r>
              <a:rPr lang="en-GB" dirty="0" err="1">
                <a:effectLst/>
                <a:latin typeface="Courier" panose="02070309020205020404" pitchFamily="49" charset="0"/>
              </a:rPr>
              <a:t>randn</a:t>
            </a:r>
            <a:r>
              <a:rPr lang="en-GB" dirty="0">
                <a:effectLst/>
                <a:latin typeface="Courier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effectLst/>
                <a:latin typeface="Courier" panose="02070309020205020404" pitchFamily="49" charset="0"/>
              </a:rPr>
              <a:t>    </a:t>
            </a:r>
            <a:r>
              <a:rPr lang="en-GB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dirty="0">
              <a:effectLst/>
              <a:latin typeface="Courier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678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576AF02-34DF-4DF0-8E69-C15065151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099" y="2644789"/>
            <a:ext cx="4800000" cy="36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F6F014-1FBD-B749-94B1-B4CC4E715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9" y="2644789"/>
            <a:ext cx="4800000" cy="360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F1F878-CD03-5F4D-A42E-E8FBA42F3171}"/>
              </a:ext>
            </a:extLst>
          </p:cNvPr>
          <p:cNvSpPr txBox="1"/>
          <p:nvPr/>
        </p:nvSpPr>
        <p:spPr>
          <a:xfrm>
            <a:off x="1381224" y="2161102"/>
            <a:ext cx="1790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Random subjects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9522C-4F9F-7792-0DFD-C37F01E9D3EC}"/>
              </a:ext>
            </a:extLst>
          </p:cNvPr>
          <p:cNvSpPr txBox="1"/>
          <p:nvPr/>
        </p:nvSpPr>
        <p:spPr>
          <a:xfrm>
            <a:off x="7025491" y="2164587"/>
            <a:ext cx="177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Tracking subjects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34266E-900C-1EC5-193C-B0A3729B28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69" t="-402" r="17974" b="24684"/>
          <a:stretch/>
        </p:blipFill>
        <p:spPr>
          <a:xfrm>
            <a:off x="9595716" y="722126"/>
            <a:ext cx="2189274" cy="2160000"/>
          </a:xfrm>
          <a:prstGeom prst="ellipse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74CF838-39E5-C178-BE2F-E9BF0F37A0F4}"/>
              </a:ext>
            </a:extLst>
          </p:cNvPr>
          <p:cNvSpPr txBox="1"/>
          <p:nvPr/>
        </p:nvSpPr>
        <p:spPr>
          <a:xfrm>
            <a:off x="10148217" y="882386"/>
            <a:ext cx="5421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100" dirty="0">
                <a:solidFill>
                  <a:srgbClr val="92D050"/>
                </a:solidFill>
              </a:rPr>
              <a:t>Lag</a:t>
            </a:r>
          </a:p>
          <a:p>
            <a:r>
              <a:rPr lang="en-DE" sz="1100" dirty="0">
                <a:solidFill>
                  <a:srgbClr val="FF0000"/>
                </a:solidFill>
              </a:rPr>
              <a:t>Lag x2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7565F95-F7B2-F147-77CF-A7D633010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DE" dirty="0"/>
              <a:t>Example simulation</a:t>
            </a:r>
          </a:p>
        </p:txBody>
      </p:sp>
    </p:spTree>
    <p:extLst>
      <p:ext uri="{BB962C8B-B14F-4D97-AF65-F5344CB8AC3E}">
        <p14:creationId xmlns:p14="http://schemas.microsoft.com/office/powerpoint/2010/main" val="3857933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079A-B58C-36A3-23AC-C667FE10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Reward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13682-87F0-D56D-EA93-D96B43314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8639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Probability of reward target appearance per sample </a:t>
            </a:r>
          </a:p>
          <a:p>
            <a:pPr marL="0" indent="0">
              <a:buNone/>
            </a:pPr>
            <a:r>
              <a:rPr lang="en-GB" sz="1500" dirty="0" err="1">
                <a:effectLst/>
                <a:latin typeface="Courier" panose="02070309020205020404" pitchFamily="49" charset="0"/>
              </a:rPr>
              <a:t>reward_probability</a:t>
            </a:r>
            <a:r>
              <a:rPr lang="en-GB" sz="1500" dirty="0">
                <a:effectLst/>
                <a:latin typeface="Courier" panose="02070309020205020404" pitchFamily="49" charset="0"/>
              </a:rPr>
              <a:t>  = 0.01;</a:t>
            </a:r>
          </a:p>
          <a:p>
            <a:pPr marL="0" indent="0">
              <a:buNone/>
            </a:pP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Check for reward target appearance at sample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500" dirty="0">
                <a:effectLst/>
                <a:latin typeface="Courier" panose="02070309020205020404" pitchFamily="49" charset="0"/>
              </a:rPr>
              <a:t> rand &lt; </a:t>
            </a:r>
            <a:r>
              <a:rPr lang="en-GB" sz="1500" dirty="0" err="1">
                <a:effectLst/>
                <a:latin typeface="Courier" panose="02070309020205020404" pitchFamily="49" charset="0"/>
              </a:rPr>
              <a:t>reward_probability</a:t>
            </a: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   % Calculate tracking accuracy for each player</a:t>
            </a:r>
          </a:p>
          <a:p>
            <a:pPr marL="0" indent="0">
              <a:buNone/>
            </a:pPr>
            <a:r>
              <a:rPr lang="en-GB" sz="15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   % Assign reward to each player</a:t>
            </a: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r>
              <a:rPr lang="en-GB" sz="15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500" dirty="0">
              <a:effectLst/>
              <a:latin typeface="Courier" panose="02070309020205020404" pitchFamily="49" charset="0"/>
            </a:endParaRPr>
          </a:p>
          <a:p>
            <a:pPr marL="0" indent="0">
              <a:buNone/>
            </a:pPr>
            <a:endParaRPr lang="en-DE" dirty="0"/>
          </a:p>
          <a:p>
            <a:pPr marL="0" indent="0">
              <a:buNone/>
            </a:pPr>
            <a:r>
              <a:rPr lang="en-DE" dirty="0"/>
              <a:t>Two possible social settings:</a:t>
            </a:r>
          </a:p>
          <a:p>
            <a:pPr lvl="1"/>
            <a:r>
              <a:rPr lang="en-DE" dirty="0"/>
              <a:t>Option 1: Equally shared reward (cooperative)</a:t>
            </a:r>
          </a:p>
          <a:p>
            <a:pPr lvl="1"/>
            <a:r>
              <a:rPr lang="en-DE" dirty="0"/>
              <a:t>Option 2: Winner- takes-all (competitive)</a:t>
            </a:r>
          </a:p>
        </p:txBody>
      </p:sp>
    </p:spTree>
    <p:extLst>
      <p:ext uri="{BB962C8B-B14F-4D97-AF65-F5344CB8AC3E}">
        <p14:creationId xmlns:p14="http://schemas.microsoft.com/office/powerpoint/2010/main" val="264900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B5C79-A952-6AD5-7BA2-FB1D5021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559" y="352170"/>
            <a:ext cx="11524441" cy="6359526"/>
          </a:xfrm>
        </p:spPr>
        <p:txBody>
          <a:bodyPr>
            <a:noAutofit/>
          </a:bodyPr>
          <a:lstStyle/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Determine reward based on accuracy </a:t>
            </a:r>
            <a:r>
              <a:rPr lang="en-GB" sz="1400" dirty="0">
                <a:solidFill>
                  <a:srgbClr val="028009"/>
                </a:solidFill>
                <a:latin typeface="Courier" panose="02070309020205020404" pitchFamily="49" charset="0"/>
                <a:sym typeface="Wingdings" pitchFamily="2" charset="2"/>
              </a:rPr>
              <a:t>for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 dyadic hits (both players hit the target)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accuracy_subject1 &gt; 0.75 &amp;&amp; accuracy_subject2 &gt; 0.75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Corresponds to fixed 0.5 eccentricity</a:t>
            </a: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E00FF"/>
                </a:solidFill>
                <a:latin typeface="Courier" panose="02070309020205020404" pitchFamily="49" charset="0"/>
              </a:rPr>
              <a:t>	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strcmp</a:t>
            </a:r>
            <a:r>
              <a:rPr lang="en-GB" sz="1400" dirty="0">
                <a:effectLst/>
                <a:latin typeface="Courier" panose="02070309020205020404" pitchFamily="49" charset="0"/>
              </a:rPr>
              <a:t>(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social_context</a:t>
            </a:r>
            <a:r>
              <a:rPr lang="en-GB" sz="1400" dirty="0"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AA04F9"/>
                </a:solidFill>
                <a:effectLst/>
                <a:latin typeface="Courier" panose="02070309020205020404" pitchFamily="49" charset="0"/>
              </a:rPr>
              <a:t>'coop’</a:t>
            </a:r>
            <a:r>
              <a:rPr lang="en-GB" sz="1400" dirty="0">
                <a:effectLst/>
                <a:latin typeface="Courier" panose="02070309020205020404" pitchFamily="49" charset="0"/>
              </a:rPr>
              <a:t>)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28009"/>
                </a:solidFill>
                <a:latin typeface="Courier" panose="02070309020205020404" pitchFamily="49" charset="0"/>
              </a:rPr>
              <a:t>	  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Cooperative context: E</a:t>
            </a:r>
            <a:r>
              <a:rPr lang="en-GB" sz="1400" dirty="0">
                <a:solidFill>
                  <a:srgbClr val="028009"/>
                </a:solidFill>
                <a:latin typeface="Courier" panose="02070309020205020404" pitchFamily="49" charset="0"/>
              </a:rPr>
              <a:t>qually shared reward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between players 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reward1         = mean([accuracy_subject1 accuracy_subject2]) / 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reward2         = mean([accuracy_subject1 accuracy_subject2]) / 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strcmp</a:t>
            </a:r>
            <a:r>
              <a:rPr lang="en-GB" sz="1400" dirty="0">
                <a:effectLst/>
                <a:latin typeface="Courier" panose="02070309020205020404" pitchFamily="49" charset="0"/>
              </a:rPr>
              <a:t>(</a:t>
            </a:r>
            <a:r>
              <a:rPr lang="en-GB" sz="1400" dirty="0" err="1">
                <a:effectLst/>
                <a:latin typeface="Courier" panose="02070309020205020404" pitchFamily="49" charset="0"/>
              </a:rPr>
              <a:t>social_context</a:t>
            </a:r>
            <a:r>
              <a:rPr lang="en-GB" sz="1400" dirty="0">
                <a:effectLst/>
                <a:latin typeface="Courier" panose="02070309020205020404" pitchFamily="49" charset="0"/>
              </a:rPr>
              <a:t>, </a:t>
            </a:r>
            <a:r>
              <a:rPr lang="en-GB" sz="1400" dirty="0">
                <a:solidFill>
                  <a:srgbClr val="AA04F9"/>
                </a:solidFill>
                <a:effectLst/>
                <a:latin typeface="Courier" panose="02070309020205020404" pitchFamily="49" charset="0"/>
              </a:rPr>
              <a:t>'comp’</a:t>
            </a:r>
            <a:r>
              <a:rPr lang="en-GB" sz="1400" dirty="0">
                <a:effectLst/>
                <a:latin typeface="Courier" panose="02070309020205020404" pitchFamily="49" charset="0"/>
              </a:rPr>
              <a:t>)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Competitive context: Winner-takes-all if both hit the target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GB" sz="1400" dirty="0">
                <a:effectLst/>
                <a:latin typeface="Courier" panose="02070309020205020404" pitchFamily="49" charset="0"/>
              </a:rPr>
              <a:t> accuracy_subject1 &gt; accuracy_subject2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reward1     = accuracy_subject1;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reward2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reward1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    reward2     = accuracy_subject2;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else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        </a:t>
            </a:r>
            <a:r>
              <a:rPr lang="en-GB" sz="1400" dirty="0">
                <a:solidFill>
                  <a:srgbClr val="028009"/>
                </a:solidFill>
                <a:effectLst/>
                <a:latin typeface="Courier" panose="02070309020205020404" pitchFamily="49" charset="0"/>
              </a:rPr>
              <a:t>% No reward otherwise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reward1        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    reward2             = 0;</a:t>
            </a:r>
          </a:p>
          <a:p>
            <a:pPr marL="0" indent="0">
              <a:spcBef>
                <a:spcPts val="800"/>
              </a:spcBef>
              <a:buNone/>
            </a:pPr>
            <a:r>
              <a:rPr lang="en-GB" sz="1400" dirty="0">
                <a:effectLst/>
                <a:latin typeface="Courier" panose="02070309020205020404" pitchFamily="49" charset="0"/>
              </a:rPr>
              <a:t>    </a:t>
            </a:r>
            <a:r>
              <a:rPr lang="en-GB" sz="1400" dirty="0">
                <a:solidFill>
                  <a:srgbClr val="0E00FF"/>
                </a:solidFill>
                <a:effectLst/>
                <a:latin typeface="Courier" panose="02070309020205020404" pitchFamily="49" charset="0"/>
              </a:rPr>
              <a:t>end</a:t>
            </a:r>
            <a:endParaRPr lang="en-GB" sz="1400" dirty="0">
              <a:effectLst/>
              <a:latin typeface="Courier" panose="02070309020205020404" pitchFamily="49" charset="0"/>
            </a:endParaRPr>
          </a:p>
          <a:p>
            <a:pPr marL="0" indent="0">
              <a:spcBef>
                <a:spcPts val="800"/>
              </a:spcBef>
              <a:buNone/>
            </a:pPr>
            <a:endParaRPr lang="en-DE" sz="14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3BBD6A-CE69-9D0A-5193-116848314C8E}"/>
              </a:ext>
            </a:extLst>
          </p:cNvPr>
          <p:cNvSpPr/>
          <p:nvPr/>
        </p:nvSpPr>
        <p:spPr>
          <a:xfrm>
            <a:off x="1820230" y="1223831"/>
            <a:ext cx="7511143" cy="892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1B8F31-0640-50AB-D9B2-8090EFD9E93C}"/>
              </a:ext>
            </a:extLst>
          </p:cNvPr>
          <p:cNvSpPr/>
          <p:nvPr/>
        </p:nvSpPr>
        <p:spPr>
          <a:xfrm>
            <a:off x="1820230" y="2387907"/>
            <a:ext cx="6889267" cy="235363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7915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933B-28F6-C4C8-B0C1-035CD84B3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Average reward outcome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096D87-FA90-8F77-5D03-C8A649D7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351338"/>
          </a:xfrm>
        </p:spPr>
        <p:txBody>
          <a:bodyPr/>
          <a:lstStyle/>
          <a:p>
            <a:r>
              <a:rPr lang="en-DE" dirty="0"/>
              <a:t>For each simulation (N </a:t>
            </a:r>
            <a:r>
              <a:rPr lang="en-DE"/>
              <a:t>= 1e4 </a:t>
            </a:r>
            <a:r>
              <a:rPr lang="en-DE" dirty="0"/>
              <a:t>for each social condition):</a:t>
            </a:r>
          </a:p>
          <a:p>
            <a:pPr marL="971550" lvl="1" indent="-514350">
              <a:buAutoNum type="arabicParenBoth"/>
            </a:pPr>
            <a:r>
              <a:rPr lang="en-DE" dirty="0"/>
              <a:t>Target-wise reward summed for each player, […]</a:t>
            </a:r>
          </a:p>
          <a:p>
            <a:pPr marL="971550" lvl="1" indent="-514350">
              <a:buAutoNum type="arabicParenBoth"/>
            </a:pPr>
            <a:r>
              <a:rPr lang="en-GB" dirty="0"/>
              <a:t>[…] t</a:t>
            </a:r>
            <a:r>
              <a:rPr lang="en-DE" dirty="0"/>
              <a:t>hen averaged across both players.</a:t>
            </a:r>
          </a:p>
          <a:p>
            <a:pPr marL="514350" indent="-514350">
              <a:buAutoNum type="arabicParenBoth"/>
            </a:pPr>
            <a:endParaRPr lang="en-DE" dirty="0"/>
          </a:p>
          <a:p>
            <a:r>
              <a:rPr lang="en-DE" dirty="0"/>
              <a:t>Statistics (between cooperatice and competitive context):</a:t>
            </a:r>
          </a:p>
          <a:p>
            <a:pPr lvl="1">
              <a:buFontTx/>
              <a:buChar char="-"/>
            </a:pPr>
            <a:r>
              <a:rPr lang="en-DE" dirty="0"/>
              <a:t>Median difference of average reward per simulation</a:t>
            </a:r>
          </a:p>
          <a:p>
            <a:pPr lvl="1">
              <a:buFontTx/>
              <a:buChar char="-"/>
            </a:pPr>
            <a:r>
              <a:rPr lang="en-DE" dirty="0"/>
              <a:t>Paired Wilxocon-signed rank test</a:t>
            </a:r>
          </a:p>
        </p:txBody>
      </p:sp>
    </p:spTree>
    <p:extLst>
      <p:ext uri="{BB962C8B-B14F-4D97-AF65-F5344CB8AC3E}">
        <p14:creationId xmlns:p14="http://schemas.microsoft.com/office/powerpoint/2010/main" val="1184314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ED45413-3166-EA9A-1DFC-9A71F27E82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82" y="1457259"/>
            <a:ext cx="5760000" cy="43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EA82E98-98AE-E118-643C-A9DDD90BA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611" y="1457259"/>
            <a:ext cx="5760000" cy="432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C3DD88-E0F8-E7B9-201C-166D8F754646}"/>
              </a:ext>
            </a:extLst>
          </p:cNvPr>
          <p:cNvSpPr txBox="1"/>
          <p:nvPr/>
        </p:nvSpPr>
        <p:spPr>
          <a:xfrm>
            <a:off x="2240258" y="981636"/>
            <a:ext cx="2202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Random 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A2ABB8-1A6E-384B-90A4-90293FDE1AF9}"/>
              </a:ext>
            </a:extLst>
          </p:cNvPr>
          <p:cNvSpPr txBox="1"/>
          <p:nvPr/>
        </p:nvSpPr>
        <p:spPr>
          <a:xfrm>
            <a:off x="8027677" y="981635"/>
            <a:ext cx="2183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400" dirty="0"/>
              <a:t>Tracking subject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ADF7C-AE3A-4655-48A7-2111E53B94BC}"/>
              </a:ext>
            </a:extLst>
          </p:cNvPr>
          <p:cNvSpPr txBox="1"/>
          <p:nvPr/>
        </p:nvSpPr>
        <p:spPr>
          <a:xfrm>
            <a:off x="8223188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3122AB-1C44-CB71-2910-5290C7F89C1E}"/>
              </a:ext>
            </a:extLst>
          </p:cNvPr>
          <p:cNvSpPr txBox="1"/>
          <p:nvPr/>
        </p:nvSpPr>
        <p:spPr>
          <a:xfrm>
            <a:off x="10425930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16880E-42AF-5274-9040-7443E566FD3F}"/>
              </a:ext>
            </a:extLst>
          </p:cNvPr>
          <p:cNvSpPr txBox="1"/>
          <p:nvPr/>
        </p:nvSpPr>
        <p:spPr>
          <a:xfrm>
            <a:off x="2423893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9FA16B-FD0D-1DB3-F568-EF8F70742370}"/>
              </a:ext>
            </a:extLst>
          </p:cNvPr>
          <p:cNvSpPr txBox="1"/>
          <p:nvPr/>
        </p:nvSpPr>
        <p:spPr>
          <a:xfrm>
            <a:off x="4626635" y="2589022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</a:t>
            </a:r>
            <a:r>
              <a:rPr lang="en-DE" dirty="0"/>
              <a:t> = 1e4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F9AD35-B814-EF08-C018-F9578B8E146D}"/>
              </a:ext>
            </a:extLst>
          </p:cNvPr>
          <p:cNvSpPr txBox="1"/>
          <p:nvPr/>
        </p:nvSpPr>
        <p:spPr>
          <a:xfrm>
            <a:off x="1850959" y="6113945"/>
            <a:ext cx="8490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i="1" dirty="0">
                <a:solidFill>
                  <a:srgbClr val="C00000"/>
                </a:solidFill>
              </a:rPr>
              <a:t>Small but significant difference between social condition for random and tracking players</a:t>
            </a:r>
          </a:p>
        </p:txBody>
      </p:sp>
    </p:spTree>
    <p:extLst>
      <p:ext uri="{BB962C8B-B14F-4D97-AF65-F5344CB8AC3E}">
        <p14:creationId xmlns:p14="http://schemas.microsoft.com/office/powerpoint/2010/main" val="1962834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516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</vt:lpstr>
      <vt:lpstr>Office Theme</vt:lpstr>
      <vt:lpstr>Random walk implementation</vt:lpstr>
      <vt:lpstr>Subject tracking simulation</vt:lpstr>
      <vt:lpstr>Example simulation</vt:lpstr>
      <vt:lpstr>Reward calculation</vt:lpstr>
      <vt:lpstr>PowerPoint Presentation</vt:lpstr>
      <vt:lpstr>Average reward outcome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walk implementation</dc:title>
  <dc:creator>Felix Schneider</dc:creator>
  <cp:lastModifiedBy>Felix Schneider</cp:lastModifiedBy>
  <cp:revision>13</cp:revision>
  <dcterms:created xsi:type="dcterms:W3CDTF">2024-04-12T11:23:44Z</dcterms:created>
  <dcterms:modified xsi:type="dcterms:W3CDTF">2024-04-12T13:09:22Z</dcterms:modified>
</cp:coreProperties>
</file>