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f79289586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f79289586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f79289586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f7928958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0e7f2f4b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0e7f2f4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c) Here in Exercise c, we are going to use K-means clustering, where K=3 to compare to the true class labels to the class labels obtained by clustering. So we set K=3,. We are running nstart=25 to obtain an optimum. The cluster assignments of the observations are shown below. We see our simulated dataset is perfectly clustered into 3 classes. We can also see them in the graph. </a:t>
            </a:r>
            <a:endParaRPr/>
          </a:p>
          <a:p>
            <a:pPr marL="0" lvl="0" indent="0" algn="l" rtl="0">
              <a:lnSpc>
                <a:spcPct val="115000"/>
              </a:lnSpc>
              <a:spcBef>
                <a:spcPts val="1200"/>
              </a:spcBef>
              <a:spcAft>
                <a:spcPts val="0"/>
              </a:spcAft>
              <a:buClr>
                <a:schemeClr val="dk1"/>
              </a:buClr>
              <a:buSzPts val="1100"/>
              <a:buFont typeface="Arial"/>
              <a:buNone/>
            </a:pPr>
            <a:r>
              <a:rPr lang="en"/>
              <a:t>d) And what if we cluster the observations to K=2, We see the second class is not clustered correctly.</a:t>
            </a:r>
            <a:endParaRPr/>
          </a:p>
          <a:p>
            <a:pPr marL="0" lvl="0" indent="0" algn="l" rtl="0">
              <a:lnSpc>
                <a:spcPct val="115000"/>
              </a:lnSpc>
              <a:spcBef>
                <a:spcPts val="1200"/>
              </a:spcBef>
              <a:spcAft>
                <a:spcPts val="0"/>
              </a:spcAft>
              <a:buClr>
                <a:schemeClr val="dk1"/>
              </a:buClr>
              <a:buSzPts val="1100"/>
              <a:buFont typeface="Arial"/>
              <a:buNone/>
            </a:pPr>
            <a:r>
              <a:rPr lang="en"/>
              <a:t>We also use $tot.withinss here. And $tot.withinss is the total within-cluster sum of squares, which we seek to minimize by performing K-means clustering. We can see the result is high. So, we can confirm that the second class is not good. </a:t>
            </a:r>
            <a:endParaRPr/>
          </a:p>
          <a:p>
            <a:pPr marL="0" lvl="0" indent="0" algn="l" rtl="0">
              <a:lnSpc>
                <a:spcPct val="115000"/>
              </a:lnSpc>
              <a:spcBef>
                <a:spcPts val="1200"/>
              </a:spcBef>
              <a:spcAft>
                <a:spcPts val="0"/>
              </a:spcAft>
              <a:buClr>
                <a:schemeClr val="dk1"/>
              </a:buClr>
              <a:buSzPts val="1100"/>
              <a:buFont typeface="Arial"/>
              <a:buNone/>
            </a:pPr>
            <a:r>
              <a:rPr lang="en"/>
              <a:t>e) Now we perform K = 4. So, from the confusion matrix, we can see that the result shows 4 classes instead of 3. And one of them was split into 2 classes and then produced an extra class. After we run tot.withinss we can see the result is still high, so it is not perfect.</a:t>
            </a:r>
            <a:endParaRPr/>
          </a:p>
          <a:p>
            <a:pPr marL="0" lvl="0" indent="0" algn="l" rtl="0">
              <a:lnSpc>
                <a:spcPct val="115000"/>
              </a:lnSpc>
              <a:spcBef>
                <a:spcPts val="1200"/>
              </a:spcBef>
              <a:spcAft>
                <a:spcPts val="0"/>
              </a:spcAft>
              <a:buClr>
                <a:schemeClr val="dk1"/>
              </a:buClr>
              <a:buSzPts val="1100"/>
              <a:buFont typeface="Arial"/>
              <a:buNone/>
            </a:pPr>
            <a:r>
              <a:rPr lang="en"/>
              <a:t> f) Next, we are going to perform K = 3 on the first two principal component score we got from the first question. We can see the result remains the same as perfectly clustered into 3 classes.</a:t>
            </a:r>
            <a:endParaRPr/>
          </a:p>
          <a:p>
            <a:pPr marL="0" lvl="0" indent="0" algn="l" rtl="0">
              <a:lnSpc>
                <a:spcPct val="115000"/>
              </a:lnSpc>
              <a:spcBef>
                <a:spcPts val="1200"/>
              </a:spcBef>
              <a:spcAft>
                <a:spcPts val="1200"/>
              </a:spcAft>
              <a:buNone/>
            </a:pPr>
            <a:r>
              <a:rPr lang="en"/>
              <a:t> g) Finally, we are using the scale() function, perform K = 3 on the data after scaling each variable to have standard deviation =1. We can see that scaling didn't change the clustering, and 3 classes seem to be to optimal number of clusters, which is exactly we had by using PCA method.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f79289586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f79289586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f79289586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f7928958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f79289586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f79289586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f8f0ab5e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f8f0ab5e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parser is a compiler or interpreter component that breaks data into smaller elements for easy translation into another language. Therefore, in the DocuBot’s case, the parser splits the input into key.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action: such as creating or updating a deck.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data: the dataset to be used as the source.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object: the type of graphic to be generated such as a piechart.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presentation: the name of the resulting presentation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fb16512cf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fb16512c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0e7f2f4b4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0e7f2f4b4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What makes DocuBot so smart or cool is that it has the ability to learn itself, thanks to the atomic and macro skill itself, which I have introduced in the previous slide. These skills are saved as an object that the docubot could remember. However, this is just for DocuBot to understand the inputs that we are putting into. DocuBot to actually create visualizations based on the directions set forward by the users (piechart, bargraphs, etc.).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Primitives are a set of numerical functions that is modeled into a time-series. There are two example of primitives that the paper discuss, absolute value and comparison primitives. Absolute value primitives are metrics, like minimum, maximum, rolling avg. and etc. On the other hand, comparison primitives uses access to the full history of the data to compute metrics to compare to things by slicing them, like distance to the mean or comparative factor. These Sets of primitives grows over time.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f79289586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f7928958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algorithms behind the Docubot are developed using the Natural Language Toolkit in Python and relies on two components to classify the task:</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 Naive Knowledge Base</a:t>
            </a:r>
            <a:endParaRPr/>
          </a:p>
          <a:p>
            <a:pPr marL="457200" lvl="0" indent="-298450" algn="l" rtl="0">
              <a:spcBef>
                <a:spcPts val="0"/>
              </a:spcBef>
              <a:spcAft>
                <a:spcPts val="0"/>
              </a:spcAft>
              <a:buSzPts val="1100"/>
              <a:buChar char="●"/>
            </a:pPr>
            <a:r>
              <a:rPr lang="en"/>
              <a:t>The Robust Knowledge Base</a:t>
            </a:r>
            <a:endParaRPr/>
          </a:p>
          <a:p>
            <a:pPr marL="0" lvl="0" indent="0" algn="l" rtl="0">
              <a:spcBef>
                <a:spcPts val="0"/>
              </a:spcBef>
              <a:spcAft>
                <a:spcPts val="0"/>
              </a:spcAft>
              <a:buNone/>
            </a:pPr>
            <a:endParaRPr/>
          </a:p>
          <a:p>
            <a:pPr marL="0" lvl="0" indent="0" algn="l" rtl="0">
              <a:spcBef>
                <a:spcPts val="0"/>
              </a:spcBef>
              <a:spcAft>
                <a:spcPts val="0"/>
              </a:spcAft>
              <a:buNone/>
            </a:pPr>
            <a:r>
              <a:rPr lang="en"/>
              <a:t>The Naive Knowledge Base uses multiple Naive Bayes Classifiers. This can present issues within the classification of Docubot. Therefore, JP Morgan also created the Robust Knowledge Base, which was significantly more effective at the trade off of increased computation time. The algorithms and classifiers in the Robust Knowledge Base, compared to the Naive Knowledge Base, have the capability to determine and forget incorrect inputs</a:t>
            </a:r>
            <a:endParaRPr strike="sngStrike"/>
          </a:p>
          <a:p>
            <a:pPr marL="0" lvl="0" indent="0" algn="l" rtl="0">
              <a:spcBef>
                <a:spcPts val="0"/>
              </a:spcBef>
              <a:spcAft>
                <a:spcPts val="0"/>
              </a:spcAft>
              <a:buNone/>
            </a:pPr>
            <a:endParaRPr/>
          </a:p>
          <a:p>
            <a:pPr marL="0" lvl="0" indent="0" algn="l" rtl="0">
              <a:spcBef>
                <a:spcPts val="0"/>
              </a:spcBef>
              <a:spcAft>
                <a:spcPts val="0"/>
              </a:spcAft>
              <a:buNone/>
            </a:pPr>
            <a:r>
              <a:rPr lang="en"/>
              <a:t>Every time a user interacts with DocuBot to choose a sub-concept, the RKB updates the discrete probability distribution and renormalizes the score. It generates a Belief Score for each input to prompt for clarification. </a:t>
            </a:r>
            <a:endParaRPr/>
          </a:p>
          <a:p>
            <a:pPr marL="457200" lvl="0" indent="-298450" algn="l" rtl="0">
              <a:spcBef>
                <a:spcPts val="0"/>
              </a:spcBef>
              <a:spcAft>
                <a:spcPts val="0"/>
              </a:spcAft>
              <a:buSzPts val="1100"/>
              <a:buChar char="●"/>
            </a:pPr>
            <a:r>
              <a:rPr lang="en"/>
              <a:t>It’s another layer to catch mistakes</a:t>
            </a:r>
            <a:endParaRPr/>
          </a:p>
          <a:p>
            <a:pPr marL="0" lvl="0" indent="0" algn="l" rtl="0">
              <a:spcBef>
                <a:spcPts val="0"/>
              </a:spcBef>
              <a:spcAft>
                <a:spcPts val="0"/>
              </a:spcAft>
              <a:buNone/>
            </a:pPr>
            <a:endParaRPr/>
          </a:p>
          <a:p>
            <a:pPr marL="0" lvl="0" indent="0" algn="l" rtl="0">
              <a:spcBef>
                <a:spcPts val="0"/>
              </a:spcBef>
              <a:spcAft>
                <a:spcPts val="0"/>
              </a:spcAft>
              <a:buNone/>
            </a:pPr>
            <a:r>
              <a:rPr lang="en"/>
              <a:t>So, the Knowledge Bases track inputs and terms. </a:t>
            </a:r>
            <a:endParaRPr/>
          </a:p>
          <a:p>
            <a:pPr marL="0" lvl="0" indent="0" algn="l" rtl="0">
              <a:spcBef>
                <a:spcPts val="0"/>
              </a:spcBef>
              <a:spcAft>
                <a:spcPts val="0"/>
              </a:spcAft>
              <a:buNone/>
            </a:pPr>
            <a:endParaRPr/>
          </a:p>
          <a:p>
            <a:pPr marL="0" lvl="0" indent="0" algn="l" rtl="0">
              <a:spcBef>
                <a:spcPts val="0"/>
              </a:spcBef>
              <a:spcAft>
                <a:spcPts val="0"/>
              </a:spcAft>
              <a:buNone/>
            </a:pPr>
            <a:r>
              <a:rPr lang="en"/>
              <a:t>Mapping engine is an algorithm to map the concepts present in each natural language instruction into structured actions. The Mapping Engine enables DocuBot to use the skills, as J.Mo described. It synthesizes information and interacts with the Knowledge Base, Parser, and the User Interface to determine content creation.</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strike="sngStrike">
                <a:solidFill>
                  <a:schemeClr val="dk1"/>
                </a:solidFill>
              </a:rPr>
              <a:t>Bernoulli:</a:t>
            </a:r>
            <a:endParaRPr strike="sngStrike">
              <a:solidFill>
                <a:schemeClr val="dk1"/>
              </a:solidFill>
            </a:endParaRPr>
          </a:p>
          <a:p>
            <a:pPr marL="914400" lvl="1" indent="-298450" algn="l" rtl="0">
              <a:spcBef>
                <a:spcPts val="0"/>
              </a:spcBef>
              <a:spcAft>
                <a:spcPts val="0"/>
              </a:spcAft>
              <a:buClr>
                <a:schemeClr val="dk1"/>
              </a:buClr>
              <a:buSzPts val="1100"/>
              <a:buChar char="○"/>
            </a:pPr>
            <a:r>
              <a:rPr lang="en" strike="sngStrike">
                <a:solidFill>
                  <a:schemeClr val="dk1"/>
                </a:solidFill>
              </a:rPr>
              <a:t>Yes/No inputs and result</a:t>
            </a:r>
            <a:endParaRPr strike="sngStrike">
              <a:solidFill>
                <a:schemeClr val="dk1"/>
              </a:solidFill>
            </a:endParaRPr>
          </a:p>
          <a:p>
            <a:pPr marL="914400" lvl="1" indent="-298450" algn="l" rtl="0">
              <a:spcBef>
                <a:spcPts val="0"/>
              </a:spcBef>
              <a:spcAft>
                <a:spcPts val="0"/>
              </a:spcAft>
              <a:buClr>
                <a:schemeClr val="dk1"/>
              </a:buClr>
              <a:buSzPts val="1100"/>
              <a:buChar char="○"/>
            </a:pPr>
            <a:r>
              <a:rPr lang="en" strike="sngStrike">
                <a:solidFill>
                  <a:schemeClr val="dk1"/>
                </a:solidFill>
              </a:rPr>
              <a:t>Easy interpretation of results</a:t>
            </a:r>
            <a:endParaRPr strike="sngStrike">
              <a:solidFill>
                <a:schemeClr val="dk1"/>
              </a:solidFill>
            </a:endParaRPr>
          </a:p>
          <a:p>
            <a:pPr marL="914400" lvl="1" indent="-298450" algn="l" rtl="0">
              <a:spcBef>
                <a:spcPts val="0"/>
              </a:spcBef>
              <a:spcAft>
                <a:spcPts val="0"/>
              </a:spcAft>
              <a:buClr>
                <a:schemeClr val="dk1"/>
              </a:buClr>
              <a:buSzPts val="1100"/>
              <a:buChar char="○"/>
            </a:pPr>
            <a:r>
              <a:rPr lang="en" strike="sngStrike">
                <a:solidFill>
                  <a:schemeClr val="dk1"/>
                </a:solidFill>
              </a:rPr>
              <a:t>Used frequently in text classification</a:t>
            </a:r>
            <a:endParaRPr strike="sngStrike">
              <a:solidFill>
                <a:schemeClr val="dk1"/>
              </a:solidFill>
            </a:endParaRPr>
          </a:p>
          <a:p>
            <a:pPr marL="0" lvl="0" indent="0" algn="l" rtl="0">
              <a:spcBef>
                <a:spcPts val="0"/>
              </a:spcBef>
              <a:spcAft>
                <a:spcPts val="0"/>
              </a:spcAft>
              <a:buClr>
                <a:schemeClr val="dk1"/>
              </a:buClr>
              <a:buSzPts val="1100"/>
              <a:buFont typeface="Arial"/>
              <a:buNone/>
            </a:pPr>
            <a:endParaRPr strike="sngStrike">
              <a:solidFill>
                <a:schemeClr val="dk1"/>
              </a:solidFill>
            </a:endParaRPr>
          </a:p>
          <a:p>
            <a:pPr marL="457200" lvl="0" indent="-298450" algn="l" rtl="0">
              <a:spcBef>
                <a:spcPts val="0"/>
              </a:spcBef>
              <a:spcAft>
                <a:spcPts val="0"/>
              </a:spcAft>
              <a:buClr>
                <a:schemeClr val="dk1"/>
              </a:buClr>
              <a:buSzPts val="1100"/>
              <a:buChar char="●"/>
            </a:pPr>
            <a:r>
              <a:rPr lang="en" strike="sngStrike">
                <a:solidFill>
                  <a:schemeClr val="dk1"/>
                </a:solidFill>
              </a:rPr>
              <a:t>Multinomial</a:t>
            </a:r>
            <a:endParaRPr strike="sngStrike">
              <a:solidFill>
                <a:schemeClr val="dk1"/>
              </a:solidFill>
            </a:endParaRPr>
          </a:p>
          <a:p>
            <a:pPr marL="914400" lvl="1" indent="-298450" algn="l" rtl="0">
              <a:spcBef>
                <a:spcPts val="0"/>
              </a:spcBef>
              <a:spcAft>
                <a:spcPts val="0"/>
              </a:spcAft>
              <a:buClr>
                <a:schemeClr val="dk1"/>
              </a:buClr>
              <a:buSzPts val="1100"/>
              <a:buChar char="○"/>
            </a:pPr>
            <a:r>
              <a:rPr lang="en" strike="sngStrike">
                <a:solidFill>
                  <a:schemeClr val="dk1"/>
                </a:solidFill>
              </a:rPr>
              <a:t>Accommodates more than 1 class </a:t>
            </a:r>
            <a:endParaRPr strike="sngStrike">
              <a:solidFill>
                <a:schemeClr val="dk1"/>
              </a:solidFill>
            </a:endParaRPr>
          </a:p>
          <a:p>
            <a:pPr marL="1371600" lvl="2" indent="-298450" algn="l" rtl="0">
              <a:spcBef>
                <a:spcPts val="0"/>
              </a:spcBef>
              <a:spcAft>
                <a:spcPts val="0"/>
              </a:spcAft>
              <a:buClr>
                <a:schemeClr val="dk1"/>
              </a:buClr>
              <a:buSzPts val="1100"/>
              <a:buChar char="■"/>
            </a:pPr>
            <a:r>
              <a:rPr lang="en" strike="sngStrike">
                <a:solidFill>
                  <a:schemeClr val="dk1"/>
                </a:solidFill>
              </a:rPr>
              <a:t>yes/no/maybe/strongly likely/ likely/ neutral</a:t>
            </a:r>
            <a:endParaRPr strike="sngStrike">
              <a:solidFill>
                <a:schemeClr val="dk1"/>
              </a:solidFill>
            </a:endParaRPr>
          </a:p>
          <a:p>
            <a:pPr marL="0" lvl="0" indent="0" algn="l" rtl="0">
              <a:spcBef>
                <a:spcPts val="0"/>
              </a:spcBef>
              <a:spcAft>
                <a:spcPts val="0"/>
              </a:spcAft>
              <a:buClr>
                <a:schemeClr val="dk1"/>
              </a:buClr>
              <a:buSzPts val="1100"/>
              <a:buFont typeface="Arial"/>
              <a:buNone/>
            </a:pPr>
            <a:endParaRPr strike="sngStrike">
              <a:solidFill>
                <a:schemeClr val="dk1"/>
              </a:solidFill>
            </a:endParaRPr>
          </a:p>
          <a:p>
            <a:pPr marL="457200" lvl="0" indent="-298450" algn="l" rtl="0">
              <a:spcBef>
                <a:spcPts val="0"/>
              </a:spcBef>
              <a:spcAft>
                <a:spcPts val="0"/>
              </a:spcAft>
              <a:buClr>
                <a:schemeClr val="dk1"/>
              </a:buClr>
              <a:buSzPts val="1100"/>
              <a:buChar char="●"/>
            </a:pPr>
            <a:r>
              <a:rPr lang="en" strike="sngStrike">
                <a:solidFill>
                  <a:schemeClr val="dk1"/>
                </a:solidFill>
              </a:rPr>
              <a:t>Gaussian</a:t>
            </a:r>
            <a:endParaRPr strike="sngStrike">
              <a:solidFill>
                <a:schemeClr val="dk1"/>
              </a:solidFill>
            </a:endParaRPr>
          </a:p>
          <a:p>
            <a:pPr marL="914400" lvl="1" indent="-298450" algn="l" rtl="0">
              <a:spcBef>
                <a:spcPts val="0"/>
              </a:spcBef>
              <a:spcAft>
                <a:spcPts val="0"/>
              </a:spcAft>
              <a:buClr>
                <a:schemeClr val="dk1"/>
              </a:buClr>
              <a:buSzPts val="1100"/>
              <a:buChar char="○"/>
            </a:pPr>
            <a:r>
              <a:rPr lang="en" strike="sngStrike">
                <a:solidFill>
                  <a:schemeClr val="dk1"/>
                </a:solidFill>
              </a:rPr>
              <a:t>Can be applied to continuous or discrete data</a:t>
            </a:r>
            <a:endParaRPr strike="sngStrike">
              <a:solidFill>
                <a:schemeClr val="dk1"/>
              </a:solidFill>
            </a:endParaRPr>
          </a:p>
          <a:p>
            <a:pPr marL="914400" lvl="1" indent="-298450" algn="l" rtl="0">
              <a:spcBef>
                <a:spcPts val="0"/>
              </a:spcBef>
              <a:spcAft>
                <a:spcPts val="0"/>
              </a:spcAft>
              <a:buClr>
                <a:schemeClr val="dk1"/>
              </a:buClr>
              <a:buSzPts val="1100"/>
              <a:buChar char="○"/>
            </a:pPr>
            <a:r>
              <a:rPr lang="en" strike="sngStrike">
                <a:solidFill>
                  <a:schemeClr val="dk1"/>
                </a:solidFill>
              </a:rPr>
              <a:t>Structured around a Gaussian distribution for each class</a:t>
            </a:r>
            <a:endParaRPr strike="sngStrike">
              <a:solidFill>
                <a:schemeClr val="dk1"/>
              </a:solidFill>
            </a:endParaRPr>
          </a:p>
          <a:p>
            <a:pPr marL="0" lvl="0" indent="0" algn="l" rtl="0">
              <a:spcBef>
                <a:spcPts val="0"/>
              </a:spcBef>
              <a:spcAft>
                <a:spcPts val="0"/>
              </a:spcAft>
              <a:buNone/>
            </a:pPr>
            <a:r>
              <a:rPr lang="en" strike="sngStrike">
                <a:solidFill>
                  <a:schemeClr val="dk1"/>
                </a:solidFill>
              </a:rPr>
              <a:t>Based on the distribution of articles for say a quarter, what is it most likely to contain?</a:t>
            </a: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f8f0ab5e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f8f0ab5e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2010.01169.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mordorintelligence.com/industry-reports/natural-language-processing-market#:~:text=Market%20Overview,period%20(2021%2D2026)" TargetMode="External"/><Relationship Id="rId4" Type="http://schemas.openxmlformats.org/officeDocument/2006/relationships/hyperlink" Target="https://www.ibm.com/cloud/learn/natural-language-process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600"/>
              <a:t>DocuBot:</a:t>
            </a:r>
            <a:endParaRPr sz="4600"/>
          </a:p>
          <a:p>
            <a:pPr marL="0" lvl="0" indent="0" algn="l" rtl="0">
              <a:spcBef>
                <a:spcPts val="0"/>
              </a:spcBef>
              <a:spcAft>
                <a:spcPts val="0"/>
              </a:spcAft>
              <a:buNone/>
            </a:pPr>
            <a:r>
              <a:rPr lang="en" sz="4600"/>
              <a:t>Auto Generated PPT</a:t>
            </a:r>
            <a:endParaRPr sz="4600"/>
          </a:p>
        </p:txBody>
      </p:sp>
      <p:sp>
        <p:nvSpPr>
          <p:cNvPr id="87" name="Google Shape;87;p13"/>
          <p:cNvSpPr txBox="1">
            <a:spLocks noGrp="1"/>
          </p:cNvSpPr>
          <p:nvPr>
            <p:ph type="subTitle" idx="1"/>
          </p:nvPr>
        </p:nvSpPr>
        <p:spPr>
          <a:xfrm>
            <a:off x="2236652" y="3205550"/>
            <a:ext cx="7688100" cy="5412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SzPts val="865"/>
              <a:buNone/>
            </a:pPr>
            <a:r>
              <a:rPr lang="en" sz="1416"/>
              <a:t>Group 19: J.Mo Yang, Raleigh Christian, Alex Pearce, Jing Wang </a:t>
            </a:r>
            <a:endParaRPr sz="1416"/>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45" name="Google Shape;145;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Natural Language Processing allows computers to have the ability to process and learn text and voice much like how humans learn them </a:t>
            </a:r>
            <a:endParaRPr/>
          </a:p>
          <a:p>
            <a:pPr marL="457200" lvl="0" indent="-311150" algn="l" rtl="0">
              <a:spcBef>
                <a:spcPts val="0"/>
              </a:spcBef>
              <a:spcAft>
                <a:spcPts val="0"/>
              </a:spcAft>
              <a:buSzPts val="1300"/>
              <a:buChar char="●"/>
            </a:pPr>
            <a:r>
              <a:rPr lang="en"/>
              <a:t>NLP is used in a variety of ways in our everyday lives </a:t>
            </a:r>
            <a:endParaRPr/>
          </a:p>
          <a:p>
            <a:pPr marL="914400" lvl="1" indent="-298450" algn="l" rtl="0">
              <a:spcBef>
                <a:spcPts val="0"/>
              </a:spcBef>
              <a:spcAft>
                <a:spcPts val="0"/>
              </a:spcAft>
              <a:buSzPts val="1100"/>
              <a:buChar char="○"/>
            </a:pPr>
            <a:r>
              <a:rPr lang="en"/>
              <a:t>It makes our jobs easier and more efficient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a:t>
            </a:r>
            <a:endParaRPr/>
          </a:p>
        </p:txBody>
      </p:sp>
      <p:sp>
        <p:nvSpPr>
          <p:cNvPr id="151" name="Google Shape;151;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accent5"/>
              </a:buClr>
              <a:buSzPts val="1400"/>
              <a:buFont typeface="Times New Roman"/>
              <a:buChar char="●"/>
            </a:pPr>
            <a:r>
              <a:rPr lang="en" sz="1400"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https://arxiv.org/pdf/2010.01169.pdf</a:t>
            </a:r>
            <a:endParaRPr sz="1400">
              <a:solidFill>
                <a:schemeClr val="accent5"/>
              </a:solidFill>
              <a:latin typeface="Times New Roman"/>
              <a:ea typeface="Times New Roman"/>
              <a:cs typeface="Times New Roman"/>
              <a:sym typeface="Times New Roman"/>
            </a:endParaRPr>
          </a:p>
          <a:p>
            <a:pPr marL="457200" lvl="0" indent="-317500" algn="l" rtl="0">
              <a:spcBef>
                <a:spcPts val="0"/>
              </a:spcBef>
              <a:spcAft>
                <a:spcPts val="0"/>
              </a:spcAft>
              <a:buClr>
                <a:schemeClr val="accent5"/>
              </a:buClr>
              <a:buSzPts val="1400"/>
              <a:buFont typeface="Times New Roman"/>
              <a:buChar char="●"/>
            </a:pPr>
            <a:r>
              <a:rPr lang="en" sz="1400" u="sng">
                <a:solidFill>
                  <a:schemeClr val="accent5"/>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https://www.ibm.com/cloud/learn/natural-language-processing</a:t>
            </a:r>
            <a:endParaRPr sz="1400">
              <a:solidFill>
                <a:schemeClr val="accent5"/>
              </a:solidFill>
              <a:latin typeface="Times New Roman"/>
              <a:ea typeface="Times New Roman"/>
              <a:cs typeface="Times New Roman"/>
              <a:sym typeface="Times New Roman"/>
            </a:endParaRPr>
          </a:p>
          <a:p>
            <a:pPr marL="457200" lvl="0" indent="-317500" algn="l" rtl="0">
              <a:spcBef>
                <a:spcPts val="0"/>
              </a:spcBef>
              <a:spcAft>
                <a:spcPts val="0"/>
              </a:spcAft>
              <a:buClr>
                <a:schemeClr val="accent5"/>
              </a:buClr>
              <a:buSzPts val="1400"/>
              <a:buFont typeface="Times New Roman"/>
              <a:buChar char="●"/>
            </a:pPr>
            <a:r>
              <a:rPr lang="en" sz="1400" u="sng">
                <a:solidFill>
                  <a:schemeClr val="accent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https://www.mordorintelligence.com/industry-reports/natural-language-processing-market#:~:text=Market%20Overview,period%20(2021%2D2026)</a:t>
            </a:r>
            <a:r>
              <a:rPr lang="en" sz="1400">
                <a:solidFill>
                  <a:schemeClr val="accent5"/>
                </a:solidFill>
                <a:latin typeface="Times New Roman"/>
                <a:ea typeface="Times New Roman"/>
                <a:cs typeface="Times New Roman"/>
                <a:sym typeface="Times New Roman"/>
              </a:rPr>
              <a:t>.</a:t>
            </a:r>
            <a:endParaRPr sz="1400">
              <a:solidFill>
                <a:schemeClr val="accent5"/>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 Notes</a:t>
            </a:r>
            <a:endParaRPr/>
          </a:p>
        </p:txBody>
      </p:sp>
      <p:sp>
        <p:nvSpPr>
          <p:cNvPr id="157" name="Google Shape;157;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Natural Language Processing </a:t>
            </a:r>
            <a:endParaRPr/>
          </a:p>
          <a:p>
            <a:pPr marL="457200" lvl="0" indent="-311150" algn="l" rtl="0">
              <a:spcBef>
                <a:spcPts val="0"/>
              </a:spcBef>
              <a:spcAft>
                <a:spcPts val="0"/>
              </a:spcAft>
              <a:buSzPts val="1300"/>
              <a:buChar char="●"/>
            </a:pPr>
            <a:r>
              <a:rPr lang="en"/>
              <a:t>DocuBot </a:t>
            </a:r>
            <a:endParaRPr/>
          </a:p>
          <a:p>
            <a:pPr marL="914400" lvl="1" indent="-298450" algn="l" rtl="0">
              <a:spcBef>
                <a:spcPts val="0"/>
              </a:spcBef>
              <a:spcAft>
                <a:spcPts val="0"/>
              </a:spcAft>
              <a:buSzPts val="1100"/>
              <a:buChar char="○"/>
            </a:pPr>
            <a:r>
              <a:rPr lang="en"/>
              <a:t>How it works </a:t>
            </a:r>
            <a:endParaRPr/>
          </a:p>
          <a:p>
            <a:pPr marL="914400" lvl="1" indent="-298450" algn="l" rtl="0">
              <a:spcBef>
                <a:spcPts val="0"/>
              </a:spcBef>
              <a:spcAft>
                <a:spcPts val="0"/>
              </a:spcAft>
              <a:buSzPts val="1100"/>
              <a:buChar char="○"/>
            </a:pPr>
            <a:r>
              <a:rPr lang="en"/>
              <a:t>Theory Behind DocuBot </a:t>
            </a:r>
            <a:endParaRPr/>
          </a:p>
          <a:p>
            <a:pPr marL="914400" lvl="1" indent="-298450" algn="l" rtl="0">
              <a:spcBef>
                <a:spcPts val="0"/>
              </a:spcBef>
              <a:spcAft>
                <a:spcPts val="0"/>
              </a:spcAft>
              <a:buSzPts val="1100"/>
              <a:buChar char="○"/>
            </a:pPr>
            <a:r>
              <a:rPr lang="en"/>
              <a:t>User Interface </a:t>
            </a:r>
            <a:endParaRPr/>
          </a:p>
          <a:p>
            <a:pPr marL="457200" lvl="0" indent="-311150" algn="l" rtl="0">
              <a:spcBef>
                <a:spcPts val="0"/>
              </a:spcBef>
              <a:spcAft>
                <a:spcPts val="0"/>
              </a:spcAft>
              <a:buSzPts val="13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Natural Language Processing</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Natural Language Processing, or NLP, is a branch of computer science (Artificial Intelligence)</a:t>
            </a:r>
            <a:endParaRPr/>
          </a:p>
          <a:p>
            <a:pPr marL="914400" lvl="1" indent="-298450" algn="l" rtl="0">
              <a:spcBef>
                <a:spcPts val="0"/>
              </a:spcBef>
              <a:spcAft>
                <a:spcPts val="0"/>
              </a:spcAft>
              <a:buSzPts val="1100"/>
              <a:buChar char="○"/>
            </a:pPr>
            <a:r>
              <a:rPr lang="en"/>
              <a:t>Gives computers the ability to learn texts and voice much like how humans learn them </a:t>
            </a:r>
            <a:endParaRPr/>
          </a:p>
          <a:p>
            <a:pPr marL="914400" lvl="1" indent="-298450" algn="l" rtl="0">
              <a:spcBef>
                <a:spcPts val="0"/>
              </a:spcBef>
              <a:spcAft>
                <a:spcPts val="0"/>
              </a:spcAft>
              <a:buSzPts val="1100"/>
              <a:buChar char="○"/>
            </a:pPr>
            <a:r>
              <a:rPr lang="en"/>
              <a:t>Examples: </a:t>
            </a:r>
            <a:endParaRPr/>
          </a:p>
          <a:p>
            <a:pPr marL="1371600" lvl="2" indent="-298450" algn="l" rtl="0">
              <a:spcBef>
                <a:spcPts val="0"/>
              </a:spcBef>
              <a:spcAft>
                <a:spcPts val="0"/>
              </a:spcAft>
              <a:buSzPts val="1100"/>
              <a:buChar char="■"/>
            </a:pPr>
            <a:r>
              <a:rPr lang="en"/>
              <a:t>Apple’s Siri and Amazon’s Alexa </a:t>
            </a:r>
            <a:endParaRPr/>
          </a:p>
          <a:p>
            <a:pPr marL="1371600" lvl="2" indent="-298450" algn="l" rtl="0">
              <a:spcBef>
                <a:spcPts val="0"/>
              </a:spcBef>
              <a:spcAft>
                <a:spcPts val="0"/>
              </a:spcAft>
              <a:buSzPts val="1100"/>
              <a:buChar char="■"/>
            </a:pPr>
            <a:r>
              <a:rPr lang="en"/>
              <a:t>Email Filters </a:t>
            </a:r>
            <a:endParaRPr/>
          </a:p>
          <a:p>
            <a:pPr marL="1371600" lvl="2" indent="-298450" algn="l" rtl="0">
              <a:spcBef>
                <a:spcPts val="0"/>
              </a:spcBef>
              <a:spcAft>
                <a:spcPts val="0"/>
              </a:spcAft>
              <a:buSzPts val="1100"/>
              <a:buChar char="■"/>
            </a:pPr>
            <a:r>
              <a:rPr lang="en"/>
              <a:t>Spell Check</a:t>
            </a:r>
            <a:endParaRPr/>
          </a:p>
          <a:p>
            <a:pPr marL="1371600" lvl="2" indent="-298450" algn="l" rtl="0">
              <a:spcBef>
                <a:spcPts val="0"/>
              </a:spcBef>
              <a:spcAft>
                <a:spcPts val="0"/>
              </a:spcAft>
              <a:buSzPts val="1100"/>
              <a:buChar char="■"/>
            </a:pPr>
            <a:r>
              <a:rPr lang="en" b="1"/>
              <a:t>DocuBot</a:t>
            </a:r>
            <a:endParaRPr b="1"/>
          </a:p>
          <a:p>
            <a:pPr marL="457200" lvl="0" indent="-311150" algn="l" rtl="0">
              <a:spcBef>
                <a:spcPts val="0"/>
              </a:spcBef>
              <a:spcAft>
                <a:spcPts val="0"/>
              </a:spcAft>
              <a:buSzPts val="1300"/>
              <a:buChar char="●"/>
            </a:pPr>
            <a:r>
              <a:rPr lang="en"/>
              <a:t>A huge market</a:t>
            </a:r>
            <a:endParaRPr/>
          </a:p>
          <a:p>
            <a:pPr marL="914400" lvl="1" indent="-298450" algn="l" rtl="0">
              <a:spcBef>
                <a:spcPts val="0"/>
              </a:spcBef>
              <a:spcAft>
                <a:spcPts val="0"/>
              </a:spcAft>
              <a:buSzPts val="1100"/>
              <a:buChar char="○"/>
            </a:pPr>
            <a:r>
              <a:rPr lang="en"/>
              <a:t>Global Market valued at USD 10.72 Billion in 2020, with CAGR of 26.84% between 2021-2026.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DocuBot: How it Works</a:t>
            </a:r>
            <a:endParaRPr/>
          </a:p>
        </p:txBody>
      </p:sp>
      <p:pic>
        <p:nvPicPr>
          <p:cNvPr id="105" name="Google Shape;105;p16"/>
          <p:cNvPicPr preferRelativeResize="0"/>
          <p:nvPr/>
        </p:nvPicPr>
        <p:blipFill>
          <a:blip r:embed="rId3">
            <a:alphaModFix/>
          </a:blip>
          <a:stretch>
            <a:fillRect/>
          </a:stretch>
        </p:blipFill>
        <p:spPr>
          <a:xfrm>
            <a:off x="1889863" y="1951650"/>
            <a:ext cx="5367881" cy="2984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Parser </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 parser is a compiler or interpreter component that breaks data into smaller chunks for easy translation into another language. </a:t>
            </a:r>
            <a:endParaRPr/>
          </a:p>
          <a:p>
            <a:pPr marL="914400" lvl="1" indent="-298450" algn="l" rtl="0">
              <a:spcBef>
                <a:spcPts val="0"/>
              </a:spcBef>
              <a:spcAft>
                <a:spcPts val="0"/>
              </a:spcAft>
              <a:buSzPts val="1100"/>
              <a:buChar char="○"/>
            </a:pPr>
            <a:r>
              <a:rPr lang="en"/>
              <a:t>Action </a:t>
            </a:r>
            <a:endParaRPr/>
          </a:p>
          <a:p>
            <a:pPr marL="914400" lvl="1" indent="-298450" algn="l" rtl="0">
              <a:spcBef>
                <a:spcPts val="0"/>
              </a:spcBef>
              <a:spcAft>
                <a:spcPts val="0"/>
              </a:spcAft>
              <a:buSzPts val="1100"/>
              <a:buChar char="○"/>
            </a:pPr>
            <a:r>
              <a:rPr lang="en"/>
              <a:t>Data</a:t>
            </a:r>
            <a:endParaRPr/>
          </a:p>
          <a:p>
            <a:pPr marL="914400" lvl="1" indent="-298450" algn="l" rtl="0">
              <a:spcBef>
                <a:spcPts val="0"/>
              </a:spcBef>
              <a:spcAft>
                <a:spcPts val="0"/>
              </a:spcAft>
              <a:buSzPts val="1100"/>
              <a:buChar char="○"/>
            </a:pPr>
            <a:r>
              <a:rPr lang="en"/>
              <a:t>Object </a:t>
            </a:r>
            <a:endParaRPr/>
          </a:p>
          <a:p>
            <a:pPr marL="914400" lvl="1" indent="-298450" algn="l" rtl="0">
              <a:spcBef>
                <a:spcPts val="0"/>
              </a:spcBef>
              <a:spcAft>
                <a:spcPts val="0"/>
              </a:spcAft>
              <a:buSzPts val="1100"/>
              <a:buChar char="○"/>
            </a:pPr>
            <a:r>
              <a:rPr lang="en"/>
              <a:t>Presentation</a:t>
            </a:r>
            <a:endParaRPr/>
          </a:p>
        </p:txBody>
      </p:sp>
      <p:pic>
        <p:nvPicPr>
          <p:cNvPr id="112" name="Google Shape;112;p17"/>
          <p:cNvPicPr preferRelativeResize="0"/>
          <p:nvPr/>
        </p:nvPicPr>
        <p:blipFill>
          <a:blip r:embed="rId3">
            <a:alphaModFix/>
          </a:blip>
          <a:stretch>
            <a:fillRect/>
          </a:stretch>
        </p:blipFill>
        <p:spPr>
          <a:xfrm>
            <a:off x="4287501" y="2571750"/>
            <a:ext cx="3650724" cy="2169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Atomic Skills</a:t>
            </a:r>
            <a:endParaRPr/>
          </a:p>
          <a:p>
            <a:pPr marL="914400" lvl="1" indent="-298450" algn="l" rtl="0">
              <a:spcBef>
                <a:spcPts val="0"/>
              </a:spcBef>
              <a:spcAft>
                <a:spcPts val="0"/>
              </a:spcAft>
              <a:buSzPts val="1100"/>
              <a:buChar char="○"/>
            </a:pPr>
            <a:r>
              <a:rPr lang="en"/>
              <a:t>Tasks that create or modify the contents of one slide (‘object) from a single input command. </a:t>
            </a:r>
            <a:endParaRPr/>
          </a:p>
          <a:p>
            <a:pPr marL="457200" lvl="0" indent="-311150" algn="l" rtl="0">
              <a:spcBef>
                <a:spcPts val="0"/>
              </a:spcBef>
              <a:spcAft>
                <a:spcPts val="0"/>
              </a:spcAft>
              <a:buSzPts val="1300"/>
              <a:buChar char="●"/>
            </a:pPr>
            <a:r>
              <a:rPr lang="en"/>
              <a:t>Macro Skills</a:t>
            </a:r>
            <a:endParaRPr/>
          </a:p>
          <a:p>
            <a:pPr marL="914400" lvl="1" indent="-298450" algn="l" rtl="0">
              <a:spcBef>
                <a:spcPts val="0"/>
              </a:spcBef>
              <a:spcAft>
                <a:spcPts val="0"/>
              </a:spcAft>
              <a:buSzPts val="1100"/>
              <a:buChar char="○"/>
            </a:pPr>
            <a:r>
              <a:rPr lang="en"/>
              <a:t>Tasks that create or modify the contents of multiple slides from a single input command. </a:t>
            </a:r>
            <a:endParaRPr/>
          </a:p>
          <a:p>
            <a:pPr marL="1371600" lvl="2" indent="-298450" algn="l" rtl="0">
              <a:spcBef>
                <a:spcPts val="0"/>
              </a:spcBef>
              <a:spcAft>
                <a:spcPts val="0"/>
              </a:spcAft>
              <a:buSzPts val="1100"/>
              <a:buChar char="■"/>
            </a:pPr>
            <a:r>
              <a:rPr lang="en"/>
              <a:t>Think of multiple atomic skills</a:t>
            </a:r>
            <a:endParaRPr/>
          </a:p>
          <a:p>
            <a:pPr marL="457200" lvl="0" indent="-311150" algn="l" rtl="0">
              <a:spcBef>
                <a:spcPts val="0"/>
              </a:spcBef>
              <a:spcAft>
                <a:spcPts val="0"/>
              </a:spcAft>
              <a:buSzPts val="1300"/>
              <a:buChar char="●"/>
            </a:pPr>
            <a:r>
              <a:rPr lang="en"/>
              <a:t>Insight Generator Skills </a:t>
            </a:r>
            <a:endParaRPr/>
          </a:p>
          <a:p>
            <a:pPr marL="0" lvl="0" indent="0" algn="l" rtl="0">
              <a:spcBef>
                <a:spcPts val="1200"/>
              </a:spcBef>
              <a:spcAft>
                <a:spcPts val="1200"/>
              </a:spcAft>
              <a:buNone/>
            </a:pPr>
            <a:endParaRPr/>
          </a:p>
        </p:txBody>
      </p:sp>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Three Skills of DocuBot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 Generator </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AutoNum type="arabicPeriod"/>
            </a:pPr>
            <a:r>
              <a:rPr lang="en"/>
              <a:t>“Primitives” are used to generate insights from raw data:</a:t>
            </a:r>
            <a:endParaRPr/>
          </a:p>
          <a:p>
            <a:pPr marL="914400" lvl="1" indent="-298450" algn="l" rtl="0">
              <a:lnSpc>
                <a:spcPct val="100000"/>
              </a:lnSpc>
              <a:spcBef>
                <a:spcPts val="0"/>
              </a:spcBef>
              <a:spcAft>
                <a:spcPts val="0"/>
              </a:spcAft>
              <a:buSzPts val="1100"/>
              <a:buChar char="○"/>
            </a:pPr>
            <a:r>
              <a:rPr lang="en"/>
              <a:t>Absolute Value</a:t>
            </a:r>
            <a:endParaRPr/>
          </a:p>
          <a:p>
            <a:pPr marL="1371600" lvl="2" indent="-298450" algn="l" rtl="0">
              <a:lnSpc>
                <a:spcPct val="100000"/>
              </a:lnSpc>
              <a:spcBef>
                <a:spcPts val="0"/>
              </a:spcBef>
              <a:spcAft>
                <a:spcPts val="0"/>
              </a:spcAft>
              <a:buSzPts val="1100"/>
              <a:buAutoNum type="romanLcPeriod"/>
            </a:pPr>
            <a:r>
              <a:rPr lang="en"/>
              <a:t>Minimum/Maximum</a:t>
            </a:r>
            <a:endParaRPr/>
          </a:p>
          <a:p>
            <a:pPr marL="914400" lvl="1" indent="-298450" algn="l" rtl="0">
              <a:lnSpc>
                <a:spcPct val="100000"/>
              </a:lnSpc>
              <a:spcBef>
                <a:spcPts val="0"/>
              </a:spcBef>
              <a:spcAft>
                <a:spcPts val="0"/>
              </a:spcAft>
              <a:buSzPts val="1100"/>
              <a:buChar char="○"/>
            </a:pPr>
            <a:r>
              <a:rPr lang="en"/>
              <a:t>Comparison </a:t>
            </a:r>
            <a:endParaRPr/>
          </a:p>
          <a:p>
            <a:pPr marL="1371600" lvl="2" indent="-298450" algn="l" rtl="0">
              <a:lnSpc>
                <a:spcPct val="100000"/>
              </a:lnSpc>
              <a:spcBef>
                <a:spcPts val="0"/>
              </a:spcBef>
              <a:spcAft>
                <a:spcPts val="0"/>
              </a:spcAft>
              <a:buSzPts val="1100"/>
              <a:buAutoNum type="romanLcPeriod"/>
            </a:pPr>
            <a:r>
              <a:rPr lang="en"/>
              <a:t>Distance to the mean</a:t>
            </a:r>
            <a:endParaRPr/>
          </a:p>
          <a:p>
            <a:pPr marL="457200" lvl="0" indent="-311150" algn="l" rtl="0">
              <a:lnSpc>
                <a:spcPct val="100000"/>
              </a:lnSpc>
              <a:spcBef>
                <a:spcPts val="0"/>
              </a:spcBef>
              <a:spcAft>
                <a:spcPts val="0"/>
              </a:spcAft>
              <a:buSzPts val="1300"/>
              <a:buAutoNum type="arabicPeriod"/>
            </a:pPr>
            <a:r>
              <a:rPr lang="en"/>
              <a:t>Maps insights to human-friendly text:</a:t>
            </a:r>
            <a:endParaRPr/>
          </a:p>
          <a:p>
            <a:pPr marL="914400" lvl="1" indent="-298450" algn="l" rtl="0">
              <a:lnSpc>
                <a:spcPct val="100000"/>
              </a:lnSpc>
              <a:spcBef>
                <a:spcPts val="0"/>
              </a:spcBef>
              <a:spcAft>
                <a:spcPts val="0"/>
              </a:spcAft>
              <a:buSzPts val="1100"/>
              <a:buChar char="○"/>
            </a:pPr>
            <a:r>
              <a:rPr lang="en"/>
              <a:t>Uses a template that has a sequence of interchangeable slots</a:t>
            </a:r>
            <a:endParaRPr/>
          </a:p>
          <a:p>
            <a:pPr marL="1371600" lvl="2" indent="-298450" algn="l" rtl="0">
              <a:lnSpc>
                <a:spcPct val="100000"/>
              </a:lnSpc>
              <a:spcBef>
                <a:spcPts val="0"/>
              </a:spcBef>
              <a:spcAft>
                <a:spcPts val="0"/>
              </a:spcAft>
              <a:buSzPts val="1100"/>
              <a:buAutoNum type="romanLcPeriod"/>
            </a:pPr>
            <a:r>
              <a:rPr lang="en"/>
              <a:t>“&lt;company share&gt; averaged &lt;rate&gt;% dailey return” </a:t>
            </a:r>
            <a:endParaRPr/>
          </a:p>
          <a:p>
            <a:pPr marL="457200" lvl="0" indent="-311150" algn="l" rtl="0">
              <a:lnSpc>
                <a:spcPct val="100000"/>
              </a:lnSpc>
              <a:spcBef>
                <a:spcPts val="0"/>
              </a:spcBef>
              <a:spcAft>
                <a:spcPts val="0"/>
              </a:spcAft>
              <a:buSzPts val="1300"/>
              <a:buAutoNum type="arabicPeriod"/>
            </a:pPr>
            <a:r>
              <a:rPr lang="en"/>
              <a:t>Ranking and selection of most important insights:</a:t>
            </a:r>
            <a:endParaRPr/>
          </a:p>
          <a:p>
            <a:pPr marL="914400" lvl="1" indent="-298450" algn="l" rtl="0">
              <a:lnSpc>
                <a:spcPct val="100000"/>
              </a:lnSpc>
              <a:spcBef>
                <a:spcPts val="0"/>
              </a:spcBef>
              <a:spcAft>
                <a:spcPts val="0"/>
              </a:spcAft>
              <a:buSzPts val="1100"/>
              <a:buChar char="○"/>
            </a:pPr>
            <a:r>
              <a:rPr lang="en"/>
              <a:t>Insights are weighted </a:t>
            </a:r>
            <a:endParaRPr/>
          </a:p>
          <a:p>
            <a:pPr marL="0" lvl="0" indent="0" algn="l" rtl="0">
              <a:lnSpc>
                <a:spcPct val="1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Theory behind the Docubot</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Trained on NLTK library </a:t>
            </a:r>
            <a:endParaRPr/>
          </a:p>
          <a:p>
            <a:pPr marL="457200" lvl="0" indent="-311150" algn="l" rtl="0">
              <a:spcBef>
                <a:spcPts val="0"/>
              </a:spcBef>
              <a:spcAft>
                <a:spcPts val="0"/>
              </a:spcAft>
              <a:buSzPts val="1300"/>
              <a:buChar char="●"/>
            </a:pPr>
            <a:r>
              <a:rPr lang="en"/>
              <a:t>Naive Knowledge Base</a:t>
            </a:r>
            <a:endParaRPr/>
          </a:p>
          <a:p>
            <a:pPr marL="457200" lvl="0" indent="-311150" algn="l" rtl="0">
              <a:spcBef>
                <a:spcPts val="0"/>
              </a:spcBef>
              <a:spcAft>
                <a:spcPts val="0"/>
              </a:spcAft>
              <a:buSzPts val="1300"/>
              <a:buChar char="●"/>
            </a:pPr>
            <a:r>
              <a:rPr lang="en"/>
              <a:t>Robust Knowledge Base</a:t>
            </a:r>
            <a:endParaRPr/>
          </a:p>
          <a:p>
            <a:pPr marL="914400" lvl="1" indent="-298450" algn="l" rtl="0">
              <a:spcBef>
                <a:spcPts val="0"/>
              </a:spcBef>
              <a:spcAft>
                <a:spcPts val="0"/>
              </a:spcAft>
              <a:buSzPts val="1100"/>
              <a:buChar char="○"/>
            </a:pPr>
            <a:r>
              <a:rPr lang="en"/>
              <a:t>Outperforms Naive Bayes</a:t>
            </a:r>
            <a:endParaRPr/>
          </a:p>
          <a:p>
            <a:pPr marL="914400" lvl="1" indent="-298450" algn="l" rtl="0">
              <a:spcBef>
                <a:spcPts val="0"/>
              </a:spcBef>
              <a:spcAft>
                <a:spcPts val="0"/>
              </a:spcAft>
              <a:buSzPts val="1100"/>
              <a:buChar char="○"/>
            </a:pPr>
            <a:r>
              <a:rPr lang="en"/>
              <a:t>Capability to forget</a:t>
            </a:r>
            <a:endParaRPr/>
          </a:p>
          <a:p>
            <a:pPr marL="914400" lvl="1" indent="-298450" algn="l" rtl="0">
              <a:spcBef>
                <a:spcPts val="0"/>
              </a:spcBef>
              <a:spcAft>
                <a:spcPts val="0"/>
              </a:spcAft>
              <a:buSzPts val="1100"/>
              <a:buChar char="○"/>
            </a:pPr>
            <a:r>
              <a:rPr lang="en"/>
              <a:t>Belief Score</a:t>
            </a:r>
            <a:endParaRPr/>
          </a:p>
          <a:p>
            <a:pPr marL="457200" lvl="0" indent="-311150" algn="l" rtl="0">
              <a:spcBef>
                <a:spcPts val="0"/>
              </a:spcBef>
              <a:spcAft>
                <a:spcPts val="0"/>
              </a:spcAft>
              <a:buSzPts val="1300"/>
              <a:buChar char="●"/>
            </a:pPr>
            <a:r>
              <a:rPr lang="en"/>
              <a:t>Mapping Engine</a:t>
            </a:r>
            <a:endParaRPr/>
          </a:p>
          <a:p>
            <a:pPr marL="914400" lvl="1" indent="-298450" algn="l" rtl="0">
              <a:spcBef>
                <a:spcPts val="0"/>
              </a:spcBef>
              <a:spcAft>
                <a:spcPts val="0"/>
              </a:spcAft>
              <a:buSzPts val="1100"/>
              <a:buChar char="○"/>
            </a:pPr>
            <a:r>
              <a:rPr lang="en"/>
              <a:t>Produced using the difference of the RBK and NKB</a:t>
            </a:r>
            <a:endParaRPr/>
          </a:p>
        </p:txBody>
      </p:sp>
      <p:pic>
        <p:nvPicPr>
          <p:cNvPr id="131" name="Google Shape;131;p20"/>
          <p:cNvPicPr preferRelativeResize="0"/>
          <p:nvPr/>
        </p:nvPicPr>
        <p:blipFill>
          <a:blip r:embed="rId3">
            <a:alphaModFix/>
          </a:blip>
          <a:stretch>
            <a:fillRect/>
          </a:stretch>
        </p:blipFill>
        <p:spPr>
          <a:xfrm>
            <a:off x="7163325" y="0"/>
            <a:ext cx="1980675" cy="1851200"/>
          </a:xfrm>
          <a:prstGeom prst="rect">
            <a:avLst/>
          </a:prstGeom>
          <a:noFill/>
          <a:ln>
            <a:noFill/>
          </a:ln>
        </p:spPr>
      </p:pic>
      <p:pic>
        <p:nvPicPr>
          <p:cNvPr id="132" name="Google Shape;132;p20"/>
          <p:cNvPicPr preferRelativeResize="0"/>
          <p:nvPr/>
        </p:nvPicPr>
        <p:blipFill>
          <a:blip r:embed="rId4">
            <a:alphaModFix/>
          </a:blip>
          <a:stretch>
            <a:fillRect/>
          </a:stretch>
        </p:blipFill>
        <p:spPr>
          <a:xfrm>
            <a:off x="7163328" y="3347058"/>
            <a:ext cx="1980675" cy="1796445"/>
          </a:xfrm>
          <a:prstGeom prst="rect">
            <a:avLst/>
          </a:prstGeom>
          <a:noFill/>
          <a:ln>
            <a:noFill/>
          </a:ln>
        </p:spPr>
      </p:pic>
      <p:pic>
        <p:nvPicPr>
          <p:cNvPr id="133" name="Google Shape;133;p20"/>
          <p:cNvPicPr preferRelativeResize="0"/>
          <p:nvPr/>
        </p:nvPicPr>
        <p:blipFill>
          <a:blip r:embed="rId5">
            <a:alphaModFix/>
          </a:blip>
          <a:stretch>
            <a:fillRect/>
          </a:stretch>
        </p:blipFill>
        <p:spPr>
          <a:xfrm>
            <a:off x="7163335" y="1628927"/>
            <a:ext cx="1980666" cy="178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DocuBot: User Interface</a:t>
            </a:r>
            <a:endParaRPr/>
          </a:p>
        </p:txBody>
      </p:sp>
      <p:pic>
        <p:nvPicPr>
          <p:cNvPr id="139" name="Google Shape;139;p21"/>
          <p:cNvPicPr preferRelativeResize="0"/>
          <p:nvPr/>
        </p:nvPicPr>
        <p:blipFill>
          <a:blip r:embed="rId3">
            <a:alphaModFix/>
          </a:blip>
          <a:stretch>
            <a:fillRect/>
          </a:stretch>
        </p:blipFill>
        <p:spPr>
          <a:xfrm>
            <a:off x="1857000" y="1776850"/>
            <a:ext cx="5290448" cy="320087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On-screen Show (16:9)</PresentationFormat>
  <Paragraphs>105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Raleway</vt:lpstr>
      <vt:lpstr>Lato</vt:lpstr>
      <vt:lpstr>Arial</vt:lpstr>
      <vt:lpstr>Times New Roman</vt:lpstr>
      <vt:lpstr>Streamline</vt:lpstr>
      <vt:lpstr>DocuBot: Auto Generated PPT</vt:lpstr>
      <vt:lpstr>Introduction</vt:lpstr>
      <vt:lpstr>Natural Language Processing</vt:lpstr>
      <vt:lpstr>DocuBot: How it Works</vt:lpstr>
      <vt:lpstr>Parser </vt:lpstr>
      <vt:lpstr>Three Skills of DocuBot</vt:lpstr>
      <vt:lpstr>Insight Generator </vt:lpstr>
      <vt:lpstr>Theory behind the Docubot</vt:lpstr>
      <vt:lpstr>DocuBot: User Interface</vt:lpstr>
      <vt:lpstr>Conclusion</vt:lpstr>
      <vt:lpstr>Sources</vt:lpstr>
      <vt:lpstr>R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DocuBot: Auto Generated PPT</dc:title>
  <dc:creator>David Pearce</dc:creator>
  <cp:lastModifiedBy>David Pearce</cp:lastModifiedBy>
  <cp:revision>1</cp:revision>
  <dcterms:modified xsi:type="dcterms:W3CDTF">2022-03-31T01:26:01Z</dcterms:modified>
</cp:coreProperties>
</file>