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32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22" r:id="rId27"/>
    <p:sldId id="287" r:id="rId28"/>
    <p:sldId id="323" r:id="rId29"/>
    <p:sldId id="29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4" r:id="rId46"/>
    <p:sldId id="316" r:id="rId47"/>
    <p:sldId id="317" r:id="rId48"/>
    <p:sldId id="318" r:id="rId49"/>
    <p:sldId id="324" r:id="rId50"/>
    <p:sldId id="325" r:id="rId51"/>
    <p:sldId id="319" r:id="rId52"/>
    <p:sldId id="320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2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160FE-F5A9-4FCA-A6D1-EFD3C4B48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B2AB6D-BC8E-4785-A8A4-8D86826B1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D7C34-55D1-46B3-B72B-9510B18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4DC705-4164-4397-AC1F-22C305A5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D5738-0833-4755-B30C-C7B7763A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2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B1918-ACE6-4120-9B76-49DF4079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F90E10-B882-412B-8452-CAA688A45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1BA69-3075-46C2-816B-F7746AEE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9104BF-561A-47D3-B51C-C0C7DA5B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717F-05BD-45E4-A211-15A8F911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5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DFE707-9C03-4470-A3DC-66022FF3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8A9F2F-74D3-491F-85AF-94B07150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D2878-1FE5-47B2-B70D-FDFB6E9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2C56E-98B6-4EF2-858C-DF235362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9624C-B123-4CA9-8CB5-37E68CCF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8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8D788-3479-4C09-B4B8-1A3843F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800B4A-2F56-4177-8D78-59463B79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30A65-491C-4097-88A2-5D5D2866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57E9C-3389-4D1A-91CF-EE09A11B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B0AE7-C13D-4862-8405-02E4D61A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1C7EC-F609-414B-9268-65998F07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45187-4B0C-45D6-ABBD-97B6F867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C8311-4E88-42A7-9617-21154705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206B2-B5E4-43E8-BD6C-76B80742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75DED-4296-4A7A-BFF8-FC3E7A09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9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CFCED-7ED6-4962-AD9A-6AF2FD5B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F7C9A-2D26-4BDB-B7B8-6A4CCC8A1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6B19E7-AFA8-49B9-BFA3-6D2C154BB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D55027-AEA4-42C2-B373-C0ACFCB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FA33BE-06CE-497E-993A-B19E1742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4744CA-0CFD-4546-90DD-668F665E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5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49C08-C615-42E6-A390-3932A38F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C7F17-6971-4928-A417-746BCE0A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9D5B0-9316-4931-A82D-6128B800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33C78-5FA8-42F2-972F-A72D9DE7D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66744C-7D83-40AB-B780-B448899D0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07E643-1725-4632-8B1E-6E92DB77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AA931E-D924-4FF6-8EC1-1245531C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A69B3C-2CC7-4C15-94C8-5F214635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8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23421-E868-4810-8571-28E789E4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27BED-6453-4F92-8BB3-EE000A68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017AF1-EEB6-4570-BD5E-5FFF057A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21A59B-AFB2-4AF1-B818-5D9C5143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5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E7272F-9A06-4FD1-8D7E-15B3A298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3348FB-7F98-4F30-93B2-C6E205EE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CC77DA-2897-4587-BF75-082BB9C9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4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A816E-FD67-4629-BC3F-611D78E0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6667FE-1D86-4D47-AB6C-0290214A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19772-BE73-490E-BFDE-6A4575A1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7FE1A9-4D13-48FF-A2F3-044D9D03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D5E3F4-A495-4EEF-88ED-F949C89F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1E46-6438-4749-BD95-9587C209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5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980A-6D79-4B16-AE05-A5A7A889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328402-4021-433A-A751-6991FD25B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5E3F4C-268A-4E90-A62D-FE064D49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7A80A-6310-4579-B98A-F5E529A6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99CE1-C50A-43FA-AAA6-743741E8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EEC65-48FE-4656-B78B-85BD380A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62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5D8030-8591-494F-BF58-316D25D4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43DB3-37BB-4409-87BC-2FF997B4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826DA-A8E3-4F00-B7F3-A0928047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DDF43-698C-491C-81B3-CD1703F38699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CE9FB3-04E4-48DA-A08B-FCD895DD5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E319A-F401-4530-8F8E-F4DF05EB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5D4B-FE02-4248-8351-928313A6C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1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DCB49-7F0B-4AD1-BC16-56E39EDF6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78D76D-36A7-48FF-B03F-F56160ED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6"/>
            <a:ext cx="9144000" cy="1655762"/>
          </a:xfrm>
        </p:spPr>
        <p:txBody>
          <a:bodyPr>
            <a:noAutofit/>
          </a:bodyPr>
          <a:lstStyle/>
          <a:p>
            <a:r>
              <a:rPr lang="fr-FR" sz="6000" b="1" dirty="0">
                <a:latin typeface="Algerian" panose="04020705040A02060702" pitchFamily="82" charset="0"/>
              </a:rPr>
              <a:t>FAITES VOUS PLAISIR AVEC DES BONS PRODUITS</a:t>
            </a:r>
          </a:p>
        </p:txBody>
      </p:sp>
      <p:pic>
        <p:nvPicPr>
          <p:cNvPr id="5" name="Image 4" descr="Une image contenant texte, parking, mètre, en bois&#10;&#10;Description générée automatiquement">
            <a:extLst>
              <a:ext uri="{FF2B5EF4-FFF2-40B4-BE49-F238E27FC236}">
                <a16:creationId xmlns:a16="http://schemas.microsoft.com/office/drawing/2014/main" id="{86367FD0-839A-4B31-AD81-4AC95CE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2" y="80962"/>
            <a:ext cx="12271512" cy="40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000000"/>
                </a:solidFill>
              </a:rPr>
              <a:t>NETTOYAGE TABLEAU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2749733"/>
            <a:ext cx="5226294" cy="2717074"/>
          </a:xfrm>
        </p:spPr>
        <p:txBody>
          <a:bodyPr anchor="t">
            <a:normAutofit/>
          </a:bodyPr>
          <a:lstStyle/>
          <a:p>
            <a:r>
              <a:rPr lang="fr-FR" sz="1800" b="1" dirty="0">
                <a:solidFill>
                  <a:srgbClr val="000000"/>
                </a:solidFill>
              </a:rPr>
              <a:t>Dans le but de notre étude on souhaite s’intéresser au pays le plus représenté dans notre jeu de données Open Food Fact.</a:t>
            </a:r>
          </a:p>
          <a:p>
            <a:r>
              <a:rPr lang="fr-FR" sz="1800" b="1" dirty="0">
                <a:solidFill>
                  <a:srgbClr val="000000"/>
                </a:solidFill>
              </a:rPr>
              <a:t>Pour cela nous allons nous intéresser sur la variable qui nous donne les pays ou le produit est vendu.</a:t>
            </a:r>
          </a:p>
          <a:p>
            <a:r>
              <a:rPr lang="fr-FR" sz="1800" b="1" dirty="0">
                <a:solidFill>
                  <a:srgbClr val="000000"/>
                </a:solidFill>
              </a:rPr>
              <a:t>Nous avons pris le premier pays sur la liste des pays, ainsi il nous reste 256 pays soit 8 %</a:t>
            </a:r>
          </a:p>
          <a:p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A8848A-9FC7-4228-A9C3-2CB538E8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1723457"/>
            <a:ext cx="4142232" cy="43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NETTOYAGE TABLEAU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08514"/>
            <a:ext cx="9833548" cy="352044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0000"/>
                </a:solidFill>
              </a:rPr>
              <a:t>Nous avons choisis la France car elle est plus représentée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On a 64 colonnes et 592988 lignes soit 46 % de nos produits 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Nous allons choisir toutes les colonnes ayant comme pourcentage de valeurs manquantes &lt; à 95%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On passe à 56 colonnes dont 18 quantitatives et 38 qualitatives </a:t>
            </a:r>
          </a:p>
          <a:p>
            <a:endParaRPr lang="fr-F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2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8FFF34-D7DA-42A9-98F3-F85220EE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396" y="606865"/>
            <a:ext cx="66865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8587D17-3FE7-4703-9D13-BF99BD5B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91" y="490493"/>
            <a:ext cx="6256112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6E4DF16-5BA0-47C0-B743-266D4E92F2CA}"/>
              </a:ext>
            </a:extLst>
          </p:cNvPr>
          <p:cNvSpPr txBox="1"/>
          <p:nvPr/>
        </p:nvSpPr>
        <p:spPr>
          <a:xfrm>
            <a:off x="2428650" y="124510"/>
            <a:ext cx="65716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Bleu </a:t>
            </a:r>
            <a:r>
              <a:rPr lang="fr-FR" dirty="0"/>
              <a:t>taux de remplissage </a:t>
            </a:r>
            <a:r>
              <a:rPr lang="fr-FR" b="1" dirty="0"/>
              <a:t>Vert </a:t>
            </a:r>
            <a:r>
              <a:rPr lang="fr-FR" dirty="0"/>
              <a:t>taux de valeurs manquantes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507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NETTOYAGE TABLEAU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5897"/>
            <a:ext cx="9833548" cy="3272246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0000"/>
                </a:solidFill>
              </a:rPr>
              <a:t>Les valeurs nutritionnelles sont mesurés pour 100 g de produits, donc ce qui nous pousse à regarder toutes les valeurs non comprises entre 0 et 100,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Nous avons 34 individus, on passe à 592954 lignes et 56 colonnes.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Etude de la corrélation des variables en vue de regarder s’il existe des relations.</a:t>
            </a:r>
          </a:p>
          <a:p>
            <a:r>
              <a:rPr lang="fr-FR" sz="2400" b="1" dirty="0">
                <a:solidFill>
                  <a:srgbClr val="000000"/>
                </a:solidFill>
              </a:rPr>
              <a:t>Pour déterminer  les variables qui nous donnent la même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3823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97097F-F55C-458A-BBE5-DF318877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224143"/>
            <a:ext cx="8144691" cy="651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F095C5-3DBA-45BD-B356-E54EB3DB2718}"/>
              </a:ext>
            </a:extLst>
          </p:cNvPr>
          <p:cNvSpPr txBox="1"/>
          <p:nvPr/>
        </p:nvSpPr>
        <p:spPr>
          <a:xfrm>
            <a:off x="8643378" y="998876"/>
            <a:ext cx="239072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b="1" u="sng" dirty="0">
                <a:solidFill>
                  <a:srgbClr val="000000"/>
                </a:solidFill>
              </a:rPr>
              <a:t>Corrélation</a:t>
            </a:r>
            <a:r>
              <a:rPr lang="fr-FR" sz="1800" b="1" dirty="0">
                <a:solidFill>
                  <a:srgbClr val="000000"/>
                </a:solidFill>
              </a:rPr>
              <a:t>  </a:t>
            </a:r>
          </a:p>
          <a:p>
            <a:r>
              <a:rPr lang="fr-FR" sz="1800" b="1" dirty="0">
                <a:solidFill>
                  <a:srgbClr val="000000"/>
                </a:solidFill>
              </a:rPr>
              <a:t>variables </a:t>
            </a:r>
            <a:r>
              <a:rPr lang="fr-FR" sz="1800" b="1" dirty="0" err="1">
                <a:solidFill>
                  <a:srgbClr val="000000"/>
                </a:solidFill>
              </a:rPr>
              <a:t>Energykcal</a:t>
            </a:r>
            <a:r>
              <a:rPr lang="fr-FR" sz="1800" b="1" dirty="0">
                <a:solidFill>
                  <a:srgbClr val="000000"/>
                </a:solidFill>
              </a:rPr>
              <a:t> , </a:t>
            </a:r>
            <a:r>
              <a:rPr lang="fr-FR" sz="1800" b="1" dirty="0" err="1">
                <a:solidFill>
                  <a:srgbClr val="000000"/>
                </a:solidFill>
              </a:rPr>
              <a:t>Energiekj</a:t>
            </a:r>
            <a:r>
              <a:rPr lang="fr-FR" sz="1800" b="1" dirty="0">
                <a:solidFill>
                  <a:srgbClr val="000000"/>
                </a:solidFill>
              </a:rPr>
              <a:t> et Energy100g </a:t>
            </a:r>
          </a:p>
          <a:p>
            <a:endParaRPr lang="fr-FR" sz="1800" b="1" dirty="0">
              <a:solidFill>
                <a:srgbClr val="000000"/>
              </a:solidFill>
            </a:endParaRPr>
          </a:p>
          <a:p>
            <a:r>
              <a:rPr lang="fr-FR" sz="1800" b="1" dirty="0">
                <a:solidFill>
                  <a:srgbClr val="000000"/>
                </a:solidFill>
              </a:rPr>
              <a:t>nutriscore et nutritionscore100g </a:t>
            </a:r>
          </a:p>
          <a:p>
            <a:endParaRPr lang="fr-FR" sz="1800" b="1" dirty="0">
              <a:solidFill>
                <a:srgbClr val="000000"/>
              </a:solidFill>
            </a:endParaRPr>
          </a:p>
          <a:p>
            <a:r>
              <a:rPr lang="fr-FR" sz="1800" b="1" dirty="0" err="1">
                <a:solidFill>
                  <a:srgbClr val="000000"/>
                </a:solidFill>
              </a:rPr>
              <a:t>salt</a:t>
            </a:r>
            <a:r>
              <a:rPr lang="fr-FR" sz="1800" b="1" dirty="0">
                <a:solidFill>
                  <a:srgbClr val="000000"/>
                </a:solidFill>
              </a:rPr>
              <a:t> et sodium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24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NETTOYAGE TABLEAU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La somme des valeurs nutritionnelles ne doit pas dépasser 100 g ni égal à 0 g, car les mesures ont été faites pour 100 g de produits. Nous avons 7 % ( 40314) de produits concernés.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Nous calculons l'énergie  kilocalories en utilisant la formule suivante :  </a:t>
            </a:r>
            <a:r>
              <a:rPr lang="fr-F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 x lipides) + (7 x alcool) + (4 x protéines) + (4 x glucides sauf polyols) + (2.4 x acides organiques) + (2.4 x polyols) + (2 x fibres)</a:t>
            </a:r>
            <a:r>
              <a:rPr lang="fr-FR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Les besoins caloriques d’une femme est comprise entre 1800 et 2000 et d’un homme est comprise entre 2100 et 2700,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A partir de ce critère nous allons identifier nos </a:t>
            </a:r>
            <a:r>
              <a:rPr lang="fr-FR" sz="2000" b="1" dirty="0" err="1">
                <a:solidFill>
                  <a:srgbClr val="000000"/>
                </a:solidFill>
              </a:rPr>
              <a:t>outliers</a:t>
            </a:r>
            <a:r>
              <a:rPr lang="fr-FR" sz="20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1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C797C-EF7C-4FD4-851B-AA803BA0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52" y="998876"/>
            <a:ext cx="7212073" cy="483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D0D7876-514B-4623-BE9E-2D2A602BF87F}"/>
              </a:ext>
            </a:extLst>
          </p:cNvPr>
          <p:cNvSpPr txBox="1"/>
          <p:nvPr/>
        </p:nvSpPr>
        <p:spPr>
          <a:xfrm>
            <a:off x="8954589" y="1480837"/>
            <a:ext cx="19187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 maximum des  besoins caloriques d’une femme est 2000 kcal et d’un homme est 2700 kcal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599929-7604-4265-90A4-108D07352089}"/>
              </a:ext>
            </a:extLst>
          </p:cNvPr>
          <p:cNvSpPr txBox="1"/>
          <p:nvPr/>
        </p:nvSpPr>
        <p:spPr>
          <a:xfrm>
            <a:off x="8907611" y="4045836"/>
            <a:ext cx="201270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25 produits ont une énergie &gt; à 2000</a:t>
            </a:r>
          </a:p>
          <a:p>
            <a:r>
              <a:rPr lang="fr-FR" dirty="0"/>
              <a:t>10348 énergie = 0</a:t>
            </a:r>
          </a:p>
          <a:p>
            <a:r>
              <a:rPr lang="fr-FR" dirty="0"/>
              <a:t>Soit 2 % de notre base</a:t>
            </a:r>
          </a:p>
          <a:p>
            <a:r>
              <a:rPr lang="fr-FR" dirty="0"/>
              <a:t>Il nous reste 542266 produits </a:t>
            </a:r>
          </a:p>
        </p:txBody>
      </p:sp>
    </p:spTree>
    <p:extLst>
      <p:ext uri="{BB962C8B-B14F-4D97-AF65-F5344CB8AC3E}">
        <p14:creationId xmlns:p14="http://schemas.microsoft.com/office/powerpoint/2010/main" val="220057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IDENTIFICATION DES OUTLIERS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83DF67-95EE-4B17-8AA5-3996ACDE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" y="2455816"/>
            <a:ext cx="7836945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34B5ED-B298-45D7-ADD9-F96FC6E58901}"/>
              </a:ext>
            </a:extLst>
          </p:cNvPr>
          <p:cNvSpPr txBox="1"/>
          <p:nvPr/>
        </p:nvSpPr>
        <p:spPr>
          <a:xfrm>
            <a:off x="8267646" y="4016307"/>
            <a:ext cx="331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0000"/>
                </a:solidFill>
              </a:rPr>
              <a:t>Nous allons utiliser l’écart interquartile pour identifier nos </a:t>
            </a:r>
            <a:r>
              <a:rPr lang="fr-FR" sz="1800" b="1" dirty="0" err="1">
                <a:solidFill>
                  <a:srgbClr val="000000"/>
                </a:solidFill>
              </a:rPr>
              <a:t>outliers</a:t>
            </a:r>
            <a:r>
              <a:rPr lang="fr-FR" sz="1800" b="1" dirty="0">
                <a:solidFill>
                  <a:srgbClr val="000000"/>
                </a:solidFill>
              </a:rPr>
              <a:t>, données pas symétriques on ne va pas utiliser 1,5 mais les valeurs 3,4 ou 5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B335B2-5B23-4AB1-A479-F132A5330229}"/>
              </a:ext>
            </a:extLst>
          </p:cNvPr>
          <p:cNvSpPr txBox="1"/>
          <p:nvPr/>
        </p:nvSpPr>
        <p:spPr>
          <a:xfrm>
            <a:off x="8051833" y="2753936"/>
            <a:ext cx="33114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</a:rPr>
              <a:t>Histogramme des variables avec les </a:t>
            </a:r>
            <a:r>
              <a:rPr lang="fr-FR" b="1" dirty="0" err="1">
                <a:solidFill>
                  <a:srgbClr val="000000"/>
                </a:solidFill>
              </a:rPr>
              <a:t>outliers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7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460AE4F-7CA3-476D-971D-2B2B5051C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23408"/>
              </p:ext>
            </p:extLst>
          </p:nvPr>
        </p:nvGraphicFramePr>
        <p:xfrm>
          <a:off x="974399" y="512759"/>
          <a:ext cx="8926702" cy="48455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94884">
                  <a:extLst>
                    <a:ext uri="{9D8B030D-6E8A-4147-A177-3AD203B41FA5}">
                      <a16:colId xmlns:a16="http://schemas.microsoft.com/office/drawing/2014/main" val="18085969"/>
                    </a:ext>
                  </a:extLst>
                </a:gridCol>
                <a:gridCol w="1865792">
                  <a:extLst>
                    <a:ext uri="{9D8B030D-6E8A-4147-A177-3AD203B41FA5}">
                      <a16:colId xmlns:a16="http://schemas.microsoft.com/office/drawing/2014/main" val="1969420923"/>
                    </a:ext>
                  </a:extLst>
                </a:gridCol>
                <a:gridCol w="1865792">
                  <a:extLst>
                    <a:ext uri="{9D8B030D-6E8A-4147-A177-3AD203B41FA5}">
                      <a16:colId xmlns:a16="http://schemas.microsoft.com/office/drawing/2014/main" val="1773563984"/>
                    </a:ext>
                  </a:extLst>
                </a:gridCol>
                <a:gridCol w="1400234">
                  <a:extLst>
                    <a:ext uri="{9D8B030D-6E8A-4147-A177-3AD203B41FA5}">
                      <a16:colId xmlns:a16="http://schemas.microsoft.com/office/drawing/2014/main" val="3702966355"/>
                    </a:ext>
                  </a:extLst>
                </a:gridCol>
              </a:tblGrid>
              <a:tr h="493091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/>
                        <a:t>VARIABLES 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Nombre de lignes perdus pour 3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Nombre de lignes perdus pour 4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Nombre de lignes perdus pour 5</a:t>
                      </a:r>
                    </a:p>
                    <a:p>
                      <a:endParaRPr lang="fr-FR" sz="1300" dirty="0"/>
                    </a:p>
                  </a:txBody>
                  <a:tcPr marL="62922" marR="62922" marT="31461" marB="31461"/>
                </a:tc>
                <a:extLst>
                  <a:ext uri="{0D108BD9-81ED-4DB2-BD59-A6C34878D82A}">
                    <a16:rowId xmlns:a16="http://schemas.microsoft.com/office/drawing/2014/main" val="1593475142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additives_n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4008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1829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891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3782327982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en-US" sz="1300"/>
                        <a:t>ingredients_from_palm_oil_n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6637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6637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6637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1202385381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en-US" sz="1300"/>
                        <a:t>ingredients_that_may_be_from_palm_oil_n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15935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15935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15935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258514970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nova_group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1532204320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Energiekcal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642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97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11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1955191470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fat_100g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6019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1378476993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saturated-fat_100g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3951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2571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2069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3984641535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carbohydrates_100g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2740055292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sugars_100g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21205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8815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2508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2285149337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fiber_100g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2342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1650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1291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3119571928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proteins_100g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4344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3289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2371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1746308262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salt_100g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13257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9178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7869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2205157200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sodium_100g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13259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9180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7869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468389769"/>
                  </a:ext>
                </a:extLst>
              </a:tr>
              <a:tr h="299163">
                <a:tc>
                  <a:txBody>
                    <a:bodyPr/>
                    <a:lstStyle/>
                    <a:p>
                      <a:r>
                        <a:rPr lang="fr-FR" sz="1300"/>
                        <a:t>nutrition-score100g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0</a:t>
                      </a:r>
                    </a:p>
                  </a:txBody>
                  <a:tcPr marL="62922" marR="62922" marT="31461" marB="31461" anchor="ctr"/>
                </a:tc>
                <a:tc>
                  <a:txBody>
                    <a:bodyPr/>
                    <a:lstStyle/>
                    <a:p>
                      <a:r>
                        <a:rPr lang="fr-FR" sz="1300" dirty="0"/>
                        <a:t>0</a:t>
                      </a:r>
                    </a:p>
                  </a:txBody>
                  <a:tcPr marL="62922" marR="62922" marT="31461" marB="31461" anchor="ctr"/>
                </a:tc>
                <a:extLst>
                  <a:ext uri="{0D108BD9-81ED-4DB2-BD59-A6C34878D82A}">
                    <a16:rowId xmlns:a16="http://schemas.microsoft.com/office/drawing/2014/main" val="3617571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9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 dirty="0"/>
              <a:t>IDENTIFICATION DES VALEURS ABERRANTES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fr-FR" sz="2000" b="1"/>
              <a:t>Calcul du nombre d’individus perdus pour chaque écart interquartile </a:t>
            </a:r>
          </a:p>
          <a:p>
            <a:pPr marL="0" indent="0">
              <a:buNone/>
            </a:pPr>
            <a:endParaRPr lang="fr-FR" sz="2000" b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A8F847D-8AA6-4D9E-878F-7FC9A82C8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19513"/>
              </p:ext>
            </p:extLst>
          </p:nvPr>
        </p:nvGraphicFramePr>
        <p:xfrm>
          <a:off x="2354963" y="2864485"/>
          <a:ext cx="6545912" cy="280593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124207">
                  <a:extLst>
                    <a:ext uri="{9D8B030D-6E8A-4147-A177-3AD203B41FA5}">
                      <a16:colId xmlns:a16="http://schemas.microsoft.com/office/drawing/2014/main" val="91351921"/>
                    </a:ext>
                  </a:extLst>
                </a:gridCol>
                <a:gridCol w="1650979">
                  <a:extLst>
                    <a:ext uri="{9D8B030D-6E8A-4147-A177-3AD203B41FA5}">
                      <a16:colId xmlns:a16="http://schemas.microsoft.com/office/drawing/2014/main" val="1359546310"/>
                    </a:ext>
                  </a:extLst>
                </a:gridCol>
                <a:gridCol w="1738853">
                  <a:extLst>
                    <a:ext uri="{9D8B030D-6E8A-4147-A177-3AD203B41FA5}">
                      <a16:colId xmlns:a16="http://schemas.microsoft.com/office/drawing/2014/main" val="1426533911"/>
                    </a:ext>
                  </a:extLst>
                </a:gridCol>
                <a:gridCol w="1031873">
                  <a:extLst>
                    <a:ext uri="{9D8B030D-6E8A-4147-A177-3AD203B41FA5}">
                      <a16:colId xmlns:a16="http://schemas.microsoft.com/office/drawing/2014/main" val="3709974605"/>
                    </a:ext>
                  </a:extLst>
                </a:gridCol>
              </a:tblGrid>
              <a:tr h="517300">
                <a:tc>
                  <a:txBody>
                    <a:bodyPr/>
                    <a:lstStyle/>
                    <a:p>
                      <a:endParaRPr lang="fr-FR" sz="1700" b="0" cap="none" spc="0" dirty="0">
                        <a:solidFill>
                          <a:srgbClr val="FF0000"/>
                        </a:solidFill>
                      </a:endParaRP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b="0" cap="none" spc="0" dirty="0">
                          <a:solidFill>
                            <a:schemeClr val="bg1"/>
                          </a:solidFill>
                        </a:rPr>
                        <a:t>Nombre de lignes</a:t>
                      </a: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b="0" cap="none" spc="0" dirty="0">
                          <a:solidFill>
                            <a:schemeClr val="bg1"/>
                          </a:solidFill>
                        </a:rPr>
                        <a:t>pourcentage</a:t>
                      </a:r>
                    </a:p>
                    <a:p>
                      <a:endParaRPr lang="fr-FR" sz="17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b="0" cap="none" spc="0" dirty="0">
                          <a:solidFill>
                            <a:schemeClr val="bg1"/>
                          </a:solidFill>
                        </a:rPr>
                        <a:t>lignes perdus</a:t>
                      </a: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039"/>
                  </a:ext>
                </a:extLst>
              </a:tr>
              <a:tr h="517300"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avec outlier</a:t>
                      </a: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 dirty="0">
                          <a:solidFill>
                            <a:schemeClr val="tx1"/>
                          </a:solidFill>
                        </a:rPr>
                        <a:t>542266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100.000000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097052"/>
                  </a:ext>
                </a:extLst>
              </a:tr>
              <a:tr h="517300">
                <a:tc>
                  <a:txBody>
                    <a:bodyPr/>
                    <a:lstStyle/>
                    <a:p>
                      <a:r>
                        <a:rPr lang="fr-FR" sz="1700" cap="none" spc="0" dirty="0">
                          <a:solidFill>
                            <a:srgbClr val="FF0000"/>
                          </a:solidFill>
                        </a:rPr>
                        <a:t>écart </a:t>
                      </a:r>
                      <a:r>
                        <a:rPr lang="fr-FR" sz="1700" cap="none" spc="0" dirty="0" err="1">
                          <a:solidFill>
                            <a:srgbClr val="FF0000"/>
                          </a:solidFill>
                        </a:rPr>
                        <a:t>egal</a:t>
                      </a:r>
                      <a:r>
                        <a:rPr lang="fr-FR" sz="1700" cap="none" spc="0" dirty="0">
                          <a:solidFill>
                            <a:srgbClr val="FF0000"/>
                          </a:solidFill>
                        </a:rPr>
                        <a:t> à 3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 dirty="0">
                          <a:solidFill>
                            <a:srgbClr val="FF0000"/>
                          </a:solidFill>
                        </a:rPr>
                        <a:t>471428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rgbClr val="FF0000"/>
                          </a:solidFill>
                        </a:rPr>
                        <a:t>86.936669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 dirty="0">
                          <a:solidFill>
                            <a:srgbClr val="FF0000"/>
                          </a:solidFill>
                        </a:rPr>
                        <a:t>70838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787665"/>
                  </a:ext>
                </a:extLst>
              </a:tr>
              <a:tr h="517300"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ecart egal à4</a:t>
                      </a:r>
                    </a:p>
                  </a:txBody>
                  <a:tcPr marL="142075" marR="109289" marT="109289" marB="10928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496630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91.584204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45636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30360"/>
                  </a:ext>
                </a:extLst>
              </a:tr>
              <a:tr h="517300"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ecart egal à 5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506074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>
                          <a:solidFill>
                            <a:schemeClr val="tx1"/>
                          </a:solidFill>
                        </a:rPr>
                        <a:t>93.325785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cap="none" spc="0" dirty="0">
                          <a:solidFill>
                            <a:schemeClr val="tx1"/>
                          </a:solidFill>
                        </a:rPr>
                        <a:t>36192</a:t>
                      </a:r>
                    </a:p>
                  </a:txBody>
                  <a:tcPr marL="142075" marR="109289" marT="109289" marB="10928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5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25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OBJECTIFS DE L’ETUDE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323155"/>
          </a:xfrm>
        </p:spPr>
        <p:txBody>
          <a:bodyPr>
            <a:normAutofit lnSpcReduction="100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Appel à projet de l’Agence Santé Publique pour trouver des idées innovantes d’application en lien avec l’alimentation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Le jeu de données vient de Open Food Fact qui </a:t>
            </a:r>
            <a:r>
              <a:rPr lang="fr-FR" sz="2000" b="1" dirty="0"/>
              <a:t>est un projet collaboratif en ligne et mobile dont le but est de constituer une base de données libre et ouverte sur les produits alimentaires commercialisés dans le monde entier.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Il contient les informations suivantes :</a:t>
            </a:r>
          </a:p>
          <a:p>
            <a:pPr lvl="1"/>
            <a:r>
              <a:rPr lang="fr-FR" sz="2000" b="1" dirty="0">
                <a:solidFill>
                  <a:srgbClr val="FF0000"/>
                </a:solidFill>
              </a:rPr>
              <a:t>les informations générales sur la fiche du produit  </a:t>
            </a:r>
            <a:r>
              <a:rPr lang="fr-FR" sz="2000" dirty="0">
                <a:solidFill>
                  <a:srgbClr val="FF0000"/>
                </a:solidFill>
              </a:rPr>
              <a:t>: nom, date,……..</a:t>
            </a:r>
          </a:p>
          <a:p>
            <a:pPr lvl="1"/>
            <a:r>
              <a:rPr lang="fr-FR" sz="2000" b="1" dirty="0">
                <a:solidFill>
                  <a:srgbClr val="FF0000"/>
                </a:solidFill>
              </a:rPr>
              <a:t>Un ensemble de tags </a:t>
            </a:r>
            <a:r>
              <a:rPr lang="fr-FR" sz="2000" dirty="0">
                <a:solidFill>
                  <a:srgbClr val="FF0000"/>
                </a:solidFill>
              </a:rPr>
              <a:t>: catégorie du produit, localisation, origine, etc.</a:t>
            </a:r>
          </a:p>
          <a:p>
            <a:pPr lvl="1"/>
            <a:r>
              <a:rPr lang="fr-FR" sz="2000" b="1" dirty="0">
                <a:solidFill>
                  <a:srgbClr val="FF0000"/>
                </a:solidFill>
              </a:rPr>
              <a:t>Les ingrédients composant les produits et leurs additifs éventuels</a:t>
            </a:r>
            <a:r>
              <a:rPr lang="fr-FR" sz="200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fr-FR" sz="2000" b="1" dirty="0">
                <a:solidFill>
                  <a:srgbClr val="FF0000"/>
                </a:solidFill>
              </a:rPr>
              <a:t>Des informations nutritionnelles</a:t>
            </a:r>
          </a:p>
          <a:p>
            <a:pPr lvl="1"/>
            <a:endParaRPr lang="fr-FR" sz="1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3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IDENTIFICATION DES VALEURS ABERRANTES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3474508" cy="26939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avons utilisés l’écart interquartile pour 3 donc on a presque 87 % de notre base (soit 471428 lignes) et 50 colonnes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Parmi ces 50 colonnes nous avons 12 quantitatives et 38 qualitatives.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7F501D7-F410-4F69-959E-DBFAA681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89" y="2559910"/>
            <a:ext cx="6942908" cy="372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2B9343A-E6F4-43B7-928F-1F9A1C9A2162}"/>
              </a:ext>
            </a:extLst>
          </p:cNvPr>
          <p:cNvSpPr txBox="1"/>
          <p:nvPr/>
        </p:nvSpPr>
        <p:spPr>
          <a:xfrm>
            <a:off x="3158731" y="5394448"/>
            <a:ext cx="153251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Histogramme après suppression </a:t>
            </a:r>
            <a:r>
              <a:rPr lang="fr-FR" dirty="0" err="1"/>
              <a:t>outliers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49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3FA56-8F60-487B-89CD-4C726A952C05}"/>
              </a:ext>
            </a:extLst>
          </p:cNvPr>
          <p:cNvSpPr/>
          <p:nvPr/>
        </p:nvSpPr>
        <p:spPr>
          <a:xfrm>
            <a:off x="2299430" y="4666502"/>
            <a:ext cx="998665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1555480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8149CC7-88CF-4F13-9674-CD896AFE5DFF}"/>
              </a:ext>
            </a:extLst>
          </p:cNvPr>
          <p:cNvSpPr/>
          <p:nvPr/>
        </p:nvSpPr>
        <p:spPr>
          <a:xfrm>
            <a:off x="1030624" y="4432475"/>
            <a:ext cx="1343503" cy="9891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Doublons</a:t>
            </a:r>
          </a:p>
          <a:p>
            <a:pPr algn="ctr"/>
            <a:r>
              <a:rPr lang="fr-FR" dirty="0">
                <a:solidFill>
                  <a:srgbClr val="FF0000"/>
                </a:solidFill>
              </a:rPr>
              <a:t>« Code 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390327-369E-494C-80B8-026684D8F9EA}"/>
              </a:ext>
            </a:extLst>
          </p:cNvPr>
          <p:cNvSpPr/>
          <p:nvPr/>
        </p:nvSpPr>
        <p:spPr>
          <a:xfrm>
            <a:off x="3065451" y="2283946"/>
            <a:ext cx="1404381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77 colonnes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A2D3C451-9549-4718-BFBE-2D6EADFDAF77}"/>
              </a:ext>
            </a:extLst>
          </p:cNvPr>
          <p:cNvSpPr/>
          <p:nvPr/>
        </p:nvSpPr>
        <p:spPr>
          <a:xfrm>
            <a:off x="4489731" y="1942773"/>
            <a:ext cx="2123387" cy="1256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Suppression variables temps et url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84E35-1140-4153-A2F4-E6329070C1EA}"/>
              </a:ext>
            </a:extLst>
          </p:cNvPr>
          <p:cNvSpPr/>
          <p:nvPr/>
        </p:nvSpPr>
        <p:spPr>
          <a:xfrm>
            <a:off x="6340450" y="2323744"/>
            <a:ext cx="1716416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64 colonnes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827B24-279C-46A8-8B14-2988473B47AF}"/>
              </a:ext>
            </a:extLst>
          </p:cNvPr>
          <p:cNvSpPr/>
          <p:nvPr/>
        </p:nvSpPr>
        <p:spPr>
          <a:xfrm>
            <a:off x="58003" y="1333225"/>
            <a:ext cx="1716416" cy="533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COLONNES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665F75D6-C93D-4261-89A7-1A7ACB5E42E7}"/>
              </a:ext>
            </a:extLst>
          </p:cNvPr>
          <p:cNvSpPr/>
          <p:nvPr/>
        </p:nvSpPr>
        <p:spPr>
          <a:xfrm>
            <a:off x="7831992" y="1962326"/>
            <a:ext cx="2123387" cy="12566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Choix pays et suppression var &lt; 95%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2867D-78A1-4958-9143-C49CC2C203FD}"/>
              </a:ext>
            </a:extLst>
          </p:cNvPr>
          <p:cNvSpPr/>
          <p:nvPr/>
        </p:nvSpPr>
        <p:spPr>
          <a:xfrm>
            <a:off x="9955379" y="1657316"/>
            <a:ext cx="1716416" cy="1701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 colonnes</a:t>
            </a:r>
          </a:p>
          <a:p>
            <a:pPr algn="ctr"/>
            <a:r>
              <a:rPr lang="fr-FR" dirty="0"/>
              <a:t>12 quant et 38 qualitatives </a:t>
            </a:r>
          </a:p>
          <a:p>
            <a:pPr algn="ctr"/>
            <a:r>
              <a:rPr lang="fr-FR" dirty="0"/>
              <a:t>(Corrélation variable et suppression)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4A293E-06B3-4489-9966-188341B8C64B}"/>
              </a:ext>
            </a:extLst>
          </p:cNvPr>
          <p:cNvSpPr/>
          <p:nvPr/>
        </p:nvSpPr>
        <p:spPr>
          <a:xfrm>
            <a:off x="60449" y="3597532"/>
            <a:ext cx="1716416" cy="533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LIGNES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69B54A-693B-4FE2-8051-3027F322DE54}"/>
              </a:ext>
            </a:extLst>
          </p:cNvPr>
          <p:cNvSpPr/>
          <p:nvPr/>
        </p:nvSpPr>
        <p:spPr>
          <a:xfrm>
            <a:off x="60449" y="4660119"/>
            <a:ext cx="103785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1555491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E73DAAD-D5C3-4642-9F91-E233B45FD457}"/>
              </a:ext>
            </a:extLst>
          </p:cNvPr>
          <p:cNvSpPr/>
          <p:nvPr/>
        </p:nvSpPr>
        <p:spPr>
          <a:xfrm>
            <a:off x="1725781" y="2323744"/>
            <a:ext cx="1343503" cy="3958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MV &lt; 95 %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8FAE7-C4F3-40AE-A5E8-0E67B9B5AA15}"/>
              </a:ext>
            </a:extLst>
          </p:cNvPr>
          <p:cNvSpPr/>
          <p:nvPr/>
        </p:nvSpPr>
        <p:spPr>
          <a:xfrm>
            <a:off x="44489" y="2254781"/>
            <a:ext cx="1716416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183 colonnes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EBEC35C5-B2BE-4A6D-85F6-EE9B875527D5}"/>
              </a:ext>
            </a:extLst>
          </p:cNvPr>
          <p:cNvSpPr/>
          <p:nvPr/>
        </p:nvSpPr>
        <p:spPr>
          <a:xfrm>
            <a:off x="3211891" y="3937382"/>
            <a:ext cx="1826880" cy="19066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Nom et  </a:t>
            </a:r>
            <a:r>
              <a:rPr lang="fr-FR" dirty="0" err="1">
                <a:solidFill>
                  <a:srgbClr val="FF0000"/>
                </a:solidFill>
              </a:rPr>
              <a:t>nutriscor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grad</a:t>
            </a:r>
            <a:r>
              <a:rPr lang="fr-FR" dirty="0">
                <a:solidFill>
                  <a:srgbClr val="FF0000"/>
                </a:solidFill>
              </a:rPr>
              <a:t> pas renseigne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E8D069-B2E4-40EA-80E3-9BC8CD4DF1A2}"/>
              </a:ext>
            </a:extLst>
          </p:cNvPr>
          <p:cNvSpPr/>
          <p:nvPr/>
        </p:nvSpPr>
        <p:spPr>
          <a:xfrm>
            <a:off x="4769520" y="4650679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1475931</a:t>
            </a:r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C57B463A-4AF7-4389-8211-013BFCFDC78F}"/>
              </a:ext>
            </a:extLst>
          </p:cNvPr>
          <p:cNvSpPr/>
          <p:nvPr/>
        </p:nvSpPr>
        <p:spPr>
          <a:xfrm>
            <a:off x="5876535" y="3924620"/>
            <a:ext cx="1826880" cy="21006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Lignes avec au moins 19 colonnes remplis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DD86EA-3DE1-42D9-8A02-A0D4ADC1E457}"/>
              </a:ext>
            </a:extLst>
          </p:cNvPr>
          <p:cNvSpPr/>
          <p:nvPr/>
        </p:nvSpPr>
        <p:spPr>
          <a:xfrm>
            <a:off x="7351484" y="4653686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1276860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4EED1D8-856F-4EDD-9061-13CCD69636DD}"/>
              </a:ext>
            </a:extLst>
          </p:cNvPr>
          <p:cNvSpPr/>
          <p:nvPr/>
        </p:nvSpPr>
        <p:spPr>
          <a:xfrm>
            <a:off x="8443203" y="3839119"/>
            <a:ext cx="1826880" cy="21006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Choix pays France et suppression var &lt;95%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F76BC1-AC93-4397-8F11-510B05D532BD}"/>
              </a:ext>
            </a:extLst>
          </p:cNvPr>
          <p:cNvSpPr/>
          <p:nvPr/>
        </p:nvSpPr>
        <p:spPr>
          <a:xfrm>
            <a:off x="10269783" y="4574799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592988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685B2-1A2B-47AB-8FA7-88E1283A9A59}"/>
              </a:ext>
            </a:extLst>
          </p:cNvPr>
          <p:cNvSpPr/>
          <p:nvPr/>
        </p:nvSpPr>
        <p:spPr>
          <a:xfrm>
            <a:off x="96311" y="5952924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592988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FC22824B-E71F-4813-8B93-FA611E3C95E4}"/>
              </a:ext>
            </a:extLst>
          </p:cNvPr>
          <p:cNvSpPr/>
          <p:nvPr/>
        </p:nvSpPr>
        <p:spPr>
          <a:xfrm>
            <a:off x="1416404" y="5609002"/>
            <a:ext cx="1845570" cy="12679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Nutriments non compris entre 0 et 100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9ABA1B-61D2-4AE6-BA86-E2D5A5F06A60}"/>
              </a:ext>
            </a:extLst>
          </p:cNvPr>
          <p:cNvSpPr/>
          <p:nvPr/>
        </p:nvSpPr>
        <p:spPr>
          <a:xfrm>
            <a:off x="3021713" y="5976073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592954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944B82A3-2E9A-4CCE-95AC-B21941215429}"/>
              </a:ext>
            </a:extLst>
          </p:cNvPr>
          <p:cNvSpPr/>
          <p:nvPr/>
        </p:nvSpPr>
        <p:spPr>
          <a:xfrm>
            <a:off x="4113433" y="5642777"/>
            <a:ext cx="1826880" cy="12679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Somme _100g pas &gt;100 ni =&lt;0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0A4984-8BB2-4886-8179-C8CF9E0A731A}"/>
              </a:ext>
            </a:extLst>
          </p:cNvPr>
          <p:cNvSpPr/>
          <p:nvPr/>
        </p:nvSpPr>
        <p:spPr>
          <a:xfrm>
            <a:off x="5551425" y="6025226"/>
            <a:ext cx="1320093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552640</a:t>
            </a: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63220BDD-FD7C-4BE7-A50A-7A44F6F4B0E9}"/>
              </a:ext>
            </a:extLst>
          </p:cNvPr>
          <p:cNvSpPr/>
          <p:nvPr/>
        </p:nvSpPr>
        <p:spPr>
          <a:xfrm>
            <a:off x="6691437" y="5646993"/>
            <a:ext cx="1320093" cy="12679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Energie calcule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C45D81-B3C0-4067-A1DE-998B4DB6CF3F}"/>
              </a:ext>
            </a:extLst>
          </p:cNvPr>
          <p:cNvSpPr/>
          <p:nvPr/>
        </p:nvSpPr>
        <p:spPr>
          <a:xfrm>
            <a:off x="7675619" y="6035715"/>
            <a:ext cx="995908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542266</a:t>
            </a:r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A51495F2-A0E7-4C75-B075-92F1030F351E}"/>
              </a:ext>
            </a:extLst>
          </p:cNvPr>
          <p:cNvSpPr/>
          <p:nvPr/>
        </p:nvSpPr>
        <p:spPr>
          <a:xfrm>
            <a:off x="8534309" y="5642777"/>
            <a:ext cx="1676336" cy="12679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Interquartile =3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8EEC75-5669-4E35-8ED2-8D17B506D601}"/>
              </a:ext>
            </a:extLst>
          </p:cNvPr>
          <p:cNvSpPr/>
          <p:nvPr/>
        </p:nvSpPr>
        <p:spPr>
          <a:xfrm>
            <a:off x="10235470" y="6212339"/>
            <a:ext cx="995908" cy="5338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471428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E5F2A3-BF59-417D-B7DB-72FB903566AE}"/>
              </a:ext>
            </a:extLst>
          </p:cNvPr>
          <p:cNvSpPr/>
          <p:nvPr/>
        </p:nvSpPr>
        <p:spPr>
          <a:xfrm>
            <a:off x="10235133" y="5421586"/>
            <a:ext cx="995908" cy="77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70838 var </a:t>
            </a:r>
            <a:r>
              <a:rPr lang="fr-FR" dirty="0" err="1"/>
              <a:t>categ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77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BASE D’ÉTUDE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étudier une base avec 542265 lignes et 50 colonnes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Parmi ces colonnes nous avons 12 variables quantitatives, la variable salt_100g est gardé pour l’imputation du sodium_100g car elles sont corrélées.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Graphique du taux de remplissage de chaque variable en vue d’imputer les valeurs manquantes  </a:t>
            </a:r>
          </a:p>
        </p:txBody>
      </p:sp>
    </p:spTree>
    <p:extLst>
      <p:ext uri="{BB962C8B-B14F-4D97-AF65-F5344CB8AC3E}">
        <p14:creationId xmlns:p14="http://schemas.microsoft.com/office/powerpoint/2010/main" val="282053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2C49D-5F5A-40A3-8E14-91D73C29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5" y="606865"/>
            <a:ext cx="8687483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65D0A8-C3E5-4386-BCBC-A2F1855476D7}"/>
              </a:ext>
            </a:extLst>
          </p:cNvPr>
          <p:cNvSpPr txBox="1"/>
          <p:nvPr/>
        </p:nvSpPr>
        <p:spPr>
          <a:xfrm>
            <a:off x="9597973" y="1720840"/>
            <a:ext cx="157848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Légende:</a:t>
            </a:r>
          </a:p>
          <a:p>
            <a:r>
              <a:rPr lang="fr-FR" b="1" dirty="0"/>
              <a:t>Bleu </a:t>
            </a:r>
            <a:r>
              <a:rPr lang="fr-FR" dirty="0"/>
              <a:t>représente le taux de remplissage de la colonne</a:t>
            </a:r>
          </a:p>
          <a:p>
            <a:r>
              <a:rPr lang="fr-FR" b="1" dirty="0"/>
              <a:t>Vert </a:t>
            </a:r>
            <a:r>
              <a:rPr lang="fr-FR" dirty="0"/>
              <a:t>représente le taux de valeurs manquantes de la colonne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5057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IMPUTATION DES VALEURS MANQUANTES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05587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imputer  les valeurs manquantes.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Imputation par Pandas (</a:t>
            </a:r>
            <a:r>
              <a:rPr lang="fr-FR" sz="2000" b="1" dirty="0" err="1">
                <a:solidFill>
                  <a:srgbClr val="000000"/>
                </a:solidFill>
              </a:rPr>
              <a:t>fillna</a:t>
            </a:r>
            <a:r>
              <a:rPr lang="fr-FR" sz="2000" b="1" dirty="0">
                <a:solidFill>
                  <a:srgbClr val="000000"/>
                </a:solidFill>
              </a:rPr>
              <a:t>) en remplaçant par la médiane pour les variables ( </a:t>
            </a:r>
            <a:r>
              <a:rPr lang="fr-FR" sz="2000" b="1" dirty="0">
                <a:solidFill>
                  <a:srgbClr val="FF0000"/>
                </a:solidFill>
              </a:rPr>
              <a:t>Variables </a:t>
            </a:r>
            <a:r>
              <a:rPr lang="fr-FR" sz="2000" b="1" dirty="0" err="1">
                <a:solidFill>
                  <a:srgbClr val="FF0000"/>
                </a:solidFill>
              </a:rPr>
              <a:t>fat,saturated</a:t>
            </a:r>
            <a:r>
              <a:rPr lang="fr-FR" sz="2000" b="1" dirty="0">
                <a:solidFill>
                  <a:srgbClr val="FF0000"/>
                </a:solidFill>
              </a:rPr>
              <a:t> fat, </a:t>
            </a:r>
            <a:r>
              <a:rPr lang="fr-FR" sz="2000" b="1" dirty="0" err="1">
                <a:solidFill>
                  <a:srgbClr val="FF0000"/>
                </a:solidFill>
              </a:rPr>
              <a:t>proteins</a:t>
            </a:r>
            <a:r>
              <a:rPr lang="fr-FR" sz="2000" b="1" dirty="0">
                <a:solidFill>
                  <a:srgbClr val="FF0000"/>
                </a:solidFill>
              </a:rPr>
              <a:t>, </a:t>
            </a:r>
            <a:r>
              <a:rPr lang="fr-FR" sz="2000" b="1" dirty="0" err="1">
                <a:solidFill>
                  <a:srgbClr val="FF0000"/>
                </a:solidFill>
              </a:rPr>
              <a:t>energiekcal</a:t>
            </a:r>
            <a:r>
              <a:rPr lang="fr-FR" sz="2000" b="1" dirty="0">
                <a:solidFill>
                  <a:srgbClr val="000000"/>
                </a:solidFill>
              </a:rPr>
              <a:t>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Imputation par </a:t>
            </a:r>
            <a:r>
              <a:rPr lang="fr-FR" sz="2000" b="1" dirty="0" err="1">
                <a:solidFill>
                  <a:srgbClr val="000000"/>
                </a:solidFill>
              </a:rPr>
              <a:t>Scikit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  <a:r>
              <a:rPr lang="fr-FR" sz="2000" b="1" dirty="0" err="1">
                <a:solidFill>
                  <a:srgbClr val="000000"/>
                </a:solidFill>
              </a:rPr>
              <a:t>Learn</a:t>
            </a:r>
            <a:r>
              <a:rPr lang="fr-FR" sz="2000" b="1" dirty="0">
                <a:solidFill>
                  <a:srgbClr val="000000"/>
                </a:solidFill>
              </a:rPr>
              <a:t> (simple imputer) en utilisant la médiane (</a:t>
            </a:r>
            <a:r>
              <a:rPr lang="fr-FR" sz="2000" b="1" dirty="0">
                <a:solidFill>
                  <a:srgbClr val="FF0000"/>
                </a:solidFill>
              </a:rPr>
              <a:t>Variables </a:t>
            </a:r>
            <a:r>
              <a:rPr lang="fr-FR" sz="2000" b="1" dirty="0" err="1">
                <a:solidFill>
                  <a:srgbClr val="FF0000"/>
                </a:solidFill>
              </a:rPr>
              <a:t>Fiber</a:t>
            </a:r>
            <a:r>
              <a:rPr lang="fr-FR" sz="2000" b="1" dirty="0">
                <a:solidFill>
                  <a:srgbClr val="FF0000"/>
                </a:solidFill>
              </a:rPr>
              <a:t>, </a:t>
            </a:r>
            <a:r>
              <a:rPr lang="fr-FR" sz="2000" b="1" dirty="0" err="1">
                <a:solidFill>
                  <a:srgbClr val="FF0000"/>
                </a:solidFill>
              </a:rPr>
              <a:t>additive,nutritionscore,sugars,carbohydrates</a:t>
            </a:r>
            <a:r>
              <a:rPr lang="fr-FR" sz="2000" b="1" dirty="0">
                <a:solidFill>
                  <a:srgbClr val="FF0000"/>
                </a:solidFill>
              </a:rPr>
              <a:t>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Imputation par </a:t>
            </a:r>
            <a:r>
              <a:rPr lang="fr-FR" sz="2000" b="1" dirty="0" err="1">
                <a:solidFill>
                  <a:srgbClr val="000000"/>
                </a:solidFill>
              </a:rPr>
              <a:t>Scikit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  <a:r>
              <a:rPr lang="fr-FR" sz="2000" b="1" dirty="0" err="1">
                <a:solidFill>
                  <a:srgbClr val="000000"/>
                </a:solidFill>
              </a:rPr>
              <a:t>learn</a:t>
            </a:r>
            <a:r>
              <a:rPr lang="fr-FR" sz="2000" b="1" dirty="0">
                <a:solidFill>
                  <a:srgbClr val="000000"/>
                </a:solidFill>
              </a:rPr>
              <a:t> en utilisant l’</a:t>
            </a:r>
            <a:r>
              <a:rPr lang="fr-FR" sz="2000" b="1" dirty="0" err="1">
                <a:solidFill>
                  <a:srgbClr val="000000"/>
                </a:solidFill>
              </a:rPr>
              <a:t>Iterative</a:t>
            </a:r>
            <a:r>
              <a:rPr lang="fr-FR" sz="2000" b="1" dirty="0">
                <a:solidFill>
                  <a:srgbClr val="000000"/>
                </a:solidFill>
              </a:rPr>
              <a:t> Imputer pour les variables </a:t>
            </a:r>
            <a:r>
              <a:rPr lang="fr-FR" sz="2000" b="1" dirty="0">
                <a:solidFill>
                  <a:srgbClr val="FF0000"/>
                </a:solidFill>
              </a:rPr>
              <a:t>Salt_100g et Sodium_100g </a:t>
            </a:r>
            <a:r>
              <a:rPr lang="fr-FR" sz="2000" b="1" dirty="0">
                <a:solidFill>
                  <a:srgbClr val="000000"/>
                </a:solidFill>
              </a:rPr>
              <a:t>qui sont corrélées </a:t>
            </a:r>
          </a:p>
          <a:p>
            <a:endParaRPr lang="fr-F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55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EXPLORATOIRE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60766"/>
            <a:ext cx="9833548" cy="292618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Notre variable cible est le </a:t>
            </a:r>
            <a:r>
              <a:rPr lang="fr-FR" sz="2000" b="1" dirty="0" err="1">
                <a:solidFill>
                  <a:srgbClr val="000000"/>
                </a:solidFill>
              </a:rPr>
              <a:t>nutriscoregrade</a:t>
            </a:r>
            <a:r>
              <a:rPr lang="fr-FR" sz="2000" b="1" dirty="0">
                <a:solidFill>
                  <a:srgbClr val="000000"/>
                </a:solidFill>
              </a:rPr>
              <a:t> rappel de notre idée d’application proposez des produits avec les nutriments qu’on veut augmenter ou diminuer  dans notre alimentation avec des produits ayant un bon </a:t>
            </a:r>
            <a:r>
              <a:rPr lang="fr-FR" sz="2000" b="1" dirty="0" err="1">
                <a:solidFill>
                  <a:srgbClr val="000000"/>
                </a:solidFill>
              </a:rPr>
              <a:t>nutriscoregrade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fr-FR" sz="2000" b="1" dirty="0">
              <a:solidFill>
                <a:srgbClr val="000000"/>
              </a:solidFill>
            </a:endParaRPr>
          </a:p>
          <a:p>
            <a:r>
              <a:rPr lang="fr-FR" sz="2000" b="1" dirty="0">
                <a:solidFill>
                  <a:srgbClr val="000000"/>
                </a:solidFill>
              </a:rPr>
              <a:t>Ce qui équivaut à faire une étude du rapport entre le </a:t>
            </a:r>
            <a:r>
              <a:rPr lang="fr-FR" sz="2000" b="1" dirty="0" err="1">
                <a:solidFill>
                  <a:srgbClr val="000000"/>
                </a:solidFill>
              </a:rPr>
              <a:t>nutriscoregrade</a:t>
            </a:r>
            <a:r>
              <a:rPr lang="fr-FR" sz="2000" b="1" dirty="0">
                <a:solidFill>
                  <a:srgbClr val="000000"/>
                </a:solidFill>
              </a:rPr>
              <a:t> et les nutriments</a:t>
            </a:r>
          </a:p>
          <a:p>
            <a:pPr marL="0" indent="0">
              <a:buNone/>
            </a:pPr>
            <a:endParaRPr lang="fr-FR" sz="2000" b="1" dirty="0">
              <a:solidFill>
                <a:srgbClr val="000000"/>
              </a:solidFill>
            </a:endParaRPr>
          </a:p>
          <a:p>
            <a:r>
              <a:rPr lang="fr-FR" sz="2000" b="1" dirty="0">
                <a:solidFill>
                  <a:srgbClr val="000000"/>
                </a:solidFill>
              </a:rPr>
              <a:t>Commençons par les statistiques univariées </a:t>
            </a:r>
          </a:p>
        </p:txBody>
      </p:sp>
    </p:spTree>
    <p:extLst>
      <p:ext uri="{BB962C8B-B14F-4D97-AF65-F5344CB8AC3E}">
        <p14:creationId xmlns:p14="http://schemas.microsoft.com/office/powerpoint/2010/main" val="643888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0EA5D1B-FE1E-4F2C-ACEE-FDDBD16E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2820"/>
              </p:ext>
            </p:extLst>
          </p:nvPr>
        </p:nvGraphicFramePr>
        <p:xfrm>
          <a:off x="543301" y="740418"/>
          <a:ext cx="8515670" cy="45209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1904">
                  <a:extLst>
                    <a:ext uri="{9D8B030D-6E8A-4147-A177-3AD203B41FA5}">
                      <a16:colId xmlns:a16="http://schemas.microsoft.com/office/drawing/2014/main" val="2986409229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1014639214"/>
                    </a:ext>
                  </a:extLst>
                </a:gridCol>
                <a:gridCol w="768237">
                  <a:extLst>
                    <a:ext uri="{9D8B030D-6E8A-4147-A177-3AD203B41FA5}">
                      <a16:colId xmlns:a16="http://schemas.microsoft.com/office/drawing/2014/main" val="164772383"/>
                    </a:ext>
                  </a:extLst>
                </a:gridCol>
                <a:gridCol w="822328">
                  <a:extLst>
                    <a:ext uri="{9D8B030D-6E8A-4147-A177-3AD203B41FA5}">
                      <a16:colId xmlns:a16="http://schemas.microsoft.com/office/drawing/2014/main" val="3188798783"/>
                    </a:ext>
                  </a:extLst>
                </a:gridCol>
                <a:gridCol w="538550">
                  <a:extLst>
                    <a:ext uri="{9D8B030D-6E8A-4147-A177-3AD203B41FA5}">
                      <a16:colId xmlns:a16="http://schemas.microsoft.com/office/drawing/2014/main" val="2538891158"/>
                    </a:ext>
                  </a:extLst>
                </a:gridCol>
                <a:gridCol w="847412">
                  <a:extLst>
                    <a:ext uri="{9D8B030D-6E8A-4147-A177-3AD203B41FA5}">
                      <a16:colId xmlns:a16="http://schemas.microsoft.com/office/drawing/2014/main" val="3323549526"/>
                    </a:ext>
                  </a:extLst>
                </a:gridCol>
                <a:gridCol w="839572">
                  <a:extLst>
                    <a:ext uri="{9D8B030D-6E8A-4147-A177-3AD203B41FA5}">
                      <a16:colId xmlns:a16="http://schemas.microsoft.com/office/drawing/2014/main" val="1486075485"/>
                    </a:ext>
                  </a:extLst>
                </a:gridCol>
                <a:gridCol w="631052">
                  <a:extLst>
                    <a:ext uri="{9D8B030D-6E8A-4147-A177-3AD203B41FA5}">
                      <a16:colId xmlns:a16="http://schemas.microsoft.com/office/drawing/2014/main" val="794199433"/>
                    </a:ext>
                  </a:extLst>
                </a:gridCol>
                <a:gridCol w="685142">
                  <a:extLst>
                    <a:ext uri="{9D8B030D-6E8A-4147-A177-3AD203B41FA5}">
                      <a16:colId xmlns:a16="http://schemas.microsoft.com/office/drawing/2014/main" val="515218825"/>
                    </a:ext>
                  </a:extLst>
                </a:gridCol>
                <a:gridCol w="565204">
                  <a:extLst>
                    <a:ext uri="{9D8B030D-6E8A-4147-A177-3AD203B41FA5}">
                      <a16:colId xmlns:a16="http://schemas.microsoft.com/office/drawing/2014/main" val="1519877675"/>
                    </a:ext>
                  </a:extLst>
                </a:gridCol>
                <a:gridCol w="701603">
                  <a:extLst>
                    <a:ext uri="{9D8B030D-6E8A-4147-A177-3AD203B41FA5}">
                      <a16:colId xmlns:a16="http://schemas.microsoft.com/office/drawing/2014/main" val="2938661368"/>
                    </a:ext>
                  </a:extLst>
                </a:gridCol>
                <a:gridCol w="703172">
                  <a:extLst>
                    <a:ext uri="{9D8B030D-6E8A-4147-A177-3AD203B41FA5}">
                      <a16:colId xmlns:a16="http://schemas.microsoft.com/office/drawing/2014/main" val="2813813499"/>
                    </a:ext>
                  </a:extLst>
                </a:gridCol>
              </a:tblGrid>
              <a:tr h="819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 err="1">
                          <a:solidFill>
                            <a:srgbClr val="FF0000"/>
                          </a:solidFill>
                          <a:effectLst/>
                        </a:rPr>
                        <a:t>Fiber</a:t>
                      </a: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Glucides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Additives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Nova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 err="1">
                          <a:solidFill>
                            <a:srgbClr val="FF0000"/>
                          </a:solidFill>
                          <a:effectLst/>
                        </a:rPr>
                        <a:t>saturated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Protéines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Sucres 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Graisse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Score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Energie kcal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FF0000"/>
                          </a:solidFill>
                          <a:effectLst/>
                        </a:rPr>
                        <a:t>Sodium</a:t>
                      </a:r>
                      <a:endParaRPr lang="fr-F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652679"/>
                  </a:ext>
                </a:extLst>
              </a:tr>
              <a:tr h="826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Minimum</a:t>
                      </a:r>
                      <a:endParaRPr lang="fr-FR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0.0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0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0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1.0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-15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0.004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1040416"/>
                  </a:ext>
                </a:extLst>
              </a:tr>
              <a:tr h="819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Maximum</a:t>
                      </a:r>
                      <a:endParaRPr lang="fr-FR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11.2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100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8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4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30.3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47.7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59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84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40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1220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2.132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918297"/>
                  </a:ext>
                </a:extLst>
              </a:tr>
              <a:tr h="8264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Moyenne</a:t>
                      </a:r>
                      <a:endParaRPr lang="fr-FR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1.20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20.73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0.31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3.83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4.46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8.65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8.58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11.95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7.51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252.31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0.33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580882"/>
                  </a:ext>
                </a:extLst>
              </a:tr>
              <a:tr h="819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Ecart Type </a:t>
                      </a:r>
                      <a:endParaRPr lang="fr-FR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0.83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22.83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1.01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0.57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6.02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7.58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13.42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12.74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5.20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152.79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0.37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940142"/>
                  </a:ext>
                </a:extLst>
              </a:tr>
              <a:tr h="409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Médiane</a:t>
                      </a:r>
                      <a:endParaRPr lang="fr-FR" sz="11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1.11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11.3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0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4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6.73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2.8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7.9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>
                          <a:effectLst/>
                        </a:rPr>
                        <a:t>7</a:t>
                      </a:r>
                      <a:endParaRPr lang="fr-FR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238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effectLst/>
                        </a:rPr>
                        <a:t>0.252</a:t>
                      </a:r>
                      <a:endParaRPr lang="fr-FR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555106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53DA1FA-CC8D-4B5A-804A-F0FFBC4566B4}"/>
              </a:ext>
            </a:extLst>
          </p:cNvPr>
          <p:cNvSpPr txBox="1"/>
          <p:nvPr/>
        </p:nvSpPr>
        <p:spPr>
          <a:xfrm>
            <a:off x="9418739" y="305731"/>
            <a:ext cx="1660223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Écart type</a:t>
            </a:r>
            <a:r>
              <a:rPr lang="fr-FR" dirty="0"/>
              <a:t> faible donnée resserrée Grande dispersion des données </a:t>
            </a:r>
          </a:p>
          <a:p>
            <a:r>
              <a:rPr lang="fr-FR" b="1" dirty="0"/>
              <a:t>Médiane &gt; moyenne</a:t>
            </a:r>
            <a:r>
              <a:rPr lang="fr-FR" dirty="0"/>
              <a:t> </a:t>
            </a:r>
            <a:r>
              <a:rPr lang="fr-FR" dirty="0" err="1"/>
              <a:t>pluspart</a:t>
            </a:r>
            <a:r>
              <a:rPr lang="fr-FR" dirty="0"/>
              <a:t> des données plus petites que la moyenne </a:t>
            </a:r>
          </a:p>
          <a:p>
            <a:r>
              <a:rPr lang="fr-FR" b="1" dirty="0"/>
              <a:t>Médiane &lt; moyenne </a:t>
            </a:r>
            <a:r>
              <a:rPr lang="fr-FR" dirty="0"/>
              <a:t>données étalées vers la droite de la moyenne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5FA791-A746-41DA-B784-31AB2093A173}"/>
              </a:ext>
            </a:extLst>
          </p:cNvPr>
          <p:cNvSpPr txBox="1"/>
          <p:nvPr/>
        </p:nvSpPr>
        <p:spPr>
          <a:xfrm>
            <a:off x="1563164" y="5554505"/>
            <a:ext cx="49890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La plus part des nutriments ont leurs données supérieur à la moyenne.</a:t>
            </a:r>
          </a:p>
          <a:p>
            <a:r>
              <a:rPr lang="fr-FR" dirty="0"/>
              <a:t>Sauf le Nova et l’énergie kcal qui ont la plus part des données inférieur à la moyenne </a:t>
            </a:r>
          </a:p>
        </p:txBody>
      </p:sp>
    </p:spTree>
    <p:extLst>
      <p:ext uri="{BB962C8B-B14F-4D97-AF65-F5344CB8AC3E}">
        <p14:creationId xmlns:p14="http://schemas.microsoft.com/office/powerpoint/2010/main" val="297848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EXPLORATOIRE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DB65F50-D60B-4B1C-96E1-2511907E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15" y="2665387"/>
            <a:ext cx="3352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90C21-60E5-4D17-BE38-7F931B98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86" y="2827086"/>
            <a:ext cx="3689993" cy="33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014092E-0550-41C6-AF47-4A09D656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7" y="2665387"/>
            <a:ext cx="432503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63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EXPLORATOIRE 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3105A88-CFFC-4627-9743-F21B5032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2" y="3217817"/>
            <a:ext cx="4445361" cy="32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86BAD70-B1CF-4653-A582-5CFB71F9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06" y="3429000"/>
            <a:ext cx="4822916" cy="30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94B51AA8-8EFA-46D5-B934-1BEF99BA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129" y="2982884"/>
            <a:ext cx="452845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68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EXPLORATOIRE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46" y="2641089"/>
            <a:ext cx="2432654" cy="26939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Notre variable </a:t>
            </a:r>
            <a:r>
              <a:rPr lang="fr-FR" sz="2000" b="1" dirty="0" err="1">
                <a:solidFill>
                  <a:srgbClr val="000000"/>
                </a:solidFill>
              </a:rPr>
              <a:t>target</a:t>
            </a:r>
            <a:r>
              <a:rPr lang="fr-FR" sz="2000" b="1" dirty="0">
                <a:solidFill>
                  <a:srgbClr val="000000"/>
                </a:solidFill>
              </a:rPr>
              <a:t> est le nutriscore grade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Graphique de cette variable ainsi que ces différents modalités</a:t>
            </a:r>
          </a:p>
          <a:p>
            <a:pPr marL="0" indent="0">
              <a:buNone/>
            </a:pPr>
            <a:endParaRPr lang="fr-FR" sz="2000" b="1" dirty="0">
              <a:solidFill>
                <a:srgbClr val="000000"/>
              </a:solidFill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90DF0F5E-47DB-4A5C-853C-850ADCC6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6" y="2281998"/>
            <a:ext cx="7732545" cy="436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OBJECTIFS DE L’ETUDE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Traitez le jeu de données afin de repérer les variables pertinents pour notre application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Validation de notre jeu de données en vue de répondre à notre problématique 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Nettoyage de notre jeu de données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Analyse exploratoire 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Analyse univariée 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Analyse bivariée  </a:t>
            </a:r>
          </a:p>
          <a:p>
            <a:pPr lvl="1"/>
            <a:r>
              <a:rPr lang="fr-FR" sz="2000" b="1" dirty="0">
                <a:solidFill>
                  <a:srgbClr val="000000"/>
                </a:solidFill>
              </a:rPr>
              <a:t>Analyse Multivarié </a:t>
            </a:r>
          </a:p>
        </p:txBody>
      </p:sp>
    </p:spTree>
    <p:extLst>
      <p:ext uri="{BB962C8B-B14F-4D97-AF65-F5344CB8AC3E}">
        <p14:creationId xmlns:p14="http://schemas.microsoft.com/office/powerpoint/2010/main" val="2361700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DEUX CATEGORIELLES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8077"/>
            <a:ext cx="9833548" cy="3282289"/>
          </a:xfrm>
        </p:spPr>
        <p:txBody>
          <a:bodyPr>
            <a:normAutofit fontScale="925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Notre allons regarder l’indépendance entre notre variable </a:t>
            </a:r>
            <a:r>
              <a:rPr lang="fr-FR" sz="2000" b="1" dirty="0" err="1">
                <a:solidFill>
                  <a:srgbClr val="000000"/>
                </a:solidFill>
              </a:rPr>
              <a:t>target</a:t>
            </a:r>
            <a:r>
              <a:rPr lang="fr-FR" sz="2000" b="1" dirty="0">
                <a:solidFill>
                  <a:srgbClr val="000000"/>
                </a:solidFill>
              </a:rPr>
              <a:t> (</a:t>
            </a:r>
            <a:r>
              <a:rPr lang="fr-FR" sz="2000" b="1" dirty="0">
                <a:solidFill>
                  <a:srgbClr val="FF0000"/>
                </a:solidFill>
              </a:rPr>
              <a:t>nutriscore grade</a:t>
            </a:r>
            <a:r>
              <a:rPr lang="fr-FR" sz="2000" b="1" dirty="0">
                <a:solidFill>
                  <a:srgbClr val="000000"/>
                </a:solidFill>
              </a:rPr>
              <a:t>) et la variable qui répertorie les marques (</a:t>
            </a:r>
            <a:r>
              <a:rPr lang="fr-FR" sz="2000" b="1" dirty="0">
                <a:solidFill>
                  <a:srgbClr val="FF0000"/>
                </a:solidFill>
              </a:rPr>
              <a:t>brands</a:t>
            </a:r>
            <a:r>
              <a:rPr lang="fr-FR" sz="2000" b="1" dirty="0">
                <a:solidFill>
                  <a:srgbClr val="000000"/>
                </a:solidFill>
              </a:rPr>
              <a:t>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Ainsi que la relation entre notre variable </a:t>
            </a:r>
            <a:r>
              <a:rPr lang="fr-FR" sz="2000" b="1" dirty="0" err="1">
                <a:solidFill>
                  <a:srgbClr val="000000"/>
                </a:solidFill>
              </a:rPr>
              <a:t>target</a:t>
            </a:r>
            <a:r>
              <a:rPr lang="fr-FR" sz="2000" b="1" dirty="0">
                <a:solidFill>
                  <a:srgbClr val="000000"/>
                </a:solidFill>
              </a:rPr>
              <a:t> (</a:t>
            </a:r>
            <a:r>
              <a:rPr lang="fr-FR" sz="2000" b="1" dirty="0">
                <a:solidFill>
                  <a:srgbClr val="FF0000"/>
                </a:solidFill>
              </a:rPr>
              <a:t>nutriscore grade</a:t>
            </a:r>
            <a:r>
              <a:rPr lang="fr-FR" sz="2000" b="1" dirty="0">
                <a:solidFill>
                  <a:srgbClr val="000000"/>
                </a:solidFill>
              </a:rPr>
              <a:t>)et la variable </a:t>
            </a:r>
            <a:r>
              <a:rPr lang="fr-FR" sz="2000" b="1" dirty="0">
                <a:solidFill>
                  <a:srgbClr val="FF0000"/>
                </a:solidFill>
              </a:rPr>
              <a:t>additives</a:t>
            </a:r>
          </a:p>
          <a:p>
            <a:r>
              <a:rPr lang="fr-FR" sz="2000" b="1" dirty="0"/>
              <a:t>Pour terminer la relation entre le nutriscore grade et la catégorie des produits (</a:t>
            </a:r>
            <a:r>
              <a:rPr lang="fr-FR" sz="2000" b="1" dirty="0" err="1">
                <a:solidFill>
                  <a:srgbClr val="FF0000"/>
                </a:solidFill>
              </a:rPr>
              <a:t>categories</a:t>
            </a:r>
            <a:r>
              <a:rPr lang="fr-FR" sz="2000" b="1" dirty="0"/>
              <a:t>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Pour cela nous avons calculés le tableau de contingence et réaliser le </a:t>
            </a:r>
            <a:r>
              <a:rPr lang="fr-FR" sz="2000" b="1" dirty="0">
                <a:solidFill>
                  <a:srgbClr val="FF0000"/>
                </a:solidFill>
              </a:rPr>
              <a:t>test chi2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On pose l’</a:t>
            </a:r>
            <a:r>
              <a:rPr lang="fr-FR" sz="2000" b="1" dirty="0" err="1">
                <a:solidFill>
                  <a:srgbClr val="000000"/>
                </a:solidFill>
              </a:rPr>
              <a:t>hypothése</a:t>
            </a:r>
            <a:r>
              <a:rPr lang="fr-FR" sz="2000" b="1" dirty="0">
                <a:solidFill>
                  <a:srgbClr val="000000"/>
                </a:solidFill>
              </a:rPr>
              <a:t> HO= Les deux variables sont indépendants la connaissance de l’une des variables n’a aucune incidence sur la connaissance de l’autre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H1 l’</a:t>
            </a:r>
            <a:r>
              <a:rPr lang="fr-FR" sz="2000" b="1" dirty="0" err="1">
                <a:solidFill>
                  <a:srgbClr val="000000"/>
                </a:solidFill>
              </a:rPr>
              <a:t>hypothése</a:t>
            </a:r>
            <a:r>
              <a:rPr lang="fr-FR" sz="2000" b="1" dirty="0">
                <a:solidFill>
                  <a:srgbClr val="000000"/>
                </a:solidFill>
              </a:rPr>
              <a:t> alternative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On prend comme seuil de confiance 5%</a:t>
            </a:r>
          </a:p>
        </p:txBody>
      </p:sp>
    </p:spTree>
    <p:extLst>
      <p:ext uri="{BB962C8B-B14F-4D97-AF65-F5344CB8AC3E}">
        <p14:creationId xmlns:p14="http://schemas.microsoft.com/office/powerpoint/2010/main" val="2080060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DEUX CATEGORIELLES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avons comme valeur </a:t>
            </a:r>
            <a:r>
              <a:rPr lang="fr-FR" sz="2000" b="1" dirty="0" err="1">
                <a:solidFill>
                  <a:srgbClr val="000000"/>
                </a:solidFill>
              </a:rPr>
              <a:t>pvalue</a:t>
            </a:r>
            <a:r>
              <a:rPr lang="fr-FR" sz="2000" b="1" dirty="0">
                <a:solidFill>
                  <a:srgbClr val="000000"/>
                </a:solidFill>
              </a:rPr>
              <a:t> égal à 1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Vu que notre p value est supérieur à notre seuil de confiance 0,05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On accepte l’</a:t>
            </a:r>
            <a:r>
              <a:rPr lang="fr-FR" sz="2000" b="1" dirty="0" err="1">
                <a:solidFill>
                  <a:srgbClr val="000000"/>
                </a:solidFill>
              </a:rPr>
              <a:t>hypothése</a:t>
            </a:r>
            <a:r>
              <a:rPr lang="fr-FR" sz="2000" b="1" dirty="0">
                <a:solidFill>
                  <a:srgbClr val="000000"/>
                </a:solidFill>
              </a:rPr>
              <a:t> H0 la connaissance de la marque et de la catégorie du produit  n'a aucune incidence sur la connaissance du nutriscore grade.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De même pour notre deuxième test nous concluons que la connaissance de la liste des additives n’a aucune incidence sur la connaissance du nutriscore grade.  </a:t>
            </a:r>
          </a:p>
          <a:p>
            <a:endParaRPr lang="fr-F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7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NUMERIQUE ET  CATEGORIELLE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 lnSpcReduction="100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regarder la relation entre notre variable </a:t>
            </a:r>
            <a:r>
              <a:rPr lang="fr-FR" sz="2000" b="1" dirty="0" err="1">
                <a:solidFill>
                  <a:srgbClr val="000000"/>
                </a:solidFill>
              </a:rPr>
              <a:t>target</a:t>
            </a:r>
            <a:r>
              <a:rPr lang="fr-FR" sz="2000" b="1" dirty="0">
                <a:solidFill>
                  <a:srgbClr val="000000"/>
                </a:solidFill>
              </a:rPr>
              <a:t> et les variables quantitatives suivants (</a:t>
            </a:r>
            <a:r>
              <a:rPr lang="fr-FR" sz="2000" b="1" dirty="0" err="1">
                <a:solidFill>
                  <a:srgbClr val="FF0000"/>
                </a:solidFill>
              </a:rPr>
              <a:t>saturatedfat</a:t>
            </a:r>
            <a:r>
              <a:rPr lang="fr-FR" sz="2000" b="1" dirty="0">
                <a:solidFill>
                  <a:srgbClr val="FF0000"/>
                </a:solidFill>
              </a:rPr>
              <a:t>, </a:t>
            </a:r>
            <a:r>
              <a:rPr lang="fr-FR" sz="2000" b="1" dirty="0" err="1">
                <a:solidFill>
                  <a:srgbClr val="FF0000"/>
                </a:solidFill>
              </a:rPr>
              <a:t>Energiekcal</a:t>
            </a:r>
            <a:r>
              <a:rPr lang="fr-FR" sz="2000" b="1" dirty="0">
                <a:solidFill>
                  <a:srgbClr val="FF0000"/>
                </a:solidFill>
              </a:rPr>
              <a:t>, </a:t>
            </a:r>
            <a:r>
              <a:rPr lang="fr-FR" sz="2000" b="1" dirty="0" err="1">
                <a:solidFill>
                  <a:srgbClr val="FF0000"/>
                </a:solidFill>
              </a:rPr>
              <a:t>proteins</a:t>
            </a:r>
            <a:r>
              <a:rPr lang="fr-FR" sz="2000" b="1" dirty="0">
                <a:solidFill>
                  <a:srgbClr val="FF0000"/>
                </a:solidFill>
              </a:rPr>
              <a:t>, glucides et nutriscore100g</a:t>
            </a:r>
            <a:r>
              <a:rPr lang="fr-FR" sz="2000" b="1" dirty="0">
                <a:solidFill>
                  <a:srgbClr val="000000"/>
                </a:solidFill>
              </a:rPr>
              <a:t>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Pour cela nous allons utilisés les boites à moustaches en vue de regarder la variabilité.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Ensuite l</a:t>
            </a:r>
            <a:r>
              <a:rPr lang="fr-FR" sz="2000" b="1" dirty="0">
                <a:solidFill>
                  <a:srgbClr val="FF0000"/>
                </a:solidFill>
              </a:rPr>
              <a:t>’ANOVA</a:t>
            </a:r>
            <a:r>
              <a:rPr lang="fr-FR" sz="2000" b="1" dirty="0">
                <a:solidFill>
                  <a:srgbClr val="000000"/>
                </a:solidFill>
              </a:rPr>
              <a:t> qui est un test qui est basé sur la moyenne, on va poser l’</a:t>
            </a:r>
            <a:r>
              <a:rPr lang="fr-FR" sz="2000" b="1" dirty="0" err="1">
                <a:solidFill>
                  <a:srgbClr val="000000"/>
                </a:solidFill>
              </a:rPr>
              <a:t>hypothése</a:t>
            </a:r>
            <a:r>
              <a:rPr lang="fr-FR" sz="2000" b="1" dirty="0">
                <a:solidFill>
                  <a:srgbClr val="000000"/>
                </a:solidFill>
              </a:rPr>
              <a:t> HO qui dit que la moyenne de la variable quantitative est égal sur toutes les modalités de la variable qualitative.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Et H1 l’ hypothèse alternative la moyenne est différente pour chaque modalité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 Nous allons faire aussi le test de 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kruskal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wallis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qui est le pendant de l’ANOVA mais sur la médiane.</a:t>
            </a:r>
            <a:endParaRPr lang="fr-F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1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6ED1A9E-3CB5-47AE-BE8E-6C9F87CB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1" y="1079455"/>
            <a:ext cx="5478180" cy="51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45BF3EDE-75CC-460D-A9BB-87EC4241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01" y="1079455"/>
            <a:ext cx="5281396" cy="51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93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AC80893-956A-4D2F-9C6E-C3B44373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" y="928347"/>
            <a:ext cx="5709132" cy="50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54090E8D-2D62-4226-BAAF-B115A30D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65" y="928347"/>
            <a:ext cx="5030272" cy="508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0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54310E1-68BB-4E56-84A6-0F8828FD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5" y="1023753"/>
            <a:ext cx="7878279" cy="49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5C5DF41-924C-47B3-B2F2-5A52C70E3A97}"/>
              </a:ext>
            </a:extLst>
          </p:cNvPr>
          <p:cNvSpPr txBox="1"/>
          <p:nvPr/>
        </p:nvSpPr>
        <p:spPr>
          <a:xfrm>
            <a:off x="9095725" y="1079219"/>
            <a:ext cx="1815737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Nous remarquons que chaque nutriment  a une variabilité différente  selon le nutriscore grade.</a:t>
            </a:r>
          </a:p>
          <a:p>
            <a:r>
              <a:rPr lang="fr-FR" dirty="0"/>
              <a:t>On peut remarquer aussi  de l’asymétrie (médiane pas au centre) des valeurs en fonction des modalités du nutriscore grade.</a:t>
            </a:r>
          </a:p>
        </p:txBody>
      </p:sp>
    </p:spTree>
    <p:extLst>
      <p:ext uri="{BB962C8B-B14F-4D97-AF65-F5344CB8AC3E}">
        <p14:creationId xmlns:p14="http://schemas.microsoft.com/office/powerpoint/2010/main" val="175994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NUMERIQUE ET  CATEGORIELLE (ANOVA)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16FB67-3DBC-43EC-BF51-17DAAEB82BC0}"/>
              </a:ext>
            </a:extLst>
          </p:cNvPr>
          <p:cNvSpPr txBox="1"/>
          <p:nvPr/>
        </p:nvSpPr>
        <p:spPr>
          <a:xfrm>
            <a:off x="994998" y="4383810"/>
            <a:ext cx="6371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pose </a:t>
            </a:r>
            <a:r>
              <a:rPr lang="fr-FR" dirty="0">
                <a:solidFill>
                  <a:srgbClr val="FF0000"/>
                </a:solidFill>
              </a:rPr>
              <a:t>H0 moyenne des nutriments  égal pour chaque groupe de </a:t>
            </a:r>
            <a:r>
              <a:rPr lang="fr-FR" dirty="0" err="1">
                <a:solidFill>
                  <a:srgbClr val="FF0000"/>
                </a:solidFill>
              </a:rPr>
              <a:t>nutiscore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H1 moyenne des nutriments  différente pour chaque groupe de nutriscore grade </a:t>
            </a:r>
          </a:p>
          <a:p>
            <a:r>
              <a:rPr lang="fr-FR" dirty="0"/>
              <a:t>nous concluons qu’il existe des </a:t>
            </a:r>
            <a:r>
              <a:rPr lang="fr-FR" dirty="0">
                <a:solidFill>
                  <a:srgbClr val="FF0000"/>
                </a:solidFill>
              </a:rPr>
              <a:t>différences significatives de moyenne</a:t>
            </a:r>
          </a:p>
          <a:p>
            <a:r>
              <a:rPr lang="fr-FR" dirty="0"/>
              <a:t>car p&lt; 5% on rejette h0</a:t>
            </a:r>
          </a:p>
          <a:p>
            <a:r>
              <a:rPr lang="fr-FR" dirty="0"/>
              <a:t>Eta </a:t>
            </a:r>
            <a:r>
              <a:rPr lang="fr-FR" dirty="0" err="1"/>
              <a:t>squared</a:t>
            </a:r>
            <a:r>
              <a:rPr lang="fr-FR" dirty="0"/>
              <a:t>  proche de 0 pas de relation 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C2F02CE-1965-452F-9B93-581E65D2A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73494"/>
              </p:ext>
            </p:extLst>
          </p:nvPr>
        </p:nvGraphicFramePr>
        <p:xfrm>
          <a:off x="1052321" y="2676790"/>
          <a:ext cx="9287040" cy="15411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47499">
                  <a:extLst>
                    <a:ext uri="{9D8B030D-6E8A-4147-A177-3AD203B41FA5}">
                      <a16:colId xmlns:a16="http://schemas.microsoft.com/office/drawing/2014/main" val="3997079259"/>
                    </a:ext>
                  </a:extLst>
                </a:gridCol>
                <a:gridCol w="1547499">
                  <a:extLst>
                    <a:ext uri="{9D8B030D-6E8A-4147-A177-3AD203B41FA5}">
                      <a16:colId xmlns:a16="http://schemas.microsoft.com/office/drawing/2014/main" val="311148064"/>
                    </a:ext>
                  </a:extLst>
                </a:gridCol>
                <a:gridCol w="1547499">
                  <a:extLst>
                    <a:ext uri="{9D8B030D-6E8A-4147-A177-3AD203B41FA5}">
                      <a16:colId xmlns:a16="http://schemas.microsoft.com/office/drawing/2014/main" val="4152938869"/>
                    </a:ext>
                  </a:extLst>
                </a:gridCol>
                <a:gridCol w="1547499">
                  <a:extLst>
                    <a:ext uri="{9D8B030D-6E8A-4147-A177-3AD203B41FA5}">
                      <a16:colId xmlns:a16="http://schemas.microsoft.com/office/drawing/2014/main" val="1535919167"/>
                    </a:ext>
                  </a:extLst>
                </a:gridCol>
                <a:gridCol w="1548522">
                  <a:extLst>
                    <a:ext uri="{9D8B030D-6E8A-4147-A177-3AD203B41FA5}">
                      <a16:colId xmlns:a16="http://schemas.microsoft.com/office/drawing/2014/main" val="2766926766"/>
                    </a:ext>
                  </a:extLst>
                </a:gridCol>
                <a:gridCol w="1548522">
                  <a:extLst>
                    <a:ext uri="{9D8B030D-6E8A-4147-A177-3AD203B41FA5}">
                      <a16:colId xmlns:a16="http://schemas.microsoft.com/office/drawing/2014/main" val="2382955032"/>
                    </a:ext>
                  </a:extLst>
                </a:gridCol>
              </a:tblGrid>
              <a:tr h="6142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effectLst/>
                          <a:highlight>
                            <a:srgbClr val="FF0000"/>
                          </a:highlight>
                        </a:rPr>
                        <a:t>Variables</a:t>
                      </a:r>
                      <a:endParaRPr lang="fr-FR" sz="1800" b="1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 err="1">
                          <a:effectLst/>
                          <a:highlight>
                            <a:srgbClr val="FF0000"/>
                          </a:highlight>
                        </a:rPr>
                        <a:t>Proteines</a:t>
                      </a:r>
                      <a:endParaRPr lang="fr-FR" sz="1800" b="1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effectLst/>
                          <a:highlight>
                            <a:srgbClr val="FF0000"/>
                          </a:highlight>
                        </a:rPr>
                        <a:t>Energie kcal</a:t>
                      </a:r>
                      <a:endParaRPr lang="fr-FR" sz="1800" b="1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effectLst/>
                          <a:highlight>
                            <a:srgbClr val="FF0000"/>
                          </a:highlight>
                        </a:rPr>
                        <a:t>Carbohydrates</a:t>
                      </a:r>
                      <a:endParaRPr lang="fr-FR" sz="1800" b="1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dirty="0">
                          <a:effectLst/>
                          <a:highlight>
                            <a:srgbClr val="FF0000"/>
                          </a:highlight>
                        </a:rPr>
                        <a:t>Graisse saturées</a:t>
                      </a:r>
                      <a:endParaRPr lang="fr-FR" sz="18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effectLst/>
                          <a:highlight>
                            <a:srgbClr val="FF0000"/>
                          </a:highlight>
                        </a:rPr>
                        <a:t>Nutrition score </a:t>
                      </a:r>
                      <a:endParaRPr lang="fr-FR" sz="1800" b="1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705372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err="1">
                          <a:effectLst/>
                          <a:highlight>
                            <a:srgbClr val="00FF00"/>
                          </a:highlight>
                        </a:rPr>
                        <a:t>Pvalue</a:t>
                      </a:r>
                      <a:endParaRPr lang="fr-FR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53798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Eta </a:t>
                      </a:r>
                      <a:r>
                        <a:rPr lang="fr-FR" sz="1100" dirty="0" err="1">
                          <a:effectLst/>
                          <a:highlight>
                            <a:srgbClr val="00FF00"/>
                          </a:highlight>
                        </a:rPr>
                        <a:t>squared</a:t>
                      </a:r>
                      <a:endParaRPr lang="fr-FR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0.0387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0.206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0.016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0.28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 0,77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938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691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NUMERIQUE ET  CATEGORIELLE (KRUSKAL WALLIS)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16FB67-3DBC-43EC-BF51-17DAAEB82BC0}"/>
              </a:ext>
            </a:extLst>
          </p:cNvPr>
          <p:cNvSpPr txBox="1"/>
          <p:nvPr/>
        </p:nvSpPr>
        <p:spPr>
          <a:xfrm>
            <a:off x="994999" y="4383810"/>
            <a:ext cx="5037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pose </a:t>
            </a:r>
            <a:r>
              <a:rPr lang="fr-FR" dirty="0">
                <a:solidFill>
                  <a:srgbClr val="FF0000"/>
                </a:solidFill>
              </a:rPr>
              <a:t>H0 médiane des nutriments égal pour chaque groupe de </a:t>
            </a:r>
            <a:r>
              <a:rPr lang="fr-FR" dirty="0" err="1">
                <a:solidFill>
                  <a:srgbClr val="FF0000"/>
                </a:solidFill>
              </a:rPr>
              <a:t>nutiscore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H1 </a:t>
            </a:r>
            <a:r>
              <a:rPr lang="fr-FR" dirty="0" err="1">
                <a:solidFill>
                  <a:srgbClr val="FF0000"/>
                </a:solidFill>
              </a:rPr>
              <a:t>mediane</a:t>
            </a:r>
            <a:r>
              <a:rPr lang="fr-FR" dirty="0">
                <a:solidFill>
                  <a:srgbClr val="FF0000"/>
                </a:solidFill>
              </a:rPr>
              <a:t> des nutriments différente pour chaque groupe de nutriscore grade </a:t>
            </a:r>
          </a:p>
          <a:p>
            <a:r>
              <a:rPr lang="fr-FR" dirty="0"/>
              <a:t>nous concluons qu’il existe des </a:t>
            </a:r>
            <a:r>
              <a:rPr lang="fr-FR" dirty="0">
                <a:solidFill>
                  <a:srgbClr val="FF0000"/>
                </a:solidFill>
              </a:rPr>
              <a:t>différences significatives de médiane</a:t>
            </a:r>
          </a:p>
          <a:p>
            <a:r>
              <a:rPr lang="fr-FR" dirty="0"/>
              <a:t>car p&lt; 5% on rejette h0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BAC816A-89B3-45EA-8E4E-51473178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04018"/>
              </p:ext>
            </p:extLst>
          </p:nvPr>
        </p:nvGraphicFramePr>
        <p:xfrm>
          <a:off x="994999" y="3043645"/>
          <a:ext cx="5754370" cy="11691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339514322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590149384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848851414"/>
                    </a:ext>
                  </a:extLst>
                </a:gridCol>
              </a:tblGrid>
              <a:tr h="584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Variables </a:t>
                      </a:r>
                      <a:endParaRPr lang="fr-FR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  <a:highlight>
                            <a:srgbClr val="00FF00"/>
                          </a:highlight>
                        </a:rPr>
                        <a:t>Nutrition score </a:t>
                      </a:r>
                      <a:endParaRPr lang="fr-FR" sz="110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  <a:highlight>
                            <a:srgbClr val="00FF00"/>
                          </a:highlight>
                        </a:rPr>
                        <a:t>glucides</a:t>
                      </a:r>
                      <a:endParaRPr lang="fr-FR" sz="110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087968"/>
                  </a:ext>
                </a:extLst>
              </a:tr>
              <a:tr h="5845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Pvalue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>
                          <a:effectLst/>
                        </a:rPr>
                        <a:t>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effectLst/>
                        </a:rPr>
                        <a:t>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74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860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NUMERIQUE ET NUMERIQUE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regarder la corrélation  de nos variables quantitatives pour cela nous allons calculés le coefficient de </a:t>
            </a:r>
            <a:r>
              <a:rPr lang="fr-FR" sz="2000" b="1" dirty="0" err="1">
                <a:solidFill>
                  <a:srgbClr val="000000"/>
                </a:solidFill>
              </a:rPr>
              <a:t>pearson</a:t>
            </a:r>
            <a:r>
              <a:rPr lang="fr-FR" sz="2000" b="1" dirty="0">
                <a:solidFill>
                  <a:srgbClr val="000000"/>
                </a:solidFill>
              </a:rPr>
              <a:t> ou coefficient de corrélation.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Interprétation :  -1 ou 1 relations entre les deux données.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Dans notre étude nous avons utilisés la valeur 0,85</a:t>
            </a:r>
          </a:p>
        </p:txBody>
      </p:sp>
    </p:spTree>
    <p:extLst>
      <p:ext uri="{BB962C8B-B14F-4D97-AF65-F5344CB8AC3E}">
        <p14:creationId xmlns:p14="http://schemas.microsoft.com/office/powerpoint/2010/main" val="1275902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2A953ED-0CD1-48C6-9DE0-172EAF769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48" y="288485"/>
            <a:ext cx="7428497" cy="578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2C0287-0C78-4ECF-A064-AF3018210A7A}"/>
              </a:ext>
            </a:extLst>
          </p:cNvPr>
          <p:cNvSpPr txBox="1"/>
          <p:nvPr/>
        </p:nvSpPr>
        <p:spPr>
          <a:xfrm>
            <a:off x="8456251" y="371861"/>
            <a:ext cx="1930967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L’ </a:t>
            </a:r>
            <a:r>
              <a:rPr lang="fr-FR" dirty="0" err="1"/>
              <a:t>energie</a:t>
            </a:r>
            <a:r>
              <a:rPr lang="fr-FR" dirty="0"/>
              <a:t> kcal et </a:t>
            </a:r>
            <a:r>
              <a:rPr lang="fr-FR" dirty="0" err="1"/>
              <a:t>et</a:t>
            </a:r>
            <a:r>
              <a:rPr lang="fr-FR" dirty="0"/>
              <a:t> fat  corrélation à 0,71</a:t>
            </a:r>
          </a:p>
          <a:p>
            <a:r>
              <a:rPr lang="fr-FR" dirty="0" err="1"/>
              <a:t>Saturated</a:t>
            </a:r>
            <a:r>
              <a:rPr lang="fr-FR" dirty="0"/>
              <a:t> et fat 0,75</a:t>
            </a:r>
          </a:p>
          <a:p>
            <a:r>
              <a:rPr lang="fr-FR" dirty="0" err="1"/>
              <a:t>Saturated</a:t>
            </a:r>
            <a:r>
              <a:rPr lang="fr-FR" dirty="0"/>
              <a:t> et </a:t>
            </a:r>
            <a:r>
              <a:rPr lang="fr-FR" dirty="0" err="1"/>
              <a:t>energie</a:t>
            </a:r>
            <a:r>
              <a:rPr lang="fr-FR" dirty="0"/>
              <a:t> 0,56</a:t>
            </a:r>
          </a:p>
          <a:p>
            <a:r>
              <a:rPr lang="fr-FR" dirty="0"/>
              <a:t>Carbohydrates et </a:t>
            </a:r>
            <a:r>
              <a:rPr lang="fr-FR" dirty="0" err="1"/>
              <a:t>sugars</a:t>
            </a:r>
            <a:r>
              <a:rPr lang="fr-FR" dirty="0"/>
              <a:t> 0,61</a:t>
            </a:r>
          </a:p>
          <a:p>
            <a:r>
              <a:rPr lang="fr-FR" dirty="0"/>
              <a:t>Carbohydrates et </a:t>
            </a:r>
            <a:r>
              <a:rPr lang="fr-FR" dirty="0" err="1"/>
              <a:t>energie</a:t>
            </a:r>
            <a:r>
              <a:rPr lang="fr-FR" dirty="0"/>
              <a:t> 0,47</a:t>
            </a:r>
          </a:p>
          <a:p>
            <a:r>
              <a:rPr lang="fr-FR" dirty="0"/>
              <a:t>Nutrition et fat 0,44</a:t>
            </a:r>
          </a:p>
          <a:p>
            <a:r>
              <a:rPr lang="fr-FR" dirty="0"/>
              <a:t>Energie et carbohydrates 0,47</a:t>
            </a:r>
          </a:p>
          <a:p>
            <a:r>
              <a:rPr lang="fr-FR" dirty="0"/>
              <a:t>Energie et </a:t>
            </a:r>
            <a:r>
              <a:rPr lang="fr-FR" dirty="0" err="1"/>
              <a:t>sugars</a:t>
            </a:r>
            <a:r>
              <a:rPr lang="fr-FR" dirty="0"/>
              <a:t> 0,33</a:t>
            </a:r>
          </a:p>
        </p:txBody>
      </p:sp>
    </p:spTree>
    <p:extLst>
      <p:ext uri="{BB962C8B-B14F-4D97-AF65-F5344CB8AC3E}">
        <p14:creationId xmlns:p14="http://schemas.microsoft.com/office/powerpoint/2010/main" val="116008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FAITES VOUS PLAISIR, AVEC DE BONS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On s’est tous posé un jour, cette question ?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J’ai envie d’une boisson avec pas beaucoup de sucres, un peu d’énergie, beaucoup de fibres, de protéines,,,,,,,, </a:t>
            </a:r>
            <a:r>
              <a:rPr lang="fr-FR" sz="2000" b="1" dirty="0" err="1">
                <a:solidFill>
                  <a:srgbClr val="000000"/>
                </a:solidFill>
              </a:rPr>
              <a:t>etc</a:t>
            </a:r>
            <a:endParaRPr lang="fr-FR" sz="2000" b="1" dirty="0">
              <a:solidFill>
                <a:srgbClr val="000000"/>
              </a:solidFill>
            </a:endParaRPr>
          </a:p>
          <a:p>
            <a:r>
              <a:rPr lang="fr-FR" sz="2000" b="1" dirty="0">
                <a:solidFill>
                  <a:srgbClr val="000000"/>
                </a:solidFill>
              </a:rPr>
              <a:t>Avec « LO BEUGEU » votre vœu est exaucé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L’application qui te propose un produit dans une catégorie (boissons, pizza,,,,,) en fonction des valeurs nutritionnelles qu’on veut et ce qu’on veut éviter </a:t>
            </a:r>
          </a:p>
        </p:txBody>
      </p:sp>
    </p:spTree>
    <p:extLst>
      <p:ext uri="{BB962C8B-B14F-4D97-AF65-F5344CB8AC3E}">
        <p14:creationId xmlns:p14="http://schemas.microsoft.com/office/powerpoint/2010/main" val="3313550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NUMERIQUE ET NUMERIQUE EN FONCTION DE LA VARIABLE TARGET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664518"/>
            <a:ext cx="9833548" cy="630387"/>
          </a:xfrm>
        </p:spPr>
        <p:txBody>
          <a:bodyPr>
            <a:normAutofit lnSpcReduction="100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regarder la relation entre deux variables quantitatives en fonction de notre variable </a:t>
            </a:r>
            <a:r>
              <a:rPr lang="fr-FR" sz="2000" b="1" dirty="0" err="1">
                <a:solidFill>
                  <a:srgbClr val="000000"/>
                </a:solidFill>
              </a:rPr>
              <a:t>target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08ECE3-5B45-4856-8F28-7F420B6E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60" y="3111335"/>
            <a:ext cx="4918166" cy="36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1858E8B-D659-4F57-BD06-C0A7EB60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31" y="3111335"/>
            <a:ext cx="5281396" cy="35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30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504C2B2-C89E-4DA2-BD8C-66B589E2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0" y="1136469"/>
            <a:ext cx="5107243" cy="47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7187DC5-CF11-4E30-B806-7814C6A4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3" y="998876"/>
            <a:ext cx="5478180" cy="519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46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FA69A9C7-C33F-4B7C-AE2D-F824312E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8" y="1284619"/>
            <a:ext cx="4813526" cy="36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5C824C6-2F5C-4B43-BE20-EFD18536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21" y="72972"/>
            <a:ext cx="5030272" cy="34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4909B2D-AD19-45B0-85A3-14AE8E12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41" y="3366167"/>
            <a:ext cx="5180052" cy="356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4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4FC0DBB-5B72-48DD-8D8B-3D533853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9" y="2002189"/>
            <a:ext cx="6297386" cy="387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3CE29F9-8640-44D7-9EF3-3AC6982B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92" y="119335"/>
            <a:ext cx="5281396" cy="31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8F64818-96B4-4241-B79C-17050B81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1" y="3219995"/>
            <a:ext cx="5280177" cy="369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02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MULTIVARIÉE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faire une analyse multivariée </a:t>
            </a:r>
            <a:r>
              <a:rPr lang="fr-FR" sz="2000" b="1" dirty="0"/>
              <a:t>en utilisant une méthode factorielle </a:t>
            </a:r>
            <a:r>
              <a:rPr lang="fr-FR" sz="2000" b="1" dirty="0">
                <a:solidFill>
                  <a:srgbClr val="FF0000"/>
                </a:solidFill>
              </a:rPr>
              <a:t>l’ACP.</a:t>
            </a:r>
            <a:endParaRPr lang="fr-FR" sz="2000" b="1" dirty="0"/>
          </a:p>
          <a:p>
            <a:r>
              <a:rPr lang="fr-FR" sz="2000" b="1" dirty="0"/>
              <a:t>L’objectif est de réduire le nombre de colonnes en trouvant d’autres colonnes qui sont combinaison linéaires des anciennes colonnes.</a:t>
            </a:r>
          </a:p>
          <a:p>
            <a:r>
              <a:rPr lang="fr-FR" sz="2000" b="1" dirty="0"/>
              <a:t>On va étudier la variabilité des individus (ici ça sera le nutriscore grade) la différence et la ressemblance des individus.</a:t>
            </a:r>
          </a:p>
          <a:p>
            <a:r>
              <a:rPr lang="fr-FR" sz="2000" b="1" dirty="0"/>
              <a:t>La liaison des variables en fonction des nouvelles variables crées , existence de groupes de variables qui peuvent être regroupés. </a:t>
            </a:r>
          </a:p>
        </p:txBody>
      </p:sp>
    </p:spTree>
    <p:extLst>
      <p:ext uri="{BB962C8B-B14F-4D97-AF65-F5344CB8AC3E}">
        <p14:creationId xmlns:p14="http://schemas.microsoft.com/office/powerpoint/2010/main" val="4266011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ANALYSE MULTIVARIÉE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76BC0C5-618D-4133-8B71-728D4088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6" y="2605903"/>
            <a:ext cx="5554292" cy="39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2EC3991-746C-4BD5-AC46-DEC35AB2CBF2}"/>
              </a:ext>
            </a:extLst>
          </p:cNvPr>
          <p:cNvSpPr txBox="1"/>
          <p:nvPr/>
        </p:nvSpPr>
        <p:spPr>
          <a:xfrm>
            <a:off x="8397284" y="2854151"/>
            <a:ext cx="261549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Sur les 6 dimensions on peut réduire nos 11 variables en 6 variables en gardant 82 % de l’information.</a:t>
            </a:r>
          </a:p>
          <a:p>
            <a:r>
              <a:rPr lang="fr-FR" dirty="0"/>
              <a:t>Nous allons choisir le premier plan factoriel qui donne 46,7 % pour représenter nos individus.</a:t>
            </a:r>
          </a:p>
        </p:txBody>
      </p:sp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A41C99A-D9BA-4BB2-A2B3-BF8CAF941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29680"/>
              </p:ext>
            </p:extLst>
          </p:nvPr>
        </p:nvGraphicFramePr>
        <p:xfrm>
          <a:off x="6049940" y="2921249"/>
          <a:ext cx="22767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8360">
                  <a:extLst>
                    <a:ext uri="{9D8B030D-6E8A-4147-A177-3AD203B41FA5}">
                      <a16:colId xmlns:a16="http://schemas.microsoft.com/office/drawing/2014/main" val="1570228854"/>
                    </a:ext>
                  </a:extLst>
                </a:gridCol>
                <a:gridCol w="1138360">
                  <a:extLst>
                    <a:ext uri="{9D8B030D-6E8A-4147-A177-3AD203B41FA5}">
                      <a16:colId xmlns:a16="http://schemas.microsoft.com/office/drawing/2014/main" val="3883450872"/>
                    </a:ext>
                  </a:extLst>
                </a:gridCol>
              </a:tblGrid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7033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81603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00106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24175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91211"/>
                  </a:ext>
                </a:extLst>
              </a:tr>
              <a:tr h="323751">
                <a:tc>
                  <a:txBody>
                    <a:bodyPr/>
                    <a:lstStyle/>
                    <a:p>
                      <a:r>
                        <a:rPr lang="fr-FR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3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50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21022C3-A3D1-4980-BD3D-7B2A0A9A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5" y="1063399"/>
            <a:ext cx="38385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AFD81F2-B139-46FF-9DDD-1C784A44C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06151"/>
              </p:ext>
            </p:extLst>
          </p:nvPr>
        </p:nvGraphicFramePr>
        <p:xfrm>
          <a:off x="4205646" y="1282203"/>
          <a:ext cx="7474131" cy="31200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1377">
                  <a:extLst>
                    <a:ext uri="{9D8B030D-6E8A-4147-A177-3AD203B41FA5}">
                      <a16:colId xmlns:a16="http://schemas.microsoft.com/office/drawing/2014/main" val="710620505"/>
                    </a:ext>
                  </a:extLst>
                </a:gridCol>
                <a:gridCol w="2491377">
                  <a:extLst>
                    <a:ext uri="{9D8B030D-6E8A-4147-A177-3AD203B41FA5}">
                      <a16:colId xmlns:a16="http://schemas.microsoft.com/office/drawing/2014/main" val="2203394491"/>
                    </a:ext>
                  </a:extLst>
                </a:gridCol>
                <a:gridCol w="2491377">
                  <a:extLst>
                    <a:ext uri="{9D8B030D-6E8A-4147-A177-3AD203B41FA5}">
                      <a16:colId xmlns:a16="http://schemas.microsoft.com/office/drawing/2014/main" val="1196204202"/>
                    </a:ext>
                  </a:extLst>
                </a:gridCol>
              </a:tblGrid>
              <a:tr h="2243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Variables </a:t>
                      </a:r>
                      <a:endParaRPr lang="fr-FR" sz="1100" b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</a:t>
                      </a:r>
                      <a:endParaRPr lang="fr-FR" sz="1100" b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u="sng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F2</a:t>
                      </a:r>
                      <a:endParaRPr lang="fr-FR" sz="1100" b="1" u="sng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17844763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Additives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-0.009156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-0.041955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89853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nova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0.189934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-0.009566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3454237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saturated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0.830614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-0.061519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941392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glucides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0.236059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0.802373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74339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fiber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-0.119382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0.116933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7597495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 err="1">
                          <a:effectLst/>
                        </a:rPr>
                        <a:t>proteins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0.445101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-0.557780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70095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fat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0.869349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-0.123614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69279121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sodium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0.353063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-0.613737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899767"/>
                  </a:ext>
                </a:extLst>
              </a:tr>
              <a:tr h="2594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Energiekcal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0.825655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0.264638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3346609"/>
                  </a:ext>
                </a:extLst>
              </a:tr>
              <a:tr h="34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sugars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0.304797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0.797598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715193"/>
                  </a:ext>
                </a:extLst>
              </a:tr>
              <a:tr h="2176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  <a:highlight>
                            <a:srgbClr val="FF0000"/>
                          </a:highlight>
                        </a:rPr>
                        <a:t>score</a:t>
                      </a:r>
                      <a:endParaRPr lang="fr-FR" sz="110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  <a:highlight>
                            <a:srgbClr val="FF0000"/>
                          </a:highlight>
                        </a:rPr>
                        <a:t>0.646571</a:t>
                      </a:r>
                      <a:endParaRPr lang="fr-FR" sz="1100" dirty="0"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-0.018716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902145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332F61D0-18C2-4A64-BBF3-5D664B68AB12}"/>
              </a:ext>
            </a:extLst>
          </p:cNvPr>
          <p:cNvSpPr txBox="1"/>
          <p:nvPr/>
        </p:nvSpPr>
        <p:spPr>
          <a:xfrm>
            <a:off x="785809" y="5017145"/>
            <a:ext cx="34634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variables coloriés en rouge ce sont les variables </a:t>
            </a:r>
            <a:r>
              <a:rPr lang="fr-FR" dirty="0" err="1"/>
              <a:t>corrolées</a:t>
            </a:r>
            <a:r>
              <a:rPr lang="fr-FR" dirty="0"/>
              <a:t> à l’axe d’inertie F1.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10AD54-5298-4DAD-915D-AB50F5896BD7}"/>
              </a:ext>
            </a:extLst>
          </p:cNvPr>
          <p:cNvSpPr txBox="1"/>
          <p:nvPr/>
        </p:nvSpPr>
        <p:spPr>
          <a:xfrm>
            <a:off x="5260119" y="4966051"/>
            <a:ext cx="346348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variables coloriés en jaune ce sont les variables </a:t>
            </a:r>
            <a:r>
              <a:rPr lang="fr-FR" dirty="0" err="1"/>
              <a:t>corrolées</a:t>
            </a:r>
            <a:r>
              <a:rPr lang="fr-FR" dirty="0"/>
              <a:t> à l’axe d’inertie F2.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584635-25CB-4D64-BA8D-B8F6D88F6A2A}"/>
              </a:ext>
            </a:extLst>
          </p:cNvPr>
          <p:cNvSpPr txBox="1"/>
          <p:nvPr/>
        </p:nvSpPr>
        <p:spPr>
          <a:xfrm>
            <a:off x="199227" y="722296"/>
            <a:ext cx="28353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Fiber</a:t>
            </a:r>
            <a:r>
              <a:rPr lang="fr-FR" dirty="0"/>
              <a:t>, </a:t>
            </a:r>
            <a:r>
              <a:rPr lang="fr-FR" dirty="0" err="1"/>
              <a:t>additives,nova</a:t>
            </a:r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D3E7D00-B3FE-4758-8ED3-E33BCA6781DE}"/>
              </a:ext>
            </a:extLst>
          </p:cNvPr>
          <p:cNvCxnSpPr/>
          <p:nvPr/>
        </p:nvCxnSpPr>
        <p:spPr>
          <a:xfrm>
            <a:off x="1900317" y="1127643"/>
            <a:ext cx="469971" cy="16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7A0C55B-12A3-4B05-A96F-773C69C8DB2E}"/>
              </a:ext>
            </a:extLst>
          </p:cNvPr>
          <p:cNvCxnSpPr>
            <a:cxnSpLocks/>
          </p:cNvCxnSpPr>
          <p:nvPr/>
        </p:nvCxnSpPr>
        <p:spPr>
          <a:xfrm flipV="1">
            <a:off x="2972686" y="1145039"/>
            <a:ext cx="853036" cy="167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4B366EF-073E-4B02-8458-FC1D822B3261}"/>
              </a:ext>
            </a:extLst>
          </p:cNvPr>
          <p:cNvSpPr txBox="1"/>
          <p:nvPr/>
        </p:nvSpPr>
        <p:spPr>
          <a:xfrm>
            <a:off x="3466461" y="775707"/>
            <a:ext cx="9546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289285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BFB6BF4-9C24-4147-9330-0D778C07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35366"/>
              </p:ext>
            </p:extLst>
          </p:nvPr>
        </p:nvGraphicFramePr>
        <p:xfrm>
          <a:off x="465909" y="1989846"/>
          <a:ext cx="5776531" cy="3195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32577">
                  <a:extLst>
                    <a:ext uri="{9D8B030D-6E8A-4147-A177-3AD203B41FA5}">
                      <a16:colId xmlns:a16="http://schemas.microsoft.com/office/drawing/2014/main" val="2149609344"/>
                    </a:ext>
                  </a:extLst>
                </a:gridCol>
                <a:gridCol w="1932577">
                  <a:extLst>
                    <a:ext uri="{9D8B030D-6E8A-4147-A177-3AD203B41FA5}">
                      <a16:colId xmlns:a16="http://schemas.microsoft.com/office/drawing/2014/main" val="363579274"/>
                    </a:ext>
                  </a:extLst>
                </a:gridCol>
                <a:gridCol w="1911377">
                  <a:extLst>
                    <a:ext uri="{9D8B030D-6E8A-4147-A177-3AD203B41FA5}">
                      <a16:colId xmlns:a16="http://schemas.microsoft.com/office/drawing/2014/main" val="4019688785"/>
                    </a:ext>
                  </a:extLst>
                </a:gridCol>
              </a:tblGrid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Variables </a:t>
                      </a:r>
                      <a:endParaRPr lang="fr-F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F1 </a:t>
                      </a:r>
                      <a:endParaRPr lang="fr-F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rgbClr val="FF0000"/>
                          </a:solidFill>
                          <a:effectLst/>
                        </a:rPr>
                        <a:t>F2</a:t>
                      </a:r>
                      <a:endParaRPr lang="fr-F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2617086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additives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0.000084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0.001760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3241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nova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0.036075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0.000091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899015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saturated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0.689919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0.003785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3702750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glucides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0.055724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0.643803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81602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fiber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0.014252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0.013673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548867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 err="1">
                          <a:effectLst/>
                        </a:rPr>
                        <a:t>proteins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0.198115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0.311119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20492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fat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0.755768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0.015281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56259011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sodium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0.124653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0.376673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69017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Energiekcal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0.681706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0.070033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932091"/>
                  </a:ext>
                </a:extLst>
              </a:tr>
              <a:tr h="270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 err="1">
                          <a:effectLst/>
                        </a:rPr>
                        <a:t>sugars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0.092901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0.636162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598"/>
                  </a:ext>
                </a:extLst>
              </a:tr>
              <a:tr h="223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>
                          <a:effectLst/>
                        </a:rPr>
                        <a:t>score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0.418054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effectLst/>
                        </a:rPr>
                        <a:t>0.000350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7710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D3D05B23-AC7C-43B9-A5EE-46E55EC07747}"/>
              </a:ext>
            </a:extLst>
          </p:cNvPr>
          <p:cNvSpPr txBox="1"/>
          <p:nvPr/>
        </p:nvSpPr>
        <p:spPr>
          <a:xfrm>
            <a:off x="2109761" y="970592"/>
            <a:ext cx="2906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Qualité des représentations des variables selon les axes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7E2A1E-D082-46CF-9244-4ED59B9DA2A0}"/>
              </a:ext>
            </a:extLst>
          </p:cNvPr>
          <p:cNvSpPr txBox="1"/>
          <p:nvPr/>
        </p:nvSpPr>
        <p:spPr>
          <a:xfrm>
            <a:off x="7774954" y="1675549"/>
            <a:ext cx="25235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variables colorés en jaune ce sont les variables pas bien représentés sur les deux axes d’inertie.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C1E370-7E33-4089-923E-13760D5C5BAA}"/>
              </a:ext>
            </a:extLst>
          </p:cNvPr>
          <p:cNvSpPr txBox="1"/>
          <p:nvPr/>
        </p:nvSpPr>
        <p:spPr>
          <a:xfrm>
            <a:off x="7774954" y="3428676"/>
            <a:ext cx="25235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variables colorés en bleu ce sont les variables bien représentés l’ axe d’inertie F1,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C029C4D-3E86-4F89-8FED-B06AF80D5D76}"/>
              </a:ext>
            </a:extLst>
          </p:cNvPr>
          <p:cNvSpPr txBox="1"/>
          <p:nvPr/>
        </p:nvSpPr>
        <p:spPr>
          <a:xfrm>
            <a:off x="7774954" y="4806994"/>
            <a:ext cx="25235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variables colorés en rouge ce sont les variables  bien représentés  l’axe d’inertie F2.</a:t>
            </a:r>
          </a:p>
        </p:txBody>
      </p:sp>
    </p:spTree>
    <p:extLst>
      <p:ext uri="{BB962C8B-B14F-4D97-AF65-F5344CB8AC3E}">
        <p14:creationId xmlns:p14="http://schemas.microsoft.com/office/powerpoint/2010/main" val="1021648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2903560-4E83-43A9-8156-1844B6C7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" y="309759"/>
            <a:ext cx="4177444" cy="44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02B261-6EA9-44FB-BBAF-7AF56C69122B}"/>
              </a:ext>
            </a:extLst>
          </p:cNvPr>
          <p:cNvSpPr txBox="1"/>
          <p:nvPr/>
        </p:nvSpPr>
        <p:spPr>
          <a:xfrm>
            <a:off x="9203239" y="4283540"/>
            <a:ext cx="192024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Nutriscore grade </a:t>
            </a:r>
            <a:r>
              <a:rPr lang="fr-FR" dirty="0"/>
              <a:t>riche en protéines, sodium, graisses saturés, graisses, score100g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C20863-2DE6-425D-A36B-67E591138FA0}"/>
              </a:ext>
            </a:extLst>
          </p:cNvPr>
          <p:cNvSpPr txBox="1"/>
          <p:nvPr/>
        </p:nvSpPr>
        <p:spPr>
          <a:xfrm>
            <a:off x="9470857" y="288485"/>
            <a:ext cx="1920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Nutriscore grade </a:t>
            </a:r>
            <a:r>
              <a:rPr lang="fr-FR" dirty="0"/>
              <a:t>riche en glucides, </a:t>
            </a:r>
            <a:r>
              <a:rPr lang="fr-FR" dirty="0" err="1"/>
              <a:t>sugars,energiekcal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12B9AEF-E146-4F38-89DA-796B95610E9D}"/>
              </a:ext>
            </a:extLst>
          </p:cNvPr>
          <p:cNvSpPr txBox="1"/>
          <p:nvPr/>
        </p:nvSpPr>
        <p:spPr>
          <a:xfrm>
            <a:off x="929595" y="4709093"/>
            <a:ext cx="23907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On peut remarquer que les produits qui ont un nutriscore </a:t>
            </a:r>
            <a:r>
              <a:rPr lang="fr-FR" dirty="0" err="1"/>
              <a:t>a,b,c</a:t>
            </a:r>
            <a:r>
              <a:rPr lang="fr-FR" dirty="0"/>
              <a:t> ont un faible pourcentage de glucides, </a:t>
            </a:r>
            <a:r>
              <a:rPr lang="fr-FR" dirty="0" err="1"/>
              <a:t>sugars</a:t>
            </a:r>
            <a:r>
              <a:rPr lang="fr-FR" dirty="0"/>
              <a:t>,  </a:t>
            </a:r>
            <a:r>
              <a:rPr lang="fr-FR" dirty="0" err="1"/>
              <a:t>energy,graisses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22372842-0EBA-4B7E-8E06-00C89806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35" y="597680"/>
            <a:ext cx="5407883" cy="406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54BDE5B-1C33-4B40-8F60-BC4529572952}"/>
              </a:ext>
            </a:extLst>
          </p:cNvPr>
          <p:cNvCxnSpPr/>
          <p:nvPr/>
        </p:nvCxnSpPr>
        <p:spPr>
          <a:xfrm>
            <a:off x="8301117" y="3019053"/>
            <a:ext cx="1301690" cy="1282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CEFE80B-EBD6-4FD6-BF2D-FDD9745A0667}"/>
              </a:ext>
            </a:extLst>
          </p:cNvPr>
          <p:cNvCxnSpPr/>
          <p:nvPr/>
        </p:nvCxnSpPr>
        <p:spPr>
          <a:xfrm flipV="1">
            <a:off x="8301117" y="883750"/>
            <a:ext cx="1169740" cy="510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7ECA724-F8C7-4FC5-84B0-B4DB81A05686}"/>
              </a:ext>
            </a:extLst>
          </p:cNvPr>
          <p:cNvSpPr txBox="1"/>
          <p:nvPr/>
        </p:nvSpPr>
        <p:spPr>
          <a:xfrm>
            <a:off x="4844635" y="740418"/>
            <a:ext cx="16838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Fibres , </a:t>
            </a:r>
            <a:r>
              <a:rPr lang="fr-FR" dirty="0" err="1"/>
              <a:t>additives,nova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A43AC8A-9DB9-481B-AA32-028250F2FAC3}"/>
              </a:ext>
            </a:extLst>
          </p:cNvPr>
          <p:cNvCxnSpPr/>
          <p:nvPr/>
        </p:nvCxnSpPr>
        <p:spPr>
          <a:xfrm>
            <a:off x="6014375" y="1394034"/>
            <a:ext cx="1070948" cy="1012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69A909DD-A967-4A8C-AFDB-379603517A21}"/>
              </a:ext>
            </a:extLst>
          </p:cNvPr>
          <p:cNvSpPr txBox="1"/>
          <p:nvPr/>
        </p:nvSpPr>
        <p:spPr>
          <a:xfrm>
            <a:off x="3352999" y="4694469"/>
            <a:ext cx="238792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Les produits avec le nutriscore e et d ont un pourcentage de </a:t>
            </a:r>
            <a:r>
              <a:rPr lang="fr-FR" dirty="0" err="1"/>
              <a:t>proteine</a:t>
            </a:r>
            <a:r>
              <a:rPr lang="fr-FR" dirty="0"/>
              <a:t>, sodium, </a:t>
            </a:r>
            <a:r>
              <a:rPr lang="fr-FR" dirty="0" err="1"/>
              <a:t>energy</a:t>
            </a:r>
            <a:r>
              <a:rPr lang="fr-FR" dirty="0"/>
              <a:t>, glucides élevé plus élevé</a:t>
            </a:r>
          </a:p>
        </p:txBody>
      </p:sp>
    </p:spTree>
    <p:extLst>
      <p:ext uri="{BB962C8B-B14F-4D97-AF65-F5344CB8AC3E}">
        <p14:creationId xmlns:p14="http://schemas.microsoft.com/office/powerpoint/2010/main" val="728523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FAITS PERTINENTS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3801005-34B6-4394-A054-77A36640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Notre idée d’application est la recommandation de produits en fonction des valeurs nutritionnelles qu’on veut et ce qu’on veut éviter.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On remarque que le nutriscore grade n’a aucun lien avec les marques, la catégorie de produits ainsi que la liste des additives.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Une variabilité des nutriments en fonction du nutriscore grade.</a:t>
            </a:r>
          </a:p>
          <a:p>
            <a:pPr marL="0" indent="0"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9280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FAITES VOUS PLAISIR, AVEC DE BONS PRODUITS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DD1F5B-0163-45F0-9400-F2C04A71D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3" y="3664131"/>
            <a:ext cx="2495550" cy="1828800"/>
          </a:xfrm>
          <a:prstGeom prst="rect">
            <a:avLst/>
          </a:prstGeom>
        </p:spPr>
      </p:pic>
      <p:pic>
        <p:nvPicPr>
          <p:cNvPr id="12" name="Graphique 11" descr="Bol avec un remplissage uni">
            <a:extLst>
              <a:ext uri="{FF2B5EF4-FFF2-40B4-BE49-F238E27FC236}">
                <a16:creationId xmlns:a16="http://schemas.microsoft.com/office/drawing/2014/main" id="{3ABC0AE0-F2C2-43CB-97D7-E99610DF9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588" y="2906485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0F7F44D-6F25-4E78-8B80-B9857C785606}"/>
              </a:ext>
            </a:extLst>
          </p:cNvPr>
          <p:cNvSpPr txBox="1"/>
          <p:nvPr/>
        </p:nvSpPr>
        <p:spPr>
          <a:xfrm>
            <a:off x="2045696" y="4885508"/>
            <a:ext cx="1987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veux manger une soupe avec beaucoup de fibres et un bon nutriscore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55010B-96D9-41AF-8C22-FB8F0AB72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805" y="3664131"/>
            <a:ext cx="2571163" cy="1828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51F19AD-5231-4B17-BB38-45E29C01360F}"/>
              </a:ext>
            </a:extLst>
          </p:cNvPr>
          <p:cNvSpPr txBox="1"/>
          <p:nvPr/>
        </p:nvSpPr>
        <p:spPr>
          <a:xfrm>
            <a:off x="4803106" y="3178544"/>
            <a:ext cx="186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LO BEUGEU</a:t>
            </a:r>
          </a:p>
        </p:txBody>
      </p:sp>
      <p:pic>
        <p:nvPicPr>
          <p:cNvPr id="1026" name="Picture 2" descr="Nutri-score — Wikipédia">
            <a:extLst>
              <a:ext uri="{FF2B5EF4-FFF2-40B4-BE49-F238E27FC236}">
                <a16:creationId xmlns:a16="http://schemas.microsoft.com/office/drawing/2014/main" id="{DFF62E09-132B-47FD-BAAE-D323AD91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85" y="2849076"/>
            <a:ext cx="1290266" cy="101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9703B81-DB19-45D5-8DDC-FA29703CF22A}"/>
              </a:ext>
            </a:extLst>
          </p:cNvPr>
          <p:cNvSpPr txBox="1"/>
          <p:nvPr/>
        </p:nvSpPr>
        <p:spPr>
          <a:xfrm>
            <a:off x="8908868" y="2688642"/>
            <a:ext cx="15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SOUPE DIAMONO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08DF9BB-288A-44A5-9921-B1AAAF6A90F9}"/>
              </a:ext>
            </a:extLst>
          </p:cNvPr>
          <p:cNvSpPr txBox="1"/>
          <p:nvPr/>
        </p:nvSpPr>
        <p:spPr>
          <a:xfrm>
            <a:off x="8908868" y="3544424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FIBRES 2,5 g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6A6B06-86B2-4B16-8925-6CE2B6B24058}"/>
              </a:ext>
            </a:extLst>
          </p:cNvPr>
          <p:cNvSpPr txBox="1"/>
          <p:nvPr/>
        </p:nvSpPr>
        <p:spPr>
          <a:xfrm>
            <a:off x="4449805" y="5688874"/>
            <a:ext cx="26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mets la catégorie de produits que je veux et les valeurs nutritionnelles </a:t>
            </a:r>
          </a:p>
        </p:txBody>
      </p:sp>
      <p:pic>
        <p:nvPicPr>
          <p:cNvPr id="25" name="Picture 2" descr="Nutri-score — Wikipédia">
            <a:extLst>
              <a:ext uri="{FF2B5EF4-FFF2-40B4-BE49-F238E27FC236}">
                <a16:creationId xmlns:a16="http://schemas.microsoft.com/office/drawing/2014/main" id="{A95CEE00-FB62-4187-AC15-C3B8EF4FF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04" y="5016510"/>
            <a:ext cx="1290266" cy="101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847213-76BD-42F6-AF5F-0BD4A1712662}"/>
              </a:ext>
            </a:extLst>
          </p:cNvPr>
          <p:cNvSpPr txBox="1"/>
          <p:nvPr/>
        </p:nvSpPr>
        <p:spPr>
          <a:xfrm>
            <a:off x="9211491" y="4837974"/>
            <a:ext cx="15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SOUPE TERANGA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5C95A0-6A90-45EE-82EA-56340E5633AA}"/>
              </a:ext>
            </a:extLst>
          </p:cNvPr>
          <p:cNvSpPr txBox="1"/>
          <p:nvPr/>
        </p:nvSpPr>
        <p:spPr>
          <a:xfrm>
            <a:off x="9211491" y="5847987"/>
            <a:ext cx="15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FIBRES 1,5g </a:t>
            </a:r>
          </a:p>
        </p:txBody>
      </p:sp>
    </p:spTree>
    <p:extLst>
      <p:ext uri="{BB962C8B-B14F-4D97-AF65-F5344CB8AC3E}">
        <p14:creationId xmlns:p14="http://schemas.microsoft.com/office/powerpoint/2010/main" val="85931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FAITS PERTINENTS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3801005-34B6-4394-A054-77A36640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2996219"/>
          </a:xfrm>
        </p:spPr>
        <p:txBody>
          <a:bodyPr>
            <a:normAutofit/>
          </a:bodyPr>
          <a:lstStyle/>
          <a:p>
            <a:r>
              <a:rPr lang="fr-FR" sz="2000" b="1" dirty="0"/>
              <a:t>Si on choisit un produit riche en glucides, graisses, protéines , sodium et grand apport énergétique on va s’orienter vers des produits avec un nutriscore grade égal à E et D.</a:t>
            </a:r>
          </a:p>
          <a:p>
            <a:r>
              <a:rPr lang="fr-FR" sz="2000" b="1" dirty="0"/>
              <a:t>Certains produits avec le nutriscore grade E et D ont une forte variabilité des nutriments.</a:t>
            </a:r>
          </a:p>
          <a:p>
            <a:r>
              <a:rPr lang="fr-FR" sz="2000" b="1" dirty="0"/>
              <a:t>Exemple : La variabilité du glucides est plus importante que celle du protéines. </a:t>
            </a:r>
          </a:p>
          <a:p>
            <a:r>
              <a:rPr lang="fr-FR" sz="2000" b="1" dirty="0"/>
              <a:t>Pour l’obtention d’un produit bien classé en termes de nutriscore grade on s’orientera vers des produits avec des nutriments pas très élevés.</a:t>
            </a:r>
          </a:p>
          <a:p>
            <a:endParaRPr lang="fr-FR" sz="2000" b="1" dirty="0"/>
          </a:p>
          <a:p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50078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EEB020E7-FA0A-4B25-A720-BFA82554B2D2}"/>
              </a:ext>
            </a:extLst>
          </p:cNvPr>
          <p:cNvSpPr/>
          <p:nvPr/>
        </p:nvSpPr>
        <p:spPr>
          <a:xfrm>
            <a:off x="48419" y="980280"/>
            <a:ext cx="10798414" cy="2843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6B6C71-ED2A-420E-A216-4A58E318785F}"/>
              </a:ext>
            </a:extLst>
          </p:cNvPr>
          <p:cNvSpPr txBox="1"/>
          <p:nvPr/>
        </p:nvSpPr>
        <p:spPr>
          <a:xfrm>
            <a:off x="2109761" y="276064"/>
            <a:ext cx="5649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Concevoir une application au service de la santé publique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2BA4C3-FBE7-473C-A11B-88FA29CC91F7}"/>
              </a:ext>
            </a:extLst>
          </p:cNvPr>
          <p:cNvSpPr txBox="1"/>
          <p:nvPr/>
        </p:nvSpPr>
        <p:spPr>
          <a:xfrm>
            <a:off x="10247411" y="2027252"/>
            <a:ext cx="1869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Recommandation de produits </a:t>
            </a:r>
          </a:p>
        </p:txBody>
      </p:sp>
      <p:pic>
        <p:nvPicPr>
          <p:cNvPr id="21" name="Picture 2" descr="Nutri-score — Wikipédia">
            <a:extLst>
              <a:ext uri="{FF2B5EF4-FFF2-40B4-BE49-F238E27FC236}">
                <a16:creationId xmlns:a16="http://schemas.microsoft.com/office/drawing/2014/main" id="{57604503-0C70-43F4-834C-044EE94F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112" y="1012442"/>
            <a:ext cx="1290266" cy="101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16B01C-5232-43B1-A39C-39E368FDA510}"/>
              </a:ext>
            </a:extLst>
          </p:cNvPr>
          <p:cNvSpPr txBox="1"/>
          <p:nvPr/>
        </p:nvSpPr>
        <p:spPr>
          <a:xfrm>
            <a:off x="173685" y="1833908"/>
            <a:ext cx="13537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Suppression des doublons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7FD0CF-C018-41A3-86F8-A952DEF38056}"/>
              </a:ext>
            </a:extLst>
          </p:cNvPr>
          <p:cNvSpPr txBox="1"/>
          <p:nvPr/>
        </p:nvSpPr>
        <p:spPr>
          <a:xfrm>
            <a:off x="1529978" y="1695408"/>
            <a:ext cx="153181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Suppression lignes sans nutriscore et nom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F174DCA-413D-4E90-BFBA-6946E6F65677}"/>
              </a:ext>
            </a:extLst>
          </p:cNvPr>
          <p:cNvSpPr txBox="1"/>
          <p:nvPr/>
        </p:nvSpPr>
        <p:spPr>
          <a:xfrm>
            <a:off x="3061789" y="1926288"/>
            <a:ext cx="11804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Choix pays</a:t>
            </a:r>
          </a:p>
          <a:p>
            <a:r>
              <a:rPr lang="fr-FR" dirty="0"/>
              <a:t>France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29D9B9-4475-47E3-A59C-C362FCF55442}"/>
              </a:ext>
            </a:extLst>
          </p:cNvPr>
          <p:cNvSpPr txBox="1"/>
          <p:nvPr/>
        </p:nvSpPr>
        <p:spPr>
          <a:xfrm>
            <a:off x="4165649" y="1628433"/>
            <a:ext cx="130542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Filtration métier suppression valeur &gt;100 et &lt;0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01FBDC-D1CD-40FD-87F9-AF7158C35D3D}"/>
              </a:ext>
            </a:extLst>
          </p:cNvPr>
          <p:cNvSpPr txBox="1"/>
          <p:nvPr/>
        </p:nvSpPr>
        <p:spPr>
          <a:xfrm>
            <a:off x="5406350" y="1397675"/>
            <a:ext cx="11397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Filtration métier</a:t>
            </a:r>
          </a:p>
          <a:p>
            <a:r>
              <a:rPr lang="fr-FR" dirty="0"/>
              <a:t>Somme des variables pas &gt; 100 ni =0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E33D07-82A4-4BED-A663-991414317798}"/>
              </a:ext>
            </a:extLst>
          </p:cNvPr>
          <p:cNvSpPr txBox="1"/>
          <p:nvPr/>
        </p:nvSpPr>
        <p:spPr>
          <a:xfrm>
            <a:off x="6546118" y="1766932"/>
            <a:ext cx="10579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Filtration métier calcul de l’énergie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EBF243C-2F52-4B1E-82E7-2D1942BCE0A1}"/>
              </a:ext>
            </a:extLst>
          </p:cNvPr>
          <p:cNvSpPr txBox="1"/>
          <p:nvPr/>
        </p:nvSpPr>
        <p:spPr>
          <a:xfrm>
            <a:off x="7570484" y="2043930"/>
            <a:ext cx="11804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Détection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F4384A-0717-434A-AE98-21727818D49B}"/>
              </a:ext>
            </a:extLst>
          </p:cNvPr>
          <p:cNvSpPr txBox="1"/>
          <p:nvPr/>
        </p:nvSpPr>
        <p:spPr>
          <a:xfrm>
            <a:off x="8765980" y="1926288"/>
            <a:ext cx="135372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Imputation valeurs manquantes 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E323D76-2F71-44B8-A081-D75D4719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16" y="3193592"/>
            <a:ext cx="3280053" cy="36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CFF69021-6C96-4DDF-A97F-0C95AEB8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28" y="3403615"/>
            <a:ext cx="3862471" cy="352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4ED2F85-0046-43B2-892E-5DAFCE62B808}"/>
              </a:ext>
            </a:extLst>
          </p:cNvPr>
          <p:cNvSpPr txBox="1"/>
          <p:nvPr/>
        </p:nvSpPr>
        <p:spPr>
          <a:xfrm>
            <a:off x="7548142" y="3914442"/>
            <a:ext cx="439805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Compétences acquises: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cleaning</a:t>
            </a:r>
            <a:r>
              <a:rPr lang="fr-FR" dirty="0"/>
              <a:t> et connaissances métiers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des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Recherche des </a:t>
            </a:r>
            <a:r>
              <a:rPr lang="fr-FR" dirty="0" err="1"/>
              <a:t>outliers</a:t>
            </a:r>
            <a:r>
              <a:rPr lang="fr-F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Techniques d’imputations</a:t>
            </a:r>
            <a:r>
              <a:rPr lang="fr-FR" b="1" dirty="0"/>
              <a:t>:  Simple imputer, pandas et </a:t>
            </a:r>
            <a:r>
              <a:rPr lang="fr-FR" b="1" dirty="0" err="1"/>
              <a:t>iterative</a:t>
            </a:r>
            <a:r>
              <a:rPr lang="fr-FR" b="1" dirty="0"/>
              <a:t> imputer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bivariée: </a:t>
            </a:r>
            <a:r>
              <a:rPr lang="fr-FR" b="1" dirty="0"/>
              <a:t>Test chi 2, test de corrélation, </a:t>
            </a:r>
            <a:r>
              <a:rPr lang="fr-FR" b="1" dirty="0" err="1"/>
              <a:t>Kruskal</a:t>
            </a:r>
            <a:r>
              <a:rPr lang="fr-FR" b="1" dirty="0"/>
              <a:t> </a:t>
            </a:r>
            <a:r>
              <a:rPr lang="fr-FR" b="1" dirty="0" err="1"/>
              <a:t>wallis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 multivariée</a:t>
            </a:r>
            <a:r>
              <a:rPr lang="fr-FR" b="1" dirty="0"/>
              <a:t> ACP, ANOVA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578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16" y="990148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09711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PRESENTATION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067736"/>
          </a:xfrm>
        </p:spPr>
        <p:txBody>
          <a:bodyPr>
            <a:noAutofit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183 colonnes qui contiennent :</a:t>
            </a:r>
          </a:p>
          <a:p>
            <a:pPr lvl="1"/>
            <a:r>
              <a:rPr lang="fr-FR" sz="2000" b="1" dirty="0"/>
              <a:t>Les informations générales sur la fiche du produit : nom, date de modification, etc.</a:t>
            </a:r>
          </a:p>
          <a:p>
            <a:pPr lvl="1"/>
            <a:r>
              <a:rPr lang="fr-FR" sz="2000" b="1" dirty="0"/>
              <a:t>Un ensemble de tags : catégorie du produit, localisation, origine, etc.</a:t>
            </a:r>
          </a:p>
          <a:p>
            <a:pPr lvl="1"/>
            <a:r>
              <a:rPr lang="fr-FR" sz="2000" b="1" dirty="0"/>
              <a:t>Les ingrédients composant les produits et leurs additifs éventuels.</a:t>
            </a:r>
          </a:p>
          <a:p>
            <a:pPr lvl="1"/>
            <a:r>
              <a:rPr lang="fr-FR" sz="2000" b="1" dirty="0"/>
              <a:t>Des informations nutritionnelles : quantité en grammes d’un nutriment pour 100 grammes du produit.</a:t>
            </a:r>
            <a:endParaRPr lang="fr-FR" sz="2000" b="1" dirty="0">
              <a:solidFill>
                <a:srgbClr val="000000"/>
              </a:solidFill>
            </a:endParaRPr>
          </a:p>
          <a:p>
            <a:r>
              <a:rPr lang="fr-FR" sz="2000" b="1" dirty="0">
                <a:solidFill>
                  <a:srgbClr val="000000"/>
                </a:solidFill>
              </a:rPr>
              <a:t> 1555491 produits du monde entier 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Nous remarquons aussi que la base contient au moins 106 colonnes qui ont des  valeurs manquantes comprises entre 95 à 100%</a:t>
            </a:r>
          </a:p>
        </p:txBody>
      </p:sp>
    </p:spTree>
    <p:extLst>
      <p:ext uri="{BB962C8B-B14F-4D97-AF65-F5344CB8AC3E}">
        <p14:creationId xmlns:p14="http://schemas.microsoft.com/office/powerpoint/2010/main" val="349744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DÉMARCHE DE L’ANALYSE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fr-FR" sz="2000" b="1" dirty="0">
                <a:solidFill>
                  <a:srgbClr val="000000"/>
                </a:solidFill>
              </a:rPr>
              <a:t>Nous allons tout d’abord nettoyer notre jeu de données en premier lieu  sur les  colonnes (183 colonnes)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On va regarder le pourcentage de valeurs manquantes et on gardera ceux qui ont moins 95 % de valeurs manquantes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Après le nettoyage des colonnes nous ferons une sélection de lignes en vues de répondre à notre idée d’application.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Après cette partie de nettoyage, nous allons regarder les </a:t>
            </a:r>
            <a:r>
              <a:rPr lang="fr-FR" sz="2000" b="1" dirty="0" err="1">
                <a:solidFill>
                  <a:srgbClr val="000000"/>
                </a:solidFill>
              </a:rPr>
              <a:t>outliers</a:t>
            </a:r>
            <a:r>
              <a:rPr lang="fr-FR" sz="2000" b="1" dirty="0">
                <a:solidFill>
                  <a:srgbClr val="000000"/>
                </a:solidFill>
              </a:rPr>
              <a:t>.</a:t>
            </a:r>
          </a:p>
          <a:p>
            <a:r>
              <a:rPr lang="fr-FR" sz="2000" b="1" dirty="0">
                <a:solidFill>
                  <a:srgbClr val="000000"/>
                </a:solidFill>
              </a:rPr>
              <a:t>Pour finir nous ferons une analyse univariée, bivariée et multivariée.</a:t>
            </a:r>
          </a:p>
        </p:txBody>
      </p:sp>
    </p:spTree>
    <p:extLst>
      <p:ext uri="{BB962C8B-B14F-4D97-AF65-F5344CB8AC3E}">
        <p14:creationId xmlns:p14="http://schemas.microsoft.com/office/powerpoint/2010/main" val="213749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D73359-B665-4F8E-B58C-0530D431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FFFF"/>
                </a:solidFill>
              </a:rPr>
              <a:t>NETTOYAGE TABLEAU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AE659-0307-4C8C-BA7E-5C73909B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r>
              <a:rPr lang="fr-FR" sz="2200" b="1" dirty="0">
                <a:solidFill>
                  <a:srgbClr val="000000"/>
                </a:solidFill>
              </a:rPr>
              <a:t>Nous allons regarder les produits, pour cela nous allons nous intéresser sur la variable « Code »</a:t>
            </a:r>
          </a:p>
          <a:p>
            <a:r>
              <a:rPr lang="fr-FR" sz="2200" b="1" dirty="0">
                <a:solidFill>
                  <a:srgbClr val="000000"/>
                </a:solidFill>
              </a:rPr>
              <a:t>La variable « Code » nous donne le code d’un produit qui est unique, nous supprimerons tous les doublons.</a:t>
            </a:r>
          </a:p>
          <a:p>
            <a:r>
              <a:rPr lang="fr-FR" sz="2200" b="1" dirty="0">
                <a:solidFill>
                  <a:srgbClr val="000000"/>
                </a:solidFill>
              </a:rPr>
              <a:t>Dans le but de notre application nous nous intéressons que sur les lignes ou le nom produit est renseigné ainsi que le nutriscore grade.</a:t>
            </a:r>
          </a:p>
          <a:p>
            <a:r>
              <a:rPr lang="fr-FR" sz="2200" b="1" dirty="0">
                <a:solidFill>
                  <a:srgbClr val="000000"/>
                </a:solidFill>
              </a:rPr>
              <a:t>On s’intéresse que sur les produits ayant au moins 19 colonnes remplis.</a:t>
            </a:r>
          </a:p>
          <a:p>
            <a:r>
              <a:rPr lang="fr-FR" sz="2200" b="1" dirty="0">
                <a:solidFill>
                  <a:srgbClr val="000000"/>
                </a:solidFill>
              </a:rPr>
              <a:t>Nous avons supprimés au moins 18 % de nos lignes </a:t>
            </a:r>
          </a:p>
          <a:p>
            <a:r>
              <a:rPr lang="fr-FR" sz="2200" b="1" dirty="0">
                <a:solidFill>
                  <a:srgbClr val="000000"/>
                </a:solidFill>
              </a:rPr>
              <a:t>Pour les colonnes il nous restent au moins 36 % de nos colonnes (66)</a:t>
            </a:r>
          </a:p>
          <a:p>
            <a:endParaRPr lang="fr-FR" sz="2000" b="1" dirty="0">
              <a:solidFill>
                <a:srgbClr val="000000"/>
              </a:solidFill>
            </a:endParaRPr>
          </a:p>
          <a:p>
            <a:endParaRPr lang="fr-F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739123-65CA-4064-86D5-4091EADB9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70" y="288485"/>
            <a:ext cx="9411789" cy="61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E8EEC1-8529-42D0-81DA-C659EFB410E5}"/>
              </a:ext>
            </a:extLst>
          </p:cNvPr>
          <p:cNvSpPr txBox="1"/>
          <p:nvPr/>
        </p:nvSpPr>
        <p:spPr>
          <a:xfrm>
            <a:off x="10226977" y="2002485"/>
            <a:ext cx="157848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u="sng" dirty="0"/>
              <a:t>Légende:</a:t>
            </a:r>
          </a:p>
          <a:p>
            <a:r>
              <a:rPr lang="fr-FR" b="1" dirty="0"/>
              <a:t>Bleu </a:t>
            </a:r>
            <a:r>
              <a:rPr lang="fr-FR" dirty="0"/>
              <a:t>représente le taux de remplissage de la colonne</a:t>
            </a:r>
          </a:p>
          <a:p>
            <a:r>
              <a:rPr lang="fr-FR" b="1" dirty="0"/>
              <a:t>Vert </a:t>
            </a:r>
            <a:r>
              <a:rPr lang="fr-FR" dirty="0"/>
              <a:t>représente le taux de valeurs manquantes de la colonne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44345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2883</Words>
  <Application>Microsoft Office PowerPoint</Application>
  <PresentationFormat>Grand écran</PresentationFormat>
  <Paragraphs>508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Algerian</vt:lpstr>
      <vt:lpstr>Arial</vt:lpstr>
      <vt:lpstr>Calibri</vt:lpstr>
      <vt:lpstr>Calibri Light</vt:lpstr>
      <vt:lpstr>Thème Office</vt:lpstr>
      <vt:lpstr>Présentation PowerPoint</vt:lpstr>
      <vt:lpstr>OBJECTIFS DE L’ETUDE</vt:lpstr>
      <vt:lpstr>OBJECTIFS DE L’ETUDE</vt:lpstr>
      <vt:lpstr>FAITES VOUS PLAISIR, AVEC DE BONS PRODUITS</vt:lpstr>
      <vt:lpstr>FAITES VOUS PLAISIR, AVEC DE BONS PRODUITS</vt:lpstr>
      <vt:lpstr>PRESENTATION BASE DE DONNÉES</vt:lpstr>
      <vt:lpstr>DÉMARCHE DE L’ANALYSE </vt:lpstr>
      <vt:lpstr>NETTOYAGE TABLEAU DE DONNÉES</vt:lpstr>
      <vt:lpstr>Présentation PowerPoint</vt:lpstr>
      <vt:lpstr>NETTOYAGE TABLEAU DE DONNÉES</vt:lpstr>
      <vt:lpstr>NETTOYAGE TABLEAU DE DONNÉES</vt:lpstr>
      <vt:lpstr>Présentation PowerPoint</vt:lpstr>
      <vt:lpstr>NETTOYAGE TABLEAU DE DONNÉES</vt:lpstr>
      <vt:lpstr>Présentation PowerPoint</vt:lpstr>
      <vt:lpstr>NETTOYAGE TABLEAU DE DONNÉES</vt:lpstr>
      <vt:lpstr>Présentation PowerPoint</vt:lpstr>
      <vt:lpstr>IDENTIFICATION DES OUTLIERS</vt:lpstr>
      <vt:lpstr>Présentation PowerPoint</vt:lpstr>
      <vt:lpstr>IDENTIFICATION DES VALEURS ABERRANTES </vt:lpstr>
      <vt:lpstr>IDENTIFICATION DES VALEURS ABERRANTES </vt:lpstr>
      <vt:lpstr>Présentation PowerPoint</vt:lpstr>
      <vt:lpstr>BASE D’ÉTUDE</vt:lpstr>
      <vt:lpstr>Présentation PowerPoint</vt:lpstr>
      <vt:lpstr>IMPUTATION DES VALEURS MANQUANTES</vt:lpstr>
      <vt:lpstr>ANALYSE EXPLORATOIRE </vt:lpstr>
      <vt:lpstr>Présentation PowerPoint</vt:lpstr>
      <vt:lpstr>ANALYSE EXPLORATOIRE </vt:lpstr>
      <vt:lpstr>ANALYSE EXPLORATOIRE </vt:lpstr>
      <vt:lpstr>ANALYSE EXPLORATOIRE </vt:lpstr>
      <vt:lpstr>ANALYSE DEUX CATEGORIELLES</vt:lpstr>
      <vt:lpstr>ANALYSE DEUX CATEGORIELLES</vt:lpstr>
      <vt:lpstr>ANALYSE NUMERIQUE ET  CATEGORIELLE</vt:lpstr>
      <vt:lpstr>Présentation PowerPoint</vt:lpstr>
      <vt:lpstr>Présentation PowerPoint</vt:lpstr>
      <vt:lpstr>Présentation PowerPoint</vt:lpstr>
      <vt:lpstr>ANALYSE NUMERIQUE ET  CATEGORIELLE (ANOVA)</vt:lpstr>
      <vt:lpstr>ANALYSE NUMERIQUE ET  CATEGORIELLE (KRUSKAL WALLIS)</vt:lpstr>
      <vt:lpstr>ANALYSE NUMERIQUE ET NUMERIQUE </vt:lpstr>
      <vt:lpstr>Présentation PowerPoint</vt:lpstr>
      <vt:lpstr>ANALYSE NUMERIQUE ET NUMERIQUE EN FONCTION DE LA VARIABLE TARGET  </vt:lpstr>
      <vt:lpstr>Présentation PowerPoint</vt:lpstr>
      <vt:lpstr>Présentation PowerPoint</vt:lpstr>
      <vt:lpstr>Présentation PowerPoint</vt:lpstr>
      <vt:lpstr>ANALYSE MULTIVARIÉE</vt:lpstr>
      <vt:lpstr>ANALYSE MULTIVARIÉE</vt:lpstr>
      <vt:lpstr>Présentation PowerPoint</vt:lpstr>
      <vt:lpstr>Présentation PowerPoint</vt:lpstr>
      <vt:lpstr>Présentation PowerPoint</vt:lpstr>
      <vt:lpstr>FAITS PERTINENTS </vt:lpstr>
      <vt:lpstr>FAITS PERTINENTS 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Sonia1 Sonia1</dc:creator>
  <cp:lastModifiedBy>Sonia1 Sonia1</cp:lastModifiedBy>
  <cp:revision>99</cp:revision>
  <dcterms:created xsi:type="dcterms:W3CDTF">2021-03-03T13:36:46Z</dcterms:created>
  <dcterms:modified xsi:type="dcterms:W3CDTF">2021-03-12T15:09:06Z</dcterms:modified>
</cp:coreProperties>
</file>