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62"/>
  </p:notesMasterIdLst>
  <p:handoutMasterIdLst>
    <p:handoutMasterId r:id="rId63"/>
  </p:handoutMasterIdLst>
  <p:sldIdLst>
    <p:sldId id="256" r:id="rId2"/>
    <p:sldId id="257" r:id="rId3"/>
    <p:sldId id="261" r:id="rId4"/>
    <p:sldId id="262" r:id="rId5"/>
    <p:sldId id="263" r:id="rId6"/>
    <p:sldId id="264" r:id="rId7"/>
    <p:sldId id="265" r:id="rId8"/>
    <p:sldId id="267" r:id="rId9"/>
    <p:sldId id="269" r:id="rId10"/>
    <p:sldId id="270" r:id="rId11"/>
    <p:sldId id="275" r:id="rId12"/>
    <p:sldId id="277" r:id="rId13"/>
    <p:sldId id="332" r:id="rId14"/>
    <p:sldId id="333" r:id="rId15"/>
    <p:sldId id="334" r:id="rId16"/>
    <p:sldId id="278" r:id="rId17"/>
    <p:sldId id="283" r:id="rId18"/>
    <p:sldId id="335" r:id="rId19"/>
    <p:sldId id="284" r:id="rId20"/>
    <p:sldId id="285" r:id="rId21"/>
    <p:sldId id="336" r:id="rId22"/>
    <p:sldId id="287" r:id="rId23"/>
    <p:sldId id="288" r:id="rId24"/>
    <p:sldId id="290" r:id="rId25"/>
    <p:sldId id="337" r:id="rId26"/>
    <p:sldId id="295" r:id="rId27"/>
    <p:sldId id="338" r:id="rId28"/>
    <p:sldId id="339"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10" r:id="rId42"/>
    <p:sldId id="311" r:id="rId43"/>
    <p:sldId id="312" r:id="rId44"/>
    <p:sldId id="313" r:id="rId45"/>
    <p:sldId id="314" r:id="rId46"/>
    <p:sldId id="315" r:id="rId47"/>
    <p:sldId id="317" r:id="rId48"/>
    <p:sldId id="340" r:id="rId49"/>
    <p:sldId id="319" r:id="rId50"/>
    <p:sldId id="320" r:id="rId51"/>
    <p:sldId id="321" r:id="rId52"/>
    <p:sldId id="322" r:id="rId53"/>
    <p:sldId id="323" r:id="rId54"/>
    <p:sldId id="324" r:id="rId55"/>
    <p:sldId id="325" r:id="rId56"/>
    <p:sldId id="326" r:id="rId57"/>
    <p:sldId id="327" r:id="rId58"/>
    <p:sldId id="329" r:id="rId59"/>
    <p:sldId id="330" r:id="rId60"/>
    <p:sldId id="331"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8" autoAdjust="0"/>
    <p:restoredTop sz="94660"/>
  </p:normalViewPr>
  <p:slideViewPr>
    <p:cSldViewPr snapToGrid="0">
      <p:cViewPr varScale="1">
        <p:scale>
          <a:sx n="83" d="100"/>
          <a:sy n="83" d="100"/>
        </p:scale>
        <p:origin x="67" y="2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57CC0C9-8D02-41BC-AF2A-657DE406FD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A298C9A-30AD-4722-81FE-07019651AF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6AAAE9-5C4C-43E8-8005-FEA9E71FB328}" type="datetimeFigureOut">
              <a:rPr lang="fr-FR" smtClean="0"/>
              <a:t>03/05/2021</a:t>
            </a:fld>
            <a:endParaRPr lang="fr-FR"/>
          </a:p>
        </p:txBody>
      </p:sp>
      <p:sp>
        <p:nvSpPr>
          <p:cNvPr id="4" name="Espace réservé du pied de page 3">
            <a:extLst>
              <a:ext uri="{FF2B5EF4-FFF2-40B4-BE49-F238E27FC236}">
                <a16:creationId xmlns:a16="http://schemas.microsoft.com/office/drawing/2014/main" id="{9D08D68D-C4E9-4DD0-BF1D-A9D4545EBB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a:t>Camara Souleymane Etudiant Data Scientist Open Class Room Central Supélec</a:t>
            </a:r>
          </a:p>
        </p:txBody>
      </p:sp>
      <p:sp>
        <p:nvSpPr>
          <p:cNvPr id="5" name="Espace réservé du numéro de diapositive 4">
            <a:extLst>
              <a:ext uri="{FF2B5EF4-FFF2-40B4-BE49-F238E27FC236}">
                <a16:creationId xmlns:a16="http://schemas.microsoft.com/office/drawing/2014/main" id="{4D35198E-0379-4F50-AE5F-A45F1C60AF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DBD327-87AB-4A97-A2C6-091EDCA07876}" type="slidenum">
              <a:rPr lang="fr-FR" smtClean="0"/>
              <a:t>‹N°›</a:t>
            </a:fld>
            <a:endParaRPr lang="fr-FR"/>
          </a:p>
        </p:txBody>
      </p:sp>
    </p:spTree>
    <p:extLst>
      <p:ext uri="{BB962C8B-B14F-4D97-AF65-F5344CB8AC3E}">
        <p14:creationId xmlns:p14="http://schemas.microsoft.com/office/powerpoint/2010/main" val="176456006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91D0C0-CBC8-4B3F-895A-22B5ABCAB5E3}" type="datetimeFigureOut">
              <a:rPr lang="fr-FR" smtClean="0"/>
              <a:t>02/05/2021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Camara Souleymane Etudiant Data Scientist Open Class Room Central Supélec</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C4A74-70A7-46B6-A144-5D541C5F0776}" type="slidenum">
              <a:rPr lang="fr-FR" smtClean="0"/>
              <a:t>‹N°›</a:t>
            </a:fld>
            <a:endParaRPr lang="fr-FR"/>
          </a:p>
        </p:txBody>
      </p:sp>
    </p:spTree>
    <p:extLst>
      <p:ext uri="{BB962C8B-B14F-4D97-AF65-F5344CB8AC3E}">
        <p14:creationId xmlns:p14="http://schemas.microsoft.com/office/powerpoint/2010/main" val="191068957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210110" y="6098712"/>
            <a:ext cx="1065101" cy="365125"/>
          </a:xfrm>
        </p:spPr>
        <p:txBody>
          <a:bodyPr/>
          <a:lstStyle>
            <a:lvl1pPr>
              <a:defRPr sz="1200" b="1">
                <a:latin typeface="Calibri" panose="020F0502020204030204" pitchFamily="34" charset="0"/>
                <a:cs typeface="Calibri" panose="020F0502020204030204" pitchFamily="34" charset="0"/>
              </a:defRPr>
            </a:lvl1pPr>
          </a:lstStyle>
          <a:p>
            <a:fld id="{5AD36749-8CFA-4608-854B-0654F26A4E90}" type="datetime1">
              <a:rPr lang="fr-FR" smtClean="0"/>
              <a:t>02/05/2021</a:t>
            </a:fld>
            <a:endParaRPr lang="fr-FR" dirty="0"/>
          </a:p>
        </p:txBody>
      </p:sp>
      <p:sp>
        <p:nvSpPr>
          <p:cNvPr id="5" name="Footer Placeholder 4"/>
          <p:cNvSpPr>
            <a:spLocks noGrp="1"/>
          </p:cNvSpPr>
          <p:nvPr>
            <p:ph type="ftr" sz="quarter" idx="11"/>
          </p:nvPr>
        </p:nvSpPr>
        <p:spPr>
          <a:xfrm>
            <a:off x="692659" y="6098712"/>
            <a:ext cx="6297612" cy="365125"/>
          </a:xfrm>
        </p:spPr>
        <p:txBody>
          <a:bodyPr/>
          <a:lstStyle>
            <a:lvl1pPr>
              <a:defRPr sz="1200" b="1">
                <a:latin typeface="Calibri" panose="020F0502020204030204" pitchFamily="34" charset="0"/>
                <a:cs typeface="Calibri" panose="020F0502020204030204" pitchFamily="34" charset="0"/>
              </a:defRPr>
            </a:lvl1pPr>
          </a:lstStyle>
          <a:p>
            <a:r>
              <a:rPr lang="fr-FR"/>
              <a:t>CAMARA Souleymane Étudiant Data Scientist Open Class Room Central Supélec</a:t>
            </a:r>
            <a:endParaRPr lang="fr-FR" dirty="0"/>
          </a:p>
        </p:txBody>
      </p:sp>
      <p:sp>
        <p:nvSpPr>
          <p:cNvPr id="6" name="Slide Number Placeholder 5"/>
          <p:cNvSpPr>
            <a:spLocks noGrp="1"/>
          </p:cNvSpPr>
          <p:nvPr>
            <p:ph type="sldNum" sz="quarter" idx="12"/>
          </p:nvPr>
        </p:nvSpPr>
        <p:spPr>
          <a:xfrm>
            <a:off x="8579788" y="6098711"/>
            <a:ext cx="590813" cy="365125"/>
          </a:xfrm>
        </p:spPr>
        <p:txBody>
          <a:bodyPr/>
          <a:lstStyle>
            <a:lvl1pPr>
              <a:defRPr sz="1800" b="1">
                <a:solidFill>
                  <a:schemeClr val="tx1"/>
                </a:solidFill>
                <a:latin typeface="Calibri" panose="020F0502020204030204" pitchFamily="34" charset="0"/>
                <a:cs typeface="Calibri" panose="020F0502020204030204" pitchFamily="34" charset="0"/>
              </a:defRPr>
            </a:lvl1pPr>
          </a:lstStyle>
          <a:p>
            <a:fld id="{8C81EA20-52F5-4E47-A504-4662F122570D}" type="slidenum">
              <a:rPr lang="fr-FR" smtClean="0"/>
              <a:pPr/>
              <a:t>‹N°›</a:t>
            </a:fld>
            <a:endParaRPr lang="fr-FR" dirty="0"/>
          </a:p>
        </p:txBody>
      </p:sp>
    </p:spTree>
    <p:extLst>
      <p:ext uri="{BB962C8B-B14F-4D97-AF65-F5344CB8AC3E}">
        <p14:creationId xmlns:p14="http://schemas.microsoft.com/office/powerpoint/2010/main" val="3538317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58FA4D6-AF37-48EE-8354-803F2E38E1B5}" type="datetime1">
              <a:rPr lang="fr-FR" smtClean="0"/>
              <a:t>02/05/2021</a:t>
            </a:fld>
            <a:endParaRPr lang="fr-FR"/>
          </a:p>
        </p:txBody>
      </p:sp>
      <p:sp>
        <p:nvSpPr>
          <p:cNvPr id="5" name="Footer Placeholder 4"/>
          <p:cNvSpPr>
            <a:spLocks noGrp="1"/>
          </p:cNvSpPr>
          <p:nvPr>
            <p:ph type="ftr" sz="quarter" idx="11"/>
          </p:nvPr>
        </p:nvSpPr>
        <p:spPr/>
        <p:txBody>
          <a:bodyPr/>
          <a:lstStyle/>
          <a:p>
            <a:r>
              <a:rPr lang="fr-FR"/>
              <a:t>CAMARA Souleymane Étudiant Data Scientist Open Class Room Central Supélec</a:t>
            </a:r>
          </a:p>
        </p:txBody>
      </p:sp>
      <p:sp>
        <p:nvSpPr>
          <p:cNvPr id="6" name="Slide Number Placeholder 5"/>
          <p:cNvSpPr>
            <a:spLocks noGrp="1"/>
          </p:cNvSpPr>
          <p:nvPr>
            <p:ph type="sldNum" sz="quarter" idx="12"/>
          </p:nvPr>
        </p:nvSpPr>
        <p:spPr/>
        <p:txBody>
          <a:bodyPr/>
          <a:lstStyle/>
          <a:p>
            <a:fld id="{8C81EA20-52F5-4E47-A504-4662F122570D}" type="slidenum">
              <a:rPr lang="fr-FR" smtClean="0"/>
              <a:t>‹N°›</a:t>
            </a:fld>
            <a:endParaRPr lang="fr-FR"/>
          </a:p>
        </p:txBody>
      </p:sp>
    </p:spTree>
    <p:extLst>
      <p:ext uri="{BB962C8B-B14F-4D97-AF65-F5344CB8AC3E}">
        <p14:creationId xmlns:p14="http://schemas.microsoft.com/office/powerpoint/2010/main" val="67013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0C3FD35-28DF-42B0-A4AD-B5DE93B7799D}" type="datetime1">
              <a:rPr lang="fr-FR" smtClean="0"/>
              <a:t>02/05/2021</a:t>
            </a:fld>
            <a:endParaRPr lang="fr-FR"/>
          </a:p>
        </p:txBody>
      </p:sp>
      <p:sp>
        <p:nvSpPr>
          <p:cNvPr id="5" name="Footer Placeholder 4"/>
          <p:cNvSpPr>
            <a:spLocks noGrp="1"/>
          </p:cNvSpPr>
          <p:nvPr>
            <p:ph type="ftr" sz="quarter" idx="11"/>
          </p:nvPr>
        </p:nvSpPr>
        <p:spPr/>
        <p:txBody>
          <a:bodyPr/>
          <a:lstStyle/>
          <a:p>
            <a:r>
              <a:rPr lang="fr-FR"/>
              <a:t>CAMARA Souleymane Étudiant Data Scientist Open Class Room Central Supélec</a:t>
            </a:r>
          </a:p>
        </p:txBody>
      </p:sp>
      <p:sp>
        <p:nvSpPr>
          <p:cNvPr id="6" name="Slide Number Placeholder 5"/>
          <p:cNvSpPr>
            <a:spLocks noGrp="1"/>
          </p:cNvSpPr>
          <p:nvPr>
            <p:ph type="sldNum" sz="quarter" idx="12"/>
          </p:nvPr>
        </p:nvSpPr>
        <p:spPr/>
        <p:txBody>
          <a:bodyPr/>
          <a:lstStyle/>
          <a:p>
            <a:fld id="{8C81EA20-52F5-4E47-A504-4662F122570D}"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05368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DCD2DB-D543-4337-B817-BF16D01CC359}" type="datetime1">
              <a:rPr lang="fr-FR" smtClean="0"/>
              <a:t>02/05/2021</a:t>
            </a:fld>
            <a:endParaRPr lang="fr-FR"/>
          </a:p>
        </p:txBody>
      </p:sp>
      <p:sp>
        <p:nvSpPr>
          <p:cNvPr id="5" name="Footer Placeholder 4"/>
          <p:cNvSpPr>
            <a:spLocks noGrp="1"/>
          </p:cNvSpPr>
          <p:nvPr>
            <p:ph type="ftr" sz="quarter" idx="11"/>
          </p:nvPr>
        </p:nvSpPr>
        <p:spPr/>
        <p:txBody>
          <a:bodyPr/>
          <a:lstStyle/>
          <a:p>
            <a:r>
              <a:rPr lang="fr-FR"/>
              <a:t>CAMARA Souleymane Étudiant Data Scientist Open Class Room Central Supélec</a:t>
            </a:r>
          </a:p>
        </p:txBody>
      </p:sp>
      <p:sp>
        <p:nvSpPr>
          <p:cNvPr id="6" name="Slide Number Placeholder 5"/>
          <p:cNvSpPr>
            <a:spLocks noGrp="1"/>
          </p:cNvSpPr>
          <p:nvPr>
            <p:ph type="sldNum" sz="quarter" idx="12"/>
          </p:nvPr>
        </p:nvSpPr>
        <p:spPr/>
        <p:txBody>
          <a:bodyPr/>
          <a:lstStyle/>
          <a:p>
            <a:fld id="{8C81EA20-52F5-4E47-A504-4662F122570D}" type="slidenum">
              <a:rPr lang="fr-FR" smtClean="0"/>
              <a:t>‹N°›</a:t>
            </a:fld>
            <a:endParaRPr lang="fr-FR"/>
          </a:p>
        </p:txBody>
      </p:sp>
    </p:spTree>
    <p:extLst>
      <p:ext uri="{BB962C8B-B14F-4D97-AF65-F5344CB8AC3E}">
        <p14:creationId xmlns:p14="http://schemas.microsoft.com/office/powerpoint/2010/main" val="1978315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8592608-E773-4E6F-8BC1-FEE31C9EEC66}" type="datetime1">
              <a:rPr lang="fr-FR" smtClean="0"/>
              <a:t>02/05/2021</a:t>
            </a:fld>
            <a:endParaRPr lang="fr-FR"/>
          </a:p>
        </p:txBody>
      </p:sp>
      <p:sp>
        <p:nvSpPr>
          <p:cNvPr id="5" name="Footer Placeholder 4"/>
          <p:cNvSpPr>
            <a:spLocks noGrp="1"/>
          </p:cNvSpPr>
          <p:nvPr>
            <p:ph type="ftr" sz="quarter" idx="11"/>
          </p:nvPr>
        </p:nvSpPr>
        <p:spPr/>
        <p:txBody>
          <a:bodyPr/>
          <a:lstStyle/>
          <a:p>
            <a:r>
              <a:rPr lang="fr-FR"/>
              <a:t>CAMARA Souleymane Étudiant Data Scientist Open Class Room Central Supélec</a:t>
            </a:r>
          </a:p>
        </p:txBody>
      </p:sp>
      <p:sp>
        <p:nvSpPr>
          <p:cNvPr id="6" name="Slide Number Placeholder 5"/>
          <p:cNvSpPr>
            <a:spLocks noGrp="1"/>
          </p:cNvSpPr>
          <p:nvPr>
            <p:ph type="sldNum" sz="quarter" idx="12"/>
          </p:nvPr>
        </p:nvSpPr>
        <p:spPr/>
        <p:txBody>
          <a:bodyPr/>
          <a:lstStyle/>
          <a:p>
            <a:fld id="{8C81EA20-52F5-4E47-A504-4662F122570D}"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8481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2B6D66D-7729-48FF-9FDB-5B5FF51A00C7}" type="datetime1">
              <a:rPr lang="fr-FR" smtClean="0"/>
              <a:t>02/05/2021</a:t>
            </a:fld>
            <a:endParaRPr lang="fr-FR"/>
          </a:p>
        </p:txBody>
      </p:sp>
      <p:sp>
        <p:nvSpPr>
          <p:cNvPr id="5" name="Footer Placeholder 4"/>
          <p:cNvSpPr>
            <a:spLocks noGrp="1"/>
          </p:cNvSpPr>
          <p:nvPr>
            <p:ph type="ftr" sz="quarter" idx="11"/>
          </p:nvPr>
        </p:nvSpPr>
        <p:spPr/>
        <p:txBody>
          <a:bodyPr/>
          <a:lstStyle/>
          <a:p>
            <a:r>
              <a:rPr lang="fr-FR"/>
              <a:t>CAMARA Souleymane Étudiant Data Scientist Open Class Room Central Supélec</a:t>
            </a:r>
          </a:p>
        </p:txBody>
      </p:sp>
      <p:sp>
        <p:nvSpPr>
          <p:cNvPr id="6" name="Slide Number Placeholder 5"/>
          <p:cNvSpPr>
            <a:spLocks noGrp="1"/>
          </p:cNvSpPr>
          <p:nvPr>
            <p:ph type="sldNum" sz="quarter" idx="12"/>
          </p:nvPr>
        </p:nvSpPr>
        <p:spPr/>
        <p:txBody>
          <a:bodyPr/>
          <a:lstStyle/>
          <a:p>
            <a:fld id="{8C81EA20-52F5-4E47-A504-4662F122570D}" type="slidenum">
              <a:rPr lang="fr-FR" smtClean="0"/>
              <a:t>‹N°›</a:t>
            </a:fld>
            <a:endParaRPr lang="fr-FR"/>
          </a:p>
        </p:txBody>
      </p:sp>
    </p:spTree>
    <p:extLst>
      <p:ext uri="{BB962C8B-B14F-4D97-AF65-F5344CB8AC3E}">
        <p14:creationId xmlns:p14="http://schemas.microsoft.com/office/powerpoint/2010/main" val="83464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5D0C3-B989-457D-85B8-ADF6A1C85B9E}" type="datetime1">
              <a:rPr lang="fr-FR" smtClean="0"/>
              <a:t>02/05/2021</a:t>
            </a:fld>
            <a:endParaRPr lang="fr-FR"/>
          </a:p>
        </p:txBody>
      </p:sp>
      <p:sp>
        <p:nvSpPr>
          <p:cNvPr id="5" name="Footer Placeholder 4"/>
          <p:cNvSpPr>
            <a:spLocks noGrp="1"/>
          </p:cNvSpPr>
          <p:nvPr>
            <p:ph type="ftr" sz="quarter" idx="11"/>
          </p:nvPr>
        </p:nvSpPr>
        <p:spPr/>
        <p:txBody>
          <a:bodyPr/>
          <a:lstStyle/>
          <a:p>
            <a:r>
              <a:rPr lang="fr-FR"/>
              <a:t>CAMARA Souleymane Étudiant Data Scientist Open Class Room Central Supélec</a:t>
            </a:r>
          </a:p>
        </p:txBody>
      </p:sp>
      <p:sp>
        <p:nvSpPr>
          <p:cNvPr id="6" name="Slide Number Placeholder 5"/>
          <p:cNvSpPr>
            <a:spLocks noGrp="1"/>
          </p:cNvSpPr>
          <p:nvPr>
            <p:ph type="sldNum" sz="quarter" idx="12"/>
          </p:nvPr>
        </p:nvSpPr>
        <p:spPr/>
        <p:txBody>
          <a:bodyPr/>
          <a:lstStyle/>
          <a:p>
            <a:fld id="{8C81EA20-52F5-4E47-A504-4662F122570D}" type="slidenum">
              <a:rPr lang="fr-FR" smtClean="0"/>
              <a:t>‹N°›</a:t>
            </a:fld>
            <a:endParaRPr lang="fr-FR"/>
          </a:p>
        </p:txBody>
      </p:sp>
    </p:spTree>
    <p:extLst>
      <p:ext uri="{BB962C8B-B14F-4D97-AF65-F5344CB8AC3E}">
        <p14:creationId xmlns:p14="http://schemas.microsoft.com/office/powerpoint/2010/main" val="2887406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8C5012A-5E2F-446D-9DCB-D46182379C47}" type="datetime1">
              <a:rPr lang="fr-FR" smtClean="0"/>
              <a:t>02/05/2021</a:t>
            </a:fld>
            <a:endParaRPr lang="fr-FR"/>
          </a:p>
        </p:txBody>
      </p:sp>
      <p:sp>
        <p:nvSpPr>
          <p:cNvPr id="5" name="Footer Placeholder 4"/>
          <p:cNvSpPr>
            <a:spLocks noGrp="1"/>
          </p:cNvSpPr>
          <p:nvPr>
            <p:ph type="ftr" sz="quarter" idx="11"/>
          </p:nvPr>
        </p:nvSpPr>
        <p:spPr/>
        <p:txBody>
          <a:bodyPr/>
          <a:lstStyle/>
          <a:p>
            <a:r>
              <a:rPr lang="fr-FR"/>
              <a:t>CAMARA Souleymane Étudiant Data Scientist Open Class Room Central Supélec</a:t>
            </a:r>
          </a:p>
        </p:txBody>
      </p:sp>
      <p:sp>
        <p:nvSpPr>
          <p:cNvPr id="6" name="Slide Number Placeholder 5"/>
          <p:cNvSpPr>
            <a:spLocks noGrp="1"/>
          </p:cNvSpPr>
          <p:nvPr>
            <p:ph type="sldNum" sz="quarter" idx="12"/>
          </p:nvPr>
        </p:nvSpPr>
        <p:spPr/>
        <p:txBody>
          <a:bodyPr/>
          <a:lstStyle/>
          <a:p>
            <a:fld id="{8C81EA20-52F5-4E47-A504-4662F122570D}" type="slidenum">
              <a:rPr lang="fr-FR" smtClean="0"/>
              <a:t>‹N°›</a:t>
            </a:fld>
            <a:endParaRPr lang="fr-FR"/>
          </a:p>
        </p:txBody>
      </p:sp>
    </p:spTree>
    <p:extLst>
      <p:ext uri="{BB962C8B-B14F-4D97-AF65-F5344CB8AC3E}">
        <p14:creationId xmlns:p14="http://schemas.microsoft.com/office/powerpoint/2010/main" val="838736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205132" y="6041362"/>
            <a:ext cx="1290103" cy="365125"/>
          </a:xfrm>
        </p:spPr>
        <p:txBody>
          <a:bodyPr/>
          <a:lstStyle>
            <a:lvl1pPr>
              <a:defRPr sz="1400" b="1">
                <a:latin typeface="Calibri" panose="020F0502020204030204" pitchFamily="34" charset="0"/>
                <a:cs typeface="Calibri" panose="020F0502020204030204" pitchFamily="34" charset="0"/>
              </a:defRPr>
            </a:lvl1pPr>
          </a:lstStyle>
          <a:p>
            <a:fld id="{6305FA87-791C-450D-95A7-117B3C12BB31}" type="datetime1">
              <a:rPr lang="fr-FR" smtClean="0"/>
              <a:pPr/>
              <a:t>02/05/2021</a:t>
            </a:fld>
            <a:endParaRPr lang="fr-FR"/>
          </a:p>
        </p:txBody>
      </p:sp>
      <p:sp>
        <p:nvSpPr>
          <p:cNvPr id="5" name="Footer Placeholder 4"/>
          <p:cNvSpPr>
            <a:spLocks noGrp="1"/>
          </p:cNvSpPr>
          <p:nvPr>
            <p:ph type="ftr" sz="quarter" idx="11"/>
          </p:nvPr>
        </p:nvSpPr>
        <p:spPr>
          <a:xfrm>
            <a:off x="677333" y="6041362"/>
            <a:ext cx="8909113" cy="365125"/>
          </a:xfrm>
        </p:spPr>
        <p:txBody>
          <a:bodyPr/>
          <a:lstStyle>
            <a:lvl1pPr>
              <a:defRPr sz="1400" b="1">
                <a:latin typeface="Calibri" panose="020F0502020204030204" pitchFamily="34" charset="0"/>
                <a:cs typeface="Calibri" panose="020F0502020204030204" pitchFamily="34" charset="0"/>
              </a:defRPr>
            </a:lvl1pPr>
          </a:lstStyle>
          <a:p>
            <a:r>
              <a:rPr lang="fr-FR"/>
              <a:t>CAMARA Souleymane Étudiant Data Scientist Open Class Room Central Supélec</a:t>
            </a:r>
          </a:p>
        </p:txBody>
      </p:sp>
      <p:sp>
        <p:nvSpPr>
          <p:cNvPr id="6" name="Slide Number Placeholder 5"/>
          <p:cNvSpPr>
            <a:spLocks noGrp="1"/>
          </p:cNvSpPr>
          <p:nvPr>
            <p:ph type="sldNum" sz="quarter" idx="12"/>
          </p:nvPr>
        </p:nvSpPr>
        <p:spPr>
          <a:xfrm>
            <a:off x="8590663" y="6041362"/>
            <a:ext cx="966706" cy="365125"/>
          </a:xfrm>
        </p:spPr>
        <p:txBody>
          <a:bodyPr/>
          <a:lstStyle>
            <a:lvl1pPr>
              <a:defRPr sz="2000" b="1">
                <a:solidFill>
                  <a:schemeClr val="tx1"/>
                </a:solidFill>
                <a:latin typeface="Calibri" panose="020F0502020204030204" pitchFamily="34" charset="0"/>
                <a:cs typeface="Calibri" panose="020F0502020204030204" pitchFamily="34" charset="0"/>
              </a:defRPr>
            </a:lvl1pPr>
          </a:lstStyle>
          <a:p>
            <a:fld id="{8C81EA20-52F5-4E47-A504-4662F122570D}" type="slidenum">
              <a:rPr lang="fr-FR" smtClean="0"/>
              <a:pPr/>
              <a:t>‹N°›</a:t>
            </a:fld>
            <a:endParaRPr lang="fr-FR" dirty="0"/>
          </a:p>
        </p:txBody>
      </p:sp>
    </p:spTree>
    <p:extLst>
      <p:ext uri="{BB962C8B-B14F-4D97-AF65-F5344CB8AC3E}">
        <p14:creationId xmlns:p14="http://schemas.microsoft.com/office/powerpoint/2010/main" val="2316676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A5B14A0-AA64-4F6A-8CFF-3D92D040F653}" type="datetime1">
              <a:rPr lang="fr-FR" smtClean="0"/>
              <a:t>02/05/2021</a:t>
            </a:fld>
            <a:endParaRPr lang="fr-FR"/>
          </a:p>
        </p:txBody>
      </p:sp>
      <p:sp>
        <p:nvSpPr>
          <p:cNvPr id="5" name="Footer Placeholder 4"/>
          <p:cNvSpPr>
            <a:spLocks noGrp="1"/>
          </p:cNvSpPr>
          <p:nvPr>
            <p:ph type="ftr" sz="quarter" idx="11"/>
          </p:nvPr>
        </p:nvSpPr>
        <p:spPr/>
        <p:txBody>
          <a:bodyPr/>
          <a:lstStyle/>
          <a:p>
            <a:r>
              <a:rPr lang="fr-FR"/>
              <a:t>CAMARA Souleymane Étudiant Data Scientist Open Class Room Central Supélec</a:t>
            </a:r>
          </a:p>
        </p:txBody>
      </p:sp>
      <p:sp>
        <p:nvSpPr>
          <p:cNvPr id="6" name="Slide Number Placeholder 5"/>
          <p:cNvSpPr>
            <a:spLocks noGrp="1"/>
          </p:cNvSpPr>
          <p:nvPr>
            <p:ph type="sldNum" sz="quarter" idx="12"/>
          </p:nvPr>
        </p:nvSpPr>
        <p:spPr/>
        <p:txBody>
          <a:bodyPr/>
          <a:lstStyle/>
          <a:p>
            <a:fld id="{8C81EA20-52F5-4E47-A504-4662F122570D}" type="slidenum">
              <a:rPr lang="fr-FR" smtClean="0"/>
              <a:t>‹N°›</a:t>
            </a:fld>
            <a:endParaRPr lang="fr-FR"/>
          </a:p>
        </p:txBody>
      </p:sp>
    </p:spTree>
    <p:extLst>
      <p:ext uri="{BB962C8B-B14F-4D97-AF65-F5344CB8AC3E}">
        <p14:creationId xmlns:p14="http://schemas.microsoft.com/office/powerpoint/2010/main" val="406316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EEA579D-C53D-403D-B83D-C00A4C580A3B}" type="datetime1">
              <a:rPr lang="fr-FR" smtClean="0"/>
              <a:t>02/05/2021</a:t>
            </a:fld>
            <a:endParaRPr lang="fr-FR"/>
          </a:p>
        </p:txBody>
      </p:sp>
      <p:sp>
        <p:nvSpPr>
          <p:cNvPr id="6" name="Footer Placeholder 5"/>
          <p:cNvSpPr>
            <a:spLocks noGrp="1"/>
          </p:cNvSpPr>
          <p:nvPr>
            <p:ph type="ftr" sz="quarter" idx="11"/>
          </p:nvPr>
        </p:nvSpPr>
        <p:spPr/>
        <p:txBody>
          <a:bodyPr/>
          <a:lstStyle/>
          <a:p>
            <a:r>
              <a:rPr lang="fr-FR"/>
              <a:t>CAMARA Souleymane Étudiant Data Scientist Open Class Room Central Supélec</a:t>
            </a:r>
          </a:p>
        </p:txBody>
      </p:sp>
      <p:sp>
        <p:nvSpPr>
          <p:cNvPr id="7" name="Slide Number Placeholder 6"/>
          <p:cNvSpPr>
            <a:spLocks noGrp="1"/>
          </p:cNvSpPr>
          <p:nvPr>
            <p:ph type="sldNum" sz="quarter" idx="12"/>
          </p:nvPr>
        </p:nvSpPr>
        <p:spPr/>
        <p:txBody>
          <a:bodyPr/>
          <a:lstStyle/>
          <a:p>
            <a:fld id="{8C81EA20-52F5-4E47-A504-4662F122570D}" type="slidenum">
              <a:rPr lang="fr-FR" smtClean="0"/>
              <a:t>‹N°›</a:t>
            </a:fld>
            <a:endParaRPr lang="fr-FR"/>
          </a:p>
        </p:txBody>
      </p:sp>
    </p:spTree>
    <p:extLst>
      <p:ext uri="{BB962C8B-B14F-4D97-AF65-F5344CB8AC3E}">
        <p14:creationId xmlns:p14="http://schemas.microsoft.com/office/powerpoint/2010/main" val="367575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577E33E-E559-4112-B933-CF77DF70CD18}" type="datetime1">
              <a:rPr lang="fr-FR" smtClean="0"/>
              <a:t>02/05/2021</a:t>
            </a:fld>
            <a:endParaRPr lang="fr-FR"/>
          </a:p>
        </p:txBody>
      </p:sp>
      <p:sp>
        <p:nvSpPr>
          <p:cNvPr id="8" name="Footer Placeholder 7"/>
          <p:cNvSpPr>
            <a:spLocks noGrp="1"/>
          </p:cNvSpPr>
          <p:nvPr>
            <p:ph type="ftr" sz="quarter" idx="11"/>
          </p:nvPr>
        </p:nvSpPr>
        <p:spPr/>
        <p:txBody>
          <a:bodyPr/>
          <a:lstStyle/>
          <a:p>
            <a:r>
              <a:rPr lang="fr-FR"/>
              <a:t>CAMARA Souleymane Étudiant Data Scientist Open Class Room Central Supélec</a:t>
            </a:r>
          </a:p>
        </p:txBody>
      </p:sp>
      <p:sp>
        <p:nvSpPr>
          <p:cNvPr id="9" name="Slide Number Placeholder 8"/>
          <p:cNvSpPr>
            <a:spLocks noGrp="1"/>
          </p:cNvSpPr>
          <p:nvPr>
            <p:ph type="sldNum" sz="quarter" idx="12"/>
          </p:nvPr>
        </p:nvSpPr>
        <p:spPr/>
        <p:txBody>
          <a:bodyPr/>
          <a:lstStyle/>
          <a:p>
            <a:fld id="{8C81EA20-52F5-4E47-A504-4662F122570D}" type="slidenum">
              <a:rPr lang="fr-FR" smtClean="0"/>
              <a:t>‹N°›</a:t>
            </a:fld>
            <a:endParaRPr lang="fr-FR"/>
          </a:p>
        </p:txBody>
      </p:sp>
    </p:spTree>
    <p:extLst>
      <p:ext uri="{BB962C8B-B14F-4D97-AF65-F5344CB8AC3E}">
        <p14:creationId xmlns:p14="http://schemas.microsoft.com/office/powerpoint/2010/main" val="214509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D73237E-2F3D-49E4-BA5E-9FE8C5E76927}" type="datetime1">
              <a:rPr lang="fr-FR" smtClean="0"/>
              <a:t>02/05/2021</a:t>
            </a:fld>
            <a:endParaRPr lang="fr-FR"/>
          </a:p>
        </p:txBody>
      </p:sp>
      <p:sp>
        <p:nvSpPr>
          <p:cNvPr id="4" name="Footer Placeholder 3"/>
          <p:cNvSpPr>
            <a:spLocks noGrp="1"/>
          </p:cNvSpPr>
          <p:nvPr>
            <p:ph type="ftr" sz="quarter" idx="11"/>
          </p:nvPr>
        </p:nvSpPr>
        <p:spPr/>
        <p:txBody>
          <a:bodyPr/>
          <a:lstStyle/>
          <a:p>
            <a:r>
              <a:rPr lang="fr-FR"/>
              <a:t>CAMARA Souleymane Étudiant Data Scientist Open Class Room Central Supélec</a:t>
            </a:r>
          </a:p>
        </p:txBody>
      </p:sp>
      <p:sp>
        <p:nvSpPr>
          <p:cNvPr id="5" name="Slide Number Placeholder 4"/>
          <p:cNvSpPr>
            <a:spLocks noGrp="1"/>
          </p:cNvSpPr>
          <p:nvPr>
            <p:ph type="sldNum" sz="quarter" idx="12"/>
          </p:nvPr>
        </p:nvSpPr>
        <p:spPr/>
        <p:txBody>
          <a:bodyPr/>
          <a:lstStyle/>
          <a:p>
            <a:fld id="{8C81EA20-52F5-4E47-A504-4662F122570D}" type="slidenum">
              <a:rPr lang="fr-FR" smtClean="0"/>
              <a:t>‹N°›</a:t>
            </a:fld>
            <a:endParaRPr lang="fr-FR"/>
          </a:p>
        </p:txBody>
      </p:sp>
    </p:spTree>
    <p:extLst>
      <p:ext uri="{BB962C8B-B14F-4D97-AF65-F5344CB8AC3E}">
        <p14:creationId xmlns:p14="http://schemas.microsoft.com/office/powerpoint/2010/main" val="164207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BE210-560B-4449-B890-16BFBB5C1DC1}" type="datetime1">
              <a:rPr lang="fr-FR" smtClean="0"/>
              <a:t>02/05/2021</a:t>
            </a:fld>
            <a:endParaRPr lang="fr-FR"/>
          </a:p>
        </p:txBody>
      </p:sp>
      <p:sp>
        <p:nvSpPr>
          <p:cNvPr id="3" name="Footer Placeholder 2"/>
          <p:cNvSpPr>
            <a:spLocks noGrp="1"/>
          </p:cNvSpPr>
          <p:nvPr>
            <p:ph type="ftr" sz="quarter" idx="11"/>
          </p:nvPr>
        </p:nvSpPr>
        <p:spPr/>
        <p:txBody>
          <a:bodyPr/>
          <a:lstStyle/>
          <a:p>
            <a:r>
              <a:rPr lang="fr-FR"/>
              <a:t>CAMARA Souleymane Étudiant Data Scientist Open Class Room Central Supélec</a:t>
            </a:r>
          </a:p>
        </p:txBody>
      </p:sp>
      <p:sp>
        <p:nvSpPr>
          <p:cNvPr id="4" name="Slide Number Placeholder 3"/>
          <p:cNvSpPr>
            <a:spLocks noGrp="1"/>
          </p:cNvSpPr>
          <p:nvPr>
            <p:ph type="sldNum" sz="quarter" idx="12"/>
          </p:nvPr>
        </p:nvSpPr>
        <p:spPr/>
        <p:txBody>
          <a:bodyPr/>
          <a:lstStyle/>
          <a:p>
            <a:fld id="{8C81EA20-52F5-4E47-A504-4662F122570D}" type="slidenum">
              <a:rPr lang="fr-FR" smtClean="0"/>
              <a:t>‹N°›</a:t>
            </a:fld>
            <a:endParaRPr lang="fr-FR"/>
          </a:p>
        </p:txBody>
      </p:sp>
    </p:spTree>
    <p:extLst>
      <p:ext uri="{BB962C8B-B14F-4D97-AF65-F5344CB8AC3E}">
        <p14:creationId xmlns:p14="http://schemas.microsoft.com/office/powerpoint/2010/main" val="4167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A9FD439-E011-4B68-8C18-864C3CF2EDCB}" type="datetime1">
              <a:rPr lang="fr-FR" smtClean="0"/>
              <a:t>02/05/2021</a:t>
            </a:fld>
            <a:endParaRPr lang="fr-FR"/>
          </a:p>
        </p:txBody>
      </p:sp>
      <p:sp>
        <p:nvSpPr>
          <p:cNvPr id="6" name="Footer Placeholder 5"/>
          <p:cNvSpPr>
            <a:spLocks noGrp="1"/>
          </p:cNvSpPr>
          <p:nvPr>
            <p:ph type="ftr" sz="quarter" idx="11"/>
          </p:nvPr>
        </p:nvSpPr>
        <p:spPr/>
        <p:txBody>
          <a:bodyPr/>
          <a:lstStyle/>
          <a:p>
            <a:r>
              <a:rPr lang="fr-FR"/>
              <a:t>CAMARA Souleymane Étudiant Data Scientist Open Class Room Central Supélec</a:t>
            </a:r>
          </a:p>
        </p:txBody>
      </p:sp>
      <p:sp>
        <p:nvSpPr>
          <p:cNvPr id="7" name="Slide Number Placeholder 6"/>
          <p:cNvSpPr>
            <a:spLocks noGrp="1"/>
          </p:cNvSpPr>
          <p:nvPr>
            <p:ph type="sldNum" sz="quarter" idx="12"/>
          </p:nvPr>
        </p:nvSpPr>
        <p:spPr/>
        <p:txBody>
          <a:bodyPr/>
          <a:lstStyle/>
          <a:p>
            <a:fld id="{8C81EA20-52F5-4E47-A504-4662F122570D}" type="slidenum">
              <a:rPr lang="fr-FR" smtClean="0"/>
              <a:t>‹N°›</a:t>
            </a:fld>
            <a:endParaRPr lang="fr-FR"/>
          </a:p>
        </p:txBody>
      </p:sp>
    </p:spTree>
    <p:extLst>
      <p:ext uri="{BB962C8B-B14F-4D97-AF65-F5344CB8AC3E}">
        <p14:creationId xmlns:p14="http://schemas.microsoft.com/office/powerpoint/2010/main" val="422192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B1BC56A-7DD6-4BD0-8E38-8599AAA9A0B3}" type="datetime1">
              <a:rPr lang="fr-FR" smtClean="0"/>
              <a:t>02/05/2021</a:t>
            </a:fld>
            <a:endParaRPr lang="fr-FR"/>
          </a:p>
        </p:txBody>
      </p:sp>
      <p:sp>
        <p:nvSpPr>
          <p:cNvPr id="6" name="Footer Placeholder 5"/>
          <p:cNvSpPr>
            <a:spLocks noGrp="1"/>
          </p:cNvSpPr>
          <p:nvPr>
            <p:ph type="ftr" sz="quarter" idx="11"/>
          </p:nvPr>
        </p:nvSpPr>
        <p:spPr/>
        <p:txBody>
          <a:bodyPr/>
          <a:lstStyle/>
          <a:p>
            <a:r>
              <a:rPr lang="fr-FR"/>
              <a:t>CAMARA Souleymane Étudiant Data Scientist Open Class Room Central Supélec</a:t>
            </a:r>
          </a:p>
        </p:txBody>
      </p:sp>
      <p:sp>
        <p:nvSpPr>
          <p:cNvPr id="7" name="Slide Number Placeholder 6"/>
          <p:cNvSpPr>
            <a:spLocks noGrp="1"/>
          </p:cNvSpPr>
          <p:nvPr>
            <p:ph type="sldNum" sz="quarter" idx="12"/>
          </p:nvPr>
        </p:nvSpPr>
        <p:spPr/>
        <p:txBody>
          <a:bodyPr/>
          <a:lstStyle/>
          <a:p>
            <a:fld id="{8C81EA20-52F5-4E47-A504-4662F122570D}" type="slidenum">
              <a:rPr lang="fr-FR" smtClean="0"/>
              <a:t>‹N°›</a:t>
            </a:fld>
            <a:endParaRPr lang="fr-FR"/>
          </a:p>
        </p:txBody>
      </p:sp>
    </p:spTree>
    <p:extLst>
      <p:ext uri="{BB962C8B-B14F-4D97-AF65-F5344CB8AC3E}">
        <p14:creationId xmlns:p14="http://schemas.microsoft.com/office/powerpoint/2010/main" val="46994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B063B1-BD7A-420D-9FBC-F08DD906BD30}" type="datetime1">
              <a:rPr lang="fr-FR" smtClean="0"/>
              <a:t>02/05/2021</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a:t>CAMARA Souleymane Étudiant Data Scientist Open Class Room Central Supélec</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81EA20-52F5-4E47-A504-4662F122570D}" type="slidenum">
              <a:rPr lang="fr-FR" smtClean="0"/>
              <a:t>‹N°›</a:t>
            </a:fld>
            <a:endParaRPr lang="fr-FR"/>
          </a:p>
        </p:txBody>
      </p:sp>
    </p:spTree>
    <p:extLst>
      <p:ext uri="{BB962C8B-B14F-4D97-AF65-F5344CB8AC3E}">
        <p14:creationId xmlns:p14="http://schemas.microsoft.com/office/powerpoint/2010/main" val="199443022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user.oc-static.com/upload/2019/02/24/15510245026714_Seattle_logo_landscape_blue-black.png"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55.png"/><Relationship Id="rId4" Type="http://schemas.openxmlformats.org/officeDocument/2006/relationships/image" Target="../media/image59.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go seattle">
            <a:hlinkClick r:id="rId2"/>
            <a:extLst>
              <a:ext uri="{FF2B5EF4-FFF2-40B4-BE49-F238E27FC236}">
                <a16:creationId xmlns:a16="http://schemas.microsoft.com/office/drawing/2014/main" id="{0F5C372E-CD7F-4652-98A1-369FF7A6F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49" y="695643"/>
            <a:ext cx="5050427" cy="2181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ment réduire la consommation énergétique pour 2050 ?">
            <a:extLst>
              <a:ext uri="{FF2B5EF4-FFF2-40B4-BE49-F238E27FC236}">
                <a16:creationId xmlns:a16="http://schemas.microsoft.com/office/drawing/2014/main" id="{1598778C-2B9D-4150-8882-A1713A43DB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003" y="463731"/>
            <a:ext cx="3734888" cy="31089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nergie : Tableaux des émissions de CO2 en Europe | Planète Énergies">
            <a:extLst>
              <a:ext uri="{FF2B5EF4-FFF2-40B4-BE49-F238E27FC236}">
                <a16:creationId xmlns:a16="http://schemas.microsoft.com/office/drawing/2014/main" id="{C9AD854E-EB81-4A49-89CE-FB8CA961E4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7037" y="463732"/>
            <a:ext cx="3489960" cy="310896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C06CB846-77B7-4369-8DC8-7F21C2246493}"/>
              </a:ext>
            </a:extLst>
          </p:cNvPr>
          <p:cNvSpPr txBox="1"/>
          <p:nvPr/>
        </p:nvSpPr>
        <p:spPr>
          <a:xfrm>
            <a:off x="1379263" y="4320704"/>
            <a:ext cx="10287330" cy="1600438"/>
          </a:xfrm>
          <a:prstGeom prst="rect">
            <a:avLst/>
          </a:prstGeom>
          <a:noFill/>
        </p:spPr>
        <p:txBody>
          <a:bodyPr wrap="square" rtlCol="0">
            <a:spAutoFit/>
          </a:bodyPr>
          <a:lstStyle/>
          <a:p>
            <a:r>
              <a:rPr lang="fr-FR" sz="4000" b="1" dirty="0"/>
              <a:t>Anticipez les besoins en consommation électrique de bâtiments et les émissions de CO2</a:t>
            </a:r>
          </a:p>
          <a:p>
            <a:endParaRPr lang="fr-FR" dirty="0"/>
          </a:p>
        </p:txBody>
      </p:sp>
      <p:sp>
        <p:nvSpPr>
          <p:cNvPr id="5" name="Espace réservé du pied de page 4">
            <a:extLst>
              <a:ext uri="{FF2B5EF4-FFF2-40B4-BE49-F238E27FC236}">
                <a16:creationId xmlns:a16="http://schemas.microsoft.com/office/drawing/2014/main" id="{8C9B51DB-1063-4FC9-AC68-65EFD04F592C}"/>
              </a:ext>
            </a:extLst>
          </p:cNvPr>
          <p:cNvSpPr>
            <a:spLocks noGrp="1"/>
          </p:cNvSpPr>
          <p:nvPr>
            <p:ph type="ftr" sz="quarter" idx="11"/>
          </p:nvPr>
        </p:nvSpPr>
        <p:spPr/>
        <p:txBody>
          <a:bodyPr/>
          <a:lstStyle/>
          <a:p>
            <a:r>
              <a:rPr lang="fr-FR" sz="1200" dirty="0">
                <a:latin typeface="Calibri" panose="020F0502020204030204" pitchFamily="34" charset="0"/>
                <a:cs typeface="Calibri" panose="020F0502020204030204" pitchFamily="34" charset="0"/>
              </a:rPr>
              <a:t>CAMARA Souleymane Étudiant Data Scientist Open Class Room Central Supélec</a:t>
            </a:r>
          </a:p>
        </p:txBody>
      </p:sp>
      <p:sp>
        <p:nvSpPr>
          <p:cNvPr id="6" name="Espace réservé du numéro de diapositive 5">
            <a:extLst>
              <a:ext uri="{FF2B5EF4-FFF2-40B4-BE49-F238E27FC236}">
                <a16:creationId xmlns:a16="http://schemas.microsoft.com/office/drawing/2014/main" id="{4514B245-E333-4E0F-80A9-26CAA450FF7E}"/>
              </a:ext>
            </a:extLst>
          </p:cNvPr>
          <p:cNvSpPr>
            <a:spLocks noGrp="1"/>
          </p:cNvSpPr>
          <p:nvPr>
            <p:ph type="sldNum" sz="quarter" idx="12"/>
          </p:nvPr>
        </p:nvSpPr>
        <p:spPr/>
        <p:txBody>
          <a:bodyPr/>
          <a:lstStyle/>
          <a:p>
            <a:fld id="{8C81EA20-52F5-4E47-A504-4662F122570D}" type="slidenum">
              <a:rPr lang="fr-FR" smtClean="0"/>
              <a:t>1</a:t>
            </a:fld>
            <a:endParaRPr lang="fr-FR" dirty="0"/>
          </a:p>
        </p:txBody>
      </p:sp>
      <p:sp>
        <p:nvSpPr>
          <p:cNvPr id="7" name="Espace réservé de la date 6">
            <a:extLst>
              <a:ext uri="{FF2B5EF4-FFF2-40B4-BE49-F238E27FC236}">
                <a16:creationId xmlns:a16="http://schemas.microsoft.com/office/drawing/2014/main" id="{A6802423-908C-47F7-BF6C-82FAB61877F1}"/>
              </a:ext>
            </a:extLst>
          </p:cNvPr>
          <p:cNvSpPr>
            <a:spLocks noGrp="1"/>
          </p:cNvSpPr>
          <p:nvPr>
            <p:ph type="dt" sz="half" idx="10"/>
          </p:nvPr>
        </p:nvSpPr>
        <p:spPr>
          <a:xfrm>
            <a:off x="7059781" y="6041362"/>
            <a:ext cx="1057291" cy="365125"/>
          </a:xfrm>
        </p:spPr>
        <p:txBody>
          <a:bodyPr/>
          <a:lstStyle/>
          <a:p>
            <a:fld id="{05329DD2-AE39-4C0A-8268-E6F53F576583}" type="datetime1">
              <a:rPr lang="fr-FR" sz="1200" smtClean="0">
                <a:latin typeface="Calibri" panose="020F0502020204030204" pitchFamily="34" charset="0"/>
                <a:cs typeface="Calibri" panose="020F0502020204030204" pitchFamily="34" charset="0"/>
              </a:rPr>
              <a:t>02/05/2021</a:t>
            </a:fld>
            <a:endParaRPr lang="fr-FR"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1014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612168" y="138069"/>
            <a:ext cx="8596668" cy="572723"/>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sz="3600" b="1" dirty="0">
                <a:ln w="22225">
                  <a:solidFill>
                    <a:schemeClr val="accent2"/>
                  </a:solidFill>
                  <a:prstDash val="solid"/>
                </a:ln>
                <a:solidFill>
                  <a:schemeClr val="accent2">
                    <a:lumMod val="40000"/>
                    <a:lumOff val="60000"/>
                  </a:schemeClr>
                </a:solidFill>
              </a:rPr>
              <a:t>TRANSFORMATION DES FEATURES </a:t>
            </a:r>
            <a:br>
              <a:rPr lang="fr-FR" sz="3600"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a:extLst>
              <a:ext uri="{FF2B5EF4-FFF2-40B4-BE49-F238E27FC236}">
                <a16:creationId xmlns:a16="http://schemas.microsoft.com/office/drawing/2014/main" id="{15925762-C3C0-433F-B53F-E08AFE237243}"/>
              </a:ext>
            </a:extLst>
          </p:cNvPr>
          <p:cNvSpPr>
            <a:spLocks noGrp="1"/>
          </p:cNvSpPr>
          <p:nvPr>
            <p:ph idx="1"/>
          </p:nvPr>
        </p:nvSpPr>
        <p:spPr>
          <a:xfrm>
            <a:off x="1382291" y="784895"/>
            <a:ext cx="8596668" cy="657215"/>
          </a:xfrm>
        </p:spPr>
        <p:txBody>
          <a:bodyPr>
            <a:normAutofit fontScale="92500" lnSpcReduction="10000"/>
          </a:bodyPr>
          <a:lstStyle/>
          <a:p>
            <a:r>
              <a:rPr lang="fr-FR" sz="1400" dirty="0"/>
              <a:t>On va transformer quelques variables pour avoir un ordre de grandeur cohérent avec les autres variables après avoir vérifier qu’elles sont ni négatives ni nulles on les met en log base 10 on passe à </a:t>
            </a:r>
            <a:r>
              <a:rPr lang="fr-FR" sz="1400" dirty="0">
                <a:solidFill>
                  <a:srgbClr val="FF0000"/>
                </a:solidFill>
              </a:rPr>
              <a:t>39 colonnes </a:t>
            </a:r>
            <a:r>
              <a:rPr lang="fr-FR" sz="1400" dirty="0"/>
              <a:t>(31 avant) </a:t>
            </a:r>
          </a:p>
        </p:txBody>
      </p:sp>
      <p:sp>
        <p:nvSpPr>
          <p:cNvPr id="4" name="ZoneTexte 3">
            <a:extLst>
              <a:ext uri="{FF2B5EF4-FFF2-40B4-BE49-F238E27FC236}">
                <a16:creationId xmlns:a16="http://schemas.microsoft.com/office/drawing/2014/main" id="{0EEBF054-A872-49CA-BCC6-C0DF6C68EEED}"/>
              </a:ext>
            </a:extLst>
          </p:cNvPr>
          <p:cNvSpPr txBox="1"/>
          <p:nvPr/>
        </p:nvSpPr>
        <p:spPr>
          <a:xfrm>
            <a:off x="902103" y="1256686"/>
            <a:ext cx="2808514" cy="369332"/>
          </a:xfrm>
          <a:prstGeom prst="rect">
            <a:avLst/>
          </a:prstGeom>
          <a:noFill/>
        </p:spPr>
        <p:txBody>
          <a:bodyPr wrap="square" rtlCol="0">
            <a:spAutoFit/>
          </a:bodyPr>
          <a:lstStyle/>
          <a:p>
            <a:r>
              <a:rPr lang="fr-FR" b="1" dirty="0" err="1">
                <a:solidFill>
                  <a:srgbClr val="FF0000"/>
                </a:solidFill>
              </a:rPr>
              <a:t>PropertyGFATotal</a:t>
            </a:r>
            <a:endParaRPr lang="fr-FR" b="1" dirty="0">
              <a:solidFill>
                <a:srgbClr val="FF0000"/>
              </a:solidFill>
            </a:endParaRPr>
          </a:p>
        </p:txBody>
      </p:sp>
      <p:sp>
        <p:nvSpPr>
          <p:cNvPr id="5" name="Espace réservé du pied de page 4">
            <a:extLst>
              <a:ext uri="{FF2B5EF4-FFF2-40B4-BE49-F238E27FC236}">
                <a16:creationId xmlns:a16="http://schemas.microsoft.com/office/drawing/2014/main" id="{A1675524-1A65-40CE-9B64-1E473AC09646}"/>
              </a:ext>
            </a:extLst>
          </p:cNvPr>
          <p:cNvSpPr>
            <a:spLocks noGrp="1"/>
          </p:cNvSpPr>
          <p:nvPr>
            <p:ph type="ftr" sz="quarter" idx="11"/>
          </p:nvPr>
        </p:nvSpPr>
        <p:spPr/>
        <p:txBody>
          <a:bodyPr/>
          <a:lstStyle/>
          <a:p>
            <a:r>
              <a:rPr lang="fr-FR"/>
              <a:t>CAMARA Souleymane Étudiant Data Scientist Open Class Room Central Supélec</a:t>
            </a:r>
          </a:p>
        </p:txBody>
      </p:sp>
      <p:sp>
        <p:nvSpPr>
          <p:cNvPr id="6" name="Espace réservé du numéro de diapositive 5">
            <a:extLst>
              <a:ext uri="{FF2B5EF4-FFF2-40B4-BE49-F238E27FC236}">
                <a16:creationId xmlns:a16="http://schemas.microsoft.com/office/drawing/2014/main" id="{3111B3A1-250F-4640-9141-ECCFDD61879E}"/>
              </a:ext>
            </a:extLst>
          </p:cNvPr>
          <p:cNvSpPr>
            <a:spLocks noGrp="1"/>
          </p:cNvSpPr>
          <p:nvPr>
            <p:ph type="sldNum" sz="quarter" idx="12"/>
          </p:nvPr>
        </p:nvSpPr>
        <p:spPr/>
        <p:txBody>
          <a:bodyPr/>
          <a:lstStyle/>
          <a:p>
            <a:fld id="{8C81EA20-52F5-4E47-A504-4662F122570D}" type="slidenum">
              <a:rPr lang="fr-FR" smtClean="0"/>
              <a:t>10</a:t>
            </a:fld>
            <a:endParaRPr lang="fr-FR"/>
          </a:p>
        </p:txBody>
      </p:sp>
      <p:sp>
        <p:nvSpPr>
          <p:cNvPr id="7" name="Espace réservé de la date 6">
            <a:extLst>
              <a:ext uri="{FF2B5EF4-FFF2-40B4-BE49-F238E27FC236}">
                <a16:creationId xmlns:a16="http://schemas.microsoft.com/office/drawing/2014/main" id="{A650B4F0-A11B-4C1D-A5AC-8ADFCE76CE17}"/>
              </a:ext>
            </a:extLst>
          </p:cNvPr>
          <p:cNvSpPr>
            <a:spLocks noGrp="1"/>
          </p:cNvSpPr>
          <p:nvPr>
            <p:ph type="dt" sz="half" idx="10"/>
          </p:nvPr>
        </p:nvSpPr>
        <p:spPr/>
        <p:txBody>
          <a:bodyPr/>
          <a:lstStyle/>
          <a:p>
            <a:fld id="{348CF6FC-4428-4165-B567-9F7AA37F5107}" type="datetime1">
              <a:rPr lang="fr-FR" smtClean="0"/>
              <a:t>02/05/2021</a:t>
            </a:fld>
            <a:endParaRPr lang="fr-FR"/>
          </a:p>
        </p:txBody>
      </p:sp>
      <p:sp>
        <p:nvSpPr>
          <p:cNvPr id="15" name="ZoneTexte 14">
            <a:extLst>
              <a:ext uri="{FF2B5EF4-FFF2-40B4-BE49-F238E27FC236}">
                <a16:creationId xmlns:a16="http://schemas.microsoft.com/office/drawing/2014/main" id="{F51FBEF5-03F0-47A1-AD3F-94F49B8771FB}"/>
              </a:ext>
            </a:extLst>
          </p:cNvPr>
          <p:cNvSpPr txBox="1"/>
          <p:nvPr/>
        </p:nvSpPr>
        <p:spPr>
          <a:xfrm>
            <a:off x="4084983" y="1256711"/>
            <a:ext cx="2808514" cy="369332"/>
          </a:xfrm>
          <a:prstGeom prst="rect">
            <a:avLst/>
          </a:prstGeom>
          <a:noFill/>
        </p:spPr>
        <p:txBody>
          <a:bodyPr wrap="square" rtlCol="0">
            <a:spAutoFit/>
          </a:bodyPr>
          <a:lstStyle/>
          <a:p>
            <a:r>
              <a:rPr lang="fr-FR" dirty="0" err="1">
                <a:solidFill>
                  <a:srgbClr val="FF0000"/>
                </a:solidFill>
              </a:rPr>
              <a:t>SiteEnergyUse</a:t>
            </a:r>
            <a:endParaRPr lang="fr-FR" dirty="0">
              <a:solidFill>
                <a:srgbClr val="FF0000"/>
              </a:solidFill>
            </a:endParaRPr>
          </a:p>
        </p:txBody>
      </p:sp>
      <p:pic>
        <p:nvPicPr>
          <p:cNvPr id="5130" name="Picture 10">
            <a:extLst>
              <a:ext uri="{FF2B5EF4-FFF2-40B4-BE49-F238E27FC236}">
                <a16:creationId xmlns:a16="http://schemas.microsoft.com/office/drawing/2014/main" id="{0B08E5D1-4EBF-42D1-832A-EF54AF142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16" y="1704567"/>
            <a:ext cx="3352800" cy="211882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9B65D2FE-9517-4F4A-9FBD-C87D58284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90" y="3851717"/>
            <a:ext cx="3352800" cy="2919013"/>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738757E1-AEE8-4CF2-A601-D8831191C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7495" y="1644108"/>
            <a:ext cx="2808514" cy="2047541"/>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a:extLst>
              <a:ext uri="{FF2B5EF4-FFF2-40B4-BE49-F238E27FC236}">
                <a16:creationId xmlns:a16="http://schemas.microsoft.com/office/drawing/2014/main" id="{0CDD446F-8B9E-48CD-9F19-B7A39382F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096" y="3676124"/>
            <a:ext cx="2993161" cy="2558270"/>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3C56D422-C188-4FC8-93DD-A7BBE79C4A25}"/>
              </a:ext>
            </a:extLst>
          </p:cNvPr>
          <p:cNvSpPr txBox="1"/>
          <p:nvPr/>
        </p:nvSpPr>
        <p:spPr>
          <a:xfrm>
            <a:off x="7523212" y="1173777"/>
            <a:ext cx="2808514" cy="369332"/>
          </a:xfrm>
          <a:prstGeom prst="rect">
            <a:avLst/>
          </a:prstGeom>
          <a:noFill/>
        </p:spPr>
        <p:txBody>
          <a:bodyPr wrap="square" rtlCol="0">
            <a:spAutoFit/>
          </a:bodyPr>
          <a:lstStyle/>
          <a:p>
            <a:r>
              <a:rPr lang="fr-FR" dirty="0" err="1">
                <a:solidFill>
                  <a:srgbClr val="FF0000"/>
                </a:solidFill>
              </a:rPr>
              <a:t>Totalghemissions</a:t>
            </a:r>
            <a:endParaRPr lang="fr-FR" dirty="0">
              <a:solidFill>
                <a:srgbClr val="FF0000"/>
              </a:solidFill>
            </a:endParaRPr>
          </a:p>
        </p:txBody>
      </p:sp>
      <p:pic>
        <p:nvPicPr>
          <p:cNvPr id="5142" name="Picture 22">
            <a:extLst>
              <a:ext uri="{FF2B5EF4-FFF2-40B4-BE49-F238E27FC236}">
                <a16:creationId xmlns:a16="http://schemas.microsoft.com/office/drawing/2014/main" id="{69B375D6-FE8D-4BE4-A0C9-2E2728DD76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3024" y="1509083"/>
            <a:ext cx="2746982" cy="2360072"/>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a:extLst>
              <a:ext uri="{FF2B5EF4-FFF2-40B4-BE49-F238E27FC236}">
                <a16:creationId xmlns:a16="http://schemas.microsoft.com/office/drawing/2014/main" id="{CC51D738-96AC-416B-9B0E-EC002D186D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3025" y="3778919"/>
            <a:ext cx="2836188" cy="3079081"/>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8210A9B7-1315-462D-A529-BE346EDE5811}"/>
              </a:ext>
            </a:extLst>
          </p:cNvPr>
          <p:cNvSpPr txBox="1"/>
          <p:nvPr/>
        </p:nvSpPr>
        <p:spPr>
          <a:xfrm>
            <a:off x="9861466" y="2087088"/>
            <a:ext cx="1663039"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400" b="1" u="sng" dirty="0">
                <a:solidFill>
                  <a:srgbClr val="FF0000"/>
                </a:solidFill>
              </a:rPr>
              <a:t>Liste Variables transformés :</a:t>
            </a:r>
          </a:p>
          <a:p>
            <a:r>
              <a:rPr lang="fr-FR" sz="1400" b="1" u="sng" dirty="0"/>
              <a:t>-</a:t>
            </a:r>
            <a:r>
              <a:rPr lang="fr-FR" sz="1400" b="1" u="sng" dirty="0" err="1"/>
              <a:t>Propertygfatotal</a:t>
            </a:r>
            <a:endParaRPr lang="fr-FR" sz="1400" b="1" u="sng" dirty="0"/>
          </a:p>
          <a:p>
            <a:r>
              <a:rPr lang="fr-FR" sz="1400" b="1" u="sng" dirty="0"/>
              <a:t>-</a:t>
            </a:r>
            <a:r>
              <a:rPr lang="fr-FR" sz="1400" b="1" u="sng" dirty="0" err="1"/>
              <a:t>Siteenergyuse</a:t>
            </a:r>
            <a:endParaRPr lang="fr-FR" sz="1400" b="1" u="sng" dirty="0"/>
          </a:p>
          <a:p>
            <a:r>
              <a:rPr lang="fr-FR" sz="1400" b="1" u="sng" dirty="0"/>
              <a:t>-</a:t>
            </a:r>
            <a:r>
              <a:rPr lang="fr-FR" sz="1400" b="1" u="sng" dirty="0" err="1"/>
              <a:t>totalghemission</a:t>
            </a:r>
            <a:endParaRPr lang="fr-FR" sz="1400" b="1" u="sng" dirty="0"/>
          </a:p>
          <a:p>
            <a:r>
              <a:rPr lang="fr-FR" sz="1400" b="1" u="sng" dirty="0"/>
              <a:t>-</a:t>
            </a:r>
            <a:r>
              <a:rPr lang="fr-FR" sz="1400" b="1" u="sng" dirty="0" err="1"/>
              <a:t>SiteEUI</a:t>
            </a:r>
            <a:endParaRPr lang="fr-FR" sz="1400" b="1" u="sng" dirty="0"/>
          </a:p>
          <a:p>
            <a:r>
              <a:rPr lang="fr-FR" sz="1400" b="1" u="sng" dirty="0"/>
              <a:t>-</a:t>
            </a:r>
            <a:r>
              <a:rPr lang="fr-FR" sz="1400" b="1" u="sng" dirty="0" err="1"/>
              <a:t>Steamuse</a:t>
            </a:r>
            <a:endParaRPr lang="fr-FR" sz="1400" b="1" u="sng" dirty="0"/>
          </a:p>
          <a:p>
            <a:r>
              <a:rPr lang="fr-FR" sz="1400" b="1" u="sng" dirty="0"/>
              <a:t>-</a:t>
            </a:r>
            <a:r>
              <a:rPr lang="fr-FR" sz="1400" b="1" u="sng" dirty="0" err="1"/>
              <a:t>Electricity</a:t>
            </a:r>
            <a:endParaRPr lang="fr-FR" sz="1400" b="1" u="sng" dirty="0"/>
          </a:p>
          <a:p>
            <a:r>
              <a:rPr lang="fr-FR" sz="1400" b="1" u="sng" dirty="0"/>
              <a:t>-</a:t>
            </a:r>
            <a:r>
              <a:rPr lang="fr-FR" sz="1400" b="1" u="sng" dirty="0" err="1"/>
              <a:t>naturalGas</a:t>
            </a:r>
            <a:endParaRPr lang="fr-FR" sz="1400" b="1" u="sng" dirty="0"/>
          </a:p>
          <a:p>
            <a:r>
              <a:rPr lang="fr-FR" sz="1400" b="1" u="sng" dirty="0"/>
              <a:t>-</a:t>
            </a:r>
            <a:r>
              <a:rPr lang="fr-FR" sz="1400" b="1" u="sng" dirty="0" err="1"/>
              <a:t>Ghémission</a:t>
            </a:r>
            <a:endParaRPr lang="fr-FR" sz="1400" b="1" u="sng" dirty="0"/>
          </a:p>
          <a:p>
            <a:endParaRPr lang="fr-FR" sz="1400" b="1" u="sng" dirty="0"/>
          </a:p>
        </p:txBody>
      </p:sp>
    </p:spTree>
    <p:extLst>
      <p:ext uri="{BB962C8B-B14F-4D97-AF65-F5344CB8AC3E}">
        <p14:creationId xmlns:p14="http://schemas.microsoft.com/office/powerpoint/2010/main" val="135907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890100" y="129361"/>
            <a:ext cx="8771089" cy="486864"/>
          </a:xfrm>
        </p:spPr>
        <p:style>
          <a:lnRef idx="2">
            <a:schemeClr val="accent1"/>
          </a:lnRef>
          <a:fillRef idx="1">
            <a:schemeClr val="lt1"/>
          </a:fillRef>
          <a:effectRef idx="0">
            <a:schemeClr val="accent1"/>
          </a:effectRef>
          <a:fontRef idx="minor">
            <a:schemeClr val="dk1"/>
          </a:fontRef>
        </p:style>
        <p:txBody>
          <a:bodyPr anchor="t">
            <a:normAutofit fontScale="90000"/>
          </a:bodyPr>
          <a:lstStyle/>
          <a:p>
            <a:pPr algn="ctr"/>
            <a:r>
              <a:rPr lang="fr-FR" b="1" dirty="0">
                <a:ln w="22225">
                  <a:solidFill>
                    <a:schemeClr val="accent2"/>
                  </a:solidFill>
                  <a:prstDash val="solid"/>
                </a:ln>
                <a:effectLst>
                  <a:outerShdw blurRad="38100" dist="25400" dir="5400000" algn="ctr" rotWithShape="0">
                    <a:srgbClr val="6E747A">
                      <a:alpha val="43000"/>
                    </a:srgbClr>
                  </a:outerShdw>
                </a:effectLst>
              </a:rPr>
              <a:t>          NETTOYAGE </a:t>
            </a:r>
            <a:br>
              <a:rPr lang="fr-FR" dirty="0">
                <a:ln w="0"/>
                <a:effectLst>
                  <a:outerShdw blurRad="38100" dist="25400" dir="5400000" algn="ctr" rotWithShape="0">
                    <a:srgbClr val="6E747A">
                      <a:alpha val="43000"/>
                    </a:srgbClr>
                  </a:outerShdw>
                </a:effectLst>
              </a:rPr>
            </a:br>
            <a:endParaRPr lang="fr-FR" dirty="0">
              <a:ln w="0"/>
              <a:effectLst>
                <a:outerShdw blurRad="38100" dist="25400" dir="5400000" algn="ctr" rotWithShape="0">
                  <a:srgbClr val="6E747A">
                    <a:alpha val="43000"/>
                  </a:srgbClr>
                </a:outerShdw>
              </a:effectLst>
            </a:endParaRPr>
          </a:p>
        </p:txBody>
      </p:sp>
      <p:sp>
        <p:nvSpPr>
          <p:cNvPr id="3" name="Espace réservé du contenu 2">
            <a:extLst>
              <a:ext uri="{FF2B5EF4-FFF2-40B4-BE49-F238E27FC236}">
                <a16:creationId xmlns:a16="http://schemas.microsoft.com/office/drawing/2014/main" id="{15925762-C3C0-433F-B53F-E08AFE237243}"/>
              </a:ext>
            </a:extLst>
          </p:cNvPr>
          <p:cNvSpPr>
            <a:spLocks noGrp="1"/>
          </p:cNvSpPr>
          <p:nvPr>
            <p:ph idx="1"/>
          </p:nvPr>
        </p:nvSpPr>
        <p:spPr>
          <a:xfrm>
            <a:off x="605024" y="816831"/>
            <a:ext cx="10981951" cy="1487048"/>
          </a:xfrm>
        </p:spPr>
        <p:txBody>
          <a:bodyPr>
            <a:normAutofit/>
          </a:bodyPr>
          <a:lstStyle/>
          <a:p>
            <a:pPr>
              <a:lnSpc>
                <a:spcPct val="90000"/>
              </a:lnSpc>
            </a:pPr>
            <a:r>
              <a:rPr lang="fr-FR" sz="1400" dirty="0"/>
              <a:t>Certains bâtiments ont été mesurés sur les deux années, nous les avons identifiés grâce à la variable </a:t>
            </a:r>
            <a:r>
              <a:rPr lang="fr-FR" sz="1400" dirty="0">
                <a:solidFill>
                  <a:srgbClr val="FF0000"/>
                </a:solidFill>
              </a:rPr>
              <a:t>OSEBUILDINGID</a:t>
            </a:r>
          </a:p>
          <a:p>
            <a:pPr>
              <a:lnSpc>
                <a:spcPct val="90000"/>
              </a:lnSpc>
            </a:pPr>
            <a:r>
              <a:rPr lang="fr-FR" sz="1400" dirty="0"/>
              <a:t>On remarque que certains identifiants sont présents deux fois ce qui montre que pour une même propriété il a été mesuré en 2015 et 2016  </a:t>
            </a:r>
          </a:p>
          <a:p>
            <a:pPr>
              <a:lnSpc>
                <a:spcPct val="90000"/>
              </a:lnSpc>
            </a:pPr>
            <a:r>
              <a:rPr lang="fr-FR" sz="1400" dirty="0"/>
              <a:t>En réalité nous avons 1689 bâtiments uniques non résidentiels </a:t>
            </a:r>
          </a:p>
          <a:p>
            <a:pPr>
              <a:lnSpc>
                <a:spcPct val="90000"/>
              </a:lnSpc>
            </a:pPr>
            <a:r>
              <a:rPr lang="fr-FR" sz="1400" dirty="0"/>
              <a:t>On va regarder l’énergie consommée en 2015 et 2016 pour voir s’il y a une différence </a:t>
            </a:r>
          </a:p>
          <a:p>
            <a:pPr>
              <a:lnSpc>
                <a:spcPct val="90000"/>
              </a:lnSpc>
            </a:pPr>
            <a:endParaRPr lang="fr-FR" sz="1700" dirty="0"/>
          </a:p>
          <a:p>
            <a:pPr marL="0" indent="0">
              <a:lnSpc>
                <a:spcPct val="90000"/>
              </a:lnSpc>
              <a:buNone/>
            </a:pPr>
            <a:endParaRPr lang="fr-FR" sz="1700" dirty="0"/>
          </a:p>
        </p:txBody>
      </p:sp>
      <p:pic>
        <p:nvPicPr>
          <p:cNvPr id="9220" name="Picture 4">
            <a:extLst>
              <a:ext uri="{FF2B5EF4-FFF2-40B4-BE49-F238E27FC236}">
                <a16:creationId xmlns:a16="http://schemas.microsoft.com/office/drawing/2014/main" id="{8A5060AF-D6A2-49D2-A310-FC692E18F8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056" b="-2"/>
          <a:stretch/>
        </p:blipFill>
        <p:spPr bwMode="auto">
          <a:xfrm>
            <a:off x="275853" y="2149887"/>
            <a:ext cx="5269606" cy="303992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pied de page 3">
            <a:extLst>
              <a:ext uri="{FF2B5EF4-FFF2-40B4-BE49-F238E27FC236}">
                <a16:creationId xmlns:a16="http://schemas.microsoft.com/office/drawing/2014/main" id="{24BF9B67-4EA6-4E3D-A1E6-13C58073A9CB}"/>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29FF71B9-6519-4BCB-83D9-38B1BC970A3D}"/>
              </a:ext>
            </a:extLst>
          </p:cNvPr>
          <p:cNvSpPr>
            <a:spLocks noGrp="1"/>
          </p:cNvSpPr>
          <p:nvPr>
            <p:ph type="sldNum" sz="quarter" idx="12"/>
          </p:nvPr>
        </p:nvSpPr>
        <p:spPr/>
        <p:txBody>
          <a:bodyPr/>
          <a:lstStyle/>
          <a:p>
            <a:fld id="{8C81EA20-52F5-4E47-A504-4662F122570D}" type="slidenum">
              <a:rPr lang="fr-FR" smtClean="0"/>
              <a:t>11</a:t>
            </a:fld>
            <a:endParaRPr lang="fr-FR"/>
          </a:p>
        </p:txBody>
      </p:sp>
      <p:sp>
        <p:nvSpPr>
          <p:cNvPr id="6" name="Espace réservé de la date 5">
            <a:extLst>
              <a:ext uri="{FF2B5EF4-FFF2-40B4-BE49-F238E27FC236}">
                <a16:creationId xmlns:a16="http://schemas.microsoft.com/office/drawing/2014/main" id="{BDB64460-3A83-4693-83BA-460A057618A3}"/>
              </a:ext>
            </a:extLst>
          </p:cNvPr>
          <p:cNvSpPr>
            <a:spLocks noGrp="1"/>
          </p:cNvSpPr>
          <p:nvPr>
            <p:ph type="dt" sz="half" idx="10"/>
          </p:nvPr>
        </p:nvSpPr>
        <p:spPr/>
        <p:txBody>
          <a:bodyPr/>
          <a:lstStyle/>
          <a:p>
            <a:fld id="{848AC1CB-64AE-4D2D-A76C-AA53C5357661}" type="datetime1">
              <a:rPr lang="fr-FR" smtClean="0"/>
              <a:t>02/05/2021</a:t>
            </a:fld>
            <a:endParaRPr lang="fr-FR"/>
          </a:p>
        </p:txBody>
      </p:sp>
      <p:pic>
        <p:nvPicPr>
          <p:cNvPr id="8" name="Picture 2">
            <a:extLst>
              <a:ext uri="{FF2B5EF4-FFF2-40B4-BE49-F238E27FC236}">
                <a16:creationId xmlns:a16="http://schemas.microsoft.com/office/drawing/2014/main" id="{A7A6CBEB-FBA7-4619-824F-9F49C4539B4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82704" y="2164733"/>
            <a:ext cx="5215918" cy="2923213"/>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92E63C9E-224D-4841-8C1A-93FC5954EE7D}"/>
              </a:ext>
            </a:extLst>
          </p:cNvPr>
          <p:cNvSpPr txBox="1"/>
          <p:nvPr/>
        </p:nvSpPr>
        <p:spPr>
          <a:xfrm>
            <a:off x="825477" y="5250459"/>
            <a:ext cx="818570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200" dirty="0"/>
              <a:t>Nous voyons que les deux mesures semblent être similaires nous voyons quelques points qui sort du cadre. Mais en général les mesures ne semblent pas  être différents pour 2015 et 2016. Nous allons regarder cet écart. L’écart de mesure entre les deux années est comprise entre 0 et 5 %.  Nous allons calculés la moyenne de toutes nos mesures en vue d’avoir nos 1689 propriétés.</a:t>
            </a:r>
          </a:p>
        </p:txBody>
      </p:sp>
    </p:spTree>
    <p:extLst>
      <p:ext uri="{BB962C8B-B14F-4D97-AF65-F5344CB8AC3E}">
        <p14:creationId xmlns:p14="http://schemas.microsoft.com/office/powerpoint/2010/main" val="405189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203497" y="185605"/>
            <a:ext cx="8596668" cy="565327"/>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sz="3600" b="1" dirty="0">
                <a:ln w="22225">
                  <a:solidFill>
                    <a:schemeClr val="accent2"/>
                  </a:solidFill>
                  <a:prstDash val="solid"/>
                </a:ln>
                <a:solidFill>
                  <a:schemeClr val="accent2">
                    <a:lumMod val="40000"/>
                    <a:lumOff val="60000"/>
                  </a:schemeClr>
                </a:solidFill>
              </a:rPr>
              <a:t>FEATURE ENGINERING </a:t>
            </a:r>
            <a:r>
              <a:rPr lang="fr-FR" b="1" dirty="0">
                <a:ln w="22225">
                  <a:solidFill>
                    <a:schemeClr val="accent2"/>
                  </a:solidFill>
                  <a:prstDash val="solid"/>
                </a:ln>
                <a:solidFill>
                  <a:schemeClr val="accent2">
                    <a:lumMod val="40000"/>
                    <a:lumOff val="60000"/>
                  </a:schemeClr>
                </a:solidFill>
              </a:rPr>
              <a:t>CATEGORIELLE</a:t>
            </a:r>
            <a:br>
              <a:rPr lang="fr-FR" sz="3600"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a:extLst>
              <a:ext uri="{FF2B5EF4-FFF2-40B4-BE49-F238E27FC236}">
                <a16:creationId xmlns:a16="http://schemas.microsoft.com/office/drawing/2014/main" id="{15925762-C3C0-433F-B53F-E08AFE237243}"/>
              </a:ext>
            </a:extLst>
          </p:cNvPr>
          <p:cNvSpPr>
            <a:spLocks noGrp="1"/>
          </p:cNvSpPr>
          <p:nvPr>
            <p:ph idx="1"/>
          </p:nvPr>
        </p:nvSpPr>
        <p:spPr>
          <a:xfrm>
            <a:off x="758075" y="936334"/>
            <a:ext cx="8747628" cy="4643773"/>
          </a:xfrm>
        </p:spPr>
        <p:txBody>
          <a:bodyPr>
            <a:normAutofit/>
          </a:bodyPr>
          <a:lstStyle/>
          <a:p>
            <a:r>
              <a:rPr lang="fr-FR" dirty="0"/>
              <a:t>Nous avons 1689 lignes et 39 colonnes avec nos variables transformés en LOG</a:t>
            </a:r>
          </a:p>
          <a:p>
            <a:r>
              <a:rPr lang="fr-FR" dirty="0"/>
              <a:t>Nous allons supprimer toutes les variables qui ne donnent pas d’informations utilisables pour notre modèle : </a:t>
            </a:r>
            <a:r>
              <a:rPr lang="fr-FR" dirty="0" err="1">
                <a:solidFill>
                  <a:srgbClr val="FF0000"/>
                </a:solidFill>
              </a:rPr>
              <a:t>Property</a:t>
            </a:r>
            <a:r>
              <a:rPr lang="fr-FR" dirty="0">
                <a:solidFill>
                  <a:srgbClr val="FF0000"/>
                </a:solidFill>
              </a:rPr>
              <a:t> Name, </a:t>
            </a:r>
            <a:r>
              <a:rPr lang="fr-FR" dirty="0" err="1">
                <a:solidFill>
                  <a:srgbClr val="FF0000"/>
                </a:solidFill>
              </a:rPr>
              <a:t>TaxparcelIdentification</a:t>
            </a:r>
            <a:r>
              <a:rPr lang="fr-FR" dirty="0">
                <a:solidFill>
                  <a:srgbClr val="FF0000"/>
                </a:solidFill>
              </a:rPr>
              <a:t> </a:t>
            </a:r>
            <a:r>
              <a:rPr lang="fr-FR" dirty="0" err="1">
                <a:solidFill>
                  <a:srgbClr val="FF0000"/>
                </a:solidFill>
              </a:rPr>
              <a:t>number</a:t>
            </a:r>
            <a:r>
              <a:rPr lang="fr-FR" dirty="0">
                <a:solidFill>
                  <a:srgbClr val="FF0000"/>
                </a:solidFill>
              </a:rPr>
              <a:t>, Liste d’utilisation de la propriété, </a:t>
            </a:r>
            <a:r>
              <a:rPr lang="fr-FR" dirty="0" err="1">
                <a:solidFill>
                  <a:srgbClr val="FF0000"/>
                </a:solidFill>
              </a:rPr>
              <a:t>largestPropertyUse</a:t>
            </a:r>
            <a:r>
              <a:rPr lang="fr-FR" dirty="0">
                <a:solidFill>
                  <a:srgbClr val="FF0000"/>
                </a:solidFill>
              </a:rPr>
              <a:t>, </a:t>
            </a:r>
            <a:r>
              <a:rPr lang="fr-FR" dirty="0" err="1">
                <a:solidFill>
                  <a:srgbClr val="FF0000"/>
                </a:solidFill>
              </a:rPr>
              <a:t>Defaultdata</a:t>
            </a:r>
            <a:r>
              <a:rPr lang="fr-FR" dirty="0">
                <a:solidFill>
                  <a:srgbClr val="FF0000"/>
                </a:solidFill>
              </a:rPr>
              <a:t>, </a:t>
            </a:r>
            <a:r>
              <a:rPr lang="fr-FR" dirty="0" err="1">
                <a:solidFill>
                  <a:srgbClr val="FF0000"/>
                </a:solidFill>
              </a:rPr>
              <a:t>CompliancesStatus</a:t>
            </a:r>
            <a:r>
              <a:rPr lang="fr-FR" dirty="0">
                <a:solidFill>
                  <a:srgbClr val="FF0000"/>
                </a:solidFill>
              </a:rPr>
              <a:t>, </a:t>
            </a:r>
            <a:r>
              <a:rPr lang="fr-FR" dirty="0" err="1">
                <a:solidFill>
                  <a:srgbClr val="FF0000"/>
                </a:solidFill>
              </a:rPr>
              <a:t>Adress</a:t>
            </a:r>
            <a:r>
              <a:rPr lang="fr-FR" dirty="0">
                <a:solidFill>
                  <a:srgbClr val="FF0000"/>
                </a:solidFill>
              </a:rPr>
              <a:t>, City, State, Building type</a:t>
            </a:r>
          </a:p>
          <a:p>
            <a:r>
              <a:rPr lang="fr-FR" dirty="0"/>
              <a:t>Soit 9 variables à supprimer </a:t>
            </a:r>
          </a:p>
          <a:p>
            <a:r>
              <a:rPr lang="fr-FR" dirty="0"/>
              <a:t>Nous gardons que les variables qualitatives suivants : </a:t>
            </a:r>
            <a:r>
              <a:rPr lang="fr-FR" b="1" dirty="0" err="1"/>
              <a:t>PrimaryPropertyType</a:t>
            </a:r>
            <a:r>
              <a:rPr lang="fr-FR" b="1" dirty="0"/>
              <a:t>, </a:t>
            </a:r>
            <a:r>
              <a:rPr lang="fr-FR" b="1" dirty="0" err="1"/>
              <a:t>Neighborhood</a:t>
            </a:r>
            <a:r>
              <a:rPr lang="fr-FR" b="1" dirty="0"/>
              <a:t> </a:t>
            </a:r>
          </a:p>
          <a:p>
            <a:r>
              <a:rPr lang="fr-FR" b="1" dirty="0"/>
              <a:t>On a une base de travail avec 1689 lignes et 30 colonnes (soit 3 catégorielles) , parmi ces colonnes nous avons 8 variables transformés en LOG </a:t>
            </a:r>
          </a:p>
        </p:txBody>
      </p:sp>
      <p:sp>
        <p:nvSpPr>
          <p:cNvPr id="4" name="Espace réservé du pied de page 3">
            <a:extLst>
              <a:ext uri="{FF2B5EF4-FFF2-40B4-BE49-F238E27FC236}">
                <a16:creationId xmlns:a16="http://schemas.microsoft.com/office/drawing/2014/main" id="{1F05C759-66BA-405C-AD65-59CE1FBB2D5E}"/>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0C5E251B-0ADE-40CD-804E-5A5DA828715A}"/>
              </a:ext>
            </a:extLst>
          </p:cNvPr>
          <p:cNvSpPr>
            <a:spLocks noGrp="1"/>
          </p:cNvSpPr>
          <p:nvPr>
            <p:ph type="sldNum" sz="quarter" idx="12"/>
          </p:nvPr>
        </p:nvSpPr>
        <p:spPr/>
        <p:txBody>
          <a:bodyPr/>
          <a:lstStyle/>
          <a:p>
            <a:fld id="{8C81EA20-52F5-4E47-A504-4662F122570D}" type="slidenum">
              <a:rPr lang="fr-FR" smtClean="0"/>
              <a:t>12</a:t>
            </a:fld>
            <a:endParaRPr lang="fr-FR"/>
          </a:p>
        </p:txBody>
      </p:sp>
      <p:sp>
        <p:nvSpPr>
          <p:cNvPr id="6" name="Espace réservé de la date 5">
            <a:extLst>
              <a:ext uri="{FF2B5EF4-FFF2-40B4-BE49-F238E27FC236}">
                <a16:creationId xmlns:a16="http://schemas.microsoft.com/office/drawing/2014/main" id="{C29B9126-1614-4360-9E04-777788586B53}"/>
              </a:ext>
            </a:extLst>
          </p:cNvPr>
          <p:cNvSpPr>
            <a:spLocks noGrp="1"/>
          </p:cNvSpPr>
          <p:nvPr>
            <p:ph type="dt" sz="half" idx="10"/>
          </p:nvPr>
        </p:nvSpPr>
        <p:spPr/>
        <p:txBody>
          <a:bodyPr/>
          <a:lstStyle/>
          <a:p>
            <a:fld id="{9CF4CAA3-7790-4D52-8B13-D2A9B6D15565}" type="datetime1">
              <a:rPr lang="fr-FR" smtClean="0"/>
              <a:t>02/05/2021</a:t>
            </a:fld>
            <a:endParaRPr lang="fr-FR"/>
          </a:p>
        </p:txBody>
      </p:sp>
    </p:spTree>
    <p:extLst>
      <p:ext uri="{BB962C8B-B14F-4D97-AF65-F5344CB8AC3E}">
        <p14:creationId xmlns:p14="http://schemas.microsoft.com/office/powerpoint/2010/main" val="1235058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203497" y="185605"/>
            <a:ext cx="8596668" cy="565327"/>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sz="3600" b="1" dirty="0">
                <a:ln w="22225">
                  <a:solidFill>
                    <a:schemeClr val="accent2"/>
                  </a:solidFill>
                  <a:prstDash val="solid"/>
                </a:ln>
                <a:solidFill>
                  <a:schemeClr val="accent2">
                    <a:lumMod val="40000"/>
                    <a:lumOff val="60000"/>
                  </a:schemeClr>
                </a:solidFill>
              </a:rPr>
              <a:t>FEATURE ENGINERING </a:t>
            </a:r>
            <a:r>
              <a:rPr lang="fr-FR" sz="3600" dirty="0">
                <a:ln w="0"/>
                <a:solidFill>
                  <a:schemeClr val="accent1"/>
                </a:solidFill>
                <a:effectLst>
                  <a:outerShdw blurRad="38100" dist="25400" dir="5400000" algn="ctr" rotWithShape="0">
                    <a:srgbClr val="6E747A">
                      <a:alpha val="43000"/>
                    </a:srgbClr>
                  </a:outerShdw>
                </a:effectLst>
              </a:rPr>
              <a:t> </a:t>
            </a:r>
            <a:r>
              <a:rPr lang="fr-FR" sz="3600" b="1" dirty="0">
                <a:ln w="22225">
                  <a:solidFill>
                    <a:schemeClr val="accent2"/>
                  </a:solidFill>
                  <a:prstDash val="solid"/>
                </a:ln>
                <a:solidFill>
                  <a:schemeClr val="accent2">
                    <a:lumMod val="40000"/>
                    <a:lumOff val="60000"/>
                  </a:schemeClr>
                </a:solidFill>
              </a:rPr>
              <a:t>QUANTITATIVES </a:t>
            </a: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a:extLst>
              <a:ext uri="{FF2B5EF4-FFF2-40B4-BE49-F238E27FC236}">
                <a16:creationId xmlns:a16="http://schemas.microsoft.com/office/drawing/2014/main" id="{15925762-C3C0-433F-B53F-E08AFE237243}"/>
              </a:ext>
            </a:extLst>
          </p:cNvPr>
          <p:cNvSpPr>
            <a:spLocks noGrp="1"/>
          </p:cNvSpPr>
          <p:nvPr>
            <p:ph idx="1"/>
          </p:nvPr>
        </p:nvSpPr>
        <p:spPr>
          <a:xfrm>
            <a:off x="758075" y="936334"/>
            <a:ext cx="8747628" cy="4643773"/>
          </a:xfrm>
        </p:spPr>
        <p:txBody>
          <a:bodyPr>
            <a:normAutofit/>
          </a:bodyPr>
          <a:lstStyle/>
          <a:p>
            <a:r>
              <a:rPr lang="fr-FR" dirty="0"/>
              <a:t>Parmi ces 27 colonnes quantitatives nous allons choisir nos variables pour la suite de notre modélisation</a:t>
            </a:r>
          </a:p>
          <a:p>
            <a:r>
              <a:rPr lang="fr-FR" dirty="0"/>
              <a:t>En faisant attention au data </a:t>
            </a:r>
            <a:r>
              <a:rPr lang="fr-FR" dirty="0" err="1"/>
              <a:t>Leakage</a:t>
            </a:r>
            <a:r>
              <a:rPr lang="fr-FR" dirty="0"/>
              <a:t> c’est-à-dire ne pas intégrer des données qui ne seront pas disponible tout le temps toutes les données ayant une corrélation avec les variables </a:t>
            </a:r>
            <a:r>
              <a:rPr lang="fr-FR" dirty="0" err="1"/>
              <a:t>target</a:t>
            </a:r>
            <a:r>
              <a:rPr lang="fr-FR" dirty="0"/>
              <a:t> </a:t>
            </a:r>
          </a:p>
          <a:p>
            <a:r>
              <a:rPr lang="fr-FR" dirty="0"/>
              <a:t>Certains </a:t>
            </a:r>
            <a:r>
              <a:rPr lang="fr-FR" dirty="0" err="1"/>
              <a:t>features</a:t>
            </a:r>
            <a:r>
              <a:rPr lang="fr-FR" dirty="0"/>
              <a:t> nous donnent aucune information utilisable pour notre modèle : </a:t>
            </a:r>
            <a:r>
              <a:rPr lang="fr-FR" dirty="0" err="1">
                <a:solidFill>
                  <a:srgbClr val="FF0000"/>
                </a:solidFill>
              </a:rPr>
              <a:t>CouncildistrictCode</a:t>
            </a:r>
            <a:r>
              <a:rPr lang="fr-FR" dirty="0">
                <a:solidFill>
                  <a:srgbClr val="FF0000"/>
                </a:solidFill>
              </a:rPr>
              <a:t> , </a:t>
            </a:r>
            <a:r>
              <a:rPr lang="fr-FR" dirty="0" err="1">
                <a:solidFill>
                  <a:srgbClr val="FF0000"/>
                </a:solidFill>
              </a:rPr>
              <a:t>ZipCode</a:t>
            </a:r>
            <a:r>
              <a:rPr lang="fr-FR" dirty="0">
                <a:solidFill>
                  <a:srgbClr val="FF0000"/>
                </a:solidFill>
              </a:rPr>
              <a:t>, </a:t>
            </a:r>
            <a:r>
              <a:rPr lang="fr-FR" dirty="0" err="1">
                <a:solidFill>
                  <a:srgbClr val="FF0000"/>
                </a:solidFill>
              </a:rPr>
              <a:t>OSEBuildingID</a:t>
            </a:r>
            <a:r>
              <a:rPr lang="fr-FR" dirty="0">
                <a:solidFill>
                  <a:srgbClr val="FF0000"/>
                </a:solidFill>
              </a:rPr>
              <a:t>, </a:t>
            </a:r>
            <a:r>
              <a:rPr lang="fr-FR" dirty="0" err="1">
                <a:solidFill>
                  <a:srgbClr val="FF0000"/>
                </a:solidFill>
              </a:rPr>
              <a:t>DataYEAR</a:t>
            </a:r>
            <a:endParaRPr lang="fr-FR" dirty="0">
              <a:solidFill>
                <a:srgbClr val="FF0000"/>
              </a:solidFill>
            </a:endParaRPr>
          </a:p>
          <a:p>
            <a:r>
              <a:rPr lang="fr-FR" dirty="0"/>
              <a:t>Nous allons prendre que les variables transformés en LOG pour la suite de notre étude </a:t>
            </a:r>
          </a:p>
        </p:txBody>
      </p:sp>
      <p:sp>
        <p:nvSpPr>
          <p:cNvPr id="4" name="Espace réservé du pied de page 3">
            <a:extLst>
              <a:ext uri="{FF2B5EF4-FFF2-40B4-BE49-F238E27FC236}">
                <a16:creationId xmlns:a16="http://schemas.microsoft.com/office/drawing/2014/main" id="{1F05C759-66BA-405C-AD65-59CE1FBB2D5E}"/>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0C5E251B-0ADE-40CD-804E-5A5DA828715A}"/>
              </a:ext>
            </a:extLst>
          </p:cNvPr>
          <p:cNvSpPr>
            <a:spLocks noGrp="1"/>
          </p:cNvSpPr>
          <p:nvPr>
            <p:ph type="sldNum" sz="quarter" idx="12"/>
          </p:nvPr>
        </p:nvSpPr>
        <p:spPr/>
        <p:txBody>
          <a:bodyPr/>
          <a:lstStyle/>
          <a:p>
            <a:fld id="{8C81EA20-52F5-4E47-A504-4662F122570D}" type="slidenum">
              <a:rPr lang="fr-FR" smtClean="0"/>
              <a:t>13</a:t>
            </a:fld>
            <a:endParaRPr lang="fr-FR"/>
          </a:p>
        </p:txBody>
      </p:sp>
      <p:sp>
        <p:nvSpPr>
          <p:cNvPr id="6" name="Espace réservé de la date 5">
            <a:extLst>
              <a:ext uri="{FF2B5EF4-FFF2-40B4-BE49-F238E27FC236}">
                <a16:creationId xmlns:a16="http://schemas.microsoft.com/office/drawing/2014/main" id="{C29B9126-1614-4360-9E04-777788586B53}"/>
              </a:ext>
            </a:extLst>
          </p:cNvPr>
          <p:cNvSpPr>
            <a:spLocks noGrp="1"/>
          </p:cNvSpPr>
          <p:nvPr>
            <p:ph type="dt" sz="half" idx="10"/>
          </p:nvPr>
        </p:nvSpPr>
        <p:spPr/>
        <p:txBody>
          <a:bodyPr/>
          <a:lstStyle/>
          <a:p>
            <a:fld id="{9CF4CAA3-7790-4D52-8B13-D2A9B6D15565}" type="datetime1">
              <a:rPr lang="fr-FR" smtClean="0"/>
              <a:t>02/05/2021</a:t>
            </a:fld>
            <a:endParaRPr lang="fr-FR"/>
          </a:p>
        </p:txBody>
      </p:sp>
    </p:spTree>
    <p:extLst>
      <p:ext uri="{BB962C8B-B14F-4D97-AF65-F5344CB8AC3E}">
        <p14:creationId xmlns:p14="http://schemas.microsoft.com/office/powerpoint/2010/main" val="2275701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197058" y="103062"/>
            <a:ext cx="8596668" cy="565327"/>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sz="3600" b="1" dirty="0">
                <a:ln w="22225">
                  <a:solidFill>
                    <a:schemeClr val="accent2"/>
                  </a:solidFill>
                  <a:prstDash val="solid"/>
                </a:ln>
                <a:solidFill>
                  <a:schemeClr val="accent2">
                    <a:lumMod val="40000"/>
                    <a:lumOff val="60000"/>
                  </a:schemeClr>
                </a:solidFill>
              </a:rPr>
              <a:t>FEATURE ENGINERING </a:t>
            </a:r>
            <a:r>
              <a:rPr lang="fr-FR" sz="3600" dirty="0">
                <a:ln w="0"/>
                <a:solidFill>
                  <a:schemeClr val="accent1"/>
                </a:solidFill>
                <a:effectLst>
                  <a:outerShdw blurRad="38100" dist="25400" dir="5400000" algn="ctr" rotWithShape="0">
                    <a:srgbClr val="6E747A">
                      <a:alpha val="43000"/>
                    </a:srgbClr>
                  </a:outerShdw>
                </a:effectLst>
              </a:rPr>
              <a:t> </a:t>
            </a:r>
            <a:r>
              <a:rPr lang="fr-FR" sz="3600" b="1" dirty="0">
                <a:ln w="22225">
                  <a:solidFill>
                    <a:schemeClr val="accent2"/>
                  </a:solidFill>
                  <a:prstDash val="solid"/>
                </a:ln>
                <a:solidFill>
                  <a:schemeClr val="accent2">
                    <a:lumMod val="40000"/>
                    <a:lumOff val="60000"/>
                  </a:schemeClr>
                </a:solidFill>
              </a:rPr>
              <a:t>QUANTITATIVES </a:t>
            </a:r>
            <a:endParaRPr lang="fr-FR" dirty="0">
              <a:ln w="0"/>
              <a:solidFill>
                <a:schemeClr val="accent1"/>
              </a:solidFill>
              <a:effectLst>
                <a:outerShdw blurRad="38100" dist="25400" dir="5400000" algn="ctr" rotWithShape="0">
                  <a:srgbClr val="6E747A">
                    <a:alpha val="43000"/>
                  </a:srgbClr>
                </a:outerShdw>
              </a:effectLst>
            </a:endParaRPr>
          </a:p>
        </p:txBody>
      </p:sp>
      <p:sp>
        <p:nvSpPr>
          <p:cNvPr id="4" name="Espace réservé du pied de page 3">
            <a:extLst>
              <a:ext uri="{FF2B5EF4-FFF2-40B4-BE49-F238E27FC236}">
                <a16:creationId xmlns:a16="http://schemas.microsoft.com/office/drawing/2014/main" id="{1F05C759-66BA-405C-AD65-59CE1FBB2D5E}"/>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0C5E251B-0ADE-40CD-804E-5A5DA828715A}"/>
              </a:ext>
            </a:extLst>
          </p:cNvPr>
          <p:cNvSpPr>
            <a:spLocks noGrp="1"/>
          </p:cNvSpPr>
          <p:nvPr>
            <p:ph type="sldNum" sz="quarter" idx="12"/>
          </p:nvPr>
        </p:nvSpPr>
        <p:spPr/>
        <p:txBody>
          <a:bodyPr/>
          <a:lstStyle/>
          <a:p>
            <a:fld id="{8C81EA20-52F5-4E47-A504-4662F122570D}" type="slidenum">
              <a:rPr lang="fr-FR" smtClean="0"/>
              <a:t>14</a:t>
            </a:fld>
            <a:endParaRPr lang="fr-FR"/>
          </a:p>
        </p:txBody>
      </p:sp>
      <p:sp>
        <p:nvSpPr>
          <p:cNvPr id="6" name="Espace réservé de la date 5">
            <a:extLst>
              <a:ext uri="{FF2B5EF4-FFF2-40B4-BE49-F238E27FC236}">
                <a16:creationId xmlns:a16="http://schemas.microsoft.com/office/drawing/2014/main" id="{C29B9126-1614-4360-9E04-777788586B53}"/>
              </a:ext>
            </a:extLst>
          </p:cNvPr>
          <p:cNvSpPr>
            <a:spLocks noGrp="1"/>
          </p:cNvSpPr>
          <p:nvPr>
            <p:ph type="dt" sz="half" idx="10"/>
          </p:nvPr>
        </p:nvSpPr>
        <p:spPr/>
        <p:txBody>
          <a:bodyPr/>
          <a:lstStyle/>
          <a:p>
            <a:fld id="{9CF4CAA3-7790-4D52-8B13-D2A9B6D15565}" type="datetime1">
              <a:rPr lang="fr-FR" smtClean="0"/>
              <a:t>02/05/2021</a:t>
            </a:fld>
            <a:endParaRPr lang="fr-FR"/>
          </a:p>
        </p:txBody>
      </p:sp>
      <p:pic>
        <p:nvPicPr>
          <p:cNvPr id="1026" name="Picture 2">
            <a:extLst>
              <a:ext uri="{FF2B5EF4-FFF2-40B4-BE49-F238E27FC236}">
                <a16:creationId xmlns:a16="http://schemas.microsoft.com/office/drawing/2014/main" id="{A9696FE1-7E0C-4902-A6AA-6ADD7C149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46" y="850952"/>
            <a:ext cx="7392473" cy="5372972"/>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5E65CF93-EB97-45FB-BCD9-8D448B5E817D}"/>
              </a:ext>
            </a:extLst>
          </p:cNvPr>
          <p:cNvSpPr txBox="1"/>
          <p:nvPr/>
        </p:nvSpPr>
        <p:spPr>
          <a:xfrm>
            <a:off x="8590663" y="696810"/>
            <a:ext cx="2163651" cy="280076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600" dirty="0"/>
              <a:t>Les variables </a:t>
            </a:r>
            <a:r>
              <a:rPr lang="fr-FR" sz="1600" dirty="0" err="1"/>
              <a:t>Electricity</a:t>
            </a:r>
            <a:r>
              <a:rPr lang="fr-FR" sz="1600" dirty="0"/>
              <a:t>, </a:t>
            </a:r>
            <a:r>
              <a:rPr lang="fr-FR" sz="1600" dirty="0" err="1"/>
              <a:t>NaturalGaz</a:t>
            </a:r>
            <a:r>
              <a:rPr lang="fr-FR" sz="1600" dirty="0"/>
              <a:t>, </a:t>
            </a:r>
            <a:r>
              <a:rPr lang="fr-FR" sz="1600" dirty="0" err="1"/>
              <a:t>SteamUse,SiteEUI</a:t>
            </a:r>
            <a:r>
              <a:rPr lang="fr-FR" sz="1600" dirty="0"/>
              <a:t>, </a:t>
            </a:r>
            <a:r>
              <a:rPr lang="fr-FR" sz="1600" dirty="0" err="1"/>
              <a:t>Ghémissions</a:t>
            </a:r>
            <a:r>
              <a:rPr lang="fr-FR" sz="1600" dirty="0"/>
              <a:t> sont corrélés avec nos variables Target,. Ce sont des variables qui ne seront pas disponibles tout le temps.</a:t>
            </a:r>
          </a:p>
        </p:txBody>
      </p:sp>
      <p:sp>
        <p:nvSpPr>
          <p:cNvPr id="8" name="ZoneTexte 7">
            <a:extLst>
              <a:ext uri="{FF2B5EF4-FFF2-40B4-BE49-F238E27FC236}">
                <a16:creationId xmlns:a16="http://schemas.microsoft.com/office/drawing/2014/main" id="{77DEF31C-F2F6-4A8C-A2C5-12B64369C20C}"/>
              </a:ext>
            </a:extLst>
          </p:cNvPr>
          <p:cNvSpPr txBox="1"/>
          <p:nvPr/>
        </p:nvSpPr>
        <p:spPr>
          <a:xfrm>
            <a:off x="8639232" y="3979388"/>
            <a:ext cx="230898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En prenant que nos variables transformés en </a:t>
            </a:r>
            <a:r>
              <a:rPr lang="fr-FR" dirty="0" err="1"/>
              <a:t>LoG</a:t>
            </a:r>
            <a:r>
              <a:rPr lang="fr-FR" dirty="0"/>
              <a:t> et en supprimant certaines </a:t>
            </a:r>
            <a:r>
              <a:rPr lang="fr-FR" dirty="0" err="1"/>
              <a:t>features</a:t>
            </a:r>
            <a:r>
              <a:rPr lang="fr-FR" dirty="0"/>
              <a:t> on se retrouve avec 12 variables</a:t>
            </a:r>
          </a:p>
        </p:txBody>
      </p:sp>
    </p:spTree>
    <p:extLst>
      <p:ext uri="{BB962C8B-B14F-4D97-AF65-F5344CB8AC3E}">
        <p14:creationId xmlns:p14="http://schemas.microsoft.com/office/powerpoint/2010/main" val="329430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2192276" y="162373"/>
            <a:ext cx="8596668" cy="861613"/>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b="1" dirty="0">
                <a:ln w="22225">
                  <a:solidFill>
                    <a:schemeClr val="accent2"/>
                  </a:solidFill>
                  <a:prstDash val="solid"/>
                </a:ln>
                <a:solidFill>
                  <a:schemeClr val="bg1"/>
                </a:solidFill>
                <a:effectLst>
                  <a:outerShdw blurRad="38100" dist="25400" dir="5400000" algn="ctr" rotWithShape="0">
                    <a:srgbClr val="6E747A">
                      <a:alpha val="43000"/>
                    </a:srgbClr>
                  </a:outerShdw>
                </a:effectLst>
              </a:rPr>
              <a:t>IMPUTATION VALEURS MANQUANTES </a:t>
            </a:r>
            <a:br>
              <a:rPr lang="fr-FR" sz="3600"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
        <p:nvSpPr>
          <p:cNvPr id="4" name="Espace réservé du pied de page 3">
            <a:extLst>
              <a:ext uri="{FF2B5EF4-FFF2-40B4-BE49-F238E27FC236}">
                <a16:creationId xmlns:a16="http://schemas.microsoft.com/office/drawing/2014/main" id="{678A8CFD-177C-41C5-B2C3-F5D0C0AD7092}"/>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7DACADCC-F539-4E1F-9740-7CBBA6DAC93F}"/>
              </a:ext>
            </a:extLst>
          </p:cNvPr>
          <p:cNvSpPr>
            <a:spLocks noGrp="1"/>
          </p:cNvSpPr>
          <p:nvPr>
            <p:ph type="sldNum" sz="quarter" idx="12"/>
          </p:nvPr>
        </p:nvSpPr>
        <p:spPr>
          <a:xfrm>
            <a:off x="8590663" y="6051578"/>
            <a:ext cx="966706" cy="365125"/>
          </a:xfrm>
        </p:spPr>
        <p:txBody>
          <a:bodyPr/>
          <a:lstStyle/>
          <a:p>
            <a:fld id="{8C81EA20-52F5-4E47-A504-4662F122570D}" type="slidenum">
              <a:rPr lang="fr-FR" smtClean="0"/>
              <a:t>15</a:t>
            </a:fld>
            <a:endParaRPr lang="fr-FR"/>
          </a:p>
        </p:txBody>
      </p:sp>
      <p:sp>
        <p:nvSpPr>
          <p:cNvPr id="9" name="Espace réservé de la date 8">
            <a:extLst>
              <a:ext uri="{FF2B5EF4-FFF2-40B4-BE49-F238E27FC236}">
                <a16:creationId xmlns:a16="http://schemas.microsoft.com/office/drawing/2014/main" id="{5EF21BEE-B12C-4103-B613-03F58CC64AC8}"/>
              </a:ext>
            </a:extLst>
          </p:cNvPr>
          <p:cNvSpPr>
            <a:spLocks noGrp="1"/>
          </p:cNvSpPr>
          <p:nvPr>
            <p:ph type="dt" sz="half" idx="10"/>
          </p:nvPr>
        </p:nvSpPr>
        <p:spPr/>
        <p:txBody>
          <a:bodyPr/>
          <a:lstStyle/>
          <a:p>
            <a:fld id="{E20247C0-CFBB-49BB-AFD2-1C79E2135AA6}" type="datetime1">
              <a:rPr lang="fr-FR" smtClean="0"/>
              <a:t>02/05/2021</a:t>
            </a:fld>
            <a:endParaRPr lang="fr-FR"/>
          </a:p>
        </p:txBody>
      </p:sp>
      <p:pic>
        <p:nvPicPr>
          <p:cNvPr id="2050" name="Picture 2">
            <a:extLst>
              <a:ext uri="{FF2B5EF4-FFF2-40B4-BE49-F238E27FC236}">
                <a16:creationId xmlns:a16="http://schemas.microsoft.com/office/drawing/2014/main" id="{885ED4E6-3643-4975-A8D9-27D79458D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31" y="1153003"/>
            <a:ext cx="5915025" cy="5058042"/>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1E3FE196-DC27-4C5C-9067-1A853DE0CACC}"/>
              </a:ext>
            </a:extLst>
          </p:cNvPr>
          <p:cNvSpPr txBox="1"/>
          <p:nvPr/>
        </p:nvSpPr>
        <p:spPr>
          <a:xfrm>
            <a:off x="7755524" y="1748501"/>
            <a:ext cx="3378261" cy="1384995"/>
          </a:xfrm>
          <a:prstGeom prst="rect">
            <a:avLst/>
          </a:prstGeom>
          <a:noFill/>
        </p:spPr>
        <p:txBody>
          <a:bodyPr wrap="square" rtlCol="0">
            <a:spAutoFit/>
          </a:bodyPr>
          <a:lstStyle/>
          <a:p>
            <a:r>
              <a:rPr lang="fr-FR" b="1" u="sng" dirty="0"/>
              <a:t>Légende:</a:t>
            </a:r>
          </a:p>
          <a:p>
            <a:r>
              <a:rPr lang="fr-FR" sz="1200" b="1" dirty="0"/>
              <a:t>Bleu </a:t>
            </a:r>
            <a:r>
              <a:rPr lang="fr-FR" sz="1200" dirty="0"/>
              <a:t>représente le taux de remplissage de la colonne</a:t>
            </a:r>
          </a:p>
          <a:p>
            <a:r>
              <a:rPr lang="fr-FR" sz="1200" b="1" dirty="0"/>
              <a:t>Vert </a:t>
            </a:r>
            <a:r>
              <a:rPr lang="fr-FR" sz="1200" dirty="0"/>
              <a:t>représente le taux de valeurs manquantes de la colonne </a:t>
            </a:r>
            <a:endParaRPr lang="fr-FR" sz="1200" b="1" dirty="0"/>
          </a:p>
          <a:p>
            <a:endParaRPr lang="fr-FR" dirty="0"/>
          </a:p>
        </p:txBody>
      </p:sp>
      <p:sp>
        <p:nvSpPr>
          <p:cNvPr id="3" name="ZoneTexte 2">
            <a:extLst>
              <a:ext uri="{FF2B5EF4-FFF2-40B4-BE49-F238E27FC236}">
                <a16:creationId xmlns:a16="http://schemas.microsoft.com/office/drawing/2014/main" id="{D26A1DB4-C354-44B5-8C9E-54AE262FA831}"/>
              </a:ext>
            </a:extLst>
          </p:cNvPr>
          <p:cNvSpPr txBox="1"/>
          <p:nvPr/>
        </p:nvSpPr>
        <p:spPr>
          <a:xfrm>
            <a:off x="7917989" y="3335772"/>
            <a:ext cx="2676791"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Nos </a:t>
            </a:r>
            <a:r>
              <a:rPr lang="fr-FR" dirty="0" err="1"/>
              <a:t>features</a:t>
            </a:r>
            <a:r>
              <a:rPr lang="fr-FR" dirty="0"/>
              <a:t> utilisés pour la réalisation de nos modèles, la variable </a:t>
            </a:r>
            <a:r>
              <a:rPr lang="fr-FR" dirty="0" err="1"/>
              <a:t>EnergyStar</a:t>
            </a:r>
            <a:r>
              <a:rPr lang="fr-FR" dirty="0"/>
              <a:t> est celle qui est la plus manquantes </a:t>
            </a:r>
          </a:p>
        </p:txBody>
      </p:sp>
    </p:spTree>
    <p:extLst>
      <p:ext uri="{BB962C8B-B14F-4D97-AF65-F5344CB8AC3E}">
        <p14:creationId xmlns:p14="http://schemas.microsoft.com/office/powerpoint/2010/main" val="2325329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677334" y="609600"/>
            <a:ext cx="8596668" cy="861613"/>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b="1" dirty="0">
                <a:ln w="22225">
                  <a:solidFill>
                    <a:schemeClr val="accent2"/>
                  </a:solidFill>
                  <a:prstDash val="solid"/>
                </a:ln>
                <a:solidFill>
                  <a:schemeClr val="bg1"/>
                </a:solidFill>
                <a:effectLst>
                  <a:outerShdw blurRad="38100" dist="25400" dir="5400000" algn="ctr" rotWithShape="0">
                    <a:srgbClr val="6E747A">
                      <a:alpha val="43000"/>
                    </a:srgbClr>
                  </a:outerShdw>
                </a:effectLst>
              </a:rPr>
              <a:t>IMPUTATION VALEURS MANQUANTES </a:t>
            </a:r>
            <a:br>
              <a:rPr lang="fr-FR" sz="3600"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a:extLst>
              <a:ext uri="{FF2B5EF4-FFF2-40B4-BE49-F238E27FC236}">
                <a16:creationId xmlns:a16="http://schemas.microsoft.com/office/drawing/2014/main" id="{15925762-C3C0-433F-B53F-E08AFE237243}"/>
              </a:ext>
            </a:extLst>
          </p:cNvPr>
          <p:cNvSpPr>
            <a:spLocks noGrp="1"/>
          </p:cNvSpPr>
          <p:nvPr>
            <p:ph idx="1"/>
          </p:nvPr>
        </p:nvSpPr>
        <p:spPr>
          <a:xfrm>
            <a:off x="833555" y="1649966"/>
            <a:ext cx="8596668" cy="659237"/>
          </a:xfrm>
        </p:spPr>
        <p:txBody>
          <a:bodyPr>
            <a:normAutofit/>
          </a:bodyPr>
          <a:lstStyle/>
          <a:p>
            <a:r>
              <a:rPr lang="fr-FR" dirty="0"/>
              <a:t>Nous allons regarder l’asymétrie de la variable ,  le taux de remplissage en vue de choisir la stratégie d’imputation,  </a:t>
            </a:r>
            <a:r>
              <a:rPr lang="fr-FR" dirty="0" err="1"/>
              <a:t>SiteEnenergy</a:t>
            </a:r>
            <a:r>
              <a:rPr lang="fr-FR" dirty="0"/>
              <a:t> un Nan on l’a supprimé </a:t>
            </a:r>
          </a:p>
          <a:p>
            <a:pPr marL="0" indent="0">
              <a:buNone/>
            </a:pPr>
            <a:endParaRPr lang="fr-FR" dirty="0"/>
          </a:p>
          <a:p>
            <a:pPr marL="0" indent="0">
              <a:buNone/>
            </a:pPr>
            <a:endParaRPr lang="fr-FR" dirty="0"/>
          </a:p>
        </p:txBody>
      </p:sp>
      <p:sp>
        <p:nvSpPr>
          <p:cNvPr id="6" name="ZoneTexte 5">
            <a:extLst>
              <a:ext uri="{FF2B5EF4-FFF2-40B4-BE49-F238E27FC236}">
                <a16:creationId xmlns:a16="http://schemas.microsoft.com/office/drawing/2014/main" id="{E15CA1F9-4918-4335-9410-3F6A5BA0026A}"/>
              </a:ext>
            </a:extLst>
          </p:cNvPr>
          <p:cNvSpPr txBox="1"/>
          <p:nvPr/>
        </p:nvSpPr>
        <p:spPr>
          <a:xfrm>
            <a:off x="2165954" y="2525765"/>
            <a:ext cx="551460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err="1">
                <a:solidFill>
                  <a:srgbClr val="FF0000"/>
                </a:solidFill>
              </a:rPr>
              <a:t>EnergyStarScore</a:t>
            </a:r>
            <a:r>
              <a:rPr lang="fr-FR" dirty="0">
                <a:solidFill>
                  <a:srgbClr val="FF0000"/>
                </a:solidFill>
              </a:rPr>
              <a:t> (asymétrie négative et colonne bien remplie 32 %, coefficient de variation &gt; 15 % imputation par la médiane)</a:t>
            </a:r>
          </a:p>
        </p:txBody>
      </p:sp>
      <p:sp>
        <p:nvSpPr>
          <p:cNvPr id="7" name="ZoneTexte 6">
            <a:extLst>
              <a:ext uri="{FF2B5EF4-FFF2-40B4-BE49-F238E27FC236}">
                <a16:creationId xmlns:a16="http://schemas.microsoft.com/office/drawing/2014/main" id="{148E6976-0140-4229-8207-DB10DF96DC94}"/>
              </a:ext>
            </a:extLst>
          </p:cNvPr>
          <p:cNvSpPr txBox="1"/>
          <p:nvPr/>
        </p:nvSpPr>
        <p:spPr>
          <a:xfrm>
            <a:off x="3537696" y="4509693"/>
            <a:ext cx="220171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Avant imputation</a:t>
            </a:r>
          </a:p>
        </p:txBody>
      </p:sp>
      <p:sp>
        <p:nvSpPr>
          <p:cNvPr id="8" name="ZoneTexte 7">
            <a:extLst>
              <a:ext uri="{FF2B5EF4-FFF2-40B4-BE49-F238E27FC236}">
                <a16:creationId xmlns:a16="http://schemas.microsoft.com/office/drawing/2014/main" id="{BDE47F50-F623-40BB-9A87-82D04C74C495}"/>
              </a:ext>
            </a:extLst>
          </p:cNvPr>
          <p:cNvSpPr txBox="1"/>
          <p:nvPr/>
        </p:nvSpPr>
        <p:spPr>
          <a:xfrm>
            <a:off x="6308849" y="4499236"/>
            <a:ext cx="215575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Après imputation</a:t>
            </a:r>
          </a:p>
        </p:txBody>
      </p:sp>
      <p:sp>
        <p:nvSpPr>
          <p:cNvPr id="4" name="Espace réservé du pied de page 3">
            <a:extLst>
              <a:ext uri="{FF2B5EF4-FFF2-40B4-BE49-F238E27FC236}">
                <a16:creationId xmlns:a16="http://schemas.microsoft.com/office/drawing/2014/main" id="{678A8CFD-177C-41C5-B2C3-F5D0C0AD7092}"/>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7DACADCC-F539-4E1F-9740-7CBBA6DAC93F}"/>
              </a:ext>
            </a:extLst>
          </p:cNvPr>
          <p:cNvSpPr>
            <a:spLocks noGrp="1"/>
          </p:cNvSpPr>
          <p:nvPr>
            <p:ph type="sldNum" sz="quarter" idx="12"/>
          </p:nvPr>
        </p:nvSpPr>
        <p:spPr/>
        <p:txBody>
          <a:bodyPr/>
          <a:lstStyle/>
          <a:p>
            <a:fld id="{8C81EA20-52F5-4E47-A504-4662F122570D}" type="slidenum">
              <a:rPr lang="fr-FR" smtClean="0"/>
              <a:t>16</a:t>
            </a:fld>
            <a:endParaRPr lang="fr-FR"/>
          </a:p>
        </p:txBody>
      </p:sp>
      <p:sp>
        <p:nvSpPr>
          <p:cNvPr id="9" name="Espace réservé de la date 8">
            <a:extLst>
              <a:ext uri="{FF2B5EF4-FFF2-40B4-BE49-F238E27FC236}">
                <a16:creationId xmlns:a16="http://schemas.microsoft.com/office/drawing/2014/main" id="{5EF21BEE-B12C-4103-B613-03F58CC64AC8}"/>
              </a:ext>
            </a:extLst>
          </p:cNvPr>
          <p:cNvSpPr>
            <a:spLocks noGrp="1"/>
          </p:cNvSpPr>
          <p:nvPr>
            <p:ph type="dt" sz="half" idx="10"/>
          </p:nvPr>
        </p:nvSpPr>
        <p:spPr/>
        <p:txBody>
          <a:bodyPr/>
          <a:lstStyle/>
          <a:p>
            <a:fld id="{E20247C0-CFBB-49BB-AFD2-1C79E2135AA6}" type="datetime1">
              <a:rPr lang="fr-FR" smtClean="0"/>
              <a:t>02/05/2021</a:t>
            </a:fld>
            <a:endParaRPr lang="fr-FR"/>
          </a:p>
        </p:txBody>
      </p:sp>
      <p:pic>
        <p:nvPicPr>
          <p:cNvPr id="3074" name="Picture 2">
            <a:extLst>
              <a:ext uri="{FF2B5EF4-FFF2-40B4-BE49-F238E27FC236}">
                <a16:creationId xmlns:a16="http://schemas.microsoft.com/office/drawing/2014/main" id="{FA4DCFEB-25EC-4547-9980-E8B0B1771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96" y="3517729"/>
            <a:ext cx="3352800" cy="27993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2916A61-E6F1-41CC-AF50-F7071F15F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600" y="2895600"/>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242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464CF77C-8151-4222-9A10-5A9CBF90668C}"/>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4457A374-27BA-437C-9F6E-22E274F13852}"/>
              </a:ext>
            </a:extLst>
          </p:cNvPr>
          <p:cNvSpPr>
            <a:spLocks noGrp="1"/>
          </p:cNvSpPr>
          <p:nvPr>
            <p:ph type="sldNum" sz="quarter" idx="12"/>
          </p:nvPr>
        </p:nvSpPr>
        <p:spPr/>
        <p:txBody>
          <a:bodyPr/>
          <a:lstStyle/>
          <a:p>
            <a:fld id="{8C81EA20-52F5-4E47-A504-4662F122570D}" type="slidenum">
              <a:rPr lang="fr-FR" smtClean="0"/>
              <a:t>17</a:t>
            </a:fld>
            <a:endParaRPr lang="fr-FR"/>
          </a:p>
        </p:txBody>
      </p:sp>
      <p:sp>
        <p:nvSpPr>
          <p:cNvPr id="9" name="Espace réservé de la date 8">
            <a:extLst>
              <a:ext uri="{FF2B5EF4-FFF2-40B4-BE49-F238E27FC236}">
                <a16:creationId xmlns:a16="http://schemas.microsoft.com/office/drawing/2014/main" id="{6171E94F-ACBE-4C16-AF27-44A09DF8F328}"/>
              </a:ext>
            </a:extLst>
          </p:cNvPr>
          <p:cNvSpPr>
            <a:spLocks noGrp="1"/>
          </p:cNvSpPr>
          <p:nvPr>
            <p:ph type="dt" sz="half" idx="10"/>
          </p:nvPr>
        </p:nvSpPr>
        <p:spPr/>
        <p:txBody>
          <a:bodyPr/>
          <a:lstStyle/>
          <a:p>
            <a:fld id="{8BC66753-E7E5-43B0-B080-56F943F927BE}" type="datetime1">
              <a:rPr lang="fr-FR" smtClean="0"/>
              <a:t>02/05/2021</a:t>
            </a:fld>
            <a:endParaRPr lang="fr-FR"/>
          </a:p>
        </p:txBody>
      </p:sp>
      <p:sp>
        <p:nvSpPr>
          <p:cNvPr id="13" name="Rectangle : coins arrondis 12">
            <a:extLst>
              <a:ext uri="{FF2B5EF4-FFF2-40B4-BE49-F238E27FC236}">
                <a16:creationId xmlns:a16="http://schemas.microsoft.com/office/drawing/2014/main" id="{5503C39D-5D70-4E3D-AAE5-36A2E40A4A3D}"/>
              </a:ext>
            </a:extLst>
          </p:cNvPr>
          <p:cNvSpPr/>
          <p:nvPr/>
        </p:nvSpPr>
        <p:spPr>
          <a:xfrm>
            <a:off x="170361" y="1054088"/>
            <a:ext cx="2266950" cy="9461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4" name="ZoneTexte 13">
            <a:extLst>
              <a:ext uri="{FF2B5EF4-FFF2-40B4-BE49-F238E27FC236}">
                <a16:creationId xmlns:a16="http://schemas.microsoft.com/office/drawing/2014/main" id="{79BC0943-89CE-4877-A709-19A16C72DDB0}"/>
              </a:ext>
            </a:extLst>
          </p:cNvPr>
          <p:cNvSpPr txBox="1"/>
          <p:nvPr/>
        </p:nvSpPr>
        <p:spPr>
          <a:xfrm>
            <a:off x="379911" y="1260665"/>
            <a:ext cx="2057400" cy="646331"/>
          </a:xfrm>
          <a:prstGeom prst="rect">
            <a:avLst/>
          </a:prstGeom>
          <a:noFill/>
        </p:spPr>
        <p:txBody>
          <a:bodyPr wrap="square" rtlCol="0">
            <a:spAutoFit/>
          </a:bodyPr>
          <a:lstStyle/>
          <a:p>
            <a:r>
              <a:rPr lang="fr-FR" dirty="0"/>
              <a:t>2015=3340,47</a:t>
            </a:r>
          </a:p>
          <a:p>
            <a:r>
              <a:rPr lang="fr-FR" dirty="0"/>
              <a:t>2016=3376,46</a:t>
            </a:r>
          </a:p>
        </p:txBody>
      </p:sp>
      <p:cxnSp>
        <p:nvCxnSpPr>
          <p:cNvPr id="16" name="Connecteur droit avec flèche 15">
            <a:extLst>
              <a:ext uri="{FF2B5EF4-FFF2-40B4-BE49-F238E27FC236}">
                <a16:creationId xmlns:a16="http://schemas.microsoft.com/office/drawing/2014/main" id="{DF60E6DF-5B4E-4B90-89FD-F706C40D61E6}"/>
              </a:ext>
            </a:extLst>
          </p:cNvPr>
          <p:cNvCxnSpPr>
            <a:cxnSpLocks/>
          </p:cNvCxnSpPr>
          <p:nvPr/>
        </p:nvCxnSpPr>
        <p:spPr>
          <a:xfrm flipV="1">
            <a:off x="2374900" y="781713"/>
            <a:ext cx="723900" cy="34925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D733E57F-3330-41AC-BB8B-5D2A0D084A2C}"/>
              </a:ext>
            </a:extLst>
          </p:cNvPr>
          <p:cNvCxnSpPr>
            <a:cxnSpLocks/>
          </p:cNvCxnSpPr>
          <p:nvPr/>
        </p:nvCxnSpPr>
        <p:spPr>
          <a:xfrm>
            <a:off x="2418261" y="1906996"/>
            <a:ext cx="629739" cy="5695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 coins arrondis 21">
            <a:extLst>
              <a:ext uri="{FF2B5EF4-FFF2-40B4-BE49-F238E27FC236}">
                <a16:creationId xmlns:a16="http://schemas.microsoft.com/office/drawing/2014/main" id="{8AE28451-E643-4126-B483-C6E16CB5E5F0}"/>
              </a:ext>
            </a:extLst>
          </p:cNvPr>
          <p:cNvSpPr/>
          <p:nvPr/>
        </p:nvSpPr>
        <p:spPr>
          <a:xfrm>
            <a:off x="3098800" y="280650"/>
            <a:ext cx="2266950" cy="8826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F1374F7E-68D4-466C-934C-892D1DE71FB2}"/>
              </a:ext>
            </a:extLst>
          </p:cNvPr>
          <p:cNvSpPr/>
          <p:nvPr/>
        </p:nvSpPr>
        <p:spPr>
          <a:xfrm>
            <a:off x="3098800" y="1821787"/>
            <a:ext cx="2266950" cy="8826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0" name="ZoneTexte 19">
            <a:extLst>
              <a:ext uri="{FF2B5EF4-FFF2-40B4-BE49-F238E27FC236}">
                <a16:creationId xmlns:a16="http://schemas.microsoft.com/office/drawing/2014/main" id="{81E55272-1DF4-47EA-B3D3-BDB02422CAD3}"/>
              </a:ext>
            </a:extLst>
          </p:cNvPr>
          <p:cNvSpPr txBox="1"/>
          <p:nvPr/>
        </p:nvSpPr>
        <p:spPr>
          <a:xfrm>
            <a:off x="3225800" y="459859"/>
            <a:ext cx="1816100" cy="646331"/>
          </a:xfrm>
          <a:prstGeom prst="rect">
            <a:avLst/>
          </a:prstGeom>
          <a:noFill/>
        </p:spPr>
        <p:txBody>
          <a:bodyPr wrap="square" rtlCol="0">
            <a:spAutoFit/>
          </a:bodyPr>
          <a:lstStyle/>
          <a:p>
            <a:r>
              <a:rPr lang="fr-FR" dirty="0"/>
              <a:t>Nettoyage 2015 </a:t>
            </a:r>
          </a:p>
          <a:p>
            <a:r>
              <a:rPr lang="fr-FR" dirty="0"/>
              <a:t>3340,51 </a:t>
            </a:r>
          </a:p>
        </p:txBody>
      </p:sp>
      <p:sp>
        <p:nvSpPr>
          <p:cNvPr id="24" name="ZoneTexte 23">
            <a:extLst>
              <a:ext uri="{FF2B5EF4-FFF2-40B4-BE49-F238E27FC236}">
                <a16:creationId xmlns:a16="http://schemas.microsoft.com/office/drawing/2014/main" id="{89BF9424-29CF-4D9E-B131-BC00CACB939B}"/>
              </a:ext>
            </a:extLst>
          </p:cNvPr>
          <p:cNvSpPr txBox="1"/>
          <p:nvPr/>
        </p:nvSpPr>
        <p:spPr>
          <a:xfrm>
            <a:off x="3368675" y="1801447"/>
            <a:ext cx="1727200" cy="923330"/>
          </a:xfrm>
          <a:prstGeom prst="rect">
            <a:avLst/>
          </a:prstGeom>
          <a:noFill/>
        </p:spPr>
        <p:txBody>
          <a:bodyPr wrap="square" rtlCol="0">
            <a:spAutoFit/>
          </a:bodyPr>
          <a:lstStyle/>
          <a:p>
            <a:r>
              <a:rPr lang="fr-FR" dirty="0"/>
              <a:t>Rectification des types de colonnes </a:t>
            </a:r>
          </a:p>
        </p:txBody>
      </p:sp>
      <p:cxnSp>
        <p:nvCxnSpPr>
          <p:cNvPr id="26" name="Connecteur droit avec flèche 25">
            <a:extLst>
              <a:ext uri="{FF2B5EF4-FFF2-40B4-BE49-F238E27FC236}">
                <a16:creationId xmlns:a16="http://schemas.microsoft.com/office/drawing/2014/main" id="{6519C624-E1C3-4E02-B421-BD8808498677}"/>
              </a:ext>
            </a:extLst>
          </p:cNvPr>
          <p:cNvCxnSpPr>
            <a:cxnSpLocks/>
          </p:cNvCxnSpPr>
          <p:nvPr/>
        </p:nvCxnSpPr>
        <p:spPr>
          <a:xfrm>
            <a:off x="5365750" y="658170"/>
            <a:ext cx="730250" cy="82501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63CF5002-3832-4924-A91D-B27B54FC4D79}"/>
              </a:ext>
            </a:extLst>
          </p:cNvPr>
          <p:cNvCxnSpPr>
            <a:cxnSpLocks/>
            <a:stCxn id="23" idx="3"/>
          </p:cNvCxnSpPr>
          <p:nvPr/>
        </p:nvCxnSpPr>
        <p:spPr>
          <a:xfrm flipV="1">
            <a:off x="5365750" y="1583830"/>
            <a:ext cx="730250" cy="6792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4" name="Rectangle : coins arrondis 33">
            <a:extLst>
              <a:ext uri="{FF2B5EF4-FFF2-40B4-BE49-F238E27FC236}">
                <a16:creationId xmlns:a16="http://schemas.microsoft.com/office/drawing/2014/main" id="{868C3FBA-A26F-4098-8CBA-AAD42A8749E1}"/>
              </a:ext>
            </a:extLst>
          </p:cNvPr>
          <p:cNvSpPr/>
          <p:nvPr/>
        </p:nvSpPr>
        <p:spPr>
          <a:xfrm>
            <a:off x="6071657" y="1010109"/>
            <a:ext cx="2266950" cy="9461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2" name="ZoneTexte 31">
            <a:extLst>
              <a:ext uri="{FF2B5EF4-FFF2-40B4-BE49-F238E27FC236}">
                <a16:creationId xmlns:a16="http://schemas.microsoft.com/office/drawing/2014/main" id="{9F845B3A-3CE4-459A-8418-9BCF1A5FFA35}"/>
              </a:ext>
            </a:extLst>
          </p:cNvPr>
          <p:cNvSpPr txBox="1"/>
          <p:nvPr/>
        </p:nvSpPr>
        <p:spPr>
          <a:xfrm>
            <a:off x="6217178" y="1054088"/>
            <a:ext cx="2000250" cy="923330"/>
          </a:xfrm>
          <a:prstGeom prst="rect">
            <a:avLst/>
          </a:prstGeom>
          <a:noFill/>
        </p:spPr>
        <p:txBody>
          <a:bodyPr wrap="square" rtlCol="0">
            <a:spAutoFit/>
          </a:bodyPr>
          <a:lstStyle/>
          <a:p>
            <a:r>
              <a:rPr lang="fr-FR" dirty="0"/>
              <a:t>Concaténation des 2 bases 6716,51</a:t>
            </a:r>
          </a:p>
        </p:txBody>
      </p:sp>
      <p:cxnSp>
        <p:nvCxnSpPr>
          <p:cNvPr id="35" name="Connecteur droit avec flèche 34">
            <a:extLst>
              <a:ext uri="{FF2B5EF4-FFF2-40B4-BE49-F238E27FC236}">
                <a16:creationId xmlns:a16="http://schemas.microsoft.com/office/drawing/2014/main" id="{06E7B7F1-DF6D-4D12-9666-74CF8C41F7C5}"/>
              </a:ext>
            </a:extLst>
          </p:cNvPr>
          <p:cNvCxnSpPr>
            <a:stCxn id="34" idx="3"/>
          </p:cNvCxnSpPr>
          <p:nvPr/>
        </p:nvCxnSpPr>
        <p:spPr>
          <a:xfrm>
            <a:off x="8338607" y="1483184"/>
            <a:ext cx="73540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8" name="Rectangle : coins arrondis 37">
            <a:extLst>
              <a:ext uri="{FF2B5EF4-FFF2-40B4-BE49-F238E27FC236}">
                <a16:creationId xmlns:a16="http://schemas.microsoft.com/office/drawing/2014/main" id="{98284A9F-6EB8-4681-A86E-C9076B6F2A73}"/>
              </a:ext>
            </a:extLst>
          </p:cNvPr>
          <p:cNvSpPr/>
          <p:nvPr/>
        </p:nvSpPr>
        <p:spPr>
          <a:xfrm>
            <a:off x="9244537" y="945177"/>
            <a:ext cx="2266950" cy="9461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6" name="ZoneTexte 35">
            <a:extLst>
              <a:ext uri="{FF2B5EF4-FFF2-40B4-BE49-F238E27FC236}">
                <a16:creationId xmlns:a16="http://schemas.microsoft.com/office/drawing/2014/main" id="{F0C57D91-0D67-4544-A877-41E0BF29FB47}"/>
              </a:ext>
            </a:extLst>
          </p:cNvPr>
          <p:cNvSpPr txBox="1"/>
          <p:nvPr/>
        </p:nvSpPr>
        <p:spPr>
          <a:xfrm>
            <a:off x="9244538" y="1010109"/>
            <a:ext cx="2266949" cy="923330"/>
          </a:xfrm>
          <a:prstGeom prst="rect">
            <a:avLst/>
          </a:prstGeom>
          <a:noFill/>
        </p:spPr>
        <p:txBody>
          <a:bodyPr wrap="square" rtlCol="0">
            <a:spAutoFit/>
          </a:bodyPr>
          <a:lstStyle/>
          <a:p>
            <a:r>
              <a:rPr lang="fr-FR" dirty="0"/>
              <a:t>Suppression colonnes VM &gt; 95 % 46 colonnes </a:t>
            </a:r>
          </a:p>
        </p:txBody>
      </p:sp>
      <p:sp>
        <p:nvSpPr>
          <p:cNvPr id="47" name="Rectangle : coins arrondis 46">
            <a:extLst>
              <a:ext uri="{FF2B5EF4-FFF2-40B4-BE49-F238E27FC236}">
                <a16:creationId xmlns:a16="http://schemas.microsoft.com/office/drawing/2014/main" id="{DAC6D222-2B46-486B-AA64-E2766927F71F}"/>
              </a:ext>
            </a:extLst>
          </p:cNvPr>
          <p:cNvSpPr/>
          <p:nvPr/>
        </p:nvSpPr>
        <p:spPr>
          <a:xfrm>
            <a:off x="127953" y="2722184"/>
            <a:ext cx="2423614" cy="14316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45" name="ZoneTexte 44">
            <a:extLst>
              <a:ext uri="{FF2B5EF4-FFF2-40B4-BE49-F238E27FC236}">
                <a16:creationId xmlns:a16="http://schemas.microsoft.com/office/drawing/2014/main" id="{F9DE95F3-D3B6-40A0-9E19-DE597B0323C6}"/>
              </a:ext>
            </a:extLst>
          </p:cNvPr>
          <p:cNvSpPr txBox="1"/>
          <p:nvPr/>
        </p:nvSpPr>
        <p:spPr>
          <a:xfrm>
            <a:off x="571410" y="2958317"/>
            <a:ext cx="2012950" cy="923330"/>
          </a:xfrm>
          <a:prstGeom prst="rect">
            <a:avLst/>
          </a:prstGeom>
          <a:noFill/>
        </p:spPr>
        <p:txBody>
          <a:bodyPr wrap="square" rtlCol="0">
            <a:spAutoFit/>
          </a:bodyPr>
          <a:lstStyle/>
          <a:p>
            <a:r>
              <a:rPr lang="fr-FR" dirty="0"/>
              <a:t>Sélection des propriétés non résidentiels 3318</a:t>
            </a:r>
          </a:p>
        </p:txBody>
      </p:sp>
      <p:cxnSp>
        <p:nvCxnSpPr>
          <p:cNvPr id="48" name="Connecteur droit avec flèche 47">
            <a:extLst>
              <a:ext uri="{FF2B5EF4-FFF2-40B4-BE49-F238E27FC236}">
                <a16:creationId xmlns:a16="http://schemas.microsoft.com/office/drawing/2014/main" id="{A24C1484-2C4A-4D24-8C07-EC5AA8C47B15}"/>
              </a:ext>
            </a:extLst>
          </p:cNvPr>
          <p:cNvCxnSpPr>
            <a:cxnSpLocks/>
            <a:stCxn id="47" idx="3"/>
          </p:cNvCxnSpPr>
          <p:nvPr/>
        </p:nvCxnSpPr>
        <p:spPr>
          <a:xfrm flipV="1">
            <a:off x="2551567" y="3438018"/>
            <a:ext cx="410664"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2" name="Rectangle : coins arrondis 51">
            <a:extLst>
              <a:ext uri="{FF2B5EF4-FFF2-40B4-BE49-F238E27FC236}">
                <a16:creationId xmlns:a16="http://schemas.microsoft.com/office/drawing/2014/main" id="{72D9C1C0-4E2C-456A-9B8E-420D1CC50AC8}"/>
              </a:ext>
            </a:extLst>
          </p:cNvPr>
          <p:cNvSpPr/>
          <p:nvPr/>
        </p:nvSpPr>
        <p:spPr>
          <a:xfrm>
            <a:off x="2955041" y="2725746"/>
            <a:ext cx="1976834" cy="14975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0" name="ZoneTexte 49">
            <a:extLst>
              <a:ext uri="{FF2B5EF4-FFF2-40B4-BE49-F238E27FC236}">
                <a16:creationId xmlns:a16="http://schemas.microsoft.com/office/drawing/2014/main" id="{A50DDA57-C65B-4F75-9BE4-8735567D2C6A}"/>
              </a:ext>
            </a:extLst>
          </p:cNvPr>
          <p:cNvSpPr txBox="1"/>
          <p:nvPr/>
        </p:nvSpPr>
        <p:spPr>
          <a:xfrm>
            <a:off x="3289291" y="2845378"/>
            <a:ext cx="1530350" cy="1200329"/>
          </a:xfrm>
          <a:prstGeom prst="rect">
            <a:avLst/>
          </a:prstGeom>
          <a:noFill/>
        </p:spPr>
        <p:txBody>
          <a:bodyPr wrap="square" rtlCol="0">
            <a:spAutoFit/>
          </a:bodyPr>
          <a:lstStyle/>
          <a:p>
            <a:r>
              <a:rPr lang="fr-FR" dirty="0"/>
              <a:t>Pourcentage de VM &gt; 50 on passe à 39 colonnes</a:t>
            </a:r>
          </a:p>
        </p:txBody>
      </p:sp>
      <p:cxnSp>
        <p:nvCxnSpPr>
          <p:cNvPr id="53" name="Connecteur droit avec flèche 52">
            <a:extLst>
              <a:ext uri="{FF2B5EF4-FFF2-40B4-BE49-F238E27FC236}">
                <a16:creationId xmlns:a16="http://schemas.microsoft.com/office/drawing/2014/main" id="{87D21277-6F14-4E09-9B75-B10161414888}"/>
              </a:ext>
            </a:extLst>
          </p:cNvPr>
          <p:cNvCxnSpPr>
            <a:cxnSpLocks/>
            <a:endCxn id="52" idx="3"/>
          </p:cNvCxnSpPr>
          <p:nvPr/>
        </p:nvCxnSpPr>
        <p:spPr>
          <a:xfrm flipH="1">
            <a:off x="4931875" y="3439598"/>
            <a:ext cx="158786" cy="3492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6" name="Rectangle : coins arrondis 55">
            <a:extLst>
              <a:ext uri="{FF2B5EF4-FFF2-40B4-BE49-F238E27FC236}">
                <a16:creationId xmlns:a16="http://schemas.microsoft.com/office/drawing/2014/main" id="{0493CC77-EF1E-4976-8CF5-829854B134AF}"/>
              </a:ext>
            </a:extLst>
          </p:cNvPr>
          <p:cNvSpPr/>
          <p:nvPr/>
        </p:nvSpPr>
        <p:spPr>
          <a:xfrm>
            <a:off x="5095875" y="3047443"/>
            <a:ext cx="2266950" cy="9461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4" name="ZoneTexte 53">
            <a:extLst>
              <a:ext uri="{FF2B5EF4-FFF2-40B4-BE49-F238E27FC236}">
                <a16:creationId xmlns:a16="http://schemas.microsoft.com/office/drawing/2014/main" id="{915B1E1C-F058-49AB-A958-4C16A9CBE15E}"/>
              </a:ext>
            </a:extLst>
          </p:cNvPr>
          <p:cNvSpPr txBox="1"/>
          <p:nvPr/>
        </p:nvSpPr>
        <p:spPr>
          <a:xfrm>
            <a:off x="5316670" y="3101106"/>
            <a:ext cx="1790700" cy="646331"/>
          </a:xfrm>
          <a:prstGeom prst="rect">
            <a:avLst/>
          </a:prstGeom>
          <a:noFill/>
        </p:spPr>
        <p:txBody>
          <a:bodyPr wrap="square" rtlCol="0">
            <a:spAutoFit/>
          </a:bodyPr>
          <a:lstStyle/>
          <a:p>
            <a:r>
              <a:rPr lang="fr-FR" dirty="0"/>
              <a:t>On passe de  39 à 31 </a:t>
            </a:r>
            <a:r>
              <a:rPr lang="fr-FR" dirty="0" err="1"/>
              <a:t>features</a:t>
            </a:r>
            <a:r>
              <a:rPr lang="fr-FR" dirty="0"/>
              <a:t> </a:t>
            </a:r>
          </a:p>
        </p:txBody>
      </p:sp>
      <p:sp>
        <p:nvSpPr>
          <p:cNvPr id="58" name="Rectangle : coins arrondis 57">
            <a:extLst>
              <a:ext uri="{FF2B5EF4-FFF2-40B4-BE49-F238E27FC236}">
                <a16:creationId xmlns:a16="http://schemas.microsoft.com/office/drawing/2014/main" id="{45144B42-C30E-401D-93FD-EE2256EF82F2}"/>
              </a:ext>
            </a:extLst>
          </p:cNvPr>
          <p:cNvSpPr/>
          <p:nvPr/>
        </p:nvSpPr>
        <p:spPr>
          <a:xfrm>
            <a:off x="161869" y="4786552"/>
            <a:ext cx="2266950" cy="10688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5" name="ZoneTexte 54">
            <a:extLst>
              <a:ext uri="{FF2B5EF4-FFF2-40B4-BE49-F238E27FC236}">
                <a16:creationId xmlns:a16="http://schemas.microsoft.com/office/drawing/2014/main" id="{FD07272E-DEF5-4928-9602-1BEC4C7A1747}"/>
              </a:ext>
            </a:extLst>
          </p:cNvPr>
          <p:cNvSpPr txBox="1"/>
          <p:nvPr/>
        </p:nvSpPr>
        <p:spPr>
          <a:xfrm>
            <a:off x="273162" y="4709339"/>
            <a:ext cx="1898650" cy="1200329"/>
          </a:xfrm>
          <a:prstGeom prst="rect">
            <a:avLst/>
          </a:prstGeom>
          <a:noFill/>
        </p:spPr>
        <p:txBody>
          <a:bodyPr wrap="square" rtlCol="0">
            <a:spAutoFit/>
          </a:bodyPr>
          <a:lstStyle/>
          <a:p>
            <a:r>
              <a:rPr lang="fr-FR" dirty="0"/>
              <a:t>Sélection des variables transformés en LOG </a:t>
            </a:r>
          </a:p>
        </p:txBody>
      </p:sp>
      <p:cxnSp>
        <p:nvCxnSpPr>
          <p:cNvPr id="59" name="Connecteur droit avec flèche 58">
            <a:extLst>
              <a:ext uri="{FF2B5EF4-FFF2-40B4-BE49-F238E27FC236}">
                <a16:creationId xmlns:a16="http://schemas.microsoft.com/office/drawing/2014/main" id="{0ECC4A6C-2F6C-4021-AA80-01E332A003AB}"/>
              </a:ext>
            </a:extLst>
          </p:cNvPr>
          <p:cNvCxnSpPr>
            <a:cxnSpLocks/>
            <a:endCxn id="62" idx="1"/>
          </p:cNvCxnSpPr>
          <p:nvPr/>
        </p:nvCxnSpPr>
        <p:spPr>
          <a:xfrm>
            <a:off x="2448699" y="5439918"/>
            <a:ext cx="23680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2" name="Rectangle : coins arrondis 61">
            <a:extLst>
              <a:ext uri="{FF2B5EF4-FFF2-40B4-BE49-F238E27FC236}">
                <a16:creationId xmlns:a16="http://schemas.microsoft.com/office/drawing/2014/main" id="{EB024957-D8DA-4211-9502-E791EB6B8C73}"/>
              </a:ext>
            </a:extLst>
          </p:cNvPr>
          <p:cNvSpPr/>
          <p:nvPr/>
        </p:nvSpPr>
        <p:spPr>
          <a:xfrm>
            <a:off x="2685505" y="4905517"/>
            <a:ext cx="2356395" cy="10688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Sélection variables pour éviter le data </a:t>
            </a:r>
            <a:r>
              <a:rPr lang="fr-FR" dirty="0" err="1"/>
              <a:t>leakage</a:t>
            </a:r>
            <a:r>
              <a:rPr lang="fr-FR" dirty="0"/>
              <a:t> </a:t>
            </a:r>
          </a:p>
        </p:txBody>
      </p:sp>
      <p:cxnSp>
        <p:nvCxnSpPr>
          <p:cNvPr id="2049" name="Connecteur droit avec flèche 2048">
            <a:extLst>
              <a:ext uri="{FF2B5EF4-FFF2-40B4-BE49-F238E27FC236}">
                <a16:creationId xmlns:a16="http://schemas.microsoft.com/office/drawing/2014/main" id="{A50A3CAC-2D09-40F5-BC10-BB6CB8E3A9CD}"/>
              </a:ext>
            </a:extLst>
          </p:cNvPr>
          <p:cNvCxnSpPr>
            <a:cxnSpLocks/>
            <a:stCxn id="62" idx="3"/>
          </p:cNvCxnSpPr>
          <p:nvPr/>
        </p:nvCxnSpPr>
        <p:spPr>
          <a:xfrm>
            <a:off x="5041900" y="5439918"/>
            <a:ext cx="3302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8" name="Rectangle : coins arrondis 67">
            <a:extLst>
              <a:ext uri="{FF2B5EF4-FFF2-40B4-BE49-F238E27FC236}">
                <a16:creationId xmlns:a16="http://schemas.microsoft.com/office/drawing/2014/main" id="{E80B128C-D2BF-4E2B-B838-BB0703E507CC}"/>
              </a:ext>
            </a:extLst>
          </p:cNvPr>
          <p:cNvSpPr/>
          <p:nvPr/>
        </p:nvSpPr>
        <p:spPr>
          <a:xfrm>
            <a:off x="5321392" y="4733217"/>
            <a:ext cx="2266950" cy="1171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051" name="ZoneTexte 2050">
            <a:extLst>
              <a:ext uri="{FF2B5EF4-FFF2-40B4-BE49-F238E27FC236}">
                <a16:creationId xmlns:a16="http://schemas.microsoft.com/office/drawing/2014/main" id="{690DB9FF-76FB-47D6-9125-9CD1FC0A5E97}"/>
              </a:ext>
            </a:extLst>
          </p:cNvPr>
          <p:cNvSpPr txBox="1"/>
          <p:nvPr/>
        </p:nvSpPr>
        <p:spPr>
          <a:xfrm>
            <a:off x="5594350" y="4734059"/>
            <a:ext cx="1752600" cy="1200329"/>
          </a:xfrm>
          <a:prstGeom prst="rect">
            <a:avLst/>
          </a:prstGeom>
          <a:noFill/>
        </p:spPr>
        <p:txBody>
          <a:bodyPr wrap="square" rtlCol="0">
            <a:spAutoFit/>
          </a:bodyPr>
          <a:lstStyle/>
          <a:p>
            <a:r>
              <a:rPr lang="fr-FR" dirty="0"/>
              <a:t>Sélection </a:t>
            </a:r>
            <a:r>
              <a:rPr lang="fr-FR" dirty="0" err="1"/>
              <a:t>features</a:t>
            </a:r>
            <a:r>
              <a:rPr lang="fr-FR" dirty="0"/>
              <a:t> pour modélisation 12 </a:t>
            </a:r>
            <a:r>
              <a:rPr lang="fr-FR" dirty="0" err="1"/>
              <a:t>features</a:t>
            </a:r>
            <a:r>
              <a:rPr lang="fr-FR" dirty="0"/>
              <a:t> </a:t>
            </a:r>
          </a:p>
        </p:txBody>
      </p:sp>
      <p:cxnSp>
        <p:nvCxnSpPr>
          <p:cNvPr id="2054" name="Connecteur droit avec flèche 2053">
            <a:extLst>
              <a:ext uri="{FF2B5EF4-FFF2-40B4-BE49-F238E27FC236}">
                <a16:creationId xmlns:a16="http://schemas.microsoft.com/office/drawing/2014/main" id="{EC0A79E2-12CB-4763-9E2C-534CD6F48E6E}"/>
              </a:ext>
            </a:extLst>
          </p:cNvPr>
          <p:cNvCxnSpPr>
            <a:cxnSpLocks/>
          </p:cNvCxnSpPr>
          <p:nvPr/>
        </p:nvCxnSpPr>
        <p:spPr>
          <a:xfrm>
            <a:off x="7594692" y="5226173"/>
            <a:ext cx="35550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8" name="Rectangle : coins arrondis 77">
            <a:extLst>
              <a:ext uri="{FF2B5EF4-FFF2-40B4-BE49-F238E27FC236}">
                <a16:creationId xmlns:a16="http://schemas.microsoft.com/office/drawing/2014/main" id="{09DE7F58-CF7F-4031-969B-00F84279E375}"/>
              </a:ext>
            </a:extLst>
          </p:cNvPr>
          <p:cNvSpPr/>
          <p:nvPr/>
        </p:nvSpPr>
        <p:spPr>
          <a:xfrm>
            <a:off x="7940541" y="4483955"/>
            <a:ext cx="2124209" cy="14208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061" name="ZoneTexte 2060">
            <a:extLst>
              <a:ext uri="{FF2B5EF4-FFF2-40B4-BE49-F238E27FC236}">
                <a16:creationId xmlns:a16="http://schemas.microsoft.com/office/drawing/2014/main" id="{EF4825EC-AAE6-4EDC-B202-A8D9BEC12A30}"/>
              </a:ext>
            </a:extLst>
          </p:cNvPr>
          <p:cNvSpPr txBox="1"/>
          <p:nvPr/>
        </p:nvSpPr>
        <p:spPr>
          <a:xfrm>
            <a:off x="8217428" y="4829120"/>
            <a:ext cx="1459972" cy="923330"/>
          </a:xfrm>
          <a:prstGeom prst="rect">
            <a:avLst/>
          </a:prstGeom>
          <a:noFill/>
        </p:spPr>
        <p:txBody>
          <a:bodyPr wrap="square" rtlCol="0">
            <a:spAutoFit/>
          </a:bodyPr>
          <a:lstStyle/>
          <a:p>
            <a:r>
              <a:rPr lang="fr-FR" dirty="0"/>
              <a:t>Imputation valeurs manquantes </a:t>
            </a:r>
          </a:p>
        </p:txBody>
      </p:sp>
      <p:sp>
        <p:nvSpPr>
          <p:cNvPr id="2" name="Rectangle : coins arrondis 1">
            <a:extLst>
              <a:ext uri="{FF2B5EF4-FFF2-40B4-BE49-F238E27FC236}">
                <a16:creationId xmlns:a16="http://schemas.microsoft.com/office/drawing/2014/main" id="{1A65BA44-E90D-4DA8-BA64-FD9FECA6386F}"/>
              </a:ext>
            </a:extLst>
          </p:cNvPr>
          <p:cNvSpPr/>
          <p:nvPr/>
        </p:nvSpPr>
        <p:spPr>
          <a:xfrm>
            <a:off x="5295900" y="2202946"/>
            <a:ext cx="2051050" cy="7276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 name="ZoneTexte 2">
            <a:extLst>
              <a:ext uri="{FF2B5EF4-FFF2-40B4-BE49-F238E27FC236}">
                <a16:creationId xmlns:a16="http://schemas.microsoft.com/office/drawing/2014/main" id="{D0AD5E7E-E071-424F-A9F3-FB3499157B8B}"/>
              </a:ext>
            </a:extLst>
          </p:cNvPr>
          <p:cNvSpPr txBox="1"/>
          <p:nvPr/>
        </p:nvSpPr>
        <p:spPr>
          <a:xfrm>
            <a:off x="5449387" y="2191748"/>
            <a:ext cx="1727834" cy="923330"/>
          </a:xfrm>
          <a:prstGeom prst="rect">
            <a:avLst/>
          </a:prstGeom>
          <a:noFill/>
        </p:spPr>
        <p:txBody>
          <a:bodyPr wrap="square" rtlCol="0">
            <a:spAutoFit/>
          </a:bodyPr>
          <a:lstStyle/>
          <a:p>
            <a:r>
              <a:rPr lang="fr-FR" b="1" dirty="0">
                <a:solidFill>
                  <a:srgbClr val="FF0000"/>
                </a:solidFill>
              </a:rPr>
              <a:t>Suppression Variables doubles </a:t>
            </a:r>
          </a:p>
        </p:txBody>
      </p:sp>
      <p:sp>
        <p:nvSpPr>
          <p:cNvPr id="46" name="Rectangle : coins arrondis 45">
            <a:extLst>
              <a:ext uri="{FF2B5EF4-FFF2-40B4-BE49-F238E27FC236}">
                <a16:creationId xmlns:a16="http://schemas.microsoft.com/office/drawing/2014/main" id="{4DA36485-C7E7-4CE3-B974-F0ED08FB9F1D}"/>
              </a:ext>
            </a:extLst>
          </p:cNvPr>
          <p:cNvSpPr/>
          <p:nvPr/>
        </p:nvSpPr>
        <p:spPr>
          <a:xfrm>
            <a:off x="7400465" y="3018134"/>
            <a:ext cx="2189540" cy="9458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375E5BA7-2C88-451C-9D5B-ED489800EDF3}"/>
              </a:ext>
            </a:extLst>
          </p:cNvPr>
          <p:cNvSpPr txBox="1"/>
          <p:nvPr/>
        </p:nvSpPr>
        <p:spPr>
          <a:xfrm>
            <a:off x="7452253" y="3118260"/>
            <a:ext cx="2105116" cy="923330"/>
          </a:xfrm>
          <a:prstGeom prst="rect">
            <a:avLst/>
          </a:prstGeom>
          <a:noFill/>
        </p:spPr>
        <p:txBody>
          <a:bodyPr wrap="square" rtlCol="0">
            <a:spAutoFit/>
          </a:bodyPr>
          <a:lstStyle/>
          <a:p>
            <a:r>
              <a:rPr lang="fr-FR" dirty="0"/>
              <a:t>Création </a:t>
            </a:r>
            <a:r>
              <a:rPr lang="fr-FR" dirty="0" err="1"/>
              <a:t>features</a:t>
            </a:r>
            <a:r>
              <a:rPr lang="fr-FR" dirty="0"/>
              <a:t> </a:t>
            </a:r>
            <a:r>
              <a:rPr lang="fr-FR" dirty="0" err="1"/>
              <a:t>LoG</a:t>
            </a:r>
            <a:r>
              <a:rPr lang="fr-FR" dirty="0"/>
              <a:t> 8 </a:t>
            </a:r>
            <a:r>
              <a:rPr lang="fr-FR" dirty="0" err="1"/>
              <a:t>features</a:t>
            </a:r>
            <a:r>
              <a:rPr lang="fr-FR" dirty="0"/>
              <a:t> (39)</a:t>
            </a:r>
          </a:p>
        </p:txBody>
      </p:sp>
      <p:sp>
        <p:nvSpPr>
          <p:cNvPr id="49" name="Rectangle : coins arrondis 48">
            <a:extLst>
              <a:ext uri="{FF2B5EF4-FFF2-40B4-BE49-F238E27FC236}">
                <a16:creationId xmlns:a16="http://schemas.microsoft.com/office/drawing/2014/main" id="{C34026A2-7742-4BEE-A329-557E0CCB867C}"/>
              </a:ext>
            </a:extLst>
          </p:cNvPr>
          <p:cNvSpPr/>
          <p:nvPr/>
        </p:nvSpPr>
        <p:spPr>
          <a:xfrm>
            <a:off x="7383284" y="2194937"/>
            <a:ext cx="2189540" cy="7276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0" name="ZoneTexte 9">
            <a:extLst>
              <a:ext uri="{FF2B5EF4-FFF2-40B4-BE49-F238E27FC236}">
                <a16:creationId xmlns:a16="http://schemas.microsoft.com/office/drawing/2014/main" id="{F91E4638-0AE1-4CF9-977E-31556DCD970A}"/>
              </a:ext>
            </a:extLst>
          </p:cNvPr>
          <p:cNvSpPr txBox="1"/>
          <p:nvPr/>
        </p:nvSpPr>
        <p:spPr>
          <a:xfrm>
            <a:off x="7546975" y="2288131"/>
            <a:ext cx="1836778" cy="646331"/>
          </a:xfrm>
          <a:prstGeom prst="rect">
            <a:avLst/>
          </a:prstGeom>
          <a:noFill/>
        </p:spPr>
        <p:txBody>
          <a:bodyPr wrap="square" rtlCol="0">
            <a:spAutoFit/>
          </a:bodyPr>
          <a:lstStyle/>
          <a:p>
            <a:r>
              <a:rPr lang="fr-FR" b="1" dirty="0">
                <a:solidFill>
                  <a:srgbClr val="FF0000"/>
                </a:solidFill>
              </a:rPr>
              <a:t>Transformation </a:t>
            </a:r>
            <a:r>
              <a:rPr lang="fr-FR" b="1" dirty="0" err="1">
                <a:solidFill>
                  <a:srgbClr val="FF0000"/>
                </a:solidFill>
              </a:rPr>
              <a:t>features</a:t>
            </a:r>
            <a:r>
              <a:rPr lang="fr-FR" b="1" dirty="0">
                <a:solidFill>
                  <a:srgbClr val="FF0000"/>
                </a:solidFill>
              </a:rPr>
              <a:t> </a:t>
            </a:r>
          </a:p>
        </p:txBody>
      </p:sp>
      <p:sp>
        <p:nvSpPr>
          <p:cNvPr id="51" name="Rectangle : coins arrondis 50">
            <a:extLst>
              <a:ext uri="{FF2B5EF4-FFF2-40B4-BE49-F238E27FC236}">
                <a16:creationId xmlns:a16="http://schemas.microsoft.com/office/drawing/2014/main" id="{2536F6A4-E60D-45B9-BBB5-FA16906D70E9}"/>
              </a:ext>
            </a:extLst>
          </p:cNvPr>
          <p:cNvSpPr/>
          <p:nvPr/>
        </p:nvSpPr>
        <p:spPr>
          <a:xfrm>
            <a:off x="9627645" y="3190129"/>
            <a:ext cx="1803206" cy="7276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1" name="ZoneTexte 10">
            <a:extLst>
              <a:ext uri="{FF2B5EF4-FFF2-40B4-BE49-F238E27FC236}">
                <a16:creationId xmlns:a16="http://schemas.microsoft.com/office/drawing/2014/main" id="{6ED48321-57A6-4283-9EEE-2CB4A330B7B4}"/>
              </a:ext>
            </a:extLst>
          </p:cNvPr>
          <p:cNvSpPr txBox="1"/>
          <p:nvPr/>
        </p:nvSpPr>
        <p:spPr>
          <a:xfrm>
            <a:off x="9783378" y="3051518"/>
            <a:ext cx="1660172" cy="923330"/>
          </a:xfrm>
          <a:prstGeom prst="rect">
            <a:avLst/>
          </a:prstGeom>
          <a:noFill/>
        </p:spPr>
        <p:txBody>
          <a:bodyPr wrap="square" rtlCol="0">
            <a:spAutoFit/>
          </a:bodyPr>
          <a:lstStyle/>
          <a:p>
            <a:r>
              <a:rPr lang="fr-FR" dirty="0"/>
              <a:t>Sélection variables catégorielles </a:t>
            </a:r>
          </a:p>
        </p:txBody>
      </p:sp>
      <p:sp>
        <p:nvSpPr>
          <p:cNvPr id="57" name="Rectangle : coins arrondis 56">
            <a:extLst>
              <a:ext uri="{FF2B5EF4-FFF2-40B4-BE49-F238E27FC236}">
                <a16:creationId xmlns:a16="http://schemas.microsoft.com/office/drawing/2014/main" id="{CA70BBDC-C9F1-4738-A934-50DA04E509B5}"/>
              </a:ext>
            </a:extLst>
          </p:cNvPr>
          <p:cNvSpPr/>
          <p:nvPr/>
        </p:nvSpPr>
        <p:spPr>
          <a:xfrm>
            <a:off x="9627645" y="2202946"/>
            <a:ext cx="2189540" cy="7276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2" name="ZoneTexte 11">
            <a:extLst>
              <a:ext uri="{FF2B5EF4-FFF2-40B4-BE49-F238E27FC236}">
                <a16:creationId xmlns:a16="http://schemas.microsoft.com/office/drawing/2014/main" id="{D7C08759-0FC1-42A1-A77F-197D9592BB54}"/>
              </a:ext>
            </a:extLst>
          </p:cNvPr>
          <p:cNvSpPr txBox="1"/>
          <p:nvPr/>
        </p:nvSpPr>
        <p:spPr>
          <a:xfrm>
            <a:off x="9783378" y="2276244"/>
            <a:ext cx="1889270" cy="646331"/>
          </a:xfrm>
          <a:prstGeom prst="rect">
            <a:avLst/>
          </a:prstGeom>
          <a:noFill/>
        </p:spPr>
        <p:txBody>
          <a:bodyPr wrap="square" rtlCol="0">
            <a:spAutoFit/>
          </a:bodyPr>
          <a:lstStyle/>
          <a:p>
            <a:r>
              <a:rPr lang="fr-FR" b="1" dirty="0" err="1">
                <a:solidFill>
                  <a:srgbClr val="FF0000"/>
                </a:solidFill>
              </a:rPr>
              <a:t>Features</a:t>
            </a:r>
            <a:r>
              <a:rPr lang="fr-FR" b="1" dirty="0">
                <a:solidFill>
                  <a:srgbClr val="FF0000"/>
                </a:solidFill>
              </a:rPr>
              <a:t> </a:t>
            </a:r>
            <a:r>
              <a:rPr lang="fr-FR" b="1" dirty="0" err="1">
                <a:solidFill>
                  <a:srgbClr val="FF0000"/>
                </a:solidFill>
              </a:rPr>
              <a:t>enginering</a:t>
            </a:r>
            <a:endParaRPr lang="fr-FR" b="1" dirty="0">
              <a:solidFill>
                <a:srgbClr val="FF0000"/>
              </a:solidFill>
            </a:endParaRPr>
          </a:p>
        </p:txBody>
      </p:sp>
      <p:sp>
        <p:nvSpPr>
          <p:cNvPr id="60" name="Rectangle : coins arrondis 59">
            <a:extLst>
              <a:ext uri="{FF2B5EF4-FFF2-40B4-BE49-F238E27FC236}">
                <a16:creationId xmlns:a16="http://schemas.microsoft.com/office/drawing/2014/main" id="{E8FC1C65-0804-4B6F-BDD6-C82350A043F2}"/>
              </a:ext>
            </a:extLst>
          </p:cNvPr>
          <p:cNvSpPr/>
          <p:nvPr/>
        </p:nvSpPr>
        <p:spPr>
          <a:xfrm>
            <a:off x="141469" y="4005579"/>
            <a:ext cx="2189540" cy="7276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7" name="ZoneTexte 16">
            <a:extLst>
              <a:ext uri="{FF2B5EF4-FFF2-40B4-BE49-F238E27FC236}">
                <a16:creationId xmlns:a16="http://schemas.microsoft.com/office/drawing/2014/main" id="{984D6AF8-6EC8-4D1B-A281-149DFC8E97EB}"/>
              </a:ext>
            </a:extLst>
          </p:cNvPr>
          <p:cNvSpPr txBox="1"/>
          <p:nvPr/>
        </p:nvSpPr>
        <p:spPr>
          <a:xfrm>
            <a:off x="412546" y="4117780"/>
            <a:ext cx="1319195" cy="646331"/>
          </a:xfrm>
          <a:prstGeom prst="rect">
            <a:avLst/>
          </a:prstGeom>
          <a:noFill/>
        </p:spPr>
        <p:txBody>
          <a:bodyPr wrap="square" rtlCol="0">
            <a:spAutoFit/>
          </a:bodyPr>
          <a:lstStyle/>
          <a:p>
            <a:r>
              <a:rPr lang="fr-FR" b="1" dirty="0" err="1">
                <a:solidFill>
                  <a:srgbClr val="FF0000"/>
                </a:solidFill>
              </a:rPr>
              <a:t>Features</a:t>
            </a:r>
            <a:r>
              <a:rPr lang="fr-FR" b="1" dirty="0">
                <a:solidFill>
                  <a:srgbClr val="FF0000"/>
                </a:solidFill>
              </a:rPr>
              <a:t> </a:t>
            </a:r>
            <a:r>
              <a:rPr lang="fr-FR" b="1" dirty="0" err="1">
                <a:solidFill>
                  <a:srgbClr val="FF0000"/>
                </a:solidFill>
              </a:rPr>
              <a:t>Enginering</a:t>
            </a:r>
            <a:endParaRPr lang="fr-FR" b="1" dirty="0">
              <a:solidFill>
                <a:srgbClr val="FF0000"/>
              </a:solidFill>
            </a:endParaRPr>
          </a:p>
        </p:txBody>
      </p:sp>
      <p:sp>
        <p:nvSpPr>
          <p:cNvPr id="61" name="Rectangle : coins arrondis 60">
            <a:extLst>
              <a:ext uri="{FF2B5EF4-FFF2-40B4-BE49-F238E27FC236}">
                <a16:creationId xmlns:a16="http://schemas.microsoft.com/office/drawing/2014/main" id="{1B2A897C-5668-4408-ABC9-A356E0DBC082}"/>
              </a:ext>
            </a:extLst>
          </p:cNvPr>
          <p:cNvSpPr/>
          <p:nvPr/>
        </p:nvSpPr>
        <p:spPr>
          <a:xfrm>
            <a:off x="2744502" y="4145706"/>
            <a:ext cx="2189540" cy="7276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7" name="ZoneTexte 26">
            <a:extLst>
              <a:ext uri="{FF2B5EF4-FFF2-40B4-BE49-F238E27FC236}">
                <a16:creationId xmlns:a16="http://schemas.microsoft.com/office/drawing/2014/main" id="{40203B2B-5518-406A-B08B-4989B28CF8C1}"/>
              </a:ext>
            </a:extLst>
          </p:cNvPr>
          <p:cNvSpPr txBox="1"/>
          <p:nvPr/>
        </p:nvSpPr>
        <p:spPr>
          <a:xfrm>
            <a:off x="2842807" y="4287499"/>
            <a:ext cx="1976834" cy="646331"/>
          </a:xfrm>
          <a:prstGeom prst="rect">
            <a:avLst/>
          </a:prstGeom>
          <a:noFill/>
        </p:spPr>
        <p:txBody>
          <a:bodyPr wrap="square" rtlCol="0">
            <a:spAutoFit/>
          </a:bodyPr>
          <a:lstStyle/>
          <a:p>
            <a:r>
              <a:rPr lang="fr-FR" b="1" dirty="0" err="1">
                <a:solidFill>
                  <a:srgbClr val="FF0000"/>
                </a:solidFill>
              </a:rPr>
              <a:t>Features</a:t>
            </a:r>
            <a:r>
              <a:rPr lang="fr-FR" b="1" dirty="0">
                <a:solidFill>
                  <a:srgbClr val="FF0000"/>
                </a:solidFill>
              </a:rPr>
              <a:t> </a:t>
            </a:r>
            <a:r>
              <a:rPr lang="fr-FR" b="1" dirty="0" err="1">
                <a:solidFill>
                  <a:srgbClr val="FF0000"/>
                </a:solidFill>
              </a:rPr>
              <a:t>enginering</a:t>
            </a:r>
            <a:endParaRPr lang="fr-FR" b="1" dirty="0">
              <a:solidFill>
                <a:srgbClr val="FF0000"/>
              </a:solidFill>
            </a:endParaRPr>
          </a:p>
        </p:txBody>
      </p:sp>
      <p:sp>
        <p:nvSpPr>
          <p:cNvPr id="30" name="ZoneTexte 29">
            <a:extLst>
              <a:ext uri="{FF2B5EF4-FFF2-40B4-BE49-F238E27FC236}">
                <a16:creationId xmlns:a16="http://schemas.microsoft.com/office/drawing/2014/main" id="{FB1CAD91-C994-4281-A3D2-DFC3A1FCAE62}"/>
              </a:ext>
            </a:extLst>
          </p:cNvPr>
          <p:cNvSpPr txBox="1"/>
          <p:nvPr/>
        </p:nvSpPr>
        <p:spPr>
          <a:xfrm>
            <a:off x="485296" y="280650"/>
            <a:ext cx="190759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Colonnes </a:t>
            </a:r>
          </a:p>
        </p:txBody>
      </p:sp>
    </p:spTree>
    <p:extLst>
      <p:ext uri="{BB962C8B-B14F-4D97-AF65-F5344CB8AC3E}">
        <p14:creationId xmlns:p14="http://schemas.microsoft.com/office/powerpoint/2010/main" val="71891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464CF77C-8151-4222-9A10-5A9CBF90668C}"/>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4457A374-27BA-437C-9F6E-22E274F13852}"/>
              </a:ext>
            </a:extLst>
          </p:cNvPr>
          <p:cNvSpPr>
            <a:spLocks noGrp="1"/>
          </p:cNvSpPr>
          <p:nvPr>
            <p:ph type="sldNum" sz="quarter" idx="12"/>
          </p:nvPr>
        </p:nvSpPr>
        <p:spPr/>
        <p:txBody>
          <a:bodyPr/>
          <a:lstStyle/>
          <a:p>
            <a:fld id="{8C81EA20-52F5-4E47-A504-4662F122570D}" type="slidenum">
              <a:rPr lang="fr-FR" smtClean="0"/>
              <a:t>18</a:t>
            </a:fld>
            <a:endParaRPr lang="fr-FR"/>
          </a:p>
        </p:txBody>
      </p:sp>
      <p:sp>
        <p:nvSpPr>
          <p:cNvPr id="9" name="Espace réservé de la date 8">
            <a:extLst>
              <a:ext uri="{FF2B5EF4-FFF2-40B4-BE49-F238E27FC236}">
                <a16:creationId xmlns:a16="http://schemas.microsoft.com/office/drawing/2014/main" id="{6171E94F-ACBE-4C16-AF27-44A09DF8F328}"/>
              </a:ext>
            </a:extLst>
          </p:cNvPr>
          <p:cNvSpPr>
            <a:spLocks noGrp="1"/>
          </p:cNvSpPr>
          <p:nvPr>
            <p:ph type="dt" sz="half" idx="10"/>
          </p:nvPr>
        </p:nvSpPr>
        <p:spPr/>
        <p:txBody>
          <a:bodyPr/>
          <a:lstStyle/>
          <a:p>
            <a:fld id="{8BC66753-E7E5-43B0-B080-56F943F927BE}" type="datetime1">
              <a:rPr lang="fr-FR" smtClean="0"/>
              <a:t>02/05/2021</a:t>
            </a:fld>
            <a:endParaRPr lang="fr-FR"/>
          </a:p>
        </p:txBody>
      </p:sp>
      <p:sp>
        <p:nvSpPr>
          <p:cNvPr id="13" name="Rectangle : coins arrondis 12">
            <a:extLst>
              <a:ext uri="{FF2B5EF4-FFF2-40B4-BE49-F238E27FC236}">
                <a16:creationId xmlns:a16="http://schemas.microsoft.com/office/drawing/2014/main" id="{5503C39D-5D70-4E3D-AAE5-36A2E40A4A3D}"/>
              </a:ext>
            </a:extLst>
          </p:cNvPr>
          <p:cNvSpPr/>
          <p:nvPr/>
        </p:nvSpPr>
        <p:spPr>
          <a:xfrm>
            <a:off x="170361" y="1054088"/>
            <a:ext cx="2266950" cy="9461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4" name="ZoneTexte 13">
            <a:extLst>
              <a:ext uri="{FF2B5EF4-FFF2-40B4-BE49-F238E27FC236}">
                <a16:creationId xmlns:a16="http://schemas.microsoft.com/office/drawing/2014/main" id="{79BC0943-89CE-4877-A709-19A16C72DDB0}"/>
              </a:ext>
            </a:extLst>
          </p:cNvPr>
          <p:cNvSpPr txBox="1"/>
          <p:nvPr/>
        </p:nvSpPr>
        <p:spPr>
          <a:xfrm>
            <a:off x="379911" y="1260665"/>
            <a:ext cx="2057400" cy="646331"/>
          </a:xfrm>
          <a:prstGeom prst="rect">
            <a:avLst/>
          </a:prstGeom>
          <a:noFill/>
        </p:spPr>
        <p:txBody>
          <a:bodyPr wrap="square" rtlCol="0">
            <a:spAutoFit/>
          </a:bodyPr>
          <a:lstStyle/>
          <a:p>
            <a:r>
              <a:rPr lang="fr-FR" dirty="0"/>
              <a:t>2015=3340,47</a:t>
            </a:r>
          </a:p>
          <a:p>
            <a:r>
              <a:rPr lang="fr-FR" dirty="0"/>
              <a:t>2016=3376,46</a:t>
            </a:r>
          </a:p>
        </p:txBody>
      </p:sp>
      <p:cxnSp>
        <p:nvCxnSpPr>
          <p:cNvPr id="16" name="Connecteur droit avec flèche 15">
            <a:extLst>
              <a:ext uri="{FF2B5EF4-FFF2-40B4-BE49-F238E27FC236}">
                <a16:creationId xmlns:a16="http://schemas.microsoft.com/office/drawing/2014/main" id="{DF60E6DF-5B4E-4B90-89FD-F706C40D61E6}"/>
              </a:ext>
            </a:extLst>
          </p:cNvPr>
          <p:cNvCxnSpPr>
            <a:cxnSpLocks/>
          </p:cNvCxnSpPr>
          <p:nvPr/>
        </p:nvCxnSpPr>
        <p:spPr>
          <a:xfrm flipV="1">
            <a:off x="2374900" y="781713"/>
            <a:ext cx="723900" cy="34925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D733E57F-3330-41AC-BB8B-5D2A0D084A2C}"/>
              </a:ext>
            </a:extLst>
          </p:cNvPr>
          <p:cNvCxnSpPr>
            <a:cxnSpLocks/>
          </p:cNvCxnSpPr>
          <p:nvPr/>
        </p:nvCxnSpPr>
        <p:spPr>
          <a:xfrm>
            <a:off x="2418261" y="1906996"/>
            <a:ext cx="629739" cy="5695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 coins arrondis 21">
            <a:extLst>
              <a:ext uri="{FF2B5EF4-FFF2-40B4-BE49-F238E27FC236}">
                <a16:creationId xmlns:a16="http://schemas.microsoft.com/office/drawing/2014/main" id="{8AE28451-E643-4126-B483-C6E16CB5E5F0}"/>
              </a:ext>
            </a:extLst>
          </p:cNvPr>
          <p:cNvSpPr/>
          <p:nvPr/>
        </p:nvSpPr>
        <p:spPr>
          <a:xfrm>
            <a:off x="3098800" y="280650"/>
            <a:ext cx="2266950" cy="8826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F1374F7E-68D4-466C-934C-892D1DE71FB2}"/>
              </a:ext>
            </a:extLst>
          </p:cNvPr>
          <p:cNvSpPr/>
          <p:nvPr/>
        </p:nvSpPr>
        <p:spPr>
          <a:xfrm>
            <a:off x="3098800" y="1821787"/>
            <a:ext cx="2266950" cy="8826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0" name="ZoneTexte 19">
            <a:extLst>
              <a:ext uri="{FF2B5EF4-FFF2-40B4-BE49-F238E27FC236}">
                <a16:creationId xmlns:a16="http://schemas.microsoft.com/office/drawing/2014/main" id="{81E55272-1DF4-47EA-B3D3-BDB02422CAD3}"/>
              </a:ext>
            </a:extLst>
          </p:cNvPr>
          <p:cNvSpPr txBox="1"/>
          <p:nvPr/>
        </p:nvSpPr>
        <p:spPr>
          <a:xfrm>
            <a:off x="3225800" y="459859"/>
            <a:ext cx="1816100" cy="646331"/>
          </a:xfrm>
          <a:prstGeom prst="rect">
            <a:avLst/>
          </a:prstGeom>
          <a:noFill/>
        </p:spPr>
        <p:txBody>
          <a:bodyPr wrap="square" rtlCol="0">
            <a:spAutoFit/>
          </a:bodyPr>
          <a:lstStyle/>
          <a:p>
            <a:r>
              <a:rPr lang="fr-FR" dirty="0"/>
              <a:t>Nettoyage 2015 </a:t>
            </a:r>
          </a:p>
          <a:p>
            <a:r>
              <a:rPr lang="fr-FR" dirty="0"/>
              <a:t>3340,51 </a:t>
            </a:r>
          </a:p>
        </p:txBody>
      </p:sp>
      <p:sp>
        <p:nvSpPr>
          <p:cNvPr id="24" name="ZoneTexte 23">
            <a:extLst>
              <a:ext uri="{FF2B5EF4-FFF2-40B4-BE49-F238E27FC236}">
                <a16:creationId xmlns:a16="http://schemas.microsoft.com/office/drawing/2014/main" id="{89BF9424-29CF-4D9E-B131-BC00CACB939B}"/>
              </a:ext>
            </a:extLst>
          </p:cNvPr>
          <p:cNvSpPr txBox="1"/>
          <p:nvPr/>
        </p:nvSpPr>
        <p:spPr>
          <a:xfrm>
            <a:off x="3368675" y="1801447"/>
            <a:ext cx="1727200" cy="923330"/>
          </a:xfrm>
          <a:prstGeom prst="rect">
            <a:avLst/>
          </a:prstGeom>
          <a:noFill/>
        </p:spPr>
        <p:txBody>
          <a:bodyPr wrap="square" rtlCol="0">
            <a:spAutoFit/>
          </a:bodyPr>
          <a:lstStyle/>
          <a:p>
            <a:r>
              <a:rPr lang="fr-FR" dirty="0"/>
              <a:t>Rectification des types de colonnes </a:t>
            </a:r>
          </a:p>
        </p:txBody>
      </p:sp>
      <p:cxnSp>
        <p:nvCxnSpPr>
          <p:cNvPr id="26" name="Connecteur droit avec flèche 25">
            <a:extLst>
              <a:ext uri="{FF2B5EF4-FFF2-40B4-BE49-F238E27FC236}">
                <a16:creationId xmlns:a16="http://schemas.microsoft.com/office/drawing/2014/main" id="{6519C624-E1C3-4E02-B421-BD8808498677}"/>
              </a:ext>
            </a:extLst>
          </p:cNvPr>
          <p:cNvCxnSpPr>
            <a:cxnSpLocks/>
          </p:cNvCxnSpPr>
          <p:nvPr/>
        </p:nvCxnSpPr>
        <p:spPr>
          <a:xfrm>
            <a:off x="5365750" y="658170"/>
            <a:ext cx="730250" cy="82501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63CF5002-3832-4924-A91D-B27B54FC4D79}"/>
              </a:ext>
            </a:extLst>
          </p:cNvPr>
          <p:cNvCxnSpPr>
            <a:cxnSpLocks/>
            <a:stCxn id="23" idx="3"/>
          </p:cNvCxnSpPr>
          <p:nvPr/>
        </p:nvCxnSpPr>
        <p:spPr>
          <a:xfrm flipV="1">
            <a:off x="5365750" y="1583830"/>
            <a:ext cx="730250" cy="6792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4" name="Rectangle : coins arrondis 33">
            <a:extLst>
              <a:ext uri="{FF2B5EF4-FFF2-40B4-BE49-F238E27FC236}">
                <a16:creationId xmlns:a16="http://schemas.microsoft.com/office/drawing/2014/main" id="{868C3FBA-A26F-4098-8CBA-AAD42A8749E1}"/>
              </a:ext>
            </a:extLst>
          </p:cNvPr>
          <p:cNvSpPr/>
          <p:nvPr/>
        </p:nvSpPr>
        <p:spPr>
          <a:xfrm>
            <a:off x="6071657" y="1010109"/>
            <a:ext cx="2266950" cy="9461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2" name="ZoneTexte 31">
            <a:extLst>
              <a:ext uri="{FF2B5EF4-FFF2-40B4-BE49-F238E27FC236}">
                <a16:creationId xmlns:a16="http://schemas.microsoft.com/office/drawing/2014/main" id="{9F845B3A-3CE4-459A-8418-9BCF1A5FFA35}"/>
              </a:ext>
            </a:extLst>
          </p:cNvPr>
          <p:cNvSpPr txBox="1"/>
          <p:nvPr/>
        </p:nvSpPr>
        <p:spPr>
          <a:xfrm>
            <a:off x="6217178" y="1054088"/>
            <a:ext cx="2000250" cy="923330"/>
          </a:xfrm>
          <a:prstGeom prst="rect">
            <a:avLst/>
          </a:prstGeom>
          <a:noFill/>
        </p:spPr>
        <p:txBody>
          <a:bodyPr wrap="square" rtlCol="0">
            <a:spAutoFit/>
          </a:bodyPr>
          <a:lstStyle/>
          <a:p>
            <a:r>
              <a:rPr lang="fr-FR" dirty="0"/>
              <a:t>Concaténation des 2 bases 6716,51</a:t>
            </a:r>
          </a:p>
        </p:txBody>
      </p:sp>
      <p:sp>
        <p:nvSpPr>
          <p:cNvPr id="47" name="Rectangle : coins arrondis 46">
            <a:extLst>
              <a:ext uri="{FF2B5EF4-FFF2-40B4-BE49-F238E27FC236}">
                <a16:creationId xmlns:a16="http://schemas.microsoft.com/office/drawing/2014/main" id="{DAC6D222-2B46-486B-AA64-E2766927F71F}"/>
              </a:ext>
            </a:extLst>
          </p:cNvPr>
          <p:cNvSpPr/>
          <p:nvPr/>
        </p:nvSpPr>
        <p:spPr>
          <a:xfrm>
            <a:off x="127953" y="2722184"/>
            <a:ext cx="2423614" cy="14316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45" name="ZoneTexte 44">
            <a:extLst>
              <a:ext uri="{FF2B5EF4-FFF2-40B4-BE49-F238E27FC236}">
                <a16:creationId xmlns:a16="http://schemas.microsoft.com/office/drawing/2014/main" id="{F9DE95F3-D3B6-40A0-9E19-DE597B0323C6}"/>
              </a:ext>
            </a:extLst>
          </p:cNvPr>
          <p:cNvSpPr txBox="1"/>
          <p:nvPr/>
        </p:nvSpPr>
        <p:spPr>
          <a:xfrm>
            <a:off x="571410" y="2958317"/>
            <a:ext cx="2012950" cy="923330"/>
          </a:xfrm>
          <a:prstGeom prst="rect">
            <a:avLst/>
          </a:prstGeom>
          <a:noFill/>
        </p:spPr>
        <p:txBody>
          <a:bodyPr wrap="square" rtlCol="0">
            <a:spAutoFit/>
          </a:bodyPr>
          <a:lstStyle/>
          <a:p>
            <a:r>
              <a:rPr lang="fr-FR" dirty="0"/>
              <a:t>Sélection des propriétés non résidentiels 3318</a:t>
            </a:r>
          </a:p>
        </p:txBody>
      </p:sp>
      <p:cxnSp>
        <p:nvCxnSpPr>
          <p:cNvPr id="48" name="Connecteur droit avec flèche 47">
            <a:extLst>
              <a:ext uri="{FF2B5EF4-FFF2-40B4-BE49-F238E27FC236}">
                <a16:creationId xmlns:a16="http://schemas.microsoft.com/office/drawing/2014/main" id="{A24C1484-2C4A-4D24-8C07-EC5AA8C47B15}"/>
              </a:ext>
            </a:extLst>
          </p:cNvPr>
          <p:cNvCxnSpPr>
            <a:cxnSpLocks/>
            <a:stCxn id="47" idx="3"/>
          </p:cNvCxnSpPr>
          <p:nvPr/>
        </p:nvCxnSpPr>
        <p:spPr>
          <a:xfrm flipV="1">
            <a:off x="2551567" y="3438018"/>
            <a:ext cx="410664"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2" name="Rectangle : coins arrondis 51">
            <a:extLst>
              <a:ext uri="{FF2B5EF4-FFF2-40B4-BE49-F238E27FC236}">
                <a16:creationId xmlns:a16="http://schemas.microsoft.com/office/drawing/2014/main" id="{72D9C1C0-4E2C-456A-9B8E-420D1CC50AC8}"/>
              </a:ext>
            </a:extLst>
          </p:cNvPr>
          <p:cNvSpPr/>
          <p:nvPr/>
        </p:nvSpPr>
        <p:spPr>
          <a:xfrm>
            <a:off x="2965555" y="2762698"/>
            <a:ext cx="1976834" cy="14975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52 propriétés avec nombre bâtiments =0 remplacés par 1</a:t>
            </a:r>
          </a:p>
        </p:txBody>
      </p:sp>
      <p:cxnSp>
        <p:nvCxnSpPr>
          <p:cNvPr id="53" name="Connecteur droit avec flèche 52">
            <a:extLst>
              <a:ext uri="{FF2B5EF4-FFF2-40B4-BE49-F238E27FC236}">
                <a16:creationId xmlns:a16="http://schemas.microsoft.com/office/drawing/2014/main" id="{87D21277-6F14-4E09-9B75-B10161414888}"/>
              </a:ext>
            </a:extLst>
          </p:cNvPr>
          <p:cNvCxnSpPr>
            <a:cxnSpLocks/>
          </p:cNvCxnSpPr>
          <p:nvPr/>
        </p:nvCxnSpPr>
        <p:spPr>
          <a:xfrm flipH="1">
            <a:off x="4958043" y="3660027"/>
            <a:ext cx="157293"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6" name="Rectangle : coins arrondis 55">
            <a:extLst>
              <a:ext uri="{FF2B5EF4-FFF2-40B4-BE49-F238E27FC236}">
                <a16:creationId xmlns:a16="http://schemas.microsoft.com/office/drawing/2014/main" id="{0493CC77-EF1E-4976-8CF5-829854B134AF}"/>
              </a:ext>
            </a:extLst>
          </p:cNvPr>
          <p:cNvSpPr/>
          <p:nvPr/>
        </p:nvSpPr>
        <p:spPr>
          <a:xfrm>
            <a:off x="5095875" y="3047443"/>
            <a:ext cx="2266950" cy="9461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4" name="ZoneTexte 53">
            <a:extLst>
              <a:ext uri="{FF2B5EF4-FFF2-40B4-BE49-F238E27FC236}">
                <a16:creationId xmlns:a16="http://schemas.microsoft.com/office/drawing/2014/main" id="{915B1E1C-F058-49AB-A958-4C16A9CBE15E}"/>
              </a:ext>
            </a:extLst>
          </p:cNvPr>
          <p:cNvSpPr txBox="1"/>
          <p:nvPr/>
        </p:nvSpPr>
        <p:spPr>
          <a:xfrm>
            <a:off x="5321828" y="2969813"/>
            <a:ext cx="1790700" cy="1200329"/>
          </a:xfrm>
          <a:prstGeom prst="rect">
            <a:avLst/>
          </a:prstGeom>
          <a:noFill/>
        </p:spPr>
        <p:txBody>
          <a:bodyPr wrap="square" rtlCol="0">
            <a:spAutoFit/>
          </a:bodyPr>
          <a:lstStyle/>
          <a:p>
            <a:r>
              <a:rPr lang="fr-FR" dirty="0"/>
              <a:t>Bâtiment avec nbre étage =99 on passe 3318 à 3316</a:t>
            </a:r>
          </a:p>
        </p:txBody>
      </p:sp>
      <p:sp>
        <p:nvSpPr>
          <p:cNvPr id="58" name="Rectangle : coins arrondis 57">
            <a:extLst>
              <a:ext uri="{FF2B5EF4-FFF2-40B4-BE49-F238E27FC236}">
                <a16:creationId xmlns:a16="http://schemas.microsoft.com/office/drawing/2014/main" id="{45144B42-C30E-401D-93FD-EE2256EF82F2}"/>
              </a:ext>
            </a:extLst>
          </p:cNvPr>
          <p:cNvSpPr/>
          <p:nvPr/>
        </p:nvSpPr>
        <p:spPr>
          <a:xfrm>
            <a:off x="161869" y="4786552"/>
            <a:ext cx="2266950" cy="10688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5" name="ZoneTexte 54">
            <a:extLst>
              <a:ext uri="{FF2B5EF4-FFF2-40B4-BE49-F238E27FC236}">
                <a16:creationId xmlns:a16="http://schemas.microsoft.com/office/drawing/2014/main" id="{FD07272E-DEF5-4928-9602-1BEC4C7A1747}"/>
              </a:ext>
            </a:extLst>
          </p:cNvPr>
          <p:cNvSpPr txBox="1"/>
          <p:nvPr/>
        </p:nvSpPr>
        <p:spPr>
          <a:xfrm>
            <a:off x="273162" y="4709339"/>
            <a:ext cx="1898650" cy="1200329"/>
          </a:xfrm>
          <a:prstGeom prst="rect">
            <a:avLst/>
          </a:prstGeom>
          <a:noFill/>
        </p:spPr>
        <p:txBody>
          <a:bodyPr wrap="square" rtlCol="0">
            <a:spAutoFit/>
          </a:bodyPr>
          <a:lstStyle/>
          <a:p>
            <a:r>
              <a:rPr lang="fr-FR" dirty="0" err="1"/>
              <a:t>SiteEnergyUse</a:t>
            </a:r>
            <a:r>
              <a:rPr lang="fr-FR" dirty="0"/>
              <a:t> &lt;=0, 2 propriétés on passe 3279</a:t>
            </a:r>
          </a:p>
        </p:txBody>
      </p:sp>
      <p:cxnSp>
        <p:nvCxnSpPr>
          <p:cNvPr id="59" name="Connecteur droit avec flèche 58">
            <a:extLst>
              <a:ext uri="{FF2B5EF4-FFF2-40B4-BE49-F238E27FC236}">
                <a16:creationId xmlns:a16="http://schemas.microsoft.com/office/drawing/2014/main" id="{0ECC4A6C-2F6C-4021-AA80-01E332A003AB}"/>
              </a:ext>
            </a:extLst>
          </p:cNvPr>
          <p:cNvCxnSpPr>
            <a:cxnSpLocks/>
            <a:endCxn id="62" idx="1"/>
          </p:cNvCxnSpPr>
          <p:nvPr/>
        </p:nvCxnSpPr>
        <p:spPr>
          <a:xfrm>
            <a:off x="2448699" y="5439918"/>
            <a:ext cx="23680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2" name="Rectangle : coins arrondis 61">
            <a:extLst>
              <a:ext uri="{FF2B5EF4-FFF2-40B4-BE49-F238E27FC236}">
                <a16:creationId xmlns:a16="http://schemas.microsoft.com/office/drawing/2014/main" id="{EB024957-D8DA-4211-9502-E791EB6B8C73}"/>
              </a:ext>
            </a:extLst>
          </p:cNvPr>
          <p:cNvSpPr/>
          <p:nvPr/>
        </p:nvSpPr>
        <p:spPr>
          <a:xfrm>
            <a:off x="2685505" y="4905517"/>
            <a:ext cx="2356395" cy="10688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a:t>Electricity</a:t>
            </a:r>
            <a:r>
              <a:rPr lang="fr-FR" dirty="0"/>
              <a:t> &lt;0 , 6 propriétés on passe à 3273</a:t>
            </a:r>
          </a:p>
        </p:txBody>
      </p:sp>
      <p:cxnSp>
        <p:nvCxnSpPr>
          <p:cNvPr id="2049" name="Connecteur droit avec flèche 2048">
            <a:extLst>
              <a:ext uri="{FF2B5EF4-FFF2-40B4-BE49-F238E27FC236}">
                <a16:creationId xmlns:a16="http://schemas.microsoft.com/office/drawing/2014/main" id="{A50A3CAC-2D09-40F5-BC10-BB6CB8E3A9CD}"/>
              </a:ext>
            </a:extLst>
          </p:cNvPr>
          <p:cNvCxnSpPr>
            <a:cxnSpLocks/>
            <a:stCxn id="62" idx="3"/>
          </p:cNvCxnSpPr>
          <p:nvPr/>
        </p:nvCxnSpPr>
        <p:spPr>
          <a:xfrm>
            <a:off x="5041900" y="5439918"/>
            <a:ext cx="3302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8" name="Rectangle : coins arrondis 67">
            <a:extLst>
              <a:ext uri="{FF2B5EF4-FFF2-40B4-BE49-F238E27FC236}">
                <a16:creationId xmlns:a16="http://schemas.microsoft.com/office/drawing/2014/main" id="{E80B128C-D2BF-4E2B-B838-BB0703E507CC}"/>
              </a:ext>
            </a:extLst>
          </p:cNvPr>
          <p:cNvSpPr/>
          <p:nvPr/>
        </p:nvSpPr>
        <p:spPr>
          <a:xfrm>
            <a:off x="5321392" y="4733217"/>
            <a:ext cx="2266950" cy="1171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051" name="ZoneTexte 2050">
            <a:extLst>
              <a:ext uri="{FF2B5EF4-FFF2-40B4-BE49-F238E27FC236}">
                <a16:creationId xmlns:a16="http://schemas.microsoft.com/office/drawing/2014/main" id="{690DB9FF-76FB-47D6-9125-9CD1FC0A5E97}"/>
              </a:ext>
            </a:extLst>
          </p:cNvPr>
          <p:cNvSpPr txBox="1"/>
          <p:nvPr/>
        </p:nvSpPr>
        <p:spPr>
          <a:xfrm>
            <a:off x="5594350" y="4734059"/>
            <a:ext cx="1752600" cy="1200329"/>
          </a:xfrm>
          <a:prstGeom prst="rect">
            <a:avLst/>
          </a:prstGeom>
          <a:noFill/>
        </p:spPr>
        <p:txBody>
          <a:bodyPr wrap="square" rtlCol="0">
            <a:spAutoFit/>
          </a:bodyPr>
          <a:lstStyle/>
          <a:p>
            <a:r>
              <a:rPr lang="fr-FR" dirty="0" err="1"/>
              <a:t>Ghémission</a:t>
            </a:r>
            <a:r>
              <a:rPr lang="fr-FR" dirty="0"/>
              <a:t> =0, 12 propriétés on passe à 3261</a:t>
            </a:r>
          </a:p>
        </p:txBody>
      </p:sp>
      <p:cxnSp>
        <p:nvCxnSpPr>
          <p:cNvPr id="2054" name="Connecteur droit avec flèche 2053">
            <a:extLst>
              <a:ext uri="{FF2B5EF4-FFF2-40B4-BE49-F238E27FC236}">
                <a16:creationId xmlns:a16="http://schemas.microsoft.com/office/drawing/2014/main" id="{EC0A79E2-12CB-4763-9E2C-534CD6F48E6E}"/>
              </a:ext>
            </a:extLst>
          </p:cNvPr>
          <p:cNvCxnSpPr>
            <a:cxnSpLocks/>
          </p:cNvCxnSpPr>
          <p:nvPr/>
        </p:nvCxnSpPr>
        <p:spPr>
          <a:xfrm>
            <a:off x="7594692" y="5226173"/>
            <a:ext cx="35550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8" name="Rectangle : coins arrondis 77">
            <a:extLst>
              <a:ext uri="{FF2B5EF4-FFF2-40B4-BE49-F238E27FC236}">
                <a16:creationId xmlns:a16="http://schemas.microsoft.com/office/drawing/2014/main" id="{09DE7F58-CF7F-4031-969B-00F84279E375}"/>
              </a:ext>
            </a:extLst>
          </p:cNvPr>
          <p:cNvSpPr/>
          <p:nvPr/>
        </p:nvSpPr>
        <p:spPr>
          <a:xfrm>
            <a:off x="7940541" y="4672179"/>
            <a:ext cx="2124209" cy="1232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061" name="ZoneTexte 2060">
            <a:extLst>
              <a:ext uri="{FF2B5EF4-FFF2-40B4-BE49-F238E27FC236}">
                <a16:creationId xmlns:a16="http://schemas.microsoft.com/office/drawing/2014/main" id="{EF4825EC-AAE6-4EDC-B202-A8D9BEC12A30}"/>
              </a:ext>
            </a:extLst>
          </p:cNvPr>
          <p:cNvSpPr txBox="1"/>
          <p:nvPr/>
        </p:nvSpPr>
        <p:spPr>
          <a:xfrm>
            <a:off x="8264673" y="4626008"/>
            <a:ext cx="1459972" cy="1200329"/>
          </a:xfrm>
          <a:prstGeom prst="rect">
            <a:avLst/>
          </a:prstGeom>
          <a:noFill/>
        </p:spPr>
        <p:txBody>
          <a:bodyPr wrap="square" rtlCol="0">
            <a:spAutoFit/>
          </a:bodyPr>
          <a:lstStyle/>
          <a:p>
            <a:r>
              <a:rPr lang="fr-FR" dirty="0"/>
              <a:t>Bâtiments mesurés pour les deux années  </a:t>
            </a:r>
          </a:p>
        </p:txBody>
      </p:sp>
      <p:sp>
        <p:nvSpPr>
          <p:cNvPr id="46" name="Rectangle : coins arrondis 45">
            <a:extLst>
              <a:ext uri="{FF2B5EF4-FFF2-40B4-BE49-F238E27FC236}">
                <a16:creationId xmlns:a16="http://schemas.microsoft.com/office/drawing/2014/main" id="{4DA36485-C7E7-4CE3-B974-F0ED08FB9F1D}"/>
              </a:ext>
            </a:extLst>
          </p:cNvPr>
          <p:cNvSpPr/>
          <p:nvPr/>
        </p:nvSpPr>
        <p:spPr>
          <a:xfrm>
            <a:off x="7400465" y="3018134"/>
            <a:ext cx="2189540" cy="9458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375E5BA7-2C88-451C-9D5B-ED489800EDF3}"/>
              </a:ext>
            </a:extLst>
          </p:cNvPr>
          <p:cNvSpPr txBox="1"/>
          <p:nvPr/>
        </p:nvSpPr>
        <p:spPr>
          <a:xfrm>
            <a:off x="7452253" y="3118260"/>
            <a:ext cx="2105116" cy="923330"/>
          </a:xfrm>
          <a:prstGeom prst="rect">
            <a:avLst/>
          </a:prstGeom>
          <a:noFill/>
        </p:spPr>
        <p:txBody>
          <a:bodyPr wrap="square" rtlCol="0">
            <a:spAutoFit/>
          </a:bodyPr>
          <a:lstStyle/>
          <a:p>
            <a:r>
              <a:rPr lang="fr-FR" dirty="0"/>
              <a:t>Superficie parking &lt;0 , 2 on passe à 3314</a:t>
            </a:r>
          </a:p>
        </p:txBody>
      </p:sp>
      <p:sp>
        <p:nvSpPr>
          <p:cNvPr id="51" name="Rectangle : coins arrondis 50">
            <a:extLst>
              <a:ext uri="{FF2B5EF4-FFF2-40B4-BE49-F238E27FC236}">
                <a16:creationId xmlns:a16="http://schemas.microsoft.com/office/drawing/2014/main" id="{2536F6A4-E60D-45B9-BBB5-FA16906D70E9}"/>
              </a:ext>
            </a:extLst>
          </p:cNvPr>
          <p:cNvSpPr/>
          <p:nvPr/>
        </p:nvSpPr>
        <p:spPr>
          <a:xfrm>
            <a:off x="9646797" y="3051096"/>
            <a:ext cx="1803206" cy="870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1" name="ZoneTexte 10">
            <a:extLst>
              <a:ext uri="{FF2B5EF4-FFF2-40B4-BE49-F238E27FC236}">
                <a16:creationId xmlns:a16="http://schemas.microsoft.com/office/drawing/2014/main" id="{6ED48321-57A6-4283-9EEE-2CB4A330B7B4}"/>
              </a:ext>
            </a:extLst>
          </p:cNvPr>
          <p:cNvSpPr txBox="1"/>
          <p:nvPr/>
        </p:nvSpPr>
        <p:spPr>
          <a:xfrm>
            <a:off x="9718314" y="3047443"/>
            <a:ext cx="1660172" cy="923330"/>
          </a:xfrm>
          <a:prstGeom prst="rect">
            <a:avLst/>
          </a:prstGeom>
          <a:noFill/>
        </p:spPr>
        <p:txBody>
          <a:bodyPr wrap="square" rtlCol="0">
            <a:spAutoFit/>
          </a:bodyPr>
          <a:lstStyle/>
          <a:p>
            <a:r>
              <a:rPr lang="fr-FR" dirty="0" err="1"/>
              <a:t>SiteEUI</a:t>
            </a:r>
            <a:r>
              <a:rPr lang="fr-FR" dirty="0"/>
              <a:t> &lt;= 0 33 lignes on passe 3281</a:t>
            </a:r>
          </a:p>
        </p:txBody>
      </p:sp>
      <p:sp>
        <p:nvSpPr>
          <p:cNvPr id="30" name="ZoneTexte 29">
            <a:extLst>
              <a:ext uri="{FF2B5EF4-FFF2-40B4-BE49-F238E27FC236}">
                <a16:creationId xmlns:a16="http://schemas.microsoft.com/office/drawing/2014/main" id="{FB1CAD91-C994-4281-A3D2-DFC3A1FCAE62}"/>
              </a:ext>
            </a:extLst>
          </p:cNvPr>
          <p:cNvSpPr txBox="1"/>
          <p:nvPr/>
        </p:nvSpPr>
        <p:spPr>
          <a:xfrm>
            <a:off x="485296" y="280650"/>
            <a:ext cx="190759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Lignes  </a:t>
            </a:r>
          </a:p>
        </p:txBody>
      </p:sp>
      <p:sp>
        <p:nvSpPr>
          <p:cNvPr id="63" name="Rectangle : coins arrondis 62">
            <a:extLst>
              <a:ext uri="{FF2B5EF4-FFF2-40B4-BE49-F238E27FC236}">
                <a16:creationId xmlns:a16="http://schemas.microsoft.com/office/drawing/2014/main" id="{DA244312-702A-48DE-83E0-CDF9E6EBC49C}"/>
              </a:ext>
            </a:extLst>
          </p:cNvPr>
          <p:cNvSpPr/>
          <p:nvPr/>
        </p:nvSpPr>
        <p:spPr>
          <a:xfrm>
            <a:off x="10102885" y="4388098"/>
            <a:ext cx="1712798" cy="15462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1689 lignes égal au nombre d’identifiant</a:t>
            </a:r>
          </a:p>
        </p:txBody>
      </p:sp>
      <p:sp>
        <p:nvSpPr>
          <p:cNvPr id="64" name="Rectangle : coins arrondis 63">
            <a:extLst>
              <a:ext uri="{FF2B5EF4-FFF2-40B4-BE49-F238E27FC236}">
                <a16:creationId xmlns:a16="http://schemas.microsoft.com/office/drawing/2014/main" id="{6996D4E5-4DFE-454A-818A-D468B280A65A}"/>
              </a:ext>
            </a:extLst>
          </p:cNvPr>
          <p:cNvSpPr/>
          <p:nvPr/>
        </p:nvSpPr>
        <p:spPr>
          <a:xfrm>
            <a:off x="7850183" y="3915395"/>
            <a:ext cx="2189540" cy="7276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9" name="ZoneTexte 18">
            <a:extLst>
              <a:ext uri="{FF2B5EF4-FFF2-40B4-BE49-F238E27FC236}">
                <a16:creationId xmlns:a16="http://schemas.microsoft.com/office/drawing/2014/main" id="{9F061CB4-9DE8-49BB-AEDE-D3034BCA1DFD}"/>
              </a:ext>
            </a:extLst>
          </p:cNvPr>
          <p:cNvSpPr txBox="1"/>
          <p:nvPr/>
        </p:nvSpPr>
        <p:spPr>
          <a:xfrm>
            <a:off x="8030373" y="4049461"/>
            <a:ext cx="1803206" cy="646331"/>
          </a:xfrm>
          <a:prstGeom prst="rect">
            <a:avLst/>
          </a:prstGeom>
          <a:noFill/>
        </p:spPr>
        <p:txBody>
          <a:bodyPr wrap="square" rtlCol="0">
            <a:spAutoFit/>
          </a:bodyPr>
          <a:lstStyle/>
          <a:p>
            <a:r>
              <a:rPr lang="fr-FR" b="1" dirty="0">
                <a:solidFill>
                  <a:srgbClr val="FF0000"/>
                </a:solidFill>
              </a:rPr>
              <a:t>Calcul Moyenne </a:t>
            </a:r>
          </a:p>
        </p:txBody>
      </p:sp>
    </p:spTree>
    <p:extLst>
      <p:ext uri="{BB962C8B-B14F-4D97-AF65-F5344CB8AC3E}">
        <p14:creationId xmlns:p14="http://schemas.microsoft.com/office/powerpoint/2010/main" val="3245528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19</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pic>
        <p:nvPicPr>
          <p:cNvPr id="4098" name="Picture 2">
            <a:extLst>
              <a:ext uri="{FF2B5EF4-FFF2-40B4-BE49-F238E27FC236}">
                <a16:creationId xmlns:a16="http://schemas.microsoft.com/office/drawing/2014/main" id="{3E579C07-3BD1-4A13-AF98-95E9DAB1C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4914" y="3697827"/>
            <a:ext cx="3352800" cy="30904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B49E234-98AD-4E14-9A1E-3365B274F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452" y="3697827"/>
            <a:ext cx="3352800" cy="248944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5854FAB-A1F4-4733-A1E6-6326F435B4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9357" y="338539"/>
            <a:ext cx="3352800" cy="35052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B04CBA3-654D-4193-9F25-27DBB114CC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25" y="3734478"/>
            <a:ext cx="3352800" cy="2489446"/>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101333EE-7560-4873-95B4-5D076143B4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54" y="342261"/>
            <a:ext cx="3362325" cy="35052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701F2E78-5B0A-4D95-81D7-42AA645FC1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1000" y="451513"/>
            <a:ext cx="3352800" cy="3505200"/>
          </a:xfrm>
          <a:prstGeom prst="rect">
            <a:avLst/>
          </a:prstGeom>
          <a:noFill/>
          <a:extLst>
            <a:ext uri="{909E8E84-426E-40DD-AFC4-6F175D3DCCD1}">
              <a14:hiddenFill xmlns:a14="http://schemas.microsoft.com/office/drawing/2010/main">
                <a:solidFill>
                  <a:srgbClr val="FFFFFF"/>
                </a:solidFill>
              </a14:hiddenFill>
            </a:ext>
          </a:extLst>
        </p:spPr>
      </p:pic>
      <p:sp>
        <p:nvSpPr>
          <p:cNvPr id="11" name="Titre 1">
            <a:extLst>
              <a:ext uri="{FF2B5EF4-FFF2-40B4-BE49-F238E27FC236}">
                <a16:creationId xmlns:a16="http://schemas.microsoft.com/office/drawing/2014/main" id="{1AC512B3-0836-4B05-BA66-6D528B1D3F83}"/>
              </a:ext>
            </a:extLst>
          </p:cNvPr>
          <p:cNvSpPr>
            <a:spLocks noGrp="1"/>
          </p:cNvSpPr>
          <p:nvPr>
            <p:ph type="title"/>
          </p:nvPr>
        </p:nvSpPr>
        <p:spPr>
          <a:xfrm>
            <a:off x="3912346" y="94042"/>
            <a:ext cx="3954559" cy="365126"/>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sz="2200" b="1" dirty="0">
                <a:ln w="22225">
                  <a:solidFill>
                    <a:schemeClr val="accent2"/>
                  </a:solidFill>
                  <a:prstDash val="solid"/>
                </a:ln>
                <a:solidFill>
                  <a:schemeClr val="accent2">
                    <a:lumMod val="40000"/>
                    <a:lumOff val="60000"/>
                  </a:schemeClr>
                </a:solidFill>
              </a:rPr>
              <a:t>ANALYSE EXPLORATOIRE </a:t>
            </a:r>
            <a:br>
              <a:rPr lang="fr-FR" sz="3600"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0826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637949-BE71-4E71-955F-D34C340BC1C7}"/>
              </a:ext>
            </a:extLst>
          </p:cNvPr>
          <p:cNvSpPr/>
          <p:nvPr/>
        </p:nvSpPr>
        <p:spPr>
          <a:xfrm>
            <a:off x="1312852" y="132819"/>
            <a:ext cx="7677896" cy="791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OBJECTIFS DE L’ETUDE</a:t>
            </a:r>
          </a:p>
        </p:txBody>
      </p:sp>
      <p:sp>
        <p:nvSpPr>
          <p:cNvPr id="4" name="ZoneTexte 3">
            <a:extLst>
              <a:ext uri="{FF2B5EF4-FFF2-40B4-BE49-F238E27FC236}">
                <a16:creationId xmlns:a16="http://schemas.microsoft.com/office/drawing/2014/main" id="{E1421AAA-DB19-4765-A5D6-9368609771ED}"/>
              </a:ext>
            </a:extLst>
          </p:cNvPr>
          <p:cNvSpPr txBox="1"/>
          <p:nvPr/>
        </p:nvSpPr>
        <p:spPr>
          <a:xfrm>
            <a:off x="1011459" y="1205577"/>
            <a:ext cx="9062266" cy="5078313"/>
          </a:xfrm>
          <a:prstGeom prst="rect">
            <a:avLst/>
          </a:prstGeom>
          <a:noFill/>
        </p:spPr>
        <p:txBody>
          <a:bodyPr wrap="square" rtlCol="0">
            <a:spAutoFit/>
          </a:bodyPr>
          <a:lstStyle/>
          <a:p>
            <a:pPr marL="285750" indent="-285750">
              <a:buFont typeface="Arial" panose="020B0604020202020204" pitchFamily="34" charset="0"/>
              <a:buChar char="•"/>
            </a:pPr>
            <a:r>
              <a:rPr lang="fr-FR" dirty="0"/>
              <a:t>La ville de Seattle a un objectif devenir une ville neutre en émission de carbone en 2050</a:t>
            </a:r>
          </a:p>
          <a:p>
            <a:pPr marL="285750" indent="-285750">
              <a:buFont typeface="Arial" panose="020B0604020202020204" pitchFamily="34" charset="0"/>
              <a:buChar char="•"/>
            </a:pPr>
            <a:r>
              <a:rPr lang="fr-FR" dirty="0"/>
              <a:t>On s’intéresse aux émissions  des bâtiments non destinés à l’habitation</a:t>
            </a:r>
          </a:p>
          <a:p>
            <a:pPr marL="285750" indent="-285750">
              <a:buFont typeface="Arial" panose="020B0604020202020204" pitchFamily="34" charset="0"/>
              <a:buChar char="•"/>
            </a:pPr>
            <a:r>
              <a:rPr lang="fr-FR" dirty="0"/>
              <a:t>Trouvez un modèle pour prédire la consommation en énergie et l’émission en CO2 de bâtiments dont on ne dispose pas d’informations</a:t>
            </a:r>
          </a:p>
          <a:p>
            <a:pPr marL="285750" indent="-285750">
              <a:buFont typeface="Arial" panose="020B0604020202020204" pitchFamily="34" charset="0"/>
              <a:buChar char="•"/>
            </a:pPr>
            <a:r>
              <a:rPr lang="fr-FR" dirty="0"/>
              <a:t>Les données à notre disposition sont des données récoltés en 2015 (3340 propriétés et 47 informations)  et 2016 (3376 propriétés et 46 informations)</a:t>
            </a:r>
          </a:p>
          <a:p>
            <a:pPr marL="285750" indent="-285750">
              <a:buFont typeface="Arial" panose="020B0604020202020204" pitchFamily="34" charset="0"/>
              <a:buChar char="•"/>
            </a:pPr>
            <a:r>
              <a:rPr lang="fr-FR" dirty="0"/>
              <a:t>Les jeux de données contiennent  les propriétés non résidentiels et résidentiels </a:t>
            </a:r>
          </a:p>
          <a:p>
            <a:pPr marL="285750" indent="-285750">
              <a:buFont typeface="Arial" panose="020B0604020202020204" pitchFamily="34" charset="0"/>
              <a:buChar char="•"/>
            </a:pPr>
            <a:r>
              <a:rPr lang="fr-FR" dirty="0"/>
              <a:t>Ainsi que les informations :</a:t>
            </a:r>
          </a:p>
          <a:p>
            <a:pPr marL="742950" lvl="1" indent="-285750">
              <a:buFont typeface="Arial" panose="020B0604020202020204" pitchFamily="34" charset="0"/>
              <a:buChar char="•"/>
            </a:pPr>
            <a:r>
              <a:rPr lang="fr-FR" dirty="0"/>
              <a:t>Le type de bâtiment, l’année de construction,  l’usage principal du bâtiment ainsi que son emplacement et son nom</a:t>
            </a:r>
          </a:p>
          <a:p>
            <a:pPr marL="742950" lvl="1" indent="-285750">
              <a:buFont typeface="Arial" panose="020B0604020202020204" pitchFamily="34" charset="0"/>
              <a:buChar char="•"/>
            </a:pPr>
            <a:r>
              <a:rPr lang="fr-FR" dirty="0"/>
              <a:t>Le nombre d’étages de la propriété , le nombre de bâtiments dans la propriété</a:t>
            </a:r>
          </a:p>
          <a:p>
            <a:pPr marL="742950" lvl="1" indent="-285750">
              <a:buFont typeface="Arial" panose="020B0604020202020204" pitchFamily="34" charset="0"/>
              <a:buChar char="•"/>
            </a:pPr>
            <a:r>
              <a:rPr lang="fr-FR" dirty="0"/>
              <a:t>Les consommations annuelles en énergie </a:t>
            </a:r>
          </a:p>
          <a:p>
            <a:pPr marL="742950" lvl="1" indent="-285750">
              <a:buFont typeface="Arial" panose="020B0604020202020204" pitchFamily="34" charset="0"/>
              <a:buChar char="•"/>
            </a:pPr>
            <a:r>
              <a:rPr lang="fr-FR" dirty="0"/>
              <a:t>Le score (ENERGY STAR SCORE) de la propriété qui fournit un aperçu énergétique de la performance de la propriété.</a:t>
            </a:r>
          </a:p>
          <a:p>
            <a:pPr marL="742950" lvl="1"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sp>
        <p:nvSpPr>
          <p:cNvPr id="6" name="Espace réservé du pied de page 5">
            <a:extLst>
              <a:ext uri="{FF2B5EF4-FFF2-40B4-BE49-F238E27FC236}">
                <a16:creationId xmlns:a16="http://schemas.microsoft.com/office/drawing/2014/main" id="{DCCCF8C3-CBC5-4743-94F8-894CF9AD3343}"/>
              </a:ext>
            </a:extLst>
          </p:cNvPr>
          <p:cNvSpPr>
            <a:spLocks noGrp="1"/>
          </p:cNvSpPr>
          <p:nvPr>
            <p:ph type="ftr" sz="quarter" idx="11"/>
          </p:nvPr>
        </p:nvSpPr>
        <p:spPr/>
        <p:txBody>
          <a:bodyPr/>
          <a:lstStyle/>
          <a:p>
            <a:r>
              <a:rPr lang="fr-FR"/>
              <a:t>CAMARA Souleymane Étudiant Data Scientist Open Class Room Central Supélec</a:t>
            </a:r>
          </a:p>
        </p:txBody>
      </p:sp>
      <p:sp>
        <p:nvSpPr>
          <p:cNvPr id="7" name="Espace réservé du numéro de diapositive 6">
            <a:extLst>
              <a:ext uri="{FF2B5EF4-FFF2-40B4-BE49-F238E27FC236}">
                <a16:creationId xmlns:a16="http://schemas.microsoft.com/office/drawing/2014/main" id="{8EE861B3-9D60-46A2-83A1-714B8EDF5598}"/>
              </a:ext>
            </a:extLst>
          </p:cNvPr>
          <p:cNvSpPr>
            <a:spLocks noGrp="1"/>
          </p:cNvSpPr>
          <p:nvPr>
            <p:ph type="sldNum" sz="quarter" idx="12"/>
          </p:nvPr>
        </p:nvSpPr>
        <p:spPr/>
        <p:txBody>
          <a:bodyPr/>
          <a:lstStyle/>
          <a:p>
            <a:fld id="{8C81EA20-52F5-4E47-A504-4662F122570D}" type="slidenum">
              <a:rPr lang="fr-FR" smtClean="0"/>
              <a:t>2</a:t>
            </a:fld>
            <a:endParaRPr lang="fr-FR"/>
          </a:p>
        </p:txBody>
      </p:sp>
      <p:sp>
        <p:nvSpPr>
          <p:cNvPr id="8" name="Espace réservé de la date 7">
            <a:extLst>
              <a:ext uri="{FF2B5EF4-FFF2-40B4-BE49-F238E27FC236}">
                <a16:creationId xmlns:a16="http://schemas.microsoft.com/office/drawing/2014/main" id="{6C834C43-9F3E-4F9C-9B4B-BD0C37E2D0C6}"/>
              </a:ext>
            </a:extLst>
          </p:cNvPr>
          <p:cNvSpPr>
            <a:spLocks noGrp="1"/>
          </p:cNvSpPr>
          <p:nvPr>
            <p:ph type="dt" sz="half" idx="10"/>
          </p:nvPr>
        </p:nvSpPr>
        <p:spPr/>
        <p:txBody>
          <a:bodyPr/>
          <a:lstStyle/>
          <a:p>
            <a:fld id="{49A9D49E-F3E0-4EC7-8EEB-2FA524EBF555}" type="datetime1">
              <a:rPr lang="fr-FR" smtClean="0"/>
              <a:t>02/05/2021</a:t>
            </a:fld>
            <a:endParaRPr lang="fr-FR"/>
          </a:p>
        </p:txBody>
      </p:sp>
    </p:spTree>
    <p:extLst>
      <p:ext uri="{BB962C8B-B14F-4D97-AF65-F5344CB8AC3E}">
        <p14:creationId xmlns:p14="http://schemas.microsoft.com/office/powerpoint/2010/main" val="1438866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20</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pic>
        <p:nvPicPr>
          <p:cNvPr id="1026" name="Picture 2">
            <a:extLst>
              <a:ext uri="{FF2B5EF4-FFF2-40B4-BE49-F238E27FC236}">
                <a16:creationId xmlns:a16="http://schemas.microsoft.com/office/drawing/2014/main" id="{62FE29FD-A0CC-400E-8FF9-0DFE4F430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41" y="1661375"/>
            <a:ext cx="4762500" cy="3535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97681E5-4E67-44E8-A027-80BB1BCC6F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537" y="2245943"/>
            <a:ext cx="4257675" cy="249555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9531E646-CDA7-4E7D-B7D8-342150A1B82B}"/>
              </a:ext>
            </a:extLst>
          </p:cNvPr>
          <p:cNvSpPr txBox="1"/>
          <p:nvPr/>
        </p:nvSpPr>
        <p:spPr>
          <a:xfrm>
            <a:off x="3593660" y="367514"/>
            <a:ext cx="499700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Transformation de la variable </a:t>
            </a:r>
            <a:r>
              <a:rPr lang="fr-FR" dirty="0" err="1"/>
              <a:t>primartpropertype</a:t>
            </a:r>
            <a:r>
              <a:rPr lang="fr-FR" dirty="0"/>
              <a:t> en regroupant certaines modalités on passe de 17 modalités à 12 modalités.</a:t>
            </a:r>
          </a:p>
        </p:txBody>
      </p:sp>
      <p:sp>
        <p:nvSpPr>
          <p:cNvPr id="3" name="Flèche : droite 2">
            <a:extLst>
              <a:ext uri="{FF2B5EF4-FFF2-40B4-BE49-F238E27FC236}">
                <a16:creationId xmlns:a16="http://schemas.microsoft.com/office/drawing/2014/main" id="{AEFDED9A-F70A-42C8-BC46-E0F61C74D8BD}"/>
              </a:ext>
            </a:extLst>
          </p:cNvPr>
          <p:cNvSpPr/>
          <p:nvPr/>
        </p:nvSpPr>
        <p:spPr>
          <a:xfrm>
            <a:off x="4543559" y="2957752"/>
            <a:ext cx="2025818" cy="84799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Regroupement </a:t>
            </a:r>
          </a:p>
        </p:txBody>
      </p:sp>
    </p:spTree>
    <p:extLst>
      <p:ext uri="{BB962C8B-B14F-4D97-AF65-F5344CB8AC3E}">
        <p14:creationId xmlns:p14="http://schemas.microsoft.com/office/powerpoint/2010/main" val="2800283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21</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2" name="ZoneTexte 1">
            <a:extLst>
              <a:ext uri="{FF2B5EF4-FFF2-40B4-BE49-F238E27FC236}">
                <a16:creationId xmlns:a16="http://schemas.microsoft.com/office/drawing/2014/main" id="{9531E646-CDA7-4E7D-B7D8-342150A1B82B}"/>
              </a:ext>
            </a:extLst>
          </p:cNvPr>
          <p:cNvSpPr txBox="1"/>
          <p:nvPr/>
        </p:nvSpPr>
        <p:spPr>
          <a:xfrm>
            <a:off x="3593660" y="367514"/>
            <a:ext cx="499700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Transformation de la variable </a:t>
            </a:r>
            <a:r>
              <a:rPr lang="fr-FR" dirty="0" err="1"/>
              <a:t>Neighborhood</a:t>
            </a:r>
            <a:r>
              <a:rPr lang="fr-FR" dirty="0"/>
              <a:t> en regroupant certains modalités on passe de 13 modalités à 10 modalités</a:t>
            </a:r>
          </a:p>
        </p:txBody>
      </p:sp>
      <p:sp>
        <p:nvSpPr>
          <p:cNvPr id="3" name="Flèche : droite 2">
            <a:extLst>
              <a:ext uri="{FF2B5EF4-FFF2-40B4-BE49-F238E27FC236}">
                <a16:creationId xmlns:a16="http://schemas.microsoft.com/office/drawing/2014/main" id="{AEFDED9A-F70A-42C8-BC46-E0F61C74D8BD}"/>
              </a:ext>
            </a:extLst>
          </p:cNvPr>
          <p:cNvSpPr/>
          <p:nvPr/>
        </p:nvSpPr>
        <p:spPr>
          <a:xfrm>
            <a:off x="4543559" y="2944980"/>
            <a:ext cx="2025818" cy="84799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Regroupement </a:t>
            </a:r>
          </a:p>
        </p:txBody>
      </p:sp>
      <p:pic>
        <p:nvPicPr>
          <p:cNvPr id="3074" name="Picture 2">
            <a:extLst>
              <a:ext uri="{FF2B5EF4-FFF2-40B4-BE49-F238E27FC236}">
                <a16:creationId xmlns:a16="http://schemas.microsoft.com/office/drawing/2014/main" id="{2054D8E2-BD9C-40A5-B87B-909715B11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16" y="1460997"/>
            <a:ext cx="4752975" cy="38159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D6AFA4F-5F82-42A7-86F4-7C8B6B6A9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377" y="1726632"/>
            <a:ext cx="4752974" cy="355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07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614650" y="196531"/>
            <a:ext cx="10470534" cy="590160"/>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sz="3600" b="1" dirty="0">
                <a:ln w="22225">
                  <a:solidFill>
                    <a:schemeClr val="accent2"/>
                  </a:solidFill>
                  <a:prstDash val="solid"/>
                </a:ln>
                <a:solidFill>
                  <a:schemeClr val="accent2">
                    <a:lumMod val="40000"/>
                    <a:lumOff val="60000"/>
                  </a:schemeClr>
                </a:solidFill>
              </a:rPr>
              <a:t>ANALYSE BIVARIEE QUALITATIVES ET QUALITATIVES </a:t>
            </a:r>
            <a:br>
              <a:rPr lang="fr-FR" sz="3600"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22</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pic>
        <p:nvPicPr>
          <p:cNvPr id="9" name="Picture 2">
            <a:extLst>
              <a:ext uri="{FF2B5EF4-FFF2-40B4-BE49-F238E27FC236}">
                <a16:creationId xmlns:a16="http://schemas.microsoft.com/office/drawing/2014/main" id="{69921A1F-445A-4EF2-BE6A-F074C1034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0499"/>
            <a:ext cx="9864942" cy="5457001"/>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A122DD06-BA1A-4A39-AFEA-1E0977E62FC6}"/>
              </a:ext>
            </a:extLst>
          </p:cNvPr>
          <p:cNvSpPr txBox="1"/>
          <p:nvPr/>
        </p:nvSpPr>
        <p:spPr>
          <a:xfrm>
            <a:off x="10076928" y="1200789"/>
            <a:ext cx="1765196" cy="42473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On va regarder si il y a une liaison entre l’utilisation de la propriété ainsi que le voisinage en calculant la </a:t>
            </a:r>
            <a:r>
              <a:rPr lang="fr-FR" dirty="0" err="1"/>
              <a:t>pvalue</a:t>
            </a:r>
            <a:r>
              <a:rPr lang="fr-FR" dirty="0"/>
              <a:t>=1 supérieur à notre seuil de confiance 5 % les variables sont indépendants</a:t>
            </a:r>
          </a:p>
        </p:txBody>
      </p:sp>
    </p:spTree>
    <p:extLst>
      <p:ext uri="{BB962C8B-B14F-4D97-AF65-F5344CB8AC3E}">
        <p14:creationId xmlns:p14="http://schemas.microsoft.com/office/powerpoint/2010/main" val="1353677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614649" y="196531"/>
            <a:ext cx="11346509" cy="59684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sz="3600" b="1" dirty="0">
                <a:ln w="22225">
                  <a:solidFill>
                    <a:schemeClr val="accent2"/>
                  </a:solidFill>
                  <a:prstDash val="solid"/>
                </a:ln>
                <a:solidFill>
                  <a:schemeClr val="accent2">
                    <a:lumMod val="40000"/>
                    <a:lumOff val="60000"/>
                  </a:schemeClr>
                </a:solidFill>
              </a:rPr>
              <a:t>ANALYSE BIVARIEE QUANTITATIVES ET QUANTITATIVES </a:t>
            </a:r>
            <a:br>
              <a:rPr lang="fr-FR" sz="3600"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23</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pic>
        <p:nvPicPr>
          <p:cNvPr id="4098" name="Picture 2">
            <a:extLst>
              <a:ext uri="{FF2B5EF4-FFF2-40B4-BE49-F238E27FC236}">
                <a16:creationId xmlns:a16="http://schemas.microsoft.com/office/drawing/2014/main" id="{85A64B6C-C9CC-4AD0-96CA-73E961F4E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811" y="793376"/>
            <a:ext cx="6496050" cy="551705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F6A9E09B-D68A-4938-805C-0F9AC4928006}"/>
              </a:ext>
            </a:extLst>
          </p:cNvPr>
          <p:cNvSpPr txBox="1"/>
          <p:nvPr/>
        </p:nvSpPr>
        <p:spPr>
          <a:xfrm>
            <a:off x="8091674" y="2058677"/>
            <a:ext cx="2722766"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Toutes nos variables sont indépendantes ce qui est une </a:t>
            </a:r>
            <a:r>
              <a:rPr lang="fr-FR" dirty="0" err="1"/>
              <a:t>hypothése</a:t>
            </a:r>
            <a:r>
              <a:rPr lang="fr-FR" dirty="0"/>
              <a:t> de la régression. La variable </a:t>
            </a:r>
            <a:r>
              <a:rPr lang="fr-FR" dirty="0" err="1"/>
              <a:t>PropertyGfatotal</a:t>
            </a:r>
            <a:r>
              <a:rPr lang="fr-FR" dirty="0"/>
              <a:t> a une corrélation de 0,78 avec </a:t>
            </a:r>
            <a:r>
              <a:rPr lang="fr-FR" dirty="0" err="1"/>
              <a:t>siteenergyuse</a:t>
            </a:r>
            <a:endParaRPr lang="fr-FR" dirty="0"/>
          </a:p>
        </p:txBody>
      </p:sp>
    </p:spTree>
    <p:extLst>
      <p:ext uri="{BB962C8B-B14F-4D97-AF65-F5344CB8AC3E}">
        <p14:creationId xmlns:p14="http://schemas.microsoft.com/office/powerpoint/2010/main" val="663639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614650" y="196532"/>
            <a:ext cx="10567594" cy="549292"/>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sz="3600" b="1" dirty="0">
                <a:ln w="22225">
                  <a:solidFill>
                    <a:schemeClr val="accent2"/>
                  </a:solidFill>
                  <a:prstDash val="solid"/>
                </a:ln>
                <a:solidFill>
                  <a:schemeClr val="accent2">
                    <a:lumMod val="40000"/>
                    <a:lumOff val="60000"/>
                  </a:schemeClr>
                </a:solidFill>
              </a:rPr>
              <a:t>ANALYSE BIVARIEE QUANTITATIVES ET QUALITATIVES </a:t>
            </a:r>
            <a:br>
              <a:rPr lang="fr-FR" sz="3600"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24</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pic>
        <p:nvPicPr>
          <p:cNvPr id="7170" name="Picture 2">
            <a:extLst>
              <a:ext uri="{FF2B5EF4-FFF2-40B4-BE49-F238E27FC236}">
                <a16:creationId xmlns:a16="http://schemas.microsoft.com/office/drawing/2014/main" id="{24359461-90D9-43AF-8F99-BB960A95F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162" y="928733"/>
            <a:ext cx="5053285" cy="333165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16BF6FC3-280B-4960-A852-CD3FCFAB9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6688" y="928732"/>
            <a:ext cx="5297093" cy="33316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au 7">
            <a:extLst>
              <a:ext uri="{FF2B5EF4-FFF2-40B4-BE49-F238E27FC236}">
                <a16:creationId xmlns:a16="http://schemas.microsoft.com/office/drawing/2014/main" id="{6DD6A794-6FCC-43C8-A1F7-345285485876}"/>
              </a:ext>
            </a:extLst>
          </p:cNvPr>
          <p:cNvGraphicFramePr>
            <a:graphicFrameLocks noGrp="1"/>
          </p:cNvGraphicFramePr>
          <p:nvPr>
            <p:extLst>
              <p:ext uri="{D42A27DB-BD31-4B8C-83A1-F6EECF244321}">
                <p14:modId xmlns:p14="http://schemas.microsoft.com/office/powerpoint/2010/main" val="594377403"/>
              </p:ext>
            </p:extLst>
          </p:nvPr>
        </p:nvGraphicFramePr>
        <p:xfrm>
          <a:off x="901807" y="4571397"/>
          <a:ext cx="5843952" cy="1281856"/>
        </p:xfrm>
        <a:graphic>
          <a:graphicData uri="http://schemas.openxmlformats.org/drawingml/2006/table">
            <a:tbl>
              <a:tblPr firstRow="1" firstCol="1" bandRow="1">
                <a:tableStyleId>{5940675A-B579-460E-94D1-54222C63F5DA}</a:tableStyleId>
              </a:tblPr>
              <a:tblGrid>
                <a:gridCol w="1947554">
                  <a:extLst>
                    <a:ext uri="{9D8B030D-6E8A-4147-A177-3AD203B41FA5}">
                      <a16:colId xmlns:a16="http://schemas.microsoft.com/office/drawing/2014/main" val="339514322"/>
                    </a:ext>
                  </a:extLst>
                </a:gridCol>
                <a:gridCol w="1948199">
                  <a:extLst>
                    <a:ext uri="{9D8B030D-6E8A-4147-A177-3AD203B41FA5}">
                      <a16:colId xmlns:a16="http://schemas.microsoft.com/office/drawing/2014/main" val="2590149384"/>
                    </a:ext>
                  </a:extLst>
                </a:gridCol>
                <a:gridCol w="1948199">
                  <a:extLst>
                    <a:ext uri="{9D8B030D-6E8A-4147-A177-3AD203B41FA5}">
                      <a16:colId xmlns:a16="http://schemas.microsoft.com/office/drawing/2014/main" val="2848851414"/>
                    </a:ext>
                  </a:extLst>
                </a:gridCol>
              </a:tblGrid>
              <a:tr h="640928">
                <a:tc>
                  <a:txBody>
                    <a:bodyPr/>
                    <a:lstStyle/>
                    <a:p>
                      <a:pPr>
                        <a:lnSpc>
                          <a:spcPct val="107000"/>
                        </a:lnSpc>
                        <a:spcAft>
                          <a:spcPts val="800"/>
                        </a:spcAft>
                      </a:pPr>
                      <a:r>
                        <a:rPr lang="fr-FR" sz="1100" dirty="0">
                          <a:effectLst/>
                          <a:highlight>
                            <a:srgbClr val="00FF00"/>
                          </a:highlight>
                        </a:rPr>
                        <a:t>Variables </a:t>
                      </a:r>
                      <a:endParaRPr lang="fr-FR"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SiteEnergy</a:t>
                      </a:r>
                      <a:r>
                        <a:rPr lang="fr-FR"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 Use et </a:t>
                      </a:r>
                      <a:r>
                        <a:rPr lang="fr-FR" sz="11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Neighborhood</a:t>
                      </a:r>
                      <a:endParaRPr lang="fr-FR"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SiteEnergyUse</a:t>
                      </a:r>
                      <a:r>
                        <a:rPr lang="fr-FR"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 et </a:t>
                      </a:r>
                      <a:r>
                        <a:rPr lang="fr-FR" sz="11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PrimaryPropertyType</a:t>
                      </a:r>
                      <a:endParaRPr lang="fr-FR"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1087968"/>
                  </a:ext>
                </a:extLst>
              </a:tr>
              <a:tr h="640928">
                <a:tc>
                  <a:txBody>
                    <a:bodyPr/>
                    <a:lstStyle/>
                    <a:p>
                      <a:pPr>
                        <a:lnSpc>
                          <a:spcPct val="107000"/>
                        </a:lnSpc>
                        <a:spcAft>
                          <a:spcPts val="800"/>
                        </a:spcAft>
                      </a:pPr>
                      <a:r>
                        <a:rPr lang="fr-FR" sz="1100" dirty="0" err="1">
                          <a:effectLst/>
                        </a:rPr>
                        <a:t>Pvalue</a:t>
                      </a:r>
                      <a:r>
                        <a:rPr lang="fr-FR" sz="1100" dirty="0">
                          <a:effectLst/>
                        </a:rPr>
                        <a:t> du test </a:t>
                      </a:r>
                      <a:r>
                        <a:rPr lang="fr-FR" sz="1100" dirty="0" err="1">
                          <a:effectLst/>
                        </a:rPr>
                        <a:t>Krushall</a:t>
                      </a:r>
                      <a:r>
                        <a:rPr lang="fr-FR" sz="1100" dirty="0">
                          <a:effectLst/>
                        </a:rPr>
                        <a:t> Wallis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dirty="0"/>
                        <a:t>3.490511e-28</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dirty="0"/>
                        <a:t>1.315272e-68</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745534"/>
                  </a:ext>
                </a:extLst>
              </a:tr>
            </a:tbl>
          </a:graphicData>
        </a:graphic>
      </p:graphicFrame>
      <p:sp>
        <p:nvSpPr>
          <p:cNvPr id="7" name="ZoneTexte 6">
            <a:extLst>
              <a:ext uri="{FF2B5EF4-FFF2-40B4-BE49-F238E27FC236}">
                <a16:creationId xmlns:a16="http://schemas.microsoft.com/office/drawing/2014/main" id="{7F1663CE-E863-44AD-BCDE-E068822A3792}"/>
              </a:ext>
            </a:extLst>
          </p:cNvPr>
          <p:cNvSpPr txBox="1"/>
          <p:nvPr/>
        </p:nvSpPr>
        <p:spPr>
          <a:xfrm>
            <a:off x="7736232" y="4335162"/>
            <a:ext cx="3941524"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err="1"/>
              <a:t>Pvalue</a:t>
            </a:r>
            <a:r>
              <a:rPr lang="fr-FR" dirty="0"/>
              <a:t> &lt; 0,05 on accepte l’</a:t>
            </a:r>
            <a:r>
              <a:rPr lang="fr-FR" dirty="0" err="1"/>
              <a:t>hypothése</a:t>
            </a:r>
            <a:r>
              <a:rPr lang="fr-FR" dirty="0"/>
              <a:t> H1, que la médiane de </a:t>
            </a:r>
            <a:r>
              <a:rPr lang="fr-FR" dirty="0" err="1"/>
              <a:t>SiteEnergyUse</a:t>
            </a:r>
            <a:r>
              <a:rPr lang="fr-FR" dirty="0"/>
              <a:t> est différente pour chacune des modalités de  </a:t>
            </a:r>
            <a:r>
              <a:rPr lang="fr-FR" dirty="0" err="1"/>
              <a:t>Neighborhood</a:t>
            </a:r>
            <a:r>
              <a:rPr lang="fr-FR" dirty="0"/>
              <a:t> et </a:t>
            </a:r>
            <a:r>
              <a:rPr lang="fr-FR" dirty="0" err="1"/>
              <a:t>Primarypropertype</a:t>
            </a:r>
            <a:endParaRPr lang="fr-FR" dirty="0"/>
          </a:p>
        </p:txBody>
      </p:sp>
    </p:spTree>
    <p:extLst>
      <p:ext uri="{BB962C8B-B14F-4D97-AF65-F5344CB8AC3E}">
        <p14:creationId xmlns:p14="http://schemas.microsoft.com/office/powerpoint/2010/main" val="416460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614650" y="196532"/>
            <a:ext cx="10567594" cy="549292"/>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sz="3600" b="1" dirty="0">
                <a:ln w="22225">
                  <a:solidFill>
                    <a:schemeClr val="accent2"/>
                  </a:solidFill>
                  <a:prstDash val="solid"/>
                </a:ln>
                <a:solidFill>
                  <a:schemeClr val="accent2">
                    <a:lumMod val="40000"/>
                    <a:lumOff val="60000"/>
                  </a:schemeClr>
                </a:solidFill>
              </a:rPr>
              <a:t>ANALYSE BIVARIEE QUANTITATIVES ET QUALITATIVES </a:t>
            </a:r>
            <a:br>
              <a:rPr lang="fr-FR" sz="3600"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25</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7" name="ZoneTexte 6">
            <a:extLst>
              <a:ext uri="{FF2B5EF4-FFF2-40B4-BE49-F238E27FC236}">
                <a16:creationId xmlns:a16="http://schemas.microsoft.com/office/drawing/2014/main" id="{7F1663CE-E863-44AD-BCDE-E068822A3792}"/>
              </a:ext>
            </a:extLst>
          </p:cNvPr>
          <p:cNvSpPr txBox="1"/>
          <p:nvPr/>
        </p:nvSpPr>
        <p:spPr>
          <a:xfrm>
            <a:off x="7736232" y="4335162"/>
            <a:ext cx="3941524"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err="1"/>
              <a:t>Pvalue</a:t>
            </a:r>
            <a:r>
              <a:rPr lang="fr-FR" dirty="0"/>
              <a:t> &lt; 0,05 on accepte l’</a:t>
            </a:r>
            <a:r>
              <a:rPr lang="fr-FR" dirty="0" err="1"/>
              <a:t>hypothése</a:t>
            </a:r>
            <a:r>
              <a:rPr lang="fr-FR" dirty="0"/>
              <a:t> H1, que la médiane de </a:t>
            </a:r>
            <a:r>
              <a:rPr lang="fr-FR" dirty="0" err="1"/>
              <a:t>Totalghemisson</a:t>
            </a:r>
            <a:r>
              <a:rPr lang="fr-FR" dirty="0"/>
              <a:t> est différente (variabilité) pour chacune des modalités de  </a:t>
            </a:r>
            <a:r>
              <a:rPr lang="fr-FR" dirty="0" err="1"/>
              <a:t>Neighborhood</a:t>
            </a:r>
            <a:r>
              <a:rPr lang="fr-FR" dirty="0"/>
              <a:t> et </a:t>
            </a:r>
            <a:r>
              <a:rPr lang="fr-FR" dirty="0" err="1"/>
              <a:t>Primarypropertype</a:t>
            </a:r>
            <a:endParaRPr lang="fr-FR" dirty="0"/>
          </a:p>
        </p:txBody>
      </p:sp>
      <p:pic>
        <p:nvPicPr>
          <p:cNvPr id="5122" name="Picture 2">
            <a:extLst>
              <a:ext uri="{FF2B5EF4-FFF2-40B4-BE49-F238E27FC236}">
                <a16:creationId xmlns:a16="http://schemas.microsoft.com/office/drawing/2014/main" id="{CEBBA7A8-4E04-42AB-A4DD-11A7A29F3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49" y="911468"/>
            <a:ext cx="4648200" cy="33804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0FB8415-1928-4870-A15F-5CA4E40D3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5797" y="888623"/>
            <a:ext cx="5042079" cy="33804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au 11">
            <a:extLst>
              <a:ext uri="{FF2B5EF4-FFF2-40B4-BE49-F238E27FC236}">
                <a16:creationId xmlns:a16="http://schemas.microsoft.com/office/drawing/2014/main" id="{E875E9C3-0DBE-4EC9-9A77-E8FB3477DCEA}"/>
              </a:ext>
            </a:extLst>
          </p:cNvPr>
          <p:cNvGraphicFramePr>
            <a:graphicFrameLocks noGrp="1"/>
          </p:cNvGraphicFramePr>
          <p:nvPr>
            <p:extLst>
              <p:ext uri="{D42A27DB-BD31-4B8C-83A1-F6EECF244321}">
                <p14:modId xmlns:p14="http://schemas.microsoft.com/office/powerpoint/2010/main" val="1320349295"/>
              </p:ext>
            </p:extLst>
          </p:nvPr>
        </p:nvGraphicFramePr>
        <p:xfrm>
          <a:off x="614650" y="4497984"/>
          <a:ext cx="5843952" cy="1281856"/>
        </p:xfrm>
        <a:graphic>
          <a:graphicData uri="http://schemas.openxmlformats.org/drawingml/2006/table">
            <a:tbl>
              <a:tblPr firstRow="1" firstCol="1" bandRow="1">
                <a:tableStyleId>{5940675A-B579-460E-94D1-54222C63F5DA}</a:tableStyleId>
              </a:tblPr>
              <a:tblGrid>
                <a:gridCol w="1947554">
                  <a:extLst>
                    <a:ext uri="{9D8B030D-6E8A-4147-A177-3AD203B41FA5}">
                      <a16:colId xmlns:a16="http://schemas.microsoft.com/office/drawing/2014/main" val="339514322"/>
                    </a:ext>
                  </a:extLst>
                </a:gridCol>
                <a:gridCol w="1948199">
                  <a:extLst>
                    <a:ext uri="{9D8B030D-6E8A-4147-A177-3AD203B41FA5}">
                      <a16:colId xmlns:a16="http://schemas.microsoft.com/office/drawing/2014/main" val="2590149384"/>
                    </a:ext>
                  </a:extLst>
                </a:gridCol>
                <a:gridCol w="1948199">
                  <a:extLst>
                    <a:ext uri="{9D8B030D-6E8A-4147-A177-3AD203B41FA5}">
                      <a16:colId xmlns:a16="http://schemas.microsoft.com/office/drawing/2014/main" val="2848851414"/>
                    </a:ext>
                  </a:extLst>
                </a:gridCol>
              </a:tblGrid>
              <a:tr h="640928">
                <a:tc>
                  <a:txBody>
                    <a:bodyPr/>
                    <a:lstStyle/>
                    <a:p>
                      <a:pPr>
                        <a:lnSpc>
                          <a:spcPct val="107000"/>
                        </a:lnSpc>
                        <a:spcAft>
                          <a:spcPts val="800"/>
                        </a:spcAft>
                      </a:pPr>
                      <a:r>
                        <a:rPr lang="fr-FR" sz="1100" dirty="0">
                          <a:effectLst/>
                          <a:highlight>
                            <a:srgbClr val="00FF00"/>
                          </a:highlight>
                        </a:rPr>
                        <a:t>Variables </a:t>
                      </a:r>
                      <a:endParaRPr lang="fr-FR"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Totalghemission</a:t>
                      </a:r>
                      <a:r>
                        <a:rPr lang="fr-FR"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 et </a:t>
                      </a:r>
                      <a:r>
                        <a:rPr lang="fr-FR" sz="11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Neighborhood</a:t>
                      </a:r>
                      <a:endParaRPr lang="fr-FR"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Totalghemission</a:t>
                      </a:r>
                      <a:r>
                        <a:rPr lang="fr-FR"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 et </a:t>
                      </a:r>
                      <a:r>
                        <a:rPr lang="fr-FR" sz="11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PrimaryPropertyType</a:t>
                      </a:r>
                      <a:endParaRPr lang="fr-FR"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1087968"/>
                  </a:ext>
                </a:extLst>
              </a:tr>
              <a:tr h="640928">
                <a:tc>
                  <a:txBody>
                    <a:bodyPr/>
                    <a:lstStyle/>
                    <a:p>
                      <a:pPr>
                        <a:lnSpc>
                          <a:spcPct val="107000"/>
                        </a:lnSpc>
                        <a:spcAft>
                          <a:spcPts val="800"/>
                        </a:spcAft>
                      </a:pPr>
                      <a:r>
                        <a:rPr lang="fr-FR" sz="1100">
                          <a:effectLst/>
                        </a:rPr>
                        <a:t>Pvalue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dirty="0"/>
                        <a:t>2.632864e-14</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dirty="0"/>
                        <a:t>2.038121e-52</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745534"/>
                  </a:ext>
                </a:extLst>
              </a:tr>
            </a:tbl>
          </a:graphicData>
        </a:graphic>
      </p:graphicFrame>
    </p:spTree>
    <p:extLst>
      <p:ext uri="{BB962C8B-B14F-4D97-AF65-F5344CB8AC3E}">
        <p14:creationId xmlns:p14="http://schemas.microsoft.com/office/powerpoint/2010/main" val="3888536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effectLst>
                  <a:outerShdw blurRad="38100" dist="25400" dir="5400000" algn="ctr" rotWithShape="0">
                    <a:srgbClr val="6E747A">
                      <a:alpha val="43000"/>
                    </a:srgbClr>
                  </a:outerShdw>
                </a:effectLst>
              </a:rPr>
              <a:t>MODELISATION</a:t>
            </a:r>
            <a:endParaRPr lang="fr-FR" dirty="0">
              <a:ln w="0"/>
              <a:solidFill>
                <a:schemeClr val="accent1"/>
              </a:solidFill>
              <a:effectLst>
                <a:outerShdw blurRad="38100" dist="25400" dir="5400000" algn="ctr" rotWithShape="0">
                  <a:srgbClr val="6E747A">
                    <a:alpha val="43000"/>
                  </a:srgbClr>
                </a:outerShdw>
              </a:effectLst>
            </a:endParaRP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26</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913342" y="1223494"/>
            <a:ext cx="10365316" cy="3799267"/>
          </a:xfrm>
        </p:spPr>
        <p:txBody>
          <a:bodyPr>
            <a:normAutofit fontScale="92500" lnSpcReduction="10000"/>
          </a:bodyPr>
          <a:lstStyle/>
          <a:p>
            <a:r>
              <a:rPr lang="fr-FR" sz="2000" b="1" dirty="0">
                <a:solidFill>
                  <a:srgbClr val="000000"/>
                </a:solidFill>
              </a:rPr>
              <a:t>Nous avons utilisés 4  types de modèles d’apprentissage supervisé : une régression classique qui est notre base line</a:t>
            </a:r>
          </a:p>
          <a:p>
            <a:r>
              <a:rPr lang="fr-FR" sz="2000" b="1" dirty="0">
                <a:solidFill>
                  <a:srgbClr val="000000"/>
                </a:solidFill>
              </a:rPr>
              <a:t>Une régression Ridge avec un paramètre de régulation</a:t>
            </a:r>
          </a:p>
          <a:p>
            <a:r>
              <a:rPr lang="fr-FR" sz="2000" b="1" dirty="0">
                <a:solidFill>
                  <a:srgbClr val="000000"/>
                </a:solidFill>
              </a:rPr>
              <a:t>Une régression non linéaire le perceptron multi couche</a:t>
            </a:r>
          </a:p>
          <a:p>
            <a:r>
              <a:rPr lang="fr-FR" sz="2000" b="1" dirty="0">
                <a:solidFill>
                  <a:srgbClr val="000000"/>
                </a:solidFill>
              </a:rPr>
              <a:t>Une régression ensembliste avec le </a:t>
            </a:r>
            <a:r>
              <a:rPr lang="fr-FR" sz="2000" b="1" dirty="0" err="1">
                <a:solidFill>
                  <a:srgbClr val="000000"/>
                </a:solidFill>
              </a:rPr>
              <a:t>Ramdom</a:t>
            </a:r>
            <a:r>
              <a:rPr lang="fr-FR" sz="2000" b="1" dirty="0">
                <a:solidFill>
                  <a:srgbClr val="000000"/>
                </a:solidFill>
              </a:rPr>
              <a:t> Forest</a:t>
            </a:r>
          </a:p>
          <a:p>
            <a:r>
              <a:rPr lang="fr-FR" sz="2000" b="1" dirty="0">
                <a:solidFill>
                  <a:srgbClr val="000000"/>
                </a:solidFill>
              </a:rPr>
              <a:t>Nous avons utilisés la validation croisée en vue de choisir le meilleur modèle avec les meilleurs </a:t>
            </a:r>
            <a:r>
              <a:rPr lang="fr-FR" sz="2000" b="1" dirty="0" err="1">
                <a:solidFill>
                  <a:srgbClr val="000000"/>
                </a:solidFill>
              </a:rPr>
              <a:t>hyperparamétres</a:t>
            </a:r>
            <a:r>
              <a:rPr lang="fr-FR" sz="2000" b="1" dirty="0">
                <a:solidFill>
                  <a:srgbClr val="000000"/>
                </a:solidFill>
              </a:rPr>
              <a:t> </a:t>
            </a:r>
          </a:p>
          <a:p>
            <a:r>
              <a:rPr lang="fr-FR" sz="2000" b="1" dirty="0">
                <a:solidFill>
                  <a:srgbClr val="000000"/>
                </a:solidFill>
              </a:rPr>
              <a:t>Nous avons calculés les métriques pour chacune de ces modèles, ainsi que le temps de calcul pour la prévision de </a:t>
            </a:r>
            <a:r>
              <a:rPr lang="fr-FR" sz="2000" b="1" dirty="0" err="1">
                <a:solidFill>
                  <a:srgbClr val="000000"/>
                </a:solidFill>
              </a:rPr>
              <a:t>SiteEnergyUse</a:t>
            </a:r>
            <a:r>
              <a:rPr lang="fr-FR" sz="2000" b="1" dirty="0">
                <a:solidFill>
                  <a:srgbClr val="000000"/>
                </a:solidFill>
              </a:rPr>
              <a:t>  en vue de les comparer et d’en choisir une pour les prévisions de </a:t>
            </a:r>
            <a:r>
              <a:rPr lang="fr-FR" sz="2000" b="1" dirty="0" err="1">
                <a:solidFill>
                  <a:srgbClr val="000000"/>
                </a:solidFill>
              </a:rPr>
              <a:t>TotalGhémission</a:t>
            </a:r>
            <a:endParaRPr lang="fr-FR" sz="2000" b="1" dirty="0">
              <a:solidFill>
                <a:srgbClr val="000000"/>
              </a:solidFill>
            </a:endParaRPr>
          </a:p>
          <a:p>
            <a:r>
              <a:rPr lang="fr-FR" sz="2000" b="1" dirty="0">
                <a:solidFill>
                  <a:srgbClr val="000000"/>
                </a:solidFill>
              </a:rPr>
              <a:t>Nos deux variables </a:t>
            </a:r>
            <a:r>
              <a:rPr lang="fr-FR" sz="2000" b="1" dirty="0" err="1">
                <a:solidFill>
                  <a:srgbClr val="000000"/>
                </a:solidFill>
              </a:rPr>
              <a:t>target</a:t>
            </a:r>
            <a:r>
              <a:rPr lang="fr-FR" sz="2000" b="1" dirty="0">
                <a:solidFill>
                  <a:srgbClr val="000000"/>
                </a:solidFill>
              </a:rPr>
              <a:t> sont corrélés </a:t>
            </a:r>
            <a:r>
              <a:rPr lang="fr-FR" sz="2000" b="1" dirty="0" err="1">
                <a:solidFill>
                  <a:srgbClr val="000000"/>
                </a:solidFill>
              </a:rPr>
              <a:t>SiteEnergyUse</a:t>
            </a:r>
            <a:r>
              <a:rPr lang="fr-FR" sz="2000" b="1" dirty="0">
                <a:solidFill>
                  <a:srgbClr val="000000"/>
                </a:solidFill>
              </a:rPr>
              <a:t> et </a:t>
            </a:r>
            <a:r>
              <a:rPr lang="fr-FR" sz="2000" b="1" dirty="0" err="1">
                <a:solidFill>
                  <a:srgbClr val="000000"/>
                </a:solidFill>
              </a:rPr>
              <a:t>TotalGhémission</a:t>
            </a:r>
            <a:endParaRPr lang="fr-FR" sz="2000" b="1" dirty="0">
              <a:solidFill>
                <a:srgbClr val="000000"/>
              </a:solidFill>
            </a:endParaRPr>
          </a:p>
          <a:p>
            <a:pPr marL="0" indent="0">
              <a:buNone/>
            </a:pPr>
            <a:endParaRPr lang="fr-FR" b="1" dirty="0">
              <a:solidFill>
                <a:srgbClr val="000000"/>
              </a:solidFill>
            </a:endParaRPr>
          </a:p>
          <a:p>
            <a:endParaRPr lang="fr-FR" b="1" dirty="0">
              <a:solidFill>
                <a:srgbClr val="000000"/>
              </a:solidFill>
            </a:endParaRPr>
          </a:p>
          <a:p>
            <a:endParaRPr lang="fr-FR" b="1" dirty="0">
              <a:solidFill>
                <a:srgbClr val="000000"/>
              </a:solidFill>
            </a:endParaRPr>
          </a:p>
          <a:p>
            <a:pPr marL="0" indent="0">
              <a:buNone/>
            </a:pPr>
            <a:endParaRPr lang="fr-FR" b="1" dirty="0">
              <a:solidFill>
                <a:srgbClr val="000000"/>
              </a:solidFill>
            </a:endParaRPr>
          </a:p>
        </p:txBody>
      </p:sp>
    </p:spTree>
    <p:extLst>
      <p:ext uri="{BB962C8B-B14F-4D97-AF65-F5344CB8AC3E}">
        <p14:creationId xmlns:p14="http://schemas.microsoft.com/office/powerpoint/2010/main" val="2343388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effectLst>
                  <a:outerShdw blurRad="38100" dist="25400" dir="5400000" algn="ctr" rotWithShape="0">
                    <a:srgbClr val="6E747A">
                      <a:alpha val="43000"/>
                    </a:srgbClr>
                  </a:outerShdw>
                </a:effectLst>
              </a:rPr>
              <a:t>MODELISATION PREPARATION </a:t>
            </a:r>
            <a:endParaRPr lang="fr-FR" dirty="0">
              <a:ln w="0"/>
              <a:solidFill>
                <a:schemeClr val="accent1"/>
              </a:solidFill>
              <a:effectLst>
                <a:outerShdw blurRad="38100" dist="25400" dir="5400000" algn="ctr" rotWithShape="0">
                  <a:srgbClr val="6E747A">
                    <a:alpha val="43000"/>
                  </a:srgbClr>
                </a:outerShdw>
              </a:effectLst>
            </a:endParaRP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27</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18080" y="1400328"/>
            <a:ext cx="10365316" cy="4218891"/>
          </a:xfrm>
        </p:spPr>
        <p:txBody>
          <a:bodyPr>
            <a:normAutofit/>
          </a:bodyPr>
          <a:lstStyle/>
          <a:p>
            <a:endParaRPr lang="fr-FR" b="1" dirty="0">
              <a:solidFill>
                <a:srgbClr val="000000"/>
              </a:solidFill>
            </a:endParaRPr>
          </a:p>
          <a:p>
            <a:endParaRPr lang="fr-FR" b="1" dirty="0">
              <a:solidFill>
                <a:srgbClr val="000000"/>
              </a:solidFill>
            </a:endParaRPr>
          </a:p>
          <a:p>
            <a:endParaRPr lang="fr-FR" b="1" dirty="0">
              <a:solidFill>
                <a:srgbClr val="000000"/>
              </a:solidFill>
            </a:endParaRPr>
          </a:p>
          <a:p>
            <a:pPr marL="0" indent="0">
              <a:buNone/>
            </a:pPr>
            <a:endParaRPr lang="fr-FR" b="1" dirty="0">
              <a:solidFill>
                <a:srgbClr val="000000"/>
              </a:solidFill>
            </a:endParaRPr>
          </a:p>
        </p:txBody>
      </p:sp>
      <p:sp>
        <p:nvSpPr>
          <p:cNvPr id="7" name="Espace réservé du contenu 2">
            <a:extLst>
              <a:ext uri="{FF2B5EF4-FFF2-40B4-BE49-F238E27FC236}">
                <a16:creationId xmlns:a16="http://schemas.microsoft.com/office/drawing/2014/main" id="{6577BB36-A979-4F9D-8E19-DF1A827FA3BD}"/>
              </a:ext>
            </a:extLst>
          </p:cNvPr>
          <p:cNvSpPr txBox="1">
            <a:spLocks/>
          </p:cNvSpPr>
          <p:nvPr/>
        </p:nvSpPr>
        <p:spPr>
          <a:xfrm>
            <a:off x="547666" y="1017199"/>
            <a:ext cx="10365316" cy="43568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b="1" dirty="0">
                <a:solidFill>
                  <a:srgbClr val="000000"/>
                </a:solidFill>
              </a:rPr>
              <a:t>Nous allons encoder nos variables qualitatives NEIGHBORHOOD et PRIMARYPROPERTYPE qui sont des variables qualitatives nominales</a:t>
            </a:r>
          </a:p>
          <a:p>
            <a:r>
              <a:rPr lang="fr-FR" b="1" dirty="0">
                <a:solidFill>
                  <a:srgbClr val="000000"/>
                </a:solidFill>
              </a:rPr>
              <a:t>Utilisation de deux techniques pour l’encodage : </a:t>
            </a:r>
            <a:r>
              <a:rPr lang="fr-FR" b="1" dirty="0" err="1">
                <a:solidFill>
                  <a:srgbClr val="000000"/>
                </a:solidFill>
              </a:rPr>
              <a:t>pandas.get_Dummies</a:t>
            </a:r>
            <a:r>
              <a:rPr lang="fr-FR" b="1" dirty="0">
                <a:solidFill>
                  <a:srgbClr val="000000"/>
                </a:solidFill>
              </a:rPr>
              <a:t> et l’encodage avec </a:t>
            </a:r>
            <a:r>
              <a:rPr lang="fr-FR" b="1" dirty="0" err="1">
                <a:solidFill>
                  <a:srgbClr val="000000"/>
                </a:solidFill>
              </a:rPr>
              <a:t>OnehotEncoder</a:t>
            </a:r>
            <a:endParaRPr lang="fr-FR" b="1" dirty="0">
              <a:solidFill>
                <a:srgbClr val="000000"/>
              </a:solidFill>
            </a:endParaRPr>
          </a:p>
          <a:p>
            <a:r>
              <a:rPr lang="fr-FR" b="1" dirty="0">
                <a:solidFill>
                  <a:srgbClr val="000000"/>
                </a:solidFill>
              </a:rPr>
              <a:t>La variable </a:t>
            </a:r>
            <a:r>
              <a:rPr lang="fr-FR" b="1" dirty="0" err="1">
                <a:solidFill>
                  <a:srgbClr val="000000"/>
                </a:solidFill>
              </a:rPr>
              <a:t>PrimaryPropertyType</a:t>
            </a:r>
            <a:r>
              <a:rPr lang="fr-FR" b="1" dirty="0">
                <a:solidFill>
                  <a:srgbClr val="000000"/>
                </a:solidFill>
              </a:rPr>
              <a:t> a 12 modalités création de 12 colonnes pour chacune des modalités </a:t>
            </a:r>
          </a:p>
          <a:p>
            <a:r>
              <a:rPr lang="fr-FR" b="1" dirty="0">
                <a:solidFill>
                  <a:srgbClr val="000000"/>
                </a:solidFill>
              </a:rPr>
              <a:t>La variable </a:t>
            </a:r>
            <a:r>
              <a:rPr lang="fr-FR" b="1" dirty="0" err="1">
                <a:solidFill>
                  <a:srgbClr val="000000"/>
                </a:solidFill>
              </a:rPr>
              <a:t>Neighborhood</a:t>
            </a:r>
            <a:r>
              <a:rPr lang="fr-FR" b="1" dirty="0">
                <a:solidFill>
                  <a:srgbClr val="000000"/>
                </a:solidFill>
              </a:rPr>
              <a:t> a 10 modalités création de 10 colonnes pour chacune des modalités </a:t>
            </a:r>
          </a:p>
          <a:p>
            <a:r>
              <a:rPr lang="fr-FR" b="1" dirty="0">
                <a:solidFill>
                  <a:srgbClr val="000000"/>
                </a:solidFill>
              </a:rPr>
              <a:t>Nous avons 1688 lignes et 30 </a:t>
            </a:r>
            <a:r>
              <a:rPr lang="fr-FR" b="1" dirty="0" err="1">
                <a:solidFill>
                  <a:srgbClr val="000000"/>
                </a:solidFill>
              </a:rPr>
              <a:t>features</a:t>
            </a:r>
            <a:r>
              <a:rPr lang="fr-FR" b="1" dirty="0">
                <a:solidFill>
                  <a:srgbClr val="000000"/>
                </a:solidFill>
              </a:rPr>
              <a:t>  </a:t>
            </a:r>
          </a:p>
          <a:p>
            <a:r>
              <a:rPr lang="fr-FR" b="1" dirty="0">
                <a:solidFill>
                  <a:srgbClr val="000000"/>
                </a:solidFill>
              </a:rPr>
              <a:t>Décomposition de notre base  à des données d’entrainement et de test</a:t>
            </a:r>
          </a:p>
          <a:p>
            <a:r>
              <a:rPr lang="fr-FR" b="1" dirty="0">
                <a:solidFill>
                  <a:srgbClr val="000000"/>
                </a:solidFill>
              </a:rPr>
              <a:t>Standardisation de nos données pour qu’il soit sur le même ordre de grandeur</a:t>
            </a:r>
          </a:p>
          <a:p>
            <a:pPr marL="0" indent="0">
              <a:buNone/>
            </a:pPr>
            <a:endParaRPr lang="fr-FR" b="1" dirty="0">
              <a:solidFill>
                <a:srgbClr val="000000"/>
              </a:solidFill>
            </a:endParaRPr>
          </a:p>
          <a:p>
            <a:endParaRPr lang="fr-FR" b="1" dirty="0">
              <a:solidFill>
                <a:srgbClr val="000000"/>
              </a:solidFill>
            </a:endParaRPr>
          </a:p>
          <a:p>
            <a:endParaRPr lang="fr-FR" b="1" dirty="0">
              <a:solidFill>
                <a:srgbClr val="000000"/>
              </a:solidFill>
            </a:endParaRPr>
          </a:p>
          <a:p>
            <a:endParaRPr lang="fr-FR" b="1" dirty="0">
              <a:solidFill>
                <a:srgbClr val="000000"/>
              </a:solidFill>
            </a:endParaRPr>
          </a:p>
          <a:p>
            <a:pPr marL="0" indent="0">
              <a:buFont typeface="Wingdings 3" charset="2"/>
              <a:buNone/>
            </a:pPr>
            <a:endParaRPr lang="fr-FR" b="1" dirty="0">
              <a:solidFill>
                <a:srgbClr val="000000"/>
              </a:solidFill>
            </a:endParaRPr>
          </a:p>
        </p:txBody>
      </p:sp>
    </p:spTree>
    <p:extLst>
      <p:ext uri="{BB962C8B-B14F-4D97-AF65-F5344CB8AC3E}">
        <p14:creationId xmlns:p14="http://schemas.microsoft.com/office/powerpoint/2010/main" val="458945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80"/>
            <a:ext cx="8596668" cy="520986"/>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b="1" dirty="0">
                <a:ln w="22225">
                  <a:solidFill>
                    <a:schemeClr val="accent2"/>
                  </a:solidFill>
                  <a:prstDash val="solid"/>
                </a:ln>
                <a:solidFill>
                  <a:schemeClr val="accent2">
                    <a:lumMod val="40000"/>
                    <a:lumOff val="60000"/>
                  </a:schemeClr>
                </a:solidFill>
                <a:effectLst>
                  <a:outerShdw blurRad="38100" dist="25400" dir="5400000" algn="ctr" rotWithShape="0">
                    <a:srgbClr val="6E747A">
                      <a:alpha val="43000"/>
                    </a:srgbClr>
                  </a:outerShdw>
                </a:effectLst>
              </a:rPr>
              <a:t>MODELISATION PREPARATION </a:t>
            </a:r>
            <a:endParaRPr lang="fr-FR" dirty="0">
              <a:ln w="0"/>
              <a:solidFill>
                <a:schemeClr val="accent1"/>
              </a:solidFill>
              <a:effectLst>
                <a:outerShdw blurRad="38100" dist="25400" dir="5400000" algn="ctr" rotWithShape="0">
                  <a:srgbClr val="6E747A">
                    <a:alpha val="43000"/>
                  </a:srgbClr>
                </a:outerShdw>
              </a:effectLst>
            </a:endParaRP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28</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18080" y="1400328"/>
            <a:ext cx="10365316" cy="4218891"/>
          </a:xfrm>
        </p:spPr>
        <p:txBody>
          <a:bodyPr>
            <a:normAutofit/>
          </a:bodyPr>
          <a:lstStyle/>
          <a:p>
            <a:endParaRPr lang="fr-FR" b="1" dirty="0">
              <a:solidFill>
                <a:srgbClr val="000000"/>
              </a:solidFill>
            </a:endParaRPr>
          </a:p>
          <a:p>
            <a:endParaRPr lang="fr-FR" b="1" dirty="0">
              <a:solidFill>
                <a:srgbClr val="000000"/>
              </a:solidFill>
            </a:endParaRPr>
          </a:p>
          <a:p>
            <a:endParaRPr lang="fr-FR" b="1" dirty="0">
              <a:solidFill>
                <a:srgbClr val="000000"/>
              </a:solidFill>
            </a:endParaRPr>
          </a:p>
          <a:p>
            <a:pPr marL="0" indent="0">
              <a:buNone/>
            </a:pPr>
            <a:endParaRPr lang="fr-FR" b="1" dirty="0">
              <a:solidFill>
                <a:srgbClr val="000000"/>
              </a:solidFill>
            </a:endParaRPr>
          </a:p>
        </p:txBody>
      </p:sp>
      <p:sp>
        <p:nvSpPr>
          <p:cNvPr id="3" name="ZoneTexte 2">
            <a:extLst>
              <a:ext uri="{FF2B5EF4-FFF2-40B4-BE49-F238E27FC236}">
                <a16:creationId xmlns:a16="http://schemas.microsoft.com/office/drawing/2014/main" id="{6915ABFC-D380-4981-8C2A-52280DD9AF27}"/>
              </a:ext>
            </a:extLst>
          </p:cNvPr>
          <p:cNvSpPr txBox="1"/>
          <p:nvPr/>
        </p:nvSpPr>
        <p:spPr>
          <a:xfrm>
            <a:off x="7405352" y="1925392"/>
            <a:ext cx="4468568"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Nos variables utilisés pour la modélisation de site </a:t>
            </a:r>
            <a:r>
              <a:rPr lang="fr-FR" dirty="0" err="1"/>
              <a:t>energyuse</a:t>
            </a:r>
            <a:r>
              <a:rPr lang="fr-FR" dirty="0"/>
              <a:t> et total </a:t>
            </a:r>
            <a:r>
              <a:rPr lang="fr-FR" dirty="0" err="1"/>
              <a:t>gh</a:t>
            </a:r>
            <a:r>
              <a:rPr lang="fr-FR" dirty="0"/>
              <a:t> émission.</a:t>
            </a:r>
          </a:p>
          <a:p>
            <a:r>
              <a:rPr lang="fr-FR" dirty="0"/>
              <a:t>La variable </a:t>
            </a:r>
            <a:r>
              <a:rPr lang="fr-FR" dirty="0" err="1"/>
              <a:t>Energystarscore</a:t>
            </a:r>
            <a:r>
              <a:rPr lang="fr-FR" dirty="0"/>
              <a:t> sera utilisé pour la modélisation </a:t>
            </a:r>
            <a:r>
              <a:rPr lang="fr-FR" dirty="0" err="1"/>
              <a:t>gh</a:t>
            </a:r>
            <a:r>
              <a:rPr lang="fr-FR" dirty="0"/>
              <a:t> émission pour voir son utilité.</a:t>
            </a:r>
          </a:p>
        </p:txBody>
      </p:sp>
      <p:pic>
        <p:nvPicPr>
          <p:cNvPr id="6148" name="Picture 4">
            <a:extLst>
              <a:ext uri="{FF2B5EF4-FFF2-40B4-BE49-F238E27FC236}">
                <a16:creationId xmlns:a16="http://schemas.microsoft.com/office/drawing/2014/main" id="{1C8D3439-D2F2-4405-BAFF-7C74BAF04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42" y="759287"/>
            <a:ext cx="5915025"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018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rPr>
              <a:t>REGRESSION LINEAIRE CLASSIQUE </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29</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18080" y="1400328"/>
            <a:ext cx="10365316" cy="4218891"/>
          </a:xfrm>
        </p:spPr>
        <p:txBody>
          <a:bodyPr>
            <a:normAutofit/>
          </a:bodyPr>
          <a:lstStyle/>
          <a:p>
            <a:r>
              <a:rPr lang="fr-FR" b="1" dirty="0">
                <a:solidFill>
                  <a:srgbClr val="000000"/>
                </a:solidFill>
              </a:rPr>
              <a:t>Nous allons commencer par la régression linéaire classique pour la variable </a:t>
            </a:r>
            <a:r>
              <a:rPr lang="fr-FR" b="1" dirty="0" err="1">
                <a:solidFill>
                  <a:srgbClr val="000000"/>
                </a:solidFill>
              </a:rPr>
              <a:t>SiteEnergyUse</a:t>
            </a:r>
            <a:endParaRPr lang="fr-FR" b="1" dirty="0">
              <a:solidFill>
                <a:srgbClr val="000000"/>
              </a:solidFill>
            </a:endParaRPr>
          </a:p>
          <a:p>
            <a:r>
              <a:rPr lang="fr-FR" b="1" dirty="0">
                <a:solidFill>
                  <a:srgbClr val="000000"/>
                </a:solidFill>
              </a:rPr>
              <a:t>Nous allons chercher la fonction qui détermine la relation linéaire entre notre variable à expliquer </a:t>
            </a:r>
            <a:r>
              <a:rPr lang="fr-FR" b="1" dirty="0" err="1">
                <a:solidFill>
                  <a:srgbClr val="000000"/>
                </a:solidFill>
              </a:rPr>
              <a:t>SiteEnergyUse</a:t>
            </a:r>
            <a:r>
              <a:rPr lang="fr-FR" b="1" dirty="0">
                <a:solidFill>
                  <a:srgbClr val="000000"/>
                </a:solidFill>
              </a:rPr>
              <a:t> et des autres variables explicatives</a:t>
            </a:r>
          </a:p>
          <a:p>
            <a:r>
              <a:rPr lang="fr-FR" b="1" dirty="0">
                <a:solidFill>
                  <a:srgbClr val="000000"/>
                </a:solidFill>
              </a:rPr>
              <a:t>L’objectif est de trouver les coefficients de régression en minimisant la somme des erreurs au carré </a:t>
            </a:r>
          </a:p>
          <a:p>
            <a:endParaRPr lang="fr-FR" b="1" dirty="0">
              <a:solidFill>
                <a:srgbClr val="000000"/>
              </a:solidFill>
            </a:endParaRPr>
          </a:p>
          <a:p>
            <a:endParaRPr lang="fr-FR" b="1" dirty="0">
              <a:solidFill>
                <a:srgbClr val="000000"/>
              </a:solidFill>
            </a:endParaRPr>
          </a:p>
          <a:p>
            <a:pPr marL="0" indent="0">
              <a:buNone/>
            </a:pPr>
            <a:endParaRPr lang="fr-FR" b="1" dirty="0">
              <a:solidFill>
                <a:srgbClr val="000000"/>
              </a:solidFill>
            </a:endParaRPr>
          </a:p>
        </p:txBody>
      </p:sp>
    </p:spTree>
    <p:extLst>
      <p:ext uri="{BB962C8B-B14F-4D97-AF65-F5344CB8AC3E}">
        <p14:creationId xmlns:p14="http://schemas.microsoft.com/office/powerpoint/2010/main" val="386508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677334" y="609600"/>
            <a:ext cx="8596668" cy="861613"/>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sz="3600" b="1" dirty="0">
                <a:ln w="22225">
                  <a:solidFill>
                    <a:schemeClr val="accent2"/>
                  </a:solidFill>
                  <a:prstDash val="solid"/>
                </a:ln>
                <a:solidFill>
                  <a:schemeClr val="bg1"/>
                </a:solidFill>
              </a:rPr>
              <a:t>PRÉSENTATION DES BASES</a:t>
            </a:r>
            <a:br>
              <a:rPr lang="fr-FR" sz="3600"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a:extLst>
              <a:ext uri="{FF2B5EF4-FFF2-40B4-BE49-F238E27FC236}">
                <a16:creationId xmlns:a16="http://schemas.microsoft.com/office/drawing/2014/main" id="{15925762-C3C0-433F-B53F-E08AFE237243}"/>
              </a:ext>
            </a:extLst>
          </p:cNvPr>
          <p:cNvSpPr>
            <a:spLocks noGrp="1"/>
          </p:cNvSpPr>
          <p:nvPr>
            <p:ph idx="1"/>
          </p:nvPr>
        </p:nvSpPr>
        <p:spPr>
          <a:xfrm>
            <a:off x="677334" y="1695727"/>
            <a:ext cx="8596668" cy="4643773"/>
          </a:xfrm>
        </p:spPr>
        <p:txBody>
          <a:bodyPr>
            <a:normAutofit/>
          </a:bodyPr>
          <a:lstStyle/>
          <a:p>
            <a:r>
              <a:rPr lang="fr-FR" dirty="0"/>
              <a:t>Nous allons regrouper ces deux bases en une seule </a:t>
            </a:r>
          </a:p>
          <a:p>
            <a:r>
              <a:rPr lang="fr-FR" dirty="0"/>
              <a:t>La colonne « Location » de 2015 contient les informations suivantes : la latitude, la longitude, l’adresse, la ville, l’état de la propriété, ainsi que le code postal</a:t>
            </a:r>
          </a:p>
          <a:p>
            <a:r>
              <a:rPr lang="fr-FR" dirty="0"/>
              <a:t>Dans la base de 2016 ces colonnes sont bien indépendantes</a:t>
            </a:r>
          </a:p>
          <a:p>
            <a:r>
              <a:rPr lang="fr-FR" dirty="0"/>
              <a:t>Création d’une fonction qui permet de séparer la colonne « Location » en plusieurs colonnes </a:t>
            </a:r>
          </a:p>
          <a:p>
            <a:r>
              <a:rPr lang="fr-FR" dirty="0"/>
              <a:t>Pour les deux années certaines colonnes ont des types différentes et noms différents par rapport à l’année , nous allons corriger  ce problème</a:t>
            </a:r>
          </a:p>
          <a:p>
            <a:pPr marL="0" indent="0">
              <a:buNone/>
            </a:pPr>
            <a:endParaRPr lang="fr-FR" dirty="0"/>
          </a:p>
          <a:p>
            <a:endParaRPr lang="fr-FR" dirty="0"/>
          </a:p>
        </p:txBody>
      </p:sp>
      <p:sp>
        <p:nvSpPr>
          <p:cNvPr id="4" name="Espace réservé du pied de page 3">
            <a:extLst>
              <a:ext uri="{FF2B5EF4-FFF2-40B4-BE49-F238E27FC236}">
                <a16:creationId xmlns:a16="http://schemas.microsoft.com/office/drawing/2014/main" id="{082FF295-F9E0-4E07-94E9-EAE2AFA15608}"/>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080477B8-0EC4-4874-BFF3-04BCDDA7B998}"/>
              </a:ext>
            </a:extLst>
          </p:cNvPr>
          <p:cNvSpPr>
            <a:spLocks noGrp="1"/>
          </p:cNvSpPr>
          <p:nvPr>
            <p:ph type="sldNum" sz="quarter" idx="12"/>
          </p:nvPr>
        </p:nvSpPr>
        <p:spPr/>
        <p:txBody>
          <a:bodyPr/>
          <a:lstStyle/>
          <a:p>
            <a:fld id="{8C81EA20-52F5-4E47-A504-4662F122570D}" type="slidenum">
              <a:rPr lang="fr-FR" smtClean="0"/>
              <a:t>3</a:t>
            </a:fld>
            <a:endParaRPr lang="fr-FR"/>
          </a:p>
        </p:txBody>
      </p:sp>
      <p:sp>
        <p:nvSpPr>
          <p:cNvPr id="6" name="Espace réservé de la date 5">
            <a:extLst>
              <a:ext uri="{FF2B5EF4-FFF2-40B4-BE49-F238E27FC236}">
                <a16:creationId xmlns:a16="http://schemas.microsoft.com/office/drawing/2014/main" id="{754D6219-F03F-42CA-A06B-974A6478E251}"/>
              </a:ext>
            </a:extLst>
          </p:cNvPr>
          <p:cNvSpPr>
            <a:spLocks noGrp="1"/>
          </p:cNvSpPr>
          <p:nvPr>
            <p:ph type="dt" sz="half" idx="10"/>
          </p:nvPr>
        </p:nvSpPr>
        <p:spPr/>
        <p:txBody>
          <a:bodyPr/>
          <a:lstStyle/>
          <a:p>
            <a:fld id="{41158E85-82F9-45DC-92EF-017D9E4E69E3}" type="datetime1">
              <a:rPr lang="fr-FR" smtClean="0"/>
              <a:t>02/05/2021</a:t>
            </a:fld>
            <a:endParaRPr lang="fr-FR"/>
          </a:p>
        </p:txBody>
      </p:sp>
    </p:spTree>
    <p:extLst>
      <p:ext uri="{BB962C8B-B14F-4D97-AF65-F5344CB8AC3E}">
        <p14:creationId xmlns:p14="http://schemas.microsoft.com/office/powerpoint/2010/main" val="2403108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rPr>
              <a:t>REGRESSION LINEAIRE CLASSIQUE </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30</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9" name="ZoneTexte 8">
            <a:extLst>
              <a:ext uri="{FF2B5EF4-FFF2-40B4-BE49-F238E27FC236}">
                <a16:creationId xmlns:a16="http://schemas.microsoft.com/office/drawing/2014/main" id="{B29E43C1-B453-42A3-AF9E-A85EEF717B13}"/>
              </a:ext>
            </a:extLst>
          </p:cNvPr>
          <p:cNvSpPr txBox="1"/>
          <p:nvPr/>
        </p:nvSpPr>
        <p:spPr>
          <a:xfrm>
            <a:off x="7740202" y="1532586"/>
            <a:ext cx="4037527"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Si l’importance de la variable est grande nous avons une forte consommation </a:t>
            </a:r>
          </a:p>
          <a:p>
            <a:r>
              <a:rPr lang="fr-FR" dirty="0"/>
              <a:t>De même pour une importance faible</a:t>
            </a:r>
          </a:p>
          <a:p>
            <a:r>
              <a:rPr lang="fr-FR" dirty="0"/>
              <a:t>Si l’importance de la variable est nul nous avons une consommation nulle</a:t>
            </a:r>
          </a:p>
        </p:txBody>
      </p:sp>
      <p:sp>
        <p:nvSpPr>
          <p:cNvPr id="3" name="ZoneTexte 2">
            <a:extLst>
              <a:ext uri="{FF2B5EF4-FFF2-40B4-BE49-F238E27FC236}">
                <a16:creationId xmlns:a16="http://schemas.microsoft.com/office/drawing/2014/main" id="{ABB68595-5393-4EE1-ABC3-7C3284A47FC4}"/>
              </a:ext>
            </a:extLst>
          </p:cNvPr>
          <p:cNvSpPr txBox="1"/>
          <p:nvPr/>
        </p:nvSpPr>
        <p:spPr>
          <a:xfrm>
            <a:off x="7759004" y="3602308"/>
            <a:ext cx="403752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Les coefficients de la régression classique est instable et on a des valeurs avec un exposant 11</a:t>
            </a:r>
          </a:p>
        </p:txBody>
      </p:sp>
      <p:pic>
        <p:nvPicPr>
          <p:cNvPr id="1030" name="Picture 6">
            <a:extLst>
              <a:ext uri="{FF2B5EF4-FFF2-40B4-BE49-F238E27FC236}">
                <a16:creationId xmlns:a16="http://schemas.microsoft.com/office/drawing/2014/main" id="{E3492B2A-4D0A-4F66-B047-2F5776C4C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727" y="1086413"/>
            <a:ext cx="565785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165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rPr>
              <a:t>VERIFICATION DES HYPOTHESES</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31</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18080" y="1400329"/>
            <a:ext cx="10365316" cy="612374"/>
          </a:xfrm>
        </p:spPr>
        <p:txBody>
          <a:bodyPr>
            <a:normAutofit lnSpcReduction="10000"/>
          </a:bodyPr>
          <a:lstStyle/>
          <a:p>
            <a:r>
              <a:rPr lang="fr-FR" b="1" dirty="0">
                <a:solidFill>
                  <a:srgbClr val="000000"/>
                </a:solidFill>
              </a:rPr>
              <a:t>Nous allons vérifier ces trois hypothèses de la régression l’indépendance de l’erreur, la normalité des erreurs et l’homogénéité de l’erreur</a:t>
            </a:r>
          </a:p>
          <a:p>
            <a:endParaRPr lang="fr-FR" b="1" dirty="0">
              <a:solidFill>
                <a:srgbClr val="000000"/>
              </a:solidFill>
            </a:endParaRPr>
          </a:p>
          <a:p>
            <a:endParaRPr lang="fr-FR" b="1" dirty="0">
              <a:solidFill>
                <a:srgbClr val="000000"/>
              </a:solidFill>
            </a:endParaRPr>
          </a:p>
          <a:p>
            <a:pPr marL="0" indent="0">
              <a:buNone/>
            </a:pPr>
            <a:endParaRPr lang="fr-FR" b="1" dirty="0">
              <a:solidFill>
                <a:srgbClr val="000000"/>
              </a:solidFill>
            </a:endParaRPr>
          </a:p>
        </p:txBody>
      </p:sp>
      <p:sp>
        <p:nvSpPr>
          <p:cNvPr id="3" name="ZoneTexte 2">
            <a:extLst>
              <a:ext uri="{FF2B5EF4-FFF2-40B4-BE49-F238E27FC236}">
                <a16:creationId xmlns:a16="http://schemas.microsoft.com/office/drawing/2014/main" id="{F76329F1-29C1-499D-9C16-D666AD595D3C}"/>
              </a:ext>
            </a:extLst>
          </p:cNvPr>
          <p:cNvSpPr txBox="1"/>
          <p:nvPr/>
        </p:nvSpPr>
        <p:spPr>
          <a:xfrm>
            <a:off x="318080" y="4469598"/>
            <a:ext cx="3496614" cy="1384995"/>
          </a:xfrm>
          <a:prstGeom prst="rect">
            <a:avLst/>
          </a:prstGeom>
          <a:noFill/>
        </p:spPr>
        <p:txBody>
          <a:bodyPr wrap="square" rtlCol="0">
            <a:spAutoFit/>
          </a:bodyPr>
          <a:lstStyle/>
          <a:p>
            <a:r>
              <a:rPr lang="fr-FR" sz="1400" dirty="0"/>
              <a:t>La zone bleue représente l’intervalle de confiance [−1.96/(√n),1.96/(√n)] obtenu en utilisant l’intervalle de confiance asymptotique avec alpha = 5% et table quantile loi normale 1-alpha/2 autocorrélation des que ca dépasse</a:t>
            </a:r>
          </a:p>
        </p:txBody>
      </p:sp>
      <p:sp>
        <p:nvSpPr>
          <p:cNvPr id="7" name="ZoneTexte 6">
            <a:extLst>
              <a:ext uri="{FF2B5EF4-FFF2-40B4-BE49-F238E27FC236}">
                <a16:creationId xmlns:a16="http://schemas.microsoft.com/office/drawing/2014/main" id="{41EA4C08-3313-4589-B622-9E9DAEF78CC1}"/>
              </a:ext>
            </a:extLst>
          </p:cNvPr>
          <p:cNvSpPr txBox="1"/>
          <p:nvPr/>
        </p:nvSpPr>
        <p:spPr>
          <a:xfrm>
            <a:off x="4352340" y="5072621"/>
            <a:ext cx="3356205" cy="461665"/>
          </a:xfrm>
          <a:prstGeom prst="rect">
            <a:avLst/>
          </a:prstGeom>
          <a:noFill/>
        </p:spPr>
        <p:txBody>
          <a:bodyPr wrap="square" rtlCol="0">
            <a:spAutoFit/>
          </a:bodyPr>
          <a:lstStyle/>
          <a:p>
            <a:r>
              <a:rPr lang="fr-FR" sz="1200" dirty="0"/>
              <a:t>L’histogramme semble être symétrique avec une moyenne =0 et un écart type égal à 1</a:t>
            </a:r>
          </a:p>
        </p:txBody>
      </p:sp>
      <p:sp>
        <p:nvSpPr>
          <p:cNvPr id="9" name="ZoneTexte 8">
            <a:extLst>
              <a:ext uri="{FF2B5EF4-FFF2-40B4-BE49-F238E27FC236}">
                <a16:creationId xmlns:a16="http://schemas.microsoft.com/office/drawing/2014/main" id="{281A626E-6330-44C7-9934-3ED7A979EEAF}"/>
              </a:ext>
            </a:extLst>
          </p:cNvPr>
          <p:cNvSpPr txBox="1"/>
          <p:nvPr/>
        </p:nvSpPr>
        <p:spPr>
          <a:xfrm>
            <a:off x="8290901" y="4775817"/>
            <a:ext cx="2870909" cy="1015663"/>
          </a:xfrm>
          <a:prstGeom prst="rect">
            <a:avLst/>
          </a:prstGeom>
          <a:noFill/>
        </p:spPr>
        <p:txBody>
          <a:bodyPr wrap="square" rtlCol="0">
            <a:spAutoFit/>
          </a:bodyPr>
          <a:lstStyle/>
          <a:p>
            <a:r>
              <a:rPr lang="fr-FR" sz="1200" dirty="0"/>
              <a:t>On remarque que les erreurs sont assez regroupés qu’on n’a pas une sorte d’entonnoir à part un individu , on peut le tester avec le test de </a:t>
            </a:r>
            <a:r>
              <a:rPr lang="fr-FR" sz="1200" dirty="0" err="1"/>
              <a:t>Breush</a:t>
            </a:r>
            <a:r>
              <a:rPr lang="fr-FR" sz="1200" dirty="0"/>
              <a:t> </a:t>
            </a:r>
            <a:r>
              <a:rPr lang="fr-FR" sz="1200" dirty="0" err="1"/>
              <a:t>pagan</a:t>
            </a:r>
            <a:endParaRPr lang="fr-FR" sz="1200" dirty="0"/>
          </a:p>
        </p:txBody>
      </p:sp>
      <p:pic>
        <p:nvPicPr>
          <p:cNvPr id="12" name="Picture 8">
            <a:extLst>
              <a:ext uri="{FF2B5EF4-FFF2-40B4-BE49-F238E27FC236}">
                <a16:creationId xmlns:a16="http://schemas.microsoft.com/office/drawing/2014/main" id="{B0E5267E-0F5A-4121-99FE-A753446EF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5" y="1904285"/>
            <a:ext cx="35433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998A744E-C01A-41C6-AB0E-033D8B5A3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3924" y="1824177"/>
            <a:ext cx="3352800" cy="320964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001A9B53-AFB7-4FA6-8B30-0E4378A8C5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6361" y="1976053"/>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533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b="1" dirty="0">
                <a:ln w="22225">
                  <a:solidFill>
                    <a:schemeClr val="accent2"/>
                  </a:solidFill>
                  <a:prstDash val="solid"/>
                </a:ln>
                <a:solidFill>
                  <a:schemeClr val="accent2">
                    <a:lumMod val="40000"/>
                    <a:lumOff val="60000"/>
                  </a:schemeClr>
                </a:solidFill>
              </a:rPr>
              <a:t>CALCUL DES MESURES ET COMPARAISON </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32</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18080" y="1400329"/>
            <a:ext cx="10365316" cy="750300"/>
          </a:xfrm>
        </p:spPr>
        <p:txBody>
          <a:bodyPr>
            <a:normAutofit/>
          </a:bodyPr>
          <a:lstStyle/>
          <a:p>
            <a:r>
              <a:rPr lang="fr-FR" b="1" dirty="0">
                <a:solidFill>
                  <a:srgbClr val="000000"/>
                </a:solidFill>
              </a:rPr>
              <a:t>Nous allons calculer les mesures et comparer notre régression avec une approche naïve avec la prévision d’une valeur constante</a:t>
            </a:r>
          </a:p>
          <a:p>
            <a:endParaRPr lang="fr-FR" b="1" dirty="0">
              <a:solidFill>
                <a:srgbClr val="000000"/>
              </a:solidFill>
            </a:endParaRPr>
          </a:p>
          <a:p>
            <a:pPr marL="0" indent="0">
              <a:buNone/>
            </a:pPr>
            <a:endParaRPr lang="fr-FR" b="1" dirty="0">
              <a:solidFill>
                <a:srgbClr val="000000"/>
              </a:solidFill>
            </a:endParaRPr>
          </a:p>
        </p:txBody>
      </p:sp>
      <p:graphicFrame>
        <p:nvGraphicFramePr>
          <p:cNvPr id="10" name="Tableau 10">
            <a:extLst>
              <a:ext uri="{FF2B5EF4-FFF2-40B4-BE49-F238E27FC236}">
                <a16:creationId xmlns:a16="http://schemas.microsoft.com/office/drawing/2014/main" id="{FD59DE21-D46A-4C11-98D6-2072ADBC1A7D}"/>
              </a:ext>
            </a:extLst>
          </p:cNvPr>
          <p:cNvGraphicFramePr>
            <a:graphicFrameLocks noGrp="1"/>
          </p:cNvGraphicFramePr>
          <p:nvPr>
            <p:extLst>
              <p:ext uri="{D42A27DB-BD31-4B8C-83A1-F6EECF244321}">
                <p14:modId xmlns:p14="http://schemas.microsoft.com/office/powerpoint/2010/main" val="1109602126"/>
              </p:ext>
            </p:extLst>
          </p:nvPr>
        </p:nvGraphicFramePr>
        <p:xfrm>
          <a:off x="994999" y="2150629"/>
          <a:ext cx="5418666" cy="1656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18981212"/>
                    </a:ext>
                  </a:extLst>
                </a:gridCol>
                <a:gridCol w="2709333">
                  <a:extLst>
                    <a:ext uri="{9D8B030D-6E8A-4147-A177-3AD203B41FA5}">
                      <a16:colId xmlns:a16="http://schemas.microsoft.com/office/drawing/2014/main" val="3374531136"/>
                    </a:ext>
                  </a:extLst>
                </a:gridCol>
              </a:tblGrid>
              <a:tr h="370840">
                <a:tc>
                  <a:txBody>
                    <a:bodyPr/>
                    <a:lstStyle/>
                    <a:p>
                      <a:r>
                        <a:rPr lang="fr-FR" dirty="0"/>
                        <a:t>Régression classique</a:t>
                      </a:r>
                    </a:p>
                  </a:txBody>
                  <a:tcPr/>
                </a:tc>
                <a:tc>
                  <a:txBody>
                    <a:bodyPr/>
                    <a:lstStyle/>
                    <a:p>
                      <a:r>
                        <a:rPr lang="fr-FR" dirty="0"/>
                        <a:t>Approche </a:t>
                      </a:r>
                      <a:r>
                        <a:rPr lang="fr-FR" dirty="0" err="1"/>
                        <a:t>naive</a:t>
                      </a:r>
                      <a:r>
                        <a:rPr lang="fr-FR" dirty="0"/>
                        <a:t> avec une constante (</a:t>
                      </a:r>
                      <a:r>
                        <a:rPr lang="fr-FR" dirty="0" err="1"/>
                        <a:t>DummyRegressor</a:t>
                      </a:r>
                      <a:r>
                        <a:rPr lang="fr-FR" dirty="0"/>
                        <a:t>)</a:t>
                      </a:r>
                    </a:p>
                  </a:txBody>
                  <a:tcPr/>
                </a:tc>
                <a:extLst>
                  <a:ext uri="{0D108BD9-81ED-4DB2-BD59-A6C34878D82A}">
                    <a16:rowId xmlns:a16="http://schemas.microsoft.com/office/drawing/2014/main" val="4235560445"/>
                  </a:ext>
                </a:extLst>
              </a:tr>
              <a:tr h="370840">
                <a:tc>
                  <a:txBody>
                    <a:bodyPr/>
                    <a:lstStyle/>
                    <a:p>
                      <a:r>
                        <a:rPr lang="fr-FR" dirty="0">
                          <a:highlight>
                            <a:srgbClr val="FFFF00"/>
                          </a:highlight>
                        </a:rPr>
                        <a:t>0,10 MSE</a:t>
                      </a:r>
                    </a:p>
                  </a:txBody>
                  <a:tcPr/>
                </a:tc>
                <a:tc>
                  <a:txBody>
                    <a:bodyPr/>
                    <a:lstStyle/>
                    <a:p>
                      <a:r>
                        <a:rPr lang="fr-FR" dirty="0"/>
                        <a:t>0,32 MSE</a:t>
                      </a:r>
                    </a:p>
                  </a:txBody>
                  <a:tcPr/>
                </a:tc>
                <a:extLst>
                  <a:ext uri="{0D108BD9-81ED-4DB2-BD59-A6C34878D82A}">
                    <a16:rowId xmlns:a16="http://schemas.microsoft.com/office/drawing/2014/main" val="1615997216"/>
                  </a:ext>
                </a:extLst>
              </a:tr>
              <a:tr h="370840">
                <a:tc>
                  <a:txBody>
                    <a:bodyPr/>
                    <a:lstStyle/>
                    <a:p>
                      <a:r>
                        <a:rPr lang="fr-FR" dirty="0"/>
                        <a:t>0,66  R2</a:t>
                      </a:r>
                    </a:p>
                  </a:txBody>
                  <a:tcPr/>
                </a:tc>
                <a:tc>
                  <a:txBody>
                    <a:bodyPr/>
                    <a:lstStyle/>
                    <a:p>
                      <a:endParaRPr lang="fr-FR" dirty="0"/>
                    </a:p>
                  </a:txBody>
                  <a:tcPr/>
                </a:tc>
                <a:extLst>
                  <a:ext uri="{0D108BD9-81ED-4DB2-BD59-A6C34878D82A}">
                    <a16:rowId xmlns:a16="http://schemas.microsoft.com/office/drawing/2014/main" val="850159593"/>
                  </a:ext>
                </a:extLst>
              </a:tr>
            </a:tbl>
          </a:graphicData>
        </a:graphic>
      </p:graphicFrame>
      <p:pic>
        <p:nvPicPr>
          <p:cNvPr id="3" name="Picture 4">
            <a:extLst>
              <a:ext uri="{FF2B5EF4-FFF2-40B4-BE49-F238E27FC236}">
                <a16:creationId xmlns:a16="http://schemas.microsoft.com/office/drawing/2014/main" id="{02117942-41E0-4A8A-A245-6BCA5DB19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0424" y="3806709"/>
            <a:ext cx="4152900" cy="223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855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8430" y="118120"/>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rPr>
              <a:t>REGRESSION RIDGE</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33</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53839" y="945683"/>
            <a:ext cx="10365316" cy="1642539"/>
          </a:xfrm>
        </p:spPr>
        <p:txBody>
          <a:bodyPr>
            <a:normAutofit/>
          </a:bodyPr>
          <a:lstStyle/>
          <a:p>
            <a:r>
              <a:rPr lang="fr-FR" sz="1600" b="1" dirty="0">
                <a:solidFill>
                  <a:srgbClr val="000000"/>
                </a:solidFill>
              </a:rPr>
              <a:t>Les coefficients de la régression classique sont instables, la solution est instable pour limiter cela on met en place la régulation en rajoutant un terme à notre erreur pour mesurer la complexité</a:t>
            </a:r>
          </a:p>
          <a:p>
            <a:r>
              <a:rPr lang="fr-FR" sz="1600" b="1" dirty="0">
                <a:solidFill>
                  <a:srgbClr val="000000"/>
                </a:solidFill>
              </a:rPr>
              <a:t>Pour contrôler cette complexité nous allons chercher le paramètre de régulation adéquat avec une validation croisée. Les coefficients de la régression Ridge sont uniques et explicite</a:t>
            </a:r>
          </a:p>
          <a:p>
            <a:pPr marL="0" indent="0">
              <a:buNone/>
            </a:pPr>
            <a:endParaRPr lang="fr-FR" b="1" dirty="0">
              <a:solidFill>
                <a:srgbClr val="000000"/>
              </a:solidFill>
            </a:endParaRPr>
          </a:p>
          <a:p>
            <a:endParaRPr lang="fr-FR" b="1" dirty="0">
              <a:solidFill>
                <a:srgbClr val="000000"/>
              </a:solidFill>
            </a:endParaRPr>
          </a:p>
          <a:p>
            <a:pPr marL="0" indent="0">
              <a:buNone/>
            </a:pPr>
            <a:endParaRPr lang="fr-FR" b="1" dirty="0">
              <a:solidFill>
                <a:srgbClr val="000000"/>
              </a:solidFill>
            </a:endParaRPr>
          </a:p>
          <a:p>
            <a:pPr marL="0" indent="0">
              <a:buNone/>
            </a:pPr>
            <a:endParaRPr lang="fr-FR" b="1" dirty="0">
              <a:solidFill>
                <a:srgbClr val="000000"/>
              </a:solidFill>
            </a:endParaRPr>
          </a:p>
        </p:txBody>
      </p:sp>
      <p:sp>
        <p:nvSpPr>
          <p:cNvPr id="3" name="ZoneTexte 2">
            <a:extLst>
              <a:ext uri="{FF2B5EF4-FFF2-40B4-BE49-F238E27FC236}">
                <a16:creationId xmlns:a16="http://schemas.microsoft.com/office/drawing/2014/main" id="{9C2D3F3F-F278-4EB9-8CC2-FC3DFB554F64}"/>
              </a:ext>
            </a:extLst>
          </p:cNvPr>
          <p:cNvSpPr txBox="1"/>
          <p:nvPr/>
        </p:nvSpPr>
        <p:spPr>
          <a:xfrm>
            <a:off x="9978620" y="2504940"/>
            <a:ext cx="1481070"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On voit que pour un lambdas compris entre 10**1 et 10, l’erreur diminue on appelle ça la régulation</a:t>
            </a:r>
          </a:p>
        </p:txBody>
      </p:sp>
      <p:pic>
        <p:nvPicPr>
          <p:cNvPr id="4100" name="Picture 4">
            <a:extLst>
              <a:ext uri="{FF2B5EF4-FFF2-40B4-BE49-F238E27FC236}">
                <a16:creationId xmlns:a16="http://schemas.microsoft.com/office/drawing/2014/main" id="{88F1EFFE-13E8-4AE3-9E50-0466DEBDC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208" y="2298771"/>
            <a:ext cx="7102511" cy="3540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132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8430" y="118120"/>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rPr>
              <a:t>REGRESSION RIDGE</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34</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53839" y="945684"/>
            <a:ext cx="10365316" cy="1853708"/>
          </a:xfrm>
        </p:spPr>
        <p:txBody>
          <a:bodyPr>
            <a:normAutofit fontScale="92500" lnSpcReduction="20000"/>
          </a:bodyPr>
          <a:lstStyle/>
          <a:p>
            <a:r>
              <a:rPr lang="fr-FR" b="1" dirty="0">
                <a:solidFill>
                  <a:srgbClr val="000000"/>
                </a:solidFill>
              </a:rPr>
              <a:t>Le chemin de régulation nous permet de choisir le bon lambda ni trop grand alors </a:t>
            </a:r>
            <a:r>
              <a:rPr lang="el-GR" b="1" dirty="0">
                <a:solidFill>
                  <a:srgbClr val="000000"/>
                </a:solidFill>
              </a:rPr>
              <a:t>β=0 </a:t>
            </a:r>
            <a:r>
              <a:rPr lang="fr-FR" b="1" dirty="0">
                <a:solidFill>
                  <a:srgbClr val="000000"/>
                </a:solidFill>
              </a:rPr>
              <a:t>ni trop faible on retrouve la solution de la régression classique </a:t>
            </a:r>
          </a:p>
          <a:p>
            <a:r>
              <a:rPr lang="fr-FR" b="1" dirty="0">
                <a:solidFill>
                  <a:srgbClr val="000000"/>
                </a:solidFill>
              </a:rPr>
              <a:t>On peut visualiser l'effet que la valeur du coefficient de régularisation lambdas  sur chaque variable en affichant la valeur des différents coefficients βj</a:t>
            </a:r>
          </a:p>
          <a:p>
            <a:r>
              <a:rPr lang="fr-FR" b="1" dirty="0">
                <a:solidFill>
                  <a:srgbClr val="000000"/>
                </a:solidFill>
              </a:rPr>
              <a:t> En pratique, on choisira la valeur optimale du coefficient de régularisation entre ces deux extrêmes (solution nulle et solution de la régression non régularisée) par validation croisée. (cross validation)</a:t>
            </a:r>
          </a:p>
          <a:p>
            <a:endParaRPr lang="fr-FR" b="1" dirty="0">
              <a:solidFill>
                <a:srgbClr val="000000"/>
              </a:solidFill>
            </a:endParaRPr>
          </a:p>
          <a:p>
            <a:pPr marL="0" indent="0">
              <a:buNone/>
            </a:pPr>
            <a:endParaRPr lang="fr-FR" b="1" dirty="0">
              <a:solidFill>
                <a:srgbClr val="000000"/>
              </a:solidFill>
            </a:endParaRPr>
          </a:p>
          <a:p>
            <a:pPr marL="0" indent="0">
              <a:buNone/>
            </a:pPr>
            <a:endParaRPr lang="fr-FR" b="1" dirty="0">
              <a:solidFill>
                <a:srgbClr val="000000"/>
              </a:solidFill>
            </a:endParaRPr>
          </a:p>
        </p:txBody>
      </p:sp>
      <p:pic>
        <p:nvPicPr>
          <p:cNvPr id="5124" name="Picture 4">
            <a:extLst>
              <a:ext uri="{FF2B5EF4-FFF2-40B4-BE49-F238E27FC236}">
                <a16:creationId xmlns:a16="http://schemas.microsoft.com/office/drawing/2014/main" id="{DDD368E4-1074-4E56-8DF0-A97CABE53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921" y="2578593"/>
            <a:ext cx="7065448" cy="3683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082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8430" y="118120"/>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rPr>
              <a:t>REGRESSION RIDGE</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35</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53839" y="945684"/>
            <a:ext cx="10365316" cy="551071"/>
          </a:xfrm>
        </p:spPr>
        <p:txBody>
          <a:bodyPr>
            <a:normAutofit fontScale="92500"/>
          </a:bodyPr>
          <a:lstStyle/>
          <a:p>
            <a:r>
              <a:rPr lang="fr-FR" b="1" dirty="0">
                <a:solidFill>
                  <a:srgbClr val="000000"/>
                </a:solidFill>
              </a:rPr>
              <a:t>D’après la validation croisée nous trouvons un paramètre de régulation qui est supérieur à 68</a:t>
            </a:r>
          </a:p>
        </p:txBody>
      </p:sp>
      <p:pic>
        <p:nvPicPr>
          <p:cNvPr id="6150" name="Picture 6">
            <a:extLst>
              <a:ext uri="{FF2B5EF4-FFF2-40B4-BE49-F238E27FC236}">
                <a16:creationId xmlns:a16="http://schemas.microsoft.com/office/drawing/2014/main" id="{EAEAC269-BA14-4077-8470-C1589EFB8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8212" y="1974389"/>
            <a:ext cx="4575671" cy="351456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A92BC043-C496-4FC5-B1B7-5DB3FE3414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39" y="1772608"/>
            <a:ext cx="4765667" cy="389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68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8430" y="118120"/>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rPr>
              <a:t>REGRESSION RIDGE </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36</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a:xfrm>
            <a:off x="7205132" y="6046470"/>
            <a:ext cx="1290103" cy="365125"/>
          </a:xfrm>
        </p:spPr>
        <p:txBody>
          <a:bodyPr/>
          <a:lstStyle/>
          <a:p>
            <a:fld id="{A9E561C1-7EFB-49F2-AC01-DB4910B76A28}" type="datetime1">
              <a:rPr lang="fr-FR" smtClean="0"/>
              <a:t>02/05/2021</a:t>
            </a:fld>
            <a:endParaRPr lang="fr-FR"/>
          </a:p>
        </p:txBody>
      </p:sp>
      <p:sp>
        <p:nvSpPr>
          <p:cNvPr id="10" name="ZoneTexte 9">
            <a:extLst>
              <a:ext uri="{FF2B5EF4-FFF2-40B4-BE49-F238E27FC236}">
                <a16:creationId xmlns:a16="http://schemas.microsoft.com/office/drawing/2014/main" id="{79D7DDF0-F22A-4339-9071-EBC2F3250476}"/>
              </a:ext>
            </a:extLst>
          </p:cNvPr>
          <p:cNvSpPr txBox="1"/>
          <p:nvPr/>
        </p:nvSpPr>
        <p:spPr>
          <a:xfrm>
            <a:off x="7399367" y="1667814"/>
            <a:ext cx="2382592"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Si l’importance de la variable est grande  nous avons une forte consommation </a:t>
            </a:r>
          </a:p>
          <a:p>
            <a:r>
              <a:rPr lang="fr-FR" dirty="0"/>
              <a:t>De même pour une importance faible nous avons une consommation faible </a:t>
            </a:r>
          </a:p>
          <a:p>
            <a:r>
              <a:rPr lang="fr-FR" dirty="0"/>
              <a:t>Si l’importance de la variable est nul nous avons une consommation nulle</a:t>
            </a:r>
          </a:p>
        </p:txBody>
      </p:sp>
      <p:pic>
        <p:nvPicPr>
          <p:cNvPr id="7172" name="Picture 4">
            <a:extLst>
              <a:ext uri="{FF2B5EF4-FFF2-40B4-BE49-F238E27FC236}">
                <a16:creationId xmlns:a16="http://schemas.microsoft.com/office/drawing/2014/main" id="{D73A72DC-A388-433F-9C46-6DFE0285F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992" y="1066800"/>
            <a:ext cx="55530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937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rPr>
              <a:t>VERIFICATION DES HYPOTHESES</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37</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84489" y="1003407"/>
            <a:ext cx="10365316" cy="612374"/>
          </a:xfrm>
        </p:spPr>
        <p:txBody>
          <a:bodyPr>
            <a:normAutofit lnSpcReduction="10000"/>
          </a:bodyPr>
          <a:lstStyle/>
          <a:p>
            <a:r>
              <a:rPr lang="fr-FR" b="1" dirty="0">
                <a:solidFill>
                  <a:srgbClr val="000000"/>
                </a:solidFill>
              </a:rPr>
              <a:t>Nous allons vérifier ces trois hypothèses de la régression l’indépendance de l’erreur, la normalité des erreurs et l’homogénéité de l’erreur</a:t>
            </a:r>
          </a:p>
          <a:p>
            <a:endParaRPr lang="fr-FR" b="1" dirty="0">
              <a:solidFill>
                <a:srgbClr val="000000"/>
              </a:solidFill>
            </a:endParaRPr>
          </a:p>
          <a:p>
            <a:endParaRPr lang="fr-FR" b="1" dirty="0">
              <a:solidFill>
                <a:srgbClr val="000000"/>
              </a:solidFill>
            </a:endParaRPr>
          </a:p>
          <a:p>
            <a:pPr marL="0" indent="0">
              <a:buNone/>
            </a:pPr>
            <a:endParaRPr lang="fr-FR" b="1" dirty="0">
              <a:solidFill>
                <a:srgbClr val="000000"/>
              </a:solidFill>
            </a:endParaRPr>
          </a:p>
        </p:txBody>
      </p:sp>
      <p:sp>
        <p:nvSpPr>
          <p:cNvPr id="3" name="ZoneTexte 2">
            <a:extLst>
              <a:ext uri="{FF2B5EF4-FFF2-40B4-BE49-F238E27FC236}">
                <a16:creationId xmlns:a16="http://schemas.microsoft.com/office/drawing/2014/main" id="{F76329F1-29C1-499D-9C16-D666AD595D3C}"/>
              </a:ext>
            </a:extLst>
          </p:cNvPr>
          <p:cNvSpPr txBox="1"/>
          <p:nvPr/>
        </p:nvSpPr>
        <p:spPr>
          <a:xfrm>
            <a:off x="318080" y="4469598"/>
            <a:ext cx="3496614" cy="1384995"/>
          </a:xfrm>
          <a:prstGeom prst="rect">
            <a:avLst/>
          </a:prstGeom>
          <a:noFill/>
        </p:spPr>
        <p:txBody>
          <a:bodyPr wrap="square" rtlCol="0">
            <a:spAutoFit/>
          </a:bodyPr>
          <a:lstStyle/>
          <a:p>
            <a:r>
              <a:rPr lang="fr-FR" sz="1400" dirty="0"/>
              <a:t>La zone bleue représente l’intervalle de confiance [−1.96/(√n),1.96/(√n)] obtenu en utilisant l’intervalle de confiance asymptotique avec alpha = 5% et table quantile loi normale 1-alpha/2 autocorrélation des que ca dépasse</a:t>
            </a:r>
          </a:p>
        </p:txBody>
      </p:sp>
      <p:sp>
        <p:nvSpPr>
          <p:cNvPr id="7" name="ZoneTexte 6">
            <a:extLst>
              <a:ext uri="{FF2B5EF4-FFF2-40B4-BE49-F238E27FC236}">
                <a16:creationId xmlns:a16="http://schemas.microsoft.com/office/drawing/2014/main" id="{41EA4C08-3313-4589-B622-9E9DAEF78CC1}"/>
              </a:ext>
            </a:extLst>
          </p:cNvPr>
          <p:cNvSpPr txBox="1"/>
          <p:nvPr/>
        </p:nvSpPr>
        <p:spPr>
          <a:xfrm>
            <a:off x="4352340" y="5072621"/>
            <a:ext cx="3356205" cy="461665"/>
          </a:xfrm>
          <a:prstGeom prst="rect">
            <a:avLst/>
          </a:prstGeom>
          <a:noFill/>
        </p:spPr>
        <p:txBody>
          <a:bodyPr wrap="square" rtlCol="0">
            <a:spAutoFit/>
          </a:bodyPr>
          <a:lstStyle/>
          <a:p>
            <a:r>
              <a:rPr lang="fr-FR" sz="1200" dirty="0"/>
              <a:t>L’histogramme semble être symétrique avec une moyenne =0 et un écart type égal à 0,5</a:t>
            </a:r>
          </a:p>
        </p:txBody>
      </p:sp>
      <p:sp>
        <p:nvSpPr>
          <p:cNvPr id="9" name="ZoneTexte 8">
            <a:extLst>
              <a:ext uri="{FF2B5EF4-FFF2-40B4-BE49-F238E27FC236}">
                <a16:creationId xmlns:a16="http://schemas.microsoft.com/office/drawing/2014/main" id="{281A626E-6330-44C7-9934-3ED7A979EEAF}"/>
              </a:ext>
            </a:extLst>
          </p:cNvPr>
          <p:cNvSpPr txBox="1"/>
          <p:nvPr/>
        </p:nvSpPr>
        <p:spPr>
          <a:xfrm>
            <a:off x="8290901" y="4775817"/>
            <a:ext cx="2870909" cy="646331"/>
          </a:xfrm>
          <a:prstGeom prst="rect">
            <a:avLst/>
          </a:prstGeom>
          <a:noFill/>
        </p:spPr>
        <p:txBody>
          <a:bodyPr wrap="square" rtlCol="0">
            <a:spAutoFit/>
          </a:bodyPr>
          <a:lstStyle/>
          <a:p>
            <a:r>
              <a:rPr lang="fr-FR" sz="1200" dirty="0"/>
              <a:t>On remarque que les erreurs sont assez regroupés qu’on n’a pas une sorte d’entonnoir à part un individu </a:t>
            </a:r>
          </a:p>
        </p:txBody>
      </p:sp>
      <p:pic>
        <p:nvPicPr>
          <p:cNvPr id="10" name="Picture 2">
            <a:extLst>
              <a:ext uri="{FF2B5EF4-FFF2-40B4-BE49-F238E27FC236}">
                <a16:creationId xmlns:a16="http://schemas.microsoft.com/office/drawing/2014/main" id="{B9F163FA-7966-4479-8CCB-B2A58D23C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80" y="1861614"/>
            <a:ext cx="35433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A6D8458C-3A70-44A2-8DF9-0CEA59409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709" y="1471247"/>
            <a:ext cx="3352800" cy="35052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E9100B9E-5A3A-45BA-BE5E-8869B2D551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2509" y="1982681"/>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251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b="1" dirty="0">
                <a:ln w="22225">
                  <a:solidFill>
                    <a:schemeClr val="accent2"/>
                  </a:solidFill>
                  <a:prstDash val="solid"/>
                </a:ln>
                <a:solidFill>
                  <a:schemeClr val="accent2">
                    <a:lumMod val="40000"/>
                    <a:lumOff val="60000"/>
                  </a:schemeClr>
                </a:solidFill>
              </a:rPr>
              <a:t>CALCUL DES MESURES ET COMPARAISON </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38</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18080" y="1400329"/>
            <a:ext cx="10365316" cy="750300"/>
          </a:xfrm>
        </p:spPr>
        <p:txBody>
          <a:bodyPr>
            <a:normAutofit/>
          </a:bodyPr>
          <a:lstStyle/>
          <a:p>
            <a:r>
              <a:rPr lang="fr-FR" b="1" dirty="0">
                <a:solidFill>
                  <a:srgbClr val="000000"/>
                </a:solidFill>
              </a:rPr>
              <a:t>Nous allons calculer les mesures et comparer notre régression avec une approche naïve avec la prévision d’une valeur constante.</a:t>
            </a:r>
          </a:p>
          <a:p>
            <a:endParaRPr lang="fr-FR" b="1" dirty="0">
              <a:solidFill>
                <a:srgbClr val="000000"/>
              </a:solidFill>
            </a:endParaRPr>
          </a:p>
          <a:p>
            <a:pPr marL="0" indent="0">
              <a:buNone/>
            </a:pPr>
            <a:endParaRPr lang="fr-FR" b="1" dirty="0">
              <a:solidFill>
                <a:srgbClr val="000000"/>
              </a:solidFill>
            </a:endParaRPr>
          </a:p>
        </p:txBody>
      </p:sp>
      <p:graphicFrame>
        <p:nvGraphicFramePr>
          <p:cNvPr id="10" name="Tableau 10">
            <a:extLst>
              <a:ext uri="{FF2B5EF4-FFF2-40B4-BE49-F238E27FC236}">
                <a16:creationId xmlns:a16="http://schemas.microsoft.com/office/drawing/2014/main" id="{FD59DE21-D46A-4C11-98D6-2072ADBC1A7D}"/>
              </a:ext>
            </a:extLst>
          </p:cNvPr>
          <p:cNvGraphicFramePr>
            <a:graphicFrameLocks noGrp="1"/>
          </p:cNvGraphicFramePr>
          <p:nvPr>
            <p:extLst>
              <p:ext uri="{D42A27DB-BD31-4B8C-83A1-F6EECF244321}">
                <p14:modId xmlns:p14="http://schemas.microsoft.com/office/powerpoint/2010/main" val="3510494477"/>
              </p:ext>
            </p:extLst>
          </p:nvPr>
        </p:nvGraphicFramePr>
        <p:xfrm>
          <a:off x="994999" y="2150629"/>
          <a:ext cx="8127999" cy="1381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18981212"/>
                    </a:ext>
                  </a:extLst>
                </a:gridCol>
                <a:gridCol w="2709333">
                  <a:extLst>
                    <a:ext uri="{9D8B030D-6E8A-4147-A177-3AD203B41FA5}">
                      <a16:colId xmlns:a16="http://schemas.microsoft.com/office/drawing/2014/main" val="2989722510"/>
                    </a:ext>
                  </a:extLst>
                </a:gridCol>
                <a:gridCol w="2709333">
                  <a:extLst>
                    <a:ext uri="{9D8B030D-6E8A-4147-A177-3AD203B41FA5}">
                      <a16:colId xmlns:a16="http://schemas.microsoft.com/office/drawing/2014/main" val="3374531136"/>
                    </a:ext>
                  </a:extLst>
                </a:gridCol>
              </a:tblGrid>
              <a:tr h="370840">
                <a:tc>
                  <a:txBody>
                    <a:bodyPr/>
                    <a:lstStyle/>
                    <a:p>
                      <a:r>
                        <a:rPr lang="fr-FR" dirty="0"/>
                        <a:t>Régression Ridge</a:t>
                      </a:r>
                    </a:p>
                  </a:txBody>
                  <a:tcPr/>
                </a:tc>
                <a:tc>
                  <a:txBody>
                    <a:bodyPr/>
                    <a:lstStyle/>
                    <a:p>
                      <a:r>
                        <a:rPr lang="fr-FR" dirty="0"/>
                        <a:t>Régression classique </a:t>
                      </a:r>
                    </a:p>
                  </a:txBody>
                  <a:tcPr/>
                </a:tc>
                <a:tc>
                  <a:txBody>
                    <a:bodyPr/>
                    <a:lstStyle/>
                    <a:p>
                      <a:r>
                        <a:rPr lang="fr-FR" dirty="0"/>
                        <a:t>Approche </a:t>
                      </a:r>
                      <a:r>
                        <a:rPr lang="fr-FR" dirty="0" err="1"/>
                        <a:t>naive</a:t>
                      </a:r>
                      <a:r>
                        <a:rPr lang="fr-FR" dirty="0"/>
                        <a:t> avec une constante</a:t>
                      </a:r>
                    </a:p>
                  </a:txBody>
                  <a:tcPr/>
                </a:tc>
                <a:extLst>
                  <a:ext uri="{0D108BD9-81ED-4DB2-BD59-A6C34878D82A}">
                    <a16:rowId xmlns:a16="http://schemas.microsoft.com/office/drawing/2014/main" val="4235560445"/>
                  </a:ext>
                </a:extLst>
              </a:tr>
              <a:tr h="370840">
                <a:tc>
                  <a:txBody>
                    <a:bodyPr/>
                    <a:lstStyle/>
                    <a:p>
                      <a:r>
                        <a:rPr lang="fr-FR" dirty="0"/>
                        <a:t>0,10 MSE</a:t>
                      </a:r>
                    </a:p>
                  </a:txBody>
                  <a:tcPr/>
                </a:tc>
                <a:tc>
                  <a:txBody>
                    <a:bodyPr/>
                    <a:lstStyle/>
                    <a:p>
                      <a:r>
                        <a:rPr lang="fr-FR" dirty="0"/>
                        <a:t>0,10 MSE</a:t>
                      </a:r>
                    </a:p>
                  </a:txBody>
                  <a:tcPr/>
                </a:tc>
                <a:tc>
                  <a:txBody>
                    <a:bodyPr/>
                    <a:lstStyle/>
                    <a:p>
                      <a:r>
                        <a:rPr lang="fr-FR" dirty="0"/>
                        <a:t>0,33 MSE</a:t>
                      </a:r>
                    </a:p>
                  </a:txBody>
                  <a:tcPr/>
                </a:tc>
                <a:extLst>
                  <a:ext uri="{0D108BD9-81ED-4DB2-BD59-A6C34878D82A}">
                    <a16:rowId xmlns:a16="http://schemas.microsoft.com/office/drawing/2014/main" val="1615997216"/>
                  </a:ext>
                </a:extLst>
              </a:tr>
              <a:tr h="370840">
                <a:tc>
                  <a:txBody>
                    <a:bodyPr/>
                    <a:lstStyle/>
                    <a:p>
                      <a:r>
                        <a:rPr lang="fr-FR" dirty="0"/>
                        <a:t>0,66 R2</a:t>
                      </a:r>
                    </a:p>
                  </a:txBody>
                  <a:tcPr/>
                </a:tc>
                <a:tc>
                  <a:txBody>
                    <a:bodyPr/>
                    <a:lstStyle/>
                    <a:p>
                      <a:r>
                        <a:rPr lang="fr-FR" dirty="0"/>
                        <a:t>0,66R2</a:t>
                      </a:r>
                    </a:p>
                  </a:txBody>
                  <a:tcPr/>
                </a:tc>
                <a:tc>
                  <a:txBody>
                    <a:bodyPr/>
                    <a:lstStyle/>
                    <a:p>
                      <a:endParaRPr lang="fr-FR" dirty="0"/>
                    </a:p>
                  </a:txBody>
                  <a:tcPr/>
                </a:tc>
                <a:extLst>
                  <a:ext uri="{0D108BD9-81ED-4DB2-BD59-A6C34878D82A}">
                    <a16:rowId xmlns:a16="http://schemas.microsoft.com/office/drawing/2014/main" val="850159593"/>
                  </a:ext>
                </a:extLst>
              </a:tr>
            </a:tbl>
          </a:graphicData>
        </a:graphic>
      </p:graphicFrame>
      <p:pic>
        <p:nvPicPr>
          <p:cNvPr id="9220" name="Picture 4">
            <a:extLst>
              <a:ext uri="{FF2B5EF4-FFF2-40B4-BE49-F238E27FC236}">
                <a16:creationId xmlns:a16="http://schemas.microsoft.com/office/drawing/2014/main" id="{9806B09A-E6A7-471A-98F0-A2226DB02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324" y="3566449"/>
            <a:ext cx="397192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6E001860-B6E0-43A1-9EB3-8AFB06C1D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999" y="3629270"/>
            <a:ext cx="4152900" cy="223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39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b="1" dirty="0">
                <a:ln w="22225">
                  <a:solidFill>
                    <a:schemeClr val="accent2"/>
                  </a:solidFill>
                  <a:prstDash val="solid"/>
                </a:ln>
                <a:solidFill>
                  <a:schemeClr val="accent2">
                    <a:lumMod val="40000"/>
                    <a:lumOff val="60000"/>
                  </a:schemeClr>
                </a:solidFill>
              </a:rPr>
              <a:t>REGRESSION ENSEMBLISTE RANDOM FOREST</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39</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18080" y="1216426"/>
            <a:ext cx="10365316" cy="3626317"/>
          </a:xfrm>
        </p:spPr>
        <p:txBody>
          <a:bodyPr>
            <a:normAutofit/>
          </a:bodyPr>
          <a:lstStyle/>
          <a:p>
            <a:r>
              <a:rPr lang="fr-FR" dirty="0"/>
              <a:t>Le </a:t>
            </a:r>
            <a:r>
              <a:rPr lang="fr-FR" dirty="0" err="1"/>
              <a:t>Random</a:t>
            </a:r>
            <a:r>
              <a:rPr lang="fr-FR" dirty="0"/>
              <a:t> Forest est un ensemble d’</a:t>
            </a:r>
            <a:r>
              <a:rPr lang="fr-FR" b="1" dirty="0"/>
              <a:t>arbres de décision</a:t>
            </a:r>
          </a:p>
          <a:p>
            <a:r>
              <a:rPr lang="fr-FR" dirty="0"/>
              <a:t>Chaque arbre dispose d'une vision parcellaire du problème du fait d'un double tirage aléatoire</a:t>
            </a:r>
            <a:r>
              <a:rPr lang="fr-FR" b="1" dirty="0"/>
              <a:t> : </a:t>
            </a:r>
            <a:r>
              <a:rPr lang="fr-FR" dirty="0"/>
              <a:t>un tirage aléatoire avec remplacement sur les observations. Ce processus s'appelle </a:t>
            </a:r>
            <a:r>
              <a:rPr lang="fr-FR" b="1" dirty="0"/>
              <a:t>le </a:t>
            </a:r>
            <a:r>
              <a:rPr lang="fr-FR" b="1" dirty="0" err="1"/>
              <a:t>tree</a:t>
            </a:r>
            <a:r>
              <a:rPr lang="fr-FR" b="1" dirty="0"/>
              <a:t> bagging ou </a:t>
            </a:r>
            <a:r>
              <a:rPr lang="fr-FR" b="1" dirty="0" err="1"/>
              <a:t>boostrap</a:t>
            </a:r>
            <a:r>
              <a:rPr lang="fr-FR" b="1" dirty="0"/>
              <a:t> </a:t>
            </a:r>
            <a:r>
              <a:rPr lang="fr-FR" b="1" dirty="0" err="1"/>
              <a:t>aggregation</a:t>
            </a:r>
            <a:r>
              <a:rPr lang="fr-FR" dirty="0"/>
              <a:t>, ainsi un tirage aléatoire sur les variables. Ce processus s'appelle </a:t>
            </a:r>
            <a:r>
              <a:rPr lang="fr-FR" b="1" dirty="0"/>
              <a:t>le </a:t>
            </a:r>
            <a:r>
              <a:rPr lang="fr-FR" b="1" dirty="0" err="1"/>
              <a:t>feature</a:t>
            </a:r>
            <a:r>
              <a:rPr lang="fr-FR" b="1" dirty="0"/>
              <a:t> sampling</a:t>
            </a:r>
            <a:r>
              <a:rPr lang="fr-FR" dirty="0"/>
              <a:t>.</a:t>
            </a:r>
          </a:p>
          <a:p>
            <a:r>
              <a:rPr lang="fr-FR" dirty="0"/>
              <a:t>A la fin, tous ces arbres de décisions indépendants sont assemblés. La prédiction faite par le </a:t>
            </a:r>
            <a:r>
              <a:rPr lang="fr-FR" dirty="0" err="1"/>
              <a:t>random</a:t>
            </a:r>
            <a:r>
              <a:rPr lang="fr-FR" dirty="0"/>
              <a:t> </a:t>
            </a:r>
            <a:r>
              <a:rPr lang="fr-FR" dirty="0" err="1"/>
              <a:t>forest</a:t>
            </a:r>
            <a:r>
              <a:rPr lang="fr-FR" dirty="0"/>
              <a:t> pour des données inconnues est alors la moyenne de tous les arbres on est dans les  méthodes d’ensemble </a:t>
            </a:r>
            <a:r>
              <a:rPr lang="fr-FR" dirty="0" err="1"/>
              <a:t>learning</a:t>
            </a:r>
            <a:r>
              <a:rPr lang="fr-FR" dirty="0"/>
              <a:t> </a:t>
            </a:r>
          </a:p>
          <a:p>
            <a:r>
              <a:rPr lang="fr-FR" dirty="0"/>
              <a:t>Un seul avis ne suffit pas en général pour prendre la meilleure décision</a:t>
            </a:r>
          </a:p>
          <a:p>
            <a:r>
              <a:rPr lang="fr-FR" dirty="0">
                <a:solidFill>
                  <a:srgbClr val="000000"/>
                </a:solidFill>
              </a:rPr>
              <a:t>Nous allons chercher le meilleur modèle avec différents hyperparamètres  </a:t>
            </a:r>
          </a:p>
          <a:p>
            <a:pPr marL="0" indent="0">
              <a:buNone/>
            </a:pPr>
            <a:endParaRPr lang="fr-FR" b="1" dirty="0">
              <a:solidFill>
                <a:srgbClr val="000000"/>
              </a:solidFill>
            </a:endParaRPr>
          </a:p>
          <a:p>
            <a:endParaRPr lang="fr-FR" b="1" dirty="0">
              <a:solidFill>
                <a:srgbClr val="000000"/>
              </a:solidFill>
            </a:endParaRPr>
          </a:p>
          <a:p>
            <a:pPr marL="0" indent="0">
              <a:buNone/>
            </a:pPr>
            <a:endParaRPr lang="fr-FR" b="1" dirty="0">
              <a:solidFill>
                <a:srgbClr val="000000"/>
              </a:solidFill>
            </a:endParaRPr>
          </a:p>
        </p:txBody>
      </p:sp>
    </p:spTree>
    <p:extLst>
      <p:ext uri="{BB962C8B-B14F-4D97-AF65-F5344CB8AC3E}">
        <p14:creationId xmlns:p14="http://schemas.microsoft.com/office/powerpoint/2010/main" val="777533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677334" y="609600"/>
            <a:ext cx="8596668" cy="861613"/>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sz="3600" b="1" dirty="0">
                <a:ln w="22225">
                  <a:solidFill>
                    <a:schemeClr val="accent2"/>
                  </a:solidFill>
                  <a:prstDash val="solid"/>
                </a:ln>
                <a:solidFill>
                  <a:schemeClr val="bg1"/>
                </a:solidFill>
              </a:rPr>
              <a:t>PRÉSENTATION DES BASES</a:t>
            </a:r>
            <a:br>
              <a:rPr lang="fr-FR" sz="3600"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a:extLst>
              <a:ext uri="{FF2B5EF4-FFF2-40B4-BE49-F238E27FC236}">
                <a16:creationId xmlns:a16="http://schemas.microsoft.com/office/drawing/2014/main" id="{15925762-C3C0-433F-B53F-E08AFE237243}"/>
              </a:ext>
            </a:extLst>
          </p:cNvPr>
          <p:cNvSpPr>
            <a:spLocks noGrp="1"/>
          </p:cNvSpPr>
          <p:nvPr>
            <p:ph idx="1"/>
          </p:nvPr>
        </p:nvSpPr>
        <p:spPr>
          <a:xfrm>
            <a:off x="677334" y="1797894"/>
            <a:ext cx="8596668" cy="4643773"/>
          </a:xfrm>
        </p:spPr>
        <p:txBody>
          <a:bodyPr>
            <a:normAutofit/>
          </a:bodyPr>
          <a:lstStyle/>
          <a:p>
            <a:r>
              <a:rPr lang="fr-FR" sz="1800" dirty="0"/>
              <a:t>Pour une même propriété l’usage principal du bâtiment est différent par rapport aux années 2015 et 2016 </a:t>
            </a:r>
          </a:p>
          <a:p>
            <a:r>
              <a:rPr lang="fr-FR" sz="1800" dirty="0"/>
              <a:t>Nettoyage de cette variable en rectifiant le nom de l’usage principal pour 60 propriétés en prenant la réponse de 2016 la plus récente</a:t>
            </a:r>
          </a:p>
          <a:p>
            <a:r>
              <a:rPr lang="fr-FR" sz="1800" dirty="0"/>
              <a:t>Nous avons aussi pour le voisinage des propriétés des différences pour 2015 et 2016 nous avons pris la plus récente de 2016</a:t>
            </a:r>
          </a:p>
          <a:p>
            <a:pPr marL="0" indent="0">
              <a:buNone/>
            </a:pPr>
            <a:endParaRPr lang="fr-FR" dirty="0"/>
          </a:p>
        </p:txBody>
      </p:sp>
      <p:sp>
        <p:nvSpPr>
          <p:cNvPr id="4" name="Espace réservé du pied de page 3">
            <a:extLst>
              <a:ext uri="{FF2B5EF4-FFF2-40B4-BE49-F238E27FC236}">
                <a16:creationId xmlns:a16="http://schemas.microsoft.com/office/drawing/2014/main" id="{4E00CC7A-87C4-42E1-98A3-DB3136AC2CE8}"/>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1AD5E01-6969-404F-81D6-5AE6F7704AB8}"/>
              </a:ext>
            </a:extLst>
          </p:cNvPr>
          <p:cNvSpPr>
            <a:spLocks noGrp="1"/>
          </p:cNvSpPr>
          <p:nvPr>
            <p:ph type="sldNum" sz="quarter" idx="12"/>
          </p:nvPr>
        </p:nvSpPr>
        <p:spPr/>
        <p:txBody>
          <a:bodyPr/>
          <a:lstStyle/>
          <a:p>
            <a:fld id="{8C81EA20-52F5-4E47-A504-4662F122570D}" type="slidenum">
              <a:rPr lang="fr-FR" smtClean="0"/>
              <a:t>4</a:t>
            </a:fld>
            <a:endParaRPr lang="fr-FR"/>
          </a:p>
        </p:txBody>
      </p:sp>
      <p:sp>
        <p:nvSpPr>
          <p:cNvPr id="6" name="Espace réservé de la date 5">
            <a:extLst>
              <a:ext uri="{FF2B5EF4-FFF2-40B4-BE49-F238E27FC236}">
                <a16:creationId xmlns:a16="http://schemas.microsoft.com/office/drawing/2014/main" id="{4BE87E85-BEB9-4864-8206-4DF459CB1AAF}"/>
              </a:ext>
            </a:extLst>
          </p:cNvPr>
          <p:cNvSpPr>
            <a:spLocks noGrp="1"/>
          </p:cNvSpPr>
          <p:nvPr>
            <p:ph type="dt" sz="half" idx="10"/>
          </p:nvPr>
        </p:nvSpPr>
        <p:spPr/>
        <p:txBody>
          <a:bodyPr/>
          <a:lstStyle/>
          <a:p>
            <a:fld id="{C61D91A1-A3E1-45AA-8FBD-BC5E469C620B}" type="datetime1">
              <a:rPr lang="fr-FR" smtClean="0"/>
              <a:t>02/05/2021</a:t>
            </a:fld>
            <a:endParaRPr lang="fr-FR"/>
          </a:p>
        </p:txBody>
      </p:sp>
    </p:spTree>
    <p:extLst>
      <p:ext uri="{BB962C8B-B14F-4D97-AF65-F5344CB8AC3E}">
        <p14:creationId xmlns:p14="http://schemas.microsoft.com/office/powerpoint/2010/main" val="752400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b="1" dirty="0">
                <a:ln w="22225">
                  <a:solidFill>
                    <a:schemeClr val="accent2"/>
                  </a:solidFill>
                  <a:prstDash val="solid"/>
                </a:ln>
                <a:solidFill>
                  <a:schemeClr val="accent2">
                    <a:lumMod val="40000"/>
                    <a:lumOff val="60000"/>
                  </a:schemeClr>
                </a:solidFill>
              </a:rPr>
              <a:t>REGRESSION ENSEMBLISTE RANDOM FOREST</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dirty="0"/>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40</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18080" y="1216426"/>
            <a:ext cx="10365316" cy="842251"/>
          </a:xfrm>
        </p:spPr>
        <p:txBody>
          <a:bodyPr>
            <a:normAutofit/>
          </a:bodyPr>
          <a:lstStyle/>
          <a:p>
            <a:r>
              <a:rPr lang="fr-FR" dirty="0"/>
              <a:t>On va régler l’hyperparamètre le nombre d’arbres </a:t>
            </a:r>
          </a:p>
          <a:p>
            <a:r>
              <a:rPr lang="fr-FR" b="1" dirty="0" err="1">
                <a:solidFill>
                  <a:srgbClr val="000000"/>
                </a:solidFill>
              </a:rPr>
              <a:t>N_estimators</a:t>
            </a:r>
            <a:r>
              <a:rPr lang="fr-FR" b="1" dirty="0">
                <a:solidFill>
                  <a:srgbClr val="000000"/>
                </a:solidFill>
              </a:rPr>
              <a:t>: </a:t>
            </a:r>
            <a:r>
              <a:rPr lang="fr-FR" dirty="0">
                <a:solidFill>
                  <a:srgbClr val="000000"/>
                </a:solidFill>
              </a:rPr>
              <a:t>le nombre d’arbres plus il y’a d’arbre plus le modèle sera précis</a:t>
            </a:r>
            <a:endParaRPr lang="fr-FR" b="1" dirty="0">
              <a:solidFill>
                <a:srgbClr val="000000"/>
              </a:solidFill>
            </a:endParaRPr>
          </a:p>
          <a:p>
            <a:endParaRPr lang="fr-FR" b="1" dirty="0">
              <a:solidFill>
                <a:srgbClr val="000000"/>
              </a:solidFill>
            </a:endParaRPr>
          </a:p>
          <a:p>
            <a:pPr marL="0" indent="0">
              <a:buNone/>
            </a:pPr>
            <a:endParaRPr lang="fr-FR" b="1" dirty="0">
              <a:solidFill>
                <a:srgbClr val="000000"/>
              </a:solidFill>
            </a:endParaRPr>
          </a:p>
        </p:txBody>
      </p:sp>
      <p:sp>
        <p:nvSpPr>
          <p:cNvPr id="7" name="ZoneTexte 6">
            <a:extLst>
              <a:ext uri="{FF2B5EF4-FFF2-40B4-BE49-F238E27FC236}">
                <a16:creationId xmlns:a16="http://schemas.microsoft.com/office/drawing/2014/main" id="{8A6FF14A-D05D-4323-B177-4146382690BB}"/>
              </a:ext>
            </a:extLst>
          </p:cNvPr>
          <p:cNvSpPr txBox="1"/>
          <p:nvPr/>
        </p:nvSpPr>
        <p:spPr>
          <a:xfrm>
            <a:off x="8789891" y="2663374"/>
            <a:ext cx="223747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On voit pour un nombre d’arbres supérieur à 200 on a un bon score.</a:t>
            </a:r>
          </a:p>
        </p:txBody>
      </p:sp>
      <p:pic>
        <p:nvPicPr>
          <p:cNvPr id="10246" name="Picture 6">
            <a:extLst>
              <a:ext uri="{FF2B5EF4-FFF2-40B4-BE49-F238E27FC236}">
                <a16:creationId xmlns:a16="http://schemas.microsoft.com/office/drawing/2014/main" id="{C46DE372-3955-4F17-8DF9-B7771A0DD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80" y="2663374"/>
            <a:ext cx="3857625" cy="271062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BA4D7E05-2F2C-4A1C-9923-E6DA713BD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18" y="2794040"/>
            <a:ext cx="37909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910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8430" y="118120"/>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rPr>
              <a:t>REGRESSION RANDOM FOREST </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41</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10" name="ZoneTexte 9">
            <a:extLst>
              <a:ext uri="{FF2B5EF4-FFF2-40B4-BE49-F238E27FC236}">
                <a16:creationId xmlns:a16="http://schemas.microsoft.com/office/drawing/2014/main" id="{79D7DDF0-F22A-4339-9071-EBC2F3250476}"/>
              </a:ext>
            </a:extLst>
          </p:cNvPr>
          <p:cNvSpPr txBox="1"/>
          <p:nvPr/>
        </p:nvSpPr>
        <p:spPr>
          <a:xfrm>
            <a:off x="7399367" y="1667814"/>
            <a:ext cx="2382592"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Si l’importance de la variable nous avons une forte consommation </a:t>
            </a:r>
          </a:p>
          <a:p>
            <a:r>
              <a:rPr lang="fr-FR" dirty="0"/>
              <a:t>De même pour une importance faible nous avons une consommation faible </a:t>
            </a:r>
          </a:p>
          <a:p>
            <a:r>
              <a:rPr lang="fr-FR" dirty="0"/>
              <a:t>Si l’importance de la variable est nul nous avons une consommation nulle</a:t>
            </a:r>
          </a:p>
        </p:txBody>
      </p:sp>
      <p:pic>
        <p:nvPicPr>
          <p:cNvPr id="11266" name="Picture 2">
            <a:extLst>
              <a:ext uri="{FF2B5EF4-FFF2-40B4-BE49-F238E27FC236}">
                <a16:creationId xmlns:a16="http://schemas.microsoft.com/office/drawing/2014/main" id="{6A34AA91-5132-40C3-B0C4-676F5AEC1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1199964"/>
            <a:ext cx="5562600"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10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rPr>
              <a:t>VERIFICATION DES HYPOTHESES</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42</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84489" y="1003407"/>
            <a:ext cx="10365316" cy="612374"/>
          </a:xfrm>
        </p:spPr>
        <p:txBody>
          <a:bodyPr>
            <a:normAutofit lnSpcReduction="10000"/>
          </a:bodyPr>
          <a:lstStyle/>
          <a:p>
            <a:r>
              <a:rPr lang="fr-FR" b="1" dirty="0">
                <a:solidFill>
                  <a:srgbClr val="000000"/>
                </a:solidFill>
              </a:rPr>
              <a:t>Nous allons vérifier ces trois hypothèses de la régression l’indépendance de l’erreur, la normalité des erreurs et l’homogénéité de l’erreur</a:t>
            </a:r>
          </a:p>
          <a:p>
            <a:endParaRPr lang="fr-FR" b="1" dirty="0">
              <a:solidFill>
                <a:srgbClr val="000000"/>
              </a:solidFill>
            </a:endParaRPr>
          </a:p>
          <a:p>
            <a:endParaRPr lang="fr-FR" b="1" dirty="0">
              <a:solidFill>
                <a:srgbClr val="000000"/>
              </a:solidFill>
            </a:endParaRPr>
          </a:p>
          <a:p>
            <a:pPr marL="0" indent="0">
              <a:buNone/>
            </a:pPr>
            <a:endParaRPr lang="fr-FR" b="1" dirty="0">
              <a:solidFill>
                <a:srgbClr val="000000"/>
              </a:solidFill>
            </a:endParaRPr>
          </a:p>
        </p:txBody>
      </p:sp>
      <p:sp>
        <p:nvSpPr>
          <p:cNvPr id="3" name="ZoneTexte 2">
            <a:extLst>
              <a:ext uri="{FF2B5EF4-FFF2-40B4-BE49-F238E27FC236}">
                <a16:creationId xmlns:a16="http://schemas.microsoft.com/office/drawing/2014/main" id="{F76329F1-29C1-499D-9C16-D666AD595D3C}"/>
              </a:ext>
            </a:extLst>
          </p:cNvPr>
          <p:cNvSpPr txBox="1"/>
          <p:nvPr/>
        </p:nvSpPr>
        <p:spPr>
          <a:xfrm>
            <a:off x="318080" y="4469598"/>
            <a:ext cx="3496614" cy="1384995"/>
          </a:xfrm>
          <a:prstGeom prst="rect">
            <a:avLst/>
          </a:prstGeom>
          <a:noFill/>
        </p:spPr>
        <p:txBody>
          <a:bodyPr wrap="square" rtlCol="0">
            <a:spAutoFit/>
          </a:bodyPr>
          <a:lstStyle/>
          <a:p>
            <a:r>
              <a:rPr lang="fr-FR" sz="1400" dirty="0"/>
              <a:t>La zone bleue représente l’intervalle de confiance [−1.96/(√n),1.96/(√n)] obtenu en utilisant l’intervalle de confiance asymptotique avec alpha = 5% et table quantile loi normale 1-alpha/2 autocorrélation des que ca dépasse</a:t>
            </a:r>
          </a:p>
        </p:txBody>
      </p:sp>
      <p:sp>
        <p:nvSpPr>
          <p:cNvPr id="7" name="ZoneTexte 6">
            <a:extLst>
              <a:ext uri="{FF2B5EF4-FFF2-40B4-BE49-F238E27FC236}">
                <a16:creationId xmlns:a16="http://schemas.microsoft.com/office/drawing/2014/main" id="{41EA4C08-3313-4589-B622-9E9DAEF78CC1}"/>
              </a:ext>
            </a:extLst>
          </p:cNvPr>
          <p:cNvSpPr txBox="1"/>
          <p:nvPr/>
        </p:nvSpPr>
        <p:spPr>
          <a:xfrm>
            <a:off x="4352340" y="5072621"/>
            <a:ext cx="3356205" cy="276999"/>
          </a:xfrm>
          <a:prstGeom prst="rect">
            <a:avLst/>
          </a:prstGeom>
          <a:noFill/>
        </p:spPr>
        <p:txBody>
          <a:bodyPr wrap="square" rtlCol="0">
            <a:spAutoFit/>
          </a:bodyPr>
          <a:lstStyle/>
          <a:p>
            <a:r>
              <a:rPr lang="fr-FR" sz="1200" dirty="0"/>
              <a:t>L’histogramme semble être symétrique </a:t>
            </a:r>
          </a:p>
        </p:txBody>
      </p:sp>
      <p:sp>
        <p:nvSpPr>
          <p:cNvPr id="9" name="ZoneTexte 8">
            <a:extLst>
              <a:ext uri="{FF2B5EF4-FFF2-40B4-BE49-F238E27FC236}">
                <a16:creationId xmlns:a16="http://schemas.microsoft.com/office/drawing/2014/main" id="{281A626E-6330-44C7-9934-3ED7A979EEAF}"/>
              </a:ext>
            </a:extLst>
          </p:cNvPr>
          <p:cNvSpPr txBox="1"/>
          <p:nvPr/>
        </p:nvSpPr>
        <p:spPr>
          <a:xfrm>
            <a:off x="8290901" y="4775817"/>
            <a:ext cx="2870909" cy="646331"/>
          </a:xfrm>
          <a:prstGeom prst="rect">
            <a:avLst/>
          </a:prstGeom>
          <a:noFill/>
        </p:spPr>
        <p:txBody>
          <a:bodyPr wrap="square" rtlCol="0">
            <a:spAutoFit/>
          </a:bodyPr>
          <a:lstStyle/>
          <a:p>
            <a:r>
              <a:rPr lang="fr-FR" sz="1200" dirty="0"/>
              <a:t>On remarque que les erreurs sont assez regroupés qu’on n’a pas une sorte d’entonnoir</a:t>
            </a:r>
          </a:p>
        </p:txBody>
      </p:sp>
      <p:pic>
        <p:nvPicPr>
          <p:cNvPr id="16386" name="Picture 2">
            <a:extLst>
              <a:ext uri="{FF2B5EF4-FFF2-40B4-BE49-F238E27FC236}">
                <a16:creationId xmlns:a16="http://schemas.microsoft.com/office/drawing/2014/main" id="{5C4BC6A8-258B-40AB-840D-ABAC67CAD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80" y="1987325"/>
            <a:ext cx="35433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8659F495-FB48-42F6-AAE0-15B3A959F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5045" y="1917595"/>
            <a:ext cx="36576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a:extLst>
              <a:ext uri="{FF2B5EF4-FFF2-40B4-BE49-F238E27FC236}">
                <a16:creationId xmlns:a16="http://schemas.microsoft.com/office/drawing/2014/main" id="{5B386852-DBCC-44F2-98DB-757A13E33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1067" y="1567421"/>
            <a:ext cx="33528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533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b="1" dirty="0">
                <a:ln w="22225">
                  <a:solidFill>
                    <a:schemeClr val="accent2"/>
                  </a:solidFill>
                  <a:prstDash val="solid"/>
                </a:ln>
                <a:solidFill>
                  <a:schemeClr val="accent2">
                    <a:lumMod val="40000"/>
                    <a:lumOff val="60000"/>
                  </a:schemeClr>
                </a:solidFill>
              </a:rPr>
              <a:t>CALCUL DES MESURES ET COMPARAISON </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43</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547666" y="1025179"/>
            <a:ext cx="10365316" cy="750300"/>
          </a:xfrm>
        </p:spPr>
        <p:txBody>
          <a:bodyPr>
            <a:normAutofit/>
          </a:bodyPr>
          <a:lstStyle/>
          <a:p>
            <a:r>
              <a:rPr lang="fr-FR" b="1" dirty="0">
                <a:solidFill>
                  <a:srgbClr val="000000"/>
                </a:solidFill>
              </a:rPr>
              <a:t>Nous allons calculer les mesures et comparer notre régression avec une approche naïve avec la prévision d’une valeur constante</a:t>
            </a:r>
          </a:p>
          <a:p>
            <a:endParaRPr lang="fr-FR" b="1" dirty="0">
              <a:solidFill>
                <a:srgbClr val="000000"/>
              </a:solidFill>
            </a:endParaRPr>
          </a:p>
          <a:p>
            <a:pPr marL="0" indent="0">
              <a:buNone/>
            </a:pPr>
            <a:endParaRPr lang="fr-FR" b="1" dirty="0">
              <a:solidFill>
                <a:srgbClr val="000000"/>
              </a:solidFill>
            </a:endParaRPr>
          </a:p>
        </p:txBody>
      </p:sp>
      <p:graphicFrame>
        <p:nvGraphicFramePr>
          <p:cNvPr id="10" name="Tableau 10">
            <a:extLst>
              <a:ext uri="{FF2B5EF4-FFF2-40B4-BE49-F238E27FC236}">
                <a16:creationId xmlns:a16="http://schemas.microsoft.com/office/drawing/2014/main" id="{FD59DE21-D46A-4C11-98D6-2072ADBC1A7D}"/>
              </a:ext>
            </a:extLst>
          </p:cNvPr>
          <p:cNvGraphicFramePr>
            <a:graphicFrameLocks noGrp="1"/>
          </p:cNvGraphicFramePr>
          <p:nvPr>
            <p:extLst>
              <p:ext uri="{D42A27DB-BD31-4B8C-83A1-F6EECF244321}">
                <p14:modId xmlns:p14="http://schemas.microsoft.com/office/powerpoint/2010/main" val="854332820"/>
              </p:ext>
            </p:extLst>
          </p:nvPr>
        </p:nvGraphicFramePr>
        <p:xfrm>
          <a:off x="1933215" y="1670442"/>
          <a:ext cx="6224868" cy="1930400"/>
        </p:xfrm>
        <a:graphic>
          <a:graphicData uri="http://schemas.openxmlformats.org/drawingml/2006/table">
            <a:tbl>
              <a:tblPr firstRow="1" bandRow="1">
                <a:tableStyleId>{5C22544A-7EE6-4342-B048-85BDC9FD1C3A}</a:tableStyleId>
              </a:tblPr>
              <a:tblGrid>
                <a:gridCol w="1556217">
                  <a:extLst>
                    <a:ext uri="{9D8B030D-6E8A-4147-A177-3AD203B41FA5}">
                      <a16:colId xmlns:a16="http://schemas.microsoft.com/office/drawing/2014/main" val="3315332895"/>
                    </a:ext>
                  </a:extLst>
                </a:gridCol>
                <a:gridCol w="1556217">
                  <a:extLst>
                    <a:ext uri="{9D8B030D-6E8A-4147-A177-3AD203B41FA5}">
                      <a16:colId xmlns:a16="http://schemas.microsoft.com/office/drawing/2014/main" val="3376816790"/>
                    </a:ext>
                  </a:extLst>
                </a:gridCol>
                <a:gridCol w="1556217">
                  <a:extLst>
                    <a:ext uri="{9D8B030D-6E8A-4147-A177-3AD203B41FA5}">
                      <a16:colId xmlns:a16="http://schemas.microsoft.com/office/drawing/2014/main" val="3618981212"/>
                    </a:ext>
                  </a:extLst>
                </a:gridCol>
                <a:gridCol w="1556217">
                  <a:extLst>
                    <a:ext uri="{9D8B030D-6E8A-4147-A177-3AD203B41FA5}">
                      <a16:colId xmlns:a16="http://schemas.microsoft.com/office/drawing/2014/main" val="3374531136"/>
                    </a:ext>
                  </a:extLst>
                </a:gridCol>
              </a:tblGrid>
              <a:tr h="451040">
                <a:tc>
                  <a:txBody>
                    <a:bodyPr/>
                    <a:lstStyle/>
                    <a:p>
                      <a:r>
                        <a:rPr lang="fr-FR" dirty="0"/>
                        <a:t>Régression Ridge</a:t>
                      </a:r>
                    </a:p>
                  </a:txBody>
                  <a:tcPr/>
                </a:tc>
                <a:tc>
                  <a:txBody>
                    <a:bodyPr/>
                    <a:lstStyle/>
                    <a:p>
                      <a:r>
                        <a:rPr lang="fr-FR" dirty="0"/>
                        <a:t>Régression Classique </a:t>
                      </a:r>
                    </a:p>
                  </a:txBody>
                  <a:tcPr/>
                </a:tc>
                <a:tc>
                  <a:txBody>
                    <a:bodyPr/>
                    <a:lstStyle/>
                    <a:p>
                      <a:r>
                        <a:rPr lang="fr-FR" dirty="0"/>
                        <a:t>Régression </a:t>
                      </a:r>
                      <a:r>
                        <a:rPr lang="fr-FR" dirty="0" err="1"/>
                        <a:t>Random</a:t>
                      </a:r>
                      <a:r>
                        <a:rPr lang="fr-FR" dirty="0"/>
                        <a:t> Forest</a:t>
                      </a:r>
                    </a:p>
                  </a:txBody>
                  <a:tcPr/>
                </a:tc>
                <a:tc>
                  <a:txBody>
                    <a:bodyPr/>
                    <a:lstStyle/>
                    <a:p>
                      <a:r>
                        <a:rPr lang="fr-FR" dirty="0"/>
                        <a:t>Approche </a:t>
                      </a:r>
                      <a:r>
                        <a:rPr lang="fr-FR" dirty="0" err="1"/>
                        <a:t>naive</a:t>
                      </a:r>
                      <a:r>
                        <a:rPr lang="fr-FR" dirty="0"/>
                        <a:t> avec une constante</a:t>
                      </a:r>
                    </a:p>
                  </a:txBody>
                  <a:tcPr/>
                </a:tc>
                <a:extLst>
                  <a:ext uri="{0D108BD9-81ED-4DB2-BD59-A6C34878D82A}">
                    <a16:rowId xmlns:a16="http://schemas.microsoft.com/office/drawing/2014/main" val="4235560445"/>
                  </a:ext>
                </a:extLst>
              </a:tr>
              <a:tr h="370840">
                <a:tc>
                  <a:txBody>
                    <a:bodyPr/>
                    <a:lstStyle/>
                    <a:p>
                      <a:r>
                        <a:rPr lang="fr-FR" dirty="0"/>
                        <a:t>0,10</a:t>
                      </a:r>
                    </a:p>
                  </a:txBody>
                  <a:tcPr/>
                </a:tc>
                <a:tc>
                  <a:txBody>
                    <a:bodyPr/>
                    <a:lstStyle/>
                    <a:p>
                      <a:r>
                        <a:rPr lang="fr-FR" dirty="0"/>
                        <a:t>0,10</a:t>
                      </a:r>
                    </a:p>
                  </a:txBody>
                  <a:tcPr/>
                </a:tc>
                <a:tc>
                  <a:txBody>
                    <a:bodyPr/>
                    <a:lstStyle/>
                    <a:p>
                      <a:r>
                        <a:rPr lang="fr-FR" dirty="0">
                          <a:highlight>
                            <a:srgbClr val="FFFF00"/>
                          </a:highlight>
                        </a:rPr>
                        <a:t>0,10 MSE</a:t>
                      </a:r>
                    </a:p>
                  </a:txBody>
                  <a:tcPr/>
                </a:tc>
                <a:tc>
                  <a:txBody>
                    <a:bodyPr/>
                    <a:lstStyle/>
                    <a:p>
                      <a:r>
                        <a:rPr lang="fr-FR" dirty="0"/>
                        <a:t>0,36 MSE</a:t>
                      </a:r>
                    </a:p>
                  </a:txBody>
                  <a:tcPr/>
                </a:tc>
                <a:extLst>
                  <a:ext uri="{0D108BD9-81ED-4DB2-BD59-A6C34878D82A}">
                    <a16:rowId xmlns:a16="http://schemas.microsoft.com/office/drawing/2014/main" val="1615997216"/>
                  </a:ext>
                </a:extLst>
              </a:tr>
              <a:tr h="370840">
                <a:tc>
                  <a:txBody>
                    <a:bodyPr/>
                    <a:lstStyle/>
                    <a:p>
                      <a:r>
                        <a:rPr lang="fr-FR" dirty="0"/>
                        <a:t>0,66</a:t>
                      </a:r>
                    </a:p>
                  </a:txBody>
                  <a:tcPr/>
                </a:tc>
                <a:tc>
                  <a:txBody>
                    <a:bodyPr/>
                    <a:lstStyle/>
                    <a:p>
                      <a:r>
                        <a:rPr lang="fr-FR" dirty="0"/>
                        <a:t>0,66</a:t>
                      </a:r>
                    </a:p>
                  </a:txBody>
                  <a:tcPr/>
                </a:tc>
                <a:tc>
                  <a:txBody>
                    <a:bodyPr/>
                    <a:lstStyle/>
                    <a:p>
                      <a:r>
                        <a:rPr lang="fr-FR" dirty="0">
                          <a:highlight>
                            <a:srgbClr val="FFFF00"/>
                          </a:highlight>
                        </a:rPr>
                        <a:t>0,67 R2</a:t>
                      </a:r>
                    </a:p>
                  </a:txBody>
                  <a:tcPr/>
                </a:tc>
                <a:tc>
                  <a:txBody>
                    <a:bodyPr/>
                    <a:lstStyle/>
                    <a:p>
                      <a:endParaRPr lang="fr-FR" dirty="0"/>
                    </a:p>
                  </a:txBody>
                  <a:tcPr/>
                </a:tc>
                <a:extLst>
                  <a:ext uri="{0D108BD9-81ED-4DB2-BD59-A6C34878D82A}">
                    <a16:rowId xmlns:a16="http://schemas.microsoft.com/office/drawing/2014/main" val="850159593"/>
                  </a:ext>
                </a:extLst>
              </a:tr>
            </a:tbl>
          </a:graphicData>
        </a:graphic>
      </p:graphicFrame>
      <p:pic>
        <p:nvPicPr>
          <p:cNvPr id="13314" name="Picture 2">
            <a:extLst>
              <a:ext uri="{FF2B5EF4-FFF2-40B4-BE49-F238E27FC236}">
                <a16:creationId xmlns:a16="http://schemas.microsoft.com/office/drawing/2014/main" id="{B23FD767-D999-45C6-AC6B-5182057E0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388" y="3746312"/>
            <a:ext cx="47625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498099B8-7459-4E12-A7B5-1B61F393E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7940" y="3723472"/>
            <a:ext cx="3425943"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075AE4BD-EA04-465B-9A51-B9A5F48DAE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235" y="3806709"/>
            <a:ext cx="4152900" cy="223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848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960701" y="179420"/>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400" b="1" dirty="0">
                <a:ln w="22225">
                  <a:solidFill>
                    <a:schemeClr val="accent2"/>
                  </a:solidFill>
                  <a:prstDash val="solid"/>
                </a:ln>
                <a:solidFill>
                  <a:schemeClr val="accent2">
                    <a:lumMod val="40000"/>
                    <a:lumOff val="60000"/>
                  </a:schemeClr>
                </a:solidFill>
              </a:rPr>
              <a:t>REGRESSION NON LINEAIRE PERCEPTRON MULTI COUCHE</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44</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12972" y="1078500"/>
            <a:ext cx="10365316" cy="4193348"/>
          </a:xfrm>
        </p:spPr>
        <p:txBody>
          <a:bodyPr>
            <a:normAutofit/>
          </a:bodyPr>
          <a:lstStyle/>
          <a:p>
            <a:r>
              <a:rPr lang="fr-FR" dirty="0">
                <a:solidFill>
                  <a:srgbClr val="000000"/>
                </a:solidFill>
              </a:rPr>
              <a:t>Le perceptron multicouche (MLP) est un réseau de neurones (</a:t>
            </a:r>
            <a:r>
              <a:rPr lang="fr-FR" dirty="0" err="1">
                <a:solidFill>
                  <a:srgbClr val="000000"/>
                </a:solidFill>
              </a:rPr>
              <a:t>deep</a:t>
            </a:r>
            <a:r>
              <a:rPr lang="fr-FR" dirty="0">
                <a:solidFill>
                  <a:srgbClr val="000000"/>
                </a:solidFill>
              </a:rPr>
              <a:t> </a:t>
            </a:r>
            <a:r>
              <a:rPr lang="fr-FR" dirty="0" err="1">
                <a:solidFill>
                  <a:srgbClr val="000000"/>
                </a:solidFill>
              </a:rPr>
              <a:t>learning</a:t>
            </a:r>
            <a:r>
              <a:rPr lang="fr-FR" dirty="0">
                <a:solidFill>
                  <a:srgbClr val="000000"/>
                </a:solidFill>
              </a:rPr>
              <a:t>) il est efficace pour la modélisation des relations complexes et non linéaires</a:t>
            </a:r>
          </a:p>
          <a:p>
            <a:r>
              <a:rPr lang="fr-FR" dirty="0">
                <a:solidFill>
                  <a:srgbClr val="000000"/>
                </a:solidFill>
              </a:rPr>
              <a:t>Le </a:t>
            </a:r>
            <a:r>
              <a:rPr lang="fr-FR" dirty="0" err="1">
                <a:solidFill>
                  <a:srgbClr val="000000"/>
                </a:solidFill>
              </a:rPr>
              <a:t>deep</a:t>
            </a:r>
            <a:r>
              <a:rPr lang="fr-FR" dirty="0">
                <a:solidFill>
                  <a:srgbClr val="000000"/>
                </a:solidFill>
              </a:rPr>
              <a:t> </a:t>
            </a:r>
            <a:r>
              <a:rPr lang="fr-FR" dirty="0" err="1">
                <a:solidFill>
                  <a:srgbClr val="000000"/>
                </a:solidFill>
              </a:rPr>
              <a:t>learning</a:t>
            </a:r>
            <a:r>
              <a:rPr lang="fr-FR" dirty="0">
                <a:solidFill>
                  <a:srgbClr val="000000"/>
                </a:solidFill>
              </a:rPr>
              <a:t> est performant quand on a beaucoup de données si on n’est pas dans ce cas les autres  algos d’apprentissage de machine </a:t>
            </a:r>
            <a:r>
              <a:rPr lang="fr-FR" dirty="0" err="1">
                <a:solidFill>
                  <a:srgbClr val="000000"/>
                </a:solidFill>
              </a:rPr>
              <a:t>learning</a:t>
            </a:r>
            <a:r>
              <a:rPr lang="fr-FR" dirty="0">
                <a:solidFill>
                  <a:srgbClr val="000000"/>
                </a:solidFill>
              </a:rPr>
              <a:t> donneront de meilleur résultat à confirmer dans la comparaison des modèles </a:t>
            </a:r>
          </a:p>
          <a:p>
            <a:r>
              <a:rPr lang="fr-FR" dirty="0">
                <a:solidFill>
                  <a:srgbClr val="000000"/>
                </a:solidFill>
              </a:rPr>
              <a:t>Nous allons utilisés une descente de gradient pour calculer les poids avec la méthode du </a:t>
            </a:r>
            <a:r>
              <a:rPr lang="fr-FR" dirty="0" err="1">
                <a:solidFill>
                  <a:srgbClr val="000000"/>
                </a:solidFill>
              </a:rPr>
              <a:t>backprop</a:t>
            </a:r>
            <a:r>
              <a:rPr lang="fr-FR" dirty="0">
                <a:solidFill>
                  <a:srgbClr val="000000"/>
                </a:solidFill>
              </a:rPr>
              <a:t> vu que le </a:t>
            </a:r>
            <a:r>
              <a:rPr lang="fr-FR" dirty="0" err="1">
                <a:solidFill>
                  <a:srgbClr val="000000"/>
                </a:solidFill>
              </a:rPr>
              <a:t>backprop</a:t>
            </a:r>
            <a:r>
              <a:rPr lang="fr-FR" dirty="0">
                <a:solidFill>
                  <a:srgbClr val="000000"/>
                </a:solidFill>
              </a:rPr>
              <a:t> peuvent être nulles ou très grand nous utilisons la régulation avec la norme l2 c'est la dégradation des pondérations </a:t>
            </a:r>
          </a:p>
          <a:p>
            <a:endParaRPr lang="fr-FR" dirty="0">
              <a:solidFill>
                <a:srgbClr val="000000"/>
              </a:solidFill>
            </a:endParaRPr>
          </a:p>
          <a:p>
            <a:endParaRPr lang="fr-FR" b="1" dirty="0">
              <a:solidFill>
                <a:srgbClr val="000000"/>
              </a:solidFill>
            </a:endParaRPr>
          </a:p>
          <a:p>
            <a:pPr marL="0" indent="0">
              <a:buNone/>
            </a:pPr>
            <a:endParaRPr lang="fr-FR" b="1" dirty="0">
              <a:solidFill>
                <a:srgbClr val="000000"/>
              </a:solidFill>
            </a:endParaRPr>
          </a:p>
        </p:txBody>
      </p:sp>
    </p:spTree>
    <p:extLst>
      <p:ext uri="{BB962C8B-B14F-4D97-AF65-F5344CB8AC3E}">
        <p14:creationId xmlns:p14="http://schemas.microsoft.com/office/powerpoint/2010/main" val="283528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960701" y="179420"/>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400" b="1" dirty="0">
                <a:ln w="22225">
                  <a:solidFill>
                    <a:schemeClr val="accent2"/>
                  </a:solidFill>
                  <a:prstDash val="solid"/>
                </a:ln>
                <a:solidFill>
                  <a:schemeClr val="accent2">
                    <a:lumMod val="40000"/>
                    <a:lumOff val="60000"/>
                  </a:schemeClr>
                </a:solidFill>
              </a:rPr>
              <a:t>REGRESSION NON LINEAIRE PERCEPTRON MULTI COUCHE</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dirty="0"/>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45</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12972" y="1078500"/>
            <a:ext cx="10365316" cy="760517"/>
          </a:xfrm>
        </p:spPr>
        <p:txBody>
          <a:bodyPr>
            <a:normAutofit lnSpcReduction="10000"/>
          </a:bodyPr>
          <a:lstStyle/>
          <a:p>
            <a:r>
              <a:rPr lang="fr-FR" dirty="0">
                <a:solidFill>
                  <a:srgbClr val="000000"/>
                </a:solidFill>
              </a:rPr>
              <a:t>Pour cet algorithme nous allons réglés 4 hyperparamètres :</a:t>
            </a:r>
          </a:p>
          <a:p>
            <a:r>
              <a:rPr lang="fr-FR" b="1" dirty="0">
                <a:solidFill>
                  <a:srgbClr val="000000"/>
                </a:solidFill>
              </a:rPr>
              <a:t>Alpha : </a:t>
            </a:r>
            <a:r>
              <a:rPr lang="fr-FR" dirty="0">
                <a:solidFill>
                  <a:srgbClr val="000000"/>
                </a:solidFill>
              </a:rPr>
              <a:t>le paramètre de régulation pour notre régularisateur qui est la norme l2</a:t>
            </a:r>
            <a:endParaRPr lang="fr-FR" b="1" dirty="0">
              <a:solidFill>
                <a:srgbClr val="000000"/>
              </a:solidFill>
            </a:endParaRPr>
          </a:p>
          <a:p>
            <a:endParaRPr lang="fr-FR" b="1" dirty="0">
              <a:solidFill>
                <a:srgbClr val="000000"/>
              </a:solidFill>
            </a:endParaRPr>
          </a:p>
          <a:p>
            <a:pPr marL="0" indent="0">
              <a:buNone/>
            </a:pPr>
            <a:endParaRPr lang="fr-FR" b="1" dirty="0">
              <a:solidFill>
                <a:srgbClr val="000000"/>
              </a:solidFill>
            </a:endParaRPr>
          </a:p>
        </p:txBody>
      </p:sp>
      <p:sp>
        <p:nvSpPr>
          <p:cNvPr id="3" name="ZoneTexte 2">
            <a:extLst>
              <a:ext uri="{FF2B5EF4-FFF2-40B4-BE49-F238E27FC236}">
                <a16:creationId xmlns:a16="http://schemas.microsoft.com/office/drawing/2014/main" id="{10511FC7-1D43-4993-84B3-1329A1531942}"/>
              </a:ext>
            </a:extLst>
          </p:cNvPr>
          <p:cNvSpPr txBox="1"/>
          <p:nvPr/>
        </p:nvSpPr>
        <p:spPr>
          <a:xfrm>
            <a:off x="8590663" y="2514424"/>
            <a:ext cx="294502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Pour un alpha &lt; 0,01  nous avons une petite erreur</a:t>
            </a:r>
          </a:p>
        </p:txBody>
      </p:sp>
      <p:pic>
        <p:nvPicPr>
          <p:cNvPr id="14342" name="Picture 6">
            <a:extLst>
              <a:ext uri="{FF2B5EF4-FFF2-40B4-BE49-F238E27FC236}">
                <a16:creationId xmlns:a16="http://schemas.microsoft.com/office/drawing/2014/main" id="{FBAAB419-ABBD-4C73-AFD1-30E5FE0EA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332" y="2569887"/>
            <a:ext cx="3733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52F61381-ED0E-4767-A290-03531A944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827" y="2569887"/>
            <a:ext cx="375285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899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960701" y="179420"/>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400" b="1" dirty="0">
                <a:ln w="22225">
                  <a:solidFill>
                    <a:schemeClr val="accent2"/>
                  </a:solidFill>
                  <a:prstDash val="solid"/>
                </a:ln>
                <a:solidFill>
                  <a:schemeClr val="accent2">
                    <a:lumMod val="40000"/>
                    <a:lumOff val="60000"/>
                  </a:schemeClr>
                </a:solidFill>
              </a:rPr>
              <a:t>REGRESSION NON LINEAIRE PERCEPTRON MULTI COUCHE</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46</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410032" y="1033292"/>
            <a:ext cx="10365316" cy="4805586"/>
          </a:xfrm>
        </p:spPr>
        <p:txBody>
          <a:bodyPr>
            <a:normAutofit/>
          </a:bodyPr>
          <a:lstStyle/>
          <a:p>
            <a:r>
              <a:rPr lang="fr-FR" b="1" dirty="0" err="1">
                <a:solidFill>
                  <a:srgbClr val="000000"/>
                </a:solidFill>
              </a:rPr>
              <a:t>Hidden_layer_sizes</a:t>
            </a:r>
            <a:r>
              <a:rPr lang="fr-FR" b="1" dirty="0">
                <a:solidFill>
                  <a:srgbClr val="000000"/>
                </a:solidFill>
              </a:rPr>
              <a:t> : </a:t>
            </a:r>
            <a:r>
              <a:rPr lang="fr-FR" dirty="0">
                <a:solidFill>
                  <a:srgbClr val="000000"/>
                </a:solidFill>
              </a:rPr>
              <a:t>le nombre de neurones dans chaque couche caché</a:t>
            </a:r>
          </a:p>
          <a:p>
            <a:r>
              <a:rPr lang="fr-FR" b="1" dirty="0" err="1">
                <a:solidFill>
                  <a:srgbClr val="000000"/>
                </a:solidFill>
              </a:rPr>
              <a:t>Learning_rate_init</a:t>
            </a:r>
            <a:r>
              <a:rPr lang="fr-FR" b="1" dirty="0">
                <a:solidFill>
                  <a:srgbClr val="000000"/>
                </a:solidFill>
              </a:rPr>
              <a:t> : </a:t>
            </a:r>
            <a:r>
              <a:rPr lang="fr-FR" dirty="0">
                <a:solidFill>
                  <a:srgbClr val="000000"/>
                </a:solidFill>
              </a:rPr>
              <a:t>pas ou la vitesse d’apprentissage</a:t>
            </a:r>
          </a:p>
          <a:p>
            <a:r>
              <a:rPr lang="fr-FR" b="1" dirty="0">
                <a:solidFill>
                  <a:srgbClr val="000000"/>
                </a:solidFill>
              </a:rPr>
              <a:t>Activation : '</a:t>
            </a:r>
            <a:r>
              <a:rPr lang="fr-FR" b="1" dirty="0" err="1">
                <a:solidFill>
                  <a:srgbClr val="000000"/>
                </a:solidFill>
              </a:rPr>
              <a:t>tanh</a:t>
            </a:r>
            <a:r>
              <a:rPr lang="fr-FR" b="1" dirty="0">
                <a:solidFill>
                  <a:srgbClr val="000000"/>
                </a:solidFill>
              </a:rPr>
              <a:t>','</a:t>
            </a:r>
            <a:r>
              <a:rPr lang="fr-FR" b="1" dirty="0" err="1">
                <a:solidFill>
                  <a:srgbClr val="000000"/>
                </a:solidFill>
              </a:rPr>
              <a:t>logistic</a:t>
            </a:r>
            <a:r>
              <a:rPr lang="fr-FR" b="1" dirty="0">
                <a:solidFill>
                  <a:srgbClr val="000000"/>
                </a:solidFill>
              </a:rPr>
              <a:t>','</a:t>
            </a:r>
            <a:r>
              <a:rPr lang="fr-FR" b="1" dirty="0" err="1">
                <a:solidFill>
                  <a:srgbClr val="000000"/>
                </a:solidFill>
              </a:rPr>
              <a:t>identity</a:t>
            </a:r>
            <a:r>
              <a:rPr lang="fr-FR" b="1" dirty="0">
                <a:solidFill>
                  <a:srgbClr val="000000"/>
                </a:solidFill>
              </a:rPr>
              <a:t>’ la fonction d’activation pour les couches cachés</a:t>
            </a:r>
          </a:p>
          <a:p>
            <a:r>
              <a:rPr lang="fr-FR" b="1" dirty="0">
                <a:solidFill>
                  <a:srgbClr val="000000"/>
                </a:solidFill>
              </a:rPr>
              <a:t>Solver : </a:t>
            </a:r>
            <a:r>
              <a:rPr lang="fr-FR" dirty="0">
                <a:solidFill>
                  <a:srgbClr val="000000"/>
                </a:solidFill>
              </a:rPr>
              <a:t>on va utiliser ‘</a:t>
            </a:r>
            <a:r>
              <a:rPr lang="fr-FR" dirty="0" err="1">
                <a:solidFill>
                  <a:srgbClr val="000000"/>
                </a:solidFill>
              </a:rPr>
              <a:t>sgd</a:t>
            </a:r>
            <a:r>
              <a:rPr lang="fr-FR" dirty="0">
                <a:solidFill>
                  <a:srgbClr val="000000"/>
                </a:solidFill>
              </a:rPr>
              <a:t>’ qui est la descente du gradient </a:t>
            </a:r>
          </a:p>
          <a:p>
            <a:r>
              <a:rPr lang="fr-FR" dirty="0">
                <a:solidFill>
                  <a:srgbClr val="000000"/>
                </a:solidFill>
              </a:rPr>
              <a:t>On va faire une validation croisée en vue de régler les </a:t>
            </a:r>
            <a:r>
              <a:rPr lang="fr-FR" dirty="0" err="1">
                <a:solidFill>
                  <a:srgbClr val="000000"/>
                </a:solidFill>
              </a:rPr>
              <a:t>hyperparamétres</a:t>
            </a:r>
            <a:r>
              <a:rPr lang="fr-FR" dirty="0">
                <a:solidFill>
                  <a:srgbClr val="000000"/>
                </a:solidFill>
              </a:rPr>
              <a:t> </a:t>
            </a:r>
          </a:p>
          <a:p>
            <a:r>
              <a:rPr lang="fr-FR" dirty="0">
                <a:solidFill>
                  <a:srgbClr val="000000"/>
                </a:solidFill>
              </a:rPr>
              <a:t>Les meilleurs paramètres sont :</a:t>
            </a:r>
          </a:p>
          <a:p>
            <a:pPr lvl="1"/>
            <a:r>
              <a:rPr lang="fr-FR" b="1" dirty="0">
                <a:solidFill>
                  <a:srgbClr val="000000"/>
                </a:solidFill>
              </a:rPr>
              <a:t>Activation: </a:t>
            </a:r>
            <a:r>
              <a:rPr lang="fr-FR" dirty="0">
                <a:solidFill>
                  <a:srgbClr val="000000"/>
                </a:solidFill>
              </a:rPr>
              <a:t>fonction logistique </a:t>
            </a:r>
            <a:r>
              <a:rPr lang="en-US" dirty="0"/>
              <a:t>f (x) = 1 / (1 + exp (-x)). </a:t>
            </a:r>
            <a:endParaRPr lang="fr-FR" dirty="0">
              <a:solidFill>
                <a:srgbClr val="000000"/>
              </a:solidFill>
            </a:endParaRPr>
          </a:p>
          <a:p>
            <a:pPr lvl="1"/>
            <a:r>
              <a:rPr lang="fr-FR" b="1" dirty="0">
                <a:solidFill>
                  <a:srgbClr val="000000"/>
                </a:solidFill>
              </a:rPr>
              <a:t>Solver</a:t>
            </a:r>
            <a:r>
              <a:rPr lang="fr-FR" dirty="0">
                <a:solidFill>
                  <a:srgbClr val="000000"/>
                </a:solidFill>
              </a:rPr>
              <a:t>: </a:t>
            </a:r>
            <a:r>
              <a:rPr lang="fr-FR" dirty="0" err="1">
                <a:solidFill>
                  <a:srgbClr val="000000"/>
                </a:solidFill>
              </a:rPr>
              <a:t>sgd</a:t>
            </a:r>
            <a:r>
              <a:rPr lang="fr-FR" dirty="0">
                <a:solidFill>
                  <a:srgbClr val="000000"/>
                </a:solidFill>
              </a:rPr>
              <a:t> descente de gradient</a:t>
            </a:r>
          </a:p>
          <a:p>
            <a:pPr lvl="1"/>
            <a:r>
              <a:rPr lang="fr-FR" b="1" dirty="0">
                <a:solidFill>
                  <a:srgbClr val="000000"/>
                </a:solidFill>
              </a:rPr>
              <a:t>Learning rate init </a:t>
            </a:r>
            <a:r>
              <a:rPr lang="fr-FR" dirty="0">
                <a:solidFill>
                  <a:srgbClr val="000000"/>
                </a:solidFill>
              </a:rPr>
              <a:t>: 0,05</a:t>
            </a:r>
          </a:p>
          <a:p>
            <a:pPr lvl="1"/>
            <a:r>
              <a:rPr lang="fr-FR" b="1" dirty="0" err="1">
                <a:solidFill>
                  <a:srgbClr val="000000"/>
                </a:solidFill>
              </a:rPr>
              <a:t>Hidden_layer_sizes</a:t>
            </a:r>
            <a:r>
              <a:rPr lang="fr-FR" b="1" dirty="0">
                <a:solidFill>
                  <a:srgbClr val="000000"/>
                </a:solidFill>
              </a:rPr>
              <a:t> </a:t>
            </a:r>
            <a:r>
              <a:rPr lang="fr-FR" dirty="0">
                <a:solidFill>
                  <a:srgbClr val="000000"/>
                </a:solidFill>
              </a:rPr>
              <a:t>: (200,29)</a:t>
            </a:r>
          </a:p>
          <a:p>
            <a:pPr lvl="1"/>
            <a:r>
              <a:rPr lang="fr-FR" b="1" dirty="0">
                <a:solidFill>
                  <a:srgbClr val="000000"/>
                </a:solidFill>
              </a:rPr>
              <a:t>Alpha : </a:t>
            </a:r>
            <a:r>
              <a:rPr lang="fr-FR" dirty="0">
                <a:solidFill>
                  <a:srgbClr val="000000"/>
                </a:solidFill>
              </a:rPr>
              <a:t>0,01</a:t>
            </a:r>
          </a:p>
          <a:p>
            <a:pPr marL="0" indent="0">
              <a:buNone/>
            </a:pPr>
            <a:endParaRPr lang="fr-FR" b="1" dirty="0">
              <a:solidFill>
                <a:srgbClr val="000000"/>
              </a:solidFill>
            </a:endParaRPr>
          </a:p>
        </p:txBody>
      </p:sp>
    </p:spTree>
    <p:extLst>
      <p:ext uri="{BB962C8B-B14F-4D97-AF65-F5344CB8AC3E}">
        <p14:creationId xmlns:p14="http://schemas.microsoft.com/office/powerpoint/2010/main" val="726664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rPr>
              <a:t>VERIFICATION DES HYPOTHESES</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47</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84489" y="1003407"/>
            <a:ext cx="10365316" cy="612374"/>
          </a:xfrm>
        </p:spPr>
        <p:txBody>
          <a:bodyPr>
            <a:normAutofit lnSpcReduction="10000"/>
          </a:bodyPr>
          <a:lstStyle/>
          <a:p>
            <a:r>
              <a:rPr lang="fr-FR" b="1" dirty="0">
                <a:solidFill>
                  <a:srgbClr val="000000"/>
                </a:solidFill>
              </a:rPr>
              <a:t>Nous allons vérifier ces trois hypothèses de la régression l’indépendance de l’erreur, la normalité des erreurs et l’homogénéité de l’erreur</a:t>
            </a:r>
          </a:p>
          <a:p>
            <a:endParaRPr lang="fr-FR" b="1" dirty="0">
              <a:solidFill>
                <a:srgbClr val="000000"/>
              </a:solidFill>
            </a:endParaRPr>
          </a:p>
          <a:p>
            <a:endParaRPr lang="fr-FR" b="1" dirty="0">
              <a:solidFill>
                <a:srgbClr val="000000"/>
              </a:solidFill>
            </a:endParaRPr>
          </a:p>
          <a:p>
            <a:pPr marL="0" indent="0">
              <a:buNone/>
            </a:pPr>
            <a:endParaRPr lang="fr-FR" b="1" dirty="0">
              <a:solidFill>
                <a:srgbClr val="000000"/>
              </a:solidFill>
            </a:endParaRPr>
          </a:p>
        </p:txBody>
      </p:sp>
      <p:sp>
        <p:nvSpPr>
          <p:cNvPr id="3" name="ZoneTexte 2">
            <a:extLst>
              <a:ext uri="{FF2B5EF4-FFF2-40B4-BE49-F238E27FC236}">
                <a16:creationId xmlns:a16="http://schemas.microsoft.com/office/drawing/2014/main" id="{F76329F1-29C1-499D-9C16-D666AD595D3C}"/>
              </a:ext>
            </a:extLst>
          </p:cNvPr>
          <p:cNvSpPr txBox="1"/>
          <p:nvPr/>
        </p:nvSpPr>
        <p:spPr>
          <a:xfrm>
            <a:off x="318080" y="4469598"/>
            <a:ext cx="3496614" cy="1384995"/>
          </a:xfrm>
          <a:prstGeom prst="rect">
            <a:avLst/>
          </a:prstGeom>
          <a:noFill/>
        </p:spPr>
        <p:txBody>
          <a:bodyPr wrap="square" rtlCol="0">
            <a:spAutoFit/>
          </a:bodyPr>
          <a:lstStyle/>
          <a:p>
            <a:r>
              <a:rPr lang="fr-FR" sz="1400" dirty="0"/>
              <a:t>La zone bleue représente l’intervalle de confiance [−1.96/(√n),1.96/(√n)] obtenu en utilisant l’intervalle de confiance asymptotique avec alpha = 5% et table quantile loi normale 1-alpha/2 autocorrélation des que ca dépasse</a:t>
            </a:r>
          </a:p>
        </p:txBody>
      </p:sp>
      <p:sp>
        <p:nvSpPr>
          <p:cNvPr id="7" name="ZoneTexte 6">
            <a:extLst>
              <a:ext uri="{FF2B5EF4-FFF2-40B4-BE49-F238E27FC236}">
                <a16:creationId xmlns:a16="http://schemas.microsoft.com/office/drawing/2014/main" id="{41EA4C08-3313-4589-B622-9E9DAEF78CC1}"/>
              </a:ext>
            </a:extLst>
          </p:cNvPr>
          <p:cNvSpPr txBox="1"/>
          <p:nvPr/>
        </p:nvSpPr>
        <p:spPr>
          <a:xfrm>
            <a:off x="4352340" y="5072621"/>
            <a:ext cx="3356205" cy="276999"/>
          </a:xfrm>
          <a:prstGeom prst="rect">
            <a:avLst/>
          </a:prstGeom>
          <a:noFill/>
        </p:spPr>
        <p:txBody>
          <a:bodyPr wrap="square" rtlCol="0">
            <a:spAutoFit/>
          </a:bodyPr>
          <a:lstStyle/>
          <a:p>
            <a:r>
              <a:rPr lang="fr-FR" sz="1200" dirty="0"/>
              <a:t>L’histogramme semble être symétrique</a:t>
            </a:r>
          </a:p>
        </p:txBody>
      </p:sp>
      <p:sp>
        <p:nvSpPr>
          <p:cNvPr id="9" name="ZoneTexte 8">
            <a:extLst>
              <a:ext uri="{FF2B5EF4-FFF2-40B4-BE49-F238E27FC236}">
                <a16:creationId xmlns:a16="http://schemas.microsoft.com/office/drawing/2014/main" id="{281A626E-6330-44C7-9934-3ED7A979EEAF}"/>
              </a:ext>
            </a:extLst>
          </p:cNvPr>
          <p:cNvSpPr txBox="1"/>
          <p:nvPr/>
        </p:nvSpPr>
        <p:spPr>
          <a:xfrm>
            <a:off x="8290901" y="4775817"/>
            <a:ext cx="2870909" cy="646331"/>
          </a:xfrm>
          <a:prstGeom prst="rect">
            <a:avLst/>
          </a:prstGeom>
          <a:noFill/>
        </p:spPr>
        <p:txBody>
          <a:bodyPr wrap="square" rtlCol="0">
            <a:spAutoFit/>
          </a:bodyPr>
          <a:lstStyle/>
          <a:p>
            <a:r>
              <a:rPr lang="fr-FR" sz="1200" dirty="0"/>
              <a:t>On remarque que les erreurs sont assez regroupés qu’on n’a pas une sorte d’entonnoir</a:t>
            </a:r>
          </a:p>
        </p:txBody>
      </p:sp>
      <p:pic>
        <p:nvPicPr>
          <p:cNvPr id="17410" name="Picture 2">
            <a:extLst>
              <a:ext uri="{FF2B5EF4-FFF2-40B4-BE49-F238E27FC236}">
                <a16:creationId xmlns:a16="http://schemas.microsoft.com/office/drawing/2014/main" id="{F76DAC3D-F5F2-42C3-BD7C-FD8E98AA9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62" y="1987325"/>
            <a:ext cx="35433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a:extLst>
              <a:ext uri="{FF2B5EF4-FFF2-40B4-BE49-F238E27FC236}">
                <a16:creationId xmlns:a16="http://schemas.microsoft.com/office/drawing/2014/main" id="{85B4F51A-126D-4162-A906-A369D210E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212" y="1615780"/>
            <a:ext cx="3352800" cy="3314769"/>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CC417E46-6E84-4DC7-89FB-D2E5F6E6B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040" y="1966677"/>
            <a:ext cx="36576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0181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b="1" dirty="0">
                <a:ln w="22225">
                  <a:solidFill>
                    <a:schemeClr val="accent2"/>
                  </a:solidFill>
                  <a:prstDash val="solid"/>
                </a:ln>
                <a:solidFill>
                  <a:schemeClr val="accent2">
                    <a:lumMod val="40000"/>
                    <a:lumOff val="60000"/>
                  </a:schemeClr>
                </a:solidFill>
              </a:rPr>
              <a:t>CALCUL DES MESURES ET COMPARAISON </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48</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547666" y="1025179"/>
            <a:ext cx="10365316" cy="750300"/>
          </a:xfrm>
        </p:spPr>
        <p:txBody>
          <a:bodyPr>
            <a:normAutofit/>
          </a:bodyPr>
          <a:lstStyle/>
          <a:p>
            <a:r>
              <a:rPr lang="fr-FR" b="1" dirty="0">
                <a:solidFill>
                  <a:srgbClr val="000000"/>
                </a:solidFill>
              </a:rPr>
              <a:t>Nous allons calculer les mesures et comparer notre régression avec une approche naïve avec la prévision d’une valeur constante</a:t>
            </a:r>
          </a:p>
          <a:p>
            <a:endParaRPr lang="fr-FR" b="1" dirty="0">
              <a:solidFill>
                <a:srgbClr val="000000"/>
              </a:solidFill>
            </a:endParaRPr>
          </a:p>
          <a:p>
            <a:pPr marL="0" indent="0">
              <a:buNone/>
            </a:pPr>
            <a:endParaRPr lang="fr-FR" b="1" dirty="0">
              <a:solidFill>
                <a:srgbClr val="000000"/>
              </a:solidFill>
            </a:endParaRPr>
          </a:p>
        </p:txBody>
      </p:sp>
      <p:graphicFrame>
        <p:nvGraphicFramePr>
          <p:cNvPr id="10" name="Tableau 10">
            <a:extLst>
              <a:ext uri="{FF2B5EF4-FFF2-40B4-BE49-F238E27FC236}">
                <a16:creationId xmlns:a16="http://schemas.microsoft.com/office/drawing/2014/main" id="{FD59DE21-D46A-4C11-98D6-2072ADBC1A7D}"/>
              </a:ext>
            </a:extLst>
          </p:cNvPr>
          <p:cNvGraphicFramePr>
            <a:graphicFrameLocks noGrp="1"/>
          </p:cNvGraphicFramePr>
          <p:nvPr>
            <p:extLst>
              <p:ext uri="{D42A27DB-BD31-4B8C-83A1-F6EECF244321}">
                <p14:modId xmlns:p14="http://schemas.microsoft.com/office/powerpoint/2010/main" val="2651083179"/>
              </p:ext>
            </p:extLst>
          </p:nvPr>
        </p:nvGraphicFramePr>
        <p:xfrm>
          <a:off x="1933215" y="1670442"/>
          <a:ext cx="7083075" cy="1930400"/>
        </p:xfrm>
        <a:graphic>
          <a:graphicData uri="http://schemas.openxmlformats.org/drawingml/2006/table">
            <a:tbl>
              <a:tblPr firstRow="1" bandRow="1">
                <a:tableStyleId>{5C22544A-7EE6-4342-B048-85BDC9FD1C3A}</a:tableStyleId>
              </a:tblPr>
              <a:tblGrid>
                <a:gridCol w="1416615">
                  <a:extLst>
                    <a:ext uri="{9D8B030D-6E8A-4147-A177-3AD203B41FA5}">
                      <a16:colId xmlns:a16="http://schemas.microsoft.com/office/drawing/2014/main" val="3315332895"/>
                    </a:ext>
                  </a:extLst>
                </a:gridCol>
                <a:gridCol w="1416615">
                  <a:extLst>
                    <a:ext uri="{9D8B030D-6E8A-4147-A177-3AD203B41FA5}">
                      <a16:colId xmlns:a16="http://schemas.microsoft.com/office/drawing/2014/main" val="3376816790"/>
                    </a:ext>
                  </a:extLst>
                </a:gridCol>
                <a:gridCol w="1416615">
                  <a:extLst>
                    <a:ext uri="{9D8B030D-6E8A-4147-A177-3AD203B41FA5}">
                      <a16:colId xmlns:a16="http://schemas.microsoft.com/office/drawing/2014/main" val="3618981212"/>
                    </a:ext>
                  </a:extLst>
                </a:gridCol>
                <a:gridCol w="1416615">
                  <a:extLst>
                    <a:ext uri="{9D8B030D-6E8A-4147-A177-3AD203B41FA5}">
                      <a16:colId xmlns:a16="http://schemas.microsoft.com/office/drawing/2014/main" val="1295396262"/>
                    </a:ext>
                  </a:extLst>
                </a:gridCol>
                <a:gridCol w="1416615">
                  <a:extLst>
                    <a:ext uri="{9D8B030D-6E8A-4147-A177-3AD203B41FA5}">
                      <a16:colId xmlns:a16="http://schemas.microsoft.com/office/drawing/2014/main" val="3374531136"/>
                    </a:ext>
                  </a:extLst>
                </a:gridCol>
              </a:tblGrid>
              <a:tr h="451040">
                <a:tc>
                  <a:txBody>
                    <a:bodyPr/>
                    <a:lstStyle/>
                    <a:p>
                      <a:r>
                        <a:rPr lang="fr-FR" dirty="0"/>
                        <a:t>Régression Ridge</a:t>
                      </a:r>
                    </a:p>
                  </a:txBody>
                  <a:tcPr/>
                </a:tc>
                <a:tc>
                  <a:txBody>
                    <a:bodyPr/>
                    <a:lstStyle/>
                    <a:p>
                      <a:r>
                        <a:rPr lang="fr-FR" dirty="0"/>
                        <a:t>Régression Classique </a:t>
                      </a:r>
                    </a:p>
                  </a:txBody>
                  <a:tcPr/>
                </a:tc>
                <a:tc>
                  <a:txBody>
                    <a:bodyPr/>
                    <a:lstStyle/>
                    <a:p>
                      <a:r>
                        <a:rPr lang="fr-FR" dirty="0"/>
                        <a:t>Régression </a:t>
                      </a:r>
                      <a:r>
                        <a:rPr lang="fr-FR" dirty="0" err="1"/>
                        <a:t>Random</a:t>
                      </a:r>
                      <a:r>
                        <a:rPr lang="fr-FR" dirty="0"/>
                        <a:t> Forest</a:t>
                      </a:r>
                    </a:p>
                  </a:txBody>
                  <a:tcPr/>
                </a:tc>
                <a:tc>
                  <a:txBody>
                    <a:bodyPr/>
                    <a:lstStyle/>
                    <a:p>
                      <a:r>
                        <a:rPr lang="fr-FR" dirty="0"/>
                        <a:t>Régression MLP</a:t>
                      </a:r>
                    </a:p>
                  </a:txBody>
                  <a:tcPr/>
                </a:tc>
                <a:tc>
                  <a:txBody>
                    <a:bodyPr/>
                    <a:lstStyle/>
                    <a:p>
                      <a:r>
                        <a:rPr lang="fr-FR" dirty="0"/>
                        <a:t>Approche </a:t>
                      </a:r>
                      <a:r>
                        <a:rPr lang="fr-FR" dirty="0" err="1"/>
                        <a:t>naive</a:t>
                      </a:r>
                      <a:r>
                        <a:rPr lang="fr-FR" dirty="0"/>
                        <a:t> avec une constante</a:t>
                      </a:r>
                    </a:p>
                  </a:txBody>
                  <a:tcPr/>
                </a:tc>
                <a:extLst>
                  <a:ext uri="{0D108BD9-81ED-4DB2-BD59-A6C34878D82A}">
                    <a16:rowId xmlns:a16="http://schemas.microsoft.com/office/drawing/2014/main" val="4235560445"/>
                  </a:ext>
                </a:extLst>
              </a:tr>
              <a:tr h="370840">
                <a:tc>
                  <a:txBody>
                    <a:bodyPr/>
                    <a:lstStyle/>
                    <a:p>
                      <a:r>
                        <a:rPr lang="fr-FR" dirty="0"/>
                        <a:t>0,10</a:t>
                      </a:r>
                    </a:p>
                  </a:txBody>
                  <a:tcPr/>
                </a:tc>
                <a:tc>
                  <a:txBody>
                    <a:bodyPr/>
                    <a:lstStyle/>
                    <a:p>
                      <a:r>
                        <a:rPr lang="fr-FR" dirty="0"/>
                        <a:t>0,10</a:t>
                      </a:r>
                    </a:p>
                  </a:txBody>
                  <a:tcPr/>
                </a:tc>
                <a:tc>
                  <a:txBody>
                    <a:bodyPr/>
                    <a:lstStyle/>
                    <a:p>
                      <a:r>
                        <a:rPr lang="fr-FR" dirty="0">
                          <a:highlight>
                            <a:srgbClr val="FFFF00"/>
                          </a:highlight>
                        </a:rPr>
                        <a:t>0,10MSE</a:t>
                      </a:r>
                    </a:p>
                  </a:txBody>
                  <a:tcPr/>
                </a:tc>
                <a:tc>
                  <a:txBody>
                    <a:bodyPr/>
                    <a:lstStyle/>
                    <a:p>
                      <a:r>
                        <a:rPr lang="fr-FR" dirty="0"/>
                        <a:t>0,10MSE</a:t>
                      </a:r>
                    </a:p>
                  </a:txBody>
                  <a:tcPr/>
                </a:tc>
                <a:tc>
                  <a:txBody>
                    <a:bodyPr/>
                    <a:lstStyle/>
                    <a:p>
                      <a:r>
                        <a:rPr lang="fr-FR" dirty="0"/>
                        <a:t>0,36 MSE</a:t>
                      </a:r>
                    </a:p>
                  </a:txBody>
                  <a:tcPr/>
                </a:tc>
                <a:extLst>
                  <a:ext uri="{0D108BD9-81ED-4DB2-BD59-A6C34878D82A}">
                    <a16:rowId xmlns:a16="http://schemas.microsoft.com/office/drawing/2014/main" val="1615997216"/>
                  </a:ext>
                </a:extLst>
              </a:tr>
              <a:tr h="370840">
                <a:tc>
                  <a:txBody>
                    <a:bodyPr/>
                    <a:lstStyle/>
                    <a:p>
                      <a:r>
                        <a:rPr lang="fr-FR" dirty="0"/>
                        <a:t>0,66</a:t>
                      </a:r>
                    </a:p>
                  </a:txBody>
                  <a:tcPr/>
                </a:tc>
                <a:tc>
                  <a:txBody>
                    <a:bodyPr/>
                    <a:lstStyle/>
                    <a:p>
                      <a:r>
                        <a:rPr lang="fr-FR" dirty="0"/>
                        <a:t>0,66</a:t>
                      </a:r>
                    </a:p>
                  </a:txBody>
                  <a:tcPr/>
                </a:tc>
                <a:tc>
                  <a:txBody>
                    <a:bodyPr/>
                    <a:lstStyle/>
                    <a:p>
                      <a:r>
                        <a:rPr lang="fr-FR" dirty="0">
                          <a:highlight>
                            <a:srgbClr val="FFFF00"/>
                          </a:highlight>
                        </a:rPr>
                        <a:t>0,67 R2</a:t>
                      </a:r>
                    </a:p>
                  </a:txBody>
                  <a:tcPr/>
                </a:tc>
                <a:tc>
                  <a:txBody>
                    <a:bodyPr/>
                    <a:lstStyle/>
                    <a:p>
                      <a:r>
                        <a:rPr lang="fr-FR" dirty="0"/>
                        <a:t>0,66</a:t>
                      </a:r>
                    </a:p>
                  </a:txBody>
                  <a:tcPr/>
                </a:tc>
                <a:tc>
                  <a:txBody>
                    <a:bodyPr/>
                    <a:lstStyle/>
                    <a:p>
                      <a:endParaRPr lang="fr-FR" dirty="0"/>
                    </a:p>
                  </a:txBody>
                  <a:tcPr/>
                </a:tc>
                <a:extLst>
                  <a:ext uri="{0D108BD9-81ED-4DB2-BD59-A6C34878D82A}">
                    <a16:rowId xmlns:a16="http://schemas.microsoft.com/office/drawing/2014/main" val="850159593"/>
                  </a:ext>
                </a:extLst>
              </a:tr>
            </a:tbl>
          </a:graphicData>
        </a:graphic>
      </p:graphicFrame>
      <p:pic>
        <p:nvPicPr>
          <p:cNvPr id="12" name="Picture 4">
            <a:extLst>
              <a:ext uri="{FF2B5EF4-FFF2-40B4-BE49-F238E27FC236}">
                <a16:creationId xmlns:a16="http://schemas.microsoft.com/office/drawing/2014/main" id="{4A3A477B-E237-42A7-BDAD-77DEA55E6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3552"/>
            <a:ext cx="2865801" cy="223465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540E9A85-6396-44C0-A642-77B52F153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7256" y="3858819"/>
            <a:ext cx="281121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0C55800A-7D9E-4740-BEC9-B010C0359F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5760" y="3858819"/>
            <a:ext cx="3318744"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a:extLst>
              <a:ext uri="{FF2B5EF4-FFF2-40B4-BE49-F238E27FC236}">
                <a16:creationId xmlns:a16="http://schemas.microsoft.com/office/drawing/2014/main" id="{C1AE961D-CB1B-4AA6-BE93-0652256FAB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1462" y="3853395"/>
            <a:ext cx="3624633"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775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rPr>
              <a:t>RESUME </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49</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18080" y="1400329"/>
            <a:ext cx="10365316" cy="1922420"/>
          </a:xfrm>
        </p:spPr>
        <p:txBody>
          <a:bodyPr>
            <a:normAutofit/>
          </a:bodyPr>
          <a:lstStyle/>
          <a:p>
            <a:r>
              <a:rPr lang="fr-FR" b="1" dirty="0">
                <a:solidFill>
                  <a:srgbClr val="000000"/>
                </a:solidFill>
              </a:rPr>
              <a:t>Nous avons utilisés 4 modèles de régression :</a:t>
            </a:r>
          </a:p>
          <a:p>
            <a:pPr lvl="1"/>
            <a:r>
              <a:rPr lang="fr-FR" b="1" dirty="0">
                <a:solidFill>
                  <a:srgbClr val="000000"/>
                </a:solidFill>
              </a:rPr>
              <a:t>La régression classique</a:t>
            </a:r>
          </a:p>
          <a:p>
            <a:pPr lvl="1"/>
            <a:r>
              <a:rPr lang="fr-FR" b="1" dirty="0">
                <a:solidFill>
                  <a:srgbClr val="000000"/>
                </a:solidFill>
              </a:rPr>
              <a:t>La régression Ridge</a:t>
            </a:r>
          </a:p>
          <a:p>
            <a:pPr lvl="1"/>
            <a:r>
              <a:rPr lang="fr-FR" b="1" dirty="0">
                <a:solidFill>
                  <a:srgbClr val="000000"/>
                </a:solidFill>
              </a:rPr>
              <a:t>Le </a:t>
            </a:r>
            <a:r>
              <a:rPr lang="fr-FR" b="1" dirty="0" err="1">
                <a:solidFill>
                  <a:srgbClr val="000000"/>
                </a:solidFill>
              </a:rPr>
              <a:t>random</a:t>
            </a:r>
            <a:r>
              <a:rPr lang="fr-FR" b="1" dirty="0">
                <a:solidFill>
                  <a:srgbClr val="000000"/>
                </a:solidFill>
              </a:rPr>
              <a:t> Forest</a:t>
            </a:r>
          </a:p>
          <a:p>
            <a:pPr lvl="1"/>
            <a:r>
              <a:rPr lang="fr-FR" b="1" dirty="0">
                <a:solidFill>
                  <a:srgbClr val="000000"/>
                </a:solidFill>
              </a:rPr>
              <a:t>MLP</a:t>
            </a:r>
          </a:p>
          <a:p>
            <a:pPr marL="457200" lvl="1" indent="0">
              <a:buNone/>
            </a:pPr>
            <a:endParaRPr lang="fr-FR" b="1" dirty="0">
              <a:solidFill>
                <a:srgbClr val="000000"/>
              </a:solidFill>
            </a:endParaRPr>
          </a:p>
          <a:p>
            <a:pPr lvl="1"/>
            <a:endParaRPr lang="fr-FR" b="1" dirty="0">
              <a:solidFill>
                <a:srgbClr val="000000"/>
              </a:solidFill>
            </a:endParaRPr>
          </a:p>
          <a:p>
            <a:pPr marL="0" indent="0">
              <a:buNone/>
            </a:pPr>
            <a:endParaRPr lang="fr-FR" b="1" dirty="0">
              <a:solidFill>
                <a:srgbClr val="000000"/>
              </a:solidFill>
            </a:endParaRPr>
          </a:p>
        </p:txBody>
      </p:sp>
      <p:graphicFrame>
        <p:nvGraphicFramePr>
          <p:cNvPr id="11" name="Tableau 11">
            <a:extLst>
              <a:ext uri="{FF2B5EF4-FFF2-40B4-BE49-F238E27FC236}">
                <a16:creationId xmlns:a16="http://schemas.microsoft.com/office/drawing/2014/main" id="{FC99F937-A60D-48F0-AA6C-FCC11E2C1435}"/>
              </a:ext>
            </a:extLst>
          </p:cNvPr>
          <p:cNvGraphicFramePr>
            <a:graphicFrameLocks noGrp="1"/>
          </p:cNvGraphicFramePr>
          <p:nvPr>
            <p:extLst>
              <p:ext uri="{D42A27DB-BD31-4B8C-83A1-F6EECF244321}">
                <p14:modId xmlns:p14="http://schemas.microsoft.com/office/powerpoint/2010/main" val="36871053"/>
              </p:ext>
            </p:extLst>
          </p:nvPr>
        </p:nvGraphicFramePr>
        <p:xfrm>
          <a:off x="3104091" y="2264411"/>
          <a:ext cx="8909115" cy="3205606"/>
        </p:xfrm>
        <a:graphic>
          <a:graphicData uri="http://schemas.openxmlformats.org/drawingml/2006/table">
            <a:tbl>
              <a:tblPr firstRow="1" bandRow="1">
                <a:tableStyleId>{5C22544A-7EE6-4342-B048-85BDC9FD1C3A}</a:tableStyleId>
              </a:tblPr>
              <a:tblGrid>
                <a:gridCol w="1272731">
                  <a:extLst>
                    <a:ext uri="{9D8B030D-6E8A-4147-A177-3AD203B41FA5}">
                      <a16:colId xmlns:a16="http://schemas.microsoft.com/office/drawing/2014/main" val="1415450245"/>
                    </a:ext>
                  </a:extLst>
                </a:gridCol>
                <a:gridCol w="1272731">
                  <a:extLst>
                    <a:ext uri="{9D8B030D-6E8A-4147-A177-3AD203B41FA5}">
                      <a16:colId xmlns:a16="http://schemas.microsoft.com/office/drawing/2014/main" val="383364082"/>
                    </a:ext>
                  </a:extLst>
                </a:gridCol>
                <a:gridCol w="1272731">
                  <a:extLst>
                    <a:ext uri="{9D8B030D-6E8A-4147-A177-3AD203B41FA5}">
                      <a16:colId xmlns:a16="http://schemas.microsoft.com/office/drawing/2014/main" val="4146672903"/>
                    </a:ext>
                  </a:extLst>
                </a:gridCol>
                <a:gridCol w="1467884">
                  <a:extLst>
                    <a:ext uri="{9D8B030D-6E8A-4147-A177-3AD203B41FA5}">
                      <a16:colId xmlns:a16="http://schemas.microsoft.com/office/drawing/2014/main" val="899716387"/>
                    </a:ext>
                  </a:extLst>
                </a:gridCol>
                <a:gridCol w="1077576">
                  <a:extLst>
                    <a:ext uri="{9D8B030D-6E8A-4147-A177-3AD203B41FA5}">
                      <a16:colId xmlns:a16="http://schemas.microsoft.com/office/drawing/2014/main" val="2071406717"/>
                    </a:ext>
                  </a:extLst>
                </a:gridCol>
                <a:gridCol w="1272731">
                  <a:extLst>
                    <a:ext uri="{9D8B030D-6E8A-4147-A177-3AD203B41FA5}">
                      <a16:colId xmlns:a16="http://schemas.microsoft.com/office/drawing/2014/main" val="3401111064"/>
                    </a:ext>
                  </a:extLst>
                </a:gridCol>
                <a:gridCol w="1272731">
                  <a:extLst>
                    <a:ext uri="{9D8B030D-6E8A-4147-A177-3AD203B41FA5}">
                      <a16:colId xmlns:a16="http://schemas.microsoft.com/office/drawing/2014/main" val="255600995"/>
                    </a:ext>
                  </a:extLst>
                </a:gridCol>
              </a:tblGrid>
              <a:tr h="912638">
                <a:tc>
                  <a:txBody>
                    <a:bodyPr/>
                    <a:lstStyle/>
                    <a:p>
                      <a:r>
                        <a:rPr lang="fr-FR" dirty="0"/>
                        <a:t>Modèle </a:t>
                      </a:r>
                    </a:p>
                  </a:txBody>
                  <a:tcPr/>
                </a:tc>
                <a:tc>
                  <a:txBody>
                    <a:bodyPr/>
                    <a:lstStyle/>
                    <a:p>
                      <a:r>
                        <a:rPr lang="fr-FR" dirty="0"/>
                        <a:t>MSE</a:t>
                      </a:r>
                    </a:p>
                  </a:txBody>
                  <a:tcPr/>
                </a:tc>
                <a:tc>
                  <a:txBody>
                    <a:bodyPr/>
                    <a:lstStyle/>
                    <a:p>
                      <a:r>
                        <a:rPr lang="fr-FR" dirty="0"/>
                        <a:t>R2</a:t>
                      </a:r>
                    </a:p>
                  </a:txBody>
                  <a:tcPr/>
                </a:tc>
                <a:tc>
                  <a:txBody>
                    <a:bodyPr/>
                    <a:lstStyle/>
                    <a:p>
                      <a:r>
                        <a:rPr lang="fr-FR" dirty="0"/>
                        <a:t>Hyper-</a:t>
                      </a:r>
                      <a:r>
                        <a:rPr lang="fr-FR" dirty="0" err="1"/>
                        <a:t>paramétre</a:t>
                      </a:r>
                      <a:endParaRPr lang="fr-FR" dirty="0"/>
                    </a:p>
                  </a:txBody>
                  <a:tcPr/>
                </a:tc>
                <a:tc>
                  <a:txBody>
                    <a:bodyPr/>
                    <a:lstStyle/>
                    <a:p>
                      <a:r>
                        <a:rPr lang="fr-FR" dirty="0"/>
                        <a:t>MAE</a:t>
                      </a:r>
                    </a:p>
                  </a:txBody>
                  <a:tcPr/>
                </a:tc>
                <a:tc>
                  <a:txBody>
                    <a:bodyPr/>
                    <a:lstStyle/>
                    <a:p>
                      <a:r>
                        <a:rPr lang="fr-FR" dirty="0"/>
                        <a:t>RMSE</a:t>
                      </a:r>
                    </a:p>
                  </a:txBody>
                  <a:tcPr/>
                </a:tc>
                <a:tc>
                  <a:txBody>
                    <a:bodyPr/>
                    <a:lstStyle/>
                    <a:p>
                      <a:r>
                        <a:rPr lang="fr-FR" dirty="0"/>
                        <a:t>TPS </a:t>
                      </a:r>
                    </a:p>
                  </a:txBody>
                  <a:tcPr/>
                </a:tc>
                <a:extLst>
                  <a:ext uri="{0D108BD9-81ED-4DB2-BD59-A6C34878D82A}">
                    <a16:rowId xmlns:a16="http://schemas.microsoft.com/office/drawing/2014/main" val="1208968484"/>
                  </a:ext>
                </a:extLst>
              </a:tr>
              <a:tr h="912638">
                <a:tc>
                  <a:txBody>
                    <a:bodyPr/>
                    <a:lstStyle/>
                    <a:p>
                      <a:r>
                        <a:rPr lang="fr-FR" dirty="0"/>
                        <a:t>Régression classique</a:t>
                      </a:r>
                    </a:p>
                  </a:txBody>
                  <a:tcPr/>
                </a:tc>
                <a:tc>
                  <a:txBody>
                    <a:bodyPr/>
                    <a:lstStyle/>
                    <a:p>
                      <a:r>
                        <a:rPr lang="fr-FR" dirty="0"/>
                        <a:t>0,10</a:t>
                      </a:r>
                    </a:p>
                  </a:txBody>
                  <a:tcPr/>
                </a:tc>
                <a:tc>
                  <a:txBody>
                    <a:bodyPr/>
                    <a:lstStyle/>
                    <a:p>
                      <a:r>
                        <a:rPr lang="fr-FR" dirty="0"/>
                        <a:t>0,66</a:t>
                      </a:r>
                    </a:p>
                  </a:txBody>
                  <a:tcPr/>
                </a:tc>
                <a:tc>
                  <a:txBody>
                    <a:bodyPr/>
                    <a:lstStyle/>
                    <a:p>
                      <a:r>
                        <a:rPr lang="fr-FR" dirty="0"/>
                        <a:t>0</a:t>
                      </a:r>
                    </a:p>
                  </a:txBody>
                  <a:tcPr/>
                </a:tc>
                <a:tc>
                  <a:txBody>
                    <a:bodyPr/>
                    <a:lstStyle/>
                    <a:p>
                      <a:r>
                        <a:rPr lang="fr-FR" dirty="0"/>
                        <a:t>0,03</a:t>
                      </a:r>
                    </a:p>
                  </a:txBody>
                  <a:tcPr/>
                </a:tc>
                <a:tc>
                  <a:txBody>
                    <a:bodyPr/>
                    <a:lstStyle/>
                    <a:p>
                      <a:r>
                        <a:rPr lang="fr-FR" dirty="0"/>
                        <a:t>0,32</a:t>
                      </a:r>
                    </a:p>
                  </a:txBody>
                  <a:tcPr/>
                </a:tc>
                <a:tc>
                  <a:txBody>
                    <a:bodyPr/>
                    <a:lstStyle/>
                    <a:p>
                      <a:r>
                        <a:rPr lang="fr-FR" dirty="0"/>
                        <a:t>3790</a:t>
                      </a:r>
                    </a:p>
                  </a:txBody>
                  <a:tcPr/>
                </a:tc>
                <a:extLst>
                  <a:ext uri="{0D108BD9-81ED-4DB2-BD59-A6C34878D82A}">
                    <a16:rowId xmlns:a16="http://schemas.microsoft.com/office/drawing/2014/main" val="2972051726"/>
                  </a:ext>
                </a:extLst>
              </a:tr>
              <a:tr h="370125">
                <a:tc>
                  <a:txBody>
                    <a:bodyPr/>
                    <a:lstStyle/>
                    <a:p>
                      <a:r>
                        <a:rPr lang="fr-FR" dirty="0"/>
                        <a:t>Ridge</a:t>
                      </a:r>
                    </a:p>
                  </a:txBody>
                  <a:tcPr/>
                </a:tc>
                <a:tc>
                  <a:txBody>
                    <a:bodyPr/>
                    <a:lstStyle/>
                    <a:p>
                      <a:r>
                        <a:rPr lang="fr-FR" dirty="0"/>
                        <a:t>0,10</a:t>
                      </a:r>
                    </a:p>
                  </a:txBody>
                  <a:tcPr/>
                </a:tc>
                <a:tc>
                  <a:txBody>
                    <a:bodyPr/>
                    <a:lstStyle/>
                    <a:p>
                      <a:r>
                        <a:rPr lang="fr-FR" dirty="0"/>
                        <a:t>0,66</a:t>
                      </a:r>
                    </a:p>
                  </a:txBody>
                  <a:tcPr/>
                </a:tc>
                <a:tc>
                  <a:txBody>
                    <a:bodyPr/>
                    <a:lstStyle/>
                    <a:p>
                      <a:r>
                        <a:rPr lang="fr-FR" dirty="0"/>
                        <a:t>1</a:t>
                      </a:r>
                    </a:p>
                  </a:txBody>
                  <a:tcPr/>
                </a:tc>
                <a:tc>
                  <a:txBody>
                    <a:bodyPr/>
                    <a:lstStyle/>
                    <a:p>
                      <a:r>
                        <a:rPr lang="fr-FR" dirty="0"/>
                        <a:t>0,03</a:t>
                      </a:r>
                    </a:p>
                  </a:txBody>
                  <a:tcPr/>
                </a:tc>
                <a:tc>
                  <a:txBody>
                    <a:bodyPr/>
                    <a:lstStyle/>
                    <a:p>
                      <a:r>
                        <a:rPr lang="fr-FR" dirty="0"/>
                        <a:t>0,32</a:t>
                      </a:r>
                    </a:p>
                  </a:txBody>
                  <a:tcPr/>
                </a:tc>
                <a:tc>
                  <a:txBody>
                    <a:bodyPr/>
                    <a:lstStyle/>
                    <a:p>
                      <a:r>
                        <a:rPr lang="fr-FR" dirty="0"/>
                        <a:t>3852</a:t>
                      </a:r>
                    </a:p>
                  </a:txBody>
                  <a:tcPr/>
                </a:tc>
                <a:extLst>
                  <a:ext uri="{0D108BD9-81ED-4DB2-BD59-A6C34878D82A}">
                    <a16:rowId xmlns:a16="http://schemas.microsoft.com/office/drawing/2014/main" val="1835854354"/>
                  </a:ext>
                </a:extLst>
              </a:tr>
              <a:tr h="638847">
                <a:tc>
                  <a:txBody>
                    <a:bodyPr/>
                    <a:lstStyle/>
                    <a:p>
                      <a:r>
                        <a:rPr lang="fr-FR" dirty="0" err="1"/>
                        <a:t>Random</a:t>
                      </a:r>
                      <a:r>
                        <a:rPr lang="fr-FR" dirty="0"/>
                        <a:t> Forest</a:t>
                      </a:r>
                    </a:p>
                  </a:txBody>
                  <a:tcPr/>
                </a:tc>
                <a:tc>
                  <a:txBody>
                    <a:bodyPr/>
                    <a:lstStyle/>
                    <a:p>
                      <a:r>
                        <a:rPr lang="fr-FR" dirty="0"/>
                        <a:t>0,10</a:t>
                      </a:r>
                    </a:p>
                  </a:txBody>
                  <a:tcPr/>
                </a:tc>
                <a:tc>
                  <a:txBody>
                    <a:bodyPr/>
                    <a:lstStyle/>
                    <a:p>
                      <a:r>
                        <a:rPr lang="fr-FR" dirty="0"/>
                        <a:t>0,67</a:t>
                      </a:r>
                    </a:p>
                  </a:txBody>
                  <a:tcPr/>
                </a:tc>
                <a:tc>
                  <a:txBody>
                    <a:bodyPr/>
                    <a:lstStyle/>
                    <a:p>
                      <a:r>
                        <a:rPr lang="fr-FR" dirty="0"/>
                        <a:t>1</a:t>
                      </a:r>
                    </a:p>
                  </a:txBody>
                  <a:tcPr/>
                </a:tc>
                <a:tc>
                  <a:txBody>
                    <a:bodyPr/>
                    <a:lstStyle/>
                    <a:p>
                      <a:r>
                        <a:rPr lang="fr-FR" dirty="0"/>
                        <a:t>0,03</a:t>
                      </a:r>
                    </a:p>
                  </a:txBody>
                  <a:tcPr/>
                </a:tc>
                <a:tc>
                  <a:txBody>
                    <a:bodyPr/>
                    <a:lstStyle/>
                    <a:p>
                      <a:r>
                        <a:rPr lang="fr-FR" dirty="0"/>
                        <a:t>0,32</a:t>
                      </a:r>
                    </a:p>
                  </a:txBody>
                  <a:tcPr/>
                </a:tc>
                <a:tc>
                  <a:txBody>
                    <a:bodyPr/>
                    <a:lstStyle/>
                    <a:p>
                      <a:r>
                        <a:rPr lang="fr-FR" dirty="0"/>
                        <a:t>3924</a:t>
                      </a:r>
                    </a:p>
                  </a:txBody>
                  <a:tcPr/>
                </a:tc>
                <a:extLst>
                  <a:ext uri="{0D108BD9-81ED-4DB2-BD59-A6C34878D82A}">
                    <a16:rowId xmlns:a16="http://schemas.microsoft.com/office/drawing/2014/main" val="4221790059"/>
                  </a:ext>
                </a:extLst>
              </a:tr>
              <a:tr h="370125">
                <a:tc>
                  <a:txBody>
                    <a:bodyPr/>
                    <a:lstStyle/>
                    <a:p>
                      <a:r>
                        <a:rPr lang="fr-FR" dirty="0"/>
                        <a:t>MLP</a:t>
                      </a:r>
                    </a:p>
                  </a:txBody>
                  <a:tcPr/>
                </a:tc>
                <a:tc>
                  <a:txBody>
                    <a:bodyPr/>
                    <a:lstStyle/>
                    <a:p>
                      <a:r>
                        <a:rPr lang="fr-FR" dirty="0"/>
                        <a:t>0,10</a:t>
                      </a:r>
                    </a:p>
                  </a:txBody>
                  <a:tcPr/>
                </a:tc>
                <a:tc>
                  <a:txBody>
                    <a:bodyPr/>
                    <a:lstStyle/>
                    <a:p>
                      <a:r>
                        <a:rPr lang="fr-FR" dirty="0"/>
                        <a:t>0,66</a:t>
                      </a:r>
                    </a:p>
                  </a:txBody>
                  <a:tcPr/>
                </a:tc>
                <a:tc>
                  <a:txBody>
                    <a:bodyPr/>
                    <a:lstStyle/>
                    <a:p>
                      <a:r>
                        <a:rPr lang="fr-FR" dirty="0"/>
                        <a:t>5</a:t>
                      </a:r>
                    </a:p>
                  </a:txBody>
                  <a:tcPr/>
                </a:tc>
                <a:tc>
                  <a:txBody>
                    <a:bodyPr/>
                    <a:lstStyle/>
                    <a:p>
                      <a:r>
                        <a:rPr lang="fr-FR" dirty="0"/>
                        <a:t>0,03</a:t>
                      </a:r>
                    </a:p>
                  </a:txBody>
                  <a:tcPr/>
                </a:tc>
                <a:tc>
                  <a:txBody>
                    <a:bodyPr/>
                    <a:lstStyle/>
                    <a:p>
                      <a:r>
                        <a:rPr lang="fr-FR" dirty="0"/>
                        <a:t>0,32</a:t>
                      </a:r>
                    </a:p>
                  </a:txBody>
                  <a:tcPr/>
                </a:tc>
                <a:tc>
                  <a:txBody>
                    <a:bodyPr/>
                    <a:lstStyle/>
                    <a:p>
                      <a:r>
                        <a:rPr lang="fr-FR" dirty="0"/>
                        <a:t>4008</a:t>
                      </a:r>
                    </a:p>
                  </a:txBody>
                  <a:tcPr/>
                </a:tc>
                <a:extLst>
                  <a:ext uri="{0D108BD9-81ED-4DB2-BD59-A6C34878D82A}">
                    <a16:rowId xmlns:a16="http://schemas.microsoft.com/office/drawing/2014/main" val="2690141701"/>
                  </a:ext>
                </a:extLst>
              </a:tr>
            </a:tbl>
          </a:graphicData>
        </a:graphic>
      </p:graphicFrame>
    </p:spTree>
    <p:extLst>
      <p:ext uri="{BB962C8B-B14F-4D97-AF65-F5344CB8AC3E}">
        <p14:creationId xmlns:p14="http://schemas.microsoft.com/office/powerpoint/2010/main" val="396189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DEB4883D-8B47-4E1F-B200-040C90622D54}"/>
              </a:ext>
            </a:extLst>
          </p:cNvPr>
          <p:cNvSpPr txBox="1"/>
          <p:nvPr/>
        </p:nvSpPr>
        <p:spPr>
          <a:xfrm>
            <a:off x="8025981" y="402659"/>
            <a:ext cx="3378261" cy="1384995"/>
          </a:xfrm>
          <a:prstGeom prst="rect">
            <a:avLst/>
          </a:prstGeom>
          <a:noFill/>
        </p:spPr>
        <p:txBody>
          <a:bodyPr wrap="square" rtlCol="0">
            <a:spAutoFit/>
          </a:bodyPr>
          <a:lstStyle/>
          <a:p>
            <a:r>
              <a:rPr lang="fr-FR" b="1" u="sng" dirty="0"/>
              <a:t>Légende:</a:t>
            </a:r>
          </a:p>
          <a:p>
            <a:r>
              <a:rPr lang="fr-FR" sz="1200" b="1" dirty="0"/>
              <a:t>Bleu </a:t>
            </a:r>
            <a:r>
              <a:rPr lang="fr-FR" sz="1200" dirty="0"/>
              <a:t>représente le taux de remplissage de la colonne</a:t>
            </a:r>
          </a:p>
          <a:p>
            <a:r>
              <a:rPr lang="fr-FR" sz="1200" b="1" dirty="0"/>
              <a:t>Vert </a:t>
            </a:r>
            <a:r>
              <a:rPr lang="fr-FR" sz="1200" dirty="0"/>
              <a:t>représente le taux de valeurs manquantes de la colonne </a:t>
            </a:r>
            <a:endParaRPr lang="fr-FR" sz="1200" b="1" dirty="0"/>
          </a:p>
          <a:p>
            <a:endParaRPr lang="fr-FR" dirty="0"/>
          </a:p>
        </p:txBody>
      </p:sp>
      <p:sp>
        <p:nvSpPr>
          <p:cNvPr id="2" name="Espace réservé du pied de page 1">
            <a:extLst>
              <a:ext uri="{FF2B5EF4-FFF2-40B4-BE49-F238E27FC236}">
                <a16:creationId xmlns:a16="http://schemas.microsoft.com/office/drawing/2014/main" id="{468B72F1-DA75-44BB-8101-41F4D4A4969E}"/>
              </a:ext>
            </a:extLst>
          </p:cNvPr>
          <p:cNvSpPr>
            <a:spLocks noGrp="1"/>
          </p:cNvSpPr>
          <p:nvPr>
            <p:ph type="ftr" sz="quarter" idx="11"/>
          </p:nvPr>
        </p:nvSpPr>
        <p:spPr/>
        <p:txBody>
          <a:bodyPr/>
          <a:lstStyle/>
          <a:p>
            <a:r>
              <a:rPr lang="fr-FR"/>
              <a:t>CAMARA Souleymane Étudiant Data Scientist Open Class Room Central Supélec</a:t>
            </a:r>
          </a:p>
        </p:txBody>
      </p:sp>
      <p:sp>
        <p:nvSpPr>
          <p:cNvPr id="3" name="Espace réservé du numéro de diapositive 2">
            <a:extLst>
              <a:ext uri="{FF2B5EF4-FFF2-40B4-BE49-F238E27FC236}">
                <a16:creationId xmlns:a16="http://schemas.microsoft.com/office/drawing/2014/main" id="{ED2E8711-925A-4406-8607-509BBBE33589}"/>
              </a:ext>
            </a:extLst>
          </p:cNvPr>
          <p:cNvSpPr>
            <a:spLocks noGrp="1"/>
          </p:cNvSpPr>
          <p:nvPr>
            <p:ph type="sldNum" sz="quarter" idx="12"/>
          </p:nvPr>
        </p:nvSpPr>
        <p:spPr/>
        <p:txBody>
          <a:bodyPr/>
          <a:lstStyle/>
          <a:p>
            <a:fld id="{8C81EA20-52F5-4E47-A504-4662F122570D}" type="slidenum">
              <a:rPr lang="fr-FR" smtClean="0"/>
              <a:t>5</a:t>
            </a:fld>
            <a:endParaRPr lang="fr-FR"/>
          </a:p>
        </p:txBody>
      </p:sp>
      <p:sp>
        <p:nvSpPr>
          <p:cNvPr id="4" name="Espace réservé de la date 3">
            <a:extLst>
              <a:ext uri="{FF2B5EF4-FFF2-40B4-BE49-F238E27FC236}">
                <a16:creationId xmlns:a16="http://schemas.microsoft.com/office/drawing/2014/main" id="{1324A414-5825-4140-B8EB-983F70F6B1A8}"/>
              </a:ext>
            </a:extLst>
          </p:cNvPr>
          <p:cNvSpPr>
            <a:spLocks noGrp="1"/>
          </p:cNvSpPr>
          <p:nvPr>
            <p:ph type="dt" sz="half" idx="10"/>
          </p:nvPr>
        </p:nvSpPr>
        <p:spPr/>
        <p:txBody>
          <a:bodyPr/>
          <a:lstStyle/>
          <a:p>
            <a:fld id="{3E180BC3-8A27-4728-BC87-2A40D33DE5C3}" type="datetime1">
              <a:rPr lang="fr-FR" smtClean="0"/>
              <a:t>02/05/2021</a:t>
            </a:fld>
            <a:endParaRPr lang="fr-FR"/>
          </a:p>
        </p:txBody>
      </p:sp>
      <p:pic>
        <p:nvPicPr>
          <p:cNvPr id="1030" name="Picture 6">
            <a:extLst>
              <a:ext uri="{FF2B5EF4-FFF2-40B4-BE49-F238E27FC236}">
                <a16:creationId xmlns:a16="http://schemas.microsoft.com/office/drawing/2014/main" id="{C02F79CE-A29D-4BC9-8E49-3F777A7BE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36" y="546597"/>
            <a:ext cx="7800975" cy="5962650"/>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A764FC79-A746-4B20-BF1D-197491EE694D}"/>
              </a:ext>
            </a:extLst>
          </p:cNvPr>
          <p:cNvSpPr txBox="1"/>
          <p:nvPr/>
        </p:nvSpPr>
        <p:spPr>
          <a:xfrm>
            <a:off x="1807824" y="117920"/>
            <a:ext cx="6042359" cy="461665"/>
          </a:xfrm>
          <a:prstGeom prst="rect">
            <a:avLst/>
          </a:prstGeom>
          <a:noFill/>
        </p:spPr>
        <p:txBody>
          <a:bodyPr wrap="square">
            <a:spAutoFit/>
          </a:bodyPr>
          <a:lstStyle/>
          <a:p>
            <a:r>
              <a:rPr lang="fr-FR" sz="1200" dirty="0"/>
              <a:t>La concaténation de nos deux bases nous donne 6716 propriétés et 51 colonnes, suppression des colonnes ayant &gt;95 % de VM , il nous reste 46 colonnes </a:t>
            </a:r>
          </a:p>
        </p:txBody>
      </p:sp>
    </p:spTree>
    <p:extLst>
      <p:ext uri="{BB962C8B-B14F-4D97-AF65-F5344CB8AC3E}">
        <p14:creationId xmlns:p14="http://schemas.microsoft.com/office/powerpoint/2010/main" val="2753257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rPr>
              <a:t>RESUME </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50</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12" name="ZoneTexte 11">
            <a:extLst>
              <a:ext uri="{FF2B5EF4-FFF2-40B4-BE49-F238E27FC236}">
                <a16:creationId xmlns:a16="http://schemas.microsoft.com/office/drawing/2014/main" id="{720E79EA-6ECF-415A-BCEC-CC5D1EF98B59}"/>
              </a:ext>
            </a:extLst>
          </p:cNvPr>
          <p:cNvSpPr txBox="1"/>
          <p:nvPr/>
        </p:nvSpPr>
        <p:spPr>
          <a:xfrm>
            <a:off x="8761442" y="1404804"/>
            <a:ext cx="1650007" cy="286232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dirty="0"/>
              <a:t>Les meilleurs modèles sont  le </a:t>
            </a:r>
            <a:r>
              <a:rPr lang="fr-FR" dirty="0" err="1"/>
              <a:t>random</a:t>
            </a:r>
            <a:r>
              <a:rPr lang="fr-FR" dirty="0"/>
              <a:t> </a:t>
            </a:r>
            <a:r>
              <a:rPr lang="fr-FR" dirty="0" err="1"/>
              <a:t>Forest.On</a:t>
            </a:r>
            <a:r>
              <a:rPr lang="fr-FR" dirty="0"/>
              <a:t> choisira le </a:t>
            </a:r>
            <a:r>
              <a:rPr lang="fr-FR" dirty="0" err="1"/>
              <a:t>random</a:t>
            </a:r>
            <a:r>
              <a:rPr lang="fr-FR" dirty="0"/>
              <a:t> </a:t>
            </a:r>
            <a:r>
              <a:rPr lang="fr-FR" dirty="0" err="1"/>
              <a:t>forest</a:t>
            </a:r>
            <a:r>
              <a:rPr lang="fr-FR" dirty="0"/>
              <a:t> qui est sensiblement meilleur avec un R 2 à 0,67</a:t>
            </a:r>
          </a:p>
        </p:txBody>
      </p:sp>
      <p:pic>
        <p:nvPicPr>
          <p:cNvPr id="17410" name="Picture 2">
            <a:extLst>
              <a:ext uri="{FF2B5EF4-FFF2-40B4-BE49-F238E27FC236}">
                <a16:creationId xmlns:a16="http://schemas.microsoft.com/office/drawing/2014/main" id="{5CD0C6EF-B185-43A1-AE06-7A8EB0D64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370" y="1404804"/>
            <a:ext cx="5080443" cy="388743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 coins arrondis 6">
            <a:extLst>
              <a:ext uri="{FF2B5EF4-FFF2-40B4-BE49-F238E27FC236}">
                <a16:creationId xmlns:a16="http://schemas.microsoft.com/office/drawing/2014/main" id="{995BC72C-58EC-4681-AE88-C72A6F42E818}"/>
              </a:ext>
            </a:extLst>
          </p:cNvPr>
          <p:cNvSpPr/>
          <p:nvPr/>
        </p:nvSpPr>
        <p:spPr>
          <a:xfrm>
            <a:off x="3861935" y="1798150"/>
            <a:ext cx="1103410" cy="3570757"/>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7893900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b="1" dirty="0">
                <a:ln w="22225">
                  <a:solidFill>
                    <a:schemeClr val="accent2"/>
                  </a:solidFill>
                  <a:prstDash val="solid"/>
                </a:ln>
                <a:solidFill>
                  <a:schemeClr val="accent2">
                    <a:lumMod val="40000"/>
                    <a:lumOff val="60000"/>
                  </a:schemeClr>
                </a:solidFill>
              </a:rPr>
              <a:t>PREVISION EMISSION CO2 AVEC ENERGYSTAR</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51</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18080" y="1400328"/>
            <a:ext cx="10365316" cy="2906035"/>
          </a:xfrm>
        </p:spPr>
        <p:txBody>
          <a:bodyPr>
            <a:normAutofit/>
          </a:bodyPr>
          <a:lstStyle/>
          <a:p>
            <a:r>
              <a:rPr lang="fr-FR" b="1" dirty="0">
                <a:solidFill>
                  <a:srgbClr val="000000"/>
                </a:solidFill>
              </a:rPr>
              <a:t>Le </a:t>
            </a:r>
            <a:r>
              <a:rPr lang="fr-FR" b="1" dirty="0" err="1">
                <a:solidFill>
                  <a:srgbClr val="000000"/>
                </a:solidFill>
              </a:rPr>
              <a:t>random</a:t>
            </a:r>
            <a:r>
              <a:rPr lang="fr-FR" b="1" dirty="0">
                <a:solidFill>
                  <a:srgbClr val="000000"/>
                </a:solidFill>
              </a:rPr>
              <a:t> Forest étant le meilleur nous allons l’utiliser pour la prévision des émission en CO2 avec la variable ENERGYSTARSCORE</a:t>
            </a:r>
          </a:p>
          <a:p>
            <a:r>
              <a:rPr lang="fr-FR" b="1" dirty="0">
                <a:solidFill>
                  <a:srgbClr val="000000"/>
                </a:solidFill>
              </a:rPr>
              <a:t>D’après la validation croisée  le meilleur hyperparamètre est :</a:t>
            </a:r>
          </a:p>
          <a:p>
            <a:pPr lvl="1"/>
            <a:r>
              <a:rPr lang="fr-FR" b="1" dirty="0" err="1">
                <a:solidFill>
                  <a:srgbClr val="000000"/>
                </a:solidFill>
              </a:rPr>
              <a:t>N_estimator</a:t>
            </a:r>
            <a:r>
              <a:rPr lang="fr-FR" b="1" dirty="0">
                <a:solidFill>
                  <a:srgbClr val="000000"/>
                </a:solidFill>
              </a:rPr>
              <a:t>=200 le nombre d’arbres</a:t>
            </a:r>
          </a:p>
          <a:p>
            <a:pPr marL="0" indent="0">
              <a:buNone/>
            </a:pPr>
            <a:endParaRPr lang="fr-FR" b="1" dirty="0">
              <a:solidFill>
                <a:srgbClr val="000000"/>
              </a:solidFill>
            </a:endParaRPr>
          </a:p>
        </p:txBody>
      </p:sp>
    </p:spTree>
    <p:extLst>
      <p:ext uri="{BB962C8B-B14F-4D97-AF65-F5344CB8AC3E}">
        <p14:creationId xmlns:p14="http://schemas.microsoft.com/office/powerpoint/2010/main" val="8031940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b="1" dirty="0">
                <a:ln w="22225">
                  <a:solidFill>
                    <a:schemeClr val="accent2"/>
                  </a:solidFill>
                  <a:prstDash val="solid"/>
                </a:ln>
                <a:solidFill>
                  <a:schemeClr val="accent2">
                    <a:lumMod val="40000"/>
                    <a:lumOff val="60000"/>
                  </a:schemeClr>
                </a:solidFill>
              </a:rPr>
              <a:t>PREVISION EMISSION CO2 AVEC ENERGYSTAR</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52</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10" name="ZoneTexte 9">
            <a:extLst>
              <a:ext uri="{FF2B5EF4-FFF2-40B4-BE49-F238E27FC236}">
                <a16:creationId xmlns:a16="http://schemas.microsoft.com/office/drawing/2014/main" id="{D656F9EF-497F-490F-8F64-472AA2CCCEEE}"/>
              </a:ext>
            </a:extLst>
          </p:cNvPr>
          <p:cNvSpPr txBox="1"/>
          <p:nvPr/>
        </p:nvSpPr>
        <p:spPr>
          <a:xfrm>
            <a:off x="7508838" y="1720840"/>
            <a:ext cx="2382592"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Si l’importance de la variable nous avons une forte consommation </a:t>
            </a:r>
          </a:p>
          <a:p>
            <a:r>
              <a:rPr lang="fr-FR" dirty="0"/>
              <a:t>De même pour une importance faible nous avons une consommation faible </a:t>
            </a:r>
          </a:p>
          <a:p>
            <a:r>
              <a:rPr lang="fr-FR" dirty="0"/>
              <a:t>Si l’importance de la variable est nul nous avons une consommation nulle</a:t>
            </a:r>
          </a:p>
        </p:txBody>
      </p:sp>
      <p:pic>
        <p:nvPicPr>
          <p:cNvPr id="18434" name="Picture 2">
            <a:extLst>
              <a:ext uri="{FF2B5EF4-FFF2-40B4-BE49-F238E27FC236}">
                <a16:creationId xmlns:a16="http://schemas.microsoft.com/office/drawing/2014/main" id="{3EAFAA4E-6672-407E-9FBF-7C1B4F708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31" y="1220052"/>
            <a:ext cx="55530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733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rPr>
              <a:t>VERIFICATION DES HYPOTHESES</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53</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84489" y="1003407"/>
            <a:ext cx="10365316" cy="612374"/>
          </a:xfrm>
        </p:spPr>
        <p:txBody>
          <a:bodyPr>
            <a:normAutofit lnSpcReduction="10000"/>
          </a:bodyPr>
          <a:lstStyle/>
          <a:p>
            <a:r>
              <a:rPr lang="fr-FR" b="1" dirty="0">
                <a:solidFill>
                  <a:srgbClr val="000000"/>
                </a:solidFill>
              </a:rPr>
              <a:t>Nous allons vérifier ces trois hypothèses de la régression l’indépendance de l’erreur, la normalité des erreurs et l’homogénéité de l’erreur</a:t>
            </a:r>
          </a:p>
          <a:p>
            <a:endParaRPr lang="fr-FR" b="1" dirty="0">
              <a:solidFill>
                <a:srgbClr val="000000"/>
              </a:solidFill>
            </a:endParaRPr>
          </a:p>
          <a:p>
            <a:endParaRPr lang="fr-FR" b="1" dirty="0">
              <a:solidFill>
                <a:srgbClr val="000000"/>
              </a:solidFill>
            </a:endParaRPr>
          </a:p>
          <a:p>
            <a:pPr marL="0" indent="0">
              <a:buNone/>
            </a:pPr>
            <a:endParaRPr lang="fr-FR" b="1" dirty="0">
              <a:solidFill>
                <a:srgbClr val="000000"/>
              </a:solidFill>
            </a:endParaRPr>
          </a:p>
        </p:txBody>
      </p:sp>
      <p:sp>
        <p:nvSpPr>
          <p:cNvPr id="3" name="ZoneTexte 2">
            <a:extLst>
              <a:ext uri="{FF2B5EF4-FFF2-40B4-BE49-F238E27FC236}">
                <a16:creationId xmlns:a16="http://schemas.microsoft.com/office/drawing/2014/main" id="{F76329F1-29C1-499D-9C16-D666AD595D3C}"/>
              </a:ext>
            </a:extLst>
          </p:cNvPr>
          <p:cNvSpPr txBox="1"/>
          <p:nvPr/>
        </p:nvSpPr>
        <p:spPr>
          <a:xfrm>
            <a:off x="318080" y="4469598"/>
            <a:ext cx="3496614" cy="1384995"/>
          </a:xfrm>
          <a:prstGeom prst="rect">
            <a:avLst/>
          </a:prstGeom>
          <a:noFill/>
        </p:spPr>
        <p:txBody>
          <a:bodyPr wrap="square" rtlCol="0">
            <a:spAutoFit/>
          </a:bodyPr>
          <a:lstStyle/>
          <a:p>
            <a:r>
              <a:rPr lang="fr-FR" sz="1400" dirty="0"/>
              <a:t>La zone bleue représente l’intervalle de confiance [−1.96/(√n),1.96/(√n)] obtenu en utilisant l’intervalle de confiance asymptotique avec alpha = 5% et table quantile loi normale 1-alpha/2 autocorrélation des que ca dépasse</a:t>
            </a:r>
          </a:p>
        </p:txBody>
      </p:sp>
      <p:sp>
        <p:nvSpPr>
          <p:cNvPr id="7" name="ZoneTexte 6">
            <a:extLst>
              <a:ext uri="{FF2B5EF4-FFF2-40B4-BE49-F238E27FC236}">
                <a16:creationId xmlns:a16="http://schemas.microsoft.com/office/drawing/2014/main" id="{41EA4C08-3313-4589-B622-9E9DAEF78CC1}"/>
              </a:ext>
            </a:extLst>
          </p:cNvPr>
          <p:cNvSpPr txBox="1"/>
          <p:nvPr/>
        </p:nvSpPr>
        <p:spPr>
          <a:xfrm>
            <a:off x="4352340" y="5072621"/>
            <a:ext cx="3356205" cy="276999"/>
          </a:xfrm>
          <a:prstGeom prst="rect">
            <a:avLst/>
          </a:prstGeom>
          <a:noFill/>
        </p:spPr>
        <p:txBody>
          <a:bodyPr wrap="square" rtlCol="0">
            <a:spAutoFit/>
          </a:bodyPr>
          <a:lstStyle/>
          <a:p>
            <a:r>
              <a:rPr lang="fr-FR" sz="1200" dirty="0"/>
              <a:t>L’histogramme semble être symétrique</a:t>
            </a:r>
          </a:p>
        </p:txBody>
      </p:sp>
      <p:sp>
        <p:nvSpPr>
          <p:cNvPr id="9" name="ZoneTexte 8">
            <a:extLst>
              <a:ext uri="{FF2B5EF4-FFF2-40B4-BE49-F238E27FC236}">
                <a16:creationId xmlns:a16="http://schemas.microsoft.com/office/drawing/2014/main" id="{281A626E-6330-44C7-9934-3ED7A979EEAF}"/>
              </a:ext>
            </a:extLst>
          </p:cNvPr>
          <p:cNvSpPr txBox="1"/>
          <p:nvPr/>
        </p:nvSpPr>
        <p:spPr>
          <a:xfrm>
            <a:off x="8290901" y="4775817"/>
            <a:ext cx="2870909" cy="461665"/>
          </a:xfrm>
          <a:prstGeom prst="rect">
            <a:avLst/>
          </a:prstGeom>
          <a:noFill/>
        </p:spPr>
        <p:txBody>
          <a:bodyPr wrap="square" rtlCol="0">
            <a:spAutoFit/>
          </a:bodyPr>
          <a:lstStyle/>
          <a:p>
            <a:r>
              <a:rPr lang="fr-FR" sz="1200" dirty="0"/>
              <a:t>On remarque que les erreurs sont assez regroupés </a:t>
            </a:r>
          </a:p>
        </p:txBody>
      </p:sp>
      <p:pic>
        <p:nvPicPr>
          <p:cNvPr id="23554" name="Picture 2">
            <a:extLst>
              <a:ext uri="{FF2B5EF4-FFF2-40B4-BE49-F238E27FC236}">
                <a16:creationId xmlns:a16="http://schemas.microsoft.com/office/drawing/2014/main" id="{60A642D5-EB71-4436-A7CF-201D82BC2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53" y="1861614"/>
            <a:ext cx="35433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a:extLst>
              <a:ext uri="{FF2B5EF4-FFF2-40B4-BE49-F238E27FC236}">
                <a16:creationId xmlns:a16="http://schemas.microsoft.com/office/drawing/2014/main" id="{A5A0D115-FDE4-4562-879D-719ED4A6F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867" y="2052810"/>
            <a:ext cx="36576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2A346226-83EA-4756-9BBC-716A9B290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1067" y="1591601"/>
            <a:ext cx="33528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584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b="1" dirty="0">
                <a:ln w="22225">
                  <a:solidFill>
                    <a:schemeClr val="accent2"/>
                  </a:solidFill>
                  <a:prstDash val="solid"/>
                </a:ln>
                <a:solidFill>
                  <a:schemeClr val="accent2">
                    <a:lumMod val="40000"/>
                    <a:lumOff val="60000"/>
                  </a:schemeClr>
                </a:solidFill>
              </a:rPr>
              <a:t>CALCUL DES MESURES ET COMPARAISON </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54</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18080" y="1400329"/>
            <a:ext cx="10365316" cy="750300"/>
          </a:xfrm>
        </p:spPr>
        <p:txBody>
          <a:bodyPr>
            <a:normAutofit/>
          </a:bodyPr>
          <a:lstStyle/>
          <a:p>
            <a:r>
              <a:rPr lang="fr-FR" b="1" dirty="0">
                <a:solidFill>
                  <a:srgbClr val="000000"/>
                </a:solidFill>
              </a:rPr>
              <a:t>Nous allons calculer les mesures et comparer notre régression avec une approche naïve avec la prévision d’une valeur constante</a:t>
            </a:r>
          </a:p>
          <a:p>
            <a:endParaRPr lang="fr-FR" b="1" dirty="0">
              <a:solidFill>
                <a:srgbClr val="000000"/>
              </a:solidFill>
            </a:endParaRPr>
          </a:p>
          <a:p>
            <a:pPr marL="0" indent="0">
              <a:buNone/>
            </a:pPr>
            <a:endParaRPr lang="fr-FR" b="1" dirty="0">
              <a:solidFill>
                <a:srgbClr val="000000"/>
              </a:solidFill>
            </a:endParaRPr>
          </a:p>
        </p:txBody>
      </p:sp>
      <p:graphicFrame>
        <p:nvGraphicFramePr>
          <p:cNvPr id="10" name="Tableau 10">
            <a:extLst>
              <a:ext uri="{FF2B5EF4-FFF2-40B4-BE49-F238E27FC236}">
                <a16:creationId xmlns:a16="http://schemas.microsoft.com/office/drawing/2014/main" id="{FD59DE21-D46A-4C11-98D6-2072ADBC1A7D}"/>
              </a:ext>
            </a:extLst>
          </p:cNvPr>
          <p:cNvGraphicFramePr>
            <a:graphicFrameLocks noGrp="1"/>
          </p:cNvGraphicFramePr>
          <p:nvPr>
            <p:extLst>
              <p:ext uri="{D42A27DB-BD31-4B8C-83A1-F6EECF244321}">
                <p14:modId xmlns:p14="http://schemas.microsoft.com/office/powerpoint/2010/main" val="716031366"/>
              </p:ext>
            </p:extLst>
          </p:nvPr>
        </p:nvGraphicFramePr>
        <p:xfrm>
          <a:off x="994999" y="2150629"/>
          <a:ext cx="5418666" cy="1381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18981212"/>
                    </a:ext>
                  </a:extLst>
                </a:gridCol>
                <a:gridCol w="2709333">
                  <a:extLst>
                    <a:ext uri="{9D8B030D-6E8A-4147-A177-3AD203B41FA5}">
                      <a16:colId xmlns:a16="http://schemas.microsoft.com/office/drawing/2014/main" val="3374531136"/>
                    </a:ext>
                  </a:extLst>
                </a:gridCol>
              </a:tblGrid>
              <a:tr h="451040">
                <a:tc>
                  <a:txBody>
                    <a:bodyPr/>
                    <a:lstStyle/>
                    <a:p>
                      <a:r>
                        <a:rPr lang="fr-FR" dirty="0"/>
                        <a:t>Régression </a:t>
                      </a:r>
                      <a:r>
                        <a:rPr lang="fr-FR" dirty="0" err="1"/>
                        <a:t>Random</a:t>
                      </a:r>
                      <a:r>
                        <a:rPr lang="fr-FR" dirty="0"/>
                        <a:t> Forest</a:t>
                      </a:r>
                    </a:p>
                  </a:txBody>
                  <a:tcPr/>
                </a:tc>
                <a:tc>
                  <a:txBody>
                    <a:bodyPr/>
                    <a:lstStyle/>
                    <a:p>
                      <a:r>
                        <a:rPr lang="fr-FR" dirty="0"/>
                        <a:t>Approche </a:t>
                      </a:r>
                      <a:r>
                        <a:rPr lang="fr-FR" dirty="0" err="1"/>
                        <a:t>naive</a:t>
                      </a:r>
                      <a:r>
                        <a:rPr lang="fr-FR" dirty="0"/>
                        <a:t> avec une constante</a:t>
                      </a:r>
                    </a:p>
                  </a:txBody>
                  <a:tcPr/>
                </a:tc>
                <a:extLst>
                  <a:ext uri="{0D108BD9-81ED-4DB2-BD59-A6C34878D82A}">
                    <a16:rowId xmlns:a16="http://schemas.microsoft.com/office/drawing/2014/main" val="4235560445"/>
                  </a:ext>
                </a:extLst>
              </a:tr>
              <a:tr h="370840">
                <a:tc>
                  <a:txBody>
                    <a:bodyPr/>
                    <a:lstStyle/>
                    <a:p>
                      <a:r>
                        <a:rPr lang="fr-FR" dirty="0">
                          <a:highlight>
                            <a:srgbClr val="FFFF00"/>
                          </a:highlight>
                        </a:rPr>
                        <a:t>0,20 MSE</a:t>
                      </a:r>
                    </a:p>
                  </a:txBody>
                  <a:tcPr/>
                </a:tc>
                <a:tc>
                  <a:txBody>
                    <a:bodyPr/>
                    <a:lstStyle/>
                    <a:p>
                      <a:r>
                        <a:rPr lang="fr-FR" dirty="0"/>
                        <a:t>0,47 MSE</a:t>
                      </a:r>
                    </a:p>
                  </a:txBody>
                  <a:tcPr/>
                </a:tc>
                <a:extLst>
                  <a:ext uri="{0D108BD9-81ED-4DB2-BD59-A6C34878D82A}">
                    <a16:rowId xmlns:a16="http://schemas.microsoft.com/office/drawing/2014/main" val="1615997216"/>
                  </a:ext>
                </a:extLst>
              </a:tr>
              <a:tr h="370840">
                <a:tc>
                  <a:txBody>
                    <a:bodyPr/>
                    <a:lstStyle/>
                    <a:p>
                      <a:r>
                        <a:rPr lang="fr-FR" dirty="0"/>
                        <a:t>0,55 R2</a:t>
                      </a:r>
                    </a:p>
                  </a:txBody>
                  <a:tcPr/>
                </a:tc>
                <a:tc>
                  <a:txBody>
                    <a:bodyPr/>
                    <a:lstStyle/>
                    <a:p>
                      <a:endParaRPr lang="fr-FR" dirty="0"/>
                    </a:p>
                  </a:txBody>
                  <a:tcPr/>
                </a:tc>
                <a:extLst>
                  <a:ext uri="{0D108BD9-81ED-4DB2-BD59-A6C34878D82A}">
                    <a16:rowId xmlns:a16="http://schemas.microsoft.com/office/drawing/2014/main" val="850159593"/>
                  </a:ext>
                </a:extLst>
              </a:tr>
            </a:tbl>
          </a:graphicData>
        </a:graphic>
      </p:graphicFrame>
      <p:pic>
        <p:nvPicPr>
          <p:cNvPr id="20482" name="Picture 2">
            <a:extLst>
              <a:ext uri="{FF2B5EF4-FFF2-40B4-BE49-F238E27FC236}">
                <a16:creationId xmlns:a16="http://schemas.microsoft.com/office/drawing/2014/main" id="{AD45A1C2-B520-4720-8D9F-496ED8374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646" y="3566449"/>
            <a:ext cx="40862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3385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b="1" dirty="0">
                <a:ln w="22225">
                  <a:solidFill>
                    <a:schemeClr val="accent2"/>
                  </a:solidFill>
                  <a:prstDash val="solid"/>
                </a:ln>
                <a:solidFill>
                  <a:schemeClr val="accent2">
                    <a:lumMod val="40000"/>
                    <a:lumOff val="60000"/>
                  </a:schemeClr>
                </a:solidFill>
              </a:rPr>
              <a:t>PREVISION EMISSION CO2 SANS ENERGYSTAR</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55</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18080" y="1400328"/>
            <a:ext cx="10365316" cy="1118103"/>
          </a:xfrm>
        </p:spPr>
        <p:txBody>
          <a:bodyPr>
            <a:normAutofit/>
          </a:bodyPr>
          <a:lstStyle/>
          <a:p>
            <a:r>
              <a:rPr lang="fr-FR" b="1" dirty="0">
                <a:solidFill>
                  <a:srgbClr val="000000"/>
                </a:solidFill>
              </a:rPr>
              <a:t>Nous allons faire la prévision des émissions en CO2 sans la variable </a:t>
            </a:r>
            <a:r>
              <a:rPr lang="fr-FR" b="1" dirty="0" err="1">
                <a:solidFill>
                  <a:srgbClr val="000000"/>
                </a:solidFill>
              </a:rPr>
              <a:t>EnergyStarScore</a:t>
            </a:r>
            <a:endParaRPr lang="fr-FR" b="1" dirty="0">
              <a:solidFill>
                <a:srgbClr val="000000"/>
              </a:solidFill>
            </a:endParaRPr>
          </a:p>
          <a:p>
            <a:r>
              <a:rPr lang="fr-FR" b="1" dirty="0">
                <a:solidFill>
                  <a:srgbClr val="000000"/>
                </a:solidFill>
              </a:rPr>
              <a:t>Nous prenons les mêmes hyperparamètres pour la prévision de l’émission CO2 avec la variable </a:t>
            </a:r>
            <a:r>
              <a:rPr lang="fr-FR" b="1" dirty="0" err="1">
                <a:solidFill>
                  <a:srgbClr val="000000"/>
                </a:solidFill>
              </a:rPr>
              <a:t>EnergyStarScore</a:t>
            </a:r>
            <a:r>
              <a:rPr lang="fr-FR" b="1" dirty="0">
                <a:solidFill>
                  <a:srgbClr val="000000"/>
                </a:solidFill>
              </a:rPr>
              <a:t> pour comparer son effet </a:t>
            </a:r>
          </a:p>
        </p:txBody>
      </p:sp>
      <p:graphicFrame>
        <p:nvGraphicFramePr>
          <p:cNvPr id="7" name="Tableau 10">
            <a:extLst>
              <a:ext uri="{FF2B5EF4-FFF2-40B4-BE49-F238E27FC236}">
                <a16:creationId xmlns:a16="http://schemas.microsoft.com/office/drawing/2014/main" id="{242915D7-5FF4-4C81-B910-F63DED6FB34B}"/>
              </a:ext>
            </a:extLst>
          </p:cNvPr>
          <p:cNvGraphicFramePr>
            <a:graphicFrameLocks noGrp="1"/>
          </p:cNvGraphicFramePr>
          <p:nvPr>
            <p:extLst>
              <p:ext uri="{D42A27DB-BD31-4B8C-83A1-F6EECF244321}">
                <p14:modId xmlns:p14="http://schemas.microsoft.com/office/powerpoint/2010/main" val="2314999926"/>
              </p:ext>
            </p:extLst>
          </p:nvPr>
        </p:nvGraphicFramePr>
        <p:xfrm>
          <a:off x="1296394" y="2518431"/>
          <a:ext cx="8127999" cy="1381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18981212"/>
                    </a:ext>
                  </a:extLst>
                </a:gridCol>
                <a:gridCol w="2709333">
                  <a:extLst>
                    <a:ext uri="{9D8B030D-6E8A-4147-A177-3AD203B41FA5}">
                      <a16:colId xmlns:a16="http://schemas.microsoft.com/office/drawing/2014/main" val="2989722510"/>
                    </a:ext>
                  </a:extLst>
                </a:gridCol>
                <a:gridCol w="2709333">
                  <a:extLst>
                    <a:ext uri="{9D8B030D-6E8A-4147-A177-3AD203B41FA5}">
                      <a16:colId xmlns:a16="http://schemas.microsoft.com/office/drawing/2014/main" val="3374531136"/>
                    </a:ext>
                  </a:extLst>
                </a:gridCol>
              </a:tblGrid>
              <a:tr h="451040">
                <a:tc>
                  <a:txBody>
                    <a:bodyPr/>
                    <a:lstStyle/>
                    <a:p>
                      <a:r>
                        <a:rPr lang="fr-FR" dirty="0"/>
                        <a:t>Régression </a:t>
                      </a:r>
                      <a:r>
                        <a:rPr lang="fr-FR" dirty="0" err="1"/>
                        <a:t>Random</a:t>
                      </a:r>
                      <a:r>
                        <a:rPr lang="fr-FR" dirty="0"/>
                        <a:t> Forest Sans </a:t>
                      </a:r>
                      <a:r>
                        <a:rPr lang="fr-FR" dirty="0" err="1"/>
                        <a:t>EnergyStar</a:t>
                      </a:r>
                      <a:endParaRPr lang="fr-FR" dirty="0"/>
                    </a:p>
                  </a:txBody>
                  <a:tcPr/>
                </a:tc>
                <a:tc>
                  <a:txBody>
                    <a:bodyPr/>
                    <a:lstStyle/>
                    <a:p>
                      <a:r>
                        <a:rPr lang="fr-FR" dirty="0"/>
                        <a:t>Régression </a:t>
                      </a:r>
                      <a:r>
                        <a:rPr lang="fr-FR" dirty="0" err="1"/>
                        <a:t>Random</a:t>
                      </a:r>
                      <a:r>
                        <a:rPr lang="fr-FR" dirty="0"/>
                        <a:t> Forest avec </a:t>
                      </a:r>
                      <a:r>
                        <a:rPr lang="fr-FR" dirty="0" err="1"/>
                        <a:t>EnergyStar</a:t>
                      </a:r>
                      <a:endParaRPr lang="fr-FR" dirty="0"/>
                    </a:p>
                  </a:txBody>
                  <a:tcPr/>
                </a:tc>
                <a:tc>
                  <a:txBody>
                    <a:bodyPr/>
                    <a:lstStyle/>
                    <a:p>
                      <a:r>
                        <a:rPr lang="fr-FR" dirty="0"/>
                        <a:t>Approche </a:t>
                      </a:r>
                      <a:r>
                        <a:rPr lang="fr-FR" dirty="0" err="1"/>
                        <a:t>naive</a:t>
                      </a:r>
                      <a:r>
                        <a:rPr lang="fr-FR" dirty="0"/>
                        <a:t> avec une constante</a:t>
                      </a:r>
                    </a:p>
                  </a:txBody>
                  <a:tcPr/>
                </a:tc>
                <a:extLst>
                  <a:ext uri="{0D108BD9-81ED-4DB2-BD59-A6C34878D82A}">
                    <a16:rowId xmlns:a16="http://schemas.microsoft.com/office/drawing/2014/main" val="4235560445"/>
                  </a:ext>
                </a:extLst>
              </a:tr>
              <a:tr h="370840">
                <a:tc>
                  <a:txBody>
                    <a:bodyPr/>
                    <a:lstStyle/>
                    <a:p>
                      <a:r>
                        <a:rPr lang="fr-FR" dirty="0"/>
                        <a:t>0,22 MSE</a:t>
                      </a:r>
                    </a:p>
                  </a:txBody>
                  <a:tcPr/>
                </a:tc>
                <a:tc>
                  <a:txBody>
                    <a:bodyPr/>
                    <a:lstStyle/>
                    <a:p>
                      <a:r>
                        <a:rPr lang="fr-FR" dirty="0">
                          <a:highlight>
                            <a:srgbClr val="FFFF00"/>
                          </a:highlight>
                        </a:rPr>
                        <a:t>0,20 MSE</a:t>
                      </a:r>
                    </a:p>
                  </a:txBody>
                  <a:tcPr/>
                </a:tc>
                <a:tc>
                  <a:txBody>
                    <a:bodyPr/>
                    <a:lstStyle/>
                    <a:p>
                      <a:r>
                        <a:rPr lang="fr-FR" dirty="0"/>
                        <a:t>0,47 MSE</a:t>
                      </a:r>
                    </a:p>
                  </a:txBody>
                  <a:tcPr/>
                </a:tc>
                <a:extLst>
                  <a:ext uri="{0D108BD9-81ED-4DB2-BD59-A6C34878D82A}">
                    <a16:rowId xmlns:a16="http://schemas.microsoft.com/office/drawing/2014/main" val="1615997216"/>
                  </a:ext>
                </a:extLst>
              </a:tr>
              <a:tr h="370840">
                <a:tc>
                  <a:txBody>
                    <a:bodyPr/>
                    <a:lstStyle/>
                    <a:p>
                      <a:r>
                        <a:rPr lang="fr-FR" dirty="0"/>
                        <a:t>0,51 R2</a:t>
                      </a:r>
                    </a:p>
                  </a:txBody>
                  <a:tcPr/>
                </a:tc>
                <a:tc>
                  <a:txBody>
                    <a:bodyPr/>
                    <a:lstStyle/>
                    <a:p>
                      <a:r>
                        <a:rPr lang="fr-FR" dirty="0"/>
                        <a:t>0,55 R2</a:t>
                      </a:r>
                    </a:p>
                  </a:txBody>
                  <a:tcPr/>
                </a:tc>
                <a:tc>
                  <a:txBody>
                    <a:bodyPr/>
                    <a:lstStyle/>
                    <a:p>
                      <a:endParaRPr lang="fr-FR" dirty="0"/>
                    </a:p>
                  </a:txBody>
                  <a:tcPr/>
                </a:tc>
                <a:extLst>
                  <a:ext uri="{0D108BD9-81ED-4DB2-BD59-A6C34878D82A}">
                    <a16:rowId xmlns:a16="http://schemas.microsoft.com/office/drawing/2014/main" val="850159593"/>
                  </a:ext>
                </a:extLst>
              </a:tr>
            </a:tbl>
          </a:graphicData>
        </a:graphic>
      </p:graphicFrame>
      <p:pic>
        <p:nvPicPr>
          <p:cNvPr id="21506" name="Picture 2">
            <a:extLst>
              <a:ext uri="{FF2B5EF4-FFF2-40B4-BE49-F238E27FC236}">
                <a16:creationId xmlns:a16="http://schemas.microsoft.com/office/drawing/2014/main" id="{DE3F5A18-FB12-4714-B85F-0DF8C7829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557" y="3900192"/>
            <a:ext cx="3838575" cy="229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4878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b="1" dirty="0">
                <a:ln w="22225">
                  <a:solidFill>
                    <a:schemeClr val="accent2"/>
                  </a:solidFill>
                  <a:prstDash val="solid"/>
                </a:ln>
                <a:solidFill>
                  <a:schemeClr val="accent2">
                    <a:lumMod val="40000"/>
                    <a:lumOff val="60000"/>
                  </a:schemeClr>
                </a:solidFill>
              </a:rPr>
              <a:t>PREVISION EMISSION CO2 SANS ENERGYSTAR</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56</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10" name="ZoneTexte 9">
            <a:extLst>
              <a:ext uri="{FF2B5EF4-FFF2-40B4-BE49-F238E27FC236}">
                <a16:creationId xmlns:a16="http://schemas.microsoft.com/office/drawing/2014/main" id="{D656F9EF-497F-490F-8F64-472AA2CCCEEE}"/>
              </a:ext>
            </a:extLst>
          </p:cNvPr>
          <p:cNvSpPr txBox="1"/>
          <p:nvPr/>
        </p:nvSpPr>
        <p:spPr>
          <a:xfrm>
            <a:off x="7508838" y="1720840"/>
            <a:ext cx="2382592"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Si l’importance de la variable nous avons une forte consommation </a:t>
            </a:r>
          </a:p>
          <a:p>
            <a:r>
              <a:rPr lang="fr-FR" dirty="0"/>
              <a:t>De même pour une importance faible nous avons une consommation faible </a:t>
            </a:r>
          </a:p>
          <a:p>
            <a:r>
              <a:rPr lang="fr-FR" dirty="0"/>
              <a:t>Si l’importance de la variable est nul nous avons une consommation nulle</a:t>
            </a:r>
          </a:p>
        </p:txBody>
      </p:sp>
      <p:pic>
        <p:nvPicPr>
          <p:cNvPr id="22530" name="Picture 2">
            <a:extLst>
              <a:ext uri="{FF2B5EF4-FFF2-40B4-BE49-F238E27FC236}">
                <a16:creationId xmlns:a16="http://schemas.microsoft.com/office/drawing/2014/main" id="{FF42F636-A91D-4CF4-8ACE-B80F84273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572" y="1199618"/>
            <a:ext cx="558165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4278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431990" y="189079"/>
            <a:ext cx="8596668" cy="666785"/>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fr-FR" b="1" dirty="0">
                <a:ln w="22225">
                  <a:solidFill>
                    <a:schemeClr val="accent2"/>
                  </a:solidFill>
                  <a:prstDash val="solid"/>
                </a:ln>
                <a:solidFill>
                  <a:schemeClr val="accent2">
                    <a:lumMod val="40000"/>
                    <a:lumOff val="60000"/>
                  </a:schemeClr>
                </a:solidFill>
              </a:rPr>
              <a:t>VERIFICATION DES HYPOTHESES</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57</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
        <p:nvSpPr>
          <p:cNvPr id="8" name="Espace réservé du contenu 2">
            <a:extLst>
              <a:ext uri="{FF2B5EF4-FFF2-40B4-BE49-F238E27FC236}">
                <a16:creationId xmlns:a16="http://schemas.microsoft.com/office/drawing/2014/main" id="{4531CA48-FC86-49FA-B185-BF330F2FE36D}"/>
              </a:ext>
            </a:extLst>
          </p:cNvPr>
          <p:cNvSpPr>
            <a:spLocks noGrp="1"/>
          </p:cNvSpPr>
          <p:nvPr>
            <p:ph idx="1"/>
          </p:nvPr>
        </p:nvSpPr>
        <p:spPr>
          <a:xfrm>
            <a:off x="384489" y="1003407"/>
            <a:ext cx="10365316" cy="612374"/>
          </a:xfrm>
        </p:spPr>
        <p:txBody>
          <a:bodyPr>
            <a:normAutofit lnSpcReduction="10000"/>
          </a:bodyPr>
          <a:lstStyle/>
          <a:p>
            <a:r>
              <a:rPr lang="fr-FR" b="1" dirty="0">
                <a:solidFill>
                  <a:srgbClr val="000000"/>
                </a:solidFill>
              </a:rPr>
              <a:t>Nous allons vérifier ces trois hypothèses de la régression l’indépendance de l’erreur, la normalité des erreurs et l’homogénéité de l’erreur</a:t>
            </a:r>
          </a:p>
          <a:p>
            <a:endParaRPr lang="fr-FR" b="1" dirty="0">
              <a:solidFill>
                <a:srgbClr val="000000"/>
              </a:solidFill>
            </a:endParaRPr>
          </a:p>
          <a:p>
            <a:endParaRPr lang="fr-FR" b="1" dirty="0">
              <a:solidFill>
                <a:srgbClr val="000000"/>
              </a:solidFill>
            </a:endParaRPr>
          </a:p>
          <a:p>
            <a:pPr marL="0" indent="0">
              <a:buNone/>
            </a:pPr>
            <a:endParaRPr lang="fr-FR" b="1" dirty="0">
              <a:solidFill>
                <a:srgbClr val="000000"/>
              </a:solidFill>
            </a:endParaRPr>
          </a:p>
        </p:txBody>
      </p:sp>
      <p:sp>
        <p:nvSpPr>
          <p:cNvPr id="3" name="ZoneTexte 2">
            <a:extLst>
              <a:ext uri="{FF2B5EF4-FFF2-40B4-BE49-F238E27FC236}">
                <a16:creationId xmlns:a16="http://schemas.microsoft.com/office/drawing/2014/main" id="{F76329F1-29C1-499D-9C16-D666AD595D3C}"/>
              </a:ext>
            </a:extLst>
          </p:cNvPr>
          <p:cNvSpPr txBox="1"/>
          <p:nvPr/>
        </p:nvSpPr>
        <p:spPr>
          <a:xfrm>
            <a:off x="318080" y="4469598"/>
            <a:ext cx="3496614" cy="1384995"/>
          </a:xfrm>
          <a:prstGeom prst="rect">
            <a:avLst/>
          </a:prstGeom>
          <a:noFill/>
        </p:spPr>
        <p:txBody>
          <a:bodyPr wrap="square" rtlCol="0">
            <a:spAutoFit/>
          </a:bodyPr>
          <a:lstStyle/>
          <a:p>
            <a:r>
              <a:rPr lang="fr-FR" sz="1400" dirty="0"/>
              <a:t>La zone bleue représente l’intervalle de confiance [−1.96/(√n),1.96/(√n)] obtenu en utilisant l’intervalle de confiance asymptotique avec alpha = 5% et table quantile loi normale 1-alpha/2 autocorrélation des que ca dépasse</a:t>
            </a:r>
          </a:p>
        </p:txBody>
      </p:sp>
      <p:sp>
        <p:nvSpPr>
          <p:cNvPr id="7" name="ZoneTexte 6">
            <a:extLst>
              <a:ext uri="{FF2B5EF4-FFF2-40B4-BE49-F238E27FC236}">
                <a16:creationId xmlns:a16="http://schemas.microsoft.com/office/drawing/2014/main" id="{41EA4C08-3313-4589-B622-9E9DAEF78CC1}"/>
              </a:ext>
            </a:extLst>
          </p:cNvPr>
          <p:cNvSpPr txBox="1"/>
          <p:nvPr/>
        </p:nvSpPr>
        <p:spPr>
          <a:xfrm>
            <a:off x="4352340" y="5072621"/>
            <a:ext cx="3356205" cy="276999"/>
          </a:xfrm>
          <a:prstGeom prst="rect">
            <a:avLst/>
          </a:prstGeom>
          <a:noFill/>
        </p:spPr>
        <p:txBody>
          <a:bodyPr wrap="square" rtlCol="0">
            <a:spAutoFit/>
          </a:bodyPr>
          <a:lstStyle/>
          <a:p>
            <a:r>
              <a:rPr lang="fr-FR" sz="1200" dirty="0"/>
              <a:t>L’histogramme semble être symétrique</a:t>
            </a:r>
          </a:p>
        </p:txBody>
      </p:sp>
      <p:sp>
        <p:nvSpPr>
          <p:cNvPr id="9" name="ZoneTexte 8">
            <a:extLst>
              <a:ext uri="{FF2B5EF4-FFF2-40B4-BE49-F238E27FC236}">
                <a16:creationId xmlns:a16="http://schemas.microsoft.com/office/drawing/2014/main" id="{281A626E-6330-44C7-9934-3ED7A979EEAF}"/>
              </a:ext>
            </a:extLst>
          </p:cNvPr>
          <p:cNvSpPr txBox="1"/>
          <p:nvPr/>
        </p:nvSpPr>
        <p:spPr>
          <a:xfrm>
            <a:off x="8290901" y="4775817"/>
            <a:ext cx="2870909" cy="461665"/>
          </a:xfrm>
          <a:prstGeom prst="rect">
            <a:avLst/>
          </a:prstGeom>
          <a:noFill/>
        </p:spPr>
        <p:txBody>
          <a:bodyPr wrap="square" rtlCol="0">
            <a:spAutoFit/>
          </a:bodyPr>
          <a:lstStyle/>
          <a:p>
            <a:r>
              <a:rPr lang="fr-FR" sz="1200" dirty="0"/>
              <a:t>On remarque que les erreurs sont assez regroupés </a:t>
            </a:r>
          </a:p>
        </p:txBody>
      </p:sp>
      <p:pic>
        <p:nvPicPr>
          <p:cNvPr id="26626" name="Picture 2">
            <a:extLst>
              <a:ext uri="{FF2B5EF4-FFF2-40B4-BE49-F238E27FC236}">
                <a16:creationId xmlns:a16="http://schemas.microsoft.com/office/drawing/2014/main" id="{16BE356F-7842-4571-91D4-CD84FE17E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93" y="1861614"/>
            <a:ext cx="35433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a:extLst>
              <a:ext uri="{FF2B5EF4-FFF2-40B4-BE49-F238E27FC236}">
                <a16:creationId xmlns:a16="http://schemas.microsoft.com/office/drawing/2014/main" id="{C17B7FDA-2216-4B7B-A89B-46B9AA46C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0306" y="1976053"/>
            <a:ext cx="36576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804E7C0A-14AD-46ED-B8D2-09BAE6B81B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749" y="1475078"/>
            <a:ext cx="33528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365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C1ED86-3383-443F-9C16-05F5C5BA8BE8}"/>
              </a:ext>
            </a:extLst>
          </p:cNvPr>
          <p:cNvSpPr>
            <a:spLocks noGrp="1"/>
          </p:cNvSpPr>
          <p:nvPr>
            <p:ph type="title"/>
          </p:nvPr>
        </p:nvSpPr>
        <p:spPr>
          <a:xfrm>
            <a:off x="464863" y="80275"/>
            <a:ext cx="10676514" cy="977161"/>
          </a:xfrm>
        </p:spPr>
        <p:style>
          <a:lnRef idx="2">
            <a:schemeClr val="dk1"/>
          </a:lnRef>
          <a:fillRef idx="1">
            <a:schemeClr val="lt1"/>
          </a:fillRef>
          <a:effectRef idx="0">
            <a:schemeClr val="dk1"/>
          </a:effectRef>
          <a:fontRef idx="minor">
            <a:schemeClr val="dk1"/>
          </a:fontRef>
        </p:style>
        <p:txBody>
          <a:bodyPr>
            <a:normAutofit fontScale="90000"/>
          </a:bodyPr>
          <a:lstStyle/>
          <a:p>
            <a:r>
              <a:rPr lang="fr-FR" dirty="0"/>
              <a:t>COMPARAISON MODELE SANS ENERGYSTAR ET AVEC ENERGYSTAR</a:t>
            </a:r>
          </a:p>
        </p:txBody>
      </p:sp>
      <p:sp>
        <p:nvSpPr>
          <p:cNvPr id="4" name="Espace réservé de la date 3">
            <a:extLst>
              <a:ext uri="{FF2B5EF4-FFF2-40B4-BE49-F238E27FC236}">
                <a16:creationId xmlns:a16="http://schemas.microsoft.com/office/drawing/2014/main" id="{7C049503-9A45-4FD7-A6C1-48A388D94607}"/>
              </a:ext>
            </a:extLst>
          </p:cNvPr>
          <p:cNvSpPr>
            <a:spLocks noGrp="1"/>
          </p:cNvSpPr>
          <p:nvPr>
            <p:ph type="dt" sz="half" idx="10"/>
          </p:nvPr>
        </p:nvSpPr>
        <p:spPr/>
        <p:txBody>
          <a:bodyPr/>
          <a:lstStyle/>
          <a:p>
            <a:fld id="{6305FA87-791C-450D-95A7-117B3C12BB31}" type="datetime1">
              <a:rPr lang="fr-FR" smtClean="0"/>
              <a:pPr/>
              <a:t>02/05/2021</a:t>
            </a:fld>
            <a:endParaRPr lang="fr-FR"/>
          </a:p>
        </p:txBody>
      </p:sp>
      <p:sp>
        <p:nvSpPr>
          <p:cNvPr id="5" name="Espace réservé du pied de page 4">
            <a:extLst>
              <a:ext uri="{FF2B5EF4-FFF2-40B4-BE49-F238E27FC236}">
                <a16:creationId xmlns:a16="http://schemas.microsoft.com/office/drawing/2014/main" id="{F87EF78D-23CD-4A84-9321-727A9EFA190F}"/>
              </a:ext>
            </a:extLst>
          </p:cNvPr>
          <p:cNvSpPr>
            <a:spLocks noGrp="1"/>
          </p:cNvSpPr>
          <p:nvPr>
            <p:ph type="ftr" sz="quarter" idx="11"/>
          </p:nvPr>
        </p:nvSpPr>
        <p:spPr/>
        <p:txBody>
          <a:bodyPr/>
          <a:lstStyle/>
          <a:p>
            <a:r>
              <a:rPr lang="fr-FR"/>
              <a:t>CAMARA Souleymane Étudiant Data Scientist Open Class Room Central Supélec</a:t>
            </a:r>
          </a:p>
        </p:txBody>
      </p:sp>
      <p:sp>
        <p:nvSpPr>
          <p:cNvPr id="6" name="Espace réservé du numéro de diapositive 5">
            <a:extLst>
              <a:ext uri="{FF2B5EF4-FFF2-40B4-BE49-F238E27FC236}">
                <a16:creationId xmlns:a16="http://schemas.microsoft.com/office/drawing/2014/main" id="{D9274A22-8EC7-428A-9034-378754336FEF}"/>
              </a:ext>
            </a:extLst>
          </p:cNvPr>
          <p:cNvSpPr>
            <a:spLocks noGrp="1"/>
          </p:cNvSpPr>
          <p:nvPr>
            <p:ph type="sldNum" sz="quarter" idx="12"/>
          </p:nvPr>
        </p:nvSpPr>
        <p:spPr/>
        <p:txBody>
          <a:bodyPr/>
          <a:lstStyle/>
          <a:p>
            <a:fld id="{8C81EA20-52F5-4E47-A504-4662F122570D}" type="slidenum">
              <a:rPr lang="fr-FR" smtClean="0"/>
              <a:pPr/>
              <a:t>58</a:t>
            </a:fld>
            <a:endParaRPr lang="fr-FR" dirty="0"/>
          </a:p>
        </p:txBody>
      </p:sp>
      <p:graphicFrame>
        <p:nvGraphicFramePr>
          <p:cNvPr id="7" name="Tableau 11">
            <a:extLst>
              <a:ext uri="{FF2B5EF4-FFF2-40B4-BE49-F238E27FC236}">
                <a16:creationId xmlns:a16="http://schemas.microsoft.com/office/drawing/2014/main" id="{C4CEEECB-54EC-4728-904D-FFC6A3C97AF6}"/>
              </a:ext>
            </a:extLst>
          </p:cNvPr>
          <p:cNvGraphicFramePr>
            <a:graphicFrameLocks noGrp="1"/>
          </p:cNvGraphicFramePr>
          <p:nvPr>
            <p:extLst>
              <p:ext uri="{D42A27DB-BD31-4B8C-83A1-F6EECF244321}">
                <p14:modId xmlns:p14="http://schemas.microsoft.com/office/powerpoint/2010/main" val="242706728"/>
              </p:ext>
            </p:extLst>
          </p:nvPr>
        </p:nvGraphicFramePr>
        <p:xfrm>
          <a:off x="280881" y="1348044"/>
          <a:ext cx="6298633" cy="2845935"/>
        </p:xfrm>
        <a:graphic>
          <a:graphicData uri="http://schemas.openxmlformats.org/drawingml/2006/table">
            <a:tbl>
              <a:tblPr firstRow="1" bandRow="1">
                <a:tableStyleId>{5C22544A-7EE6-4342-B048-85BDC9FD1C3A}</a:tableStyleId>
              </a:tblPr>
              <a:tblGrid>
                <a:gridCol w="1299581">
                  <a:extLst>
                    <a:ext uri="{9D8B030D-6E8A-4147-A177-3AD203B41FA5}">
                      <a16:colId xmlns:a16="http://schemas.microsoft.com/office/drawing/2014/main" val="1415450245"/>
                    </a:ext>
                  </a:extLst>
                </a:gridCol>
                <a:gridCol w="1299581">
                  <a:extLst>
                    <a:ext uri="{9D8B030D-6E8A-4147-A177-3AD203B41FA5}">
                      <a16:colId xmlns:a16="http://schemas.microsoft.com/office/drawing/2014/main" val="383364082"/>
                    </a:ext>
                  </a:extLst>
                </a:gridCol>
                <a:gridCol w="1299581">
                  <a:extLst>
                    <a:ext uri="{9D8B030D-6E8A-4147-A177-3AD203B41FA5}">
                      <a16:colId xmlns:a16="http://schemas.microsoft.com/office/drawing/2014/main" val="4146672903"/>
                    </a:ext>
                  </a:extLst>
                </a:gridCol>
                <a:gridCol w="1100309">
                  <a:extLst>
                    <a:ext uri="{9D8B030D-6E8A-4147-A177-3AD203B41FA5}">
                      <a16:colId xmlns:a16="http://schemas.microsoft.com/office/drawing/2014/main" val="2071406717"/>
                    </a:ext>
                  </a:extLst>
                </a:gridCol>
                <a:gridCol w="1299581">
                  <a:extLst>
                    <a:ext uri="{9D8B030D-6E8A-4147-A177-3AD203B41FA5}">
                      <a16:colId xmlns:a16="http://schemas.microsoft.com/office/drawing/2014/main" val="3401111064"/>
                    </a:ext>
                  </a:extLst>
                </a:gridCol>
              </a:tblGrid>
              <a:tr h="948645">
                <a:tc>
                  <a:txBody>
                    <a:bodyPr/>
                    <a:lstStyle/>
                    <a:p>
                      <a:r>
                        <a:rPr lang="fr-FR" dirty="0"/>
                        <a:t>Prévision émission CO2 </a:t>
                      </a:r>
                    </a:p>
                  </a:txBody>
                  <a:tcPr/>
                </a:tc>
                <a:tc>
                  <a:txBody>
                    <a:bodyPr/>
                    <a:lstStyle/>
                    <a:p>
                      <a:r>
                        <a:rPr lang="fr-FR" dirty="0"/>
                        <a:t>MSE</a:t>
                      </a:r>
                    </a:p>
                  </a:txBody>
                  <a:tcPr/>
                </a:tc>
                <a:tc>
                  <a:txBody>
                    <a:bodyPr/>
                    <a:lstStyle/>
                    <a:p>
                      <a:r>
                        <a:rPr lang="fr-FR" dirty="0"/>
                        <a:t>R2</a:t>
                      </a:r>
                    </a:p>
                  </a:txBody>
                  <a:tcPr/>
                </a:tc>
                <a:tc>
                  <a:txBody>
                    <a:bodyPr/>
                    <a:lstStyle/>
                    <a:p>
                      <a:r>
                        <a:rPr lang="fr-FR" dirty="0"/>
                        <a:t>MAE</a:t>
                      </a:r>
                    </a:p>
                  </a:txBody>
                  <a:tcPr/>
                </a:tc>
                <a:tc>
                  <a:txBody>
                    <a:bodyPr/>
                    <a:lstStyle/>
                    <a:p>
                      <a:r>
                        <a:rPr lang="fr-FR" dirty="0"/>
                        <a:t>RMSE</a:t>
                      </a:r>
                    </a:p>
                  </a:txBody>
                  <a:tcPr/>
                </a:tc>
                <a:extLst>
                  <a:ext uri="{0D108BD9-81ED-4DB2-BD59-A6C34878D82A}">
                    <a16:rowId xmlns:a16="http://schemas.microsoft.com/office/drawing/2014/main" val="1208968484"/>
                  </a:ext>
                </a:extLst>
              </a:tr>
              <a:tr h="948645">
                <a:tc>
                  <a:txBody>
                    <a:bodyPr/>
                    <a:lstStyle/>
                    <a:p>
                      <a:r>
                        <a:rPr lang="fr-FR" dirty="0"/>
                        <a:t>Avec </a:t>
                      </a:r>
                      <a:r>
                        <a:rPr lang="fr-FR" dirty="0" err="1"/>
                        <a:t>EnergyStar</a:t>
                      </a:r>
                      <a:endParaRPr lang="fr-FR" dirty="0"/>
                    </a:p>
                  </a:txBody>
                  <a:tcPr/>
                </a:tc>
                <a:tc>
                  <a:txBody>
                    <a:bodyPr/>
                    <a:lstStyle/>
                    <a:p>
                      <a:r>
                        <a:rPr lang="fr-FR" dirty="0">
                          <a:highlight>
                            <a:srgbClr val="FFFF00"/>
                          </a:highlight>
                        </a:rPr>
                        <a:t>0,200</a:t>
                      </a:r>
                    </a:p>
                  </a:txBody>
                  <a:tcPr/>
                </a:tc>
                <a:tc>
                  <a:txBody>
                    <a:bodyPr/>
                    <a:lstStyle/>
                    <a:p>
                      <a:r>
                        <a:rPr lang="fr-FR" dirty="0">
                          <a:highlight>
                            <a:srgbClr val="FFFF00"/>
                          </a:highlight>
                        </a:rPr>
                        <a:t>0,55</a:t>
                      </a:r>
                    </a:p>
                  </a:txBody>
                  <a:tcPr/>
                </a:tc>
                <a:tc>
                  <a:txBody>
                    <a:bodyPr/>
                    <a:lstStyle/>
                    <a:p>
                      <a:r>
                        <a:rPr lang="fr-FR" dirty="0"/>
                        <a:t>0,43</a:t>
                      </a:r>
                    </a:p>
                  </a:txBody>
                  <a:tcPr/>
                </a:tc>
                <a:tc>
                  <a:txBody>
                    <a:bodyPr/>
                    <a:lstStyle/>
                    <a:p>
                      <a:r>
                        <a:rPr lang="fr-FR" dirty="0"/>
                        <a:t>0,45</a:t>
                      </a:r>
                    </a:p>
                  </a:txBody>
                  <a:tcPr/>
                </a:tc>
                <a:extLst>
                  <a:ext uri="{0D108BD9-81ED-4DB2-BD59-A6C34878D82A}">
                    <a16:rowId xmlns:a16="http://schemas.microsoft.com/office/drawing/2014/main" val="2972051726"/>
                  </a:ext>
                </a:extLst>
              </a:tr>
              <a:tr h="948645">
                <a:tc>
                  <a:txBody>
                    <a:bodyPr/>
                    <a:lstStyle/>
                    <a:p>
                      <a:r>
                        <a:rPr lang="fr-FR" dirty="0"/>
                        <a:t>Sans </a:t>
                      </a:r>
                      <a:r>
                        <a:rPr lang="fr-FR" dirty="0" err="1"/>
                        <a:t>EnergyStar</a:t>
                      </a:r>
                      <a:endParaRPr lang="fr-FR" dirty="0"/>
                    </a:p>
                  </a:txBody>
                  <a:tcPr/>
                </a:tc>
                <a:tc>
                  <a:txBody>
                    <a:bodyPr/>
                    <a:lstStyle/>
                    <a:p>
                      <a:r>
                        <a:rPr lang="fr-FR" dirty="0"/>
                        <a:t>0,22</a:t>
                      </a:r>
                    </a:p>
                  </a:txBody>
                  <a:tcPr/>
                </a:tc>
                <a:tc>
                  <a:txBody>
                    <a:bodyPr/>
                    <a:lstStyle/>
                    <a:p>
                      <a:r>
                        <a:rPr lang="fr-FR" dirty="0"/>
                        <a:t>0,51</a:t>
                      </a:r>
                    </a:p>
                  </a:txBody>
                  <a:tcPr/>
                </a:tc>
                <a:tc>
                  <a:txBody>
                    <a:bodyPr/>
                    <a:lstStyle/>
                    <a:p>
                      <a:r>
                        <a:rPr lang="fr-FR" dirty="0"/>
                        <a:t>0,46</a:t>
                      </a:r>
                    </a:p>
                  </a:txBody>
                  <a:tcPr/>
                </a:tc>
                <a:tc>
                  <a:txBody>
                    <a:bodyPr/>
                    <a:lstStyle/>
                    <a:p>
                      <a:r>
                        <a:rPr lang="fr-FR" dirty="0"/>
                        <a:t>0,47</a:t>
                      </a:r>
                    </a:p>
                  </a:txBody>
                  <a:tcPr/>
                </a:tc>
                <a:extLst>
                  <a:ext uri="{0D108BD9-81ED-4DB2-BD59-A6C34878D82A}">
                    <a16:rowId xmlns:a16="http://schemas.microsoft.com/office/drawing/2014/main" val="1835854354"/>
                  </a:ext>
                </a:extLst>
              </a:tr>
            </a:tbl>
          </a:graphicData>
        </a:graphic>
      </p:graphicFrame>
      <p:sp>
        <p:nvSpPr>
          <p:cNvPr id="8" name="ZoneTexte 7">
            <a:extLst>
              <a:ext uri="{FF2B5EF4-FFF2-40B4-BE49-F238E27FC236}">
                <a16:creationId xmlns:a16="http://schemas.microsoft.com/office/drawing/2014/main" id="{22B52C54-BD6A-406F-BB32-A508C0661E4C}"/>
              </a:ext>
            </a:extLst>
          </p:cNvPr>
          <p:cNvSpPr txBox="1"/>
          <p:nvPr/>
        </p:nvSpPr>
        <p:spPr>
          <a:xfrm>
            <a:off x="1879884" y="4342123"/>
            <a:ext cx="4127571"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400" dirty="0"/>
              <a:t>Avec </a:t>
            </a:r>
            <a:r>
              <a:rPr lang="fr-FR" sz="1400" dirty="0" err="1"/>
              <a:t>EnergyStar</a:t>
            </a:r>
            <a:r>
              <a:rPr lang="fr-FR" sz="1400" dirty="0"/>
              <a:t> le modèle est un peu meilleur  on a une plus faible MSE et un R2 élevé, donc on peut dire que l’intérêt de cette variable augmente sensiblement  la qualité du modèle de la prévision du CO2 . Mais vu la difficulté des équipes à l’obtenir on peut l’enlever du modèle car on passe de 0,55 avec à 0,51 sans.</a:t>
            </a:r>
          </a:p>
        </p:txBody>
      </p:sp>
      <p:pic>
        <p:nvPicPr>
          <p:cNvPr id="24578" name="Picture 2">
            <a:extLst>
              <a:ext uri="{FF2B5EF4-FFF2-40B4-BE49-F238E27FC236}">
                <a16:creationId xmlns:a16="http://schemas.microsoft.com/office/drawing/2014/main" id="{B9834956-6AC5-49A1-AB71-6F29934A6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9514" y="1938391"/>
            <a:ext cx="473392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3653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7C049503-9A45-4FD7-A6C1-48A388D94607}"/>
              </a:ext>
            </a:extLst>
          </p:cNvPr>
          <p:cNvSpPr>
            <a:spLocks noGrp="1"/>
          </p:cNvSpPr>
          <p:nvPr>
            <p:ph type="dt" sz="half" idx="10"/>
          </p:nvPr>
        </p:nvSpPr>
        <p:spPr/>
        <p:txBody>
          <a:bodyPr/>
          <a:lstStyle/>
          <a:p>
            <a:fld id="{6305FA87-791C-450D-95A7-117B3C12BB31}" type="datetime1">
              <a:rPr lang="fr-FR" smtClean="0"/>
              <a:pPr/>
              <a:t>02/05/2021</a:t>
            </a:fld>
            <a:endParaRPr lang="fr-FR"/>
          </a:p>
        </p:txBody>
      </p:sp>
      <p:sp>
        <p:nvSpPr>
          <p:cNvPr id="5" name="Espace réservé du pied de page 4">
            <a:extLst>
              <a:ext uri="{FF2B5EF4-FFF2-40B4-BE49-F238E27FC236}">
                <a16:creationId xmlns:a16="http://schemas.microsoft.com/office/drawing/2014/main" id="{F87EF78D-23CD-4A84-9321-727A9EFA190F}"/>
              </a:ext>
            </a:extLst>
          </p:cNvPr>
          <p:cNvSpPr>
            <a:spLocks noGrp="1"/>
          </p:cNvSpPr>
          <p:nvPr>
            <p:ph type="ftr" sz="quarter" idx="11"/>
          </p:nvPr>
        </p:nvSpPr>
        <p:spPr/>
        <p:txBody>
          <a:bodyPr/>
          <a:lstStyle/>
          <a:p>
            <a:r>
              <a:rPr lang="fr-FR"/>
              <a:t>CAMARA Souleymane Étudiant Data Scientist Open Class Room Central Supélec</a:t>
            </a:r>
          </a:p>
        </p:txBody>
      </p:sp>
      <p:sp>
        <p:nvSpPr>
          <p:cNvPr id="6" name="Espace réservé du numéro de diapositive 5">
            <a:extLst>
              <a:ext uri="{FF2B5EF4-FFF2-40B4-BE49-F238E27FC236}">
                <a16:creationId xmlns:a16="http://schemas.microsoft.com/office/drawing/2014/main" id="{D9274A22-8EC7-428A-9034-378754336FEF}"/>
              </a:ext>
            </a:extLst>
          </p:cNvPr>
          <p:cNvSpPr>
            <a:spLocks noGrp="1"/>
          </p:cNvSpPr>
          <p:nvPr>
            <p:ph type="sldNum" sz="quarter" idx="12"/>
          </p:nvPr>
        </p:nvSpPr>
        <p:spPr/>
        <p:txBody>
          <a:bodyPr/>
          <a:lstStyle/>
          <a:p>
            <a:fld id="{8C81EA20-52F5-4E47-A504-4662F122570D}" type="slidenum">
              <a:rPr lang="fr-FR" smtClean="0"/>
              <a:pPr/>
              <a:t>59</a:t>
            </a:fld>
            <a:endParaRPr lang="fr-FR" dirty="0"/>
          </a:p>
        </p:txBody>
      </p:sp>
      <p:sp>
        <p:nvSpPr>
          <p:cNvPr id="15" name="ZoneTexte 14">
            <a:extLst>
              <a:ext uri="{FF2B5EF4-FFF2-40B4-BE49-F238E27FC236}">
                <a16:creationId xmlns:a16="http://schemas.microsoft.com/office/drawing/2014/main" id="{7CCA7588-71AF-486B-A6D1-86D2C1E10F0A}"/>
              </a:ext>
            </a:extLst>
          </p:cNvPr>
          <p:cNvSpPr txBox="1"/>
          <p:nvPr/>
        </p:nvSpPr>
        <p:spPr>
          <a:xfrm>
            <a:off x="825914" y="145029"/>
            <a:ext cx="98699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b="1" dirty="0">
                <a:solidFill>
                  <a:schemeClr val="tx2"/>
                </a:solidFill>
              </a:rPr>
              <a:t>ANTICIPEZ LES BESOINS EN CONSOMMATION ÉLECTRIQUE ET ÉMISSION CO2 DE BÂTIMENTS </a:t>
            </a:r>
          </a:p>
        </p:txBody>
      </p:sp>
      <p:pic>
        <p:nvPicPr>
          <p:cNvPr id="10" name="Picture 2">
            <a:extLst>
              <a:ext uri="{FF2B5EF4-FFF2-40B4-BE49-F238E27FC236}">
                <a16:creationId xmlns:a16="http://schemas.microsoft.com/office/drawing/2014/main" id="{91A163EB-A07A-4BF5-9E06-708184054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1518" y="3541451"/>
            <a:ext cx="4447633" cy="2267402"/>
          </a:xfrm>
          <a:prstGeom prst="rect">
            <a:avLst/>
          </a:prstGeom>
          <a:noFill/>
          <a:extLst>
            <a:ext uri="{909E8E84-426E-40DD-AFC4-6F175D3DCCD1}">
              <a14:hiddenFill xmlns:a14="http://schemas.microsoft.com/office/drawing/2010/main">
                <a:solidFill>
                  <a:srgbClr val="FFFFFF"/>
                </a:solidFill>
              </a14:hiddenFill>
            </a:ext>
          </a:extLst>
        </p:spPr>
      </p:pic>
      <p:pic>
        <p:nvPicPr>
          <p:cNvPr id="25602" name="Picture 2">
            <a:extLst>
              <a:ext uri="{FF2B5EF4-FFF2-40B4-BE49-F238E27FC236}">
                <a16:creationId xmlns:a16="http://schemas.microsoft.com/office/drawing/2014/main" id="{B8DCD5C9-E3D1-478C-B10F-819A7A553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206" y="3526604"/>
            <a:ext cx="3947884" cy="2731979"/>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a:extLst>
              <a:ext uri="{FF2B5EF4-FFF2-40B4-BE49-F238E27FC236}">
                <a16:creationId xmlns:a16="http://schemas.microsoft.com/office/drawing/2014/main" id="{37907A10-5909-4CAC-B2ED-37E1D464F0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436" y="3566449"/>
            <a:ext cx="476250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a:extLst>
              <a:ext uri="{FF2B5EF4-FFF2-40B4-BE49-F238E27FC236}">
                <a16:creationId xmlns:a16="http://schemas.microsoft.com/office/drawing/2014/main" id="{DB955FC1-7EA3-4B82-8657-C89242134C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361" y="556749"/>
            <a:ext cx="5562600" cy="2935196"/>
          </a:xfrm>
          <a:prstGeom prst="rect">
            <a:avLst/>
          </a:prstGeom>
          <a:noFill/>
          <a:extLst>
            <a:ext uri="{909E8E84-426E-40DD-AFC4-6F175D3DCCD1}">
              <a14:hiddenFill xmlns:a14="http://schemas.microsoft.com/office/drawing/2010/main">
                <a:solidFill>
                  <a:srgbClr val="FFFFFF"/>
                </a:solidFill>
              </a14:hiddenFill>
            </a:ext>
          </a:extLst>
        </p:spPr>
      </p:pic>
      <p:pic>
        <p:nvPicPr>
          <p:cNvPr id="25608" name="Picture 8">
            <a:extLst>
              <a:ext uri="{FF2B5EF4-FFF2-40B4-BE49-F238E27FC236}">
                <a16:creationId xmlns:a16="http://schemas.microsoft.com/office/drawing/2014/main" id="{FAC0F0C4-BB32-4E2A-93C4-B418FB80CE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581252"/>
            <a:ext cx="5581650" cy="312791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 coins arrondis 2">
            <a:extLst>
              <a:ext uri="{FF2B5EF4-FFF2-40B4-BE49-F238E27FC236}">
                <a16:creationId xmlns:a16="http://schemas.microsoft.com/office/drawing/2014/main" id="{BF68042A-10DA-46ED-8FB3-0D108BECA5BC}"/>
              </a:ext>
            </a:extLst>
          </p:cNvPr>
          <p:cNvSpPr/>
          <p:nvPr/>
        </p:nvSpPr>
        <p:spPr>
          <a:xfrm>
            <a:off x="6096000" y="3785309"/>
            <a:ext cx="739012" cy="262117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428057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677334" y="609600"/>
            <a:ext cx="8596668" cy="861613"/>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sz="3600" b="1" dirty="0">
                <a:ln w="22225">
                  <a:solidFill>
                    <a:schemeClr val="accent2"/>
                  </a:solidFill>
                  <a:prstDash val="solid"/>
                </a:ln>
                <a:solidFill>
                  <a:schemeClr val="bg1"/>
                </a:solidFill>
              </a:rPr>
              <a:t>NETTOYAGE</a:t>
            </a:r>
            <a:br>
              <a:rPr lang="fr-FR" sz="3600"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a:extLst>
              <a:ext uri="{FF2B5EF4-FFF2-40B4-BE49-F238E27FC236}">
                <a16:creationId xmlns:a16="http://schemas.microsoft.com/office/drawing/2014/main" id="{15925762-C3C0-433F-B53F-E08AFE237243}"/>
              </a:ext>
            </a:extLst>
          </p:cNvPr>
          <p:cNvSpPr>
            <a:spLocks noGrp="1"/>
          </p:cNvSpPr>
          <p:nvPr>
            <p:ph idx="1"/>
          </p:nvPr>
        </p:nvSpPr>
        <p:spPr>
          <a:xfrm>
            <a:off x="891886" y="1629317"/>
            <a:ext cx="8596668" cy="608153"/>
          </a:xfrm>
        </p:spPr>
        <p:txBody>
          <a:bodyPr>
            <a:normAutofit/>
          </a:bodyPr>
          <a:lstStyle/>
          <a:p>
            <a:r>
              <a:rPr lang="fr-FR" sz="1600" dirty="0"/>
              <a:t>Nettoyage des variables qualitatives , regroupement des modalités de la variable </a:t>
            </a:r>
            <a:r>
              <a:rPr lang="fr-FR" sz="1600" b="1" dirty="0"/>
              <a:t>Building type </a:t>
            </a:r>
            <a:r>
              <a:rPr lang="fr-FR" sz="1600" dirty="0"/>
              <a:t>en vue d’avoir deux modalités </a:t>
            </a:r>
            <a:r>
              <a:rPr lang="fr-FR" sz="1600" dirty="0" err="1"/>
              <a:t>Résidential</a:t>
            </a:r>
            <a:r>
              <a:rPr lang="fr-FR" sz="1600" dirty="0"/>
              <a:t> et Non </a:t>
            </a:r>
            <a:r>
              <a:rPr lang="fr-FR" sz="1600" dirty="0" err="1"/>
              <a:t>Résidential</a:t>
            </a:r>
            <a:endParaRPr lang="fr-FR" sz="1600" dirty="0"/>
          </a:p>
          <a:p>
            <a:pPr marL="0" indent="0">
              <a:buNone/>
            </a:pPr>
            <a:endParaRPr lang="fr-FR" dirty="0"/>
          </a:p>
          <a:p>
            <a:pPr marL="0" indent="0">
              <a:buNone/>
            </a:pPr>
            <a:endParaRPr lang="fr-FR" dirty="0"/>
          </a:p>
        </p:txBody>
      </p:sp>
      <p:sp>
        <p:nvSpPr>
          <p:cNvPr id="4" name="Espace réservé du pied de page 3">
            <a:extLst>
              <a:ext uri="{FF2B5EF4-FFF2-40B4-BE49-F238E27FC236}">
                <a16:creationId xmlns:a16="http://schemas.microsoft.com/office/drawing/2014/main" id="{DB91B2D0-B5BA-4579-AF45-3DBD0344AABF}"/>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05D6092-F283-4771-84B9-A59DD8C2CD3E}"/>
              </a:ext>
            </a:extLst>
          </p:cNvPr>
          <p:cNvSpPr>
            <a:spLocks noGrp="1"/>
          </p:cNvSpPr>
          <p:nvPr>
            <p:ph type="sldNum" sz="quarter" idx="12"/>
          </p:nvPr>
        </p:nvSpPr>
        <p:spPr/>
        <p:txBody>
          <a:bodyPr/>
          <a:lstStyle/>
          <a:p>
            <a:fld id="{8C81EA20-52F5-4E47-A504-4662F122570D}" type="slidenum">
              <a:rPr lang="fr-FR" smtClean="0"/>
              <a:t>6</a:t>
            </a:fld>
            <a:endParaRPr lang="fr-FR" dirty="0"/>
          </a:p>
        </p:txBody>
      </p:sp>
      <p:sp>
        <p:nvSpPr>
          <p:cNvPr id="6" name="Espace réservé de la date 5">
            <a:extLst>
              <a:ext uri="{FF2B5EF4-FFF2-40B4-BE49-F238E27FC236}">
                <a16:creationId xmlns:a16="http://schemas.microsoft.com/office/drawing/2014/main" id="{7F3A8573-6D52-46D1-9EC8-E4C421F98698}"/>
              </a:ext>
            </a:extLst>
          </p:cNvPr>
          <p:cNvSpPr>
            <a:spLocks noGrp="1"/>
          </p:cNvSpPr>
          <p:nvPr>
            <p:ph type="dt" sz="half" idx="10"/>
          </p:nvPr>
        </p:nvSpPr>
        <p:spPr/>
        <p:txBody>
          <a:bodyPr/>
          <a:lstStyle/>
          <a:p>
            <a:fld id="{C59921CE-FE68-4D6B-86F3-58C3F88F85BD}" type="datetime1">
              <a:rPr lang="fr-FR" smtClean="0"/>
              <a:t>02/05/2021</a:t>
            </a:fld>
            <a:endParaRPr lang="fr-FR" dirty="0"/>
          </a:p>
        </p:txBody>
      </p:sp>
      <p:pic>
        <p:nvPicPr>
          <p:cNvPr id="2052" name="Picture 4">
            <a:extLst>
              <a:ext uri="{FF2B5EF4-FFF2-40B4-BE49-F238E27FC236}">
                <a16:creationId xmlns:a16="http://schemas.microsoft.com/office/drawing/2014/main" id="{925BA4F5-25D7-4F6D-999A-A73EBFB6C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20" y="2952644"/>
            <a:ext cx="45720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77C4166-3FDA-4D8B-AC85-6672B855A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633" y="2952644"/>
            <a:ext cx="376237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0171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7C049503-9A45-4FD7-A6C1-48A388D94607}"/>
              </a:ext>
            </a:extLst>
          </p:cNvPr>
          <p:cNvSpPr>
            <a:spLocks noGrp="1"/>
          </p:cNvSpPr>
          <p:nvPr>
            <p:ph type="dt" sz="half" idx="10"/>
          </p:nvPr>
        </p:nvSpPr>
        <p:spPr/>
        <p:txBody>
          <a:bodyPr/>
          <a:lstStyle/>
          <a:p>
            <a:fld id="{6305FA87-791C-450D-95A7-117B3C12BB31}" type="datetime1">
              <a:rPr lang="fr-FR" smtClean="0"/>
              <a:pPr/>
              <a:t>02/05/2021</a:t>
            </a:fld>
            <a:endParaRPr lang="fr-FR"/>
          </a:p>
        </p:txBody>
      </p:sp>
      <p:sp>
        <p:nvSpPr>
          <p:cNvPr id="5" name="Espace réservé du pied de page 4">
            <a:extLst>
              <a:ext uri="{FF2B5EF4-FFF2-40B4-BE49-F238E27FC236}">
                <a16:creationId xmlns:a16="http://schemas.microsoft.com/office/drawing/2014/main" id="{F87EF78D-23CD-4A84-9321-727A9EFA190F}"/>
              </a:ext>
            </a:extLst>
          </p:cNvPr>
          <p:cNvSpPr>
            <a:spLocks noGrp="1"/>
          </p:cNvSpPr>
          <p:nvPr>
            <p:ph type="ftr" sz="quarter" idx="11"/>
          </p:nvPr>
        </p:nvSpPr>
        <p:spPr/>
        <p:txBody>
          <a:bodyPr/>
          <a:lstStyle/>
          <a:p>
            <a:r>
              <a:rPr lang="fr-FR"/>
              <a:t>CAMARA Souleymane Étudiant Data Scientist Open Class Room Central Supélec</a:t>
            </a:r>
          </a:p>
        </p:txBody>
      </p:sp>
      <p:sp>
        <p:nvSpPr>
          <p:cNvPr id="6" name="Espace réservé du numéro de diapositive 5">
            <a:extLst>
              <a:ext uri="{FF2B5EF4-FFF2-40B4-BE49-F238E27FC236}">
                <a16:creationId xmlns:a16="http://schemas.microsoft.com/office/drawing/2014/main" id="{D9274A22-8EC7-428A-9034-378754336FEF}"/>
              </a:ext>
            </a:extLst>
          </p:cNvPr>
          <p:cNvSpPr>
            <a:spLocks noGrp="1"/>
          </p:cNvSpPr>
          <p:nvPr>
            <p:ph type="sldNum" sz="quarter" idx="12"/>
          </p:nvPr>
        </p:nvSpPr>
        <p:spPr/>
        <p:txBody>
          <a:bodyPr/>
          <a:lstStyle/>
          <a:p>
            <a:fld id="{8C81EA20-52F5-4E47-A504-4662F122570D}" type="slidenum">
              <a:rPr lang="fr-FR" smtClean="0"/>
              <a:pPr/>
              <a:t>60</a:t>
            </a:fld>
            <a:endParaRPr lang="fr-FR" dirty="0"/>
          </a:p>
        </p:txBody>
      </p:sp>
      <p:sp>
        <p:nvSpPr>
          <p:cNvPr id="2" name="ZoneTexte 1">
            <a:extLst>
              <a:ext uri="{FF2B5EF4-FFF2-40B4-BE49-F238E27FC236}">
                <a16:creationId xmlns:a16="http://schemas.microsoft.com/office/drawing/2014/main" id="{57EBBCE8-DB80-479E-9E1A-789751920415}"/>
              </a:ext>
            </a:extLst>
          </p:cNvPr>
          <p:cNvSpPr txBox="1"/>
          <p:nvPr/>
        </p:nvSpPr>
        <p:spPr>
          <a:xfrm>
            <a:off x="740715" y="2380505"/>
            <a:ext cx="9639513" cy="646331"/>
          </a:xfrm>
          <a:prstGeom prst="rect">
            <a:avLst/>
          </a:prstGeom>
          <a:noFill/>
        </p:spPr>
        <p:txBody>
          <a:bodyPr wrap="square" rtlCol="0">
            <a:spAutoFit/>
          </a:bodyPr>
          <a:lstStyle/>
          <a:p>
            <a:pPr algn="ctr"/>
            <a:r>
              <a:rPr lang="fr-FR" sz="3600" dirty="0">
                <a:solidFill>
                  <a:schemeClr val="accent1"/>
                </a:solidFill>
              </a:rPr>
              <a:t>MERCI POUR VOTRE ÉCOUTE </a:t>
            </a:r>
          </a:p>
        </p:txBody>
      </p:sp>
    </p:spTree>
    <p:extLst>
      <p:ext uri="{BB962C8B-B14F-4D97-AF65-F5344CB8AC3E}">
        <p14:creationId xmlns:p14="http://schemas.microsoft.com/office/powerpoint/2010/main" val="127611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797666" y="236947"/>
            <a:ext cx="8596668" cy="562178"/>
          </a:xfrm>
          <a:solidFill>
            <a:schemeClr val="accent2"/>
          </a:solidFill>
          <a:ln>
            <a:solidFill>
              <a:schemeClr val="accent1"/>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fr-FR" sz="3600" dirty="0">
                <a:ln w="0"/>
                <a:solidFill>
                  <a:schemeClr val="bg1"/>
                </a:solidFill>
                <a:effectLst>
                  <a:outerShdw blurRad="38100" dist="25400" dir="5400000" algn="ctr" rotWithShape="0">
                    <a:srgbClr val="6E747A">
                      <a:alpha val="43000"/>
                    </a:srgbClr>
                  </a:outerShdw>
                </a:effectLst>
              </a:rPr>
              <a:t>SELECTION DES BATIMENTS NON RESIDENTIELS </a:t>
            </a:r>
            <a:br>
              <a:rPr lang="fr-FR" sz="3600"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
        <p:nvSpPr>
          <p:cNvPr id="4" name="Espace réservé du pied de page 3">
            <a:extLst>
              <a:ext uri="{FF2B5EF4-FFF2-40B4-BE49-F238E27FC236}">
                <a16:creationId xmlns:a16="http://schemas.microsoft.com/office/drawing/2014/main" id="{08AFC1DA-25CB-422F-9B03-CD3A0C607908}"/>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244CCA9F-4FEA-4090-9C90-3D53CB71C70B}"/>
              </a:ext>
            </a:extLst>
          </p:cNvPr>
          <p:cNvSpPr>
            <a:spLocks noGrp="1"/>
          </p:cNvSpPr>
          <p:nvPr>
            <p:ph type="sldNum" sz="quarter" idx="12"/>
          </p:nvPr>
        </p:nvSpPr>
        <p:spPr/>
        <p:txBody>
          <a:bodyPr/>
          <a:lstStyle/>
          <a:p>
            <a:fld id="{8C81EA20-52F5-4E47-A504-4662F122570D}" type="slidenum">
              <a:rPr lang="fr-FR" smtClean="0"/>
              <a:t>7</a:t>
            </a:fld>
            <a:endParaRPr lang="fr-FR"/>
          </a:p>
        </p:txBody>
      </p:sp>
      <p:sp>
        <p:nvSpPr>
          <p:cNvPr id="6" name="Espace réservé de la date 5">
            <a:extLst>
              <a:ext uri="{FF2B5EF4-FFF2-40B4-BE49-F238E27FC236}">
                <a16:creationId xmlns:a16="http://schemas.microsoft.com/office/drawing/2014/main" id="{EC5EE520-A5B1-4BDC-881A-101F6607C1C7}"/>
              </a:ext>
            </a:extLst>
          </p:cNvPr>
          <p:cNvSpPr>
            <a:spLocks noGrp="1"/>
          </p:cNvSpPr>
          <p:nvPr>
            <p:ph type="dt" sz="half" idx="10"/>
          </p:nvPr>
        </p:nvSpPr>
        <p:spPr/>
        <p:txBody>
          <a:bodyPr/>
          <a:lstStyle/>
          <a:p>
            <a:fld id="{720961BC-B48A-47FF-9972-88D3C73BB8A3}" type="datetime1">
              <a:rPr lang="fr-FR" smtClean="0"/>
              <a:t>02/05/2021</a:t>
            </a:fld>
            <a:endParaRPr lang="fr-FR"/>
          </a:p>
        </p:txBody>
      </p:sp>
      <p:sp>
        <p:nvSpPr>
          <p:cNvPr id="8" name="Espace réservé du contenu 7">
            <a:extLst>
              <a:ext uri="{FF2B5EF4-FFF2-40B4-BE49-F238E27FC236}">
                <a16:creationId xmlns:a16="http://schemas.microsoft.com/office/drawing/2014/main" id="{25F4B713-C57D-441F-B158-EC9C9E3FAA32}"/>
              </a:ext>
            </a:extLst>
          </p:cNvPr>
          <p:cNvSpPr>
            <a:spLocks noGrp="1"/>
          </p:cNvSpPr>
          <p:nvPr>
            <p:ph idx="1"/>
          </p:nvPr>
        </p:nvSpPr>
        <p:spPr>
          <a:xfrm>
            <a:off x="2023176" y="904166"/>
            <a:ext cx="8596668" cy="562177"/>
          </a:xfrm>
        </p:spPr>
        <p:txBody>
          <a:bodyPr>
            <a:normAutofit fontScale="92500"/>
          </a:bodyPr>
          <a:lstStyle/>
          <a:p>
            <a:r>
              <a:rPr lang="fr-FR" sz="1400" dirty="0"/>
              <a:t>Nous avons</a:t>
            </a:r>
            <a:r>
              <a:rPr lang="fr-FR" sz="1400" b="1" dirty="0">
                <a:solidFill>
                  <a:srgbClr val="FF0000"/>
                </a:solidFill>
              </a:rPr>
              <a:t> 3318 (49 %) </a:t>
            </a:r>
            <a:r>
              <a:rPr lang="fr-FR" sz="1400" dirty="0"/>
              <a:t>propriétés non résidentiels, parmi les </a:t>
            </a:r>
            <a:r>
              <a:rPr lang="fr-FR" sz="1400" dirty="0">
                <a:solidFill>
                  <a:srgbClr val="FF0000"/>
                </a:solidFill>
              </a:rPr>
              <a:t>46 </a:t>
            </a:r>
            <a:r>
              <a:rPr lang="fr-FR" sz="1400" dirty="0"/>
              <a:t>colonnes nous avons des colonnes ayant comme pourcentage de valeurs manquantes compris </a:t>
            </a:r>
            <a:r>
              <a:rPr lang="fr-FR" sz="1400" dirty="0">
                <a:solidFill>
                  <a:srgbClr val="FF0000"/>
                </a:solidFill>
              </a:rPr>
              <a:t>entre 50 et 80 % 7 colonnes </a:t>
            </a:r>
            <a:r>
              <a:rPr lang="fr-FR" sz="1400" dirty="0"/>
              <a:t>soit </a:t>
            </a:r>
            <a:r>
              <a:rPr lang="fr-FR" sz="1400" dirty="0">
                <a:solidFill>
                  <a:srgbClr val="FF0000"/>
                </a:solidFill>
              </a:rPr>
              <a:t>39 </a:t>
            </a:r>
            <a:r>
              <a:rPr lang="fr-FR" sz="1400" dirty="0"/>
              <a:t>colonnes restantes </a:t>
            </a:r>
          </a:p>
        </p:txBody>
      </p:sp>
      <p:pic>
        <p:nvPicPr>
          <p:cNvPr id="3074" name="Picture 2">
            <a:extLst>
              <a:ext uri="{FF2B5EF4-FFF2-40B4-BE49-F238E27FC236}">
                <a16:creationId xmlns:a16="http://schemas.microsoft.com/office/drawing/2014/main" id="{7F2E1156-768E-4298-A7CF-F67F8D20E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25" y="1571385"/>
            <a:ext cx="6130343" cy="43915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6A6D4E8-87DF-4108-8A5A-906F6FFB6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9673" y="1466343"/>
            <a:ext cx="6210300" cy="486362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 coins arrondis 8">
            <a:extLst>
              <a:ext uri="{FF2B5EF4-FFF2-40B4-BE49-F238E27FC236}">
                <a16:creationId xmlns:a16="http://schemas.microsoft.com/office/drawing/2014/main" id="{2426C313-2341-45AA-9B23-624CDBF8BBFB}"/>
              </a:ext>
            </a:extLst>
          </p:cNvPr>
          <p:cNvSpPr/>
          <p:nvPr/>
        </p:nvSpPr>
        <p:spPr>
          <a:xfrm>
            <a:off x="1107583" y="4900411"/>
            <a:ext cx="3219718" cy="86932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89908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096221" y="80681"/>
            <a:ext cx="8596668" cy="580653"/>
          </a:xfrm>
          <a:solidFill>
            <a:schemeClr val="accent2"/>
          </a:solidFill>
          <a:ln>
            <a:solidFill>
              <a:schemeClr val="accent1"/>
            </a:solidFill>
          </a:ln>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fr-FR" sz="3600" dirty="0">
                <a:ln w="0"/>
                <a:solidFill>
                  <a:schemeClr val="accent1"/>
                </a:solidFill>
                <a:effectLst>
                  <a:outerShdw blurRad="38100" dist="25400" dir="5400000" algn="ctr" rotWithShape="0">
                    <a:srgbClr val="6E747A">
                      <a:alpha val="43000"/>
                    </a:srgbClr>
                  </a:outerShdw>
                </a:effectLst>
              </a:rPr>
              <a:t>FEATURES ENGINERING</a:t>
            </a:r>
            <a:br>
              <a:rPr lang="fr-FR" sz="3600" dirty="0">
                <a:ln w="0"/>
                <a:solidFill>
                  <a:schemeClr val="accent1"/>
                </a:solidFill>
                <a:effectLst>
                  <a:outerShdw blurRad="38100" dist="25400" dir="5400000" algn="ctr" rotWithShape="0">
                    <a:srgbClr val="6E747A">
                      <a:alpha val="43000"/>
                    </a:srgbClr>
                  </a:outerShdw>
                </a:effectLst>
              </a:rPr>
            </a:br>
            <a:endParaRPr lang="fr-FR"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a:extLst>
              <a:ext uri="{FF2B5EF4-FFF2-40B4-BE49-F238E27FC236}">
                <a16:creationId xmlns:a16="http://schemas.microsoft.com/office/drawing/2014/main" id="{15925762-C3C0-433F-B53F-E08AFE237243}"/>
              </a:ext>
            </a:extLst>
          </p:cNvPr>
          <p:cNvSpPr>
            <a:spLocks noGrp="1"/>
          </p:cNvSpPr>
          <p:nvPr>
            <p:ph idx="1"/>
          </p:nvPr>
        </p:nvSpPr>
        <p:spPr>
          <a:xfrm>
            <a:off x="1642819" y="725390"/>
            <a:ext cx="8596668" cy="542542"/>
          </a:xfrm>
        </p:spPr>
        <p:txBody>
          <a:bodyPr>
            <a:normAutofit lnSpcReduction="10000"/>
          </a:bodyPr>
          <a:lstStyle/>
          <a:p>
            <a:r>
              <a:rPr lang="fr-FR" sz="1600" dirty="0"/>
              <a:t>Nous allons regarder les </a:t>
            </a:r>
            <a:r>
              <a:rPr lang="fr-FR" sz="1600" b="1" dirty="0"/>
              <a:t>variables redondants </a:t>
            </a:r>
            <a:r>
              <a:rPr lang="fr-FR" sz="1600" dirty="0"/>
              <a:t>qui donnent la même information ou des unités de mesures ou écritures différentes </a:t>
            </a:r>
          </a:p>
          <a:p>
            <a:pPr marL="0" indent="0">
              <a:buNone/>
            </a:pPr>
            <a:endParaRPr lang="fr-FR" dirty="0"/>
          </a:p>
        </p:txBody>
      </p:sp>
      <p:sp>
        <p:nvSpPr>
          <p:cNvPr id="4" name="Espace réservé du pied de page 3">
            <a:extLst>
              <a:ext uri="{FF2B5EF4-FFF2-40B4-BE49-F238E27FC236}">
                <a16:creationId xmlns:a16="http://schemas.microsoft.com/office/drawing/2014/main" id="{BE707322-FBF6-4B84-AC98-451970E4209B}"/>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35E4AB6B-B391-4B6C-92AF-E3427B44D559}"/>
              </a:ext>
            </a:extLst>
          </p:cNvPr>
          <p:cNvSpPr>
            <a:spLocks noGrp="1"/>
          </p:cNvSpPr>
          <p:nvPr>
            <p:ph type="sldNum" sz="quarter" idx="12"/>
          </p:nvPr>
        </p:nvSpPr>
        <p:spPr/>
        <p:txBody>
          <a:bodyPr/>
          <a:lstStyle/>
          <a:p>
            <a:fld id="{8C81EA20-52F5-4E47-A504-4662F122570D}" type="slidenum">
              <a:rPr lang="fr-FR" smtClean="0"/>
              <a:t>8</a:t>
            </a:fld>
            <a:endParaRPr lang="fr-FR"/>
          </a:p>
        </p:txBody>
      </p:sp>
      <p:sp>
        <p:nvSpPr>
          <p:cNvPr id="6" name="Espace réservé de la date 5">
            <a:extLst>
              <a:ext uri="{FF2B5EF4-FFF2-40B4-BE49-F238E27FC236}">
                <a16:creationId xmlns:a16="http://schemas.microsoft.com/office/drawing/2014/main" id="{C6279F53-5F80-4617-A701-66A3039F580B}"/>
              </a:ext>
            </a:extLst>
          </p:cNvPr>
          <p:cNvSpPr>
            <a:spLocks noGrp="1"/>
          </p:cNvSpPr>
          <p:nvPr>
            <p:ph type="dt" sz="half" idx="10"/>
          </p:nvPr>
        </p:nvSpPr>
        <p:spPr/>
        <p:txBody>
          <a:bodyPr/>
          <a:lstStyle/>
          <a:p>
            <a:fld id="{069FB9DA-36F6-4B45-87D3-F6560C83469F}" type="datetime1">
              <a:rPr lang="fr-FR" smtClean="0"/>
              <a:t>02/05/2021</a:t>
            </a:fld>
            <a:endParaRPr lang="fr-FR"/>
          </a:p>
        </p:txBody>
      </p:sp>
      <p:pic>
        <p:nvPicPr>
          <p:cNvPr id="4098" name="Picture 2">
            <a:extLst>
              <a:ext uri="{FF2B5EF4-FFF2-40B4-BE49-F238E27FC236}">
                <a16:creationId xmlns:a16="http://schemas.microsoft.com/office/drawing/2014/main" id="{80F27379-56C1-4587-8091-1EE53A2D6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24" y="1234591"/>
            <a:ext cx="7582916" cy="4989333"/>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2A1BF6FC-BC56-446E-A05F-AF8075ADD979}"/>
              </a:ext>
            </a:extLst>
          </p:cNvPr>
          <p:cNvSpPr txBox="1"/>
          <p:nvPr/>
        </p:nvSpPr>
        <p:spPr>
          <a:xfrm>
            <a:off x="8147866" y="1220878"/>
            <a:ext cx="3843911"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fr-FR" sz="1400" b="1" dirty="0" err="1">
                <a:solidFill>
                  <a:srgbClr val="FF0000"/>
                </a:solidFill>
              </a:rPr>
              <a:t>Propertygfatotal</a:t>
            </a:r>
            <a:r>
              <a:rPr lang="fr-FR" sz="1400" dirty="0" err="1"/>
              <a:t>,largestpropretytypegfa</a:t>
            </a:r>
            <a:r>
              <a:rPr lang="fr-FR" sz="1400" dirty="0"/>
              <a:t>, et </a:t>
            </a:r>
            <a:r>
              <a:rPr lang="fr-FR" sz="1400" dirty="0" err="1"/>
              <a:t>propertygfabuilding</a:t>
            </a:r>
            <a:r>
              <a:rPr lang="fr-FR" sz="1400" dirty="0"/>
              <a:t> corrélés, </a:t>
            </a:r>
          </a:p>
          <a:p>
            <a:pPr marL="285750" indent="-285750">
              <a:buFont typeface="Arial" panose="020B0604020202020204" pitchFamily="34" charset="0"/>
              <a:buChar char="•"/>
            </a:pPr>
            <a:r>
              <a:rPr lang="fr-FR" sz="1400" b="1" dirty="0" err="1">
                <a:solidFill>
                  <a:srgbClr val="FF0000"/>
                </a:solidFill>
              </a:rPr>
              <a:t>siteeui</a:t>
            </a:r>
            <a:r>
              <a:rPr lang="fr-FR" sz="1400" b="1" dirty="0">
                <a:solidFill>
                  <a:srgbClr val="FF0000"/>
                </a:solidFill>
              </a:rPr>
              <a:t>(</a:t>
            </a:r>
            <a:r>
              <a:rPr lang="fr-FR" sz="1400" b="1" dirty="0" err="1">
                <a:solidFill>
                  <a:srgbClr val="FF0000"/>
                </a:solidFill>
              </a:rPr>
              <a:t>kbtu</a:t>
            </a:r>
            <a:r>
              <a:rPr lang="fr-FR" sz="1400" b="1" dirty="0">
                <a:solidFill>
                  <a:srgbClr val="FF0000"/>
                </a:solidFill>
              </a:rPr>
              <a:t>)</a:t>
            </a:r>
            <a:r>
              <a:rPr lang="fr-FR" sz="1400" b="1" dirty="0" err="1">
                <a:solidFill>
                  <a:srgbClr val="FF0000"/>
                </a:solidFill>
              </a:rPr>
              <a:t>sf</a:t>
            </a:r>
            <a:r>
              <a:rPr lang="fr-FR" sz="1400" b="1" dirty="0">
                <a:solidFill>
                  <a:srgbClr val="FF0000"/>
                </a:solidFill>
              </a:rPr>
              <a:t> </a:t>
            </a:r>
            <a:r>
              <a:rPr lang="fr-FR" sz="1400" dirty="0"/>
              <a:t>,'</a:t>
            </a:r>
            <a:r>
              <a:rPr lang="fr-FR" sz="1400" dirty="0" err="1"/>
              <a:t>SiteEUIWN</a:t>
            </a:r>
            <a:r>
              <a:rPr lang="fr-FR" sz="1400" dirty="0"/>
              <a:t>(</a:t>
            </a:r>
            <a:r>
              <a:rPr lang="fr-FR" sz="1400" dirty="0" err="1"/>
              <a:t>kBtu</a:t>
            </a:r>
            <a:r>
              <a:rPr lang="fr-FR" sz="1400" dirty="0"/>
              <a:t>/</a:t>
            </a:r>
            <a:r>
              <a:rPr lang="fr-FR" sz="1400" dirty="0" err="1"/>
              <a:t>sf</a:t>
            </a:r>
            <a:r>
              <a:rPr lang="fr-FR" sz="1400" dirty="0"/>
              <a:t>)', '</a:t>
            </a:r>
            <a:r>
              <a:rPr lang="fr-FR" sz="1400" dirty="0" err="1"/>
              <a:t>SourceEUI</a:t>
            </a:r>
            <a:r>
              <a:rPr lang="fr-FR" sz="1400" dirty="0"/>
              <a:t>(</a:t>
            </a:r>
            <a:r>
              <a:rPr lang="fr-FR" sz="1400" dirty="0" err="1"/>
              <a:t>kBtu</a:t>
            </a:r>
            <a:r>
              <a:rPr lang="fr-FR" sz="1400" dirty="0"/>
              <a:t>/</a:t>
            </a:r>
            <a:r>
              <a:rPr lang="fr-FR" sz="1400" dirty="0" err="1"/>
              <a:t>sf</a:t>
            </a:r>
            <a:r>
              <a:rPr lang="fr-FR" sz="1400" dirty="0"/>
              <a:t>)',</a:t>
            </a:r>
            <a:r>
              <a:rPr lang="fr-FR" sz="1400" dirty="0" err="1"/>
              <a:t>SourceEUIWN</a:t>
            </a:r>
            <a:r>
              <a:rPr lang="fr-FR" sz="1400" dirty="0"/>
              <a:t>(</a:t>
            </a:r>
            <a:r>
              <a:rPr lang="fr-FR" sz="1400" dirty="0" err="1"/>
              <a:t>kBtu</a:t>
            </a:r>
            <a:r>
              <a:rPr lang="fr-FR" sz="1400" dirty="0"/>
              <a:t>/</a:t>
            </a:r>
            <a:r>
              <a:rPr lang="fr-FR" sz="1400" dirty="0" err="1"/>
              <a:t>sf</a:t>
            </a:r>
            <a:r>
              <a:rPr lang="fr-FR" sz="1400" dirty="0"/>
              <a:t> corrélés</a:t>
            </a:r>
          </a:p>
          <a:p>
            <a:pPr marL="285750" indent="-285750">
              <a:buFont typeface="Arial" panose="020B0604020202020204" pitchFamily="34" charset="0"/>
              <a:buChar char="•"/>
            </a:pPr>
            <a:r>
              <a:rPr lang="fr-FR" sz="1400" b="1" dirty="0" err="1">
                <a:solidFill>
                  <a:srgbClr val="FF0000"/>
                </a:solidFill>
              </a:rPr>
              <a:t>siteenergyuse</a:t>
            </a:r>
            <a:r>
              <a:rPr lang="fr-FR" sz="1400" dirty="0"/>
              <a:t> , </a:t>
            </a:r>
            <a:r>
              <a:rPr lang="fr-FR" sz="1400" dirty="0" err="1"/>
              <a:t>siteenergyusewn</a:t>
            </a:r>
            <a:r>
              <a:rPr lang="fr-FR" sz="1400" dirty="0"/>
              <a:t> corrélés </a:t>
            </a:r>
          </a:p>
          <a:p>
            <a:pPr marL="285750" indent="-285750">
              <a:buFont typeface="Arial" panose="020B0604020202020204" pitchFamily="34" charset="0"/>
              <a:buChar char="•"/>
            </a:pPr>
            <a:r>
              <a:rPr lang="fr-FR" sz="1400" dirty="0" err="1"/>
              <a:t>electricity</a:t>
            </a:r>
            <a:r>
              <a:rPr lang="fr-FR" sz="1400" dirty="0"/>
              <a:t>(</a:t>
            </a:r>
            <a:r>
              <a:rPr lang="fr-FR" sz="1400" dirty="0" err="1"/>
              <a:t>kbtu</a:t>
            </a:r>
            <a:r>
              <a:rPr lang="fr-FR" sz="1400" dirty="0"/>
              <a:t>) est corrélée a la variable </a:t>
            </a:r>
            <a:r>
              <a:rPr lang="fr-FR" sz="1400" b="1" dirty="0" err="1">
                <a:solidFill>
                  <a:srgbClr val="FF0000"/>
                </a:solidFill>
              </a:rPr>
              <a:t>electricity</a:t>
            </a:r>
            <a:r>
              <a:rPr lang="fr-FR" sz="1400" b="1" dirty="0">
                <a:solidFill>
                  <a:srgbClr val="FF0000"/>
                </a:solidFill>
              </a:rPr>
              <a:t>(</a:t>
            </a:r>
            <a:r>
              <a:rPr lang="fr-FR" sz="1400" b="1" dirty="0" err="1">
                <a:solidFill>
                  <a:srgbClr val="FF0000"/>
                </a:solidFill>
              </a:rPr>
              <a:t>kwh</a:t>
            </a:r>
            <a:r>
              <a:rPr lang="fr-FR" sz="1400" b="1" dirty="0">
                <a:solidFill>
                  <a:srgbClr val="FF0000"/>
                </a:solidFill>
              </a:rPr>
              <a:t>)</a:t>
            </a:r>
          </a:p>
          <a:p>
            <a:pPr marL="285750" indent="-285750">
              <a:buFont typeface="Arial" panose="020B0604020202020204" pitchFamily="34" charset="0"/>
              <a:buChar char="•"/>
            </a:pPr>
            <a:r>
              <a:rPr lang="fr-FR" sz="1400" b="1" dirty="0" err="1">
                <a:solidFill>
                  <a:srgbClr val="FF0000"/>
                </a:solidFill>
              </a:rPr>
              <a:t>naturalgas</a:t>
            </a:r>
            <a:r>
              <a:rPr lang="fr-FR" sz="1400" b="1" dirty="0">
                <a:solidFill>
                  <a:srgbClr val="FF0000"/>
                </a:solidFill>
              </a:rPr>
              <a:t>(</a:t>
            </a:r>
            <a:r>
              <a:rPr lang="fr-FR" sz="1400" b="1" dirty="0" err="1">
                <a:solidFill>
                  <a:srgbClr val="FF0000"/>
                </a:solidFill>
              </a:rPr>
              <a:t>kbtu</a:t>
            </a:r>
            <a:r>
              <a:rPr lang="fr-FR" sz="1400" b="1" dirty="0">
                <a:solidFill>
                  <a:srgbClr val="FF0000"/>
                </a:solidFill>
              </a:rPr>
              <a:t>) </a:t>
            </a:r>
            <a:r>
              <a:rPr lang="fr-FR" sz="1400" dirty="0"/>
              <a:t>est corrélée à la variable </a:t>
            </a:r>
            <a:r>
              <a:rPr lang="fr-FR" sz="1400" dirty="0" err="1"/>
              <a:t>natural</a:t>
            </a:r>
            <a:r>
              <a:rPr lang="fr-FR" sz="1400" dirty="0"/>
              <a:t>(</a:t>
            </a:r>
            <a:r>
              <a:rPr lang="fr-FR" sz="1400" dirty="0" err="1"/>
              <a:t>therms</a:t>
            </a:r>
            <a:r>
              <a:rPr lang="fr-FR" sz="1400" dirty="0"/>
              <a:t>)</a:t>
            </a:r>
          </a:p>
        </p:txBody>
      </p:sp>
      <p:sp>
        <p:nvSpPr>
          <p:cNvPr id="7" name="ZoneTexte 6">
            <a:extLst>
              <a:ext uri="{FF2B5EF4-FFF2-40B4-BE49-F238E27FC236}">
                <a16:creationId xmlns:a16="http://schemas.microsoft.com/office/drawing/2014/main" id="{DD9162C5-6E30-4B27-8A27-ECFE454AC3FC}"/>
              </a:ext>
            </a:extLst>
          </p:cNvPr>
          <p:cNvSpPr txBox="1"/>
          <p:nvPr/>
        </p:nvSpPr>
        <p:spPr>
          <a:xfrm>
            <a:off x="8147866" y="3841647"/>
            <a:ext cx="3085461"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600" dirty="0"/>
              <a:t>Nous supprimons ces </a:t>
            </a:r>
            <a:r>
              <a:rPr lang="fr-FR" sz="1600" dirty="0">
                <a:solidFill>
                  <a:srgbClr val="FF0000"/>
                </a:solidFill>
              </a:rPr>
              <a:t>8 </a:t>
            </a:r>
            <a:r>
              <a:rPr lang="fr-FR" sz="1600" dirty="0"/>
              <a:t>variables on passe de </a:t>
            </a:r>
            <a:r>
              <a:rPr lang="fr-FR" sz="1600" dirty="0">
                <a:solidFill>
                  <a:srgbClr val="FF0000"/>
                </a:solidFill>
              </a:rPr>
              <a:t>39</a:t>
            </a:r>
            <a:r>
              <a:rPr lang="fr-FR" sz="1600" dirty="0"/>
              <a:t> colonnes à </a:t>
            </a:r>
            <a:r>
              <a:rPr lang="fr-FR" sz="1600" dirty="0">
                <a:solidFill>
                  <a:srgbClr val="FF0000"/>
                </a:solidFill>
              </a:rPr>
              <a:t>31</a:t>
            </a:r>
            <a:r>
              <a:rPr lang="fr-FR" sz="1600" dirty="0"/>
              <a:t> colonnes </a:t>
            </a:r>
          </a:p>
        </p:txBody>
      </p:sp>
    </p:spTree>
    <p:extLst>
      <p:ext uri="{BB962C8B-B14F-4D97-AF65-F5344CB8AC3E}">
        <p14:creationId xmlns:p14="http://schemas.microsoft.com/office/powerpoint/2010/main" val="2935641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8FFAD-D749-4B79-B747-C0C9E8D2CE0A}"/>
              </a:ext>
            </a:extLst>
          </p:cNvPr>
          <p:cNvSpPr>
            <a:spLocks noGrp="1"/>
          </p:cNvSpPr>
          <p:nvPr>
            <p:ph type="title"/>
          </p:nvPr>
        </p:nvSpPr>
        <p:spPr>
          <a:xfrm>
            <a:off x="1111546" y="145861"/>
            <a:ext cx="8596668" cy="611304"/>
          </a:xfrm>
          <a:solidFill>
            <a:schemeClr val="accent1"/>
          </a:solid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fr-FR" sz="3600" b="1" dirty="0">
                <a:ln w="22225">
                  <a:solidFill>
                    <a:schemeClr val="accent2"/>
                  </a:solidFill>
                  <a:prstDash val="solid"/>
                </a:ln>
                <a:solidFill>
                  <a:schemeClr val="accent2">
                    <a:lumMod val="40000"/>
                    <a:lumOff val="60000"/>
                  </a:schemeClr>
                </a:solidFill>
              </a:rPr>
              <a:t>NETTOYAGE </a:t>
            </a:r>
            <a:br>
              <a:rPr lang="fr-FR" sz="3600" b="1" dirty="0">
                <a:ln w="22225">
                  <a:solidFill>
                    <a:schemeClr val="accent2"/>
                  </a:solidFill>
                  <a:prstDash val="solid"/>
                </a:ln>
                <a:solidFill>
                  <a:schemeClr val="accent2">
                    <a:lumMod val="40000"/>
                    <a:lumOff val="60000"/>
                  </a:schemeClr>
                </a:solidFill>
              </a:rPr>
            </a:br>
            <a:endParaRPr lang="fr-FR" b="1" dirty="0">
              <a:ln w="22225">
                <a:solidFill>
                  <a:schemeClr val="accent2"/>
                </a:solidFill>
                <a:prstDash val="solid"/>
              </a:ln>
              <a:solidFill>
                <a:schemeClr val="accent2">
                  <a:lumMod val="40000"/>
                  <a:lumOff val="60000"/>
                </a:schemeClr>
              </a:solidFill>
            </a:endParaRPr>
          </a:p>
        </p:txBody>
      </p:sp>
      <p:sp>
        <p:nvSpPr>
          <p:cNvPr id="3" name="Espace réservé du contenu 2">
            <a:extLst>
              <a:ext uri="{FF2B5EF4-FFF2-40B4-BE49-F238E27FC236}">
                <a16:creationId xmlns:a16="http://schemas.microsoft.com/office/drawing/2014/main" id="{15925762-C3C0-433F-B53F-E08AFE237243}"/>
              </a:ext>
            </a:extLst>
          </p:cNvPr>
          <p:cNvSpPr>
            <a:spLocks noGrp="1"/>
          </p:cNvSpPr>
          <p:nvPr>
            <p:ph idx="1"/>
          </p:nvPr>
        </p:nvSpPr>
        <p:spPr>
          <a:xfrm>
            <a:off x="1402724" y="1077377"/>
            <a:ext cx="8596668" cy="4643773"/>
          </a:xfrm>
        </p:spPr>
        <p:txBody>
          <a:bodyPr>
            <a:normAutofit/>
          </a:bodyPr>
          <a:lstStyle/>
          <a:p>
            <a:r>
              <a:rPr lang="fr-FR" dirty="0"/>
              <a:t>Environ 52 propriétés ont le nombre de bâtiments égal à 0 ils ont été remplacés par 1.</a:t>
            </a:r>
          </a:p>
          <a:p>
            <a:r>
              <a:rPr lang="fr-FR" dirty="0"/>
              <a:t>En faisant une recherche nous avons vus que le plus grand bâtiment de Seattle a 76 étages c’est le Columbia Center, suppression de la propriété ayant 99 étages pour l’année 2015 et 2016 (2)</a:t>
            </a:r>
          </a:p>
          <a:p>
            <a:r>
              <a:rPr lang="fr-FR" dirty="0"/>
              <a:t>Les valeurs négatives et nulles  de  </a:t>
            </a:r>
            <a:r>
              <a:rPr lang="fr-FR" dirty="0" err="1"/>
              <a:t>Propertygfaparking</a:t>
            </a:r>
            <a:r>
              <a:rPr lang="fr-FR" dirty="0"/>
              <a:t> (2)  , </a:t>
            </a:r>
            <a:r>
              <a:rPr lang="fr-FR" dirty="0" err="1"/>
              <a:t>SiteEUI</a:t>
            </a:r>
            <a:r>
              <a:rPr lang="fr-FR" dirty="0"/>
              <a:t>(</a:t>
            </a:r>
            <a:r>
              <a:rPr lang="fr-FR" dirty="0" err="1"/>
              <a:t>kBtu</a:t>
            </a:r>
            <a:r>
              <a:rPr lang="fr-FR" dirty="0"/>
              <a:t>/</a:t>
            </a:r>
            <a:r>
              <a:rPr lang="fr-FR" dirty="0" err="1"/>
              <a:t>sf</a:t>
            </a:r>
            <a:r>
              <a:rPr lang="fr-FR" dirty="0"/>
              <a:t>) (33) , </a:t>
            </a:r>
            <a:r>
              <a:rPr lang="fr-FR" dirty="0" err="1"/>
              <a:t>SiteEnergyUse</a:t>
            </a:r>
            <a:r>
              <a:rPr lang="fr-FR" dirty="0"/>
              <a:t>(</a:t>
            </a:r>
            <a:r>
              <a:rPr lang="fr-FR" dirty="0" err="1"/>
              <a:t>kBtu</a:t>
            </a:r>
            <a:r>
              <a:rPr lang="fr-FR" dirty="0"/>
              <a:t>) (2), </a:t>
            </a:r>
            <a:r>
              <a:rPr lang="fr-FR" dirty="0" err="1"/>
              <a:t>Electricity</a:t>
            </a:r>
            <a:r>
              <a:rPr lang="fr-FR" dirty="0"/>
              <a:t>(</a:t>
            </a:r>
            <a:r>
              <a:rPr lang="fr-FR" dirty="0" err="1"/>
              <a:t>kBtu</a:t>
            </a:r>
            <a:r>
              <a:rPr lang="fr-FR" dirty="0"/>
              <a:t>) (6)</a:t>
            </a:r>
            <a:r>
              <a:rPr lang="fr-FR" dirty="0">
                <a:solidFill>
                  <a:srgbClr val="FF0000"/>
                </a:solidFill>
              </a:rPr>
              <a:t>, </a:t>
            </a:r>
            <a:r>
              <a:rPr lang="fr-FR" dirty="0" err="1"/>
              <a:t>GHGEmissionsIntensity</a:t>
            </a:r>
            <a:r>
              <a:rPr lang="fr-FR" dirty="0"/>
              <a:t> (12) ont été supprimés </a:t>
            </a:r>
          </a:p>
          <a:p>
            <a:r>
              <a:rPr lang="fr-FR" dirty="0"/>
              <a:t>On passe de 3318 lignes à 3261 lignes soit presque 2 % de lignes supprimés</a:t>
            </a:r>
          </a:p>
        </p:txBody>
      </p:sp>
      <p:sp>
        <p:nvSpPr>
          <p:cNvPr id="4" name="Espace réservé du pied de page 3">
            <a:extLst>
              <a:ext uri="{FF2B5EF4-FFF2-40B4-BE49-F238E27FC236}">
                <a16:creationId xmlns:a16="http://schemas.microsoft.com/office/drawing/2014/main" id="{CDF07FA2-FAB5-4FA5-AF37-1954C8AEC11D}"/>
              </a:ext>
            </a:extLst>
          </p:cNvPr>
          <p:cNvSpPr>
            <a:spLocks noGrp="1"/>
          </p:cNvSpPr>
          <p:nvPr>
            <p:ph type="ftr" sz="quarter" idx="11"/>
          </p:nvPr>
        </p:nvSpPr>
        <p:spPr/>
        <p:txBody>
          <a:bodyPr/>
          <a:lstStyle/>
          <a:p>
            <a:r>
              <a:rPr lang="fr-FR"/>
              <a:t>CAMARA Souleymane Étudiant Data Scientist Open Class Room Central Supélec</a:t>
            </a:r>
          </a:p>
        </p:txBody>
      </p:sp>
      <p:sp>
        <p:nvSpPr>
          <p:cNvPr id="5" name="Espace réservé du numéro de diapositive 4">
            <a:extLst>
              <a:ext uri="{FF2B5EF4-FFF2-40B4-BE49-F238E27FC236}">
                <a16:creationId xmlns:a16="http://schemas.microsoft.com/office/drawing/2014/main" id="{549EAD82-4E41-46A2-AAB2-371B7669BCF8}"/>
              </a:ext>
            </a:extLst>
          </p:cNvPr>
          <p:cNvSpPr>
            <a:spLocks noGrp="1"/>
          </p:cNvSpPr>
          <p:nvPr>
            <p:ph type="sldNum" sz="quarter" idx="12"/>
          </p:nvPr>
        </p:nvSpPr>
        <p:spPr/>
        <p:txBody>
          <a:bodyPr/>
          <a:lstStyle/>
          <a:p>
            <a:fld id="{8C81EA20-52F5-4E47-A504-4662F122570D}" type="slidenum">
              <a:rPr lang="fr-FR" smtClean="0"/>
              <a:t>9</a:t>
            </a:fld>
            <a:endParaRPr lang="fr-FR"/>
          </a:p>
        </p:txBody>
      </p:sp>
      <p:sp>
        <p:nvSpPr>
          <p:cNvPr id="6" name="Espace réservé de la date 5">
            <a:extLst>
              <a:ext uri="{FF2B5EF4-FFF2-40B4-BE49-F238E27FC236}">
                <a16:creationId xmlns:a16="http://schemas.microsoft.com/office/drawing/2014/main" id="{CFF5BB2B-A7A8-4629-AA30-B0523C18AF89}"/>
              </a:ext>
            </a:extLst>
          </p:cNvPr>
          <p:cNvSpPr>
            <a:spLocks noGrp="1"/>
          </p:cNvSpPr>
          <p:nvPr>
            <p:ph type="dt" sz="half" idx="10"/>
          </p:nvPr>
        </p:nvSpPr>
        <p:spPr/>
        <p:txBody>
          <a:bodyPr/>
          <a:lstStyle/>
          <a:p>
            <a:fld id="{A9E561C1-7EFB-49F2-AC01-DB4910B76A28}" type="datetime1">
              <a:rPr lang="fr-FR" smtClean="0"/>
              <a:t>02/05/2021</a:t>
            </a:fld>
            <a:endParaRPr lang="fr-FR"/>
          </a:p>
        </p:txBody>
      </p:sp>
    </p:spTree>
    <p:extLst>
      <p:ext uri="{BB962C8B-B14F-4D97-AF65-F5344CB8AC3E}">
        <p14:creationId xmlns:p14="http://schemas.microsoft.com/office/powerpoint/2010/main" val="1763215685"/>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4557</TotalTime>
  <Words>4464</Words>
  <Application>Microsoft Office PowerPoint</Application>
  <PresentationFormat>Grand écran</PresentationFormat>
  <Paragraphs>599</Paragraphs>
  <Slides>60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60</vt:i4>
      </vt:variant>
    </vt:vector>
  </HeadingPairs>
  <TitlesOfParts>
    <vt:vector size="65" baseType="lpstr">
      <vt:lpstr>Arial</vt:lpstr>
      <vt:lpstr>Calibri</vt:lpstr>
      <vt:lpstr>Trebuchet MS</vt:lpstr>
      <vt:lpstr>Wingdings 3</vt:lpstr>
      <vt:lpstr>Facette</vt:lpstr>
      <vt:lpstr>Présentation PowerPoint</vt:lpstr>
      <vt:lpstr>Présentation PowerPoint</vt:lpstr>
      <vt:lpstr>PRÉSENTATION DES BASES </vt:lpstr>
      <vt:lpstr>PRÉSENTATION DES BASES </vt:lpstr>
      <vt:lpstr>Présentation PowerPoint</vt:lpstr>
      <vt:lpstr>NETTOYAGE </vt:lpstr>
      <vt:lpstr>SELECTION DES BATIMENTS NON RESIDENTIELS  </vt:lpstr>
      <vt:lpstr>FEATURES ENGINERING </vt:lpstr>
      <vt:lpstr>NETTOYAGE  </vt:lpstr>
      <vt:lpstr>TRANSFORMATION DES FEATURES  </vt:lpstr>
      <vt:lpstr>          NETTOYAGE  </vt:lpstr>
      <vt:lpstr>FEATURE ENGINERING CATEGORIELLE </vt:lpstr>
      <vt:lpstr>FEATURE ENGINERING  QUANTITATIVES </vt:lpstr>
      <vt:lpstr>FEATURE ENGINERING  QUANTITATIVES </vt:lpstr>
      <vt:lpstr>IMPUTATION VALEURS MANQUANTES  </vt:lpstr>
      <vt:lpstr>IMPUTATION VALEURS MANQUANTES  </vt:lpstr>
      <vt:lpstr>Présentation PowerPoint</vt:lpstr>
      <vt:lpstr>Présentation PowerPoint</vt:lpstr>
      <vt:lpstr>ANALYSE EXPLORATOIRE  </vt:lpstr>
      <vt:lpstr>Présentation PowerPoint</vt:lpstr>
      <vt:lpstr>Présentation PowerPoint</vt:lpstr>
      <vt:lpstr>ANALYSE BIVARIEE QUALITATIVES ET QUALITATIVES  </vt:lpstr>
      <vt:lpstr>ANALYSE BIVARIEE QUANTITATIVES ET QUANTITATIVES  </vt:lpstr>
      <vt:lpstr>ANALYSE BIVARIEE QUANTITATIVES ET QUALITATIVES  </vt:lpstr>
      <vt:lpstr>ANALYSE BIVARIEE QUANTITATIVES ET QUALITATIVES  </vt:lpstr>
      <vt:lpstr>MODELISATION</vt:lpstr>
      <vt:lpstr>MODELISATION PREPARATION </vt:lpstr>
      <vt:lpstr>MODELISATION PREPARATION </vt:lpstr>
      <vt:lpstr>REGRESSION LINEAIRE CLASSIQUE </vt:lpstr>
      <vt:lpstr>REGRESSION LINEAIRE CLASSIQUE </vt:lpstr>
      <vt:lpstr>VERIFICATION DES HYPOTHESES</vt:lpstr>
      <vt:lpstr>CALCUL DES MESURES ET COMPARAISON </vt:lpstr>
      <vt:lpstr>REGRESSION RIDGE</vt:lpstr>
      <vt:lpstr>REGRESSION RIDGE</vt:lpstr>
      <vt:lpstr>REGRESSION RIDGE</vt:lpstr>
      <vt:lpstr>REGRESSION RIDGE </vt:lpstr>
      <vt:lpstr>VERIFICATION DES HYPOTHESES</vt:lpstr>
      <vt:lpstr>CALCUL DES MESURES ET COMPARAISON </vt:lpstr>
      <vt:lpstr>REGRESSION ENSEMBLISTE RANDOM FOREST</vt:lpstr>
      <vt:lpstr>REGRESSION ENSEMBLISTE RANDOM FOREST</vt:lpstr>
      <vt:lpstr>REGRESSION RANDOM FOREST </vt:lpstr>
      <vt:lpstr>VERIFICATION DES HYPOTHESES</vt:lpstr>
      <vt:lpstr>CALCUL DES MESURES ET COMPARAISON </vt:lpstr>
      <vt:lpstr>REGRESSION NON LINEAIRE PERCEPTRON MULTI COUCHE</vt:lpstr>
      <vt:lpstr>REGRESSION NON LINEAIRE PERCEPTRON MULTI COUCHE</vt:lpstr>
      <vt:lpstr>REGRESSION NON LINEAIRE PERCEPTRON MULTI COUCHE</vt:lpstr>
      <vt:lpstr>VERIFICATION DES HYPOTHESES</vt:lpstr>
      <vt:lpstr>CALCUL DES MESURES ET COMPARAISON </vt:lpstr>
      <vt:lpstr>RESUME </vt:lpstr>
      <vt:lpstr>RESUME </vt:lpstr>
      <vt:lpstr>PREVISION EMISSION CO2 AVEC ENERGYSTAR</vt:lpstr>
      <vt:lpstr>PREVISION EMISSION CO2 AVEC ENERGYSTAR</vt:lpstr>
      <vt:lpstr>VERIFICATION DES HYPOTHESES</vt:lpstr>
      <vt:lpstr>CALCUL DES MESURES ET COMPARAISON </vt:lpstr>
      <vt:lpstr>PREVISION EMISSION CO2 SANS ENERGYSTAR</vt:lpstr>
      <vt:lpstr>PREVISION EMISSION CO2 SANS ENERGYSTAR</vt:lpstr>
      <vt:lpstr>VERIFICATION DES HYPOTHESES</vt:lpstr>
      <vt:lpstr>COMPARAISON MODELE SANS ENERGYSTAR ET AVEC ENERGYSTAR</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Sonia1 Sonia1</dc:creator>
  <cp:lastModifiedBy>Sonia1 Sonia1</cp:lastModifiedBy>
  <cp:revision>214</cp:revision>
  <dcterms:created xsi:type="dcterms:W3CDTF">2021-04-07T22:08:18Z</dcterms:created>
  <dcterms:modified xsi:type="dcterms:W3CDTF">2021-05-02T22:55:22Z</dcterms:modified>
</cp:coreProperties>
</file>