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7" r:id="rId3"/>
    <p:sldId id="258" r:id="rId4"/>
    <p:sldId id="259" r:id="rId5"/>
    <p:sldId id="261" r:id="rId6"/>
    <p:sldId id="294" r:id="rId7"/>
    <p:sldId id="262" r:id="rId8"/>
    <p:sldId id="295" r:id="rId9"/>
    <p:sldId id="296" r:id="rId10"/>
    <p:sldId id="264" r:id="rId11"/>
    <p:sldId id="263" r:id="rId12"/>
    <p:sldId id="265" r:id="rId13"/>
    <p:sldId id="266" r:id="rId14"/>
    <p:sldId id="297" r:id="rId15"/>
    <p:sldId id="298"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99" r:id="rId31"/>
    <p:sldId id="282" r:id="rId32"/>
    <p:sldId id="300"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83" d="100"/>
          <a:sy n="83" d="100"/>
        </p:scale>
        <p:origin x="40" y="2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16579-9D82-4542-9F27-E374018997E1}" type="datetimeFigureOut">
              <a:rPr lang="fr-FR" smtClean="0"/>
              <a:t>13/06/2021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2FA4E-24BE-4D7C-95CC-BD75BFC68DB2}" type="slidenum">
              <a:rPr lang="fr-FR" smtClean="0"/>
              <a:t>‹N°›</a:t>
            </a:fld>
            <a:endParaRPr lang="fr-FR"/>
          </a:p>
        </p:txBody>
      </p:sp>
    </p:spTree>
    <p:extLst>
      <p:ext uri="{BB962C8B-B14F-4D97-AF65-F5344CB8AC3E}">
        <p14:creationId xmlns:p14="http://schemas.microsoft.com/office/powerpoint/2010/main" val="3221296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7B1CE3-2FF2-48DE-B43A-484A754BD28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6833BE3-CF7B-4FA4-BA12-AF0673DAFF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12D8CE6-1A6F-4DDE-9BAA-203A8F9DBADC}"/>
              </a:ext>
            </a:extLst>
          </p:cNvPr>
          <p:cNvSpPr>
            <a:spLocks noGrp="1"/>
          </p:cNvSpPr>
          <p:nvPr>
            <p:ph type="dt" sz="half" idx="10"/>
          </p:nvPr>
        </p:nvSpPr>
        <p:spPr/>
        <p:txBody>
          <a:bodyPr/>
          <a:lstStyle/>
          <a:p>
            <a:fld id="{91CB690E-8555-49D6-92AB-A30F6106F3E7}" type="datetime1">
              <a:rPr lang="fr-FR" smtClean="0"/>
              <a:t>13/06/2021</a:t>
            </a:fld>
            <a:endParaRPr lang="fr-FR"/>
          </a:p>
        </p:txBody>
      </p:sp>
      <p:sp>
        <p:nvSpPr>
          <p:cNvPr id="5" name="Espace réservé du pied de page 4">
            <a:extLst>
              <a:ext uri="{FF2B5EF4-FFF2-40B4-BE49-F238E27FC236}">
                <a16:creationId xmlns:a16="http://schemas.microsoft.com/office/drawing/2014/main" id="{43601695-A12B-4916-89CC-CF341BB07B0E}"/>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3023E99C-C0B9-4F4B-9838-AED64608BD26}"/>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207594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33497A-840F-4EF0-90C2-64CA0F72E45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312B60E-F8FF-4E93-AFE9-60E9A126877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665662-2D70-4562-928B-CE2BA4DF681A}"/>
              </a:ext>
            </a:extLst>
          </p:cNvPr>
          <p:cNvSpPr>
            <a:spLocks noGrp="1"/>
          </p:cNvSpPr>
          <p:nvPr>
            <p:ph type="dt" sz="half" idx="10"/>
          </p:nvPr>
        </p:nvSpPr>
        <p:spPr/>
        <p:txBody>
          <a:bodyPr/>
          <a:lstStyle/>
          <a:p>
            <a:fld id="{E5C633BD-77B6-494E-AB2B-4ADC9B33BC3C}" type="datetime1">
              <a:rPr lang="fr-FR" smtClean="0"/>
              <a:t>13/06/2021</a:t>
            </a:fld>
            <a:endParaRPr lang="fr-FR"/>
          </a:p>
        </p:txBody>
      </p:sp>
      <p:sp>
        <p:nvSpPr>
          <p:cNvPr id="5" name="Espace réservé du pied de page 4">
            <a:extLst>
              <a:ext uri="{FF2B5EF4-FFF2-40B4-BE49-F238E27FC236}">
                <a16:creationId xmlns:a16="http://schemas.microsoft.com/office/drawing/2014/main" id="{871B66A2-72E5-45DF-82E8-5DFFA1C8A4A7}"/>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03A9F79C-8FAC-4330-83BF-A11D598C57D5}"/>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351005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7254A49-8523-4139-8124-80DD5D0909F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636FFD3-E6AB-49AE-A658-D43B4B0A3CF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6D44A6-EB66-42A7-A9BE-A645FD2B596A}"/>
              </a:ext>
            </a:extLst>
          </p:cNvPr>
          <p:cNvSpPr>
            <a:spLocks noGrp="1"/>
          </p:cNvSpPr>
          <p:nvPr>
            <p:ph type="dt" sz="half" idx="10"/>
          </p:nvPr>
        </p:nvSpPr>
        <p:spPr/>
        <p:txBody>
          <a:bodyPr/>
          <a:lstStyle/>
          <a:p>
            <a:fld id="{41AA29CB-56C9-48BC-99A4-B79E54B5DA22}" type="datetime1">
              <a:rPr lang="fr-FR" smtClean="0"/>
              <a:t>13/06/2021</a:t>
            </a:fld>
            <a:endParaRPr lang="fr-FR"/>
          </a:p>
        </p:txBody>
      </p:sp>
      <p:sp>
        <p:nvSpPr>
          <p:cNvPr id="5" name="Espace réservé du pied de page 4">
            <a:extLst>
              <a:ext uri="{FF2B5EF4-FFF2-40B4-BE49-F238E27FC236}">
                <a16:creationId xmlns:a16="http://schemas.microsoft.com/office/drawing/2014/main" id="{DD27E5EB-CFD8-4E71-AA1B-CA748F25A6E5}"/>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D746FBBF-86B8-4AE9-A712-0094616D5610}"/>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297135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48E408-6058-4765-9CD5-530F3F1B757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5A60963-731D-4A5B-85F8-CD8BB1D0CCC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2FF689-C933-4A3B-BB25-DF84F6853530}"/>
              </a:ext>
            </a:extLst>
          </p:cNvPr>
          <p:cNvSpPr>
            <a:spLocks noGrp="1"/>
          </p:cNvSpPr>
          <p:nvPr>
            <p:ph type="dt" sz="half" idx="10"/>
          </p:nvPr>
        </p:nvSpPr>
        <p:spPr/>
        <p:txBody>
          <a:bodyPr/>
          <a:lstStyle/>
          <a:p>
            <a:fld id="{87BEDCDD-C772-4BE3-A3B0-A60D703BEA1E}" type="datetime1">
              <a:rPr lang="fr-FR" smtClean="0"/>
              <a:t>13/06/2021</a:t>
            </a:fld>
            <a:endParaRPr lang="fr-FR"/>
          </a:p>
        </p:txBody>
      </p:sp>
      <p:sp>
        <p:nvSpPr>
          <p:cNvPr id="5" name="Espace réservé du pied de page 4">
            <a:extLst>
              <a:ext uri="{FF2B5EF4-FFF2-40B4-BE49-F238E27FC236}">
                <a16:creationId xmlns:a16="http://schemas.microsoft.com/office/drawing/2014/main" id="{919A0718-1030-42FE-915E-3310FD498FE4}"/>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8D36C353-2900-4987-AA45-A738D8F4C0A3}"/>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179430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7A886F-BDB6-4941-A6EC-ED949275867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B4FB9CC-1C6C-41AD-9654-C734BF100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1E1112E-AA8C-4866-8B82-F889D3E61B26}"/>
              </a:ext>
            </a:extLst>
          </p:cNvPr>
          <p:cNvSpPr>
            <a:spLocks noGrp="1"/>
          </p:cNvSpPr>
          <p:nvPr>
            <p:ph type="dt" sz="half" idx="10"/>
          </p:nvPr>
        </p:nvSpPr>
        <p:spPr/>
        <p:txBody>
          <a:bodyPr/>
          <a:lstStyle/>
          <a:p>
            <a:fld id="{F5CFA6C9-73F2-4423-BA32-3F0BB71C3BFB}" type="datetime1">
              <a:rPr lang="fr-FR" smtClean="0"/>
              <a:t>13/06/2021</a:t>
            </a:fld>
            <a:endParaRPr lang="fr-FR"/>
          </a:p>
        </p:txBody>
      </p:sp>
      <p:sp>
        <p:nvSpPr>
          <p:cNvPr id="5" name="Espace réservé du pied de page 4">
            <a:extLst>
              <a:ext uri="{FF2B5EF4-FFF2-40B4-BE49-F238E27FC236}">
                <a16:creationId xmlns:a16="http://schemas.microsoft.com/office/drawing/2014/main" id="{0BB06680-2384-478D-9CBD-C452516F5AC4}"/>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C3D71751-336C-4BDC-8E17-823C9C906AAE}"/>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419725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A93A8-C333-44D3-82DC-1446F7E1E1E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D4FC26-9162-44D4-8CF8-9C68338D7D6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D56356F-A348-40E9-A0CD-124FEE1FFB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A8CFD1F-5591-4BC7-AC4F-9F0A2AF8266A}"/>
              </a:ext>
            </a:extLst>
          </p:cNvPr>
          <p:cNvSpPr>
            <a:spLocks noGrp="1"/>
          </p:cNvSpPr>
          <p:nvPr>
            <p:ph type="dt" sz="half" idx="10"/>
          </p:nvPr>
        </p:nvSpPr>
        <p:spPr/>
        <p:txBody>
          <a:bodyPr/>
          <a:lstStyle/>
          <a:p>
            <a:fld id="{39D2C6D3-2609-492A-9412-765648EFB3AC}" type="datetime1">
              <a:rPr lang="fr-FR" smtClean="0"/>
              <a:t>13/06/2021</a:t>
            </a:fld>
            <a:endParaRPr lang="fr-FR"/>
          </a:p>
        </p:txBody>
      </p:sp>
      <p:sp>
        <p:nvSpPr>
          <p:cNvPr id="6" name="Espace réservé du pied de page 5">
            <a:extLst>
              <a:ext uri="{FF2B5EF4-FFF2-40B4-BE49-F238E27FC236}">
                <a16:creationId xmlns:a16="http://schemas.microsoft.com/office/drawing/2014/main" id="{744A4B48-4B2C-482E-B1A6-822B40825A07}"/>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C4F74860-7464-488E-8A36-328CCC35BCB3}"/>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368265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10A021-C551-44B6-80D5-ACBA37A9BBE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D49CAB2-FC36-43F0-972C-823282172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E2A2ED0-9E75-4213-9C54-303118D1A03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7D67F01-301C-43FC-B51B-79F4506AB1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204E38F-0C40-4666-B392-F153B18CA8A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2F75FA8-F3D1-4EB0-82B0-AF3964241118}"/>
              </a:ext>
            </a:extLst>
          </p:cNvPr>
          <p:cNvSpPr>
            <a:spLocks noGrp="1"/>
          </p:cNvSpPr>
          <p:nvPr>
            <p:ph type="dt" sz="half" idx="10"/>
          </p:nvPr>
        </p:nvSpPr>
        <p:spPr/>
        <p:txBody>
          <a:bodyPr/>
          <a:lstStyle/>
          <a:p>
            <a:fld id="{A647865C-E4D7-4EDB-B3EB-783AFCF2CD92}" type="datetime1">
              <a:rPr lang="fr-FR" smtClean="0"/>
              <a:t>13/06/2021</a:t>
            </a:fld>
            <a:endParaRPr lang="fr-FR"/>
          </a:p>
        </p:txBody>
      </p:sp>
      <p:sp>
        <p:nvSpPr>
          <p:cNvPr id="8" name="Espace réservé du pied de page 7">
            <a:extLst>
              <a:ext uri="{FF2B5EF4-FFF2-40B4-BE49-F238E27FC236}">
                <a16:creationId xmlns:a16="http://schemas.microsoft.com/office/drawing/2014/main" id="{1A7B1D9E-F8C4-41AF-9C2F-46CF3497AF0A}"/>
              </a:ext>
            </a:extLst>
          </p:cNvPr>
          <p:cNvSpPr>
            <a:spLocks noGrp="1"/>
          </p:cNvSpPr>
          <p:nvPr>
            <p:ph type="ftr" sz="quarter" idx="11"/>
          </p:nvPr>
        </p:nvSpPr>
        <p:spPr/>
        <p:txBody>
          <a:bodyPr/>
          <a:lstStyle/>
          <a:p>
            <a:r>
              <a:rPr lang="fr-FR"/>
              <a:t>Souleymane Camara Etudiant Data Scientist</a:t>
            </a:r>
          </a:p>
        </p:txBody>
      </p:sp>
      <p:sp>
        <p:nvSpPr>
          <p:cNvPr id="9" name="Espace réservé du numéro de diapositive 8">
            <a:extLst>
              <a:ext uri="{FF2B5EF4-FFF2-40B4-BE49-F238E27FC236}">
                <a16:creationId xmlns:a16="http://schemas.microsoft.com/office/drawing/2014/main" id="{65A55C2E-305F-4815-96D4-C321A0FCC616}"/>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27536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1CF941-9D9A-4630-9398-83C3FB87E74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0DA39EB-5102-4EFF-A4FF-CDD2769089C6}"/>
              </a:ext>
            </a:extLst>
          </p:cNvPr>
          <p:cNvSpPr>
            <a:spLocks noGrp="1"/>
          </p:cNvSpPr>
          <p:nvPr>
            <p:ph type="dt" sz="half" idx="10"/>
          </p:nvPr>
        </p:nvSpPr>
        <p:spPr/>
        <p:txBody>
          <a:bodyPr/>
          <a:lstStyle/>
          <a:p>
            <a:fld id="{17015A0D-C96B-4ED6-8091-F7E160C1D184}" type="datetime1">
              <a:rPr lang="fr-FR" smtClean="0"/>
              <a:t>13/06/2021</a:t>
            </a:fld>
            <a:endParaRPr lang="fr-FR"/>
          </a:p>
        </p:txBody>
      </p:sp>
      <p:sp>
        <p:nvSpPr>
          <p:cNvPr id="4" name="Espace réservé du pied de page 3">
            <a:extLst>
              <a:ext uri="{FF2B5EF4-FFF2-40B4-BE49-F238E27FC236}">
                <a16:creationId xmlns:a16="http://schemas.microsoft.com/office/drawing/2014/main" id="{69DC2069-D0BF-46B5-B2C2-90BA4168ADC4}"/>
              </a:ext>
            </a:extLst>
          </p:cNvPr>
          <p:cNvSpPr>
            <a:spLocks noGrp="1"/>
          </p:cNvSpPr>
          <p:nvPr>
            <p:ph type="ftr" sz="quarter" idx="11"/>
          </p:nvPr>
        </p:nvSpPr>
        <p:spPr/>
        <p:txBody>
          <a:bodyPr/>
          <a:lstStyle/>
          <a:p>
            <a:r>
              <a:rPr lang="fr-FR"/>
              <a:t>Souleymane Camara Etudiant Data Scientist</a:t>
            </a:r>
          </a:p>
        </p:txBody>
      </p:sp>
      <p:sp>
        <p:nvSpPr>
          <p:cNvPr id="5" name="Espace réservé du numéro de diapositive 4">
            <a:extLst>
              <a:ext uri="{FF2B5EF4-FFF2-40B4-BE49-F238E27FC236}">
                <a16:creationId xmlns:a16="http://schemas.microsoft.com/office/drawing/2014/main" id="{DE8360BE-B4FD-45E1-93DA-1FE7CB94956F}"/>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376320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05069A8-645C-4C5A-ABDA-8FFA67028230}"/>
              </a:ext>
            </a:extLst>
          </p:cNvPr>
          <p:cNvSpPr>
            <a:spLocks noGrp="1"/>
          </p:cNvSpPr>
          <p:nvPr>
            <p:ph type="dt" sz="half" idx="10"/>
          </p:nvPr>
        </p:nvSpPr>
        <p:spPr/>
        <p:txBody>
          <a:bodyPr/>
          <a:lstStyle/>
          <a:p>
            <a:fld id="{156349D9-8ABB-4795-8D13-A1A07B7EC50B}" type="datetime1">
              <a:rPr lang="fr-FR" smtClean="0"/>
              <a:t>13/06/2021</a:t>
            </a:fld>
            <a:endParaRPr lang="fr-FR"/>
          </a:p>
        </p:txBody>
      </p:sp>
      <p:sp>
        <p:nvSpPr>
          <p:cNvPr id="3" name="Espace réservé du pied de page 2">
            <a:extLst>
              <a:ext uri="{FF2B5EF4-FFF2-40B4-BE49-F238E27FC236}">
                <a16:creationId xmlns:a16="http://schemas.microsoft.com/office/drawing/2014/main" id="{1DB3C84B-D091-40E3-85DC-A0FBA71D43C3}"/>
              </a:ext>
            </a:extLst>
          </p:cNvPr>
          <p:cNvSpPr>
            <a:spLocks noGrp="1"/>
          </p:cNvSpPr>
          <p:nvPr>
            <p:ph type="ftr" sz="quarter" idx="11"/>
          </p:nvPr>
        </p:nvSpPr>
        <p:spPr/>
        <p:txBody>
          <a:bodyPr/>
          <a:lstStyle/>
          <a:p>
            <a:r>
              <a:rPr lang="fr-FR"/>
              <a:t>Souleymane Camara Etudiant Data Scientist</a:t>
            </a:r>
          </a:p>
        </p:txBody>
      </p:sp>
      <p:sp>
        <p:nvSpPr>
          <p:cNvPr id="4" name="Espace réservé du numéro de diapositive 3">
            <a:extLst>
              <a:ext uri="{FF2B5EF4-FFF2-40B4-BE49-F238E27FC236}">
                <a16:creationId xmlns:a16="http://schemas.microsoft.com/office/drawing/2014/main" id="{7E4E337F-0FB0-4B05-9283-32C380CD1AC1}"/>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387642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A8DA23-2450-4107-A321-6E7D7B54C5B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5E743ED-D8EE-432E-9457-CDB969103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60F9188-424D-451D-BF2E-78DCD5AB2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3C19D2-5E40-4E62-910D-3CFD5FBEE02F}"/>
              </a:ext>
            </a:extLst>
          </p:cNvPr>
          <p:cNvSpPr>
            <a:spLocks noGrp="1"/>
          </p:cNvSpPr>
          <p:nvPr>
            <p:ph type="dt" sz="half" idx="10"/>
          </p:nvPr>
        </p:nvSpPr>
        <p:spPr/>
        <p:txBody>
          <a:bodyPr/>
          <a:lstStyle/>
          <a:p>
            <a:fld id="{3C7129A7-831B-40B5-9820-23B284D765A8}" type="datetime1">
              <a:rPr lang="fr-FR" smtClean="0"/>
              <a:t>13/06/2021</a:t>
            </a:fld>
            <a:endParaRPr lang="fr-FR"/>
          </a:p>
        </p:txBody>
      </p:sp>
      <p:sp>
        <p:nvSpPr>
          <p:cNvPr id="6" name="Espace réservé du pied de page 5">
            <a:extLst>
              <a:ext uri="{FF2B5EF4-FFF2-40B4-BE49-F238E27FC236}">
                <a16:creationId xmlns:a16="http://schemas.microsoft.com/office/drawing/2014/main" id="{A7341B09-88B3-4E66-A8FA-A0F1E43F189C}"/>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3FB6E4D6-857A-4B76-AEFB-BDD671993181}"/>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245176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3BAF9-9559-437E-868F-CFBE85C18F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2091932-CD13-4FEA-8AD3-6679C1F0FD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98C52AC-E3FD-4074-A93A-56D7EAA33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936F93-2FA0-48C0-A5BF-19BAC50EF3EA}"/>
              </a:ext>
            </a:extLst>
          </p:cNvPr>
          <p:cNvSpPr>
            <a:spLocks noGrp="1"/>
          </p:cNvSpPr>
          <p:nvPr>
            <p:ph type="dt" sz="half" idx="10"/>
          </p:nvPr>
        </p:nvSpPr>
        <p:spPr/>
        <p:txBody>
          <a:bodyPr/>
          <a:lstStyle/>
          <a:p>
            <a:fld id="{62A264D1-E57D-4366-9DDE-7D9ED2672391}" type="datetime1">
              <a:rPr lang="fr-FR" smtClean="0"/>
              <a:t>13/06/2021</a:t>
            </a:fld>
            <a:endParaRPr lang="fr-FR"/>
          </a:p>
        </p:txBody>
      </p:sp>
      <p:sp>
        <p:nvSpPr>
          <p:cNvPr id="6" name="Espace réservé du pied de page 5">
            <a:extLst>
              <a:ext uri="{FF2B5EF4-FFF2-40B4-BE49-F238E27FC236}">
                <a16:creationId xmlns:a16="http://schemas.microsoft.com/office/drawing/2014/main" id="{AA724898-36BC-4C48-BB4F-777B12721D6E}"/>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6D5238CB-243C-4024-86F0-0147FF9538FF}"/>
              </a:ext>
            </a:extLst>
          </p:cNvPr>
          <p:cNvSpPr>
            <a:spLocks noGrp="1"/>
          </p:cNvSpPr>
          <p:nvPr>
            <p:ph type="sldNum" sz="quarter" idx="12"/>
          </p:nvPr>
        </p:nvSpPr>
        <p:spPr/>
        <p:txBody>
          <a:bodyPr/>
          <a:lstStyle/>
          <a:p>
            <a:fld id="{2D05DFBB-18FE-46A8-B5DD-7169AB5D771C}" type="slidenum">
              <a:rPr lang="fr-FR" smtClean="0"/>
              <a:t>‹N°›</a:t>
            </a:fld>
            <a:endParaRPr lang="fr-FR"/>
          </a:p>
        </p:txBody>
      </p:sp>
    </p:spTree>
    <p:extLst>
      <p:ext uri="{BB962C8B-B14F-4D97-AF65-F5344CB8AC3E}">
        <p14:creationId xmlns:p14="http://schemas.microsoft.com/office/powerpoint/2010/main" val="295310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93F0EF-3FB2-4675-BDC4-9F16A5E28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E58B7B2-DA6D-4CEA-8030-7B8BAF287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888C81F-15E5-4621-8181-E2E349841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29FEB-7185-4114-8FF2-DFEED314F07F}" type="datetime1">
              <a:rPr lang="fr-FR" smtClean="0"/>
              <a:t>13/06/2021</a:t>
            </a:fld>
            <a:endParaRPr lang="fr-FR"/>
          </a:p>
        </p:txBody>
      </p:sp>
      <p:sp>
        <p:nvSpPr>
          <p:cNvPr id="5" name="Espace réservé du pied de page 4">
            <a:extLst>
              <a:ext uri="{FF2B5EF4-FFF2-40B4-BE49-F238E27FC236}">
                <a16:creationId xmlns:a16="http://schemas.microsoft.com/office/drawing/2014/main" id="{7A401DBE-5905-4174-B4E7-7CC39DCF9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61346352-75DA-4E92-BB6E-19D644A29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5DFBB-18FE-46A8-B5DD-7169AB5D771C}" type="slidenum">
              <a:rPr lang="fr-FR" smtClean="0"/>
              <a:t>‹N°›</a:t>
            </a:fld>
            <a:endParaRPr lang="fr-FR"/>
          </a:p>
        </p:txBody>
      </p:sp>
    </p:spTree>
    <p:extLst>
      <p:ext uri="{BB962C8B-B14F-4D97-AF65-F5344CB8AC3E}">
        <p14:creationId xmlns:p14="http://schemas.microsoft.com/office/powerpoint/2010/main" val="401693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lis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efinitions-marketing.com/definition/attrition/" TargetMode="External"/><Relationship Id="rId2" Type="http://schemas.openxmlformats.org/officeDocument/2006/relationships/hyperlink" Target="https://www.definitions-marketing.com/definition/veadist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 Id="rId6" Type="http://schemas.openxmlformats.org/officeDocument/2006/relationships/image" Target="../media/image37.jpg"/><Relationship Id="rId5" Type="http://schemas.openxmlformats.org/officeDocument/2006/relationships/image" Target="../media/image36.jpeg"/><Relationship Id="rId4"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DAA53D62-3198-498B-9D5A-E97209FB113C}"/>
              </a:ext>
            </a:extLst>
          </p:cNvPr>
          <p:cNvSpPr>
            <a:spLocks noGrp="1"/>
          </p:cNvSpPr>
          <p:nvPr>
            <p:ph type="subTitle" idx="1"/>
          </p:nvPr>
        </p:nvSpPr>
        <p:spPr>
          <a:xfrm>
            <a:off x="890339" y="4636008"/>
            <a:ext cx="3734014" cy="1572768"/>
          </a:xfrm>
        </p:spPr>
        <p:txBody>
          <a:bodyPr>
            <a:normAutofit/>
          </a:bodyPr>
          <a:lstStyle/>
          <a:p>
            <a:pPr algn="l"/>
            <a:r>
              <a:rPr lang="fr-FR" b="1" dirty="0"/>
              <a:t>SEGMENTATION DES CLIENTS D’OLIST</a:t>
            </a:r>
          </a:p>
        </p:txBody>
      </p:sp>
      <p:sp>
        <p:nvSpPr>
          <p:cNvPr id="7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list - Photos | Facebook">
            <a:extLst>
              <a:ext uri="{FF2B5EF4-FFF2-40B4-BE49-F238E27FC236}">
                <a16:creationId xmlns:a16="http://schemas.microsoft.com/office/drawing/2014/main" id="{6741C0A7-4945-405C-943F-58FEEEC171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30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75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8464F-8D2D-4F2B-95D8-1C4759F505AF}"/>
              </a:ext>
            </a:extLst>
          </p:cNvPr>
          <p:cNvSpPr>
            <a:spLocks noGrp="1"/>
          </p:cNvSpPr>
          <p:nvPr>
            <p:ph type="title"/>
          </p:nvPr>
        </p:nvSpPr>
        <p:spPr>
          <a:xfrm>
            <a:off x="940367" y="257850"/>
            <a:ext cx="10515600" cy="774044"/>
          </a:xfrm>
        </p:spPr>
        <p:txBody>
          <a:bodyPr/>
          <a:lstStyle/>
          <a:p>
            <a:pPr algn="ctr"/>
            <a:r>
              <a:rPr lang="fr-FR" b="1" dirty="0">
                <a:solidFill>
                  <a:schemeClr val="accent1"/>
                </a:solidFill>
              </a:rPr>
              <a:t>ANALYSE EXPLORATOIRE</a:t>
            </a:r>
          </a:p>
        </p:txBody>
      </p:sp>
      <p:sp>
        <p:nvSpPr>
          <p:cNvPr id="3" name="Espace réservé du contenu 2">
            <a:extLst>
              <a:ext uri="{FF2B5EF4-FFF2-40B4-BE49-F238E27FC236}">
                <a16:creationId xmlns:a16="http://schemas.microsoft.com/office/drawing/2014/main" id="{36AE7767-24CE-4FDB-9D30-99DA1D81F14D}"/>
              </a:ext>
            </a:extLst>
          </p:cNvPr>
          <p:cNvSpPr>
            <a:spLocks noGrp="1"/>
          </p:cNvSpPr>
          <p:nvPr>
            <p:ph idx="1"/>
          </p:nvPr>
        </p:nvSpPr>
        <p:spPr>
          <a:xfrm>
            <a:off x="541914" y="1137315"/>
            <a:ext cx="5184580" cy="531272"/>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r>
              <a:rPr lang="fr-FR" dirty="0"/>
              <a:t>Nous allons prendre la catégorie du produit ou le client a payé le plus cher.</a:t>
            </a:r>
          </a:p>
        </p:txBody>
      </p:sp>
      <p:sp>
        <p:nvSpPr>
          <p:cNvPr id="4" name="Espace réservé de la date 3">
            <a:extLst>
              <a:ext uri="{FF2B5EF4-FFF2-40B4-BE49-F238E27FC236}">
                <a16:creationId xmlns:a16="http://schemas.microsoft.com/office/drawing/2014/main" id="{38CEDBBA-393E-4EB3-9B51-F9FD36619184}"/>
              </a:ext>
            </a:extLst>
          </p:cNvPr>
          <p:cNvSpPr>
            <a:spLocks noGrp="1"/>
          </p:cNvSpPr>
          <p:nvPr>
            <p:ph type="dt" sz="half" idx="10"/>
          </p:nvPr>
        </p:nvSpPr>
        <p:spPr/>
        <p:txBody>
          <a:bodyPr/>
          <a:lstStyle/>
          <a:p>
            <a:fld id="{9BA85699-72C1-44B4-AB29-E85AC447EFB3}" type="datetime1">
              <a:rPr lang="fr-FR" smtClean="0"/>
              <a:t>13/06/2021</a:t>
            </a:fld>
            <a:endParaRPr lang="fr-FR"/>
          </a:p>
        </p:txBody>
      </p:sp>
      <p:sp>
        <p:nvSpPr>
          <p:cNvPr id="5" name="Espace réservé du pied de page 4">
            <a:extLst>
              <a:ext uri="{FF2B5EF4-FFF2-40B4-BE49-F238E27FC236}">
                <a16:creationId xmlns:a16="http://schemas.microsoft.com/office/drawing/2014/main" id="{C43B9444-3FB0-4F36-9783-9231C61B3F4A}"/>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2DF207FC-55C2-455C-869E-E6E71114C6E7}"/>
              </a:ext>
            </a:extLst>
          </p:cNvPr>
          <p:cNvSpPr>
            <a:spLocks noGrp="1"/>
          </p:cNvSpPr>
          <p:nvPr>
            <p:ph type="sldNum" sz="quarter" idx="12"/>
          </p:nvPr>
        </p:nvSpPr>
        <p:spPr/>
        <p:txBody>
          <a:bodyPr/>
          <a:lstStyle/>
          <a:p>
            <a:fld id="{2D05DFBB-18FE-46A8-B5DD-7169AB5D771C}" type="slidenum">
              <a:rPr lang="fr-FR" smtClean="0"/>
              <a:t>10</a:t>
            </a:fld>
            <a:endParaRPr lang="fr-FR"/>
          </a:p>
        </p:txBody>
      </p:sp>
      <p:pic>
        <p:nvPicPr>
          <p:cNvPr id="2050" name="Picture 2">
            <a:extLst>
              <a:ext uri="{FF2B5EF4-FFF2-40B4-BE49-F238E27FC236}">
                <a16:creationId xmlns:a16="http://schemas.microsoft.com/office/drawing/2014/main" id="{9DCF5362-B005-46CF-9E0B-118498B9D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46" y="2002858"/>
            <a:ext cx="4629150" cy="2647950"/>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a:extLst>
              <a:ext uri="{FF2B5EF4-FFF2-40B4-BE49-F238E27FC236}">
                <a16:creationId xmlns:a16="http://schemas.microsoft.com/office/drawing/2014/main" id="{E6F60F85-8E75-4A79-8B18-4DEC47AB1ADE}"/>
              </a:ext>
            </a:extLst>
          </p:cNvPr>
          <p:cNvSpPr txBox="1">
            <a:spLocks/>
          </p:cNvSpPr>
          <p:nvPr/>
        </p:nvSpPr>
        <p:spPr>
          <a:xfrm>
            <a:off x="5940620" y="1137315"/>
            <a:ext cx="5184580" cy="53127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 type de paiement utilisait pour payer le produit le plus cher.</a:t>
            </a:r>
          </a:p>
        </p:txBody>
      </p:sp>
      <p:pic>
        <p:nvPicPr>
          <p:cNvPr id="2052" name="Picture 4">
            <a:extLst>
              <a:ext uri="{FF2B5EF4-FFF2-40B4-BE49-F238E27FC236}">
                <a16:creationId xmlns:a16="http://schemas.microsoft.com/office/drawing/2014/main" id="{47AFAD66-D343-4651-9DDB-5D4A8E5EC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032" y="2002858"/>
            <a:ext cx="51530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92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8464F-8D2D-4F2B-95D8-1C4759F505AF}"/>
              </a:ext>
            </a:extLst>
          </p:cNvPr>
          <p:cNvSpPr>
            <a:spLocks noGrp="1"/>
          </p:cNvSpPr>
          <p:nvPr>
            <p:ph type="title"/>
          </p:nvPr>
        </p:nvSpPr>
        <p:spPr>
          <a:xfrm>
            <a:off x="940367" y="257850"/>
            <a:ext cx="10515600" cy="774044"/>
          </a:xfrm>
        </p:spPr>
        <p:txBody>
          <a:bodyPr/>
          <a:lstStyle/>
          <a:p>
            <a:pPr algn="ctr"/>
            <a:r>
              <a:rPr lang="fr-FR" b="1" dirty="0">
                <a:solidFill>
                  <a:schemeClr val="accent1"/>
                </a:solidFill>
              </a:rPr>
              <a:t>ANALYSE EXPLORATOIRE</a:t>
            </a:r>
          </a:p>
        </p:txBody>
      </p:sp>
      <p:sp>
        <p:nvSpPr>
          <p:cNvPr id="3" name="Espace réservé du contenu 2">
            <a:extLst>
              <a:ext uri="{FF2B5EF4-FFF2-40B4-BE49-F238E27FC236}">
                <a16:creationId xmlns:a16="http://schemas.microsoft.com/office/drawing/2014/main" id="{36AE7767-24CE-4FDB-9D30-99DA1D81F14D}"/>
              </a:ext>
            </a:extLst>
          </p:cNvPr>
          <p:cNvSpPr>
            <a:spLocks noGrp="1"/>
          </p:cNvSpPr>
          <p:nvPr>
            <p:ph idx="1"/>
          </p:nvPr>
        </p:nvSpPr>
        <p:spPr>
          <a:xfrm>
            <a:off x="398453" y="968038"/>
            <a:ext cx="4908727" cy="774044"/>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r>
              <a:rPr lang="fr-FR" dirty="0"/>
              <a:t>Nous allons regarder la durée de livraison moyenne de nos commandes </a:t>
            </a:r>
          </a:p>
        </p:txBody>
      </p:sp>
      <p:sp>
        <p:nvSpPr>
          <p:cNvPr id="4" name="Espace réservé de la date 3">
            <a:extLst>
              <a:ext uri="{FF2B5EF4-FFF2-40B4-BE49-F238E27FC236}">
                <a16:creationId xmlns:a16="http://schemas.microsoft.com/office/drawing/2014/main" id="{3E3DC9AD-085B-4CDE-86E7-37572D47807F}"/>
              </a:ext>
            </a:extLst>
          </p:cNvPr>
          <p:cNvSpPr>
            <a:spLocks noGrp="1"/>
          </p:cNvSpPr>
          <p:nvPr>
            <p:ph type="dt" sz="half" idx="10"/>
          </p:nvPr>
        </p:nvSpPr>
        <p:spPr/>
        <p:txBody>
          <a:bodyPr/>
          <a:lstStyle/>
          <a:p>
            <a:fld id="{38BB6806-0A8B-4644-9412-812B7F0C95AF}" type="datetime1">
              <a:rPr lang="fr-FR" smtClean="0"/>
              <a:t>13/06/2021</a:t>
            </a:fld>
            <a:endParaRPr lang="fr-FR"/>
          </a:p>
        </p:txBody>
      </p:sp>
      <p:sp>
        <p:nvSpPr>
          <p:cNvPr id="5" name="Espace réservé du pied de page 4">
            <a:extLst>
              <a:ext uri="{FF2B5EF4-FFF2-40B4-BE49-F238E27FC236}">
                <a16:creationId xmlns:a16="http://schemas.microsoft.com/office/drawing/2014/main" id="{D663BE4B-734E-4371-ADCF-62100462D551}"/>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969FF6AB-7F71-491A-9325-ACF18CA21C18}"/>
              </a:ext>
            </a:extLst>
          </p:cNvPr>
          <p:cNvSpPr>
            <a:spLocks noGrp="1"/>
          </p:cNvSpPr>
          <p:nvPr>
            <p:ph type="sldNum" sz="quarter" idx="12"/>
          </p:nvPr>
        </p:nvSpPr>
        <p:spPr/>
        <p:txBody>
          <a:bodyPr/>
          <a:lstStyle/>
          <a:p>
            <a:fld id="{2D05DFBB-18FE-46A8-B5DD-7169AB5D771C}" type="slidenum">
              <a:rPr lang="fr-FR" smtClean="0"/>
              <a:t>11</a:t>
            </a:fld>
            <a:endParaRPr lang="fr-FR"/>
          </a:p>
        </p:txBody>
      </p:sp>
      <p:pic>
        <p:nvPicPr>
          <p:cNvPr id="3074" name="Picture 2">
            <a:extLst>
              <a:ext uri="{FF2B5EF4-FFF2-40B4-BE49-F238E27FC236}">
                <a16:creationId xmlns:a16="http://schemas.microsoft.com/office/drawing/2014/main" id="{4D76845E-7FB1-437A-AC8A-6C6AEEE41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966" y="1839868"/>
            <a:ext cx="3400425"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E380C494-F4DC-4ABE-A0EA-E821A01A34C9}"/>
              </a:ext>
            </a:extLst>
          </p:cNvPr>
          <p:cNvSpPr txBox="1"/>
          <p:nvPr/>
        </p:nvSpPr>
        <p:spPr>
          <a:xfrm>
            <a:off x="398453" y="5345068"/>
            <a:ext cx="506751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dirty="0"/>
              <a:t>En moyenne les livraisons de nos produits sont de 12 jours la médiane est de 10 jours, la plus part de nos commandes ont une durée de livraison supérieur à 12 jours avec un maximum de 263 jours.</a:t>
            </a:r>
          </a:p>
        </p:txBody>
      </p:sp>
      <p:sp>
        <p:nvSpPr>
          <p:cNvPr id="12" name="Espace réservé du contenu 2">
            <a:extLst>
              <a:ext uri="{FF2B5EF4-FFF2-40B4-BE49-F238E27FC236}">
                <a16:creationId xmlns:a16="http://schemas.microsoft.com/office/drawing/2014/main" id="{EB4EBF83-AEA5-4088-A978-957A01BC4050}"/>
              </a:ext>
            </a:extLst>
          </p:cNvPr>
          <p:cNvSpPr txBox="1">
            <a:spLocks/>
          </p:cNvSpPr>
          <p:nvPr/>
        </p:nvSpPr>
        <p:spPr>
          <a:xfrm>
            <a:off x="6818835" y="1016019"/>
            <a:ext cx="4908727" cy="58290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fr-FR" dirty="0"/>
              <a:t>Nous allons regarder l’état ou habite nos clients en prenant le premier élément. </a:t>
            </a:r>
          </a:p>
        </p:txBody>
      </p:sp>
      <p:pic>
        <p:nvPicPr>
          <p:cNvPr id="3076" name="Picture 4">
            <a:extLst>
              <a:ext uri="{FF2B5EF4-FFF2-40B4-BE49-F238E27FC236}">
                <a16:creationId xmlns:a16="http://schemas.microsoft.com/office/drawing/2014/main" id="{21BFFFB9-1176-4068-8AF4-0C21095D4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054" y="1650006"/>
            <a:ext cx="5750493" cy="439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58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8464F-8D2D-4F2B-95D8-1C4759F505AF}"/>
              </a:ext>
            </a:extLst>
          </p:cNvPr>
          <p:cNvSpPr>
            <a:spLocks noGrp="1"/>
          </p:cNvSpPr>
          <p:nvPr>
            <p:ph type="title"/>
          </p:nvPr>
        </p:nvSpPr>
        <p:spPr>
          <a:xfrm>
            <a:off x="940367" y="257850"/>
            <a:ext cx="10515600" cy="774044"/>
          </a:xfrm>
        </p:spPr>
        <p:txBody>
          <a:bodyPr/>
          <a:lstStyle/>
          <a:p>
            <a:pPr algn="ctr"/>
            <a:r>
              <a:rPr lang="fr-FR" b="1" dirty="0">
                <a:solidFill>
                  <a:schemeClr val="accent1"/>
                </a:solidFill>
              </a:rPr>
              <a:t>ANALYSE EXPLORATOIRE</a:t>
            </a:r>
          </a:p>
        </p:txBody>
      </p:sp>
      <p:sp>
        <p:nvSpPr>
          <p:cNvPr id="3" name="Espace réservé du contenu 2">
            <a:extLst>
              <a:ext uri="{FF2B5EF4-FFF2-40B4-BE49-F238E27FC236}">
                <a16:creationId xmlns:a16="http://schemas.microsoft.com/office/drawing/2014/main" id="{36AE7767-24CE-4FDB-9D30-99DA1D81F14D}"/>
              </a:ext>
            </a:extLst>
          </p:cNvPr>
          <p:cNvSpPr>
            <a:spLocks noGrp="1"/>
          </p:cNvSpPr>
          <p:nvPr>
            <p:ph idx="1"/>
          </p:nvPr>
        </p:nvSpPr>
        <p:spPr>
          <a:xfrm>
            <a:off x="838200" y="955267"/>
            <a:ext cx="10515600" cy="774044"/>
          </a:xfrm>
        </p:spPr>
        <p:txBody>
          <a:bodyPr>
            <a:normAutofit fontScale="92500" lnSpcReduction="10000"/>
          </a:bodyPr>
          <a:lstStyle/>
          <a:p>
            <a:r>
              <a:rPr lang="fr-FR" dirty="0"/>
              <a:t>Nous allons calculer la somme totale dépensée par un client , pour le paiement du produit ainsi que le paiement de la livraison.</a:t>
            </a:r>
          </a:p>
        </p:txBody>
      </p:sp>
      <p:sp>
        <p:nvSpPr>
          <p:cNvPr id="4" name="ZoneTexte 3">
            <a:extLst>
              <a:ext uri="{FF2B5EF4-FFF2-40B4-BE49-F238E27FC236}">
                <a16:creationId xmlns:a16="http://schemas.microsoft.com/office/drawing/2014/main" id="{D264359D-B97A-4A8B-AE4C-F54A45AC2DC2}"/>
              </a:ext>
            </a:extLst>
          </p:cNvPr>
          <p:cNvSpPr txBox="1"/>
          <p:nvPr/>
        </p:nvSpPr>
        <p:spPr>
          <a:xfrm>
            <a:off x="1302637" y="5919534"/>
            <a:ext cx="362695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dirty="0"/>
              <a:t>Moyenne égal à 197  et médiane 113 réal brésilien, la plus part des sommes sont supérieures à 197</a:t>
            </a:r>
          </a:p>
        </p:txBody>
      </p:sp>
      <p:sp>
        <p:nvSpPr>
          <p:cNvPr id="5" name="ZoneTexte 4">
            <a:extLst>
              <a:ext uri="{FF2B5EF4-FFF2-40B4-BE49-F238E27FC236}">
                <a16:creationId xmlns:a16="http://schemas.microsoft.com/office/drawing/2014/main" id="{CFD1A20C-0739-4386-B679-F865BCE6D95D}"/>
              </a:ext>
            </a:extLst>
          </p:cNvPr>
          <p:cNvSpPr txBox="1"/>
          <p:nvPr/>
        </p:nvSpPr>
        <p:spPr>
          <a:xfrm>
            <a:off x="6901422" y="5902733"/>
            <a:ext cx="445237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Moyenne égal 29 et médiane 17 réal brésilien</a:t>
            </a:r>
          </a:p>
        </p:txBody>
      </p:sp>
      <p:sp>
        <p:nvSpPr>
          <p:cNvPr id="6" name="Espace réservé de la date 5">
            <a:extLst>
              <a:ext uri="{FF2B5EF4-FFF2-40B4-BE49-F238E27FC236}">
                <a16:creationId xmlns:a16="http://schemas.microsoft.com/office/drawing/2014/main" id="{CC56B14F-BEF5-4DA0-BFC8-B1F363854F8C}"/>
              </a:ext>
            </a:extLst>
          </p:cNvPr>
          <p:cNvSpPr>
            <a:spLocks noGrp="1"/>
          </p:cNvSpPr>
          <p:nvPr>
            <p:ph type="dt" sz="half" idx="10"/>
          </p:nvPr>
        </p:nvSpPr>
        <p:spPr/>
        <p:txBody>
          <a:bodyPr/>
          <a:lstStyle/>
          <a:p>
            <a:fld id="{110499B1-5D04-4FF3-A12B-BF585EF4EAF7}" type="datetime1">
              <a:rPr lang="fr-FR" smtClean="0"/>
              <a:t>13/06/2021</a:t>
            </a:fld>
            <a:endParaRPr lang="fr-FR"/>
          </a:p>
        </p:txBody>
      </p:sp>
      <p:sp>
        <p:nvSpPr>
          <p:cNvPr id="7" name="Espace réservé du pied de page 6">
            <a:extLst>
              <a:ext uri="{FF2B5EF4-FFF2-40B4-BE49-F238E27FC236}">
                <a16:creationId xmlns:a16="http://schemas.microsoft.com/office/drawing/2014/main" id="{C591FA05-FE24-41E5-A51F-A5D557553008}"/>
              </a:ext>
            </a:extLst>
          </p:cNvPr>
          <p:cNvSpPr>
            <a:spLocks noGrp="1"/>
          </p:cNvSpPr>
          <p:nvPr>
            <p:ph type="ftr" sz="quarter" idx="11"/>
          </p:nvPr>
        </p:nvSpPr>
        <p:spPr/>
        <p:txBody>
          <a:bodyPr/>
          <a:lstStyle/>
          <a:p>
            <a:r>
              <a:rPr lang="fr-FR"/>
              <a:t>Souleymane Camara Etudiant Data Scientist</a:t>
            </a:r>
          </a:p>
        </p:txBody>
      </p:sp>
      <p:sp>
        <p:nvSpPr>
          <p:cNvPr id="8" name="Espace réservé du numéro de diapositive 7">
            <a:extLst>
              <a:ext uri="{FF2B5EF4-FFF2-40B4-BE49-F238E27FC236}">
                <a16:creationId xmlns:a16="http://schemas.microsoft.com/office/drawing/2014/main" id="{A4A39D32-F4C1-46FB-859B-AF151E3E5BE6}"/>
              </a:ext>
            </a:extLst>
          </p:cNvPr>
          <p:cNvSpPr>
            <a:spLocks noGrp="1"/>
          </p:cNvSpPr>
          <p:nvPr>
            <p:ph type="sldNum" sz="quarter" idx="12"/>
          </p:nvPr>
        </p:nvSpPr>
        <p:spPr/>
        <p:txBody>
          <a:bodyPr/>
          <a:lstStyle/>
          <a:p>
            <a:fld id="{2D05DFBB-18FE-46A8-B5DD-7169AB5D771C}" type="slidenum">
              <a:rPr lang="fr-FR" smtClean="0"/>
              <a:t>12</a:t>
            </a:fld>
            <a:endParaRPr lang="fr-FR"/>
          </a:p>
        </p:txBody>
      </p:sp>
      <p:pic>
        <p:nvPicPr>
          <p:cNvPr id="4098" name="Picture 2">
            <a:extLst>
              <a:ext uri="{FF2B5EF4-FFF2-40B4-BE49-F238E27FC236}">
                <a16:creationId xmlns:a16="http://schemas.microsoft.com/office/drawing/2014/main" id="{327F986A-6B6A-4CE7-87D4-0CE2124AB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640960"/>
            <a:ext cx="5395912" cy="42617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7D211FD-715C-4B1E-B744-A46D99203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112" y="1593815"/>
            <a:ext cx="5576888" cy="430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22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8464F-8D2D-4F2B-95D8-1C4759F505AF}"/>
              </a:ext>
            </a:extLst>
          </p:cNvPr>
          <p:cNvSpPr>
            <a:spLocks noGrp="1"/>
          </p:cNvSpPr>
          <p:nvPr>
            <p:ph type="title"/>
          </p:nvPr>
        </p:nvSpPr>
        <p:spPr>
          <a:xfrm>
            <a:off x="940367" y="257850"/>
            <a:ext cx="10515600" cy="774044"/>
          </a:xfrm>
        </p:spPr>
        <p:txBody>
          <a:bodyPr/>
          <a:lstStyle/>
          <a:p>
            <a:pPr algn="ctr"/>
            <a:r>
              <a:rPr lang="fr-FR" b="1" dirty="0">
                <a:solidFill>
                  <a:schemeClr val="accent1"/>
                </a:solidFill>
              </a:rPr>
              <a:t>ANALYSE EXPLORATOIRE</a:t>
            </a:r>
          </a:p>
        </p:txBody>
      </p:sp>
      <p:sp>
        <p:nvSpPr>
          <p:cNvPr id="3" name="Espace réservé du contenu 2">
            <a:extLst>
              <a:ext uri="{FF2B5EF4-FFF2-40B4-BE49-F238E27FC236}">
                <a16:creationId xmlns:a16="http://schemas.microsoft.com/office/drawing/2014/main" id="{36AE7767-24CE-4FDB-9D30-99DA1D81F14D}"/>
              </a:ext>
            </a:extLst>
          </p:cNvPr>
          <p:cNvSpPr>
            <a:spLocks noGrp="1"/>
          </p:cNvSpPr>
          <p:nvPr>
            <p:ph idx="1"/>
          </p:nvPr>
        </p:nvSpPr>
        <p:spPr>
          <a:xfrm>
            <a:off x="838200" y="955267"/>
            <a:ext cx="10515600" cy="774044"/>
          </a:xfrm>
        </p:spPr>
        <p:txBody>
          <a:bodyPr>
            <a:normAutofit fontScale="70000" lnSpcReduction="20000"/>
          </a:bodyPr>
          <a:lstStyle/>
          <a:p>
            <a:r>
              <a:rPr lang="fr-FR" dirty="0"/>
              <a:t>Pour la variable la somme totale dépensée pour l’achat des produits nous remarquons qu’ on a une asymétrie forte à droite la moyenne est supérieur à la médiane, pour nos trois variables.</a:t>
            </a:r>
          </a:p>
        </p:txBody>
      </p:sp>
      <p:sp>
        <p:nvSpPr>
          <p:cNvPr id="4" name="ZoneTexte 3">
            <a:extLst>
              <a:ext uri="{FF2B5EF4-FFF2-40B4-BE49-F238E27FC236}">
                <a16:creationId xmlns:a16="http://schemas.microsoft.com/office/drawing/2014/main" id="{E4776DB8-D41D-4B91-BA9E-78A951DEB357}"/>
              </a:ext>
            </a:extLst>
          </p:cNvPr>
          <p:cNvSpPr txBox="1"/>
          <p:nvPr/>
        </p:nvSpPr>
        <p:spPr>
          <a:xfrm>
            <a:off x="8980531" y="1951672"/>
            <a:ext cx="233452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La moyenne est égal à 168 et à la médiane égale à  92 réal brésilien.</a:t>
            </a:r>
          </a:p>
        </p:txBody>
      </p:sp>
      <p:sp>
        <p:nvSpPr>
          <p:cNvPr id="5" name="Espace réservé de la date 4">
            <a:extLst>
              <a:ext uri="{FF2B5EF4-FFF2-40B4-BE49-F238E27FC236}">
                <a16:creationId xmlns:a16="http://schemas.microsoft.com/office/drawing/2014/main" id="{CCC21C1B-4576-4F1F-955E-9DA410235E30}"/>
              </a:ext>
            </a:extLst>
          </p:cNvPr>
          <p:cNvSpPr>
            <a:spLocks noGrp="1"/>
          </p:cNvSpPr>
          <p:nvPr>
            <p:ph type="dt" sz="half" idx="10"/>
          </p:nvPr>
        </p:nvSpPr>
        <p:spPr/>
        <p:txBody>
          <a:bodyPr/>
          <a:lstStyle/>
          <a:p>
            <a:fld id="{760CF214-79E6-451A-A373-8A62E2259324}" type="datetime1">
              <a:rPr lang="fr-FR" smtClean="0"/>
              <a:t>13/06/2021</a:t>
            </a:fld>
            <a:endParaRPr lang="fr-FR"/>
          </a:p>
        </p:txBody>
      </p:sp>
      <p:sp>
        <p:nvSpPr>
          <p:cNvPr id="6" name="Espace réservé du pied de page 5">
            <a:extLst>
              <a:ext uri="{FF2B5EF4-FFF2-40B4-BE49-F238E27FC236}">
                <a16:creationId xmlns:a16="http://schemas.microsoft.com/office/drawing/2014/main" id="{5E845142-A68A-44BF-A862-6B65DAEEDABD}"/>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6463E324-2A03-4963-9333-A49B1885780D}"/>
              </a:ext>
            </a:extLst>
          </p:cNvPr>
          <p:cNvSpPr>
            <a:spLocks noGrp="1"/>
          </p:cNvSpPr>
          <p:nvPr>
            <p:ph type="sldNum" sz="quarter" idx="12"/>
          </p:nvPr>
        </p:nvSpPr>
        <p:spPr/>
        <p:txBody>
          <a:bodyPr/>
          <a:lstStyle/>
          <a:p>
            <a:fld id="{2D05DFBB-18FE-46A8-B5DD-7169AB5D771C}" type="slidenum">
              <a:rPr lang="fr-FR" smtClean="0"/>
              <a:t>13</a:t>
            </a:fld>
            <a:endParaRPr lang="fr-FR"/>
          </a:p>
        </p:txBody>
      </p:sp>
      <p:pic>
        <p:nvPicPr>
          <p:cNvPr id="5122" name="Picture 2">
            <a:extLst>
              <a:ext uri="{FF2B5EF4-FFF2-40B4-BE49-F238E27FC236}">
                <a16:creationId xmlns:a16="http://schemas.microsoft.com/office/drawing/2014/main" id="{0E1C0151-9631-4253-B42E-C31EB5A8E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326" y="1771423"/>
            <a:ext cx="6799014" cy="4542814"/>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D99C0240-9965-4395-A84A-DFD8BDA7EFCA}"/>
              </a:ext>
            </a:extLst>
          </p:cNvPr>
          <p:cNvSpPr txBox="1"/>
          <p:nvPr/>
        </p:nvSpPr>
        <p:spPr>
          <a:xfrm>
            <a:off x="8730221" y="4495374"/>
            <a:ext cx="277895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Ces trois variables ont été transformés en LOG pour la suite de notre étude.</a:t>
            </a:r>
          </a:p>
        </p:txBody>
      </p:sp>
    </p:spTree>
    <p:extLst>
      <p:ext uri="{BB962C8B-B14F-4D97-AF65-F5344CB8AC3E}">
        <p14:creationId xmlns:p14="http://schemas.microsoft.com/office/powerpoint/2010/main" val="339875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8464F-8D2D-4F2B-95D8-1C4759F505AF}"/>
              </a:ext>
            </a:extLst>
          </p:cNvPr>
          <p:cNvSpPr>
            <a:spLocks noGrp="1"/>
          </p:cNvSpPr>
          <p:nvPr>
            <p:ph type="title"/>
          </p:nvPr>
        </p:nvSpPr>
        <p:spPr>
          <a:xfrm>
            <a:off x="940367" y="257850"/>
            <a:ext cx="10515600" cy="774044"/>
          </a:xfrm>
        </p:spPr>
        <p:txBody>
          <a:bodyPr/>
          <a:lstStyle/>
          <a:p>
            <a:pPr algn="ctr"/>
            <a:r>
              <a:rPr lang="fr-FR" b="1" dirty="0">
                <a:solidFill>
                  <a:schemeClr val="accent1"/>
                </a:solidFill>
              </a:rPr>
              <a:t>ANALYSE EXPLORATOIRE</a:t>
            </a:r>
          </a:p>
        </p:txBody>
      </p:sp>
      <p:sp>
        <p:nvSpPr>
          <p:cNvPr id="5" name="Espace réservé de la date 4">
            <a:extLst>
              <a:ext uri="{FF2B5EF4-FFF2-40B4-BE49-F238E27FC236}">
                <a16:creationId xmlns:a16="http://schemas.microsoft.com/office/drawing/2014/main" id="{CCC21C1B-4576-4F1F-955E-9DA410235E30}"/>
              </a:ext>
            </a:extLst>
          </p:cNvPr>
          <p:cNvSpPr>
            <a:spLocks noGrp="1"/>
          </p:cNvSpPr>
          <p:nvPr>
            <p:ph type="dt" sz="half" idx="10"/>
          </p:nvPr>
        </p:nvSpPr>
        <p:spPr/>
        <p:txBody>
          <a:bodyPr/>
          <a:lstStyle/>
          <a:p>
            <a:fld id="{760CF214-79E6-451A-A373-8A62E2259324}" type="datetime1">
              <a:rPr lang="fr-FR" smtClean="0"/>
              <a:t>13/06/2021</a:t>
            </a:fld>
            <a:endParaRPr lang="fr-FR"/>
          </a:p>
        </p:txBody>
      </p:sp>
      <p:sp>
        <p:nvSpPr>
          <p:cNvPr id="6" name="Espace réservé du pied de page 5">
            <a:extLst>
              <a:ext uri="{FF2B5EF4-FFF2-40B4-BE49-F238E27FC236}">
                <a16:creationId xmlns:a16="http://schemas.microsoft.com/office/drawing/2014/main" id="{5E845142-A68A-44BF-A862-6B65DAEEDABD}"/>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6463E324-2A03-4963-9333-A49B1885780D}"/>
              </a:ext>
            </a:extLst>
          </p:cNvPr>
          <p:cNvSpPr>
            <a:spLocks noGrp="1"/>
          </p:cNvSpPr>
          <p:nvPr>
            <p:ph type="sldNum" sz="quarter" idx="12"/>
          </p:nvPr>
        </p:nvSpPr>
        <p:spPr/>
        <p:txBody>
          <a:bodyPr/>
          <a:lstStyle/>
          <a:p>
            <a:fld id="{2D05DFBB-18FE-46A8-B5DD-7169AB5D771C}" type="slidenum">
              <a:rPr lang="fr-FR" smtClean="0"/>
              <a:t>14</a:t>
            </a:fld>
            <a:endParaRPr lang="fr-FR"/>
          </a:p>
        </p:txBody>
      </p:sp>
      <p:pic>
        <p:nvPicPr>
          <p:cNvPr id="10" name="Picture 4">
            <a:extLst>
              <a:ext uri="{FF2B5EF4-FFF2-40B4-BE49-F238E27FC236}">
                <a16:creationId xmlns:a16="http://schemas.microsoft.com/office/drawing/2014/main" id="{5AC5D0D4-4B76-4B47-8A72-20C98E531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75" y="789791"/>
            <a:ext cx="4627654" cy="4212771"/>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contenu 2">
            <a:extLst>
              <a:ext uri="{FF2B5EF4-FFF2-40B4-BE49-F238E27FC236}">
                <a16:creationId xmlns:a16="http://schemas.microsoft.com/office/drawing/2014/main" id="{7FCCA21A-C3DE-405A-B575-D8AA5D7FE5BD}"/>
              </a:ext>
            </a:extLst>
          </p:cNvPr>
          <p:cNvSpPr>
            <a:spLocks noGrp="1"/>
          </p:cNvSpPr>
          <p:nvPr>
            <p:ph idx="1"/>
          </p:nvPr>
        </p:nvSpPr>
        <p:spPr>
          <a:xfrm>
            <a:off x="615179" y="5026099"/>
            <a:ext cx="10515600" cy="1042110"/>
          </a:xfrm>
        </p:spPr>
        <p:txBody>
          <a:bodyPr>
            <a:normAutofit fontScale="62500" lnSpcReduction="20000"/>
          </a:bodyPr>
          <a:lstStyle/>
          <a:p>
            <a:r>
              <a:rPr lang="fr-FR" dirty="0"/>
              <a:t>Ces trois variables la somme totale dépensée par un client , pour le paiement du produit ainsi que le paiement de la livraison ont été transformés en LOG.</a:t>
            </a:r>
          </a:p>
          <a:p>
            <a:r>
              <a:rPr lang="fr-FR" dirty="0">
                <a:latin typeface="Calibri" panose="020F0502020204030204" pitchFamily="34" charset="0"/>
                <a:ea typeface="Calibri" panose="020F0502020204030204" pitchFamily="34" charset="0"/>
                <a:cs typeface="Times New Roman" panose="02020603050405020304" pitchFamily="18" charset="0"/>
              </a:rPr>
              <a:t>L</a:t>
            </a:r>
            <a:r>
              <a:rPr lang="fr-FR" dirty="0">
                <a:effectLst/>
                <a:latin typeface="Calibri" panose="020F0502020204030204" pitchFamily="34" charset="0"/>
                <a:ea typeface="Calibri" panose="020F0502020204030204" pitchFamily="34" charset="0"/>
                <a:cs typeface="Times New Roman" panose="02020603050405020304" pitchFamily="18" charset="0"/>
              </a:rPr>
              <a:t>a somme dépensée en livraison, qu’on va transformer en LOG, on</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a:effectLst/>
                <a:latin typeface="Calibri" panose="020F0502020204030204" pitchFamily="34" charset="0"/>
                <a:ea typeface="Calibri" panose="020F0502020204030204" pitchFamily="34" charset="0"/>
                <a:cs typeface="Times New Roman" panose="02020603050405020304" pitchFamily="18" charset="0"/>
              </a:rPr>
              <a:t>avait des sommes nulles (328, 0,35 %)  on les a supprimé on passe à 91747 clients.</a:t>
            </a:r>
            <a:endParaRPr lang="fr-FR" dirty="0"/>
          </a:p>
          <a:p>
            <a:endParaRPr lang="fr-FR" dirty="0"/>
          </a:p>
        </p:txBody>
      </p:sp>
      <p:pic>
        <p:nvPicPr>
          <p:cNvPr id="6146" name="Picture 2">
            <a:extLst>
              <a:ext uri="{FF2B5EF4-FFF2-40B4-BE49-F238E27FC236}">
                <a16:creationId xmlns:a16="http://schemas.microsoft.com/office/drawing/2014/main" id="{F65AD75A-247B-4C09-BDDF-448C38B57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017" y="783260"/>
            <a:ext cx="6377804" cy="435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31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8464F-8D2D-4F2B-95D8-1C4759F505AF}"/>
              </a:ext>
            </a:extLst>
          </p:cNvPr>
          <p:cNvSpPr>
            <a:spLocks noGrp="1"/>
          </p:cNvSpPr>
          <p:nvPr>
            <p:ph type="title"/>
          </p:nvPr>
        </p:nvSpPr>
        <p:spPr>
          <a:xfrm>
            <a:off x="940367" y="257850"/>
            <a:ext cx="10515600" cy="774044"/>
          </a:xfrm>
        </p:spPr>
        <p:txBody>
          <a:bodyPr/>
          <a:lstStyle/>
          <a:p>
            <a:pPr algn="ctr"/>
            <a:r>
              <a:rPr lang="fr-FR" b="1" dirty="0">
                <a:solidFill>
                  <a:schemeClr val="accent1"/>
                </a:solidFill>
              </a:rPr>
              <a:t>ANALYSE EXPLORATOIRE</a:t>
            </a:r>
          </a:p>
        </p:txBody>
      </p:sp>
      <p:sp>
        <p:nvSpPr>
          <p:cNvPr id="5" name="Espace réservé de la date 4">
            <a:extLst>
              <a:ext uri="{FF2B5EF4-FFF2-40B4-BE49-F238E27FC236}">
                <a16:creationId xmlns:a16="http://schemas.microsoft.com/office/drawing/2014/main" id="{CCC21C1B-4576-4F1F-955E-9DA410235E30}"/>
              </a:ext>
            </a:extLst>
          </p:cNvPr>
          <p:cNvSpPr>
            <a:spLocks noGrp="1"/>
          </p:cNvSpPr>
          <p:nvPr>
            <p:ph type="dt" sz="half" idx="10"/>
          </p:nvPr>
        </p:nvSpPr>
        <p:spPr/>
        <p:txBody>
          <a:bodyPr/>
          <a:lstStyle/>
          <a:p>
            <a:fld id="{760CF214-79E6-451A-A373-8A62E2259324}" type="datetime1">
              <a:rPr lang="fr-FR" smtClean="0"/>
              <a:t>13/06/2021</a:t>
            </a:fld>
            <a:endParaRPr lang="fr-FR"/>
          </a:p>
        </p:txBody>
      </p:sp>
      <p:sp>
        <p:nvSpPr>
          <p:cNvPr id="6" name="Espace réservé du pied de page 5">
            <a:extLst>
              <a:ext uri="{FF2B5EF4-FFF2-40B4-BE49-F238E27FC236}">
                <a16:creationId xmlns:a16="http://schemas.microsoft.com/office/drawing/2014/main" id="{5E845142-A68A-44BF-A862-6B65DAEEDABD}"/>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6463E324-2A03-4963-9333-A49B1885780D}"/>
              </a:ext>
            </a:extLst>
          </p:cNvPr>
          <p:cNvSpPr>
            <a:spLocks noGrp="1"/>
          </p:cNvSpPr>
          <p:nvPr>
            <p:ph type="sldNum" sz="quarter" idx="12"/>
          </p:nvPr>
        </p:nvSpPr>
        <p:spPr/>
        <p:txBody>
          <a:bodyPr/>
          <a:lstStyle/>
          <a:p>
            <a:fld id="{2D05DFBB-18FE-46A8-B5DD-7169AB5D771C}" type="slidenum">
              <a:rPr lang="fr-FR" smtClean="0"/>
              <a:t>15</a:t>
            </a:fld>
            <a:endParaRPr lang="fr-FR"/>
          </a:p>
        </p:txBody>
      </p:sp>
      <p:pic>
        <p:nvPicPr>
          <p:cNvPr id="9" name="Picture 2">
            <a:extLst>
              <a:ext uri="{FF2B5EF4-FFF2-40B4-BE49-F238E27FC236}">
                <a16:creationId xmlns:a16="http://schemas.microsoft.com/office/drawing/2014/main" id="{20123167-9011-48E6-B86D-611A52A49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79" y="888275"/>
            <a:ext cx="4250735" cy="308936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495689A2-FF03-469E-8CB9-373949B78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914" y="796834"/>
            <a:ext cx="7024416" cy="318080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F988390A-9BBE-46D7-ACEE-28B11D0E2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74" y="3827417"/>
            <a:ext cx="4338840" cy="27727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34687F4-9EF5-4E5C-A613-1BEA027CEF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5914" y="3925546"/>
            <a:ext cx="7024416" cy="2674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47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8464F-8D2D-4F2B-95D8-1C4759F505AF}"/>
              </a:ext>
            </a:extLst>
          </p:cNvPr>
          <p:cNvSpPr>
            <a:spLocks noGrp="1"/>
          </p:cNvSpPr>
          <p:nvPr>
            <p:ph type="title"/>
          </p:nvPr>
        </p:nvSpPr>
        <p:spPr>
          <a:xfrm>
            <a:off x="940367" y="257850"/>
            <a:ext cx="10515600" cy="774044"/>
          </a:xfrm>
        </p:spPr>
        <p:txBody>
          <a:bodyPr/>
          <a:lstStyle/>
          <a:p>
            <a:pPr algn="ctr"/>
            <a:r>
              <a:rPr lang="fr-FR" b="1" dirty="0">
                <a:solidFill>
                  <a:schemeClr val="accent1"/>
                </a:solidFill>
              </a:rPr>
              <a:t>ANALYSE EXPLORATOIRE</a:t>
            </a:r>
          </a:p>
        </p:txBody>
      </p:sp>
      <p:sp>
        <p:nvSpPr>
          <p:cNvPr id="4" name="Espace réservé de la date 3">
            <a:extLst>
              <a:ext uri="{FF2B5EF4-FFF2-40B4-BE49-F238E27FC236}">
                <a16:creationId xmlns:a16="http://schemas.microsoft.com/office/drawing/2014/main" id="{7DC35CA3-BFB6-4D07-844B-BC43A1D84DE5}"/>
              </a:ext>
            </a:extLst>
          </p:cNvPr>
          <p:cNvSpPr>
            <a:spLocks noGrp="1"/>
          </p:cNvSpPr>
          <p:nvPr>
            <p:ph type="dt" sz="half" idx="10"/>
          </p:nvPr>
        </p:nvSpPr>
        <p:spPr/>
        <p:txBody>
          <a:bodyPr/>
          <a:lstStyle/>
          <a:p>
            <a:fld id="{B115B3A1-FCED-4021-A53E-2AF17FF2D162}" type="datetime1">
              <a:rPr lang="fr-FR" smtClean="0"/>
              <a:t>13/06/2021</a:t>
            </a:fld>
            <a:endParaRPr lang="fr-FR"/>
          </a:p>
        </p:txBody>
      </p:sp>
      <p:sp>
        <p:nvSpPr>
          <p:cNvPr id="5" name="Espace réservé du pied de page 4">
            <a:extLst>
              <a:ext uri="{FF2B5EF4-FFF2-40B4-BE49-F238E27FC236}">
                <a16:creationId xmlns:a16="http://schemas.microsoft.com/office/drawing/2014/main" id="{CF31FF43-8ABB-4DAE-9294-1BAD4EF5095B}"/>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6E56C29C-44FD-4BE0-A1F2-5C47D5A73026}"/>
              </a:ext>
            </a:extLst>
          </p:cNvPr>
          <p:cNvSpPr>
            <a:spLocks noGrp="1"/>
          </p:cNvSpPr>
          <p:nvPr>
            <p:ph type="sldNum" sz="quarter" idx="12"/>
          </p:nvPr>
        </p:nvSpPr>
        <p:spPr/>
        <p:txBody>
          <a:bodyPr/>
          <a:lstStyle/>
          <a:p>
            <a:fld id="{2D05DFBB-18FE-46A8-B5DD-7169AB5D771C}" type="slidenum">
              <a:rPr lang="fr-FR" smtClean="0"/>
              <a:t>16</a:t>
            </a:fld>
            <a:endParaRPr lang="fr-FR"/>
          </a:p>
        </p:txBody>
      </p:sp>
      <p:pic>
        <p:nvPicPr>
          <p:cNvPr id="7" name="Picture 2">
            <a:extLst>
              <a:ext uri="{FF2B5EF4-FFF2-40B4-BE49-F238E27FC236}">
                <a16:creationId xmlns:a16="http://schemas.microsoft.com/office/drawing/2014/main" id="{52F51F31-3FE8-439B-AA64-814342263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78" y="816429"/>
            <a:ext cx="9025391" cy="5800471"/>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596C3765-7F4B-42DF-B817-8926A421B30A}"/>
              </a:ext>
            </a:extLst>
          </p:cNvPr>
          <p:cNvSpPr txBox="1"/>
          <p:nvPr/>
        </p:nvSpPr>
        <p:spPr>
          <a:xfrm>
            <a:off x="9659983" y="1704703"/>
            <a:ext cx="1587137"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Nous voyons qu’il y a une relation entre la somme dépensée en Log et la somme dépensée pour le produit en Log.</a:t>
            </a:r>
          </a:p>
        </p:txBody>
      </p:sp>
    </p:spTree>
    <p:extLst>
      <p:ext uri="{BB962C8B-B14F-4D97-AF65-F5344CB8AC3E}">
        <p14:creationId xmlns:p14="http://schemas.microsoft.com/office/powerpoint/2010/main" val="3171219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8464F-8D2D-4F2B-95D8-1C4759F505AF}"/>
              </a:ext>
            </a:extLst>
          </p:cNvPr>
          <p:cNvSpPr>
            <a:spLocks noGrp="1"/>
          </p:cNvSpPr>
          <p:nvPr>
            <p:ph type="title"/>
          </p:nvPr>
        </p:nvSpPr>
        <p:spPr>
          <a:xfrm>
            <a:off x="940367" y="257850"/>
            <a:ext cx="10515600" cy="774044"/>
          </a:xfrm>
        </p:spPr>
        <p:txBody>
          <a:bodyPr/>
          <a:lstStyle/>
          <a:p>
            <a:pPr algn="ctr"/>
            <a:r>
              <a:rPr lang="fr-FR" b="1" dirty="0">
                <a:solidFill>
                  <a:schemeClr val="accent1"/>
                </a:solidFill>
              </a:rPr>
              <a:t>ANALYSE EXPLORATOIRE</a:t>
            </a:r>
          </a:p>
        </p:txBody>
      </p:sp>
      <p:sp>
        <p:nvSpPr>
          <p:cNvPr id="3" name="Espace réservé du contenu 2">
            <a:extLst>
              <a:ext uri="{FF2B5EF4-FFF2-40B4-BE49-F238E27FC236}">
                <a16:creationId xmlns:a16="http://schemas.microsoft.com/office/drawing/2014/main" id="{36AE7767-24CE-4FDB-9D30-99DA1D81F14D}"/>
              </a:ext>
            </a:extLst>
          </p:cNvPr>
          <p:cNvSpPr>
            <a:spLocks noGrp="1"/>
          </p:cNvSpPr>
          <p:nvPr>
            <p:ph idx="1"/>
          </p:nvPr>
        </p:nvSpPr>
        <p:spPr>
          <a:xfrm>
            <a:off x="838200" y="1314379"/>
            <a:ext cx="10515600" cy="3734415"/>
          </a:xfrm>
        </p:spPr>
        <p:txBody>
          <a:bodyPr>
            <a:normAutofit/>
          </a:bodyPr>
          <a:lstStyle/>
          <a:p>
            <a:r>
              <a:rPr lang="fr-FR" dirty="0"/>
              <a:t>Nous allons regarder s’il existe une relation entre le type de paiement le plus utilisé  et la catégorie du produit.</a:t>
            </a:r>
          </a:p>
          <a:p>
            <a:r>
              <a:rPr lang="fr-FR" dirty="0"/>
              <a:t>Réalisation d’un tableau de contingence puis on effectue un test khi deux qui nous donne une p-value (1,84 e-51) inférieur à 0,05.</a:t>
            </a:r>
          </a:p>
          <a:p>
            <a:r>
              <a:rPr lang="fr-FR" dirty="0"/>
              <a:t>On accepte qu’il existe une liaison entre le type de paiement et la catégorie du produit.</a:t>
            </a:r>
          </a:p>
          <a:p>
            <a:endParaRPr lang="fr-FR" dirty="0"/>
          </a:p>
          <a:p>
            <a:endParaRPr lang="fr-FR" dirty="0"/>
          </a:p>
        </p:txBody>
      </p:sp>
      <p:sp>
        <p:nvSpPr>
          <p:cNvPr id="4" name="Espace réservé de la date 3">
            <a:extLst>
              <a:ext uri="{FF2B5EF4-FFF2-40B4-BE49-F238E27FC236}">
                <a16:creationId xmlns:a16="http://schemas.microsoft.com/office/drawing/2014/main" id="{7C7CE269-B850-4E8C-ADB8-8F41823D8030}"/>
              </a:ext>
            </a:extLst>
          </p:cNvPr>
          <p:cNvSpPr>
            <a:spLocks noGrp="1"/>
          </p:cNvSpPr>
          <p:nvPr>
            <p:ph type="dt" sz="half" idx="10"/>
          </p:nvPr>
        </p:nvSpPr>
        <p:spPr/>
        <p:txBody>
          <a:bodyPr/>
          <a:lstStyle/>
          <a:p>
            <a:fld id="{D670DED8-0571-4CFD-9238-C261C35D7AE3}" type="datetime1">
              <a:rPr lang="fr-FR" smtClean="0"/>
              <a:t>13/06/2021</a:t>
            </a:fld>
            <a:endParaRPr lang="fr-FR"/>
          </a:p>
        </p:txBody>
      </p:sp>
      <p:sp>
        <p:nvSpPr>
          <p:cNvPr id="5" name="Espace réservé du pied de page 4">
            <a:extLst>
              <a:ext uri="{FF2B5EF4-FFF2-40B4-BE49-F238E27FC236}">
                <a16:creationId xmlns:a16="http://schemas.microsoft.com/office/drawing/2014/main" id="{57C38AFC-6D07-4EEB-AD22-40B92C9E9451}"/>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BAE25621-7418-4A1D-AA42-DD386F384E16}"/>
              </a:ext>
            </a:extLst>
          </p:cNvPr>
          <p:cNvSpPr>
            <a:spLocks noGrp="1"/>
          </p:cNvSpPr>
          <p:nvPr>
            <p:ph type="sldNum" sz="quarter" idx="12"/>
          </p:nvPr>
        </p:nvSpPr>
        <p:spPr/>
        <p:txBody>
          <a:bodyPr/>
          <a:lstStyle/>
          <a:p>
            <a:fld id="{2D05DFBB-18FE-46A8-B5DD-7169AB5D771C}" type="slidenum">
              <a:rPr lang="fr-FR" smtClean="0"/>
              <a:t>17</a:t>
            </a:fld>
            <a:endParaRPr lang="fr-FR"/>
          </a:p>
        </p:txBody>
      </p:sp>
    </p:spTree>
    <p:extLst>
      <p:ext uri="{BB962C8B-B14F-4D97-AF65-F5344CB8AC3E}">
        <p14:creationId xmlns:p14="http://schemas.microsoft.com/office/powerpoint/2010/main" val="162300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8464F-8D2D-4F2B-95D8-1C4759F505AF}"/>
              </a:ext>
            </a:extLst>
          </p:cNvPr>
          <p:cNvSpPr>
            <a:spLocks noGrp="1"/>
          </p:cNvSpPr>
          <p:nvPr>
            <p:ph type="title"/>
          </p:nvPr>
        </p:nvSpPr>
        <p:spPr>
          <a:xfrm>
            <a:off x="940367" y="257850"/>
            <a:ext cx="10515600" cy="774044"/>
          </a:xfrm>
        </p:spPr>
        <p:txBody>
          <a:bodyPr/>
          <a:lstStyle/>
          <a:p>
            <a:pPr algn="ctr"/>
            <a:r>
              <a:rPr lang="fr-FR" b="1" dirty="0">
                <a:solidFill>
                  <a:schemeClr val="accent1"/>
                </a:solidFill>
              </a:rPr>
              <a:t>ANALYSE EXPLORATOIRE</a:t>
            </a:r>
          </a:p>
        </p:txBody>
      </p:sp>
      <p:sp>
        <p:nvSpPr>
          <p:cNvPr id="3" name="Espace réservé du contenu 2">
            <a:extLst>
              <a:ext uri="{FF2B5EF4-FFF2-40B4-BE49-F238E27FC236}">
                <a16:creationId xmlns:a16="http://schemas.microsoft.com/office/drawing/2014/main" id="{36AE7767-24CE-4FDB-9D30-99DA1D81F14D}"/>
              </a:ext>
            </a:extLst>
          </p:cNvPr>
          <p:cNvSpPr>
            <a:spLocks noGrp="1"/>
          </p:cNvSpPr>
          <p:nvPr>
            <p:ph idx="1"/>
          </p:nvPr>
        </p:nvSpPr>
        <p:spPr>
          <a:xfrm>
            <a:off x="838200" y="955150"/>
            <a:ext cx="10515600" cy="1275832"/>
          </a:xfrm>
        </p:spPr>
        <p:txBody>
          <a:bodyPr>
            <a:normAutofit fontScale="70000" lnSpcReduction="20000"/>
          </a:bodyPr>
          <a:lstStyle/>
          <a:p>
            <a:r>
              <a:rPr lang="fr-FR" dirty="0"/>
              <a:t>Nous allons regarder s’il existe une relation entre la somme totale  dépensée en LOG ainsi et le type de paiement utilisé , nous allons regarder la variabilité de la variable somme totale. </a:t>
            </a:r>
          </a:p>
          <a:p>
            <a:r>
              <a:rPr lang="fr-FR" dirty="0"/>
              <a:t>Le test de </a:t>
            </a:r>
            <a:r>
              <a:rPr lang="fr-FR" dirty="0" err="1"/>
              <a:t>kruskall</a:t>
            </a:r>
            <a:r>
              <a:rPr lang="fr-FR" dirty="0"/>
              <a:t> </a:t>
            </a:r>
            <a:r>
              <a:rPr lang="fr-FR" dirty="0" err="1"/>
              <a:t>wallis</a:t>
            </a:r>
            <a:r>
              <a:rPr lang="fr-FR" dirty="0"/>
              <a:t> nous donne une p-value (7 e-264)  &lt; 0,05 ce qui  nous donne la réponse  qu’il existe bien une variabilité.</a:t>
            </a:r>
          </a:p>
          <a:p>
            <a:pPr marL="0" indent="0">
              <a:buNone/>
            </a:pPr>
            <a:endParaRPr lang="fr-FR" dirty="0"/>
          </a:p>
          <a:p>
            <a:endParaRPr lang="fr-FR" dirty="0"/>
          </a:p>
        </p:txBody>
      </p:sp>
      <p:sp>
        <p:nvSpPr>
          <p:cNvPr id="4" name="Espace réservé de la date 3">
            <a:extLst>
              <a:ext uri="{FF2B5EF4-FFF2-40B4-BE49-F238E27FC236}">
                <a16:creationId xmlns:a16="http://schemas.microsoft.com/office/drawing/2014/main" id="{E0299F00-29BC-4FBE-A32D-95B10E5FA608}"/>
              </a:ext>
            </a:extLst>
          </p:cNvPr>
          <p:cNvSpPr>
            <a:spLocks noGrp="1"/>
          </p:cNvSpPr>
          <p:nvPr>
            <p:ph type="dt" sz="half" idx="10"/>
          </p:nvPr>
        </p:nvSpPr>
        <p:spPr/>
        <p:txBody>
          <a:bodyPr/>
          <a:lstStyle/>
          <a:p>
            <a:fld id="{9EB634EA-0FA1-4FD5-845E-42A4EC60CBD5}" type="datetime1">
              <a:rPr lang="fr-FR" smtClean="0"/>
              <a:t>13/06/2021</a:t>
            </a:fld>
            <a:endParaRPr lang="fr-FR"/>
          </a:p>
        </p:txBody>
      </p:sp>
      <p:sp>
        <p:nvSpPr>
          <p:cNvPr id="5" name="Espace réservé du pied de page 4">
            <a:extLst>
              <a:ext uri="{FF2B5EF4-FFF2-40B4-BE49-F238E27FC236}">
                <a16:creationId xmlns:a16="http://schemas.microsoft.com/office/drawing/2014/main" id="{D5C86A70-035E-4A12-BE1D-FCAEF6F7E90E}"/>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0F24D926-D967-4255-8355-CACA6AD08A66}"/>
              </a:ext>
            </a:extLst>
          </p:cNvPr>
          <p:cNvSpPr>
            <a:spLocks noGrp="1"/>
          </p:cNvSpPr>
          <p:nvPr>
            <p:ph type="sldNum" sz="quarter" idx="12"/>
          </p:nvPr>
        </p:nvSpPr>
        <p:spPr/>
        <p:txBody>
          <a:bodyPr/>
          <a:lstStyle/>
          <a:p>
            <a:fld id="{2D05DFBB-18FE-46A8-B5DD-7169AB5D771C}" type="slidenum">
              <a:rPr lang="fr-FR" smtClean="0"/>
              <a:t>18</a:t>
            </a:fld>
            <a:endParaRPr lang="fr-FR"/>
          </a:p>
        </p:txBody>
      </p:sp>
      <p:pic>
        <p:nvPicPr>
          <p:cNvPr id="7" name="Picture 2">
            <a:extLst>
              <a:ext uri="{FF2B5EF4-FFF2-40B4-BE49-F238E27FC236}">
                <a16:creationId xmlns:a16="http://schemas.microsoft.com/office/drawing/2014/main" id="{04F84DE5-4219-41DA-A38C-2F9A937AB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410" y="2305550"/>
            <a:ext cx="7593180" cy="405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035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88DC9-F68E-4929-A8F2-59A78A560BCB}"/>
              </a:ext>
            </a:extLst>
          </p:cNvPr>
          <p:cNvSpPr>
            <a:spLocks noGrp="1"/>
          </p:cNvSpPr>
          <p:nvPr>
            <p:ph type="title"/>
          </p:nvPr>
        </p:nvSpPr>
        <p:spPr>
          <a:xfrm>
            <a:off x="838200" y="365125"/>
            <a:ext cx="10515600" cy="814911"/>
          </a:xfrm>
        </p:spPr>
        <p:txBody>
          <a:bodyPr/>
          <a:lstStyle/>
          <a:p>
            <a:pPr algn="ctr"/>
            <a:r>
              <a:rPr lang="fr-FR" b="1" dirty="0">
                <a:solidFill>
                  <a:schemeClr val="accent1"/>
                </a:solidFill>
              </a:rPr>
              <a:t>CHOIX DE LA SEGMENTATION </a:t>
            </a:r>
          </a:p>
        </p:txBody>
      </p:sp>
      <p:sp>
        <p:nvSpPr>
          <p:cNvPr id="3" name="Espace réservé du contenu 2">
            <a:extLst>
              <a:ext uri="{FF2B5EF4-FFF2-40B4-BE49-F238E27FC236}">
                <a16:creationId xmlns:a16="http://schemas.microsoft.com/office/drawing/2014/main" id="{261B8A1F-FA53-4343-BA3E-8D9CD5EE08B1}"/>
              </a:ext>
            </a:extLst>
          </p:cNvPr>
          <p:cNvSpPr>
            <a:spLocks noGrp="1"/>
          </p:cNvSpPr>
          <p:nvPr>
            <p:ph idx="1"/>
          </p:nvPr>
        </p:nvSpPr>
        <p:spPr>
          <a:xfrm>
            <a:off x="730924" y="1180036"/>
            <a:ext cx="10515600" cy="5407996"/>
          </a:xfrm>
        </p:spPr>
        <p:txBody>
          <a:bodyPr>
            <a:normAutofit fontScale="85000" lnSpcReduction="20000"/>
          </a:bodyPr>
          <a:lstStyle/>
          <a:p>
            <a:r>
              <a:rPr lang="fr-FR" dirty="0"/>
              <a:t>Nous allons utiliser la segmentation RFM car nous avons remarqués des achats répétés sur les produits de maison et beauté.</a:t>
            </a:r>
          </a:p>
          <a:p>
            <a:r>
              <a:rPr lang="fr-FR" dirty="0"/>
              <a:t>Pour réaliser celle-ci nous devons calculer </a:t>
            </a:r>
            <a:r>
              <a:rPr lang="fr-FR" dirty="0">
                <a:solidFill>
                  <a:schemeClr val="accent1"/>
                </a:solidFill>
              </a:rPr>
              <a:t>la récence</a:t>
            </a:r>
            <a:r>
              <a:rPr lang="fr-FR" dirty="0"/>
              <a:t>, la </a:t>
            </a:r>
            <a:r>
              <a:rPr lang="fr-FR" dirty="0">
                <a:solidFill>
                  <a:schemeClr val="accent1"/>
                </a:solidFill>
              </a:rPr>
              <a:t>fréquence</a:t>
            </a:r>
            <a:r>
              <a:rPr lang="fr-FR" dirty="0"/>
              <a:t> et le </a:t>
            </a:r>
            <a:r>
              <a:rPr lang="fr-FR" dirty="0">
                <a:solidFill>
                  <a:schemeClr val="accent1"/>
                </a:solidFill>
              </a:rPr>
              <a:t>montant</a:t>
            </a:r>
            <a:r>
              <a:rPr lang="fr-FR" dirty="0"/>
              <a:t>. </a:t>
            </a:r>
          </a:p>
          <a:p>
            <a:r>
              <a:rPr lang="fr-FR" b="1" dirty="0">
                <a:solidFill>
                  <a:schemeClr val="accent1"/>
                </a:solidFill>
              </a:rPr>
              <a:t>La récence </a:t>
            </a:r>
            <a:r>
              <a:rPr lang="fr-FR" dirty="0"/>
              <a:t>: il </a:t>
            </a:r>
            <a:r>
              <a:rPr lang="fr-FR" dirty="0">
                <a:effectLst/>
                <a:latin typeface="Calibri" panose="020F0502020204030204" pitchFamily="34" charset="0"/>
                <a:ea typeface="Calibri" panose="020F0502020204030204" pitchFamily="34" charset="0"/>
                <a:cs typeface="Times New Roman" panose="02020603050405020304" pitchFamily="18" charset="0"/>
              </a:rPr>
              <a:t>permet de situer le dernier achat dans le temps. En effet, plus ce celui-ci sera éloigné et moindre sera la valeur de ce client.</a:t>
            </a:r>
          </a:p>
          <a:p>
            <a:r>
              <a:rPr lang="fr-FR" b="1" dirty="0">
                <a:solidFill>
                  <a:schemeClr val="accent1"/>
                </a:solidFill>
                <a:latin typeface="Calibri" panose="020F0502020204030204" pitchFamily="34" charset="0"/>
                <a:cs typeface="Times New Roman" panose="02020603050405020304" pitchFamily="18" charset="0"/>
              </a:rPr>
              <a:t>La fréquence </a:t>
            </a:r>
            <a:r>
              <a:rPr lang="fr-FR" dirty="0">
                <a:latin typeface="Calibri" panose="020F0502020204030204" pitchFamily="34" charset="0"/>
                <a:cs typeface="Times New Roman" panose="02020603050405020304" pitchFamily="18" charset="0"/>
              </a:rPr>
              <a:t>: Elle </a:t>
            </a:r>
            <a:r>
              <a:rPr lang="fr-FR" dirty="0">
                <a:effectLst/>
                <a:latin typeface="Calibri" panose="020F0502020204030204" pitchFamily="34" charset="0"/>
                <a:ea typeface="Calibri" panose="020F0502020204030204" pitchFamily="34" charset="0"/>
                <a:cs typeface="Times New Roman" panose="02020603050405020304" pitchFamily="18" charset="0"/>
              </a:rPr>
              <a:t>indique le nombre de fois où le client a fait une transaction </a:t>
            </a:r>
            <a:r>
              <a:rPr lang="fr-FR" dirty="0">
                <a:latin typeface="Calibri" panose="020F0502020204030204" pitchFamily="34" charset="0"/>
                <a:ea typeface="Calibri" panose="020F0502020204030204" pitchFamily="34" charset="0"/>
                <a:cs typeface="Times New Roman" panose="02020603050405020304" pitchFamily="18" charset="0"/>
              </a:rPr>
              <a:t>sur la période de octobre 2016 à Aout 2018</a:t>
            </a:r>
            <a:r>
              <a:rPr lang="fr-FR" dirty="0">
                <a:effectLst/>
                <a:latin typeface="Calibri" panose="020F0502020204030204" pitchFamily="34" charset="0"/>
                <a:ea typeface="Calibri" panose="020F0502020204030204" pitchFamily="34" charset="0"/>
                <a:cs typeface="Times New Roman" panose="02020603050405020304" pitchFamily="18" charset="0"/>
              </a:rPr>
              <a:t>. Plus celle-ci est élevée, plus élevée sera la valeur de ce client.</a:t>
            </a:r>
          </a:p>
          <a:p>
            <a:r>
              <a:rPr lang="fr-FR" b="1" dirty="0">
                <a:solidFill>
                  <a:schemeClr val="accent1"/>
                </a:solidFill>
              </a:rPr>
              <a:t>Le montant : </a:t>
            </a:r>
            <a:r>
              <a:rPr lang="fr-FR" dirty="0"/>
              <a:t>Il </a:t>
            </a:r>
            <a:r>
              <a:rPr lang="fr-FR" dirty="0">
                <a:effectLst/>
                <a:latin typeface="Calibri" panose="020F0502020204030204" pitchFamily="34" charset="0"/>
                <a:ea typeface="Calibri" panose="020F0502020204030204" pitchFamily="34" charset="0"/>
                <a:cs typeface="Times New Roman" panose="02020603050405020304" pitchFamily="18" charset="0"/>
              </a:rPr>
              <a:t>correspond à la somme des dépenses du client. Encore une fois, plus il est élevé, mieux c’est. </a:t>
            </a:r>
          </a:p>
          <a:p>
            <a:r>
              <a:rPr lang="fr-FR" dirty="0">
                <a:latin typeface="Calibri" panose="020F0502020204030204" pitchFamily="34" charset="0"/>
                <a:ea typeface="Calibri" panose="020F0502020204030204" pitchFamily="34" charset="0"/>
                <a:cs typeface="Times New Roman" panose="02020603050405020304" pitchFamily="18" charset="0"/>
              </a:rPr>
              <a:t>Pour notre segmentation nous avons calculés la somme des dépenses d’un client pour l’achat des produits.</a:t>
            </a:r>
          </a:p>
          <a:p>
            <a:r>
              <a:rPr lang="fr-FR" dirty="0">
                <a:effectLst/>
                <a:latin typeface="Calibri" panose="020F0502020204030204" pitchFamily="34" charset="0"/>
                <a:ea typeface="Calibri" panose="020F0502020204030204" pitchFamily="34" charset="0"/>
                <a:cs typeface="Times New Roman" panose="02020603050405020304" pitchFamily="18" charset="0"/>
              </a:rPr>
              <a:t>De même la somme des dépenses d’un client pour le paiement en livraison.</a:t>
            </a:r>
          </a:p>
          <a:p>
            <a:r>
              <a:rPr lang="fr-FR" dirty="0">
                <a:latin typeface="Calibri" panose="020F0502020204030204" pitchFamily="34" charset="0"/>
                <a:ea typeface="Calibri" panose="020F0502020204030204" pitchFamily="34" charset="0"/>
                <a:cs typeface="Times New Roman" panose="02020603050405020304" pitchFamily="18" charset="0"/>
              </a:rPr>
              <a:t>Ces deux valeurs vont nous permettre d’identifier les clients qui payent plus en livraison (ceux intéressés par leur produit) et ceux qui payent moins en livraison (ceux intéressés par le prix des livraisons).</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e la date 3">
            <a:extLst>
              <a:ext uri="{FF2B5EF4-FFF2-40B4-BE49-F238E27FC236}">
                <a16:creationId xmlns:a16="http://schemas.microsoft.com/office/drawing/2014/main" id="{D82D9459-B72D-4D22-97DF-1CF5A8070C95}"/>
              </a:ext>
            </a:extLst>
          </p:cNvPr>
          <p:cNvSpPr>
            <a:spLocks noGrp="1"/>
          </p:cNvSpPr>
          <p:nvPr>
            <p:ph type="dt" sz="half" idx="10"/>
          </p:nvPr>
        </p:nvSpPr>
        <p:spPr/>
        <p:txBody>
          <a:bodyPr/>
          <a:lstStyle/>
          <a:p>
            <a:fld id="{365A8516-9121-4008-BCC4-D2FCC188C825}" type="datetime1">
              <a:rPr lang="fr-FR" smtClean="0"/>
              <a:t>13/06/2021</a:t>
            </a:fld>
            <a:endParaRPr lang="fr-FR"/>
          </a:p>
        </p:txBody>
      </p:sp>
      <p:sp>
        <p:nvSpPr>
          <p:cNvPr id="5" name="Espace réservé du pied de page 4">
            <a:extLst>
              <a:ext uri="{FF2B5EF4-FFF2-40B4-BE49-F238E27FC236}">
                <a16:creationId xmlns:a16="http://schemas.microsoft.com/office/drawing/2014/main" id="{0ADE8099-C20C-4C4E-B32F-B59B7B09DA62}"/>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A7FBF3FA-CA19-46C7-87CD-07B7C456400A}"/>
              </a:ext>
            </a:extLst>
          </p:cNvPr>
          <p:cNvSpPr>
            <a:spLocks noGrp="1"/>
          </p:cNvSpPr>
          <p:nvPr>
            <p:ph type="sldNum" sz="quarter" idx="12"/>
          </p:nvPr>
        </p:nvSpPr>
        <p:spPr/>
        <p:txBody>
          <a:bodyPr/>
          <a:lstStyle/>
          <a:p>
            <a:fld id="{2D05DFBB-18FE-46A8-B5DD-7169AB5D771C}" type="slidenum">
              <a:rPr lang="fr-FR" smtClean="0"/>
              <a:t>19</a:t>
            </a:fld>
            <a:endParaRPr lang="fr-FR"/>
          </a:p>
        </p:txBody>
      </p:sp>
    </p:spTree>
    <p:extLst>
      <p:ext uri="{BB962C8B-B14F-4D97-AF65-F5344CB8AC3E}">
        <p14:creationId xmlns:p14="http://schemas.microsoft.com/office/powerpoint/2010/main" val="332866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2DD2DB-3DB4-43AE-87BF-B01311D8D6B1}"/>
              </a:ext>
            </a:extLst>
          </p:cNvPr>
          <p:cNvSpPr>
            <a:spLocks noGrp="1"/>
          </p:cNvSpPr>
          <p:nvPr>
            <p:ph type="title"/>
          </p:nvPr>
        </p:nvSpPr>
        <p:spPr>
          <a:xfrm>
            <a:off x="838200" y="365125"/>
            <a:ext cx="10515600" cy="871103"/>
          </a:xfrm>
        </p:spPr>
        <p:txBody>
          <a:bodyPr/>
          <a:lstStyle/>
          <a:p>
            <a:pPr algn="ctr"/>
            <a:r>
              <a:rPr lang="fr-FR" b="1" dirty="0">
                <a:solidFill>
                  <a:schemeClr val="accent1"/>
                </a:solidFill>
              </a:rPr>
              <a:t>CONTEXTE DE L’ÉTUDE</a:t>
            </a:r>
          </a:p>
        </p:txBody>
      </p:sp>
      <p:sp>
        <p:nvSpPr>
          <p:cNvPr id="3" name="Espace réservé du contenu 2">
            <a:extLst>
              <a:ext uri="{FF2B5EF4-FFF2-40B4-BE49-F238E27FC236}">
                <a16:creationId xmlns:a16="http://schemas.microsoft.com/office/drawing/2014/main" id="{A445DA91-7B4F-4AF9-A2A7-D3D99CA5184A}"/>
              </a:ext>
            </a:extLst>
          </p:cNvPr>
          <p:cNvSpPr>
            <a:spLocks noGrp="1"/>
          </p:cNvSpPr>
          <p:nvPr>
            <p:ph idx="1"/>
          </p:nvPr>
        </p:nvSpPr>
        <p:spPr>
          <a:xfrm>
            <a:off x="838200" y="1197294"/>
            <a:ext cx="10515600" cy="4351338"/>
          </a:xfrm>
        </p:spPr>
        <p:txBody>
          <a:bodyPr>
            <a:normAutofit/>
          </a:bodyPr>
          <a:lstStyle/>
          <a:p>
            <a:r>
              <a:rPr lang="fr-FR" dirty="0" err="1">
                <a:hlinkClick r:id="rId2"/>
              </a:rPr>
              <a:t>Olist</a:t>
            </a:r>
            <a:r>
              <a:rPr lang="fr-FR" dirty="0"/>
              <a:t>, est une solution de vente sur les marketplaces en ligne plateforme qui met en relation des acheteurs et vendeurs.</a:t>
            </a:r>
          </a:p>
          <a:p>
            <a:r>
              <a:rPr lang="fr-FR" dirty="0"/>
              <a:t>On doit fournir aux équipes d'e-commerce une </a:t>
            </a:r>
            <a:r>
              <a:rPr lang="fr-FR" b="1" dirty="0"/>
              <a:t>segmentation des clients</a:t>
            </a:r>
            <a:r>
              <a:rPr lang="fr-FR" dirty="0"/>
              <a:t> qu’elles pourront utiliser au quotidien pour leurs campagnes de communication.</a:t>
            </a:r>
          </a:p>
          <a:p>
            <a:r>
              <a:rPr lang="fr-FR" dirty="0"/>
              <a:t>L’ objectif est de comprendre les différents types d’utilisateurs de notre site.</a:t>
            </a:r>
          </a:p>
          <a:p>
            <a:r>
              <a:rPr lang="fr-FR" dirty="0"/>
              <a:t>De fournir une segmentation exploitable et actionnable  pour les équipes ainsi qu’un contrat de maintenance. </a:t>
            </a:r>
          </a:p>
        </p:txBody>
      </p:sp>
      <p:sp>
        <p:nvSpPr>
          <p:cNvPr id="4" name="Espace réservé de la date 3">
            <a:extLst>
              <a:ext uri="{FF2B5EF4-FFF2-40B4-BE49-F238E27FC236}">
                <a16:creationId xmlns:a16="http://schemas.microsoft.com/office/drawing/2014/main" id="{768EA682-FAE8-4EB7-AF57-42AEAA686AA4}"/>
              </a:ext>
            </a:extLst>
          </p:cNvPr>
          <p:cNvSpPr>
            <a:spLocks noGrp="1"/>
          </p:cNvSpPr>
          <p:nvPr>
            <p:ph type="dt" sz="half" idx="10"/>
          </p:nvPr>
        </p:nvSpPr>
        <p:spPr/>
        <p:txBody>
          <a:bodyPr/>
          <a:lstStyle/>
          <a:p>
            <a:fld id="{06F81D56-6D6C-4245-964D-26506D2EB461}" type="datetime1">
              <a:rPr lang="fr-FR" smtClean="0"/>
              <a:t>13/06/2021</a:t>
            </a:fld>
            <a:endParaRPr lang="fr-FR"/>
          </a:p>
        </p:txBody>
      </p:sp>
      <p:sp>
        <p:nvSpPr>
          <p:cNvPr id="5" name="Espace réservé du pied de page 4">
            <a:extLst>
              <a:ext uri="{FF2B5EF4-FFF2-40B4-BE49-F238E27FC236}">
                <a16:creationId xmlns:a16="http://schemas.microsoft.com/office/drawing/2014/main" id="{2937D4AF-FA86-46C1-BE34-99216888D43B}"/>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3B6A7F13-18C8-4972-BA38-87D60F7A9FEF}"/>
              </a:ext>
            </a:extLst>
          </p:cNvPr>
          <p:cNvSpPr>
            <a:spLocks noGrp="1"/>
          </p:cNvSpPr>
          <p:nvPr>
            <p:ph type="sldNum" sz="quarter" idx="12"/>
          </p:nvPr>
        </p:nvSpPr>
        <p:spPr/>
        <p:txBody>
          <a:bodyPr/>
          <a:lstStyle/>
          <a:p>
            <a:fld id="{2D05DFBB-18FE-46A8-B5DD-7169AB5D771C}" type="slidenum">
              <a:rPr lang="fr-FR" smtClean="0"/>
              <a:t>2</a:t>
            </a:fld>
            <a:endParaRPr lang="fr-FR"/>
          </a:p>
        </p:txBody>
      </p:sp>
    </p:spTree>
    <p:extLst>
      <p:ext uri="{BB962C8B-B14F-4D97-AF65-F5344CB8AC3E}">
        <p14:creationId xmlns:p14="http://schemas.microsoft.com/office/powerpoint/2010/main" val="3376314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88DC9-F68E-4929-A8F2-59A78A560BCB}"/>
              </a:ext>
            </a:extLst>
          </p:cNvPr>
          <p:cNvSpPr>
            <a:spLocks noGrp="1"/>
          </p:cNvSpPr>
          <p:nvPr>
            <p:ph type="title"/>
          </p:nvPr>
        </p:nvSpPr>
        <p:spPr>
          <a:xfrm>
            <a:off x="838200" y="365125"/>
            <a:ext cx="10515600" cy="814911"/>
          </a:xfrm>
        </p:spPr>
        <p:txBody>
          <a:bodyPr/>
          <a:lstStyle/>
          <a:p>
            <a:pPr algn="ctr"/>
            <a:r>
              <a:rPr lang="fr-FR" b="1" dirty="0">
                <a:solidFill>
                  <a:schemeClr val="accent1"/>
                </a:solidFill>
              </a:rPr>
              <a:t>CHOIX DE LA SEGMENTATION </a:t>
            </a:r>
          </a:p>
        </p:txBody>
      </p:sp>
      <p:sp>
        <p:nvSpPr>
          <p:cNvPr id="3" name="Espace réservé du contenu 2">
            <a:extLst>
              <a:ext uri="{FF2B5EF4-FFF2-40B4-BE49-F238E27FC236}">
                <a16:creationId xmlns:a16="http://schemas.microsoft.com/office/drawing/2014/main" id="{261B8A1F-FA53-4343-BA3E-8D9CD5EE08B1}"/>
              </a:ext>
            </a:extLst>
          </p:cNvPr>
          <p:cNvSpPr>
            <a:spLocks noGrp="1"/>
          </p:cNvSpPr>
          <p:nvPr>
            <p:ph idx="1"/>
          </p:nvPr>
        </p:nvSpPr>
        <p:spPr>
          <a:xfrm>
            <a:off x="659407" y="1093193"/>
            <a:ext cx="10515600" cy="1195361"/>
          </a:xfrm>
        </p:spPr>
        <p:txBody>
          <a:bodyPr>
            <a:normAutofit fontScale="85000" lnSpcReduction="10000"/>
          </a:bodyPr>
          <a:lstStyle/>
          <a:p>
            <a:r>
              <a:rPr lang="fr-FR" b="1" dirty="0">
                <a:solidFill>
                  <a:schemeClr val="accent1"/>
                </a:solidFill>
              </a:rPr>
              <a:t>La récence </a:t>
            </a:r>
            <a:r>
              <a:rPr lang="fr-FR" dirty="0"/>
              <a:t>: il </a:t>
            </a:r>
            <a:r>
              <a:rPr lang="fr-FR" dirty="0">
                <a:effectLst/>
                <a:latin typeface="Calibri" panose="020F0502020204030204" pitchFamily="34" charset="0"/>
                <a:ea typeface="Calibri" panose="020F0502020204030204" pitchFamily="34" charset="0"/>
                <a:cs typeface="Times New Roman" panose="02020603050405020304" pitchFamily="18" charset="0"/>
              </a:rPr>
              <a:t>permet de situer le dernier achat dans le temps. En effet, plus ce celui-ci sera éloigné et moindre sera la valeur de ce client. Il se calcule en prenant la date la plus récente moins la date de la dernière commande du client.</a:t>
            </a:r>
          </a:p>
          <a:p>
            <a:endParaRPr lang="fr-FR" dirty="0"/>
          </a:p>
        </p:txBody>
      </p:sp>
      <p:sp>
        <p:nvSpPr>
          <p:cNvPr id="8" name="ZoneTexte 7">
            <a:extLst>
              <a:ext uri="{FF2B5EF4-FFF2-40B4-BE49-F238E27FC236}">
                <a16:creationId xmlns:a16="http://schemas.microsoft.com/office/drawing/2014/main" id="{806620AC-6001-4030-AF04-CACA053BC438}"/>
              </a:ext>
            </a:extLst>
          </p:cNvPr>
          <p:cNvSpPr txBox="1"/>
          <p:nvPr/>
        </p:nvSpPr>
        <p:spPr>
          <a:xfrm>
            <a:off x="8307977" y="2637800"/>
            <a:ext cx="2535144"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Nous avons environ 29 clients qui ont commandés à la date maximum 29/08/2018, donc une récence égal à 0. Nous avons des clients avec une récence égal à 694 jours (104 clients),</a:t>
            </a:r>
          </a:p>
          <a:p>
            <a:r>
              <a:rPr lang="fr-FR" dirty="0"/>
              <a:t>En moyenne la récence est égal à 236 jours et la médiane 217.</a:t>
            </a:r>
          </a:p>
          <a:p>
            <a:endParaRPr lang="fr-FR" dirty="0"/>
          </a:p>
        </p:txBody>
      </p:sp>
      <p:sp>
        <p:nvSpPr>
          <p:cNvPr id="4" name="Espace réservé de la date 3">
            <a:extLst>
              <a:ext uri="{FF2B5EF4-FFF2-40B4-BE49-F238E27FC236}">
                <a16:creationId xmlns:a16="http://schemas.microsoft.com/office/drawing/2014/main" id="{2493E8FE-1D82-42E9-8C0A-A8B22F3FBEED}"/>
              </a:ext>
            </a:extLst>
          </p:cNvPr>
          <p:cNvSpPr>
            <a:spLocks noGrp="1"/>
          </p:cNvSpPr>
          <p:nvPr>
            <p:ph type="dt" sz="half" idx="10"/>
          </p:nvPr>
        </p:nvSpPr>
        <p:spPr/>
        <p:txBody>
          <a:bodyPr/>
          <a:lstStyle/>
          <a:p>
            <a:fld id="{319CDF08-3794-444B-B52B-D20BD2867F4F}" type="datetime1">
              <a:rPr lang="fr-FR" smtClean="0"/>
              <a:t>13/06/2021</a:t>
            </a:fld>
            <a:endParaRPr lang="fr-FR"/>
          </a:p>
        </p:txBody>
      </p:sp>
      <p:sp>
        <p:nvSpPr>
          <p:cNvPr id="5" name="Espace réservé du pied de page 4">
            <a:extLst>
              <a:ext uri="{FF2B5EF4-FFF2-40B4-BE49-F238E27FC236}">
                <a16:creationId xmlns:a16="http://schemas.microsoft.com/office/drawing/2014/main" id="{690A7192-C072-4A02-A174-C253FAD59D39}"/>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7B803D6E-4E2A-4060-A2A9-436C63755863}"/>
              </a:ext>
            </a:extLst>
          </p:cNvPr>
          <p:cNvSpPr>
            <a:spLocks noGrp="1"/>
          </p:cNvSpPr>
          <p:nvPr>
            <p:ph type="sldNum" sz="quarter" idx="12"/>
          </p:nvPr>
        </p:nvSpPr>
        <p:spPr/>
        <p:txBody>
          <a:bodyPr/>
          <a:lstStyle/>
          <a:p>
            <a:fld id="{2D05DFBB-18FE-46A8-B5DD-7169AB5D771C}" type="slidenum">
              <a:rPr lang="fr-FR" smtClean="0"/>
              <a:t>20</a:t>
            </a:fld>
            <a:endParaRPr lang="fr-FR"/>
          </a:p>
        </p:txBody>
      </p:sp>
      <p:pic>
        <p:nvPicPr>
          <p:cNvPr id="10" name="Image 9">
            <a:extLst>
              <a:ext uri="{FF2B5EF4-FFF2-40B4-BE49-F238E27FC236}">
                <a16:creationId xmlns:a16="http://schemas.microsoft.com/office/drawing/2014/main" id="{C5ECE9B5-8761-4244-B42A-0256A3979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993" y="2187264"/>
            <a:ext cx="6610350" cy="4534211"/>
          </a:xfrm>
          <a:prstGeom prst="rect">
            <a:avLst/>
          </a:prstGeom>
        </p:spPr>
      </p:pic>
    </p:spTree>
    <p:extLst>
      <p:ext uri="{BB962C8B-B14F-4D97-AF65-F5344CB8AC3E}">
        <p14:creationId xmlns:p14="http://schemas.microsoft.com/office/powerpoint/2010/main" val="1042767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88DC9-F68E-4929-A8F2-59A78A560BCB}"/>
              </a:ext>
            </a:extLst>
          </p:cNvPr>
          <p:cNvSpPr>
            <a:spLocks noGrp="1"/>
          </p:cNvSpPr>
          <p:nvPr>
            <p:ph type="title"/>
          </p:nvPr>
        </p:nvSpPr>
        <p:spPr>
          <a:xfrm>
            <a:off x="838200" y="365125"/>
            <a:ext cx="10515600" cy="814911"/>
          </a:xfrm>
        </p:spPr>
        <p:txBody>
          <a:bodyPr/>
          <a:lstStyle/>
          <a:p>
            <a:pPr algn="ctr"/>
            <a:r>
              <a:rPr lang="fr-FR" b="1" dirty="0">
                <a:solidFill>
                  <a:schemeClr val="accent1"/>
                </a:solidFill>
              </a:rPr>
              <a:t>CHOIX DE LA SEGMENTATION </a:t>
            </a:r>
          </a:p>
        </p:txBody>
      </p:sp>
      <p:sp>
        <p:nvSpPr>
          <p:cNvPr id="3" name="Espace réservé du contenu 2">
            <a:extLst>
              <a:ext uri="{FF2B5EF4-FFF2-40B4-BE49-F238E27FC236}">
                <a16:creationId xmlns:a16="http://schemas.microsoft.com/office/drawing/2014/main" id="{261B8A1F-FA53-4343-BA3E-8D9CD5EE08B1}"/>
              </a:ext>
            </a:extLst>
          </p:cNvPr>
          <p:cNvSpPr>
            <a:spLocks noGrp="1"/>
          </p:cNvSpPr>
          <p:nvPr>
            <p:ph idx="1"/>
          </p:nvPr>
        </p:nvSpPr>
        <p:spPr>
          <a:xfrm>
            <a:off x="659407" y="1093194"/>
            <a:ext cx="10515600" cy="1011460"/>
          </a:xfrm>
        </p:spPr>
        <p:txBody>
          <a:bodyPr>
            <a:normAutofit fontScale="92500" lnSpcReduction="20000"/>
          </a:bodyPr>
          <a:lstStyle/>
          <a:p>
            <a:r>
              <a:rPr lang="fr-FR" b="1" dirty="0">
                <a:solidFill>
                  <a:schemeClr val="accent1"/>
                </a:solidFill>
                <a:latin typeface="Calibri" panose="020F0502020204030204" pitchFamily="34" charset="0"/>
                <a:cs typeface="Times New Roman" panose="02020603050405020304" pitchFamily="18" charset="0"/>
              </a:rPr>
              <a:t>La fréquence </a:t>
            </a:r>
            <a:r>
              <a:rPr lang="fr-FR" dirty="0">
                <a:latin typeface="Calibri" panose="020F0502020204030204" pitchFamily="34" charset="0"/>
                <a:cs typeface="Times New Roman" panose="02020603050405020304" pitchFamily="18" charset="0"/>
              </a:rPr>
              <a:t>: Elle </a:t>
            </a:r>
            <a:r>
              <a:rPr lang="fr-FR" dirty="0">
                <a:effectLst/>
                <a:latin typeface="Calibri" panose="020F0502020204030204" pitchFamily="34" charset="0"/>
                <a:ea typeface="Calibri" panose="020F0502020204030204" pitchFamily="34" charset="0"/>
                <a:cs typeface="Times New Roman" panose="02020603050405020304" pitchFamily="18" charset="0"/>
              </a:rPr>
              <a:t>indique le nombre de fois où le client a fait une </a:t>
            </a:r>
            <a:r>
              <a:rPr lang="fr-FR" dirty="0">
                <a:latin typeface="Calibri" panose="020F0502020204030204" pitchFamily="34" charset="0"/>
                <a:ea typeface="Calibri" panose="020F0502020204030204" pitchFamily="34" charset="0"/>
                <a:cs typeface="Times New Roman" panose="02020603050405020304" pitchFamily="18" charset="0"/>
              </a:rPr>
              <a:t>commande</a:t>
            </a:r>
            <a:r>
              <a:rPr lang="fr-FR" dirty="0">
                <a:effectLst/>
                <a:latin typeface="Calibri" panose="020F0502020204030204" pitchFamily="34" charset="0"/>
                <a:ea typeface="Calibri" panose="020F0502020204030204" pitchFamily="34" charset="0"/>
                <a:cs typeface="Times New Roman" panose="02020603050405020304" pitchFamily="18" charset="0"/>
              </a:rPr>
              <a:t> entre O</a:t>
            </a:r>
            <a:r>
              <a:rPr lang="fr-FR" dirty="0">
                <a:latin typeface="Calibri" panose="020F0502020204030204" pitchFamily="34" charset="0"/>
                <a:ea typeface="Calibri" panose="020F0502020204030204" pitchFamily="34" charset="0"/>
                <a:cs typeface="Times New Roman" panose="02020603050405020304" pitchFamily="18" charset="0"/>
              </a:rPr>
              <a:t>ctobre 2016 à Aout 2018</a:t>
            </a:r>
            <a:r>
              <a:rPr lang="fr-FR" dirty="0">
                <a:effectLst/>
                <a:latin typeface="Calibri" panose="020F0502020204030204" pitchFamily="34" charset="0"/>
                <a:ea typeface="Calibri" panose="020F0502020204030204" pitchFamily="34" charset="0"/>
                <a:cs typeface="Times New Roman" panose="02020603050405020304" pitchFamily="18" charset="0"/>
              </a:rPr>
              <a:t>. Plus celle-ci est élevée, plus élevée sera la valeur de ce client.</a:t>
            </a:r>
          </a:p>
          <a:p>
            <a:endParaRPr lang="fr-FR" dirty="0"/>
          </a:p>
        </p:txBody>
      </p:sp>
      <p:pic>
        <p:nvPicPr>
          <p:cNvPr id="1026" name="Picture 2">
            <a:extLst>
              <a:ext uri="{FF2B5EF4-FFF2-40B4-BE49-F238E27FC236}">
                <a16:creationId xmlns:a16="http://schemas.microsoft.com/office/drawing/2014/main" id="{384E2FD8-70E1-4F35-9312-BF0FA9435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577" y="2637800"/>
            <a:ext cx="3581400" cy="3171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au 10">
            <a:extLst>
              <a:ext uri="{FF2B5EF4-FFF2-40B4-BE49-F238E27FC236}">
                <a16:creationId xmlns:a16="http://schemas.microsoft.com/office/drawing/2014/main" id="{23586395-FB55-4BFA-B340-EC12EB0CAFEC}"/>
              </a:ext>
            </a:extLst>
          </p:cNvPr>
          <p:cNvGraphicFramePr>
            <a:graphicFrameLocks noGrp="1"/>
          </p:cNvGraphicFramePr>
          <p:nvPr>
            <p:extLst>
              <p:ext uri="{D42A27DB-BD31-4B8C-83A1-F6EECF244321}">
                <p14:modId xmlns:p14="http://schemas.microsoft.com/office/powerpoint/2010/main" val="3710047986"/>
              </p:ext>
            </p:extLst>
          </p:nvPr>
        </p:nvGraphicFramePr>
        <p:xfrm>
          <a:off x="4855839" y="2171061"/>
          <a:ext cx="6567630" cy="2799399"/>
        </p:xfrm>
        <a:graphic>
          <a:graphicData uri="http://schemas.openxmlformats.org/drawingml/2006/table">
            <a:tbl>
              <a:tblPr firstRow="1" firstCol="1" bandRow="1">
                <a:tableStyleId>{5940675A-B579-460E-94D1-54222C63F5DA}</a:tableStyleId>
              </a:tblPr>
              <a:tblGrid>
                <a:gridCol w="1641545">
                  <a:extLst>
                    <a:ext uri="{9D8B030D-6E8A-4147-A177-3AD203B41FA5}">
                      <a16:colId xmlns:a16="http://schemas.microsoft.com/office/drawing/2014/main" val="2656416517"/>
                    </a:ext>
                  </a:extLst>
                </a:gridCol>
                <a:gridCol w="1641545">
                  <a:extLst>
                    <a:ext uri="{9D8B030D-6E8A-4147-A177-3AD203B41FA5}">
                      <a16:colId xmlns:a16="http://schemas.microsoft.com/office/drawing/2014/main" val="4027275526"/>
                    </a:ext>
                  </a:extLst>
                </a:gridCol>
                <a:gridCol w="1642270">
                  <a:extLst>
                    <a:ext uri="{9D8B030D-6E8A-4147-A177-3AD203B41FA5}">
                      <a16:colId xmlns:a16="http://schemas.microsoft.com/office/drawing/2014/main" val="2728050628"/>
                    </a:ext>
                  </a:extLst>
                </a:gridCol>
                <a:gridCol w="1642270">
                  <a:extLst>
                    <a:ext uri="{9D8B030D-6E8A-4147-A177-3AD203B41FA5}">
                      <a16:colId xmlns:a16="http://schemas.microsoft.com/office/drawing/2014/main" val="2742380526"/>
                    </a:ext>
                  </a:extLst>
                </a:gridCol>
              </a:tblGrid>
              <a:tr h="197163">
                <a:tc>
                  <a:txBody>
                    <a:bodyPr/>
                    <a:lstStyle/>
                    <a:p>
                      <a:pPr>
                        <a:lnSpc>
                          <a:spcPct val="107000"/>
                        </a:lnSpc>
                        <a:spcAft>
                          <a:spcPts val="800"/>
                        </a:spcAft>
                      </a:pPr>
                      <a:r>
                        <a:rPr lang="fr-FR" sz="1100" dirty="0">
                          <a:effectLst/>
                          <a:highlight>
                            <a:srgbClr val="FFFF00"/>
                          </a:highlight>
                        </a:rPr>
                        <a:t>Fréquence</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a:effectLst/>
                          <a:highlight>
                            <a:srgbClr val="FFFF00"/>
                          </a:highlight>
                        </a:rPr>
                        <a:t>Nombre de clients</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a:effectLst/>
                          <a:highlight>
                            <a:srgbClr val="FFFF00"/>
                          </a:highlight>
                        </a:rPr>
                        <a:t>Fréquence</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dirty="0">
                          <a:effectLst/>
                          <a:highlight>
                            <a:srgbClr val="FFFF00"/>
                          </a:highlight>
                        </a:rPr>
                        <a:t>Nombre de clients</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7464528"/>
                  </a:ext>
                </a:extLst>
              </a:tr>
              <a:tr h="200172">
                <a:tc>
                  <a:txBody>
                    <a:bodyPr/>
                    <a:lstStyle/>
                    <a:p>
                      <a:pPr>
                        <a:lnSpc>
                          <a:spcPct val="107000"/>
                        </a:lnSpc>
                        <a:spcAft>
                          <a:spcPts val="80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78202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4705516"/>
                  </a:ext>
                </a:extLst>
              </a:tr>
              <a:tr h="200172">
                <a:tc>
                  <a:txBody>
                    <a:bodyPr/>
                    <a:lstStyle/>
                    <a:p>
                      <a:pPr>
                        <a:lnSpc>
                          <a:spcPct val="107000"/>
                        </a:lnSpc>
                        <a:spcAft>
                          <a:spcPts val="800"/>
                        </a:spcAft>
                      </a:pPr>
                      <a:r>
                        <a:rPr lang="fr-FR" sz="1200" dirty="0">
                          <a:effectLst/>
                        </a:rPr>
                        <a:t>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10105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2741846"/>
                  </a:ext>
                </a:extLst>
              </a:tr>
              <a:tr h="200172">
                <a:tc>
                  <a:txBody>
                    <a:bodyPr/>
                    <a:lstStyle/>
                    <a:p>
                      <a:pPr>
                        <a:lnSpc>
                          <a:spcPct val="107000"/>
                        </a:lnSpc>
                        <a:spcAft>
                          <a:spcPts val="800"/>
                        </a:spcAft>
                      </a:pPr>
                      <a:r>
                        <a:rPr lang="fr-FR" sz="1200">
                          <a:effectLst/>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1968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5457002"/>
                  </a:ext>
                </a:extLst>
              </a:tr>
              <a:tr h="200172">
                <a:tc>
                  <a:txBody>
                    <a:bodyPr/>
                    <a:lstStyle/>
                    <a:p>
                      <a:pPr>
                        <a:lnSpc>
                          <a:spcPct val="107000"/>
                        </a:lnSpc>
                        <a:spcAft>
                          <a:spcPts val="800"/>
                        </a:spcAft>
                      </a:pPr>
                      <a:r>
                        <a:rPr lang="fr-FR" sz="1200">
                          <a:effectLst/>
                        </a:rPr>
                        <a:t>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939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55275519"/>
                  </a:ext>
                </a:extLst>
              </a:tr>
              <a:tr h="200172">
                <a:tc>
                  <a:txBody>
                    <a:bodyPr/>
                    <a:lstStyle/>
                    <a:p>
                      <a:pPr>
                        <a:lnSpc>
                          <a:spcPct val="107000"/>
                        </a:lnSpc>
                        <a:spcAft>
                          <a:spcPts val="800"/>
                        </a:spcAft>
                      </a:pPr>
                      <a:r>
                        <a:rPr lang="fr-FR" sz="1200">
                          <a:effectLst/>
                        </a:rPr>
                        <a:t>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325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6803804"/>
                  </a:ext>
                </a:extLst>
              </a:tr>
              <a:tr h="200172">
                <a:tc>
                  <a:txBody>
                    <a:bodyPr/>
                    <a:lstStyle/>
                    <a:p>
                      <a:pPr>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289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049871"/>
                  </a:ext>
                </a:extLst>
              </a:tr>
              <a:tr h="200172">
                <a:tc>
                  <a:txBody>
                    <a:bodyPr/>
                    <a:lstStyle/>
                    <a:p>
                      <a:pPr>
                        <a:lnSpc>
                          <a:spcPct val="107000"/>
                        </a:lnSpc>
                        <a:spcAft>
                          <a:spcPts val="800"/>
                        </a:spcAft>
                      </a:pPr>
                      <a:r>
                        <a:rPr lang="fr-FR" sz="1200">
                          <a:effectLst/>
                        </a:rPr>
                        <a:t>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70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21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47530992"/>
                  </a:ext>
                </a:extLst>
              </a:tr>
              <a:tr h="200172">
                <a:tc>
                  <a:txBody>
                    <a:bodyPr/>
                    <a:lstStyle/>
                    <a:p>
                      <a:pPr>
                        <a:lnSpc>
                          <a:spcPct val="107000"/>
                        </a:lnSpc>
                        <a:spcAft>
                          <a:spcPts val="800"/>
                        </a:spcAft>
                      </a:pPr>
                      <a:r>
                        <a:rPr lang="fr-FR" sz="1200">
                          <a:effectLst/>
                        </a:rPr>
                        <a:t>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45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22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867364"/>
                  </a:ext>
                </a:extLst>
              </a:tr>
              <a:tr h="200172">
                <a:tc>
                  <a:txBody>
                    <a:bodyPr/>
                    <a:lstStyle/>
                    <a:p>
                      <a:pPr>
                        <a:lnSpc>
                          <a:spcPct val="107000"/>
                        </a:lnSpc>
                        <a:spcAft>
                          <a:spcPts val="800"/>
                        </a:spcAft>
                      </a:pPr>
                      <a:r>
                        <a:rPr lang="fr-FR" sz="1200">
                          <a:effectLst/>
                        </a:rPr>
                        <a:t>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24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24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7666086"/>
                  </a:ext>
                </a:extLst>
              </a:tr>
              <a:tr h="200172">
                <a:tc>
                  <a:txBody>
                    <a:bodyPr/>
                    <a:lstStyle/>
                    <a:p>
                      <a:pPr>
                        <a:lnSpc>
                          <a:spcPct val="107000"/>
                        </a:lnSpc>
                        <a:spcAft>
                          <a:spcPts val="800"/>
                        </a:spcAft>
                      </a:pPr>
                      <a:r>
                        <a:rPr lang="fr-FR" sz="1200">
                          <a:effectLst/>
                        </a:rPr>
                        <a:t>10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24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26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7986830"/>
                  </a:ext>
                </a:extLst>
              </a:tr>
              <a:tr h="200172">
                <a:tc>
                  <a:txBody>
                    <a:bodyPr/>
                    <a:lstStyle/>
                    <a:p>
                      <a:pPr>
                        <a:lnSpc>
                          <a:spcPct val="107000"/>
                        </a:lnSpc>
                        <a:spcAft>
                          <a:spcPts val="800"/>
                        </a:spcAft>
                      </a:pPr>
                      <a:r>
                        <a:rPr lang="fr-FR" sz="1200">
                          <a:effectLst/>
                        </a:rPr>
                        <a:t>11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35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61083204"/>
                  </a:ext>
                </a:extLst>
              </a:tr>
              <a:tr h="200172">
                <a:tc>
                  <a:txBody>
                    <a:bodyPr/>
                    <a:lstStyle/>
                    <a:p>
                      <a:pPr>
                        <a:lnSpc>
                          <a:spcPct val="107000"/>
                        </a:lnSpc>
                        <a:spcAft>
                          <a:spcPts val="800"/>
                        </a:spcAft>
                      </a:pPr>
                      <a:r>
                        <a:rPr lang="fr-FR" sz="1200">
                          <a:effectLst/>
                        </a:rPr>
                        <a:t>12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25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38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7489454"/>
                  </a:ext>
                </a:extLst>
              </a:tr>
              <a:tr h="200172">
                <a:tc>
                  <a:txBody>
                    <a:bodyPr/>
                    <a:lstStyle/>
                    <a:p>
                      <a:pPr>
                        <a:lnSpc>
                          <a:spcPct val="107000"/>
                        </a:lnSpc>
                        <a:spcAft>
                          <a:spcPts val="800"/>
                        </a:spcAft>
                      </a:pPr>
                      <a:r>
                        <a:rPr lang="fr-FR" sz="1200">
                          <a:effectLst/>
                        </a:rPr>
                        <a:t>13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a:effectLst/>
                        </a:rPr>
                        <a:t>75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fr-FR" sz="1200" dirty="0">
                          <a:effectLst/>
                        </a:rPr>
                        <a:t>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8087115"/>
                  </a:ext>
                </a:extLst>
              </a:tr>
            </a:tbl>
          </a:graphicData>
        </a:graphic>
      </p:graphicFrame>
      <p:sp>
        <p:nvSpPr>
          <p:cNvPr id="12" name="ZoneTexte 11">
            <a:extLst>
              <a:ext uri="{FF2B5EF4-FFF2-40B4-BE49-F238E27FC236}">
                <a16:creationId xmlns:a16="http://schemas.microsoft.com/office/drawing/2014/main" id="{4535B3F1-4DCD-477E-87FF-BD49F4AF8F61}"/>
              </a:ext>
            </a:extLst>
          </p:cNvPr>
          <p:cNvSpPr txBox="1"/>
          <p:nvPr/>
        </p:nvSpPr>
        <p:spPr>
          <a:xfrm>
            <a:off x="4855839" y="5450641"/>
            <a:ext cx="444141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En moyenne un client commandes 1 fois et un seul client a commandé 75 fois </a:t>
            </a:r>
          </a:p>
        </p:txBody>
      </p:sp>
      <p:sp>
        <p:nvSpPr>
          <p:cNvPr id="4" name="Espace réservé de la date 3">
            <a:extLst>
              <a:ext uri="{FF2B5EF4-FFF2-40B4-BE49-F238E27FC236}">
                <a16:creationId xmlns:a16="http://schemas.microsoft.com/office/drawing/2014/main" id="{6DB22342-439E-4559-8BC8-7824A15763E8}"/>
              </a:ext>
            </a:extLst>
          </p:cNvPr>
          <p:cNvSpPr>
            <a:spLocks noGrp="1"/>
          </p:cNvSpPr>
          <p:nvPr>
            <p:ph type="dt" sz="half" idx="10"/>
          </p:nvPr>
        </p:nvSpPr>
        <p:spPr/>
        <p:txBody>
          <a:bodyPr/>
          <a:lstStyle/>
          <a:p>
            <a:fld id="{B04A49C3-8E3D-4F0C-B04C-7B96125D1EAD}" type="datetime1">
              <a:rPr lang="fr-FR" smtClean="0"/>
              <a:t>13/06/2021</a:t>
            </a:fld>
            <a:endParaRPr lang="fr-FR"/>
          </a:p>
        </p:txBody>
      </p:sp>
      <p:sp>
        <p:nvSpPr>
          <p:cNvPr id="5" name="Espace réservé du pied de page 4">
            <a:extLst>
              <a:ext uri="{FF2B5EF4-FFF2-40B4-BE49-F238E27FC236}">
                <a16:creationId xmlns:a16="http://schemas.microsoft.com/office/drawing/2014/main" id="{B80CBE92-AECD-4159-8AA0-D1E1D0149550}"/>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763F83F3-D27D-4C7D-9D48-84C427B99976}"/>
              </a:ext>
            </a:extLst>
          </p:cNvPr>
          <p:cNvSpPr>
            <a:spLocks noGrp="1"/>
          </p:cNvSpPr>
          <p:nvPr>
            <p:ph type="sldNum" sz="quarter" idx="12"/>
          </p:nvPr>
        </p:nvSpPr>
        <p:spPr/>
        <p:txBody>
          <a:bodyPr/>
          <a:lstStyle/>
          <a:p>
            <a:fld id="{2D05DFBB-18FE-46A8-B5DD-7169AB5D771C}" type="slidenum">
              <a:rPr lang="fr-FR" smtClean="0"/>
              <a:t>21</a:t>
            </a:fld>
            <a:endParaRPr lang="fr-FR"/>
          </a:p>
        </p:txBody>
      </p:sp>
    </p:spTree>
    <p:extLst>
      <p:ext uri="{BB962C8B-B14F-4D97-AF65-F5344CB8AC3E}">
        <p14:creationId xmlns:p14="http://schemas.microsoft.com/office/powerpoint/2010/main" val="1311122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88DC9-F68E-4929-A8F2-59A78A560BCB}"/>
              </a:ext>
            </a:extLst>
          </p:cNvPr>
          <p:cNvSpPr>
            <a:spLocks noGrp="1"/>
          </p:cNvSpPr>
          <p:nvPr>
            <p:ph type="title"/>
          </p:nvPr>
        </p:nvSpPr>
        <p:spPr>
          <a:xfrm>
            <a:off x="838200" y="365125"/>
            <a:ext cx="10515600" cy="814911"/>
          </a:xfrm>
        </p:spPr>
        <p:txBody>
          <a:bodyPr/>
          <a:lstStyle/>
          <a:p>
            <a:pPr algn="ctr"/>
            <a:r>
              <a:rPr lang="fr-FR" b="1" dirty="0">
                <a:solidFill>
                  <a:schemeClr val="accent1"/>
                </a:solidFill>
              </a:rPr>
              <a:t>CHOIX DE LA SEGMENTATION </a:t>
            </a:r>
          </a:p>
        </p:txBody>
      </p:sp>
      <p:sp>
        <p:nvSpPr>
          <p:cNvPr id="3" name="Espace réservé du contenu 2">
            <a:extLst>
              <a:ext uri="{FF2B5EF4-FFF2-40B4-BE49-F238E27FC236}">
                <a16:creationId xmlns:a16="http://schemas.microsoft.com/office/drawing/2014/main" id="{261B8A1F-FA53-4343-BA3E-8D9CD5EE08B1}"/>
              </a:ext>
            </a:extLst>
          </p:cNvPr>
          <p:cNvSpPr>
            <a:spLocks noGrp="1"/>
          </p:cNvSpPr>
          <p:nvPr>
            <p:ph idx="1"/>
          </p:nvPr>
        </p:nvSpPr>
        <p:spPr>
          <a:xfrm>
            <a:off x="659407" y="1093193"/>
            <a:ext cx="10515600" cy="4326797"/>
          </a:xfrm>
        </p:spPr>
        <p:txBody>
          <a:bodyPr>
            <a:normAutofit/>
          </a:bodyPr>
          <a:lstStyle/>
          <a:p>
            <a:r>
              <a:rPr lang="fr-FR" b="1" dirty="0">
                <a:solidFill>
                  <a:schemeClr val="accent1"/>
                </a:solidFill>
              </a:rPr>
              <a:t>Le montant : </a:t>
            </a:r>
            <a:r>
              <a:rPr lang="fr-FR" dirty="0"/>
              <a:t>Il </a:t>
            </a:r>
            <a:r>
              <a:rPr lang="fr-FR" dirty="0">
                <a:effectLst/>
                <a:latin typeface="Calibri" panose="020F0502020204030204" pitchFamily="34" charset="0"/>
                <a:ea typeface="Calibri" panose="020F0502020204030204" pitchFamily="34" charset="0"/>
                <a:cs typeface="Times New Roman" panose="02020603050405020304" pitchFamily="18" charset="0"/>
              </a:rPr>
              <a:t>correspond à la somme des dépenses du client. Encore une fois, plus il est élevé, mieux c’est. </a:t>
            </a:r>
          </a:p>
          <a:p>
            <a:r>
              <a:rPr lang="fr-FR" dirty="0">
                <a:latin typeface="Calibri" panose="020F0502020204030204" pitchFamily="34" charset="0"/>
                <a:ea typeface="Calibri" panose="020F0502020204030204" pitchFamily="34" charset="0"/>
                <a:cs typeface="Times New Roman" panose="02020603050405020304" pitchFamily="18" charset="0"/>
              </a:rPr>
              <a:t>Pour notre segmentation nous avons calculés la somme des dépenses d’un client pour l’achat des produits.</a:t>
            </a:r>
          </a:p>
          <a:p>
            <a:r>
              <a:rPr lang="fr-FR" dirty="0">
                <a:effectLst/>
                <a:latin typeface="Calibri" panose="020F0502020204030204" pitchFamily="34" charset="0"/>
                <a:ea typeface="Calibri" panose="020F0502020204030204" pitchFamily="34" charset="0"/>
                <a:cs typeface="Times New Roman" panose="02020603050405020304" pitchFamily="18" charset="0"/>
              </a:rPr>
              <a:t>De même la somme des dépenses d’un client pour le paiement en livraison.</a:t>
            </a:r>
          </a:p>
          <a:p>
            <a:r>
              <a:rPr lang="fr-FR" dirty="0">
                <a:latin typeface="Calibri" panose="020F0502020204030204" pitchFamily="34" charset="0"/>
                <a:ea typeface="Calibri" panose="020F0502020204030204" pitchFamily="34" charset="0"/>
                <a:cs typeface="Times New Roman" panose="02020603050405020304" pitchFamily="18" charset="0"/>
              </a:rPr>
              <a:t>Ces deux valeurs vont nous permettre d’identifier les clients qui payent plus en livraison (ceux intéressés par leur produit) et ceux payent moins en livraison (ceux intéressés par le prix des livraisons).</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e la date 3">
            <a:extLst>
              <a:ext uri="{FF2B5EF4-FFF2-40B4-BE49-F238E27FC236}">
                <a16:creationId xmlns:a16="http://schemas.microsoft.com/office/drawing/2014/main" id="{C27CBC74-D8FE-4676-BF74-C4DDD9A1E684}"/>
              </a:ext>
            </a:extLst>
          </p:cNvPr>
          <p:cNvSpPr>
            <a:spLocks noGrp="1"/>
          </p:cNvSpPr>
          <p:nvPr>
            <p:ph type="dt" sz="half" idx="10"/>
          </p:nvPr>
        </p:nvSpPr>
        <p:spPr/>
        <p:txBody>
          <a:bodyPr/>
          <a:lstStyle/>
          <a:p>
            <a:fld id="{1D94922A-511F-4954-B764-94E45AE52DDC}" type="datetime1">
              <a:rPr lang="fr-FR" smtClean="0"/>
              <a:t>13/06/2021</a:t>
            </a:fld>
            <a:endParaRPr lang="fr-FR"/>
          </a:p>
        </p:txBody>
      </p:sp>
      <p:sp>
        <p:nvSpPr>
          <p:cNvPr id="5" name="Espace réservé du pied de page 4">
            <a:extLst>
              <a:ext uri="{FF2B5EF4-FFF2-40B4-BE49-F238E27FC236}">
                <a16:creationId xmlns:a16="http://schemas.microsoft.com/office/drawing/2014/main" id="{EA300A8F-FE5B-41F0-BCC5-08A58F4E0BDD}"/>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EB306518-50B3-4BAD-8354-B605A11352C6}"/>
              </a:ext>
            </a:extLst>
          </p:cNvPr>
          <p:cNvSpPr>
            <a:spLocks noGrp="1"/>
          </p:cNvSpPr>
          <p:nvPr>
            <p:ph type="sldNum" sz="quarter" idx="12"/>
          </p:nvPr>
        </p:nvSpPr>
        <p:spPr/>
        <p:txBody>
          <a:bodyPr/>
          <a:lstStyle/>
          <a:p>
            <a:fld id="{2D05DFBB-18FE-46A8-B5DD-7169AB5D771C}" type="slidenum">
              <a:rPr lang="fr-FR" smtClean="0"/>
              <a:t>22</a:t>
            </a:fld>
            <a:endParaRPr lang="fr-FR"/>
          </a:p>
        </p:txBody>
      </p:sp>
    </p:spTree>
    <p:extLst>
      <p:ext uri="{BB962C8B-B14F-4D97-AF65-F5344CB8AC3E}">
        <p14:creationId xmlns:p14="http://schemas.microsoft.com/office/powerpoint/2010/main" val="815899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88DC9-F68E-4929-A8F2-59A78A560BCB}"/>
              </a:ext>
            </a:extLst>
          </p:cNvPr>
          <p:cNvSpPr>
            <a:spLocks noGrp="1"/>
          </p:cNvSpPr>
          <p:nvPr>
            <p:ph type="title"/>
          </p:nvPr>
        </p:nvSpPr>
        <p:spPr>
          <a:xfrm>
            <a:off x="838200" y="365125"/>
            <a:ext cx="10515600" cy="814911"/>
          </a:xfrm>
        </p:spPr>
        <p:txBody>
          <a:bodyPr/>
          <a:lstStyle/>
          <a:p>
            <a:pPr algn="ctr"/>
            <a:r>
              <a:rPr lang="fr-FR" b="1" dirty="0">
                <a:solidFill>
                  <a:schemeClr val="accent1"/>
                </a:solidFill>
              </a:rPr>
              <a:t>CHOIX DE LA SEGMENTATION </a:t>
            </a:r>
          </a:p>
        </p:txBody>
      </p:sp>
      <p:sp>
        <p:nvSpPr>
          <p:cNvPr id="3" name="Espace réservé du contenu 2">
            <a:extLst>
              <a:ext uri="{FF2B5EF4-FFF2-40B4-BE49-F238E27FC236}">
                <a16:creationId xmlns:a16="http://schemas.microsoft.com/office/drawing/2014/main" id="{261B8A1F-FA53-4343-BA3E-8D9CD5EE08B1}"/>
              </a:ext>
            </a:extLst>
          </p:cNvPr>
          <p:cNvSpPr>
            <a:spLocks noGrp="1"/>
          </p:cNvSpPr>
          <p:nvPr>
            <p:ph idx="1"/>
          </p:nvPr>
        </p:nvSpPr>
        <p:spPr>
          <a:xfrm>
            <a:off x="659407" y="1093194"/>
            <a:ext cx="10515600" cy="1022989"/>
          </a:xfrm>
        </p:spPr>
        <p:txBody>
          <a:bodyPr>
            <a:normAutofit fontScale="92500" lnSpcReduction="20000"/>
          </a:bodyPr>
          <a:lstStyle/>
          <a:p>
            <a:r>
              <a:rPr lang="fr-FR" b="1" dirty="0">
                <a:solidFill>
                  <a:schemeClr val="accent1"/>
                </a:solidFill>
              </a:rPr>
              <a:t>Le montant : </a:t>
            </a:r>
            <a:r>
              <a:rPr lang="fr-FR" dirty="0"/>
              <a:t>Il </a:t>
            </a:r>
            <a:r>
              <a:rPr lang="fr-FR" dirty="0">
                <a:effectLst/>
                <a:latin typeface="Calibri" panose="020F0502020204030204" pitchFamily="34" charset="0"/>
                <a:ea typeface="Calibri" panose="020F0502020204030204" pitchFamily="34" charset="0"/>
                <a:cs typeface="Times New Roman" panose="02020603050405020304" pitchFamily="18" charset="0"/>
              </a:rPr>
              <a:t>correspond à la somme des dépenses du client. Encore une fois, plus il est élevé, mieux c’est.  On va l’appeler la </a:t>
            </a:r>
            <a:r>
              <a:rPr lang="fr-FR"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somme dépensée</a:t>
            </a:r>
            <a:r>
              <a:rPr lang="fr-FR" dirty="0">
                <a:effectLst/>
                <a:latin typeface="Calibri" panose="020F0502020204030204" pitchFamily="34" charset="0"/>
                <a:ea typeface="Calibri" panose="020F0502020204030204" pitchFamily="34" charset="0"/>
                <a:cs typeface="Times New Roman" panose="02020603050405020304" pitchFamily="18" charset="0"/>
              </a:rPr>
              <a:t>, qu’on a transformé en LOG.</a:t>
            </a:r>
          </a:p>
        </p:txBody>
      </p:sp>
      <p:pic>
        <p:nvPicPr>
          <p:cNvPr id="2050" name="Picture 2">
            <a:extLst>
              <a:ext uri="{FF2B5EF4-FFF2-40B4-BE49-F238E27FC236}">
                <a16:creationId xmlns:a16="http://schemas.microsoft.com/office/drawing/2014/main" id="{3D053B16-4E53-4C4D-93A5-1F5219E56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44" y="2481943"/>
            <a:ext cx="4474028" cy="38283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374CE7-7A1B-4E5E-A17A-8F2F268B7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95543"/>
            <a:ext cx="5456873" cy="3912326"/>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78E58B07-25B4-4EBC-A8DC-C4D393182BAB}"/>
              </a:ext>
            </a:extLst>
          </p:cNvPr>
          <p:cNvSpPr>
            <a:spLocks noGrp="1"/>
          </p:cNvSpPr>
          <p:nvPr>
            <p:ph type="dt" sz="half" idx="10"/>
          </p:nvPr>
        </p:nvSpPr>
        <p:spPr/>
        <p:txBody>
          <a:bodyPr/>
          <a:lstStyle/>
          <a:p>
            <a:fld id="{9A3F6F7B-D449-4159-8AE7-3484BB2A08A4}" type="datetime1">
              <a:rPr lang="fr-FR" smtClean="0"/>
              <a:t>13/06/2021</a:t>
            </a:fld>
            <a:endParaRPr lang="fr-FR"/>
          </a:p>
        </p:txBody>
      </p:sp>
      <p:sp>
        <p:nvSpPr>
          <p:cNvPr id="5" name="Espace réservé du pied de page 4">
            <a:extLst>
              <a:ext uri="{FF2B5EF4-FFF2-40B4-BE49-F238E27FC236}">
                <a16:creationId xmlns:a16="http://schemas.microsoft.com/office/drawing/2014/main" id="{52C8944D-AD17-4AB3-B871-DDC5015EB5FA}"/>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CF137B41-364E-4664-9FBB-92C64CD3A9FC}"/>
              </a:ext>
            </a:extLst>
          </p:cNvPr>
          <p:cNvSpPr>
            <a:spLocks noGrp="1"/>
          </p:cNvSpPr>
          <p:nvPr>
            <p:ph type="sldNum" sz="quarter" idx="12"/>
          </p:nvPr>
        </p:nvSpPr>
        <p:spPr/>
        <p:txBody>
          <a:bodyPr/>
          <a:lstStyle/>
          <a:p>
            <a:fld id="{2D05DFBB-18FE-46A8-B5DD-7169AB5D771C}" type="slidenum">
              <a:rPr lang="fr-FR" smtClean="0"/>
              <a:t>23</a:t>
            </a:fld>
            <a:endParaRPr lang="fr-FR"/>
          </a:p>
        </p:txBody>
      </p:sp>
    </p:spTree>
    <p:extLst>
      <p:ext uri="{BB962C8B-B14F-4D97-AF65-F5344CB8AC3E}">
        <p14:creationId xmlns:p14="http://schemas.microsoft.com/office/powerpoint/2010/main" val="1436079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88DC9-F68E-4929-A8F2-59A78A560BCB}"/>
              </a:ext>
            </a:extLst>
          </p:cNvPr>
          <p:cNvSpPr>
            <a:spLocks noGrp="1"/>
          </p:cNvSpPr>
          <p:nvPr>
            <p:ph type="title"/>
          </p:nvPr>
        </p:nvSpPr>
        <p:spPr>
          <a:xfrm>
            <a:off x="838200" y="365125"/>
            <a:ext cx="10515600" cy="814911"/>
          </a:xfrm>
        </p:spPr>
        <p:txBody>
          <a:bodyPr/>
          <a:lstStyle/>
          <a:p>
            <a:pPr algn="ctr"/>
            <a:r>
              <a:rPr lang="fr-FR" b="1" dirty="0">
                <a:solidFill>
                  <a:schemeClr val="accent1"/>
                </a:solidFill>
              </a:rPr>
              <a:t>CHOIX DE LA SEGMENTATION </a:t>
            </a:r>
          </a:p>
        </p:txBody>
      </p:sp>
      <p:sp>
        <p:nvSpPr>
          <p:cNvPr id="3" name="Espace réservé du contenu 2">
            <a:extLst>
              <a:ext uri="{FF2B5EF4-FFF2-40B4-BE49-F238E27FC236}">
                <a16:creationId xmlns:a16="http://schemas.microsoft.com/office/drawing/2014/main" id="{261B8A1F-FA53-4343-BA3E-8D9CD5EE08B1}"/>
              </a:ext>
            </a:extLst>
          </p:cNvPr>
          <p:cNvSpPr>
            <a:spLocks noGrp="1"/>
          </p:cNvSpPr>
          <p:nvPr>
            <p:ph idx="1"/>
          </p:nvPr>
        </p:nvSpPr>
        <p:spPr>
          <a:xfrm>
            <a:off x="659407" y="1093194"/>
            <a:ext cx="10515600" cy="1022989"/>
          </a:xfrm>
        </p:spPr>
        <p:txBody>
          <a:bodyPr>
            <a:normAutofit fontScale="70000" lnSpcReduction="20000"/>
          </a:bodyPr>
          <a:lstStyle/>
          <a:p>
            <a:r>
              <a:rPr lang="fr-FR" b="1" dirty="0">
                <a:solidFill>
                  <a:schemeClr val="accent1"/>
                </a:solidFill>
              </a:rPr>
              <a:t>Le montant des livraisons : </a:t>
            </a:r>
            <a:r>
              <a:rPr lang="fr-FR" dirty="0"/>
              <a:t>Il </a:t>
            </a:r>
            <a:r>
              <a:rPr lang="fr-FR" dirty="0">
                <a:effectLst/>
                <a:latin typeface="Calibri" panose="020F0502020204030204" pitchFamily="34" charset="0"/>
                <a:ea typeface="Calibri" panose="020F0502020204030204" pitchFamily="34" charset="0"/>
                <a:cs typeface="Times New Roman" panose="02020603050405020304" pitchFamily="18" charset="0"/>
              </a:rPr>
              <a:t>correspond à la somme dépensée en livraison. Encore une fois, plus il est élevé, mieux c’est.  On va l’appeler la </a:t>
            </a:r>
            <a:r>
              <a:rPr lang="fr-FR"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somme </a:t>
            </a:r>
            <a:r>
              <a:rPr lang="fr-FR"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livraison </a:t>
            </a:r>
            <a:r>
              <a:rPr lang="fr-FR" dirty="0">
                <a:effectLst/>
                <a:latin typeface="Calibri" panose="020F0502020204030204" pitchFamily="34" charset="0"/>
                <a:ea typeface="Calibri" panose="020F0502020204030204" pitchFamily="34" charset="0"/>
                <a:cs typeface="Times New Roman" panose="02020603050405020304" pitchFamily="18" charset="0"/>
              </a:rPr>
              <a:t>, qu’on transformera en LOG on avait des sommes nulles (328, 0,35 %) on les a supprimé on passe à 91747 clients, on a gardé les valeurs supérieur à 0,06.</a:t>
            </a:r>
          </a:p>
        </p:txBody>
      </p:sp>
      <p:pic>
        <p:nvPicPr>
          <p:cNvPr id="3074" name="Picture 2">
            <a:extLst>
              <a:ext uri="{FF2B5EF4-FFF2-40B4-BE49-F238E27FC236}">
                <a16:creationId xmlns:a16="http://schemas.microsoft.com/office/drawing/2014/main" id="{DD13C208-3224-448C-837A-5149048BB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66" y="2181497"/>
            <a:ext cx="5393734" cy="41288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5D4C0C2-96C9-4776-BF92-33AA84D8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970" y="2171515"/>
            <a:ext cx="6057764" cy="4128816"/>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0BCCDA1D-4614-4C30-8E30-73985D69363B}"/>
              </a:ext>
            </a:extLst>
          </p:cNvPr>
          <p:cNvSpPr>
            <a:spLocks noGrp="1"/>
          </p:cNvSpPr>
          <p:nvPr>
            <p:ph type="dt" sz="half" idx="10"/>
          </p:nvPr>
        </p:nvSpPr>
        <p:spPr/>
        <p:txBody>
          <a:bodyPr/>
          <a:lstStyle/>
          <a:p>
            <a:fld id="{EF28E039-8D8E-45B1-965B-48D83D1E01FD}" type="datetime1">
              <a:rPr lang="fr-FR" smtClean="0"/>
              <a:t>13/06/2021</a:t>
            </a:fld>
            <a:endParaRPr lang="fr-FR"/>
          </a:p>
        </p:txBody>
      </p:sp>
      <p:sp>
        <p:nvSpPr>
          <p:cNvPr id="5" name="Espace réservé du pied de page 4">
            <a:extLst>
              <a:ext uri="{FF2B5EF4-FFF2-40B4-BE49-F238E27FC236}">
                <a16:creationId xmlns:a16="http://schemas.microsoft.com/office/drawing/2014/main" id="{000D2431-9A35-4B59-8421-66580692FF8A}"/>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9A781E0F-06C9-4504-A00B-7D7521EA2547}"/>
              </a:ext>
            </a:extLst>
          </p:cNvPr>
          <p:cNvSpPr>
            <a:spLocks noGrp="1"/>
          </p:cNvSpPr>
          <p:nvPr>
            <p:ph type="sldNum" sz="quarter" idx="12"/>
          </p:nvPr>
        </p:nvSpPr>
        <p:spPr/>
        <p:txBody>
          <a:bodyPr/>
          <a:lstStyle/>
          <a:p>
            <a:fld id="{2D05DFBB-18FE-46A8-B5DD-7169AB5D771C}" type="slidenum">
              <a:rPr lang="fr-FR" smtClean="0"/>
              <a:t>24</a:t>
            </a:fld>
            <a:endParaRPr lang="fr-FR"/>
          </a:p>
        </p:txBody>
      </p:sp>
    </p:spTree>
    <p:extLst>
      <p:ext uri="{BB962C8B-B14F-4D97-AF65-F5344CB8AC3E}">
        <p14:creationId xmlns:p14="http://schemas.microsoft.com/office/powerpoint/2010/main" val="1511930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88DC9-F68E-4929-A8F2-59A78A560BCB}"/>
              </a:ext>
            </a:extLst>
          </p:cNvPr>
          <p:cNvSpPr>
            <a:spLocks noGrp="1"/>
          </p:cNvSpPr>
          <p:nvPr>
            <p:ph type="title"/>
          </p:nvPr>
        </p:nvSpPr>
        <p:spPr>
          <a:xfrm>
            <a:off x="838200" y="365125"/>
            <a:ext cx="10515600" cy="814911"/>
          </a:xfrm>
        </p:spPr>
        <p:txBody>
          <a:bodyPr/>
          <a:lstStyle/>
          <a:p>
            <a:pPr algn="ctr"/>
            <a:r>
              <a:rPr lang="fr-FR" b="1" dirty="0">
                <a:solidFill>
                  <a:schemeClr val="accent1"/>
                </a:solidFill>
              </a:rPr>
              <a:t>CHOIX DE LA SEGMENTATION </a:t>
            </a:r>
          </a:p>
        </p:txBody>
      </p:sp>
      <p:sp>
        <p:nvSpPr>
          <p:cNvPr id="3" name="Espace réservé du contenu 2">
            <a:extLst>
              <a:ext uri="{FF2B5EF4-FFF2-40B4-BE49-F238E27FC236}">
                <a16:creationId xmlns:a16="http://schemas.microsoft.com/office/drawing/2014/main" id="{261B8A1F-FA53-4343-BA3E-8D9CD5EE08B1}"/>
              </a:ext>
            </a:extLst>
          </p:cNvPr>
          <p:cNvSpPr>
            <a:spLocks noGrp="1"/>
          </p:cNvSpPr>
          <p:nvPr>
            <p:ph idx="1"/>
          </p:nvPr>
        </p:nvSpPr>
        <p:spPr>
          <a:xfrm>
            <a:off x="659407" y="1093194"/>
            <a:ext cx="10515600" cy="1022989"/>
          </a:xfrm>
        </p:spPr>
        <p:txBody>
          <a:bodyPr>
            <a:normAutofit fontScale="92500" lnSpcReduction="20000"/>
          </a:bodyPr>
          <a:lstStyle/>
          <a:p>
            <a:r>
              <a:rPr lang="fr-FR" b="1" dirty="0">
                <a:solidFill>
                  <a:schemeClr val="accent1"/>
                </a:solidFill>
              </a:rPr>
              <a:t>Le montant des produits  : </a:t>
            </a:r>
            <a:r>
              <a:rPr lang="fr-FR" dirty="0"/>
              <a:t>Il </a:t>
            </a:r>
            <a:r>
              <a:rPr lang="fr-FR" dirty="0">
                <a:effectLst/>
                <a:latin typeface="Calibri" panose="020F0502020204030204" pitchFamily="34" charset="0"/>
                <a:ea typeface="Calibri" panose="020F0502020204030204" pitchFamily="34" charset="0"/>
                <a:cs typeface="Times New Roman" panose="02020603050405020304" pitchFamily="18" charset="0"/>
              </a:rPr>
              <a:t>correspond à la somme dépensée </a:t>
            </a:r>
            <a:r>
              <a:rPr lang="fr-FR" dirty="0">
                <a:latin typeface="Calibri" panose="020F0502020204030204" pitchFamily="34" charset="0"/>
                <a:ea typeface="Calibri" panose="020F0502020204030204" pitchFamily="34" charset="0"/>
                <a:cs typeface="Times New Roman" panose="02020603050405020304" pitchFamily="18" charset="0"/>
              </a:rPr>
              <a:t>pour l’achat des produits </a:t>
            </a:r>
            <a:r>
              <a:rPr lang="fr-FR" dirty="0">
                <a:effectLst/>
                <a:latin typeface="Calibri" panose="020F0502020204030204" pitchFamily="34" charset="0"/>
                <a:ea typeface="Calibri" panose="020F0502020204030204" pitchFamily="34" charset="0"/>
                <a:cs typeface="Times New Roman" panose="02020603050405020304" pitchFamily="18" charset="0"/>
              </a:rPr>
              <a:t>. Encore une fois, plus il est élevé, mieux c’est.  On va l’appeler la </a:t>
            </a:r>
            <a:r>
              <a:rPr lang="fr-FR"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somme produit</a:t>
            </a:r>
            <a:r>
              <a:rPr lang="fr-FR" dirty="0">
                <a:effectLst/>
                <a:latin typeface="Calibri" panose="020F0502020204030204" pitchFamily="34" charset="0"/>
                <a:ea typeface="Calibri" panose="020F0502020204030204" pitchFamily="34" charset="0"/>
                <a:cs typeface="Times New Roman" panose="02020603050405020304" pitchFamily="18" charset="0"/>
              </a:rPr>
              <a:t>, qu’on transformera en LOG.</a:t>
            </a:r>
          </a:p>
        </p:txBody>
      </p:sp>
      <p:pic>
        <p:nvPicPr>
          <p:cNvPr id="4098" name="Picture 2">
            <a:extLst>
              <a:ext uri="{FF2B5EF4-FFF2-40B4-BE49-F238E27FC236}">
                <a16:creationId xmlns:a16="http://schemas.microsoft.com/office/drawing/2014/main" id="{4127219D-66B5-4365-BCA6-5DB58F85C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407" y="1854925"/>
            <a:ext cx="4964154" cy="47493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2D79249-019E-419E-91CB-C9D4BDB25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7207" y="1854924"/>
            <a:ext cx="5832566" cy="474930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45419A66-082A-4311-8676-721C24C3014F}"/>
              </a:ext>
            </a:extLst>
          </p:cNvPr>
          <p:cNvSpPr>
            <a:spLocks noGrp="1"/>
          </p:cNvSpPr>
          <p:nvPr>
            <p:ph type="dt" sz="half" idx="10"/>
          </p:nvPr>
        </p:nvSpPr>
        <p:spPr/>
        <p:txBody>
          <a:bodyPr/>
          <a:lstStyle/>
          <a:p>
            <a:fld id="{DC135CDD-9164-47D4-A15D-D33BA5410855}" type="datetime1">
              <a:rPr lang="fr-FR" smtClean="0"/>
              <a:t>13/06/2021</a:t>
            </a:fld>
            <a:endParaRPr lang="fr-FR"/>
          </a:p>
        </p:txBody>
      </p:sp>
      <p:sp>
        <p:nvSpPr>
          <p:cNvPr id="5" name="Espace réservé du pied de page 4">
            <a:extLst>
              <a:ext uri="{FF2B5EF4-FFF2-40B4-BE49-F238E27FC236}">
                <a16:creationId xmlns:a16="http://schemas.microsoft.com/office/drawing/2014/main" id="{952E94E8-E4B7-40A8-A136-0ACD77FBC715}"/>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234747F8-5961-4AB4-A8E0-2C3D4ADE6BE8}"/>
              </a:ext>
            </a:extLst>
          </p:cNvPr>
          <p:cNvSpPr>
            <a:spLocks noGrp="1"/>
          </p:cNvSpPr>
          <p:nvPr>
            <p:ph type="sldNum" sz="quarter" idx="12"/>
          </p:nvPr>
        </p:nvSpPr>
        <p:spPr/>
        <p:txBody>
          <a:bodyPr/>
          <a:lstStyle/>
          <a:p>
            <a:fld id="{2D05DFBB-18FE-46A8-B5DD-7169AB5D771C}" type="slidenum">
              <a:rPr lang="fr-FR" smtClean="0"/>
              <a:t>25</a:t>
            </a:fld>
            <a:endParaRPr lang="fr-FR"/>
          </a:p>
        </p:txBody>
      </p:sp>
    </p:spTree>
    <p:extLst>
      <p:ext uri="{BB962C8B-B14F-4D97-AF65-F5344CB8AC3E}">
        <p14:creationId xmlns:p14="http://schemas.microsoft.com/office/powerpoint/2010/main" val="3835639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69048-6272-45D6-9E6E-068B47BDAA08}"/>
              </a:ext>
            </a:extLst>
          </p:cNvPr>
          <p:cNvSpPr>
            <a:spLocks noGrp="1"/>
          </p:cNvSpPr>
          <p:nvPr>
            <p:ph type="title"/>
          </p:nvPr>
        </p:nvSpPr>
        <p:spPr>
          <a:xfrm>
            <a:off x="838200" y="319150"/>
            <a:ext cx="10515600" cy="881320"/>
          </a:xfrm>
        </p:spPr>
        <p:txBody>
          <a:bodyPr/>
          <a:lstStyle/>
          <a:p>
            <a:pPr algn="ctr"/>
            <a:r>
              <a:rPr lang="fr-FR" b="1" dirty="0">
                <a:solidFill>
                  <a:schemeClr val="accent1"/>
                </a:solidFill>
              </a:rPr>
              <a:t>RÉDUCTION DIMENSIONNELLE</a:t>
            </a:r>
          </a:p>
        </p:txBody>
      </p:sp>
      <p:sp>
        <p:nvSpPr>
          <p:cNvPr id="3" name="Espace réservé du contenu 2">
            <a:extLst>
              <a:ext uri="{FF2B5EF4-FFF2-40B4-BE49-F238E27FC236}">
                <a16:creationId xmlns:a16="http://schemas.microsoft.com/office/drawing/2014/main" id="{CCFE47C0-D665-486F-B115-67E6F2C7060C}"/>
              </a:ext>
            </a:extLst>
          </p:cNvPr>
          <p:cNvSpPr>
            <a:spLocks noGrp="1"/>
          </p:cNvSpPr>
          <p:nvPr>
            <p:ph idx="1"/>
          </p:nvPr>
        </p:nvSpPr>
        <p:spPr>
          <a:xfrm>
            <a:off x="746249" y="1253331"/>
            <a:ext cx="10515600" cy="4351338"/>
          </a:xfrm>
        </p:spPr>
        <p:txBody>
          <a:bodyPr/>
          <a:lstStyle/>
          <a:p>
            <a:r>
              <a:rPr lang="fr-FR" dirty="0"/>
              <a:t>Nous allons utiliser deux méthodes de réduction en vue de visualiser nos données.</a:t>
            </a:r>
          </a:p>
          <a:p>
            <a:r>
              <a:rPr lang="fr-FR" dirty="0"/>
              <a:t>Nous allons utiliser une méthode de réduction linéaire l’ACP.</a:t>
            </a:r>
          </a:p>
          <a:p>
            <a:r>
              <a:rPr lang="fr-FR" dirty="0"/>
              <a:t>Nous allons utiliser aussi la réduction de dimension non linéaire en utilisant une méthode qui favorise la structure locale qui s’intéresse au voisinage de chacun des points la TSNE.</a:t>
            </a:r>
          </a:p>
        </p:txBody>
      </p:sp>
      <p:sp>
        <p:nvSpPr>
          <p:cNvPr id="4" name="Espace réservé de la date 3">
            <a:extLst>
              <a:ext uri="{FF2B5EF4-FFF2-40B4-BE49-F238E27FC236}">
                <a16:creationId xmlns:a16="http://schemas.microsoft.com/office/drawing/2014/main" id="{44928DC6-ED33-47D8-97D6-78A5ADECED0F}"/>
              </a:ext>
            </a:extLst>
          </p:cNvPr>
          <p:cNvSpPr>
            <a:spLocks noGrp="1"/>
          </p:cNvSpPr>
          <p:nvPr>
            <p:ph type="dt" sz="half" idx="10"/>
          </p:nvPr>
        </p:nvSpPr>
        <p:spPr/>
        <p:txBody>
          <a:bodyPr/>
          <a:lstStyle/>
          <a:p>
            <a:fld id="{62D4B1FC-0322-4D42-A2CB-A4C95A4D8042}" type="datetime1">
              <a:rPr lang="fr-FR" smtClean="0"/>
              <a:t>13/06/2021</a:t>
            </a:fld>
            <a:endParaRPr lang="fr-FR"/>
          </a:p>
        </p:txBody>
      </p:sp>
      <p:sp>
        <p:nvSpPr>
          <p:cNvPr id="5" name="Espace réservé du pied de page 4">
            <a:extLst>
              <a:ext uri="{FF2B5EF4-FFF2-40B4-BE49-F238E27FC236}">
                <a16:creationId xmlns:a16="http://schemas.microsoft.com/office/drawing/2014/main" id="{E7F4364D-1D17-4490-9D0C-1C530EF1ECE5}"/>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983D0316-7726-4890-80FB-20E46D40C58A}"/>
              </a:ext>
            </a:extLst>
          </p:cNvPr>
          <p:cNvSpPr>
            <a:spLocks noGrp="1"/>
          </p:cNvSpPr>
          <p:nvPr>
            <p:ph type="sldNum" sz="quarter" idx="12"/>
          </p:nvPr>
        </p:nvSpPr>
        <p:spPr/>
        <p:txBody>
          <a:bodyPr/>
          <a:lstStyle/>
          <a:p>
            <a:fld id="{2D05DFBB-18FE-46A8-B5DD-7169AB5D771C}" type="slidenum">
              <a:rPr lang="fr-FR" smtClean="0"/>
              <a:t>26</a:t>
            </a:fld>
            <a:endParaRPr lang="fr-FR"/>
          </a:p>
        </p:txBody>
      </p:sp>
    </p:spTree>
    <p:extLst>
      <p:ext uri="{BB962C8B-B14F-4D97-AF65-F5344CB8AC3E}">
        <p14:creationId xmlns:p14="http://schemas.microsoft.com/office/powerpoint/2010/main" val="2480524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69048-6272-45D6-9E6E-068B47BDAA08}"/>
              </a:ext>
            </a:extLst>
          </p:cNvPr>
          <p:cNvSpPr>
            <a:spLocks noGrp="1"/>
          </p:cNvSpPr>
          <p:nvPr>
            <p:ph type="title"/>
          </p:nvPr>
        </p:nvSpPr>
        <p:spPr>
          <a:xfrm>
            <a:off x="838200" y="319150"/>
            <a:ext cx="10515600" cy="881320"/>
          </a:xfrm>
        </p:spPr>
        <p:txBody>
          <a:bodyPr/>
          <a:lstStyle/>
          <a:p>
            <a:pPr algn="ctr"/>
            <a:r>
              <a:rPr lang="fr-FR" b="1" dirty="0">
                <a:solidFill>
                  <a:schemeClr val="accent1"/>
                </a:solidFill>
              </a:rPr>
              <a:t>RÉDUCTION DIMENSIONNELLE</a:t>
            </a:r>
          </a:p>
        </p:txBody>
      </p:sp>
      <p:sp>
        <p:nvSpPr>
          <p:cNvPr id="3" name="Espace réservé du contenu 2">
            <a:extLst>
              <a:ext uri="{FF2B5EF4-FFF2-40B4-BE49-F238E27FC236}">
                <a16:creationId xmlns:a16="http://schemas.microsoft.com/office/drawing/2014/main" id="{CCFE47C0-D665-486F-B115-67E6F2C7060C}"/>
              </a:ext>
            </a:extLst>
          </p:cNvPr>
          <p:cNvSpPr>
            <a:spLocks noGrp="1"/>
          </p:cNvSpPr>
          <p:nvPr>
            <p:ph idx="1"/>
          </p:nvPr>
        </p:nvSpPr>
        <p:spPr>
          <a:xfrm>
            <a:off x="802441" y="1117071"/>
            <a:ext cx="10515600" cy="881320"/>
          </a:xfrm>
        </p:spPr>
        <p:txBody>
          <a:bodyPr>
            <a:normAutofit fontScale="85000" lnSpcReduction="20000"/>
          </a:bodyPr>
          <a:lstStyle/>
          <a:p>
            <a:r>
              <a:rPr lang="fr-FR" dirty="0"/>
              <a:t>Nous allons commencer par l’ACP en traçant l’</a:t>
            </a:r>
            <a:r>
              <a:rPr lang="fr-FR" dirty="0" err="1"/>
              <a:t>Ebouli</a:t>
            </a:r>
            <a:r>
              <a:rPr lang="fr-FR" dirty="0"/>
              <a:t> des valeurs propres en vue de déterminer le pourcentage de variance expliquée en dimension 2 nous avons 76,6 % de variance expliquée.</a:t>
            </a:r>
          </a:p>
        </p:txBody>
      </p:sp>
      <p:pic>
        <p:nvPicPr>
          <p:cNvPr id="5122" name="Picture 2">
            <a:extLst>
              <a:ext uri="{FF2B5EF4-FFF2-40B4-BE49-F238E27FC236}">
                <a16:creationId xmlns:a16="http://schemas.microsoft.com/office/drawing/2014/main" id="{1D95C12F-EF36-4736-B2CB-58A4DE2D2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 y="1998390"/>
            <a:ext cx="4458429" cy="413166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65694B19-3D8E-4A9D-BE98-F962A98C812B}"/>
              </a:ext>
            </a:extLst>
          </p:cNvPr>
          <p:cNvSpPr>
            <a:spLocks noGrp="1"/>
          </p:cNvSpPr>
          <p:nvPr>
            <p:ph type="dt" sz="half" idx="10"/>
          </p:nvPr>
        </p:nvSpPr>
        <p:spPr/>
        <p:txBody>
          <a:bodyPr/>
          <a:lstStyle/>
          <a:p>
            <a:fld id="{D9FF8D1C-6FD3-47F3-A250-7A6205511C50}" type="datetime1">
              <a:rPr lang="fr-FR" smtClean="0"/>
              <a:t>13/06/2021</a:t>
            </a:fld>
            <a:endParaRPr lang="fr-FR"/>
          </a:p>
        </p:txBody>
      </p:sp>
      <p:sp>
        <p:nvSpPr>
          <p:cNvPr id="6" name="Espace réservé du pied de page 5">
            <a:extLst>
              <a:ext uri="{FF2B5EF4-FFF2-40B4-BE49-F238E27FC236}">
                <a16:creationId xmlns:a16="http://schemas.microsoft.com/office/drawing/2014/main" id="{6A63A31A-0515-4449-A0CC-5122CD403085}"/>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3BC86EEF-3F8A-446D-89CA-D589F6F27C28}"/>
              </a:ext>
            </a:extLst>
          </p:cNvPr>
          <p:cNvSpPr>
            <a:spLocks noGrp="1"/>
          </p:cNvSpPr>
          <p:nvPr>
            <p:ph type="sldNum" sz="quarter" idx="12"/>
          </p:nvPr>
        </p:nvSpPr>
        <p:spPr/>
        <p:txBody>
          <a:bodyPr/>
          <a:lstStyle/>
          <a:p>
            <a:fld id="{2D05DFBB-18FE-46A8-B5DD-7169AB5D771C}" type="slidenum">
              <a:rPr lang="fr-FR" smtClean="0"/>
              <a:t>27</a:t>
            </a:fld>
            <a:endParaRPr lang="fr-FR"/>
          </a:p>
        </p:txBody>
      </p:sp>
      <p:pic>
        <p:nvPicPr>
          <p:cNvPr id="11266" name="Picture 2">
            <a:extLst>
              <a:ext uri="{FF2B5EF4-FFF2-40B4-BE49-F238E27FC236}">
                <a16:creationId xmlns:a16="http://schemas.microsoft.com/office/drawing/2014/main" id="{F037EB6D-C0FA-4F05-918E-FA9BEF0E8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882" y="1726634"/>
            <a:ext cx="5710237" cy="505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28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69048-6272-45D6-9E6E-068B47BDAA08}"/>
              </a:ext>
            </a:extLst>
          </p:cNvPr>
          <p:cNvSpPr>
            <a:spLocks noGrp="1"/>
          </p:cNvSpPr>
          <p:nvPr>
            <p:ph type="title"/>
          </p:nvPr>
        </p:nvSpPr>
        <p:spPr>
          <a:xfrm>
            <a:off x="838200" y="319150"/>
            <a:ext cx="10515600" cy="881320"/>
          </a:xfrm>
        </p:spPr>
        <p:txBody>
          <a:bodyPr/>
          <a:lstStyle/>
          <a:p>
            <a:pPr algn="ctr"/>
            <a:r>
              <a:rPr lang="fr-FR" b="1" dirty="0">
                <a:solidFill>
                  <a:schemeClr val="accent1"/>
                </a:solidFill>
              </a:rPr>
              <a:t>RÉDUCTION DIMENSIONNELLE</a:t>
            </a:r>
          </a:p>
        </p:txBody>
      </p:sp>
      <p:sp>
        <p:nvSpPr>
          <p:cNvPr id="3" name="Espace réservé du contenu 2">
            <a:extLst>
              <a:ext uri="{FF2B5EF4-FFF2-40B4-BE49-F238E27FC236}">
                <a16:creationId xmlns:a16="http://schemas.microsoft.com/office/drawing/2014/main" id="{CCFE47C0-D665-486F-B115-67E6F2C7060C}"/>
              </a:ext>
            </a:extLst>
          </p:cNvPr>
          <p:cNvSpPr>
            <a:spLocks noGrp="1"/>
          </p:cNvSpPr>
          <p:nvPr>
            <p:ph idx="1"/>
          </p:nvPr>
        </p:nvSpPr>
        <p:spPr>
          <a:xfrm>
            <a:off x="746249" y="1253331"/>
            <a:ext cx="10515600" cy="1045440"/>
          </a:xfrm>
        </p:spPr>
        <p:txBody>
          <a:bodyPr>
            <a:normAutofit/>
          </a:bodyPr>
          <a:lstStyle/>
          <a:p>
            <a:r>
              <a:rPr lang="fr-FR" dirty="0"/>
              <a:t>Le pourcentage de variance expliquée en dimension 2 est de  76,6 %. </a:t>
            </a:r>
          </a:p>
        </p:txBody>
      </p:sp>
      <p:pic>
        <p:nvPicPr>
          <p:cNvPr id="6148" name="Picture 4">
            <a:extLst>
              <a:ext uri="{FF2B5EF4-FFF2-40B4-BE49-F238E27FC236}">
                <a16:creationId xmlns:a16="http://schemas.microsoft.com/office/drawing/2014/main" id="{4D690446-9A2C-48E4-9BA5-7822E2DBD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13" y="2298771"/>
            <a:ext cx="4813663" cy="352425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a:extLst>
              <a:ext uri="{FF2B5EF4-FFF2-40B4-BE49-F238E27FC236}">
                <a16:creationId xmlns:a16="http://schemas.microsoft.com/office/drawing/2014/main" id="{19FA3B1E-0085-4400-80D6-4060163965C0}"/>
              </a:ext>
            </a:extLst>
          </p:cNvPr>
          <p:cNvSpPr>
            <a:spLocks noGrp="1"/>
          </p:cNvSpPr>
          <p:nvPr>
            <p:ph type="dt" sz="half" idx="10"/>
          </p:nvPr>
        </p:nvSpPr>
        <p:spPr/>
        <p:txBody>
          <a:bodyPr/>
          <a:lstStyle/>
          <a:p>
            <a:fld id="{FE48C69C-82DA-49C9-B2BC-BAECE5B4FC4B}" type="datetime1">
              <a:rPr lang="fr-FR" smtClean="0"/>
              <a:t>13/06/2021</a:t>
            </a:fld>
            <a:endParaRPr lang="fr-FR"/>
          </a:p>
        </p:txBody>
      </p:sp>
      <p:sp>
        <p:nvSpPr>
          <p:cNvPr id="6" name="Espace réservé du pied de page 5">
            <a:extLst>
              <a:ext uri="{FF2B5EF4-FFF2-40B4-BE49-F238E27FC236}">
                <a16:creationId xmlns:a16="http://schemas.microsoft.com/office/drawing/2014/main" id="{F17A778B-B734-4E5B-9A74-A68A659456BD}"/>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A89042C4-8505-4A26-92D4-83FB3A953742}"/>
              </a:ext>
            </a:extLst>
          </p:cNvPr>
          <p:cNvSpPr>
            <a:spLocks noGrp="1"/>
          </p:cNvSpPr>
          <p:nvPr>
            <p:ph type="sldNum" sz="quarter" idx="12"/>
          </p:nvPr>
        </p:nvSpPr>
        <p:spPr/>
        <p:txBody>
          <a:bodyPr/>
          <a:lstStyle/>
          <a:p>
            <a:fld id="{2D05DFBB-18FE-46A8-B5DD-7169AB5D771C}" type="slidenum">
              <a:rPr lang="fr-FR" smtClean="0"/>
              <a:t>28</a:t>
            </a:fld>
            <a:endParaRPr lang="fr-FR"/>
          </a:p>
        </p:txBody>
      </p:sp>
      <p:pic>
        <p:nvPicPr>
          <p:cNvPr id="9" name="Picture 4">
            <a:extLst>
              <a:ext uri="{FF2B5EF4-FFF2-40B4-BE49-F238E27FC236}">
                <a16:creationId xmlns:a16="http://schemas.microsoft.com/office/drawing/2014/main" id="{0BE4CBAC-C6B1-464E-AB75-4B8B41175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513" y="2233197"/>
            <a:ext cx="4086225" cy="3371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au 9">
            <a:extLst>
              <a:ext uri="{FF2B5EF4-FFF2-40B4-BE49-F238E27FC236}">
                <a16:creationId xmlns:a16="http://schemas.microsoft.com/office/drawing/2014/main" id="{0C2364F9-C043-47B3-9910-BBB44CD72144}"/>
              </a:ext>
            </a:extLst>
          </p:cNvPr>
          <p:cNvGraphicFramePr>
            <a:graphicFrameLocks noGrp="1"/>
          </p:cNvGraphicFramePr>
          <p:nvPr>
            <p:extLst>
              <p:ext uri="{D42A27DB-BD31-4B8C-83A1-F6EECF244321}">
                <p14:modId xmlns:p14="http://schemas.microsoft.com/office/powerpoint/2010/main" val="927259771"/>
              </p:ext>
            </p:extLst>
          </p:nvPr>
        </p:nvGraphicFramePr>
        <p:xfrm>
          <a:off x="8551347" y="1835565"/>
          <a:ext cx="3437940" cy="2929171"/>
        </p:xfrm>
        <a:graphic>
          <a:graphicData uri="http://schemas.openxmlformats.org/drawingml/2006/table">
            <a:tbl>
              <a:tblPr firstRow="1" firstCol="1" bandRow="1">
                <a:tableStyleId>{5940675A-B579-460E-94D1-54222C63F5DA}</a:tableStyleId>
              </a:tblPr>
              <a:tblGrid>
                <a:gridCol w="1145980">
                  <a:extLst>
                    <a:ext uri="{9D8B030D-6E8A-4147-A177-3AD203B41FA5}">
                      <a16:colId xmlns:a16="http://schemas.microsoft.com/office/drawing/2014/main" val="2446473223"/>
                    </a:ext>
                  </a:extLst>
                </a:gridCol>
                <a:gridCol w="1145980">
                  <a:extLst>
                    <a:ext uri="{9D8B030D-6E8A-4147-A177-3AD203B41FA5}">
                      <a16:colId xmlns:a16="http://schemas.microsoft.com/office/drawing/2014/main" val="2232392169"/>
                    </a:ext>
                  </a:extLst>
                </a:gridCol>
                <a:gridCol w="1145980">
                  <a:extLst>
                    <a:ext uri="{9D8B030D-6E8A-4147-A177-3AD203B41FA5}">
                      <a16:colId xmlns:a16="http://schemas.microsoft.com/office/drawing/2014/main" val="304043047"/>
                    </a:ext>
                  </a:extLst>
                </a:gridCol>
              </a:tblGrid>
              <a:tr h="485503">
                <a:tc>
                  <a:txBody>
                    <a:bodyPr/>
                    <a:lstStyle/>
                    <a:p>
                      <a:pPr>
                        <a:lnSpc>
                          <a:spcPct val="107000"/>
                        </a:lnSpc>
                        <a:spcAft>
                          <a:spcPts val="800"/>
                        </a:spcAft>
                      </a:pPr>
                      <a:r>
                        <a:rPr lang="fr-FR" sz="1200">
                          <a:solidFill>
                            <a:schemeClr val="accent1"/>
                          </a:solidFill>
                          <a:effectLst/>
                        </a:rPr>
                        <a:t>Variables</a:t>
                      </a:r>
                      <a:endParaRPr lang="fr-FR" sz="11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solidFill>
                            <a:schemeClr val="accent1"/>
                          </a:solidFill>
                          <a:effectLst/>
                        </a:rPr>
                        <a:t>Composante 1</a:t>
                      </a:r>
                      <a:endParaRPr lang="fr-FR" sz="11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solidFill>
                            <a:schemeClr val="accent1"/>
                          </a:solidFill>
                          <a:effectLst/>
                        </a:rPr>
                        <a:t>Composante 2</a:t>
                      </a:r>
                      <a:endParaRPr lang="fr-FR" sz="1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84298469"/>
                  </a:ext>
                </a:extLst>
              </a:tr>
              <a:tr h="501656">
                <a:tc>
                  <a:txBody>
                    <a:bodyPr/>
                    <a:lstStyle/>
                    <a:p>
                      <a:pPr>
                        <a:lnSpc>
                          <a:spcPct val="107000"/>
                        </a:lnSpc>
                        <a:spcAft>
                          <a:spcPts val="800"/>
                        </a:spcAft>
                      </a:pPr>
                      <a:r>
                        <a:rPr lang="fr-FR" sz="1200">
                          <a:effectLst/>
                        </a:rPr>
                        <a:t>Recency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-0.011734</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FFFF00"/>
                          </a:highlight>
                        </a:rPr>
                        <a:t>0.999724</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29794562"/>
                  </a:ext>
                </a:extLst>
              </a:tr>
              <a:tr h="485503">
                <a:tc>
                  <a:txBody>
                    <a:bodyPr/>
                    <a:lstStyle/>
                    <a:p>
                      <a:pPr>
                        <a:lnSpc>
                          <a:spcPct val="107000"/>
                        </a:lnSpc>
                        <a:spcAft>
                          <a:spcPts val="800"/>
                        </a:spcAft>
                      </a:pPr>
                      <a:r>
                        <a:rPr lang="fr-FR" sz="1200" dirty="0" err="1">
                          <a:effectLst/>
                        </a:rPr>
                        <a:t>Frequence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0.645327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0.026789</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26397070"/>
                  </a:ext>
                </a:extLst>
              </a:tr>
              <a:tr h="485503">
                <a:tc>
                  <a:txBody>
                    <a:bodyPr/>
                    <a:lstStyle/>
                    <a:p>
                      <a:pPr>
                        <a:lnSpc>
                          <a:spcPct val="107000"/>
                        </a:lnSpc>
                        <a:spcAft>
                          <a:spcPts val="800"/>
                        </a:spcAft>
                      </a:pPr>
                      <a:r>
                        <a:rPr lang="fr-FR" sz="1200">
                          <a:effectLst/>
                        </a:rPr>
                        <a:t>Somme_depenseeLOG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highlight>
                            <a:srgbClr val="FFFF00"/>
                          </a:highlight>
                        </a:rPr>
                        <a:t>0.943023</a:t>
                      </a:r>
                      <a:endParaRPr lang="fr-FR"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0.003141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56117903"/>
                  </a:ext>
                </a:extLst>
              </a:tr>
              <a:tr h="485503">
                <a:tc>
                  <a:txBody>
                    <a:bodyPr/>
                    <a:lstStyle/>
                    <a:p>
                      <a:pPr>
                        <a:lnSpc>
                          <a:spcPct val="107000"/>
                        </a:lnSpc>
                        <a:spcAft>
                          <a:spcPts val="800"/>
                        </a:spcAft>
                      </a:pPr>
                      <a:r>
                        <a:rPr lang="fr-FR" sz="1200">
                          <a:effectLst/>
                        </a:rPr>
                        <a:t>Somme_LivraisonLOG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highlight>
                            <a:srgbClr val="FFFF00"/>
                          </a:highlight>
                        </a:rPr>
                        <a:t>0.843529</a:t>
                      </a:r>
                      <a:endParaRPr lang="fr-FR"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-0.016020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0548398"/>
                  </a:ext>
                </a:extLst>
              </a:tr>
              <a:tr h="485503">
                <a:tc>
                  <a:txBody>
                    <a:bodyPr/>
                    <a:lstStyle/>
                    <a:p>
                      <a:pPr>
                        <a:lnSpc>
                          <a:spcPct val="107000"/>
                        </a:lnSpc>
                        <a:spcAft>
                          <a:spcPts val="800"/>
                        </a:spcAft>
                      </a:pPr>
                      <a:r>
                        <a:rPr lang="fr-FR" sz="1200">
                          <a:effectLst/>
                        </a:rPr>
                        <a:t>Somme_ProduitLOG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FFFF00"/>
                          </a:highlight>
                        </a:rPr>
                        <a:t>0.901721</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0.005539</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24987260"/>
                  </a:ext>
                </a:extLst>
              </a:tr>
            </a:tbl>
          </a:graphicData>
        </a:graphic>
      </p:graphicFrame>
    </p:spTree>
    <p:extLst>
      <p:ext uri="{BB962C8B-B14F-4D97-AF65-F5344CB8AC3E}">
        <p14:creationId xmlns:p14="http://schemas.microsoft.com/office/powerpoint/2010/main" val="224418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69048-6272-45D6-9E6E-068B47BDAA08}"/>
              </a:ext>
            </a:extLst>
          </p:cNvPr>
          <p:cNvSpPr>
            <a:spLocks noGrp="1"/>
          </p:cNvSpPr>
          <p:nvPr>
            <p:ph type="title"/>
          </p:nvPr>
        </p:nvSpPr>
        <p:spPr>
          <a:xfrm>
            <a:off x="838200" y="319150"/>
            <a:ext cx="10515600" cy="881320"/>
          </a:xfrm>
        </p:spPr>
        <p:txBody>
          <a:bodyPr/>
          <a:lstStyle/>
          <a:p>
            <a:pPr algn="ctr"/>
            <a:r>
              <a:rPr lang="fr-FR" b="1" dirty="0">
                <a:solidFill>
                  <a:schemeClr val="accent1"/>
                </a:solidFill>
              </a:rPr>
              <a:t>RÉDUCTION DIMENSIONNELLE</a:t>
            </a:r>
          </a:p>
        </p:txBody>
      </p:sp>
      <p:sp>
        <p:nvSpPr>
          <p:cNvPr id="3" name="Espace réservé du contenu 2">
            <a:extLst>
              <a:ext uri="{FF2B5EF4-FFF2-40B4-BE49-F238E27FC236}">
                <a16:creationId xmlns:a16="http://schemas.microsoft.com/office/drawing/2014/main" id="{CCFE47C0-D665-486F-B115-67E6F2C7060C}"/>
              </a:ext>
            </a:extLst>
          </p:cNvPr>
          <p:cNvSpPr>
            <a:spLocks noGrp="1"/>
          </p:cNvSpPr>
          <p:nvPr>
            <p:ph idx="1"/>
          </p:nvPr>
        </p:nvSpPr>
        <p:spPr>
          <a:xfrm>
            <a:off x="746249" y="1253331"/>
            <a:ext cx="10515600" cy="1045440"/>
          </a:xfrm>
        </p:spPr>
        <p:txBody>
          <a:bodyPr>
            <a:normAutofit fontScale="77500" lnSpcReduction="20000"/>
          </a:bodyPr>
          <a:lstStyle/>
          <a:p>
            <a:r>
              <a:rPr lang="fr-FR" dirty="0"/>
              <a:t>Nous allons utiliser une réduction de dimension non linéaire qui favorise la structure locale, TSNE.  En variant le voisinage des points c’est-à-dire la </a:t>
            </a:r>
            <a:r>
              <a:rPr lang="fr-FR" dirty="0" err="1"/>
              <a:t>perplexity</a:t>
            </a:r>
            <a:r>
              <a:rPr lang="fr-FR" dirty="0"/>
              <a:t>, nous remarquons qu’on a une meilleure représentation pour une valeur égale à 50.</a:t>
            </a:r>
          </a:p>
          <a:p>
            <a:pPr marL="0" indent="0">
              <a:buNone/>
            </a:pPr>
            <a:endParaRPr lang="fr-FR" dirty="0"/>
          </a:p>
          <a:p>
            <a:endParaRPr lang="fr-FR" dirty="0"/>
          </a:p>
        </p:txBody>
      </p:sp>
      <p:sp>
        <p:nvSpPr>
          <p:cNvPr id="4" name="Espace réservé de la date 3">
            <a:extLst>
              <a:ext uri="{FF2B5EF4-FFF2-40B4-BE49-F238E27FC236}">
                <a16:creationId xmlns:a16="http://schemas.microsoft.com/office/drawing/2014/main" id="{0C6C633C-8E81-4C18-9493-8D45EC969DA7}"/>
              </a:ext>
            </a:extLst>
          </p:cNvPr>
          <p:cNvSpPr>
            <a:spLocks noGrp="1"/>
          </p:cNvSpPr>
          <p:nvPr>
            <p:ph type="dt" sz="half" idx="10"/>
          </p:nvPr>
        </p:nvSpPr>
        <p:spPr/>
        <p:txBody>
          <a:bodyPr/>
          <a:lstStyle/>
          <a:p>
            <a:fld id="{51494E65-F8CD-4075-B1A8-E7F1CE018D06}" type="datetime1">
              <a:rPr lang="fr-FR" smtClean="0"/>
              <a:t>13/06/2021</a:t>
            </a:fld>
            <a:endParaRPr lang="fr-FR"/>
          </a:p>
        </p:txBody>
      </p:sp>
      <p:sp>
        <p:nvSpPr>
          <p:cNvPr id="6" name="Espace réservé du pied de page 5">
            <a:extLst>
              <a:ext uri="{FF2B5EF4-FFF2-40B4-BE49-F238E27FC236}">
                <a16:creationId xmlns:a16="http://schemas.microsoft.com/office/drawing/2014/main" id="{C700782A-CF64-420B-9A86-2718C199232B}"/>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F4CB872E-214B-45C8-92D0-FB1DC209A4B8}"/>
              </a:ext>
            </a:extLst>
          </p:cNvPr>
          <p:cNvSpPr>
            <a:spLocks noGrp="1"/>
          </p:cNvSpPr>
          <p:nvPr>
            <p:ph type="sldNum" sz="quarter" idx="12"/>
          </p:nvPr>
        </p:nvSpPr>
        <p:spPr/>
        <p:txBody>
          <a:bodyPr/>
          <a:lstStyle/>
          <a:p>
            <a:fld id="{2D05DFBB-18FE-46A8-B5DD-7169AB5D771C}" type="slidenum">
              <a:rPr lang="fr-FR" smtClean="0"/>
              <a:t>29</a:t>
            </a:fld>
            <a:endParaRPr lang="fr-FR"/>
          </a:p>
        </p:txBody>
      </p:sp>
      <p:pic>
        <p:nvPicPr>
          <p:cNvPr id="9" name="Picture 2">
            <a:extLst>
              <a:ext uri="{FF2B5EF4-FFF2-40B4-BE49-F238E27FC236}">
                <a16:creationId xmlns:a16="http://schemas.microsoft.com/office/drawing/2014/main" id="{68881DF3-0882-4B62-9A55-69C932810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88" y="2438480"/>
            <a:ext cx="4333875" cy="34956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E4C266F-3870-455D-AAFC-3E6CEF504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566" y="2486098"/>
            <a:ext cx="34956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76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CF9B3-3286-453A-A867-D20784E12ACD}"/>
              </a:ext>
            </a:extLst>
          </p:cNvPr>
          <p:cNvSpPr>
            <a:spLocks noGrp="1"/>
          </p:cNvSpPr>
          <p:nvPr>
            <p:ph type="title"/>
          </p:nvPr>
        </p:nvSpPr>
        <p:spPr>
          <a:xfrm>
            <a:off x="889284" y="171007"/>
            <a:ext cx="10515600" cy="876212"/>
          </a:xfrm>
        </p:spPr>
        <p:txBody>
          <a:bodyPr/>
          <a:lstStyle/>
          <a:p>
            <a:pPr algn="ctr"/>
            <a:r>
              <a:rPr lang="fr-FR" b="1" dirty="0">
                <a:solidFill>
                  <a:schemeClr val="accent1"/>
                </a:solidFill>
              </a:rPr>
              <a:t>RÉSUMÉ DE L’ÉTUDE</a:t>
            </a:r>
          </a:p>
        </p:txBody>
      </p:sp>
      <p:sp>
        <p:nvSpPr>
          <p:cNvPr id="3" name="Espace réservé du contenu 2">
            <a:extLst>
              <a:ext uri="{FF2B5EF4-FFF2-40B4-BE49-F238E27FC236}">
                <a16:creationId xmlns:a16="http://schemas.microsoft.com/office/drawing/2014/main" id="{72103C62-D590-44DF-960D-5C22703AA2BD}"/>
              </a:ext>
            </a:extLst>
          </p:cNvPr>
          <p:cNvSpPr>
            <a:spLocks noGrp="1"/>
          </p:cNvSpPr>
          <p:nvPr>
            <p:ph idx="1"/>
          </p:nvPr>
        </p:nvSpPr>
        <p:spPr>
          <a:xfrm>
            <a:off x="741141" y="1064787"/>
            <a:ext cx="10982591" cy="4728426"/>
          </a:xfrm>
        </p:spPr>
        <p:txBody>
          <a:bodyPr>
            <a:normAutofit fontScale="85000" lnSpcReduction="20000"/>
          </a:bodyPr>
          <a:lstStyle/>
          <a:p>
            <a:r>
              <a:rPr lang="fr-FR" dirty="0"/>
              <a:t>Notre objectif est de regrouper notre clientèle en des groupes qui ont des caractéristiques homogènes.</a:t>
            </a:r>
          </a:p>
          <a:p>
            <a:r>
              <a:rPr lang="fr-FR" dirty="0"/>
              <a:t>La plus part des clients présents dans notre base d’étude ne commandent qu’une seule fois notre objectif est de regrouper ces clients en fonction de leur caractéristique.</a:t>
            </a:r>
          </a:p>
          <a:p>
            <a:r>
              <a:rPr lang="fr-FR" dirty="0"/>
              <a:t>Nos clients se trouvent dans les 27 états du  Brazil.</a:t>
            </a:r>
          </a:p>
          <a:p>
            <a:r>
              <a:rPr lang="fr-FR" dirty="0"/>
              <a:t>Nous allons utiliser la segmentation RFM qui est une méthode principalement développée à l'origine pour les actions de marketing direct des </a:t>
            </a:r>
            <a:r>
              <a:rPr lang="fr-FR" dirty="0" err="1">
                <a:hlinkClick r:id="rId2"/>
              </a:rPr>
              <a:t>véadistes</a:t>
            </a:r>
            <a:r>
              <a:rPr lang="fr-FR" dirty="0"/>
              <a:t> (vente à distance).</a:t>
            </a:r>
          </a:p>
          <a:p>
            <a:r>
              <a:rPr lang="fr-FR" dirty="0"/>
              <a:t>La segmentation RFM prend en compte la Récence (date de la dernière commande), la Fréquence des commandes et le Montant (de la dernière commande ou sur une période donnée).</a:t>
            </a:r>
          </a:p>
          <a:p>
            <a:r>
              <a:rPr lang="fr-FR" dirty="0"/>
              <a:t>La segmentation RFM permet de cibler les offres, d'établir des groupes  basés sur la valeur des clients et de prévenir l'</a:t>
            </a:r>
            <a:r>
              <a:rPr lang="fr-FR" dirty="0">
                <a:hlinkClick r:id="rId3"/>
              </a:rPr>
              <a:t>attrition</a:t>
            </a:r>
            <a:r>
              <a:rPr lang="fr-FR" dirty="0"/>
              <a:t> (perte du client).</a:t>
            </a:r>
          </a:p>
        </p:txBody>
      </p:sp>
      <p:sp>
        <p:nvSpPr>
          <p:cNvPr id="4" name="Espace réservé de la date 3">
            <a:extLst>
              <a:ext uri="{FF2B5EF4-FFF2-40B4-BE49-F238E27FC236}">
                <a16:creationId xmlns:a16="http://schemas.microsoft.com/office/drawing/2014/main" id="{5BC38109-0C5C-4774-AB2E-575C64361336}"/>
              </a:ext>
            </a:extLst>
          </p:cNvPr>
          <p:cNvSpPr>
            <a:spLocks noGrp="1"/>
          </p:cNvSpPr>
          <p:nvPr>
            <p:ph type="dt" sz="half" idx="10"/>
          </p:nvPr>
        </p:nvSpPr>
        <p:spPr/>
        <p:txBody>
          <a:bodyPr/>
          <a:lstStyle/>
          <a:p>
            <a:fld id="{470B4E11-4A76-4DDA-BFC4-FF2DAB8F91FE}" type="datetime1">
              <a:rPr lang="fr-FR" smtClean="0"/>
              <a:t>13/06/2021</a:t>
            </a:fld>
            <a:endParaRPr lang="fr-FR" dirty="0"/>
          </a:p>
        </p:txBody>
      </p:sp>
      <p:sp>
        <p:nvSpPr>
          <p:cNvPr id="5" name="Espace réservé du pied de page 4">
            <a:extLst>
              <a:ext uri="{FF2B5EF4-FFF2-40B4-BE49-F238E27FC236}">
                <a16:creationId xmlns:a16="http://schemas.microsoft.com/office/drawing/2014/main" id="{FA0896D2-5ABA-473D-9AB5-0DBB9ECEF7C4}"/>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8EA31692-4FA2-4BE0-9C6B-8EBBC0F7DB01}"/>
              </a:ext>
            </a:extLst>
          </p:cNvPr>
          <p:cNvSpPr>
            <a:spLocks noGrp="1"/>
          </p:cNvSpPr>
          <p:nvPr>
            <p:ph type="sldNum" sz="quarter" idx="12"/>
          </p:nvPr>
        </p:nvSpPr>
        <p:spPr/>
        <p:txBody>
          <a:bodyPr/>
          <a:lstStyle/>
          <a:p>
            <a:fld id="{2D05DFBB-18FE-46A8-B5DD-7169AB5D771C}" type="slidenum">
              <a:rPr lang="fr-FR" smtClean="0"/>
              <a:t>3</a:t>
            </a:fld>
            <a:endParaRPr lang="fr-FR"/>
          </a:p>
        </p:txBody>
      </p:sp>
    </p:spTree>
    <p:extLst>
      <p:ext uri="{BB962C8B-B14F-4D97-AF65-F5344CB8AC3E}">
        <p14:creationId xmlns:p14="http://schemas.microsoft.com/office/powerpoint/2010/main" val="3078831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69048-6272-45D6-9E6E-068B47BDAA08}"/>
              </a:ext>
            </a:extLst>
          </p:cNvPr>
          <p:cNvSpPr>
            <a:spLocks noGrp="1"/>
          </p:cNvSpPr>
          <p:nvPr>
            <p:ph type="title"/>
          </p:nvPr>
        </p:nvSpPr>
        <p:spPr>
          <a:xfrm>
            <a:off x="838200" y="319150"/>
            <a:ext cx="10515600" cy="881320"/>
          </a:xfrm>
        </p:spPr>
        <p:txBody>
          <a:bodyPr>
            <a:normAutofit/>
          </a:bodyPr>
          <a:lstStyle/>
          <a:p>
            <a:pPr algn="ctr"/>
            <a:r>
              <a:rPr lang="fr-FR" b="1" dirty="0">
                <a:solidFill>
                  <a:schemeClr val="accent1"/>
                </a:solidFill>
              </a:rPr>
              <a:t>CHOIX DE L’ALGO DE CLUSTERING</a:t>
            </a:r>
          </a:p>
        </p:txBody>
      </p:sp>
      <p:sp>
        <p:nvSpPr>
          <p:cNvPr id="3" name="Espace réservé du contenu 2">
            <a:extLst>
              <a:ext uri="{FF2B5EF4-FFF2-40B4-BE49-F238E27FC236}">
                <a16:creationId xmlns:a16="http://schemas.microsoft.com/office/drawing/2014/main" id="{CCFE47C0-D665-486F-B115-67E6F2C7060C}"/>
              </a:ext>
            </a:extLst>
          </p:cNvPr>
          <p:cNvSpPr>
            <a:spLocks noGrp="1"/>
          </p:cNvSpPr>
          <p:nvPr>
            <p:ph idx="1"/>
          </p:nvPr>
        </p:nvSpPr>
        <p:spPr>
          <a:xfrm>
            <a:off x="741141" y="1046829"/>
            <a:ext cx="10515600" cy="4764342"/>
          </a:xfrm>
        </p:spPr>
        <p:txBody>
          <a:bodyPr>
            <a:normAutofit fontScale="92500" lnSpcReduction="20000"/>
          </a:bodyPr>
          <a:lstStyle/>
          <a:p>
            <a:r>
              <a:rPr lang="fr-FR" dirty="0"/>
              <a:t>Nous avons utiliser pour la réalisation de notre segmentation l’algorithme </a:t>
            </a:r>
            <a:r>
              <a:rPr lang="fr-FR" dirty="0">
                <a:solidFill>
                  <a:schemeClr val="accent1"/>
                </a:solidFill>
              </a:rPr>
              <a:t>K-Means</a:t>
            </a:r>
            <a:r>
              <a:rPr lang="fr-FR" dirty="0"/>
              <a:t>.</a:t>
            </a:r>
          </a:p>
          <a:p>
            <a:r>
              <a:rPr lang="fr-FR" dirty="0"/>
              <a:t>Pour déterminer la distance entre deux clusters dans l’algo de clustering hiérarchique nous avons 4 méthodes </a:t>
            </a:r>
            <a:r>
              <a:rPr lang="fr-FR" dirty="0">
                <a:solidFill>
                  <a:schemeClr val="accent1"/>
                </a:solidFill>
              </a:rPr>
              <a:t>le lien simple </a:t>
            </a:r>
            <a:r>
              <a:rPr lang="fr-FR" dirty="0"/>
              <a:t>(distance des points les plus proches), </a:t>
            </a:r>
            <a:r>
              <a:rPr lang="fr-FR" dirty="0">
                <a:solidFill>
                  <a:schemeClr val="accent1"/>
                </a:solidFill>
              </a:rPr>
              <a:t>le lien complet</a:t>
            </a:r>
            <a:r>
              <a:rPr lang="fr-FR" dirty="0"/>
              <a:t> (distance des points les plus éloignés), </a:t>
            </a:r>
            <a:r>
              <a:rPr lang="fr-FR" dirty="0">
                <a:solidFill>
                  <a:schemeClr val="accent1"/>
                </a:solidFill>
              </a:rPr>
              <a:t>le lien moyen </a:t>
            </a:r>
            <a:r>
              <a:rPr lang="fr-FR" dirty="0"/>
              <a:t>(moyenne des distances deux à deux des 2 clusters) permet de définir des clusters éloignés les uns des autres.</a:t>
            </a:r>
          </a:p>
          <a:p>
            <a:r>
              <a:rPr lang="fr-FR" dirty="0"/>
              <a:t>Nous avons aussi la </a:t>
            </a:r>
            <a:r>
              <a:rPr lang="fr-FR" dirty="0">
                <a:solidFill>
                  <a:schemeClr val="accent1"/>
                </a:solidFill>
              </a:rPr>
              <a:t>méthode de </a:t>
            </a:r>
            <a:r>
              <a:rPr lang="fr-FR" dirty="0" err="1">
                <a:solidFill>
                  <a:schemeClr val="accent1"/>
                </a:solidFill>
              </a:rPr>
              <a:t>ward</a:t>
            </a:r>
            <a:r>
              <a:rPr lang="fr-FR" dirty="0">
                <a:solidFill>
                  <a:schemeClr val="accent1"/>
                </a:solidFill>
              </a:rPr>
              <a:t> </a:t>
            </a:r>
            <a:r>
              <a:rPr lang="fr-FR" dirty="0"/>
              <a:t>qui regarde l’homogénéité des clusters qu’on mesure grâce à la variance intra cluster qu’on doit minimiser pour avoir des clusters bien resserrés ceci est lourd en calcul, pour y remédier on se fixe </a:t>
            </a:r>
            <a:r>
              <a:rPr lang="fr-FR" dirty="0">
                <a:solidFill>
                  <a:schemeClr val="accent1"/>
                </a:solidFill>
              </a:rPr>
              <a:t>k un nombre de clusters </a:t>
            </a:r>
            <a:r>
              <a:rPr lang="fr-FR" dirty="0"/>
              <a:t>qu’on veut avoir.</a:t>
            </a:r>
          </a:p>
          <a:p>
            <a:r>
              <a:rPr lang="fr-FR" dirty="0"/>
              <a:t>Et on cherche à séparer les données en k clusters de façon à minimiser la somme des variances intra cluster on appelle ça le K-means. </a:t>
            </a:r>
          </a:p>
          <a:p>
            <a:r>
              <a:rPr lang="fr-FR" dirty="0"/>
              <a:t>Le </a:t>
            </a:r>
            <a:r>
              <a:rPr lang="fr-FR" dirty="0" err="1"/>
              <a:t>kmeans</a:t>
            </a:r>
            <a:r>
              <a:rPr lang="fr-FR" dirty="0"/>
              <a:t> n’est pas adapté aux variables qualitatives on peut faire soit une AFC ou ACM et utiliser les composantes ou faire un k-mode </a:t>
            </a:r>
            <a:r>
              <a:rPr lang="fr-FR"/>
              <a:t>ou k-prototype. </a:t>
            </a:r>
            <a:endParaRPr lang="fr-FR" dirty="0"/>
          </a:p>
          <a:p>
            <a:endParaRPr lang="fr-FR" dirty="0"/>
          </a:p>
          <a:p>
            <a:endParaRPr lang="fr-FR" dirty="0"/>
          </a:p>
          <a:p>
            <a:endParaRPr lang="fr-FR" dirty="0"/>
          </a:p>
          <a:p>
            <a:endParaRPr lang="fr-FR" dirty="0"/>
          </a:p>
        </p:txBody>
      </p:sp>
      <p:sp>
        <p:nvSpPr>
          <p:cNvPr id="4" name="Espace réservé de la date 3">
            <a:extLst>
              <a:ext uri="{FF2B5EF4-FFF2-40B4-BE49-F238E27FC236}">
                <a16:creationId xmlns:a16="http://schemas.microsoft.com/office/drawing/2014/main" id="{0C6C633C-8E81-4C18-9493-8D45EC969DA7}"/>
              </a:ext>
            </a:extLst>
          </p:cNvPr>
          <p:cNvSpPr>
            <a:spLocks noGrp="1"/>
          </p:cNvSpPr>
          <p:nvPr>
            <p:ph type="dt" sz="half" idx="10"/>
          </p:nvPr>
        </p:nvSpPr>
        <p:spPr/>
        <p:txBody>
          <a:bodyPr/>
          <a:lstStyle/>
          <a:p>
            <a:fld id="{51494E65-F8CD-4075-B1A8-E7F1CE018D06}" type="datetime1">
              <a:rPr lang="fr-FR" smtClean="0"/>
              <a:t>13/06/2021</a:t>
            </a:fld>
            <a:endParaRPr lang="fr-FR"/>
          </a:p>
        </p:txBody>
      </p:sp>
      <p:sp>
        <p:nvSpPr>
          <p:cNvPr id="6" name="Espace réservé du pied de page 5">
            <a:extLst>
              <a:ext uri="{FF2B5EF4-FFF2-40B4-BE49-F238E27FC236}">
                <a16:creationId xmlns:a16="http://schemas.microsoft.com/office/drawing/2014/main" id="{C700782A-CF64-420B-9A86-2718C199232B}"/>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F4CB872E-214B-45C8-92D0-FB1DC209A4B8}"/>
              </a:ext>
            </a:extLst>
          </p:cNvPr>
          <p:cNvSpPr>
            <a:spLocks noGrp="1"/>
          </p:cNvSpPr>
          <p:nvPr>
            <p:ph type="sldNum" sz="quarter" idx="12"/>
          </p:nvPr>
        </p:nvSpPr>
        <p:spPr/>
        <p:txBody>
          <a:bodyPr/>
          <a:lstStyle/>
          <a:p>
            <a:fld id="{2D05DFBB-18FE-46A8-B5DD-7169AB5D771C}" type="slidenum">
              <a:rPr lang="fr-FR" smtClean="0"/>
              <a:t>30</a:t>
            </a:fld>
            <a:endParaRPr lang="fr-FR"/>
          </a:p>
        </p:txBody>
      </p:sp>
    </p:spTree>
    <p:extLst>
      <p:ext uri="{BB962C8B-B14F-4D97-AF65-F5344CB8AC3E}">
        <p14:creationId xmlns:p14="http://schemas.microsoft.com/office/powerpoint/2010/main" val="2240343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F0571-DC51-4A0F-9E9E-FC99D043C6B5}"/>
              </a:ext>
            </a:extLst>
          </p:cNvPr>
          <p:cNvSpPr>
            <a:spLocks noGrp="1"/>
          </p:cNvSpPr>
          <p:nvPr>
            <p:ph type="title"/>
          </p:nvPr>
        </p:nvSpPr>
        <p:spPr>
          <a:xfrm>
            <a:off x="838200" y="365125"/>
            <a:ext cx="10515600" cy="922187"/>
          </a:xfrm>
        </p:spPr>
        <p:txBody>
          <a:bodyPr/>
          <a:lstStyle/>
          <a:p>
            <a:pPr algn="ctr"/>
            <a:r>
              <a:rPr lang="fr-FR" b="1" dirty="0">
                <a:solidFill>
                  <a:schemeClr val="accent1"/>
                </a:solidFill>
              </a:rPr>
              <a:t>CHOIX DU NOMBRE DE CLUSTER</a:t>
            </a:r>
          </a:p>
        </p:txBody>
      </p:sp>
      <p:sp>
        <p:nvSpPr>
          <p:cNvPr id="3" name="Espace réservé du contenu 2">
            <a:extLst>
              <a:ext uri="{FF2B5EF4-FFF2-40B4-BE49-F238E27FC236}">
                <a16:creationId xmlns:a16="http://schemas.microsoft.com/office/drawing/2014/main" id="{54645E23-E250-4E5F-A177-F0646C373F8C}"/>
              </a:ext>
            </a:extLst>
          </p:cNvPr>
          <p:cNvSpPr>
            <a:spLocks noGrp="1"/>
          </p:cNvSpPr>
          <p:nvPr>
            <p:ph idx="1"/>
          </p:nvPr>
        </p:nvSpPr>
        <p:spPr>
          <a:xfrm>
            <a:off x="894392" y="1376087"/>
            <a:ext cx="10515600" cy="4351338"/>
          </a:xfrm>
        </p:spPr>
        <p:txBody>
          <a:bodyPr>
            <a:normAutofit fontScale="85000" lnSpcReduction="20000"/>
          </a:bodyPr>
          <a:lstStyle/>
          <a:p>
            <a:r>
              <a:rPr lang="fr-FR" dirty="0"/>
              <a:t>Nous avons  plusieurs métriques à notre disposition.</a:t>
            </a:r>
          </a:p>
          <a:p>
            <a:r>
              <a:rPr lang="fr-FR" dirty="0"/>
              <a:t>Avec la métrique du </a:t>
            </a:r>
            <a:r>
              <a:rPr lang="fr-FR" dirty="0">
                <a:solidFill>
                  <a:schemeClr val="accent1"/>
                </a:solidFill>
              </a:rPr>
              <a:t>coefficient de silhouette </a:t>
            </a:r>
            <a:r>
              <a:rPr lang="fr-FR" dirty="0"/>
              <a:t>qui nous permet de choisir le bon nombre de cluster en choisissant celui qui a le coefficient de silhouette (homogénéité et séparation des clusters) le plus grand ou proche de 1</a:t>
            </a:r>
          </a:p>
          <a:p>
            <a:r>
              <a:rPr lang="fr-FR" dirty="0"/>
              <a:t> Avec  </a:t>
            </a:r>
            <a:r>
              <a:rPr lang="fr-FR" dirty="0">
                <a:solidFill>
                  <a:schemeClr val="accent1"/>
                </a:solidFill>
              </a:rPr>
              <a:t>la somme des distances entre les points d'un cluster et son centroïde (</a:t>
            </a:r>
            <a:r>
              <a:rPr lang="fr-FR" dirty="0" err="1">
                <a:solidFill>
                  <a:schemeClr val="accent1"/>
                </a:solidFill>
              </a:rPr>
              <a:t>inertia</a:t>
            </a:r>
            <a:r>
              <a:rPr lang="fr-FR" dirty="0">
                <a:solidFill>
                  <a:schemeClr val="accent1"/>
                </a:solidFill>
              </a:rPr>
              <a:t>) </a:t>
            </a:r>
            <a:r>
              <a:rPr lang="fr-FR" dirty="0"/>
              <a:t>en fonction du nombre de cluster. On choisira le bon nombre de cluster la ou on a un point d’inflexion.</a:t>
            </a:r>
          </a:p>
          <a:p>
            <a:r>
              <a:rPr lang="fr-FR" dirty="0"/>
              <a:t> Avec la métrique du rapport entre la variance intra-cluster et la variance entre les grappes, qu'on appelle </a:t>
            </a:r>
            <a:r>
              <a:rPr lang="fr-FR" dirty="0">
                <a:solidFill>
                  <a:schemeClr val="accent1"/>
                </a:solidFill>
              </a:rPr>
              <a:t>la méthode de </a:t>
            </a:r>
            <a:r>
              <a:rPr lang="fr-FR" dirty="0" err="1">
                <a:solidFill>
                  <a:schemeClr val="accent1"/>
                </a:solidFill>
              </a:rPr>
              <a:t>Calinski</a:t>
            </a:r>
            <a:r>
              <a:rPr lang="fr-FR" dirty="0">
                <a:solidFill>
                  <a:schemeClr val="accent1"/>
                </a:solidFill>
              </a:rPr>
              <a:t> </a:t>
            </a:r>
            <a:r>
              <a:rPr lang="fr-FR" dirty="0" err="1">
                <a:solidFill>
                  <a:schemeClr val="accent1"/>
                </a:solidFill>
              </a:rPr>
              <a:t>harabasz</a:t>
            </a:r>
            <a:r>
              <a:rPr lang="fr-FR" dirty="0"/>
              <a:t>.</a:t>
            </a:r>
          </a:p>
          <a:p>
            <a:r>
              <a:rPr lang="fr-FR" dirty="0"/>
              <a:t>La </a:t>
            </a:r>
            <a:r>
              <a:rPr lang="fr-FR" dirty="0">
                <a:solidFill>
                  <a:schemeClr val="accent1"/>
                </a:solidFill>
              </a:rPr>
              <a:t>métrique Davies </a:t>
            </a:r>
            <a:r>
              <a:rPr lang="fr-FR" dirty="0" err="1">
                <a:solidFill>
                  <a:schemeClr val="accent1"/>
                </a:solidFill>
              </a:rPr>
              <a:t>Bouldin</a:t>
            </a:r>
            <a:r>
              <a:rPr lang="fr-FR" dirty="0">
                <a:solidFill>
                  <a:schemeClr val="accent1"/>
                </a:solidFill>
              </a:rPr>
              <a:t> </a:t>
            </a:r>
            <a:r>
              <a:rPr lang="fr-FR" dirty="0"/>
              <a:t>qui est la moyenne du rapport maximal entre la distance d'un point au centre de son groupe et la distance entre deux centres de groupes.</a:t>
            </a:r>
          </a:p>
          <a:p>
            <a:r>
              <a:rPr lang="fr-FR" dirty="0"/>
              <a:t>Nous avons faits aussi </a:t>
            </a:r>
            <a:r>
              <a:rPr lang="fr-FR" dirty="0">
                <a:solidFill>
                  <a:schemeClr val="accent1"/>
                </a:solidFill>
              </a:rPr>
              <a:t>une classification hiérarchique </a:t>
            </a:r>
            <a:r>
              <a:rPr lang="fr-FR" dirty="0"/>
              <a:t>sur la région de Rio de Janeiro (11677 clients) en utilisant le clustering de Ward.</a:t>
            </a:r>
          </a:p>
        </p:txBody>
      </p:sp>
      <p:sp>
        <p:nvSpPr>
          <p:cNvPr id="4" name="Espace réservé de la date 3">
            <a:extLst>
              <a:ext uri="{FF2B5EF4-FFF2-40B4-BE49-F238E27FC236}">
                <a16:creationId xmlns:a16="http://schemas.microsoft.com/office/drawing/2014/main" id="{9816AAB0-D313-4F20-9083-019B9D359EB2}"/>
              </a:ext>
            </a:extLst>
          </p:cNvPr>
          <p:cNvSpPr>
            <a:spLocks noGrp="1"/>
          </p:cNvSpPr>
          <p:nvPr>
            <p:ph type="dt" sz="half" idx="10"/>
          </p:nvPr>
        </p:nvSpPr>
        <p:spPr/>
        <p:txBody>
          <a:bodyPr/>
          <a:lstStyle/>
          <a:p>
            <a:fld id="{AE23847D-6DB9-41C5-BD04-DC506D98D846}" type="datetime1">
              <a:rPr lang="fr-FR" smtClean="0"/>
              <a:t>13/06/2021</a:t>
            </a:fld>
            <a:endParaRPr lang="fr-FR"/>
          </a:p>
        </p:txBody>
      </p:sp>
      <p:sp>
        <p:nvSpPr>
          <p:cNvPr id="5" name="Espace réservé du pied de page 4">
            <a:extLst>
              <a:ext uri="{FF2B5EF4-FFF2-40B4-BE49-F238E27FC236}">
                <a16:creationId xmlns:a16="http://schemas.microsoft.com/office/drawing/2014/main" id="{33B53A1D-CB51-4E4C-AA8B-26A892E1F32A}"/>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D54EE1FD-E98C-4192-B726-13ADA153B534}"/>
              </a:ext>
            </a:extLst>
          </p:cNvPr>
          <p:cNvSpPr>
            <a:spLocks noGrp="1"/>
          </p:cNvSpPr>
          <p:nvPr>
            <p:ph type="sldNum" sz="quarter" idx="12"/>
          </p:nvPr>
        </p:nvSpPr>
        <p:spPr/>
        <p:txBody>
          <a:bodyPr/>
          <a:lstStyle/>
          <a:p>
            <a:fld id="{2D05DFBB-18FE-46A8-B5DD-7169AB5D771C}" type="slidenum">
              <a:rPr lang="fr-FR" smtClean="0"/>
              <a:t>31</a:t>
            </a:fld>
            <a:endParaRPr lang="fr-FR"/>
          </a:p>
        </p:txBody>
      </p:sp>
    </p:spTree>
    <p:extLst>
      <p:ext uri="{BB962C8B-B14F-4D97-AF65-F5344CB8AC3E}">
        <p14:creationId xmlns:p14="http://schemas.microsoft.com/office/powerpoint/2010/main" val="850050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F0571-DC51-4A0F-9E9E-FC99D043C6B5}"/>
              </a:ext>
            </a:extLst>
          </p:cNvPr>
          <p:cNvSpPr>
            <a:spLocks noGrp="1"/>
          </p:cNvSpPr>
          <p:nvPr>
            <p:ph type="title"/>
          </p:nvPr>
        </p:nvSpPr>
        <p:spPr>
          <a:xfrm>
            <a:off x="782008" y="201657"/>
            <a:ext cx="10515600" cy="922187"/>
          </a:xfrm>
        </p:spPr>
        <p:txBody>
          <a:bodyPr/>
          <a:lstStyle/>
          <a:p>
            <a:pPr algn="ctr"/>
            <a:r>
              <a:rPr lang="fr-FR" b="1" dirty="0">
                <a:solidFill>
                  <a:schemeClr val="accent1"/>
                </a:solidFill>
              </a:rPr>
              <a:t>CHOIX DU NOMBRE DE CLUSTER</a:t>
            </a:r>
          </a:p>
        </p:txBody>
      </p:sp>
      <p:sp>
        <p:nvSpPr>
          <p:cNvPr id="3" name="Espace réservé du contenu 2">
            <a:extLst>
              <a:ext uri="{FF2B5EF4-FFF2-40B4-BE49-F238E27FC236}">
                <a16:creationId xmlns:a16="http://schemas.microsoft.com/office/drawing/2014/main" id="{54645E23-E250-4E5F-A177-F0646C373F8C}"/>
              </a:ext>
            </a:extLst>
          </p:cNvPr>
          <p:cNvSpPr>
            <a:spLocks noGrp="1"/>
          </p:cNvSpPr>
          <p:nvPr>
            <p:ph idx="1"/>
          </p:nvPr>
        </p:nvSpPr>
        <p:spPr>
          <a:xfrm>
            <a:off x="838200" y="1044043"/>
            <a:ext cx="10515600" cy="662157"/>
          </a:xfrm>
        </p:spPr>
        <p:txBody>
          <a:bodyPr>
            <a:normAutofit fontScale="70000" lnSpcReduction="20000"/>
          </a:bodyPr>
          <a:lstStyle/>
          <a:p>
            <a:r>
              <a:rPr lang="fr-FR" dirty="0"/>
              <a:t>Avec la classification hiérarchique en prenant les clients de Rio Janeiro avec un clustering de </a:t>
            </a:r>
            <a:r>
              <a:rPr lang="fr-FR" dirty="0" err="1"/>
              <a:t>ward</a:t>
            </a:r>
            <a:r>
              <a:rPr lang="fr-FR" dirty="0"/>
              <a:t> qui regarde l’homogénéité des clusters en le mesurant grâce à la variance intra cluster.</a:t>
            </a:r>
          </a:p>
        </p:txBody>
      </p:sp>
      <p:sp>
        <p:nvSpPr>
          <p:cNvPr id="4" name="Espace réservé de la date 3">
            <a:extLst>
              <a:ext uri="{FF2B5EF4-FFF2-40B4-BE49-F238E27FC236}">
                <a16:creationId xmlns:a16="http://schemas.microsoft.com/office/drawing/2014/main" id="{9816AAB0-D313-4F20-9083-019B9D359EB2}"/>
              </a:ext>
            </a:extLst>
          </p:cNvPr>
          <p:cNvSpPr>
            <a:spLocks noGrp="1"/>
          </p:cNvSpPr>
          <p:nvPr>
            <p:ph type="dt" sz="half" idx="10"/>
          </p:nvPr>
        </p:nvSpPr>
        <p:spPr/>
        <p:txBody>
          <a:bodyPr/>
          <a:lstStyle/>
          <a:p>
            <a:fld id="{AE23847D-6DB9-41C5-BD04-DC506D98D846}" type="datetime1">
              <a:rPr lang="fr-FR" smtClean="0"/>
              <a:t>13/06/2021</a:t>
            </a:fld>
            <a:endParaRPr lang="fr-FR"/>
          </a:p>
        </p:txBody>
      </p:sp>
      <p:sp>
        <p:nvSpPr>
          <p:cNvPr id="5" name="Espace réservé du pied de page 4">
            <a:extLst>
              <a:ext uri="{FF2B5EF4-FFF2-40B4-BE49-F238E27FC236}">
                <a16:creationId xmlns:a16="http://schemas.microsoft.com/office/drawing/2014/main" id="{33B53A1D-CB51-4E4C-AA8B-26A892E1F32A}"/>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D54EE1FD-E98C-4192-B726-13ADA153B534}"/>
              </a:ext>
            </a:extLst>
          </p:cNvPr>
          <p:cNvSpPr>
            <a:spLocks noGrp="1"/>
          </p:cNvSpPr>
          <p:nvPr>
            <p:ph type="sldNum" sz="quarter" idx="12"/>
          </p:nvPr>
        </p:nvSpPr>
        <p:spPr/>
        <p:txBody>
          <a:bodyPr/>
          <a:lstStyle/>
          <a:p>
            <a:fld id="{2D05DFBB-18FE-46A8-B5DD-7169AB5D771C}" type="slidenum">
              <a:rPr lang="fr-FR" smtClean="0"/>
              <a:t>32</a:t>
            </a:fld>
            <a:endParaRPr lang="fr-FR"/>
          </a:p>
        </p:txBody>
      </p:sp>
      <p:pic>
        <p:nvPicPr>
          <p:cNvPr id="1026" name="Picture 2">
            <a:extLst>
              <a:ext uri="{FF2B5EF4-FFF2-40B4-BE49-F238E27FC236}">
                <a16:creationId xmlns:a16="http://schemas.microsoft.com/office/drawing/2014/main" id="{DBD8B5DA-115E-41C5-9907-B43AC2187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555" y="1650324"/>
            <a:ext cx="8185643" cy="470602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avec flèche 7">
            <a:extLst>
              <a:ext uri="{FF2B5EF4-FFF2-40B4-BE49-F238E27FC236}">
                <a16:creationId xmlns:a16="http://schemas.microsoft.com/office/drawing/2014/main" id="{EC860A00-7649-4C61-BC87-A1B86B1C0C3F}"/>
              </a:ext>
            </a:extLst>
          </p:cNvPr>
          <p:cNvCxnSpPr>
            <a:cxnSpLocks/>
          </p:cNvCxnSpPr>
          <p:nvPr/>
        </p:nvCxnSpPr>
        <p:spPr>
          <a:xfrm>
            <a:off x="2050869" y="3540034"/>
            <a:ext cx="77827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D566C77D-4D25-4590-8EEA-F316929801B7}"/>
              </a:ext>
            </a:extLst>
          </p:cNvPr>
          <p:cNvSpPr txBox="1"/>
          <p:nvPr/>
        </p:nvSpPr>
        <p:spPr>
          <a:xfrm>
            <a:off x="9833631" y="2559298"/>
            <a:ext cx="1951401"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a:t>En coupant notre dendrogramme pour une distance entre chaque paire de cluster égal à 75, on peut fixer le nombre de clusters égal à 6. </a:t>
            </a:r>
          </a:p>
        </p:txBody>
      </p:sp>
    </p:spTree>
    <p:extLst>
      <p:ext uri="{BB962C8B-B14F-4D97-AF65-F5344CB8AC3E}">
        <p14:creationId xmlns:p14="http://schemas.microsoft.com/office/powerpoint/2010/main" val="1382346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F0571-DC51-4A0F-9E9E-FC99D043C6B5}"/>
              </a:ext>
            </a:extLst>
          </p:cNvPr>
          <p:cNvSpPr>
            <a:spLocks noGrp="1"/>
          </p:cNvSpPr>
          <p:nvPr>
            <p:ph type="title"/>
          </p:nvPr>
        </p:nvSpPr>
        <p:spPr>
          <a:xfrm>
            <a:off x="838200" y="365125"/>
            <a:ext cx="10515600" cy="922187"/>
          </a:xfrm>
        </p:spPr>
        <p:txBody>
          <a:bodyPr/>
          <a:lstStyle/>
          <a:p>
            <a:pPr algn="ctr"/>
            <a:r>
              <a:rPr lang="fr-FR" b="1" dirty="0">
                <a:solidFill>
                  <a:schemeClr val="accent1"/>
                </a:solidFill>
              </a:rPr>
              <a:t>CHOIX DU NOMBRE DE CLUSTER</a:t>
            </a:r>
          </a:p>
        </p:txBody>
      </p:sp>
      <p:sp>
        <p:nvSpPr>
          <p:cNvPr id="3" name="Espace réservé du contenu 2">
            <a:extLst>
              <a:ext uri="{FF2B5EF4-FFF2-40B4-BE49-F238E27FC236}">
                <a16:creationId xmlns:a16="http://schemas.microsoft.com/office/drawing/2014/main" id="{54645E23-E250-4E5F-A177-F0646C373F8C}"/>
              </a:ext>
            </a:extLst>
          </p:cNvPr>
          <p:cNvSpPr>
            <a:spLocks noGrp="1"/>
          </p:cNvSpPr>
          <p:nvPr>
            <p:ph idx="1"/>
          </p:nvPr>
        </p:nvSpPr>
        <p:spPr>
          <a:xfrm>
            <a:off x="894392" y="1171751"/>
            <a:ext cx="10515600" cy="1499931"/>
          </a:xfrm>
        </p:spPr>
        <p:txBody>
          <a:bodyPr>
            <a:normAutofit fontScale="70000" lnSpcReduction="20000"/>
          </a:bodyPr>
          <a:lstStyle/>
          <a:p>
            <a:r>
              <a:rPr lang="fr-FR" dirty="0"/>
              <a:t>Pour la suite de notre étude nous allons prendre comme métrique </a:t>
            </a:r>
            <a:r>
              <a:rPr lang="fr-FR" dirty="0">
                <a:solidFill>
                  <a:schemeClr val="accent1"/>
                </a:solidFill>
              </a:rPr>
              <a:t>la somme des distances entre les points d'un cluster et son centroïde (</a:t>
            </a:r>
            <a:r>
              <a:rPr lang="fr-FR" dirty="0" err="1">
                <a:solidFill>
                  <a:schemeClr val="accent1"/>
                </a:solidFill>
              </a:rPr>
              <a:t>inertia</a:t>
            </a:r>
            <a:r>
              <a:rPr lang="fr-FR" dirty="0">
                <a:solidFill>
                  <a:schemeClr val="accent1"/>
                </a:solidFill>
              </a:rPr>
              <a:t>)</a:t>
            </a:r>
          </a:p>
          <a:p>
            <a:r>
              <a:rPr lang="fr-FR" dirty="0"/>
              <a:t>Grâce à la courbe </a:t>
            </a:r>
            <a:r>
              <a:rPr lang="fr-FR" dirty="0" err="1"/>
              <a:t>elbow</a:t>
            </a:r>
            <a:r>
              <a:rPr lang="fr-FR" dirty="0"/>
              <a:t> nous déterminons notre nombre de clusters égal à 6.</a:t>
            </a:r>
          </a:p>
          <a:p>
            <a:r>
              <a:rPr lang="fr-FR" dirty="0"/>
              <a:t>Nous avons choisis ce nombre de classes  car il sera facilement exploitable par les équipes au lieu de prendre 11 qui est aussi un point d’inflexion.</a:t>
            </a:r>
          </a:p>
          <a:p>
            <a:endParaRPr lang="fr-FR" dirty="0"/>
          </a:p>
          <a:p>
            <a:endParaRPr lang="fr-FR" dirty="0"/>
          </a:p>
        </p:txBody>
      </p:sp>
      <p:pic>
        <p:nvPicPr>
          <p:cNvPr id="9218" name="Picture 2">
            <a:extLst>
              <a:ext uri="{FF2B5EF4-FFF2-40B4-BE49-F238E27FC236}">
                <a16:creationId xmlns:a16="http://schemas.microsoft.com/office/drawing/2014/main" id="{CB551AA3-ECE9-4850-8D05-F565E493B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226" y="2809465"/>
            <a:ext cx="5724751" cy="3801290"/>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a:extLst>
              <a:ext uri="{FF2B5EF4-FFF2-40B4-BE49-F238E27FC236}">
                <a16:creationId xmlns:a16="http://schemas.microsoft.com/office/drawing/2014/main" id="{1E920143-B7D5-4136-8DBB-E0CAE122C793}"/>
              </a:ext>
            </a:extLst>
          </p:cNvPr>
          <p:cNvSpPr>
            <a:spLocks noGrp="1"/>
          </p:cNvSpPr>
          <p:nvPr>
            <p:ph type="dt" sz="half" idx="10"/>
          </p:nvPr>
        </p:nvSpPr>
        <p:spPr/>
        <p:txBody>
          <a:bodyPr/>
          <a:lstStyle/>
          <a:p>
            <a:fld id="{04E940FF-3B70-4B21-9E77-5F57A4FD7C20}" type="datetime1">
              <a:rPr lang="fr-FR" smtClean="0"/>
              <a:t>13/06/2021</a:t>
            </a:fld>
            <a:endParaRPr lang="fr-FR"/>
          </a:p>
        </p:txBody>
      </p:sp>
      <p:sp>
        <p:nvSpPr>
          <p:cNvPr id="6" name="Espace réservé du pied de page 5">
            <a:extLst>
              <a:ext uri="{FF2B5EF4-FFF2-40B4-BE49-F238E27FC236}">
                <a16:creationId xmlns:a16="http://schemas.microsoft.com/office/drawing/2014/main" id="{F8243A80-3E13-4F13-92FE-96E6DE834AE4}"/>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A2B53EEB-A380-4BA3-9CC6-D9018D0A6FC9}"/>
              </a:ext>
            </a:extLst>
          </p:cNvPr>
          <p:cNvSpPr>
            <a:spLocks noGrp="1"/>
          </p:cNvSpPr>
          <p:nvPr>
            <p:ph type="sldNum" sz="quarter" idx="12"/>
          </p:nvPr>
        </p:nvSpPr>
        <p:spPr/>
        <p:txBody>
          <a:bodyPr/>
          <a:lstStyle/>
          <a:p>
            <a:fld id="{2D05DFBB-18FE-46A8-B5DD-7169AB5D771C}" type="slidenum">
              <a:rPr lang="fr-FR" smtClean="0"/>
              <a:t>33</a:t>
            </a:fld>
            <a:endParaRPr lang="fr-FR"/>
          </a:p>
        </p:txBody>
      </p:sp>
    </p:spTree>
    <p:extLst>
      <p:ext uri="{BB962C8B-B14F-4D97-AF65-F5344CB8AC3E}">
        <p14:creationId xmlns:p14="http://schemas.microsoft.com/office/powerpoint/2010/main" val="1710444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F0571-DC51-4A0F-9E9E-FC99D043C6B5}"/>
              </a:ext>
            </a:extLst>
          </p:cNvPr>
          <p:cNvSpPr>
            <a:spLocks noGrp="1"/>
          </p:cNvSpPr>
          <p:nvPr>
            <p:ph type="title"/>
          </p:nvPr>
        </p:nvSpPr>
        <p:spPr>
          <a:xfrm>
            <a:off x="838200" y="365125"/>
            <a:ext cx="10515600" cy="922187"/>
          </a:xfrm>
        </p:spPr>
        <p:txBody>
          <a:bodyPr/>
          <a:lstStyle/>
          <a:p>
            <a:pPr algn="ctr"/>
            <a:r>
              <a:rPr lang="fr-FR" b="1" dirty="0">
                <a:solidFill>
                  <a:schemeClr val="accent1"/>
                </a:solidFill>
              </a:rPr>
              <a:t>REPRÉSENTATION  DE NOS CLUSTERS</a:t>
            </a:r>
          </a:p>
        </p:txBody>
      </p:sp>
      <p:sp>
        <p:nvSpPr>
          <p:cNvPr id="3" name="Espace réservé du contenu 2">
            <a:extLst>
              <a:ext uri="{FF2B5EF4-FFF2-40B4-BE49-F238E27FC236}">
                <a16:creationId xmlns:a16="http://schemas.microsoft.com/office/drawing/2014/main" id="{54645E23-E250-4E5F-A177-F0646C373F8C}"/>
              </a:ext>
            </a:extLst>
          </p:cNvPr>
          <p:cNvSpPr>
            <a:spLocks noGrp="1"/>
          </p:cNvSpPr>
          <p:nvPr>
            <p:ph idx="1"/>
          </p:nvPr>
        </p:nvSpPr>
        <p:spPr>
          <a:xfrm>
            <a:off x="894392" y="1376087"/>
            <a:ext cx="10515600" cy="973768"/>
          </a:xfrm>
        </p:spPr>
        <p:txBody>
          <a:bodyPr>
            <a:normAutofit/>
          </a:bodyPr>
          <a:lstStyle/>
          <a:p>
            <a:r>
              <a:rPr lang="fr-FR" dirty="0"/>
              <a:t>Nous allons représenter nos 6 clusters avec les composantes de l’ACP, les variables de la segmentation RFM.</a:t>
            </a:r>
          </a:p>
        </p:txBody>
      </p:sp>
      <p:pic>
        <p:nvPicPr>
          <p:cNvPr id="10242" name="Picture 2">
            <a:extLst>
              <a:ext uri="{FF2B5EF4-FFF2-40B4-BE49-F238E27FC236}">
                <a16:creationId xmlns:a16="http://schemas.microsoft.com/office/drawing/2014/main" id="{5B044DB6-241D-44BB-AD7D-713675E45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08" y="2206820"/>
            <a:ext cx="5573241" cy="417093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BD8E417-0DF9-44EC-841B-71E9BCCD3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884" y="2011051"/>
            <a:ext cx="4752975" cy="456247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25F175CB-C171-44EF-9C74-4AFA3ABDF34B}"/>
              </a:ext>
            </a:extLst>
          </p:cNvPr>
          <p:cNvSpPr>
            <a:spLocks noGrp="1"/>
          </p:cNvSpPr>
          <p:nvPr>
            <p:ph type="dt" sz="half" idx="10"/>
          </p:nvPr>
        </p:nvSpPr>
        <p:spPr/>
        <p:txBody>
          <a:bodyPr/>
          <a:lstStyle/>
          <a:p>
            <a:fld id="{A727A0D7-622C-46F0-9BFA-0A3870032A2A}" type="datetime1">
              <a:rPr lang="fr-FR" smtClean="0"/>
              <a:t>13/06/2021</a:t>
            </a:fld>
            <a:endParaRPr lang="fr-FR"/>
          </a:p>
        </p:txBody>
      </p:sp>
      <p:sp>
        <p:nvSpPr>
          <p:cNvPr id="5" name="Espace réservé du pied de page 4">
            <a:extLst>
              <a:ext uri="{FF2B5EF4-FFF2-40B4-BE49-F238E27FC236}">
                <a16:creationId xmlns:a16="http://schemas.microsoft.com/office/drawing/2014/main" id="{2B777386-21A5-40D5-A4F8-70C3BDCEF0D2}"/>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B103F76C-04BD-4100-AA3B-73BC776A7ABD}"/>
              </a:ext>
            </a:extLst>
          </p:cNvPr>
          <p:cNvSpPr>
            <a:spLocks noGrp="1"/>
          </p:cNvSpPr>
          <p:nvPr>
            <p:ph type="sldNum" sz="quarter" idx="12"/>
          </p:nvPr>
        </p:nvSpPr>
        <p:spPr/>
        <p:txBody>
          <a:bodyPr/>
          <a:lstStyle/>
          <a:p>
            <a:fld id="{2D05DFBB-18FE-46A8-B5DD-7169AB5D771C}" type="slidenum">
              <a:rPr lang="fr-FR" smtClean="0"/>
              <a:t>34</a:t>
            </a:fld>
            <a:endParaRPr lang="fr-FR"/>
          </a:p>
        </p:txBody>
      </p:sp>
    </p:spTree>
    <p:extLst>
      <p:ext uri="{BB962C8B-B14F-4D97-AF65-F5344CB8AC3E}">
        <p14:creationId xmlns:p14="http://schemas.microsoft.com/office/powerpoint/2010/main" val="1099130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F0571-DC51-4A0F-9E9E-FC99D043C6B5}"/>
              </a:ext>
            </a:extLst>
          </p:cNvPr>
          <p:cNvSpPr>
            <a:spLocks noGrp="1"/>
          </p:cNvSpPr>
          <p:nvPr>
            <p:ph type="title"/>
          </p:nvPr>
        </p:nvSpPr>
        <p:spPr>
          <a:xfrm>
            <a:off x="838200" y="365125"/>
            <a:ext cx="10515600" cy="922187"/>
          </a:xfrm>
        </p:spPr>
        <p:txBody>
          <a:bodyPr/>
          <a:lstStyle/>
          <a:p>
            <a:pPr algn="ctr"/>
            <a:r>
              <a:rPr lang="fr-FR" b="1" dirty="0">
                <a:solidFill>
                  <a:schemeClr val="accent1"/>
                </a:solidFill>
              </a:rPr>
              <a:t>REPRÉSENTATION  DE NOS CLUSTERS</a:t>
            </a:r>
          </a:p>
        </p:txBody>
      </p:sp>
      <p:sp>
        <p:nvSpPr>
          <p:cNvPr id="3" name="Espace réservé du contenu 2">
            <a:extLst>
              <a:ext uri="{FF2B5EF4-FFF2-40B4-BE49-F238E27FC236}">
                <a16:creationId xmlns:a16="http://schemas.microsoft.com/office/drawing/2014/main" id="{54645E23-E250-4E5F-A177-F0646C373F8C}"/>
              </a:ext>
            </a:extLst>
          </p:cNvPr>
          <p:cNvSpPr>
            <a:spLocks noGrp="1"/>
          </p:cNvSpPr>
          <p:nvPr>
            <p:ph idx="1"/>
          </p:nvPr>
        </p:nvSpPr>
        <p:spPr>
          <a:xfrm>
            <a:off x="894392" y="1376087"/>
            <a:ext cx="10515600" cy="973768"/>
          </a:xfrm>
        </p:spPr>
        <p:txBody>
          <a:bodyPr>
            <a:normAutofit/>
          </a:bodyPr>
          <a:lstStyle/>
          <a:p>
            <a:r>
              <a:rPr lang="fr-FR" dirty="0"/>
              <a:t>Nous allons représenter nos 6 clusters avec les composantes de la TSNE.</a:t>
            </a:r>
          </a:p>
        </p:txBody>
      </p:sp>
      <p:pic>
        <p:nvPicPr>
          <p:cNvPr id="11266" name="Picture 2">
            <a:extLst>
              <a:ext uri="{FF2B5EF4-FFF2-40B4-BE49-F238E27FC236}">
                <a16:creationId xmlns:a16="http://schemas.microsoft.com/office/drawing/2014/main" id="{18398470-362A-4642-B063-E34D1565A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698" y="2131117"/>
            <a:ext cx="9019004" cy="436175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C241B325-2359-4E79-B635-58E7E49484BC}"/>
              </a:ext>
            </a:extLst>
          </p:cNvPr>
          <p:cNvSpPr>
            <a:spLocks noGrp="1"/>
          </p:cNvSpPr>
          <p:nvPr>
            <p:ph type="dt" sz="half" idx="10"/>
          </p:nvPr>
        </p:nvSpPr>
        <p:spPr/>
        <p:txBody>
          <a:bodyPr/>
          <a:lstStyle/>
          <a:p>
            <a:fld id="{B33BA2CA-5CA7-4F6E-B20E-3E43ACB8DCB8}" type="datetime1">
              <a:rPr lang="fr-FR" smtClean="0"/>
              <a:t>13/06/2021</a:t>
            </a:fld>
            <a:endParaRPr lang="fr-FR"/>
          </a:p>
        </p:txBody>
      </p:sp>
      <p:sp>
        <p:nvSpPr>
          <p:cNvPr id="5" name="Espace réservé du pied de page 4">
            <a:extLst>
              <a:ext uri="{FF2B5EF4-FFF2-40B4-BE49-F238E27FC236}">
                <a16:creationId xmlns:a16="http://schemas.microsoft.com/office/drawing/2014/main" id="{1CA74B43-D927-42FD-8FE6-1FF9D210C93A}"/>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BA59455D-D4B3-4E92-B9ED-400797DA27E9}"/>
              </a:ext>
            </a:extLst>
          </p:cNvPr>
          <p:cNvSpPr>
            <a:spLocks noGrp="1"/>
          </p:cNvSpPr>
          <p:nvPr>
            <p:ph type="sldNum" sz="quarter" idx="12"/>
          </p:nvPr>
        </p:nvSpPr>
        <p:spPr/>
        <p:txBody>
          <a:bodyPr/>
          <a:lstStyle/>
          <a:p>
            <a:fld id="{2D05DFBB-18FE-46A8-B5DD-7169AB5D771C}" type="slidenum">
              <a:rPr lang="fr-FR" smtClean="0"/>
              <a:t>35</a:t>
            </a:fld>
            <a:endParaRPr lang="fr-FR"/>
          </a:p>
        </p:txBody>
      </p:sp>
    </p:spTree>
    <p:extLst>
      <p:ext uri="{BB962C8B-B14F-4D97-AF65-F5344CB8AC3E}">
        <p14:creationId xmlns:p14="http://schemas.microsoft.com/office/powerpoint/2010/main" val="998424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A0EA2D-AA78-4EEB-9C10-DC44CE11601E}"/>
              </a:ext>
            </a:extLst>
          </p:cNvPr>
          <p:cNvSpPr>
            <a:spLocks noGrp="1"/>
          </p:cNvSpPr>
          <p:nvPr>
            <p:ph type="title"/>
          </p:nvPr>
        </p:nvSpPr>
        <p:spPr>
          <a:xfrm>
            <a:off x="879067" y="181224"/>
            <a:ext cx="10515600" cy="901753"/>
          </a:xfrm>
        </p:spPr>
        <p:txBody>
          <a:bodyPr/>
          <a:lstStyle/>
          <a:p>
            <a:pPr algn="ctr"/>
            <a:r>
              <a:rPr lang="fr-FR" b="1" dirty="0">
                <a:solidFill>
                  <a:schemeClr val="accent1"/>
                </a:solidFill>
              </a:rPr>
              <a:t>STABILITÉ DE NOS CLUSTERS </a:t>
            </a:r>
          </a:p>
        </p:txBody>
      </p:sp>
      <p:sp>
        <p:nvSpPr>
          <p:cNvPr id="3" name="Espace réservé du contenu 2">
            <a:extLst>
              <a:ext uri="{FF2B5EF4-FFF2-40B4-BE49-F238E27FC236}">
                <a16:creationId xmlns:a16="http://schemas.microsoft.com/office/drawing/2014/main" id="{7A9402E7-C8EF-40F6-A31F-FF8D91A7A124}"/>
              </a:ext>
            </a:extLst>
          </p:cNvPr>
          <p:cNvSpPr>
            <a:spLocks noGrp="1"/>
          </p:cNvSpPr>
          <p:nvPr>
            <p:ph idx="1"/>
          </p:nvPr>
        </p:nvSpPr>
        <p:spPr>
          <a:xfrm>
            <a:off x="838200" y="1082977"/>
            <a:ext cx="10515600" cy="1317962"/>
          </a:xfrm>
        </p:spPr>
        <p:txBody>
          <a:bodyPr>
            <a:normAutofit fontScale="85000" lnSpcReduction="20000"/>
          </a:bodyPr>
          <a:lstStyle/>
          <a:p>
            <a:r>
              <a:rPr lang="fr-FR" dirty="0"/>
              <a:t>En prenant la première segmentation comme notre référence </a:t>
            </a:r>
          </a:p>
          <a:p>
            <a:r>
              <a:rPr lang="fr-FR" dirty="0"/>
              <a:t>Nous avons lancés plusieurs fois (200) notre modèle  nous </a:t>
            </a:r>
            <a:r>
              <a:rPr lang="fr-FR" dirty="0">
                <a:solidFill>
                  <a:schemeClr val="accent1"/>
                </a:solidFill>
              </a:rPr>
              <a:t>calculons le rand index</a:t>
            </a:r>
            <a:r>
              <a:rPr lang="fr-FR" dirty="0"/>
              <a:t> qui permet de mesurer la similarité des modèles en fonction de notre modèle de référence.</a:t>
            </a:r>
          </a:p>
        </p:txBody>
      </p:sp>
      <p:sp>
        <p:nvSpPr>
          <p:cNvPr id="4" name="ZoneTexte 3">
            <a:extLst>
              <a:ext uri="{FF2B5EF4-FFF2-40B4-BE49-F238E27FC236}">
                <a16:creationId xmlns:a16="http://schemas.microsoft.com/office/drawing/2014/main" id="{C0272F3D-1008-4B8A-BC7A-1BA2F77B9B8D}"/>
              </a:ext>
            </a:extLst>
          </p:cNvPr>
          <p:cNvSpPr txBox="1"/>
          <p:nvPr/>
        </p:nvSpPr>
        <p:spPr>
          <a:xfrm>
            <a:off x="8308743" y="3487783"/>
            <a:ext cx="3298372"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Nous avons des rand index qui sont presque égales à 1 ce qui montre que nos modèles sont stables par rapport à la référente.</a:t>
            </a:r>
          </a:p>
          <a:p>
            <a:r>
              <a:rPr lang="fr-FR" dirty="0"/>
              <a:t>En moyenne nous avons une ARI égal à 0,982 et une médiane égale à 0,984</a:t>
            </a:r>
          </a:p>
        </p:txBody>
      </p:sp>
      <p:sp>
        <p:nvSpPr>
          <p:cNvPr id="5" name="Espace réservé de la date 4">
            <a:extLst>
              <a:ext uri="{FF2B5EF4-FFF2-40B4-BE49-F238E27FC236}">
                <a16:creationId xmlns:a16="http://schemas.microsoft.com/office/drawing/2014/main" id="{51FFD8C1-FDCD-432A-BE76-836592FCA8E2}"/>
              </a:ext>
            </a:extLst>
          </p:cNvPr>
          <p:cNvSpPr>
            <a:spLocks noGrp="1"/>
          </p:cNvSpPr>
          <p:nvPr>
            <p:ph type="dt" sz="half" idx="10"/>
          </p:nvPr>
        </p:nvSpPr>
        <p:spPr/>
        <p:txBody>
          <a:bodyPr/>
          <a:lstStyle/>
          <a:p>
            <a:fld id="{3BB4391E-0610-4EF9-B2FD-BD68E088CFB5}" type="datetime1">
              <a:rPr lang="fr-FR" smtClean="0"/>
              <a:t>13/06/2021</a:t>
            </a:fld>
            <a:endParaRPr lang="fr-FR"/>
          </a:p>
        </p:txBody>
      </p:sp>
      <p:sp>
        <p:nvSpPr>
          <p:cNvPr id="6" name="Espace réservé du pied de page 5">
            <a:extLst>
              <a:ext uri="{FF2B5EF4-FFF2-40B4-BE49-F238E27FC236}">
                <a16:creationId xmlns:a16="http://schemas.microsoft.com/office/drawing/2014/main" id="{9C0FFDD1-A0DA-4F78-BCB7-5AAE308035F4}"/>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BB0128A1-E203-4E0D-AA53-4B93F9DA9963}"/>
              </a:ext>
            </a:extLst>
          </p:cNvPr>
          <p:cNvSpPr>
            <a:spLocks noGrp="1"/>
          </p:cNvSpPr>
          <p:nvPr>
            <p:ph type="sldNum" sz="quarter" idx="12"/>
          </p:nvPr>
        </p:nvSpPr>
        <p:spPr/>
        <p:txBody>
          <a:bodyPr/>
          <a:lstStyle/>
          <a:p>
            <a:fld id="{2D05DFBB-18FE-46A8-B5DD-7169AB5D771C}" type="slidenum">
              <a:rPr lang="fr-FR" smtClean="0"/>
              <a:t>36</a:t>
            </a:fld>
            <a:endParaRPr lang="fr-FR"/>
          </a:p>
        </p:txBody>
      </p:sp>
      <p:pic>
        <p:nvPicPr>
          <p:cNvPr id="1026" name="Picture 2">
            <a:extLst>
              <a:ext uri="{FF2B5EF4-FFF2-40B4-BE49-F238E27FC236}">
                <a16:creationId xmlns:a16="http://schemas.microsoft.com/office/drawing/2014/main" id="{FD042F8F-3FF4-41F9-921F-D5E63B31C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85" y="2201712"/>
            <a:ext cx="6407930" cy="415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363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063D27-461E-468F-8137-D7AB4D6ED51F}"/>
              </a:ext>
            </a:extLst>
          </p:cNvPr>
          <p:cNvSpPr>
            <a:spLocks noGrp="1"/>
          </p:cNvSpPr>
          <p:nvPr>
            <p:ph type="title"/>
          </p:nvPr>
        </p:nvSpPr>
        <p:spPr>
          <a:xfrm>
            <a:off x="838200" y="365125"/>
            <a:ext cx="10515600" cy="763827"/>
          </a:xfrm>
        </p:spPr>
        <p:txBody>
          <a:bodyPr/>
          <a:lstStyle/>
          <a:p>
            <a:pPr algn="ctr"/>
            <a:r>
              <a:rPr lang="fr-FR" b="1" dirty="0">
                <a:solidFill>
                  <a:schemeClr val="accent1"/>
                </a:solidFill>
              </a:rPr>
              <a:t>PERFORMANCE DES CLUSTERS</a:t>
            </a:r>
          </a:p>
        </p:txBody>
      </p:sp>
      <p:sp>
        <p:nvSpPr>
          <p:cNvPr id="3" name="Espace réservé du contenu 2">
            <a:extLst>
              <a:ext uri="{FF2B5EF4-FFF2-40B4-BE49-F238E27FC236}">
                <a16:creationId xmlns:a16="http://schemas.microsoft.com/office/drawing/2014/main" id="{61A909BD-E10F-42F3-82A2-00F20099398E}"/>
              </a:ext>
            </a:extLst>
          </p:cNvPr>
          <p:cNvSpPr>
            <a:spLocks noGrp="1"/>
          </p:cNvSpPr>
          <p:nvPr>
            <p:ph idx="1"/>
          </p:nvPr>
        </p:nvSpPr>
        <p:spPr>
          <a:xfrm>
            <a:off x="838200" y="1174928"/>
            <a:ext cx="10515600" cy="2605273"/>
          </a:xfrm>
        </p:spPr>
        <p:txBody>
          <a:bodyPr>
            <a:normAutofit fontScale="92500" lnSpcReduction="10000"/>
          </a:bodyPr>
          <a:lstStyle/>
          <a:p>
            <a:r>
              <a:rPr lang="fr-FR" dirty="0"/>
              <a:t>Pour mesurer la performance de nos clusters nous avons choisis deux métriques. </a:t>
            </a:r>
          </a:p>
          <a:p>
            <a:r>
              <a:rPr lang="fr-FR" dirty="0"/>
              <a:t>Le coefficient de silhouette qui permet de déterminer si un point appartient au bon cluster.</a:t>
            </a:r>
          </a:p>
          <a:p>
            <a:r>
              <a:rPr lang="fr-FR" dirty="0"/>
              <a:t>L’index Davis </a:t>
            </a:r>
            <a:r>
              <a:rPr lang="fr-FR" dirty="0" err="1"/>
              <a:t>Bouldin</a:t>
            </a:r>
            <a:r>
              <a:rPr lang="fr-FR" dirty="0"/>
              <a:t> qui combinent les scores d’homogénéité et séparations des clusters, </a:t>
            </a:r>
            <a:r>
              <a:rPr lang="fr-FR" dirty="0">
                <a:effectLst/>
              </a:rPr>
              <a:t>Valeur faible  les clusters sont homogènes (numérateur petit) et s’ils sont bien séparés (dénominateur grand)</a:t>
            </a:r>
            <a:endParaRPr lang="fr-FR" dirty="0"/>
          </a:p>
          <a:p>
            <a:pPr marL="0" indent="0">
              <a:buNone/>
            </a:pPr>
            <a:endParaRPr lang="fr-FR" dirty="0"/>
          </a:p>
        </p:txBody>
      </p:sp>
      <p:graphicFrame>
        <p:nvGraphicFramePr>
          <p:cNvPr id="4" name="Tableau 4">
            <a:extLst>
              <a:ext uri="{FF2B5EF4-FFF2-40B4-BE49-F238E27FC236}">
                <a16:creationId xmlns:a16="http://schemas.microsoft.com/office/drawing/2014/main" id="{884179B0-56A0-409F-A391-7BF41223E62C}"/>
              </a:ext>
            </a:extLst>
          </p:cNvPr>
          <p:cNvGraphicFramePr>
            <a:graphicFrameLocks noGrp="1"/>
          </p:cNvGraphicFramePr>
          <p:nvPr>
            <p:extLst>
              <p:ext uri="{D42A27DB-BD31-4B8C-83A1-F6EECF244321}">
                <p14:modId xmlns:p14="http://schemas.microsoft.com/office/powerpoint/2010/main" val="17938916"/>
              </p:ext>
            </p:extLst>
          </p:nvPr>
        </p:nvGraphicFramePr>
        <p:xfrm>
          <a:off x="1878749" y="4203581"/>
          <a:ext cx="8128000" cy="7416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190436032"/>
                    </a:ext>
                  </a:extLst>
                </a:gridCol>
                <a:gridCol w="4064000">
                  <a:extLst>
                    <a:ext uri="{9D8B030D-6E8A-4147-A177-3AD203B41FA5}">
                      <a16:colId xmlns:a16="http://schemas.microsoft.com/office/drawing/2014/main" val="1919713959"/>
                    </a:ext>
                  </a:extLst>
                </a:gridCol>
              </a:tblGrid>
              <a:tr h="370840">
                <a:tc>
                  <a:txBody>
                    <a:bodyPr/>
                    <a:lstStyle/>
                    <a:p>
                      <a:r>
                        <a:rPr lang="fr-FR" b="1" dirty="0" err="1"/>
                        <a:t>Slihouette</a:t>
                      </a:r>
                      <a:r>
                        <a:rPr lang="fr-FR" b="1" dirty="0"/>
                        <a:t> </a:t>
                      </a:r>
                    </a:p>
                  </a:txBody>
                  <a:tcPr/>
                </a:tc>
                <a:tc>
                  <a:txBody>
                    <a:bodyPr/>
                    <a:lstStyle/>
                    <a:p>
                      <a:r>
                        <a:rPr lang="fr-FR" dirty="0"/>
                        <a:t>0,26</a:t>
                      </a:r>
                    </a:p>
                  </a:txBody>
                  <a:tcPr/>
                </a:tc>
                <a:extLst>
                  <a:ext uri="{0D108BD9-81ED-4DB2-BD59-A6C34878D82A}">
                    <a16:rowId xmlns:a16="http://schemas.microsoft.com/office/drawing/2014/main" val="3364222475"/>
                  </a:ext>
                </a:extLst>
              </a:tr>
              <a:tr h="370840">
                <a:tc>
                  <a:txBody>
                    <a:bodyPr/>
                    <a:lstStyle/>
                    <a:p>
                      <a:r>
                        <a:rPr lang="fr-FR" b="1" dirty="0"/>
                        <a:t>Davies </a:t>
                      </a:r>
                      <a:r>
                        <a:rPr lang="fr-FR" b="1" dirty="0" err="1"/>
                        <a:t>Bouldin</a:t>
                      </a:r>
                      <a:endParaRPr lang="fr-FR" b="1" dirty="0"/>
                    </a:p>
                  </a:txBody>
                  <a:tcPr/>
                </a:tc>
                <a:tc>
                  <a:txBody>
                    <a:bodyPr/>
                    <a:lstStyle/>
                    <a:p>
                      <a:r>
                        <a:rPr lang="fr-FR" dirty="0"/>
                        <a:t>1,10</a:t>
                      </a:r>
                    </a:p>
                  </a:txBody>
                  <a:tcPr/>
                </a:tc>
                <a:extLst>
                  <a:ext uri="{0D108BD9-81ED-4DB2-BD59-A6C34878D82A}">
                    <a16:rowId xmlns:a16="http://schemas.microsoft.com/office/drawing/2014/main" val="78729707"/>
                  </a:ext>
                </a:extLst>
              </a:tr>
            </a:tbl>
          </a:graphicData>
        </a:graphic>
      </p:graphicFrame>
      <p:sp>
        <p:nvSpPr>
          <p:cNvPr id="5" name="Espace réservé de la date 4">
            <a:extLst>
              <a:ext uri="{FF2B5EF4-FFF2-40B4-BE49-F238E27FC236}">
                <a16:creationId xmlns:a16="http://schemas.microsoft.com/office/drawing/2014/main" id="{61902535-1A0B-4B21-96A3-D6BB3640066C}"/>
              </a:ext>
            </a:extLst>
          </p:cNvPr>
          <p:cNvSpPr>
            <a:spLocks noGrp="1"/>
          </p:cNvSpPr>
          <p:nvPr>
            <p:ph type="dt" sz="half" idx="10"/>
          </p:nvPr>
        </p:nvSpPr>
        <p:spPr/>
        <p:txBody>
          <a:bodyPr/>
          <a:lstStyle/>
          <a:p>
            <a:fld id="{F94E8B7D-0866-42F5-AFB6-C18E550BAC58}" type="datetime1">
              <a:rPr lang="fr-FR" smtClean="0"/>
              <a:t>13/06/2021</a:t>
            </a:fld>
            <a:endParaRPr lang="fr-FR"/>
          </a:p>
        </p:txBody>
      </p:sp>
      <p:sp>
        <p:nvSpPr>
          <p:cNvPr id="6" name="Espace réservé du pied de page 5">
            <a:extLst>
              <a:ext uri="{FF2B5EF4-FFF2-40B4-BE49-F238E27FC236}">
                <a16:creationId xmlns:a16="http://schemas.microsoft.com/office/drawing/2014/main" id="{804DD933-A2A6-4BE2-A871-4767E01F61CD}"/>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03179F09-154E-47C4-B83D-6E7D115B5626}"/>
              </a:ext>
            </a:extLst>
          </p:cNvPr>
          <p:cNvSpPr>
            <a:spLocks noGrp="1"/>
          </p:cNvSpPr>
          <p:nvPr>
            <p:ph type="sldNum" sz="quarter" idx="12"/>
          </p:nvPr>
        </p:nvSpPr>
        <p:spPr/>
        <p:txBody>
          <a:bodyPr/>
          <a:lstStyle/>
          <a:p>
            <a:fld id="{2D05DFBB-18FE-46A8-B5DD-7169AB5D771C}" type="slidenum">
              <a:rPr lang="fr-FR" smtClean="0"/>
              <a:t>37</a:t>
            </a:fld>
            <a:endParaRPr lang="fr-FR"/>
          </a:p>
        </p:txBody>
      </p:sp>
    </p:spTree>
    <p:extLst>
      <p:ext uri="{BB962C8B-B14F-4D97-AF65-F5344CB8AC3E}">
        <p14:creationId xmlns:p14="http://schemas.microsoft.com/office/powerpoint/2010/main" val="4079550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B5C4BB-E17F-42B0-8E67-7B7AC87AB14D}"/>
              </a:ext>
            </a:extLst>
          </p:cNvPr>
          <p:cNvSpPr>
            <a:spLocks noGrp="1"/>
          </p:cNvSpPr>
          <p:nvPr>
            <p:ph type="title"/>
          </p:nvPr>
        </p:nvSpPr>
        <p:spPr>
          <a:xfrm>
            <a:off x="838200" y="283391"/>
            <a:ext cx="10515600" cy="871103"/>
          </a:xfrm>
        </p:spPr>
        <p:txBody>
          <a:bodyPr/>
          <a:lstStyle/>
          <a:p>
            <a:pPr algn="ctr"/>
            <a:r>
              <a:rPr lang="fr-FR" b="1" dirty="0">
                <a:solidFill>
                  <a:schemeClr val="accent1"/>
                </a:solidFill>
              </a:rPr>
              <a:t>INTERPRETATION DES CLUSTERS </a:t>
            </a:r>
          </a:p>
        </p:txBody>
      </p:sp>
      <p:sp>
        <p:nvSpPr>
          <p:cNvPr id="3" name="Espace réservé du contenu 2">
            <a:extLst>
              <a:ext uri="{FF2B5EF4-FFF2-40B4-BE49-F238E27FC236}">
                <a16:creationId xmlns:a16="http://schemas.microsoft.com/office/drawing/2014/main" id="{AAB47E87-6520-4C8C-BB2C-0380011EC3E2}"/>
              </a:ext>
            </a:extLst>
          </p:cNvPr>
          <p:cNvSpPr>
            <a:spLocks noGrp="1"/>
          </p:cNvSpPr>
          <p:nvPr>
            <p:ph idx="1"/>
          </p:nvPr>
        </p:nvSpPr>
        <p:spPr>
          <a:xfrm>
            <a:off x="940367" y="1154494"/>
            <a:ext cx="10515600" cy="832666"/>
          </a:xfrm>
        </p:spPr>
        <p:txBody>
          <a:bodyPr>
            <a:normAutofit lnSpcReduction="10000"/>
          </a:bodyPr>
          <a:lstStyle/>
          <a:p>
            <a:r>
              <a:rPr lang="fr-FR" dirty="0"/>
              <a:t>Nous avons 6 clusters avec un cluster qui a beaucoup plus de clients que les autres.</a:t>
            </a:r>
          </a:p>
        </p:txBody>
      </p:sp>
      <p:pic>
        <p:nvPicPr>
          <p:cNvPr id="13314" name="Picture 2">
            <a:extLst>
              <a:ext uri="{FF2B5EF4-FFF2-40B4-BE49-F238E27FC236}">
                <a16:creationId xmlns:a16="http://schemas.microsoft.com/office/drawing/2014/main" id="{ADD2DF36-1FC7-49DD-9F68-43B043359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25696"/>
            <a:ext cx="4848225" cy="340042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a:extLst>
              <a:ext uri="{FF2B5EF4-FFF2-40B4-BE49-F238E27FC236}">
                <a16:creationId xmlns:a16="http://schemas.microsoft.com/office/drawing/2014/main" id="{8431D39F-B53B-4D30-A0E0-FE06ACD33431}"/>
              </a:ext>
            </a:extLst>
          </p:cNvPr>
          <p:cNvSpPr>
            <a:spLocks noGrp="1"/>
          </p:cNvSpPr>
          <p:nvPr>
            <p:ph type="dt" sz="half" idx="10"/>
          </p:nvPr>
        </p:nvSpPr>
        <p:spPr/>
        <p:txBody>
          <a:bodyPr/>
          <a:lstStyle/>
          <a:p>
            <a:fld id="{A710A8CB-5A30-45CF-A800-ECA6AEF1F907}" type="datetime1">
              <a:rPr lang="fr-FR" smtClean="0"/>
              <a:t>13/06/2021</a:t>
            </a:fld>
            <a:endParaRPr lang="fr-FR"/>
          </a:p>
        </p:txBody>
      </p:sp>
      <p:sp>
        <p:nvSpPr>
          <p:cNvPr id="6" name="Espace réservé du pied de page 5">
            <a:extLst>
              <a:ext uri="{FF2B5EF4-FFF2-40B4-BE49-F238E27FC236}">
                <a16:creationId xmlns:a16="http://schemas.microsoft.com/office/drawing/2014/main" id="{EAA52207-9842-481A-A0DB-84DB770E7EA3}"/>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EB55EDEB-CE0B-47F9-ABE2-E4702908B3EB}"/>
              </a:ext>
            </a:extLst>
          </p:cNvPr>
          <p:cNvSpPr>
            <a:spLocks noGrp="1"/>
          </p:cNvSpPr>
          <p:nvPr>
            <p:ph type="sldNum" sz="quarter" idx="12"/>
          </p:nvPr>
        </p:nvSpPr>
        <p:spPr/>
        <p:txBody>
          <a:bodyPr/>
          <a:lstStyle/>
          <a:p>
            <a:fld id="{2D05DFBB-18FE-46A8-B5DD-7169AB5D771C}" type="slidenum">
              <a:rPr lang="fr-FR" smtClean="0"/>
              <a:t>38</a:t>
            </a:fld>
            <a:endParaRPr lang="fr-FR"/>
          </a:p>
        </p:txBody>
      </p:sp>
      <p:graphicFrame>
        <p:nvGraphicFramePr>
          <p:cNvPr id="9" name="Tableau 8">
            <a:extLst>
              <a:ext uri="{FF2B5EF4-FFF2-40B4-BE49-F238E27FC236}">
                <a16:creationId xmlns:a16="http://schemas.microsoft.com/office/drawing/2014/main" id="{AA8BB847-B492-4BE7-82E6-FEFD8B20F827}"/>
              </a:ext>
            </a:extLst>
          </p:cNvPr>
          <p:cNvGraphicFramePr>
            <a:graphicFrameLocks noGrp="1"/>
          </p:cNvGraphicFramePr>
          <p:nvPr>
            <p:extLst>
              <p:ext uri="{D42A27DB-BD31-4B8C-83A1-F6EECF244321}">
                <p14:modId xmlns:p14="http://schemas.microsoft.com/office/powerpoint/2010/main" val="2745874495"/>
              </p:ext>
            </p:extLst>
          </p:nvPr>
        </p:nvGraphicFramePr>
        <p:xfrm>
          <a:off x="6630677" y="3182522"/>
          <a:ext cx="3386859" cy="1659170"/>
        </p:xfrm>
        <a:graphic>
          <a:graphicData uri="http://schemas.openxmlformats.org/drawingml/2006/table">
            <a:tbl>
              <a:tblPr firstRow="1" firstCol="1" bandRow="1">
                <a:tableStyleId>{7E9639D4-E3E2-4D34-9284-5A2195B3D0D7}</a:tableStyleId>
              </a:tblPr>
              <a:tblGrid>
                <a:gridCol w="1128953">
                  <a:extLst>
                    <a:ext uri="{9D8B030D-6E8A-4147-A177-3AD203B41FA5}">
                      <a16:colId xmlns:a16="http://schemas.microsoft.com/office/drawing/2014/main" val="3174641786"/>
                    </a:ext>
                  </a:extLst>
                </a:gridCol>
                <a:gridCol w="1128953">
                  <a:extLst>
                    <a:ext uri="{9D8B030D-6E8A-4147-A177-3AD203B41FA5}">
                      <a16:colId xmlns:a16="http://schemas.microsoft.com/office/drawing/2014/main" val="4164564429"/>
                    </a:ext>
                  </a:extLst>
                </a:gridCol>
                <a:gridCol w="1128953">
                  <a:extLst>
                    <a:ext uri="{9D8B030D-6E8A-4147-A177-3AD203B41FA5}">
                      <a16:colId xmlns:a16="http://schemas.microsoft.com/office/drawing/2014/main" val="2077186116"/>
                    </a:ext>
                  </a:extLst>
                </a:gridCol>
              </a:tblGrid>
              <a:tr h="209557">
                <a:tc>
                  <a:txBody>
                    <a:bodyPr/>
                    <a:lstStyle/>
                    <a:p>
                      <a:pPr>
                        <a:lnSpc>
                          <a:spcPct val="107000"/>
                        </a:lnSpc>
                        <a:spcAft>
                          <a:spcPts val="800"/>
                        </a:spcAft>
                      </a:pPr>
                      <a:r>
                        <a:rPr lang="fr-FR" sz="1200" dirty="0">
                          <a:effectLst/>
                        </a:rPr>
                        <a:t>Clusters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Nombre de clients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Pourcentage</a:t>
                      </a:r>
                    </a:p>
                  </a:txBody>
                  <a:tcPr marL="9525" marR="9525" marT="9525" marB="9525" anchor="ctr"/>
                </a:tc>
                <a:extLst>
                  <a:ext uri="{0D108BD9-81ED-4DB2-BD59-A6C34878D82A}">
                    <a16:rowId xmlns:a16="http://schemas.microsoft.com/office/drawing/2014/main" val="2205190149"/>
                  </a:ext>
                </a:extLst>
              </a:tr>
              <a:tr h="209557">
                <a:tc>
                  <a:txBody>
                    <a:bodyPr/>
                    <a:lstStyle/>
                    <a:p>
                      <a:pPr>
                        <a:lnSpc>
                          <a:spcPct val="107000"/>
                        </a:lnSpc>
                        <a:spcAft>
                          <a:spcPts val="800"/>
                        </a:spcAft>
                      </a:pPr>
                      <a:r>
                        <a:rPr lang="fr-FR" sz="1200" dirty="0">
                          <a:solidFill>
                            <a:schemeClr val="accent1"/>
                          </a:solidFill>
                          <a:effectLst/>
                        </a:rPr>
                        <a:t>5</a:t>
                      </a:r>
                      <a:endParaRPr lang="fr-FR" sz="1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solidFill>
                            <a:schemeClr val="accent1"/>
                          </a:solidFill>
                          <a:effectLst/>
                        </a:rPr>
                        <a:t>26922</a:t>
                      </a:r>
                      <a:endParaRPr lang="fr-FR" sz="11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29 %</a:t>
                      </a:r>
                    </a:p>
                  </a:txBody>
                  <a:tcPr marL="9525" marR="9525" marT="9525" marB="9525" anchor="ctr"/>
                </a:tc>
                <a:extLst>
                  <a:ext uri="{0D108BD9-81ED-4DB2-BD59-A6C34878D82A}">
                    <a16:rowId xmlns:a16="http://schemas.microsoft.com/office/drawing/2014/main" val="2844672278"/>
                  </a:ext>
                </a:extLst>
              </a:tr>
              <a:tr h="209557">
                <a:tc>
                  <a:txBody>
                    <a:bodyPr/>
                    <a:lstStyle/>
                    <a:p>
                      <a:pPr>
                        <a:lnSpc>
                          <a:spcPct val="107000"/>
                        </a:lnSpc>
                        <a:spcAft>
                          <a:spcPts val="800"/>
                        </a:spcAft>
                      </a:pPr>
                      <a:r>
                        <a:rPr lang="fr-FR" sz="1200" dirty="0">
                          <a:effectLst/>
                        </a:rPr>
                        <a:t>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19646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21 %</a:t>
                      </a:r>
                    </a:p>
                  </a:txBody>
                  <a:tcPr marL="9525" marR="9525" marT="9525" marB="9525" anchor="ctr"/>
                </a:tc>
                <a:extLst>
                  <a:ext uri="{0D108BD9-81ED-4DB2-BD59-A6C34878D82A}">
                    <a16:rowId xmlns:a16="http://schemas.microsoft.com/office/drawing/2014/main" val="119712259"/>
                  </a:ext>
                </a:extLst>
              </a:tr>
              <a:tr h="209557">
                <a:tc>
                  <a:txBody>
                    <a:bodyPr/>
                    <a:lstStyle/>
                    <a:p>
                      <a:pPr>
                        <a:lnSpc>
                          <a:spcPct val="107000"/>
                        </a:lnSpc>
                        <a:spcAft>
                          <a:spcPts val="800"/>
                        </a:spcAft>
                      </a:pPr>
                      <a:r>
                        <a:rPr lang="fr-FR" sz="1200" dirty="0">
                          <a:effectLst/>
                        </a:rPr>
                        <a:t>3</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16626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18 %</a:t>
                      </a:r>
                    </a:p>
                  </a:txBody>
                  <a:tcPr marL="9525" marR="9525" marT="9525" marB="9525" anchor="ctr"/>
                </a:tc>
                <a:extLst>
                  <a:ext uri="{0D108BD9-81ED-4DB2-BD59-A6C34878D82A}">
                    <a16:rowId xmlns:a16="http://schemas.microsoft.com/office/drawing/2014/main" val="1864819008"/>
                  </a:ext>
                </a:extLst>
              </a:tr>
              <a:tr h="209557">
                <a:tc>
                  <a:txBody>
                    <a:bodyPr/>
                    <a:lstStyle/>
                    <a:p>
                      <a:pPr>
                        <a:lnSpc>
                          <a:spcPct val="107000"/>
                        </a:lnSpc>
                        <a:spcAft>
                          <a:spcPts val="800"/>
                        </a:spcAft>
                      </a:pPr>
                      <a:r>
                        <a:rPr lang="fr-FR" sz="12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14474</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16 %</a:t>
                      </a:r>
                    </a:p>
                  </a:txBody>
                  <a:tcPr marL="9525" marR="9525" marT="9525" marB="9525" anchor="ctr"/>
                </a:tc>
                <a:extLst>
                  <a:ext uri="{0D108BD9-81ED-4DB2-BD59-A6C34878D82A}">
                    <a16:rowId xmlns:a16="http://schemas.microsoft.com/office/drawing/2014/main" val="3412264751"/>
                  </a:ext>
                </a:extLst>
              </a:tr>
              <a:tr h="209557">
                <a:tc>
                  <a:txBody>
                    <a:bodyPr/>
                    <a:lstStyle/>
                    <a:p>
                      <a:pPr>
                        <a:lnSpc>
                          <a:spcPct val="107000"/>
                        </a:lnSpc>
                        <a:spcAft>
                          <a:spcPts val="800"/>
                        </a:spcAft>
                      </a:pPr>
                      <a:r>
                        <a:rPr lang="fr-FR" sz="1200">
                          <a:effectLst/>
                        </a:rPr>
                        <a:t>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12383</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13 %</a:t>
                      </a:r>
                    </a:p>
                  </a:txBody>
                  <a:tcPr marL="9525" marR="9525" marT="9525" marB="9525" anchor="ctr"/>
                </a:tc>
                <a:extLst>
                  <a:ext uri="{0D108BD9-81ED-4DB2-BD59-A6C34878D82A}">
                    <a16:rowId xmlns:a16="http://schemas.microsoft.com/office/drawing/2014/main" val="4289260511"/>
                  </a:ext>
                </a:extLst>
              </a:tr>
              <a:tr h="209557">
                <a:tc>
                  <a:txBody>
                    <a:bodyPr/>
                    <a:lstStyle/>
                    <a:p>
                      <a:pPr>
                        <a:lnSpc>
                          <a:spcPct val="107000"/>
                        </a:lnSpc>
                        <a:spcAft>
                          <a:spcPts val="800"/>
                        </a:spcAft>
                      </a:pPr>
                      <a:r>
                        <a:rPr lang="fr-FR" sz="1200">
                          <a:solidFill>
                            <a:schemeClr val="accent1"/>
                          </a:solidFill>
                          <a:effectLst/>
                        </a:rPr>
                        <a:t>2</a:t>
                      </a:r>
                      <a:endParaRPr lang="fr-FR" sz="11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solidFill>
                            <a:schemeClr val="accent1"/>
                          </a:solidFill>
                          <a:effectLst/>
                        </a:rPr>
                        <a:t>1688</a:t>
                      </a:r>
                      <a:endParaRPr lang="fr-FR" sz="1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2 %</a:t>
                      </a:r>
                    </a:p>
                  </a:txBody>
                  <a:tcPr marL="9525" marR="9525" marT="9525" marB="9525" anchor="ctr"/>
                </a:tc>
                <a:extLst>
                  <a:ext uri="{0D108BD9-81ED-4DB2-BD59-A6C34878D82A}">
                    <a16:rowId xmlns:a16="http://schemas.microsoft.com/office/drawing/2014/main" val="1768937988"/>
                  </a:ext>
                </a:extLst>
              </a:tr>
            </a:tbl>
          </a:graphicData>
        </a:graphic>
      </p:graphicFrame>
    </p:spTree>
    <p:extLst>
      <p:ext uri="{BB962C8B-B14F-4D97-AF65-F5344CB8AC3E}">
        <p14:creationId xmlns:p14="http://schemas.microsoft.com/office/powerpoint/2010/main" val="1050516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B5C4BB-E17F-42B0-8E67-7B7AC87AB14D}"/>
              </a:ext>
            </a:extLst>
          </p:cNvPr>
          <p:cNvSpPr>
            <a:spLocks noGrp="1"/>
          </p:cNvSpPr>
          <p:nvPr>
            <p:ph type="title"/>
          </p:nvPr>
        </p:nvSpPr>
        <p:spPr>
          <a:xfrm>
            <a:off x="838200" y="102591"/>
            <a:ext cx="10515600" cy="871103"/>
          </a:xfrm>
        </p:spPr>
        <p:txBody>
          <a:bodyPr/>
          <a:lstStyle/>
          <a:p>
            <a:pPr algn="ctr"/>
            <a:r>
              <a:rPr lang="fr-FR" b="1" dirty="0">
                <a:solidFill>
                  <a:schemeClr val="accent1"/>
                </a:solidFill>
              </a:rPr>
              <a:t>INTERPRETATION DES CLUSTERS </a:t>
            </a:r>
          </a:p>
        </p:txBody>
      </p:sp>
      <p:sp>
        <p:nvSpPr>
          <p:cNvPr id="3" name="Espace réservé du contenu 2">
            <a:extLst>
              <a:ext uri="{FF2B5EF4-FFF2-40B4-BE49-F238E27FC236}">
                <a16:creationId xmlns:a16="http://schemas.microsoft.com/office/drawing/2014/main" id="{AAB47E87-6520-4C8C-BB2C-0380011EC3E2}"/>
              </a:ext>
            </a:extLst>
          </p:cNvPr>
          <p:cNvSpPr>
            <a:spLocks noGrp="1"/>
          </p:cNvSpPr>
          <p:nvPr>
            <p:ph idx="1"/>
          </p:nvPr>
        </p:nvSpPr>
        <p:spPr>
          <a:xfrm>
            <a:off x="892689" y="814794"/>
            <a:ext cx="10515600" cy="832666"/>
          </a:xfrm>
        </p:spPr>
        <p:txBody>
          <a:bodyPr>
            <a:normAutofit/>
          </a:bodyPr>
          <a:lstStyle/>
          <a:p>
            <a:r>
              <a:rPr lang="fr-FR" dirty="0"/>
              <a:t>Nous allons regarder les valeurs de nos </a:t>
            </a:r>
            <a:r>
              <a:rPr lang="fr-FR" dirty="0" err="1"/>
              <a:t>features</a:t>
            </a:r>
            <a:r>
              <a:rPr lang="fr-FR" dirty="0"/>
              <a:t> RFM.</a:t>
            </a:r>
          </a:p>
        </p:txBody>
      </p:sp>
      <p:graphicFrame>
        <p:nvGraphicFramePr>
          <p:cNvPr id="5" name="Tableau 4">
            <a:extLst>
              <a:ext uri="{FF2B5EF4-FFF2-40B4-BE49-F238E27FC236}">
                <a16:creationId xmlns:a16="http://schemas.microsoft.com/office/drawing/2014/main" id="{81CBCFEC-1BC0-454C-8A1A-3006C645286E}"/>
              </a:ext>
            </a:extLst>
          </p:cNvPr>
          <p:cNvGraphicFramePr>
            <a:graphicFrameLocks noGrp="1"/>
          </p:cNvGraphicFramePr>
          <p:nvPr>
            <p:extLst>
              <p:ext uri="{D42A27DB-BD31-4B8C-83A1-F6EECF244321}">
                <p14:modId xmlns:p14="http://schemas.microsoft.com/office/powerpoint/2010/main" val="2788740252"/>
              </p:ext>
            </p:extLst>
          </p:nvPr>
        </p:nvGraphicFramePr>
        <p:xfrm>
          <a:off x="976126" y="1261123"/>
          <a:ext cx="8874036" cy="2363523"/>
        </p:xfrm>
        <a:graphic>
          <a:graphicData uri="http://schemas.openxmlformats.org/drawingml/2006/table">
            <a:tbl>
              <a:tblPr firstRow="1" firstCol="1" bandRow="1">
                <a:tableStyleId>{7E9639D4-E3E2-4D34-9284-5A2195B3D0D7}</a:tableStyleId>
              </a:tblPr>
              <a:tblGrid>
                <a:gridCol w="1479006">
                  <a:extLst>
                    <a:ext uri="{9D8B030D-6E8A-4147-A177-3AD203B41FA5}">
                      <a16:colId xmlns:a16="http://schemas.microsoft.com/office/drawing/2014/main" val="1107849084"/>
                    </a:ext>
                  </a:extLst>
                </a:gridCol>
                <a:gridCol w="1479006">
                  <a:extLst>
                    <a:ext uri="{9D8B030D-6E8A-4147-A177-3AD203B41FA5}">
                      <a16:colId xmlns:a16="http://schemas.microsoft.com/office/drawing/2014/main" val="794428615"/>
                    </a:ext>
                  </a:extLst>
                </a:gridCol>
                <a:gridCol w="1479006">
                  <a:extLst>
                    <a:ext uri="{9D8B030D-6E8A-4147-A177-3AD203B41FA5}">
                      <a16:colId xmlns:a16="http://schemas.microsoft.com/office/drawing/2014/main" val="1098850190"/>
                    </a:ext>
                  </a:extLst>
                </a:gridCol>
                <a:gridCol w="1479006">
                  <a:extLst>
                    <a:ext uri="{9D8B030D-6E8A-4147-A177-3AD203B41FA5}">
                      <a16:colId xmlns:a16="http://schemas.microsoft.com/office/drawing/2014/main" val="3523579148"/>
                    </a:ext>
                  </a:extLst>
                </a:gridCol>
                <a:gridCol w="1479006">
                  <a:extLst>
                    <a:ext uri="{9D8B030D-6E8A-4147-A177-3AD203B41FA5}">
                      <a16:colId xmlns:a16="http://schemas.microsoft.com/office/drawing/2014/main" val="1539051760"/>
                    </a:ext>
                  </a:extLst>
                </a:gridCol>
                <a:gridCol w="1479006">
                  <a:extLst>
                    <a:ext uri="{9D8B030D-6E8A-4147-A177-3AD203B41FA5}">
                      <a16:colId xmlns:a16="http://schemas.microsoft.com/office/drawing/2014/main" val="1911585605"/>
                    </a:ext>
                  </a:extLst>
                </a:gridCol>
              </a:tblGrid>
              <a:tr h="683769">
                <a:tc>
                  <a:txBody>
                    <a:bodyPr/>
                    <a:lstStyle/>
                    <a:p>
                      <a:pPr algn="ctr">
                        <a:lnSpc>
                          <a:spcPct val="107000"/>
                        </a:lnSpc>
                        <a:spcAft>
                          <a:spcPts val="800"/>
                        </a:spcAft>
                      </a:pPr>
                      <a:r>
                        <a:rPr lang="fr-FR" sz="1200">
                          <a:effectLst/>
                        </a:rPr>
                        <a:t>CLUSTERS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RECENCE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FREQUENCE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Somme Dépensée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Somme dépensée </a:t>
                      </a:r>
                      <a:endParaRPr lang="fr-FR" sz="1100">
                        <a:effectLst/>
                      </a:endParaRPr>
                    </a:p>
                    <a:p>
                      <a:pPr>
                        <a:lnSpc>
                          <a:spcPct val="107000"/>
                        </a:lnSpc>
                        <a:spcAft>
                          <a:spcPts val="800"/>
                        </a:spcAft>
                      </a:pPr>
                      <a:r>
                        <a:rPr lang="fr-FR" sz="1200">
                          <a:effectLst/>
                        </a:rPr>
                        <a:t>En Livraison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Somme dépensée en Produit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60346224"/>
                  </a:ext>
                </a:extLst>
              </a:tr>
              <a:tr h="279959">
                <a:tc>
                  <a:txBody>
                    <a:bodyPr/>
                    <a:lstStyle/>
                    <a:p>
                      <a:pPr algn="ctr">
                        <a:lnSpc>
                          <a:spcPct val="107000"/>
                        </a:lnSpc>
                        <a:spcAft>
                          <a:spcPts val="800"/>
                        </a:spcAft>
                      </a:pPr>
                      <a:r>
                        <a:rPr lang="fr-FR" sz="1200" dirty="0">
                          <a:effectLst/>
                          <a:highlight>
                            <a:srgbClr val="00FF00"/>
                          </a:highlight>
                        </a:rPr>
                        <a:t>0</a:t>
                      </a:r>
                      <a:endPar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00FF00"/>
                          </a:highlight>
                        </a:rPr>
                        <a:t>407.1</a:t>
                      </a:r>
                      <a:endPar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highlight>
                            <a:srgbClr val="00FF00"/>
                          </a:highlight>
                        </a:rPr>
                        <a:t>1.2</a:t>
                      </a:r>
                      <a:endParaRPr lang="fr-FR" sz="110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highlight>
                            <a:srgbClr val="00FF00"/>
                          </a:highlight>
                        </a:rPr>
                        <a:t>207.5</a:t>
                      </a:r>
                      <a:endParaRPr lang="fr-FR" sz="110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highlight>
                            <a:srgbClr val="00FF00"/>
                          </a:highlight>
                        </a:rPr>
                        <a:t>25.0</a:t>
                      </a:r>
                      <a:endParaRPr lang="fr-FR" sz="110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00FF00"/>
                          </a:highlight>
                        </a:rPr>
                        <a:t>182.5</a:t>
                      </a:r>
                      <a:endParaRPr lang="fr-FR"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09309117"/>
                  </a:ext>
                </a:extLst>
              </a:tr>
              <a:tr h="279959">
                <a:tc>
                  <a:txBody>
                    <a:bodyPr/>
                    <a:lstStyle/>
                    <a:p>
                      <a:pPr algn="ctr">
                        <a:lnSpc>
                          <a:spcPct val="107000"/>
                        </a:lnSpc>
                        <a:spcAft>
                          <a:spcPts val="800"/>
                        </a:spcAft>
                      </a:pPr>
                      <a:r>
                        <a:rPr lang="fr-FR" sz="1200" dirty="0">
                          <a:effectLst/>
                          <a:highlight>
                            <a:srgbClr val="C0C0C0"/>
                          </a:highlight>
                        </a:rPr>
                        <a:t>1</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C0C0C0"/>
                          </a:highlight>
                        </a:rPr>
                        <a:t>137.0</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C0C0C0"/>
                          </a:highlight>
                        </a:rPr>
                        <a:t>1.0</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C0C0C0"/>
                          </a:highlight>
                        </a:rPr>
                        <a:t>51.0</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C0C0C0"/>
                          </a:highlight>
                        </a:rPr>
                        <a:t>14.1</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C0C0C0"/>
                          </a:highlight>
                        </a:rPr>
                        <a:t>36.9</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806101"/>
                  </a:ext>
                </a:extLst>
              </a:tr>
              <a:tr h="279959">
                <a:tc>
                  <a:txBody>
                    <a:bodyPr/>
                    <a:lstStyle/>
                    <a:p>
                      <a:pPr algn="ctr">
                        <a:lnSpc>
                          <a:spcPct val="107000"/>
                        </a:lnSpc>
                        <a:spcAft>
                          <a:spcPts val="800"/>
                        </a:spcAft>
                      </a:pPr>
                      <a:r>
                        <a:rPr lang="fr-FR" sz="1200" dirty="0">
                          <a:effectLst/>
                          <a:highlight>
                            <a:srgbClr val="FFFF00"/>
                          </a:highlight>
                        </a:rPr>
                        <a:t>2</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FFFF00"/>
                          </a:highlight>
                        </a:rPr>
                        <a:t>244.3</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FFFF00"/>
                          </a:highlight>
                        </a:rPr>
                        <a:t>5.5</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FFFF00"/>
                          </a:highlight>
                        </a:rPr>
                        <a:t>1379.8</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FFFF00"/>
                          </a:highlight>
                        </a:rPr>
                        <a:t>250.4</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FFFF00"/>
                          </a:highlight>
                        </a:rPr>
                        <a:t>1129.3</a:t>
                      </a:r>
                      <a:endParaRPr lang="fr-F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84337082"/>
                  </a:ext>
                </a:extLst>
              </a:tr>
              <a:tr h="279959">
                <a:tc>
                  <a:txBody>
                    <a:bodyPr/>
                    <a:lstStyle/>
                    <a:p>
                      <a:pPr algn="ctr">
                        <a:lnSpc>
                          <a:spcPct val="107000"/>
                        </a:lnSpc>
                        <a:spcAft>
                          <a:spcPts val="800"/>
                        </a:spcAft>
                      </a:pPr>
                      <a:r>
                        <a:rPr lang="fr-FR" sz="1200" dirty="0">
                          <a:effectLst/>
                        </a:rPr>
                        <a:t>3</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396.4</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1.0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64.4</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15.3</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49.1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10182425"/>
                  </a:ext>
                </a:extLst>
              </a:tr>
              <a:tr h="279959">
                <a:tc>
                  <a:txBody>
                    <a:bodyPr/>
                    <a:lstStyle/>
                    <a:p>
                      <a:pPr algn="ctr">
                        <a:lnSpc>
                          <a:spcPct val="107000"/>
                        </a:lnSpc>
                        <a:spcAft>
                          <a:spcPts val="800"/>
                        </a:spcAft>
                      </a:pPr>
                      <a:r>
                        <a:rPr lang="fr-FR" sz="1200" dirty="0">
                          <a:effectLst/>
                          <a:highlight>
                            <a:srgbClr val="00FFFF"/>
                          </a:highlight>
                        </a:rPr>
                        <a:t>4</a:t>
                      </a:r>
                      <a:endParaRPr lang="fr-FR" sz="1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00FFFF"/>
                          </a:highlight>
                        </a:rPr>
                        <a:t>199.8</a:t>
                      </a:r>
                      <a:endParaRPr lang="fr-FR" sz="1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00FFFF"/>
                          </a:highlight>
                        </a:rPr>
                        <a:t>1.8</a:t>
                      </a:r>
                      <a:endParaRPr lang="fr-FR" sz="1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00FFFF"/>
                          </a:highlight>
                        </a:rPr>
                        <a:t>538.0</a:t>
                      </a:r>
                      <a:endParaRPr lang="fr-FR" sz="1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00FFFF"/>
                          </a:highlight>
                        </a:rPr>
                        <a:t>63.8</a:t>
                      </a:r>
                      <a:endParaRPr lang="fr-FR" sz="1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00FFFF"/>
                          </a:highlight>
                        </a:rPr>
                        <a:t>474.2</a:t>
                      </a:r>
                      <a:endParaRPr lang="fr-FR" sz="1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48367240"/>
                  </a:ext>
                </a:extLst>
              </a:tr>
              <a:tr h="279959">
                <a:tc>
                  <a:txBody>
                    <a:bodyPr/>
                    <a:lstStyle/>
                    <a:p>
                      <a:pPr algn="ctr">
                        <a:lnSpc>
                          <a:spcPct val="107000"/>
                        </a:lnSpc>
                        <a:spcAft>
                          <a:spcPts val="800"/>
                        </a:spcAft>
                      </a:pPr>
                      <a:r>
                        <a:rPr lang="fr-FR" sz="1200">
                          <a:effectLst/>
                          <a:highlight>
                            <a:srgbClr val="C0C0C0"/>
                          </a:highlight>
                        </a:rPr>
                        <a:t>5</a:t>
                      </a:r>
                      <a:endParaRPr lang="fr-FR" sz="110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highlight>
                            <a:srgbClr val="C0C0C0"/>
                          </a:highlight>
                        </a:rPr>
                        <a:t>135.6</a:t>
                      </a:r>
                      <a:endParaRPr lang="fr-FR" sz="110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C0C0C0"/>
                          </a:highlight>
                        </a:rPr>
                        <a:t>1.1</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C0C0C0"/>
                          </a:highlight>
                        </a:rPr>
                        <a:t>152.1</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C0C0C0"/>
                          </a:highlight>
                        </a:rPr>
                        <a:t>21.9</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highlight>
                            <a:srgbClr val="C0C0C0"/>
                          </a:highlight>
                        </a:rPr>
                        <a:t>130.2</a:t>
                      </a:r>
                      <a:endParaRPr lang="fr-FR" sz="11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75124805"/>
                  </a:ext>
                </a:extLst>
              </a:tr>
            </a:tbl>
          </a:graphicData>
        </a:graphic>
      </p:graphicFrame>
      <p:pic>
        <p:nvPicPr>
          <p:cNvPr id="7" name="Image 6" descr="Une image contenant texte, personne&#10;&#10;Description générée automatiquement">
            <a:extLst>
              <a:ext uri="{FF2B5EF4-FFF2-40B4-BE49-F238E27FC236}">
                <a16:creationId xmlns:a16="http://schemas.microsoft.com/office/drawing/2014/main" id="{21D4865B-4B5C-4929-8928-C08220645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25" y="3674996"/>
            <a:ext cx="1724663" cy="978468"/>
          </a:xfrm>
          <a:prstGeom prst="rect">
            <a:avLst/>
          </a:prstGeom>
        </p:spPr>
      </p:pic>
      <p:sp>
        <p:nvSpPr>
          <p:cNvPr id="8" name="ZoneTexte 7">
            <a:extLst>
              <a:ext uri="{FF2B5EF4-FFF2-40B4-BE49-F238E27FC236}">
                <a16:creationId xmlns:a16="http://schemas.microsoft.com/office/drawing/2014/main" id="{3ACB0E9B-1BE4-458F-8B9C-65FB2644A6D0}"/>
              </a:ext>
            </a:extLst>
          </p:cNvPr>
          <p:cNvSpPr txBox="1"/>
          <p:nvPr/>
        </p:nvSpPr>
        <p:spPr>
          <a:xfrm>
            <a:off x="139229" y="4684859"/>
            <a:ext cx="1923106"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b="1" dirty="0">
                <a:solidFill>
                  <a:schemeClr val="accent1"/>
                </a:solidFill>
              </a:rPr>
              <a:t>Cluster 2 : Clients stars + 2 %</a:t>
            </a:r>
          </a:p>
          <a:p>
            <a:r>
              <a:rPr lang="fr-FR" sz="1200" dirty="0"/>
              <a:t>Nous avons des clients qui dépensent beaucoup avec une fréquence  importante par contre avec une récence à 244 on peut faire des </a:t>
            </a:r>
            <a:r>
              <a:rPr lang="fr-FR" sz="1200" dirty="0">
                <a:solidFill>
                  <a:schemeClr val="accent1"/>
                </a:solidFill>
              </a:rPr>
              <a:t>campagnes en vue de diminuer cette récence</a:t>
            </a:r>
          </a:p>
        </p:txBody>
      </p:sp>
      <p:pic>
        <p:nvPicPr>
          <p:cNvPr id="10" name="Image 9">
            <a:extLst>
              <a:ext uri="{FF2B5EF4-FFF2-40B4-BE49-F238E27FC236}">
                <a16:creationId xmlns:a16="http://schemas.microsoft.com/office/drawing/2014/main" id="{AB989ADE-83EC-433F-8BED-875DE64B2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703345"/>
            <a:ext cx="1624465" cy="921771"/>
          </a:xfrm>
          <a:prstGeom prst="rect">
            <a:avLst/>
          </a:prstGeom>
        </p:spPr>
      </p:pic>
      <p:sp>
        <p:nvSpPr>
          <p:cNvPr id="12" name="ZoneTexte 11">
            <a:extLst>
              <a:ext uri="{FF2B5EF4-FFF2-40B4-BE49-F238E27FC236}">
                <a16:creationId xmlns:a16="http://schemas.microsoft.com/office/drawing/2014/main" id="{088106C4-7AC2-4468-9E44-BE107585762F}"/>
              </a:ext>
            </a:extLst>
          </p:cNvPr>
          <p:cNvSpPr txBox="1"/>
          <p:nvPr/>
        </p:nvSpPr>
        <p:spPr>
          <a:xfrm>
            <a:off x="2106983" y="4653464"/>
            <a:ext cx="1849233" cy="21236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b="1" dirty="0">
                <a:solidFill>
                  <a:schemeClr val="accent1"/>
                </a:solidFill>
              </a:rPr>
              <a:t>Cluster 4 : Clients stars 13%</a:t>
            </a:r>
          </a:p>
          <a:p>
            <a:r>
              <a:rPr lang="fr-FR" sz="1200" dirty="0"/>
              <a:t>Nous avons des clients qui dépensent beaucoup avec une fréquence plus faible que les clients star +  avec une récence  à 199 plus petite que les clients star +, nous pouvons faire des </a:t>
            </a:r>
            <a:r>
              <a:rPr lang="fr-FR" sz="1200" dirty="0">
                <a:solidFill>
                  <a:schemeClr val="accent1"/>
                </a:solidFill>
              </a:rPr>
              <a:t>campagnes en vue d’augmenter la fréquence </a:t>
            </a:r>
          </a:p>
        </p:txBody>
      </p:sp>
      <p:pic>
        <p:nvPicPr>
          <p:cNvPr id="13" name="Image 12">
            <a:extLst>
              <a:ext uri="{FF2B5EF4-FFF2-40B4-BE49-F238E27FC236}">
                <a16:creationId xmlns:a16="http://schemas.microsoft.com/office/drawing/2014/main" id="{3E883BB5-3026-422B-910A-02A0A74FB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7877" y="3674996"/>
            <a:ext cx="1922184" cy="978468"/>
          </a:xfrm>
          <a:prstGeom prst="rect">
            <a:avLst/>
          </a:prstGeom>
        </p:spPr>
      </p:pic>
      <p:sp>
        <p:nvSpPr>
          <p:cNvPr id="15" name="ZoneTexte 14">
            <a:extLst>
              <a:ext uri="{FF2B5EF4-FFF2-40B4-BE49-F238E27FC236}">
                <a16:creationId xmlns:a16="http://schemas.microsoft.com/office/drawing/2014/main" id="{2EFA0514-2E8E-4ACF-A7DF-ED54EBC72B5A}"/>
              </a:ext>
            </a:extLst>
          </p:cNvPr>
          <p:cNvSpPr txBox="1"/>
          <p:nvPr/>
        </p:nvSpPr>
        <p:spPr>
          <a:xfrm>
            <a:off x="4002324" y="4739194"/>
            <a:ext cx="2121548"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b="1" dirty="0">
                <a:solidFill>
                  <a:schemeClr val="accent1"/>
                </a:solidFill>
              </a:rPr>
              <a:t>Cluster 0 : Bons Clients  16 %</a:t>
            </a:r>
          </a:p>
          <a:p>
            <a:r>
              <a:rPr lang="fr-FR" sz="1200" dirty="0"/>
              <a:t>Nous avons des clients qui dépensent en moyenne 207 avec une fréquence en moyenne de 1,2 et une récence de 407, on peut réaliser des </a:t>
            </a:r>
            <a:r>
              <a:rPr lang="fr-FR" sz="1200" dirty="0">
                <a:solidFill>
                  <a:schemeClr val="accent1"/>
                </a:solidFill>
              </a:rPr>
              <a:t>campagnes pour augmenter la fréquence et diminuer la récence </a:t>
            </a:r>
          </a:p>
        </p:txBody>
      </p:sp>
      <p:pic>
        <p:nvPicPr>
          <p:cNvPr id="14338" name="Picture 2" descr="Le service client peut-il booster des ventes?">
            <a:extLst>
              <a:ext uri="{FF2B5EF4-FFF2-40B4-BE49-F238E27FC236}">
                <a16:creationId xmlns:a16="http://schemas.microsoft.com/office/drawing/2014/main" id="{27F10616-9BAB-47ED-B294-BC83332AD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6453" y="3671747"/>
            <a:ext cx="1951405" cy="934615"/>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a:extLst>
              <a:ext uri="{FF2B5EF4-FFF2-40B4-BE49-F238E27FC236}">
                <a16:creationId xmlns:a16="http://schemas.microsoft.com/office/drawing/2014/main" id="{ADFF01C4-C537-4E38-A40A-4413B3C336CB}"/>
              </a:ext>
            </a:extLst>
          </p:cNvPr>
          <p:cNvSpPr txBox="1"/>
          <p:nvPr/>
        </p:nvSpPr>
        <p:spPr>
          <a:xfrm>
            <a:off x="6205560" y="4739194"/>
            <a:ext cx="2121548"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b="1" dirty="0">
                <a:solidFill>
                  <a:schemeClr val="accent1"/>
                </a:solidFill>
              </a:rPr>
              <a:t>Cluster 5 et 1 : Clients  à booster 50%</a:t>
            </a:r>
          </a:p>
          <a:p>
            <a:r>
              <a:rPr lang="fr-FR" sz="1200" dirty="0"/>
              <a:t>Nous avons des clients qui dépensent en moyenne 152 et 51 avec une fréquence en moyenne de 1 et une récence de 135 à 137, on peut les proposer des produits ciblés en </a:t>
            </a:r>
            <a:r>
              <a:rPr lang="fr-FR" sz="1200" dirty="0">
                <a:solidFill>
                  <a:schemeClr val="accent1"/>
                </a:solidFill>
              </a:rPr>
              <a:t>vue d’augmenter la fréquence</a:t>
            </a:r>
            <a:r>
              <a:rPr lang="fr-FR" sz="1200" dirty="0"/>
              <a:t>. </a:t>
            </a:r>
          </a:p>
        </p:txBody>
      </p:sp>
      <p:pic>
        <p:nvPicPr>
          <p:cNvPr id="16" name="Image 15" descr="Une image contenant texte, guichet&#10;&#10;Description générée automatiquement">
            <a:extLst>
              <a:ext uri="{FF2B5EF4-FFF2-40B4-BE49-F238E27FC236}">
                <a16:creationId xmlns:a16="http://schemas.microsoft.com/office/drawing/2014/main" id="{D63E7B97-ACAC-4F47-84F1-33C8549216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9505" y="3714612"/>
            <a:ext cx="1951405" cy="934615"/>
          </a:xfrm>
          <a:prstGeom prst="rect">
            <a:avLst/>
          </a:prstGeom>
        </p:spPr>
      </p:pic>
      <p:sp>
        <p:nvSpPr>
          <p:cNvPr id="20" name="ZoneTexte 19">
            <a:extLst>
              <a:ext uri="{FF2B5EF4-FFF2-40B4-BE49-F238E27FC236}">
                <a16:creationId xmlns:a16="http://schemas.microsoft.com/office/drawing/2014/main" id="{8145566A-DEE6-4FA3-AC28-0D444DB627FD}"/>
              </a:ext>
            </a:extLst>
          </p:cNvPr>
          <p:cNvSpPr txBox="1"/>
          <p:nvPr/>
        </p:nvSpPr>
        <p:spPr>
          <a:xfrm>
            <a:off x="8408796" y="4739193"/>
            <a:ext cx="2121548"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200" b="1" dirty="0">
                <a:solidFill>
                  <a:schemeClr val="accent1"/>
                </a:solidFill>
              </a:rPr>
              <a:t>Cluster 3: Clients inexistants 18%</a:t>
            </a:r>
          </a:p>
          <a:p>
            <a:r>
              <a:rPr lang="fr-FR" sz="1200" dirty="0">
                <a:solidFill>
                  <a:schemeClr val="tx1"/>
                </a:solidFill>
              </a:rPr>
              <a:t>Ce sont des clients qui ne dépensent pas beaucoup avec une récence à 396 la différence avec les clients du cluster 1 c’est la durée de la récence qui est beaucoup plus élevée</a:t>
            </a:r>
          </a:p>
        </p:txBody>
      </p:sp>
      <p:sp>
        <p:nvSpPr>
          <p:cNvPr id="4" name="Espace réservé de la date 3">
            <a:extLst>
              <a:ext uri="{FF2B5EF4-FFF2-40B4-BE49-F238E27FC236}">
                <a16:creationId xmlns:a16="http://schemas.microsoft.com/office/drawing/2014/main" id="{7AFB2154-1B52-4A73-ACF9-2C0130CFBCC2}"/>
              </a:ext>
            </a:extLst>
          </p:cNvPr>
          <p:cNvSpPr>
            <a:spLocks noGrp="1"/>
          </p:cNvSpPr>
          <p:nvPr>
            <p:ph type="dt" sz="half" idx="10"/>
          </p:nvPr>
        </p:nvSpPr>
        <p:spPr/>
        <p:txBody>
          <a:bodyPr/>
          <a:lstStyle/>
          <a:p>
            <a:fld id="{E5E59334-9D29-4BB9-9E28-BD53B871A0DD}" type="datetime1">
              <a:rPr lang="fr-FR" smtClean="0"/>
              <a:t>13/06/2021</a:t>
            </a:fld>
            <a:endParaRPr lang="fr-FR" dirty="0"/>
          </a:p>
        </p:txBody>
      </p:sp>
      <p:sp>
        <p:nvSpPr>
          <p:cNvPr id="6" name="Espace réservé du pied de page 5">
            <a:extLst>
              <a:ext uri="{FF2B5EF4-FFF2-40B4-BE49-F238E27FC236}">
                <a16:creationId xmlns:a16="http://schemas.microsoft.com/office/drawing/2014/main" id="{EAC808D5-AAA5-449F-9129-7BA25BCAF168}"/>
              </a:ext>
            </a:extLst>
          </p:cNvPr>
          <p:cNvSpPr>
            <a:spLocks noGrp="1"/>
          </p:cNvSpPr>
          <p:nvPr>
            <p:ph type="ftr" sz="quarter" idx="11"/>
          </p:nvPr>
        </p:nvSpPr>
        <p:spPr/>
        <p:txBody>
          <a:bodyPr/>
          <a:lstStyle/>
          <a:p>
            <a:r>
              <a:rPr lang="fr-FR"/>
              <a:t>Souleymane Camara Etudiant Data Scientist</a:t>
            </a:r>
          </a:p>
        </p:txBody>
      </p:sp>
      <p:sp>
        <p:nvSpPr>
          <p:cNvPr id="9" name="Espace réservé du numéro de diapositive 8">
            <a:extLst>
              <a:ext uri="{FF2B5EF4-FFF2-40B4-BE49-F238E27FC236}">
                <a16:creationId xmlns:a16="http://schemas.microsoft.com/office/drawing/2014/main" id="{B7B26E88-8477-4301-911B-0E9A6DFCA86D}"/>
              </a:ext>
            </a:extLst>
          </p:cNvPr>
          <p:cNvSpPr>
            <a:spLocks noGrp="1"/>
          </p:cNvSpPr>
          <p:nvPr>
            <p:ph type="sldNum" sz="quarter" idx="12"/>
          </p:nvPr>
        </p:nvSpPr>
        <p:spPr/>
        <p:txBody>
          <a:bodyPr/>
          <a:lstStyle/>
          <a:p>
            <a:fld id="{2D05DFBB-18FE-46A8-B5DD-7169AB5D771C}" type="slidenum">
              <a:rPr lang="fr-FR" smtClean="0"/>
              <a:t>39</a:t>
            </a:fld>
            <a:endParaRPr lang="fr-FR"/>
          </a:p>
        </p:txBody>
      </p:sp>
    </p:spTree>
    <p:extLst>
      <p:ext uri="{BB962C8B-B14F-4D97-AF65-F5344CB8AC3E}">
        <p14:creationId xmlns:p14="http://schemas.microsoft.com/office/powerpoint/2010/main" val="302945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CFDBB-7E17-4241-A69D-4C15B69384B2}"/>
              </a:ext>
            </a:extLst>
          </p:cNvPr>
          <p:cNvSpPr>
            <a:spLocks noGrp="1"/>
          </p:cNvSpPr>
          <p:nvPr>
            <p:ph type="title"/>
          </p:nvPr>
        </p:nvSpPr>
        <p:spPr>
          <a:xfrm>
            <a:off x="904609" y="186332"/>
            <a:ext cx="10515600" cy="820020"/>
          </a:xfrm>
        </p:spPr>
        <p:txBody>
          <a:bodyPr/>
          <a:lstStyle/>
          <a:p>
            <a:pPr algn="ctr"/>
            <a:r>
              <a:rPr lang="fr-FR" b="1" dirty="0">
                <a:solidFill>
                  <a:schemeClr val="accent1"/>
                </a:solidFill>
              </a:rPr>
              <a:t>PRÉSENTATION DES DONNÉES</a:t>
            </a:r>
          </a:p>
        </p:txBody>
      </p:sp>
      <p:sp>
        <p:nvSpPr>
          <p:cNvPr id="3" name="Espace réservé du contenu 2">
            <a:extLst>
              <a:ext uri="{FF2B5EF4-FFF2-40B4-BE49-F238E27FC236}">
                <a16:creationId xmlns:a16="http://schemas.microsoft.com/office/drawing/2014/main" id="{4CA293AC-339E-4D32-9DCD-3FC93C527549}"/>
              </a:ext>
            </a:extLst>
          </p:cNvPr>
          <p:cNvSpPr>
            <a:spLocks noGrp="1"/>
          </p:cNvSpPr>
          <p:nvPr>
            <p:ph idx="1"/>
          </p:nvPr>
        </p:nvSpPr>
        <p:spPr>
          <a:xfrm>
            <a:off x="838200" y="929725"/>
            <a:ext cx="10515600" cy="5247238"/>
          </a:xfrm>
        </p:spPr>
        <p:txBody>
          <a:bodyPr>
            <a:normAutofit lnSpcReduction="10000"/>
          </a:bodyPr>
          <a:lstStyle/>
          <a:p>
            <a:r>
              <a:rPr lang="fr-FR" dirty="0"/>
              <a:t>Nous avons 9 tables à notre disposition qui donnent des informations sur les clients, les commandes, le type de paiement, les lieux d’habitations de nos clients, les catégories de produits ainsi que les avis de nos clients, la date d’achat, la date de livraison. </a:t>
            </a:r>
          </a:p>
          <a:p>
            <a:r>
              <a:rPr lang="fr-FR" dirty="0"/>
              <a:t>Nous avons aussi des informations sur les modalités de paiement.</a:t>
            </a:r>
          </a:p>
          <a:p>
            <a:r>
              <a:rPr lang="fr-FR" dirty="0"/>
              <a:t>Nous avons les 27 états du Brazil, la plupart de nos clients se trouvent à Sao Paulo soit 42 % de nos commandes.</a:t>
            </a:r>
          </a:p>
          <a:p>
            <a:r>
              <a:rPr lang="fr-FR" dirty="0"/>
              <a:t>Nous avons 99941 commandes et 96096 clients. Soit presque 4 % de nos clients qui commandent plusieurs fois. Nous avons 3095 vendeurs.</a:t>
            </a:r>
          </a:p>
          <a:p>
            <a:r>
              <a:rPr lang="fr-FR" dirty="0"/>
              <a:t>Nous avons 71 catégories de produits dans notre site. </a:t>
            </a:r>
          </a:p>
          <a:p>
            <a:r>
              <a:rPr lang="fr-FR" dirty="0"/>
              <a:t>Le prix de l’article, son poids et sa taille, le prix de la livraison ainsi que le nom du vendeur.</a:t>
            </a:r>
          </a:p>
          <a:p>
            <a:endParaRPr lang="fr-FR" dirty="0"/>
          </a:p>
        </p:txBody>
      </p:sp>
      <p:sp>
        <p:nvSpPr>
          <p:cNvPr id="4" name="Espace réservé de la date 3">
            <a:extLst>
              <a:ext uri="{FF2B5EF4-FFF2-40B4-BE49-F238E27FC236}">
                <a16:creationId xmlns:a16="http://schemas.microsoft.com/office/drawing/2014/main" id="{6307250F-91E6-46CD-9F86-00A5E68D4D01}"/>
              </a:ext>
            </a:extLst>
          </p:cNvPr>
          <p:cNvSpPr>
            <a:spLocks noGrp="1"/>
          </p:cNvSpPr>
          <p:nvPr>
            <p:ph type="dt" sz="half" idx="10"/>
          </p:nvPr>
        </p:nvSpPr>
        <p:spPr/>
        <p:txBody>
          <a:bodyPr/>
          <a:lstStyle/>
          <a:p>
            <a:fld id="{38FEF1D6-83D9-4C1C-998E-76C4EE6CD386}" type="datetime1">
              <a:rPr lang="fr-FR" smtClean="0"/>
              <a:t>13/06/2021</a:t>
            </a:fld>
            <a:endParaRPr lang="fr-FR"/>
          </a:p>
        </p:txBody>
      </p:sp>
      <p:sp>
        <p:nvSpPr>
          <p:cNvPr id="5" name="Espace réservé du pied de page 4">
            <a:extLst>
              <a:ext uri="{FF2B5EF4-FFF2-40B4-BE49-F238E27FC236}">
                <a16:creationId xmlns:a16="http://schemas.microsoft.com/office/drawing/2014/main" id="{D6310F84-036B-42C0-9105-C5D56964E2E9}"/>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93F89437-03A1-4776-8F39-8D40642786AC}"/>
              </a:ext>
            </a:extLst>
          </p:cNvPr>
          <p:cNvSpPr>
            <a:spLocks noGrp="1"/>
          </p:cNvSpPr>
          <p:nvPr>
            <p:ph type="sldNum" sz="quarter" idx="12"/>
          </p:nvPr>
        </p:nvSpPr>
        <p:spPr/>
        <p:txBody>
          <a:bodyPr/>
          <a:lstStyle/>
          <a:p>
            <a:fld id="{2D05DFBB-18FE-46A8-B5DD-7169AB5D771C}" type="slidenum">
              <a:rPr lang="fr-FR" smtClean="0"/>
              <a:t>4</a:t>
            </a:fld>
            <a:endParaRPr lang="fr-FR"/>
          </a:p>
        </p:txBody>
      </p:sp>
    </p:spTree>
    <p:extLst>
      <p:ext uri="{BB962C8B-B14F-4D97-AF65-F5344CB8AC3E}">
        <p14:creationId xmlns:p14="http://schemas.microsoft.com/office/powerpoint/2010/main" val="853419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069B0-0E0D-446B-9C44-5E71F3AA8DC4}"/>
              </a:ext>
            </a:extLst>
          </p:cNvPr>
          <p:cNvSpPr>
            <a:spLocks noGrp="1"/>
          </p:cNvSpPr>
          <p:nvPr>
            <p:ph type="title"/>
          </p:nvPr>
        </p:nvSpPr>
        <p:spPr>
          <a:xfrm>
            <a:off x="838200" y="273176"/>
            <a:ext cx="10515600" cy="871102"/>
          </a:xfrm>
        </p:spPr>
        <p:txBody>
          <a:bodyPr/>
          <a:lstStyle/>
          <a:p>
            <a:pPr algn="ctr"/>
            <a:r>
              <a:rPr lang="fr-FR" b="1" dirty="0">
                <a:solidFill>
                  <a:schemeClr val="accent1"/>
                </a:solidFill>
              </a:rPr>
              <a:t>STABILITÉ TEMPORELLE</a:t>
            </a:r>
          </a:p>
        </p:txBody>
      </p:sp>
      <p:sp>
        <p:nvSpPr>
          <p:cNvPr id="3" name="Espace réservé du contenu 2">
            <a:extLst>
              <a:ext uri="{FF2B5EF4-FFF2-40B4-BE49-F238E27FC236}">
                <a16:creationId xmlns:a16="http://schemas.microsoft.com/office/drawing/2014/main" id="{A1EC027B-73FF-4BF9-88D1-A589648CF89F}"/>
              </a:ext>
            </a:extLst>
          </p:cNvPr>
          <p:cNvSpPr>
            <a:spLocks noGrp="1"/>
          </p:cNvSpPr>
          <p:nvPr>
            <p:ph idx="1"/>
          </p:nvPr>
        </p:nvSpPr>
        <p:spPr>
          <a:xfrm>
            <a:off x="792225" y="1048729"/>
            <a:ext cx="10515600" cy="996877"/>
          </a:xfrm>
        </p:spPr>
        <p:txBody>
          <a:bodyPr/>
          <a:lstStyle/>
          <a:p>
            <a:r>
              <a:rPr lang="fr-FR" dirty="0"/>
              <a:t>Nous  allons regarder l’évolution depuis octobre 2016 à aout 2018 nous voyons une augmentation des commandes en novembre 2017.</a:t>
            </a:r>
          </a:p>
        </p:txBody>
      </p:sp>
      <p:pic>
        <p:nvPicPr>
          <p:cNvPr id="15362" name="Picture 2">
            <a:extLst>
              <a:ext uri="{FF2B5EF4-FFF2-40B4-BE49-F238E27FC236}">
                <a16:creationId xmlns:a16="http://schemas.microsoft.com/office/drawing/2014/main" id="{DD85DCD4-2C4E-47A0-904B-69A6A4948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93" y="2074003"/>
            <a:ext cx="4600167" cy="451082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DBE8D0B2-443B-4A68-B29F-ED8273BDF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311" y="2228169"/>
            <a:ext cx="5551715" cy="431074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id="{243FBDF8-1DD1-442D-8568-0C02B2DA2B74}"/>
              </a:ext>
            </a:extLst>
          </p:cNvPr>
          <p:cNvSpPr>
            <a:spLocks noGrp="1"/>
          </p:cNvSpPr>
          <p:nvPr>
            <p:ph type="dt" sz="half" idx="10"/>
          </p:nvPr>
        </p:nvSpPr>
        <p:spPr/>
        <p:txBody>
          <a:bodyPr/>
          <a:lstStyle/>
          <a:p>
            <a:fld id="{081C982E-71AA-4D60-A746-134A8C8DC07F}" type="datetime1">
              <a:rPr lang="fr-FR" smtClean="0"/>
              <a:t>13/06/2021</a:t>
            </a:fld>
            <a:endParaRPr lang="fr-FR"/>
          </a:p>
        </p:txBody>
      </p:sp>
      <p:sp>
        <p:nvSpPr>
          <p:cNvPr id="5" name="Espace réservé du pied de page 4">
            <a:extLst>
              <a:ext uri="{FF2B5EF4-FFF2-40B4-BE49-F238E27FC236}">
                <a16:creationId xmlns:a16="http://schemas.microsoft.com/office/drawing/2014/main" id="{23D74E6D-24D0-4DD8-982D-967EA8C8BE24}"/>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16B71EE1-F91F-49D1-B8B7-E5C7B61A289E}"/>
              </a:ext>
            </a:extLst>
          </p:cNvPr>
          <p:cNvSpPr>
            <a:spLocks noGrp="1"/>
          </p:cNvSpPr>
          <p:nvPr>
            <p:ph type="sldNum" sz="quarter" idx="12"/>
          </p:nvPr>
        </p:nvSpPr>
        <p:spPr/>
        <p:txBody>
          <a:bodyPr/>
          <a:lstStyle/>
          <a:p>
            <a:fld id="{2D05DFBB-18FE-46A8-B5DD-7169AB5D771C}" type="slidenum">
              <a:rPr lang="fr-FR" smtClean="0"/>
              <a:t>40</a:t>
            </a:fld>
            <a:endParaRPr lang="fr-FR"/>
          </a:p>
        </p:txBody>
      </p:sp>
    </p:spTree>
    <p:extLst>
      <p:ext uri="{BB962C8B-B14F-4D97-AF65-F5344CB8AC3E}">
        <p14:creationId xmlns:p14="http://schemas.microsoft.com/office/powerpoint/2010/main" val="2778539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069B0-0E0D-446B-9C44-5E71F3AA8DC4}"/>
              </a:ext>
            </a:extLst>
          </p:cNvPr>
          <p:cNvSpPr>
            <a:spLocks noGrp="1"/>
          </p:cNvSpPr>
          <p:nvPr>
            <p:ph type="title"/>
          </p:nvPr>
        </p:nvSpPr>
        <p:spPr>
          <a:xfrm>
            <a:off x="838200" y="128755"/>
            <a:ext cx="10515600" cy="871102"/>
          </a:xfrm>
        </p:spPr>
        <p:txBody>
          <a:bodyPr/>
          <a:lstStyle/>
          <a:p>
            <a:pPr algn="ctr"/>
            <a:r>
              <a:rPr lang="fr-FR" b="1" dirty="0">
                <a:solidFill>
                  <a:schemeClr val="accent1"/>
                </a:solidFill>
              </a:rPr>
              <a:t>STABILITÉ TEMPORELLE</a:t>
            </a:r>
          </a:p>
        </p:txBody>
      </p:sp>
      <p:sp>
        <p:nvSpPr>
          <p:cNvPr id="3" name="Espace réservé du contenu 2">
            <a:extLst>
              <a:ext uri="{FF2B5EF4-FFF2-40B4-BE49-F238E27FC236}">
                <a16:creationId xmlns:a16="http://schemas.microsoft.com/office/drawing/2014/main" id="{A1EC027B-73FF-4BF9-88D1-A589648CF89F}"/>
              </a:ext>
            </a:extLst>
          </p:cNvPr>
          <p:cNvSpPr>
            <a:spLocks noGrp="1"/>
          </p:cNvSpPr>
          <p:nvPr>
            <p:ph idx="1"/>
          </p:nvPr>
        </p:nvSpPr>
        <p:spPr>
          <a:xfrm>
            <a:off x="890452" y="879278"/>
            <a:ext cx="10515600" cy="1151996"/>
          </a:xfrm>
        </p:spPr>
        <p:txBody>
          <a:bodyPr>
            <a:normAutofit fontScale="85000" lnSpcReduction="20000"/>
          </a:bodyPr>
          <a:lstStyle/>
          <a:p>
            <a:r>
              <a:rPr lang="fr-FR" dirty="0"/>
              <a:t>Nous  avons faits une segmentation sur les clients de 2017 on regarde la qualité de la segmentation en calculant le coefficient de silhouette , puis nous faisons une segmentation en rajoutant à chaque fois les mois de 2018, de Janvier à Août, en incluant les mois précédents. On regarde la qualité de chaque segmentation.</a:t>
            </a:r>
          </a:p>
        </p:txBody>
      </p:sp>
      <p:sp>
        <p:nvSpPr>
          <p:cNvPr id="5" name="Espace réservé de la date 4">
            <a:extLst>
              <a:ext uri="{FF2B5EF4-FFF2-40B4-BE49-F238E27FC236}">
                <a16:creationId xmlns:a16="http://schemas.microsoft.com/office/drawing/2014/main" id="{359145C8-5813-4909-A940-9ABE16447E9B}"/>
              </a:ext>
            </a:extLst>
          </p:cNvPr>
          <p:cNvSpPr>
            <a:spLocks noGrp="1"/>
          </p:cNvSpPr>
          <p:nvPr>
            <p:ph type="dt" sz="half" idx="10"/>
          </p:nvPr>
        </p:nvSpPr>
        <p:spPr/>
        <p:txBody>
          <a:bodyPr/>
          <a:lstStyle/>
          <a:p>
            <a:fld id="{FB1AC06F-2781-4BC4-AE0A-C856B080500E}" type="datetime1">
              <a:rPr lang="fr-FR" smtClean="0"/>
              <a:t>13/06/2021</a:t>
            </a:fld>
            <a:endParaRPr lang="fr-FR"/>
          </a:p>
        </p:txBody>
      </p:sp>
      <p:sp>
        <p:nvSpPr>
          <p:cNvPr id="6" name="Espace réservé du pied de page 5">
            <a:extLst>
              <a:ext uri="{FF2B5EF4-FFF2-40B4-BE49-F238E27FC236}">
                <a16:creationId xmlns:a16="http://schemas.microsoft.com/office/drawing/2014/main" id="{D46B9198-2B00-4DF6-BD0A-11FCD3046C54}"/>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A4B3BE94-8746-45B4-A9EA-87AA6815D22D}"/>
              </a:ext>
            </a:extLst>
          </p:cNvPr>
          <p:cNvSpPr>
            <a:spLocks noGrp="1"/>
          </p:cNvSpPr>
          <p:nvPr>
            <p:ph type="sldNum" sz="quarter" idx="12"/>
          </p:nvPr>
        </p:nvSpPr>
        <p:spPr/>
        <p:txBody>
          <a:bodyPr/>
          <a:lstStyle/>
          <a:p>
            <a:fld id="{2D05DFBB-18FE-46A8-B5DD-7169AB5D771C}" type="slidenum">
              <a:rPr lang="fr-FR" smtClean="0"/>
              <a:t>41</a:t>
            </a:fld>
            <a:endParaRPr lang="fr-FR" dirty="0"/>
          </a:p>
        </p:txBody>
      </p:sp>
      <p:pic>
        <p:nvPicPr>
          <p:cNvPr id="2050" name="Picture 2">
            <a:extLst>
              <a:ext uri="{FF2B5EF4-FFF2-40B4-BE49-F238E27FC236}">
                <a16:creationId xmlns:a16="http://schemas.microsoft.com/office/drawing/2014/main" id="{94CD9896-B091-485B-89FE-3AE481BC0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37" y="2116285"/>
            <a:ext cx="8012363" cy="4240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au 8">
            <a:extLst>
              <a:ext uri="{FF2B5EF4-FFF2-40B4-BE49-F238E27FC236}">
                <a16:creationId xmlns:a16="http://schemas.microsoft.com/office/drawing/2014/main" id="{9C6D219C-29DF-435D-8F3F-A20FAEE2F146}"/>
              </a:ext>
            </a:extLst>
          </p:cNvPr>
          <p:cNvGraphicFramePr>
            <a:graphicFrameLocks noGrp="1"/>
          </p:cNvGraphicFramePr>
          <p:nvPr>
            <p:extLst>
              <p:ext uri="{D42A27DB-BD31-4B8C-83A1-F6EECF244321}">
                <p14:modId xmlns:p14="http://schemas.microsoft.com/office/powerpoint/2010/main" val="3652511120"/>
              </p:ext>
            </p:extLst>
          </p:nvPr>
        </p:nvGraphicFramePr>
        <p:xfrm>
          <a:off x="8850561" y="2243929"/>
          <a:ext cx="2743202" cy="3235452"/>
        </p:xfrm>
        <a:graphic>
          <a:graphicData uri="http://schemas.openxmlformats.org/drawingml/2006/table">
            <a:tbl>
              <a:tblPr firstRow="1" firstCol="1" bandRow="1">
                <a:tableStyleId>{5940675A-B579-460E-94D1-54222C63F5DA}</a:tableStyleId>
              </a:tblPr>
              <a:tblGrid>
                <a:gridCol w="1371601">
                  <a:extLst>
                    <a:ext uri="{9D8B030D-6E8A-4147-A177-3AD203B41FA5}">
                      <a16:colId xmlns:a16="http://schemas.microsoft.com/office/drawing/2014/main" val="3828328076"/>
                    </a:ext>
                  </a:extLst>
                </a:gridCol>
                <a:gridCol w="1371601">
                  <a:extLst>
                    <a:ext uri="{9D8B030D-6E8A-4147-A177-3AD203B41FA5}">
                      <a16:colId xmlns:a16="http://schemas.microsoft.com/office/drawing/2014/main" val="1088803545"/>
                    </a:ext>
                  </a:extLst>
                </a:gridCol>
              </a:tblGrid>
              <a:tr h="0">
                <a:tc>
                  <a:txBody>
                    <a:bodyPr/>
                    <a:lstStyle/>
                    <a:p>
                      <a:pPr>
                        <a:lnSpc>
                          <a:spcPct val="107000"/>
                        </a:lnSpc>
                        <a:spcAft>
                          <a:spcPts val="800"/>
                        </a:spcAft>
                      </a:pPr>
                      <a:r>
                        <a:rPr lang="fr-FR" sz="1200">
                          <a:solidFill>
                            <a:schemeClr val="accent1"/>
                          </a:solidFill>
                          <a:effectLst/>
                          <a:highlight>
                            <a:srgbClr val="000080"/>
                          </a:highlight>
                        </a:rPr>
                        <a:t>Durée </a:t>
                      </a:r>
                      <a:endParaRPr lang="fr-FR" sz="1100">
                        <a:solidFill>
                          <a:schemeClr val="accent1"/>
                        </a:solidFill>
                        <a:effectLst/>
                        <a:highlight>
                          <a:srgbClr val="00008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solidFill>
                            <a:schemeClr val="accent1"/>
                          </a:solidFill>
                          <a:effectLst/>
                          <a:highlight>
                            <a:srgbClr val="000080"/>
                          </a:highlight>
                        </a:rPr>
                        <a:t>Silhouette</a:t>
                      </a:r>
                      <a:endParaRPr lang="fr-FR" sz="1100" dirty="0">
                        <a:solidFill>
                          <a:schemeClr val="accent1"/>
                        </a:solidFill>
                        <a:effectLst/>
                        <a:highlight>
                          <a:srgbClr val="00008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14201484"/>
                  </a:ext>
                </a:extLst>
              </a:tr>
              <a:tr h="0">
                <a:tc>
                  <a:txBody>
                    <a:bodyPr/>
                    <a:lstStyle/>
                    <a:p>
                      <a:pPr>
                        <a:lnSpc>
                          <a:spcPct val="107000"/>
                        </a:lnSpc>
                        <a:spcAft>
                          <a:spcPts val="800"/>
                        </a:spcAft>
                      </a:pPr>
                      <a:r>
                        <a:rPr lang="fr-FR" sz="1200">
                          <a:effectLst/>
                        </a:rPr>
                        <a:t>2017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0.296285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79031947"/>
                  </a:ext>
                </a:extLst>
              </a:tr>
              <a:tr h="0">
                <a:tc>
                  <a:txBody>
                    <a:bodyPr/>
                    <a:lstStyle/>
                    <a:p>
                      <a:pPr>
                        <a:lnSpc>
                          <a:spcPct val="107000"/>
                        </a:lnSpc>
                        <a:spcAft>
                          <a:spcPts val="800"/>
                        </a:spcAft>
                      </a:pPr>
                      <a:r>
                        <a:rPr lang="fr-FR" sz="1200">
                          <a:effectLst/>
                        </a:rPr>
                        <a:t>2017 et 01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0.275633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78421485"/>
                  </a:ext>
                </a:extLst>
              </a:tr>
              <a:tr h="0">
                <a:tc>
                  <a:txBody>
                    <a:bodyPr/>
                    <a:lstStyle/>
                    <a:p>
                      <a:pPr>
                        <a:lnSpc>
                          <a:spcPct val="107000"/>
                        </a:lnSpc>
                        <a:spcAft>
                          <a:spcPts val="800"/>
                        </a:spcAft>
                      </a:pPr>
                      <a:r>
                        <a:rPr lang="fr-FR" sz="1200">
                          <a:effectLst/>
                        </a:rPr>
                        <a:t>2017 et 01-02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solidFill>
                            <a:schemeClr val="accent1"/>
                          </a:solidFill>
                          <a:effectLst/>
                        </a:rPr>
                        <a:t>0.319758</a:t>
                      </a:r>
                      <a:endParaRPr lang="fr-FR" sz="1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93176621"/>
                  </a:ext>
                </a:extLst>
              </a:tr>
              <a:tr h="0">
                <a:tc>
                  <a:txBody>
                    <a:bodyPr/>
                    <a:lstStyle/>
                    <a:p>
                      <a:pPr>
                        <a:lnSpc>
                          <a:spcPct val="107000"/>
                        </a:lnSpc>
                        <a:spcAft>
                          <a:spcPts val="800"/>
                        </a:spcAft>
                      </a:pPr>
                      <a:r>
                        <a:rPr lang="fr-FR" sz="1200">
                          <a:effectLst/>
                        </a:rPr>
                        <a:t>2017 et 01/02/03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0.274303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47080000"/>
                  </a:ext>
                </a:extLst>
              </a:tr>
              <a:tr h="0">
                <a:tc>
                  <a:txBody>
                    <a:bodyPr/>
                    <a:lstStyle/>
                    <a:p>
                      <a:pPr>
                        <a:lnSpc>
                          <a:spcPct val="107000"/>
                        </a:lnSpc>
                        <a:spcAft>
                          <a:spcPts val="800"/>
                        </a:spcAft>
                      </a:pPr>
                      <a:r>
                        <a:rPr lang="fr-FR" sz="1200">
                          <a:effectLst/>
                        </a:rPr>
                        <a:t>2017 et 01/02/03/04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solidFill>
                            <a:schemeClr val="accent1"/>
                          </a:solidFill>
                          <a:effectLst/>
                        </a:rPr>
                        <a:t>0.315322</a:t>
                      </a:r>
                      <a:endParaRPr lang="fr-FR" sz="1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37254390"/>
                  </a:ext>
                </a:extLst>
              </a:tr>
              <a:tr h="0">
                <a:tc>
                  <a:txBody>
                    <a:bodyPr/>
                    <a:lstStyle/>
                    <a:p>
                      <a:pPr>
                        <a:lnSpc>
                          <a:spcPct val="107000"/>
                        </a:lnSpc>
                        <a:spcAft>
                          <a:spcPts val="800"/>
                        </a:spcAft>
                      </a:pPr>
                      <a:r>
                        <a:rPr lang="fr-FR" sz="1200">
                          <a:effectLst/>
                        </a:rPr>
                        <a:t>2017 et 01/02/03/04/05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0.273023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67361396"/>
                  </a:ext>
                </a:extLst>
              </a:tr>
              <a:tr h="0">
                <a:tc>
                  <a:txBody>
                    <a:bodyPr/>
                    <a:lstStyle/>
                    <a:p>
                      <a:pPr>
                        <a:lnSpc>
                          <a:spcPct val="107000"/>
                        </a:lnSpc>
                        <a:spcAft>
                          <a:spcPts val="800"/>
                        </a:spcAft>
                      </a:pPr>
                      <a:r>
                        <a:rPr lang="fr-FR" sz="1200">
                          <a:effectLst/>
                        </a:rPr>
                        <a:t>2017 et 01/02/03/04/05/06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solidFill>
                            <a:schemeClr val="accent1"/>
                          </a:solidFill>
                          <a:effectLst/>
                        </a:rPr>
                        <a:t>0.291972</a:t>
                      </a:r>
                      <a:endParaRPr lang="fr-FR" sz="1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2436349"/>
                  </a:ext>
                </a:extLst>
              </a:tr>
              <a:tr h="0">
                <a:tc>
                  <a:txBody>
                    <a:bodyPr/>
                    <a:lstStyle/>
                    <a:p>
                      <a:pPr>
                        <a:lnSpc>
                          <a:spcPct val="107000"/>
                        </a:lnSpc>
                        <a:spcAft>
                          <a:spcPts val="800"/>
                        </a:spcAft>
                      </a:pPr>
                      <a:r>
                        <a:rPr lang="fr-FR" sz="1200">
                          <a:effectLst/>
                        </a:rPr>
                        <a:t>2017 et 01/02/03/04/05/06/07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a:effectLst/>
                        </a:rPr>
                        <a:t>0.266310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29419333"/>
                  </a:ext>
                </a:extLst>
              </a:tr>
              <a:tr h="0">
                <a:tc>
                  <a:txBody>
                    <a:bodyPr/>
                    <a:lstStyle/>
                    <a:p>
                      <a:pPr>
                        <a:lnSpc>
                          <a:spcPct val="107000"/>
                        </a:lnSpc>
                        <a:spcAft>
                          <a:spcPts val="800"/>
                        </a:spcAft>
                      </a:pPr>
                      <a:r>
                        <a:rPr lang="fr-FR" sz="1200">
                          <a:effectLst/>
                        </a:rPr>
                        <a:t>2017 et 01/02/03/04/05/06/07/08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fr-FR" sz="1200" dirty="0">
                          <a:effectLst/>
                        </a:rPr>
                        <a:t>0.262744</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55615364"/>
                  </a:ext>
                </a:extLst>
              </a:tr>
            </a:tbl>
          </a:graphicData>
        </a:graphic>
      </p:graphicFrame>
    </p:spTree>
    <p:extLst>
      <p:ext uri="{BB962C8B-B14F-4D97-AF65-F5344CB8AC3E}">
        <p14:creationId xmlns:p14="http://schemas.microsoft.com/office/powerpoint/2010/main" val="3211253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069B0-0E0D-446B-9C44-5E71F3AA8DC4}"/>
              </a:ext>
            </a:extLst>
          </p:cNvPr>
          <p:cNvSpPr>
            <a:spLocks noGrp="1"/>
          </p:cNvSpPr>
          <p:nvPr>
            <p:ph type="title"/>
          </p:nvPr>
        </p:nvSpPr>
        <p:spPr>
          <a:xfrm>
            <a:off x="838200" y="128755"/>
            <a:ext cx="10515600" cy="871102"/>
          </a:xfrm>
        </p:spPr>
        <p:txBody>
          <a:bodyPr/>
          <a:lstStyle/>
          <a:p>
            <a:pPr algn="ctr"/>
            <a:r>
              <a:rPr lang="fr-FR" b="1" dirty="0">
                <a:solidFill>
                  <a:schemeClr val="accent1"/>
                </a:solidFill>
              </a:rPr>
              <a:t>CLASSIFICATION D’UN NOUVEAU CLIENT</a:t>
            </a:r>
          </a:p>
        </p:txBody>
      </p:sp>
      <p:sp>
        <p:nvSpPr>
          <p:cNvPr id="3" name="Espace réservé du contenu 2">
            <a:extLst>
              <a:ext uri="{FF2B5EF4-FFF2-40B4-BE49-F238E27FC236}">
                <a16:creationId xmlns:a16="http://schemas.microsoft.com/office/drawing/2014/main" id="{A1EC027B-73FF-4BF9-88D1-A589648CF89F}"/>
              </a:ext>
            </a:extLst>
          </p:cNvPr>
          <p:cNvSpPr>
            <a:spLocks noGrp="1"/>
          </p:cNvSpPr>
          <p:nvPr>
            <p:ph idx="1"/>
          </p:nvPr>
        </p:nvSpPr>
        <p:spPr>
          <a:xfrm>
            <a:off x="655466" y="1195996"/>
            <a:ext cx="10515600" cy="4453872"/>
          </a:xfrm>
        </p:spPr>
        <p:txBody>
          <a:bodyPr>
            <a:normAutofit lnSpcReduction="10000"/>
          </a:bodyPr>
          <a:lstStyle/>
          <a:p>
            <a:r>
              <a:rPr lang="fr-FR" dirty="0"/>
              <a:t>Pour classer un nouveau client dans un cluster nous prenons ces valeurs de fréquence, récence, somme totale dépensée, somme totale dépensée en livraison, et la somme totale dépensée pour l’achat des produits.</a:t>
            </a:r>
          </a:p>
          <a:p>
            <a:r>
              <a:rPr lang="fr-FR" dirty="0"/>
              <a:t>Nous calculons la </a:t>
            </a:r>
            <a:r>
              <a:rPr lang="fr-FR" dirty="0">
                <a:solidFill>
                  <a:schemeClr val="accent1"/>
                </a:solidFill>
              </a:rPr>
              <a:t>distance entre ce point et les centres de chaque cluster.</a:t>
            </a:r>
          </a:p>
          <a:p>
            <a:r>
              <a:rPr lang="fr-FR" dirty="0"/>
              <a:t>La distance la plus petite implique que le client appartient à ce cluster.</a:t>
            </a:r>
          </a:p>
          <a:p>
            <a:r>
              <a:rPr lang="fr-FR" dirty="0"/>
              <a:t>On peut aussi transformer notre problème en </a:t>
            </a:r>
            <a:r>
              <a:rPr lang="fr-FR" dirty="0">
                <a:solidFill>
                  <a:schemeClr val="accent1"/>
                </a:solidFill>
              </a:rPr>
              <a:t>une classification supervisé </a:t>
            </a:r>
            <a:r>
              <a:rPr lang="fr-FR" dirty="0"/>
              <a:t>en prenant comme Target nos clusters et variables explicatives les informations de nos nouveaux clients et on essaye de prédire leur appartenance. </a:t>
            </a:r>
          </a:p>
          <a:p>
            <a:pPr marL="0" indent="0">
              <a:buNone/>
            </a:pPr>
            <a:endParaRPr lang="fr-FR" dirty="0"/>
          </a:p>
        </p:txBody>
      </p:sp>
      <p:sp>
        <p:nvSpPr>
          <p:cNvPr id="4" name="Espace réservé de la date 3">
            <a:extLst>
              <a:ext uri="{FF2B5EF4-FFF2-40B4-BE49-F238E27FC236}">
                <a16:creationId xmlns:a16="http://schemas.microsoft.com/office/drawing/2014/main" id="{DA08AD18-5626-4ECE-AFDF-C1DE6E1F1939}"/>
              </a:ext>
            </a:extLst>
          </p:cNvPr>
          <p:cNvSpPr>
            <a:spLocks noGrp="1"/>
          </p:cNvSpPr>
          <p:nvPr>
            <p:ph type="dt" sz="half" idx="10"/>
          </p:nvPr>
        </p:nvSpPr>
        <p:spPr/>
        <p:txBody>
          <a:bodyPr/>
          <a:lstStyle/>
          <a:p>
            <a:fld id="{5625F11D-6A5A-445D-8AE6-07ADA15F093D}" type="datetime1">
              <a:rPr lang="fr-FR" smtClean="0"/>
              <a:t>13/06/2021</a:t>
            </a:fld>
            <a:endParaRPr lang="fr-FR"/>
          </a:p>
        </p:txBody>
      </p:sp>
      <p:sp>
        <p:nvSpPr>
          <p:cNvPr id="5" name="Espace réservé du pied de page 4">
            <a:extLst>
              <a:ext uri="{FF2B5EF4-FFF2-40B4-BE49-F238E27FC236}">
                <a16:creationId xmlns:a16="http://schemas.microsoft.com/office/drawing/2014/main" id="{49FA4F8B-083F-48E3-9C89-71355C4C0159}"/>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6D3980ED-8058-4C48-A0CF-870EE06768B2}"/>
              </a:ext>
            </a:extLst>
          </p:cNvPr>
          <p:cNvSpPr>
            <a:spLocks noGrp="1"/>
          </p:cNvSpPr>
          <p:nvPr>
            <p:ph type="sldNum" sz="quarter" idx="12"/>
          </p:nvPr>
        </p:nvSpPr>
        <p:spPr/>
        <p:txBody>
          <a:bodyPr/>
          <a:lstStyle/>
          <a:p>
            <a:fld id="{2D05DFBB-18FE-46A8-B5DD-7169AB5D771C}" type="slidenum">
              <a:rPr lang="fr-FR" smtClean="0"/>
              <a:t>42</a:t>
            </a:fld>
            <a:endParaRPr lang="fr-FR"/>
          </a:p>
        </p:txBody>
      </p:sp>
    </p:spTree>
    <p:extLst>
      <p:ext uri="{BB962C8B-B14F-4D97-AF65-F5344CB8AC3E}">
        <p14:creationId xmlns:p14="http://schemas.microsoft.com/office/powerpoint/2010/main" val="2568914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069B0-0E0D-446B-9C44-5E71F3AA8DC4}"/>
              </a:ext>
            </a:extLst>
          </p:cNvPr>
          <p:cNvSpPr>
            <a:spLocks noGrp="1"/>
          </p:cNvSpPr>
          <p:nvPr>
            <p:ph type="title"/>
          </p:nvPr>
        </p:nvSpPr>
        <p:spPr>
          <a:xfrm>
            <a:off x="838200" y="128755"/>
            <a:ext cx="10515600" cy="871102"/>
          </a:xfrm>
        </p:spPr>
        <p:txBody>
          <a:bodyPr/>
          <a:lstStyle/>
          <a:p>
            <a:pPr algn="ctr"/>
            <a:r>
              <a:rPr lang="fr-FR" b="1" dirty="0">
                <a:solidFill>
                  <a:schemeClr val="accent1"/>
                </a:solidFill>
              </a:rPr>
              <a:t>CONCLUSION ET RECOMMANDATIONS</a:t>
            </a:r>
          </a:p>
        </p:txBody>
      </p:sp>
      <p:sp>
        <p:nvSpPr>
          <p:cNvPr id="3" name="Espace réservé du contenu 2">
            <a:extLst>
              <a:ext uri="{FF2B5EF4-FFF2-40B4-BE49-F238E27FC236}">
                <a16:creationId xmlns:a16="http://schemas.microsoft.com/office/drawing/2014/main" id="{A1EC027B-73FF-4BF9-88D1-A589648CF89F}"/>
              </a:ext>
            </a:extLst>
          </p:cNvPr>
          <p:cNvSpPr>
            <a:spLocks noGrp="1"/>
          </p:cNvSpPr>
          <p:nvPr>
            <p:ph idx="1"/>
          </p:nvPr>
        </p:nvSpPr>
        <p:spPr>
          <a:xfrm>
            <a:off x="655466" y="1195996"/>
            <a:ext cx="10515600" cy="4213778"/>
          </a:xfrm>
        </p:spPr>
        <p:txBody>
          <a:bodyPr>
            <a:normAutofit fontScale="77500" lnSpcReduction="20000"/>
          </a:bodyPr>
          <a:lstStyle/>
          <a:p>
            <a:r>
              <a:rPr lang="fr-FR" dirty="0"/>
              <a:t>Grâce à la segmentation RFM et de la méthode de clustering  k-means nous avons classés nos clients en 5 groupes, des clients </a:t>
            </a:r>
            <a:r>
              <a:rPr lang="fr-FR" dirty="0">
                <a:solidFill>
                  <a:schemeClr val="accent1"/>
                </a:solidFill>
              </a:rPr>
              <a:t>star +, star, bons clients, des clients à booster et des clients inexistants</a:t>
            </a:r>
            <a:r>
              <a:rPr lang="fr-FR" dirty="0"/>
              <a:t>. </a:t>
            </a:r>
          </a:p>
          <a:p>
            <a:r>
              <a:rPr lang="fr-FR" dirty="0"/>
              <a:t>Nous remarquons que nous avons des groupes de clients qui dépensent beaucoup avec une fréquence importante mais une récence assez élevée.</a:t>
            </a:r>
          </a:p>
          <a:p>
            <a:r>
              <a:rPr lang="fr-FR" dirty="0"/>
              <a:t>Un autre groupe avec une récence faible mais un nombre de commandes pas très important.</a:t>
            </a:r>
          </a:p>
          <a:p>
            <a:r>
              <a:rPr lang="fr-FR" dirty="0"/>
              <a:t>Chaque groupe de clients a des caractéristiques  bien définis.</a:t>
            </a:r>
          </a:p>
          <a:p>
            <a:r>
              <a:rPr lang="fr-FR" dirty="0">
                <a:effectLst/>
                <a:latin typeface="Calibri" panose="020F0502020204030204" pitchFamily="34" charset="0"/>
                <a:ea typeface="Calibri" panose="020F0502020204030204" pitchFamily="34" charset="0"/>
                <a:cs typeface="Times New Roman" panose="02020603050405020304" pitchFamily="18" charset="0"/>
              </a:rPr>
              <a:t>Nous avons un groupe qui se détachent par rapport aux nombres de clients importants.</a:t>
            </a:r>
            <a:endParaRPr lang="fr-FR" dirty="0"/>
          </a:p>
          <a:p>
            <a:r>
              <a:rPr lang="fr-FR" dirty="0"/>
              <a:t>Le groupe de clients le plus important avec 26922 (29 % de nos clients ) ce sont les clients à booster soit en les proposant des réductions ou des promotions bien ciblés en vue  d’augmenter la fréquence.</a:t>
            </a:r>
          </a:p>
          <a:p>
            <a:r>
              <a:rPr lang="fr-FR" dirty="0"/>
              <a:t>Nous recommandons une maintenance trimestrielle de la segmentation.</a:t>
            </a:r>
          </a:p>
        </p:txBody>
      </p:sp>
      <p:sp>
        <p:nvSpPr>
          <p:cNvPr id="4" name="Espace réservé de la date 3">
            <a:extLst>
              <a:ext uri="{FF2B5EF4-FFF2-40B4-BE49-F238E27FC236}">
                <a16:creationId xmlns:a16="http://schemas.microsoft.com/office/drawing/2014/main" id="{C0E4A138-ED21-48F4-AB5A-E6D9F1EC89DB}"/>
              </a:ext>
            </a:extLst>
          </p:cNvPr>
          <p:cNvSpPr>
            <a:spLocks noGrp="1"/>
          </p:cNvSpPr>
          <p:nvPr>
            <p:ph type="dt" sz="half" idx="10"/>
          </p:nvPr>
        </p:nvSpPr>
        <p:spPr/>
        <p:txBody>
          <a:bodyPr/>
          <a:lstStyle/>
          <a:p>
            <a:fld id="{4CE535C8-1504-4835-8F57-DBA5C1603B50}" type="datetime1">
              <a:rPr lang="fr-FR" smtClean="0"/>
              <a:t>13/06/2021</a:t>
            </a:fld>
            <a:endParaRPr lang="fr-FR"/>
          </a:p>
        </p:txBody>
      </p:sp>
      <p:sp>
        <p:nvSpPr>
          <p:cNvPr id="5" name="Espace réservé du pied de page 4">
            <a:extLst>
              <a:ext uri="{FF2B5EF4-FFF2-40B4-BE49-F238E27FC236}">
                <a16:creationId xmlns:a16="http://schemas.microsoft.com/office/drawing/2014/main" id="{38232900-B064-45A1-858B-FD1BF1369117}"/>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EF9DDC7D-ED20-473A-A7E3-1C42EA175315}"/>
              </a:ext>
            </a:extLst>
          </p:cNvPr>
          <p:cNvSpPr>
            <a:spLocks noGrp="1"/>
          </p:cNvSpPr>
          <p:nvPr>
            <p:ph type="sldNum" sz="quarter" idx="12"/>
          </p:nvPr>
        </p:nvSpPr>
        <p:spPr/>
        <p:txBody>
          <a:bodyPr/>
          <a:lstStyle/>
          <a:p>
            <a:fld id="{2D05DFBB-18FE-46A8-B5DD-7169AB5D771C}" type="slidenum">
              <a:rPr lang="fr-FR" smtClean="0"/>
              <a:t>43</a:t>
            </a:fld>
            <a:endParaRPr lang="fr-FR"/>
          </a:p>
        </p:txBody>
      </p:sp>
    </p:spTree>
    <p:extLst>
      <p:ext uri="{BB962C8B-B14F-4D97-AF65-F5344CB8AC3E}">
        <p14:creationId xmlns:p14="http://schemas.microsoft.com/office/powerpoint/2010/main" val="429187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8F33-4B72-440B-84E8-A04CAF6670B9}"/>
              </a:ext>
            </a:extLst>
          </p:cNvPr>
          <p:cNvSpPr>
            <a:spLocks noGrp="1"/>
          </p:cNvSpPr>
          <p:nvPr>
            <p:ph type="title"/>
          </p:nvPr>
        </p:nvSpPr>
        <p:spPr>
          <a:xfrm>
            <a:off x="838200" y="365125"/>
            <a:ext cx="10515600" cy="763827"/>
          </a:xfrm>
        </p:spPr>
        <p:txBody>
          <a:bodyPr/>
          <a:lstStyle/>
          <a:p>
            <a:pPr algn="ctr"/>
            <a:r>
              <a:rPr lang="fr-FR" b="1" dirty="0">
                <a:solidFill>
                  <a:schemeClr val="accent1"/>
                </a:solidFill>
              </a:rPr>
              <a:t>MISE EN FORME DES DONNÉES</a:t>
            </a:r>
          </a:p>
        </p:txBody>
      </p:sp>
      <p:sp>
        <p:nvSpPr>
          <p:cNvPr id="3" name="Espace réservé du contenu 2">
            <a:extLst>
              <a:ext uri="{FF2B5EF4-FFF2-40B4-BE49-F238E27FC236}">
                <a16:creationId xmlns:a16="http://schemas.microsoft.com/office/drawing/2014/main" id="{224CECF4-5002-48FE-9763-0593B9B28DD3}"/>
              </a:ext>
            </a:extLst>
          </p:cNvPr>
          <p:cNvSpPr>
            <a:spLocks noGrp="1"/>
          </p:cNvSpPr>
          <p:nvPr>
            <p:ph idx="1"/>
          </p:nvPr>
        </p:nvSpPr>
        <p:spPr>
          <a:xfrm>
            <a:off x="838200" y="1253331"/>
            <a:ext cx="10515600" cy="4994218"/>
          </a:xfrm>
        </p:spPr>
        <p:txBody>
          <a:bodyPr>
            <a:normAutofit/>
          </a:bodyPr>
          <a:lstStyle/>
          <a:p>
            <a:r>
              <a:rPr lang="fr-FR" dirty="0"/>
              <a:t>En vue de regrouper nos 9 tables nous allons faire du nettoyage de nos données : suppression des doublons sur la base « Localisation », suppression des lignes ayant un nombre de versements égal à 0 (2 clients)</a:t>
            </a:r>
          </a:p>
          <a:p>
            <a:r>
              <a:rPr lang="fr-FR" dirty="0"/>
              <a:t>Suppression de la durée de livraison qui est négative (8 clients).</a:t>
            </a:r>
          </a:p>
          <a:p>
            <a:r>
              <a:rPr lang="fr-FR" dirty="0"/>
              <a:t>Remplacement des nan pour les commentaires des clients par un espace, suppression des nan sur le poids et taille du produits (2 clients).</a:t>
            </a:r>
          </a:p>
          <a:p>
            <a:r>
              <a:rPr lang="fr-FR" dirty="0"/>
              <a:t>Diminution du nombre de catégories de produits on passe de 71 catégories à 13 catégories.</a:t>
            </a:r>
          </a:p>
          <a:p>
            <a:pPr marL="0" indent="0">
              <a:buNone/>
            </a:pPr>
            <a:endParaRPr lang="fr-FR" dirty="0"/>
          </a:p>
          <a:p>
            <a:endParaRPr lang="fr-FR" dirty="0"/>
          </a:p>
        </p:txBody>
      </p:sp>
      <p:sp>
        <p:nvSpPr>
          <p:cNvPr id="4" name="Espace réservé de la date 3">
            <a:extLst>
              <a:ext uri="{FF2B5EF4-FFF2-40B4-BE49-F238E27FC236}">
                <a16:creationId xmlns:a16="http://schemas.microsoft.com/office/drawing/2014/main" id="{5EBC42BB-61B2-418B-8682-54F422B0BEF0}"/>
              </a:ext>
            </a:extLst>
          </p:cNvPr>
          <p:cNvSpPr>
            <a:spLocks noGrp="1"/>
          </p:cNvSpPr>
          <p:nvPr>
            <p:ph type="dt" sz="half" idx="10"/>
          </p:nvPr>
        </p:nvSpPr>
        <p:spPr/>
        <p:txBody>
          <a:bodyPr/>
          <a:lstStyle/>
          <a:p>
            <a:fld id="{648C6FF0-98C7-4D5F-B0AF-A78CA47EE4B0}" type="datetime1">
              <a:rPr lang="fr-FR" smtClean="0"/>
              <a:t>13/06/2021</a:t>
            </a:fld>
            <a:endParaRPr lang="fr-FR"/>
          </a:p>
        </p:txBody>
      </p:sp>
      <p:sp>
        <p:nvSpPr>
          <p:cNvPr id="5" name="Espace réservé du pied de page 4">
            <a:extLst>
              <a:ext uri="{FF2B5EF4-FFF2-40B4-BE49-F238E27FC236}">
                <a16:creationId xmlns:a16="http://schemas.microsoft.com/office/drawing/2014/main" id="{7452A7FC-B1B9-4FDF-90CC-4EB42F5D0192}"/>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E1960B61-15F5-4929-9B65-8B3CAD33B669}"/>
              </a:ext>
            </a:extLst>
          </p:cNvPr>
          <p:cNvSpPr>
            <a:spLocks noGrp="1"/>
          </p:cNvSpPr>
          <p:nvPr>
            <p:ph type="sldNum" sz="quarter" idx="12"/>
          </p:nvPr>
        </p:nvSpPr>
        <p:spPr/>
        <p:txBody>
          <a:bodyPr/>
          <a:lstStyle/>
          <a:p>
            <a:fld id="{2D05DFBB-18FE-46A8-B5DD-7169AB5D771C}" type="slidenum">
              <a:rPr lang="fr-FR" smtClean="0"/>
              <a:t>5</a:t>
            </a:fld>
            <a:endParaRPr lang="fr-FR"/>
          </a:p>
        </p:txBody>
      </p:sp>
    </p:spTree>
    <p:extLst>
      <p:ext uri="{BB962C8B-B14F-4D97-AF65-F5344CB8AC3E}">
        <p14:creationId xmlns:p14="http://schemas.microsoft.com/office/powerpoint/2010/main" val="152663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8F33-4B72-440B-84E8-A04CAF6670B9}"/>
              </a:ext>
            </a:extLst>
          </p:cNvPr>
          <p:cNvSpPr>
            <a:spLocks noGrp="1"/>
          </p:cNvSpPr>
          <p:nvPr>
            <p:ph type="title"/>
          </p:nvPr>
        </p:nvSpPr>
        <p:spPr>
          <a:xfrm>
            <a:off x="838200" y="365125"/>
            <a:ext cx="10515600" cy="763827"/>
          </a:xfrm>
        </p:spPr>
        <p:txBody>
          <a:bodyPr/>
          <a:lstStyle/>
          <a:p>
            <a:pPr algn="ctr"/>
            <a:r>
              <a:rPr lang="fr-FR" b="1" dirty="0">
                <a:solidFill>
                  <a:schemeClr val="accent1"/>
                </a:solidFill>
              </a:rPr>
              <a:t>MISE EN FORME DES DONNÉES</a:t>
            </a:r>
          </a:p>
        </p:txBody>
      </p:sp>
      <p:sp>
        <p:nvSpPr>
          <p:cNvPr id="3" name="Espace réservé du contenu 2">
            <a:extLst>
              <a:ext uri="{FF2B5EF4-FFF2-40B4-BE49-F238E27FC236}">
                <a16:creationId xmlns:a16="http://schemas.microsoft.com/office/drawing/2014/main" id="{224CECF4-5002-48FE-9763-0593B9B28DD3}"/>
              </a:ext>
            </a:extLst>
          </p:cNvPr>
          <p:cNvSpPr>
            <a:spLocks noGrp="1"/>
          </p:cNvSpPr>
          <p:nvPr>
            <p:ph idx="1"/>
          </p:nvPr>
        </p:nvSpPr>
        <p:spPr>
          <a:xfrm>
            <a:off x="838200" y="1253331"/>
            <a:ext cx="10515600" cy="4994218"/>
          </a:xfrm>
        </p:spPr>
        <p:txBody>
          <a:bodyPr>
            <a:normAutofit/>
          </a:bodyPr>
          <a:lstStyle/>
          <a:p>
            <a:r>
              <a:rPr lang="fr-FR" dirty="0"/>
              <a:t>Premier </a:t>
            </a:r>
            <a:r>
              <a:rPr lang="fr-FR" dirty="0">
                <a:solidFill>
                  <a:schemeClr val="accent1"/>
                </a:solidFill>
              </a:rPr>
              <a:t>regroupement</a:t>
            </a:r>
            <a:r>
              <a:rPr lang="fr-FR" dirty="0"/>
              <a:t> de nos tables pour connaitre l’article et le produit qui lui est associé. </a:t>
            </a:r>
          </a:p>
          <a:p>
            <a:r>
              <a:rPr lang="fr-FR" dirty="0"/>
              <a:t>Deuxième </a:t>
            </a:r>
            <a:r>
              <a:rPr lang="fr-FR" dirty="0">
                <a:solidFill>
                  <a:schemeClr val="accent1"/>
                </a:solidFill>
              </a:rPr>
              <a:t>regroupement</a:t>
            </a:r>
            <a:r>
              <a:rPr lang="fr-FR" dirty="0"/>
              <a:t> L’article et le produit associé à une commande, et quel est le client qui a commandé ce produit, comment il a payé et le montant.</a:t>
            </a:r>
          </a:p>
          <a:p>
            <a:r>
              <a:rPr lang="fr-FR" dirty="0"/>
              <a:t>Troisième</a:t>
            </a:r>
            <a:r>
              <a:rPr lang="fr-FR" dirty="0">
                <a:solidFill>
                  <a:schemeClr val="accent1"/>
                </a:solidFill>
              </a:rPr>
              <a:t> regroupement </a:t>
            </a:r>
            <a:r>
              <a:rPr lang="fr-FR" dirty="0"/>
              <a:t>l’avis du client par rapport a sa commande.</a:t>
            </a:r>
          </a:p>
          <a:p>
            <a:r>
              <a:rPr lang="fr-FR" dirty="0"/>
              <a:t>Après regroupement de nos différents tables on se retrouve avec une table finale  avec </a:t>
            </a:r>
            <a:r>
              <a:rPr lang="fr-FR" dirty="0">
                <a:solidFill>
                  <a:schemeClr val="accent1"/>
                </a:solidFill>
              </a:rPr>
              <a:t>116577</a:t>
            </a:r>
            <a:r>
              <a:rPr lang="fr-FR" dirty="0"/>
              <a:t> commandes et </a:t>
            </a:r>
            <a:r>
              <a:rPr lang="fr-FR" dirty="0">
                <a:solidFill>
                  <a:schemeClr val="accent1"/>
                </a:solidFill>
              </a:rPr>
              <a:t>94094</a:t>
            </a:r>
            <a:r>
              <a:rPr lang="fr-FR" dirty="0"/>
              <a:t> clients on a perdu 2 % de nos clients (96096 clients) après nettoyage, pour </a:t>
            </a:r>
            <a:r>
              <a:rPr lang="fr-FR" dirty="0">
                <a:solidFill>
                  <a:schemeClr val="accent1"/>
                </a:solidFill>
              </a:rPr>
              <a:t>43</a:t>
            </a:r>
            <a:r>
              <a:rPr lang="fr-FR" dirty="0"/>
              <a:t> colonnes.</a:t>
            </a:r>
          </a:p>
          <a:p>
            <a:endParaRPr lang="fr-FR" dirty="0"/>
          </a:p>
          <a:p>
            <a:endParaRPr lang="fr-FR" dirty="0"/>
          </a:p>
        </p:txBody>
      </p:sp>
      <p:sp>
        <p:nvSpPr>
          <p:cNvPr id="4" name="Espace réservé de la date 3">
            <a:extLst>
              <a:ext uri="{FF2B5EF4-FFF2-40B4-BE49-F238E27FC236}">
                <a16:creationId xmlns:a16="http://schemas.microsoft.com/office/drawing/2014/main" id="{5EBC42BB-61B2-418B-8682-54F422B0BEF0}"/>
              </a:ext>
            </a:extLst>
          </p:cNvPr>
          <p:cNvSpPr>
            <a:spLocks noGrp="1"/>
          </p:cNvSpPr>
          <p:nvPr>
            <p:ph type="dt" sz="half" idx="10"/>
          </p:nvPr>
        </p:nvSpPr>
        <p:spPr/>
        <p:txBody>
          <a:bodyPr/>
          <a:lstStyle/>
          <a:p>
            <a:fld id="{648C6FF0-98C7-4D5F-B0AF-A78CA47EE4B0}" type="datetime1">
              <a:rPr lang="fr-FR" smtClean="0"/>
              <a:t>13/06/2021</a:t>
            </a:fld>
            <a:endParaRPr lang="fr-FR"/>
          </a:p>
        </p:txBody>
      </p:sp>
      <p:sp>
        <p:nvSpPr>
          <p:cNvPr id="5" name="Espace réservé du pied de page 4">
            <a:extLst>
              <a:ext uri="{FF2B5EF4-FFF2-40B4-BE49-F238E27FC236}">
                <a16:creationId xmlns:a16="http://schemas.microsoft.com/office/drawing/2014/main" id="{7452A7FC-B1B9-4FDF-90CC-4EB42F5D0192}"/>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E1960B61-15F5-4929-9B65-8B3CAD33B669}"/>
              </a:ext>
            </a:extLst>
          </p:cNvPr>
          <p:cNvSpPr>
            <a:spLocks noGrp="1"/>
          </p:cNvSpPr>
          <p:nvPr>
            <p:ph type="sldNum" sz="quarter" idx="12"/>
          </p:nvPr>
        </p:nvSpPr>
        <p:spPr/>
        <p:txBody>
          <a:bodyPr/>
          <a:lstStyle/>
          <a:p>
            <a:fld id="{2D05DFBB-18FE-46A8-B5DD-7169AB5D771C}" type="slidenum">
              <a:rPr lang="fr-FR" smtClean="0"/>
              <a:t>6</a:t>
            </a:fld>
            <a:endParaRPr lang="fr-FR"/>
          </a:p>
        </p:txBody>
      </p:sp>
    </p:spTree>
    <p:extLst>
      <p:ext uri="{BB962C8B-B14F-4D97-AF65-F5344CB8AC3E}">
        <p14:creationId xmlns:p14="http://schemas.microsoft.com/office/powerpoint/2010/main" val="142264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8F33-4B72-440B-84E8-A04CAF6670B9}"/>
              </a:ext>
            </a:extLst>
          </p:cNvPr>
          <p:cNvSpPr>
            <a:spLocks noGrp="1"/>
          </p:cNvSpPr>
          <p:nvPr>
            <p:ph type="title"/>
          </p:nvPr>
        </p:nvSpPr>
        <p:spPr>
          <a:xfrm>
            <a:off x="873959" y="71772"/>
            <a:ext cx="10515600" cy="640847"/>
          </a:xfrm>
        </p:spPr>
        <p:txBody>
          <a:bodyPr>
            <a:normAutofit fontScale="90000"/>
          </a:bodyPr>
          <a:lstStyle/>
          <a:p>
            <a:pPr algn="ctr"/>
            <a:r>
              <a:rPr lang="fr-FR" b="1" dirty="0">
                <a:solidFill>
                  <a:schemeClr val="accent1"/>
                </a:solidFill>
              </a:rPr>
              <a:t>FEATURE ENGINERING</a:t>
            </a:r>
          </a:p>
        </p:txBody>
      </p:sp>
      <p:pic>
        <p:nvPicPr>
          <p:cNvPr id="3074" name="Picture 2">
            <a:extLst>
              <a:ext uri="{FF2B5EF4-FFF2-40B4-BE49-F238E27FC236}">
                <a16:creationId xmlns:a16="http://schemas.microsoft.com/office/drawing/2014/main" id="{5A8B6511-39D4-4B9D-877D-E58925545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962" y="500621"/>
            <a:ext cx="6231966" cy="4704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7B3BF66-ABDA-4F40-838E-AF34391EB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2" y="500621"/>
            <a:ext cx="5819890" cy="4643703"/>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4">
            <a:extLst>
              <a:ext uri="{FF2B5EF4-FFF2-40B4-BE49-F238E27FC236}">
                <a16:creationId xmlns:a16="http://schemas.microsoft.com/office/drawing/2014/main" id="{216814E0-5D21-469E-AC7F-E65DD7C609A8}"/>
              </a:ext>
            </a:extLst>
          </p:cNvPr>
          <p:cNvSpPr>
            <a:spLocks noGrp="1"/>
          </p:cNvSpPr>
          <p:nvPr>
            <p:ph type="dt" sz="half" idx="10"/>
          </p:nvPr>
        </p:nvSpPr>
        <p:spPr/>
        <p:txBody>
          <a:bodyPr/>
          <a:lstStyle/>
          <a:p>
            <a:fld id="{EFCB38BD-097D-43B8-AFDA-CDC20DF19E2A}" type="datetime1">
              <a:rPr lang="fr-FR" smtClean="0"/>
              <a:t>13/06/2021</a:t>
            </a:fld>
            <a:endParaRPr lang="fr-FR"/>
          </a:p>
        </p:txBody>
      </p:sp>
      <p:sp>
        <p:nvSpPr>
          <p:cNvPr id="6" name="Espace réservé du pied de page 5">
            <a:extLst>
              <a:ext uri="{FF2B5EF4-FFF2-40B4-BE49-F238E27FC236}">
                <a16:creationId xmlns:a16="http://schemas.microsoft.com/office/drawing/2014/main" id="{4F231BF4-B162-45C5-8325-D6DFF84EEFBB}"/>
              </a:ext>
            </a:extLst>
          </p:cNvPr>
          <p:cNvSpPr>
            <a:spLocks noGrp="1"/>
          </p:cNvSpPr>
          <p:nvPr>
            <p:ph type="ftr" sz="quarter" idx="11"/>
          </p:nvPr>
        </p:nvSpPr>
        <p:spPr/>
        <p:txBody>
          <a:bodyPr/>
          <a:lstStyle/>
          <a:p>
            <a:r>
              <a:rPr lang="fr-FR"/>
              <a:t>Souleymane Camara Etudiant Data Scientist</a:t>
            </a:r>
          </a:p>
        </p:txBody>
      </p:sp>
      <p:sp>
        <p:nvSpPr>
          <p:cNvPr id="7" name="Espace réservé du numéro de diapositive 6">
            <a:extLst>
              <a:ext uri="{FF2B5EF4-FFF2-40B4-BE49-F238E27FC236}">
                <a16:creationId xmlns:a16="http://schemas.microsoft.com/office/drawing/2014/main" id="{D4B20914-0DE6-4E77-8AD3-7965F77E109A}"/>
              </a:ext>
            </a:extLst>
          </p:cNvPr>
          <p:cNvSpPr>
            <a:spLocks noGrp="1"/>
          </p:cNvSpPr>
          <p:nvPr>
            <p:ph type="sldNum" sz="quarter" idx="12"/>
          </p:nvPr>
        </p:nvSpPr>
        <p:spPr/>
        <p:txBody>
          <a:bodyPr/>
          <a:lstStyle/>
          <a:p>
            <a:fld id="{2D05DFBB-18FE-46A8-B5DD-7169AB5D771C}" type="slidenum">
              <a:rPr lang="fr-FR" smtClean="0"/>
              <a:t>7</a:t>
            </a:fld>
            <a:endParaRPr lang="fr-FR"/>
          </a:p>
        </p:txBody>
      </p:sp>
      <p:sp>
        <p:nvSpPr>
          <p:cNvPr id="12" name="Espace réservé du contenu 2">
            <a:extLst>
              <a:ext uri="{FF2B5EF4-FFF2-40B4-BE49-F238E27FC236}">
                <a16:creationId xmlns:a16="http://schemas.microsoft.com/office/drawing/2014/main" id="{F177B1D3-FE07-4580-BB8B-E7F8F5615248}"/>
              </a:ext>
            </a:extLst>
          </p:cNvPr>
          <p:cNvSpPr>
            <a:spLocks noGrp="1"/>
          </p:cNvSpPr>
          <p:nvPr>
            <p:ph idx="1"/>
          </p:nvPr>
        </p:nvSpPr>
        <p:spPr>
          <a:xfrm>
            <a:off x="1216220" y="5204821"/>
            <a:ext cx="10515600" cy="940560"/>
          </a:xfrm>
        </p:spPr>
        <p:txBody>
          <a:bodyPr>
            <a:normAutofit fontScale="77500" lnSpcReduction="20000"/>
          </a:bodyPr>
          <a:lstStyle/>
          <a:p>
            <a:r>
              <a:rPr lang="fr-FR" dirty="0"/>
              <a:t>En pensant à notre segmentation RFM nous avons choisis les variables pertinentes pour réaliser celle ci.</a:t>
            </a:r>
          </a:p>
          <a:p>
            <a:r>
              <a:rPr lang="fr-FR" dirty="0"/>
              <a:t>On passe de 43 colonnes à 19 colonnes.</a:t>
            </a:r>
          </a:p>
        </p:txBody>
      </p:sp>
    </p:spTree>
    <p:extLst>
      <p:ext uri="{BB962C8B-B14F-4D97-AF65-F5344CB8AC3E}">
        <p14:creationId xmlns:p14="http://schemas.microsoft.com/office/powerpoint/2010/main" val="222468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8F33-4B72-440B-84E8-A04CAF6670B9}"/>
              </a:ext>
            </a:extLst>
          </p:cNvPr>
          <p:cNvSpPr>
            <a:spLocks noGrp="1"/>
          </p:cNvSpPr>
          <p:nvPr>
            <p:ph type="title"/>
          </p:nvPr>
        </p:nvSpPr>
        <p:spPr>
          <a:xfrm>
            <a:off x="838200" y="365125"/>
            <a:ext cx="10515600" cy="763827"/>
          </a:xfrm>
        </p:spPr>
        <p:txBody>
          <a:bodyPr/>
          <a:lstStyle/>
          <a:p>
            <a:pPr algn="ctr"/>
            <a:r>
              <a:rPr lang="fr-FR" b="1" dirty="0">
                <a:solidFill>
                  <a:schemeClr val="accent1"/>
                </a:solidFill>
              </a:rPr>
              <a:t>MISE EN FORME DES DONNÉES</a:t>
            </a:r>
          </a:p>
        </p:txBody>
      </p:sp>
      <p:sp>
        <p:nvSpPr>
          <p:cNvPr id="3" name="Espace réservé du contenu 2">
            <a:extLst>
              <a:ext uri="{FF2B5EF4-FFF2-40B4-BE49-F238E27FC236}">
                <a16:creationId xmlns:a16="http://schemas.microsoft.com/office/drawing/2014/main" id="{224CECF4-5002-48FE-9763-0593B9B28DD3}"/>
              </a:ext>
            </a:extLst>
          </p:cNvPr>
          <p:cNvSpPr>
            <a:spLocks noGrp="1"/>
          </p:cNvSpPr>
          <p:nvPr>
            <p:ph idx="1"/>
          </p:nvPr>
        </p:nvSpPr>
        <p:spPr>
          <a:xfrm>
            <a:off x="838200" y="1128952"/>
            <a:ext cx="10515600" cy="1117859"/>
          </a:xfrm>
        </p:spPr>
        <p:txBody>
          <a:bodyPr>
            <a:normAutofit fontScale="85000" lnSpcReduction="10000"/>
          </a:bodyPr>
          <a:lstStyle/>
          <a:p>
            <a:r>
              <a:rPr lang="fr-FR" dirty="0"/>
              <a:t>Nous allons travailler que sur les commandes délivrés et reçus par nos clients.</a:t>
            </a:r>
          </a:p>
          <a:p>
            <a:r>
              <a:rPr lang="fr-FR" dirty="0"/>
              <a:t>Nous avons </a:t>
            </a:r>
            <a:r>
              <a:rPr lang="fr-FR" dirty="0">
                <a:solidFill>
                  <a:schemeClr val="accent1"/>
                </a:solidFill>
              </a:rPr>
              <a:t>114063</a:t>
            </a:r>
            <a:r>
              <a:rPr lang="fr-FR" dirty="0"/>
              <a:t> commandes délivrés soit 98% de nos commandes, pour </a:t>
            </a:r>
            <a:r>
              <a:rPr lang="fr-FR" dirty="0">
                <a:solidFill>
                  <a:schemeClr val="accent1"/>
                </a:solidFill>
              </a:rPr>
              <a:t>92075</a:t>
            </a:r>
            <a:r>
              <a:rPr lang="fr-FR" dirty="0"/>
              <a:t> clients soit  97 %  de clients restants.</a:t>
            </a:r>
          </a:p>
          <a:p>
            <a:pPr marL="0" indent="0">
              <a:buNone/>
            </a:pPr>
            <a:endParaRPr lang="fr-FR" dirty="0"/>
          </a:p>
          <a:p>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5EBC42BB-61B2-418B-8682-54F422B0BEF0}"/>
              </a:ext>
            </a:extLst>
          </p:cNvPr>
          <p:cNvSpPr>
            <a:spLocks noGrp="1"/>
          </p:cNvSpPr>
          <p:nvPr>
            <p:ph type="dt" sz="half" idx="10"/>
          </p:nvPr>
        </p:nvSpPr>
        <p:spPr/>
        <p:txBody>
          <a:bodyPr/>
          <a:lstStyle/>
          <a:p>
            <a:fld id="{648C6FF0-98C7-4D5F-B0AF-A78CA47EE4B0}" type="datetime1">
              <a:rPr lang="fr-FR" smtClean="0"/>
              <a:t>13/06/2021</a:t>
            </a:fld>
            <a:endParaRPr lang="fr-FR"/>
          </a:p>
        </p:txBody>
      </p:sp>
      <p:sp>
        <p:nvSpPr>
          <p:cNvPr id="5" name="Espace réservé du pied de page 4">
            <a:extLst>
              <a:ext uri="{FF2B5EF4-FFF2-40B4-BE49-F238E27FC236}">
                <a16:creationId xmlns:a16="http://schemas.microsoft.com/office/drawing/2014/main" id="{7452A7FC-B1B9-4FDF-90CC-4EB42F5D0192}"/>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E1960B61-15F5-4929-9B65-8B3CAD33B669}"/>
              </a:ext>
            </a:extLst>
          </p:cNvPr>
          <p:cNvSpPr>
            <a:spLocks noGrp="1"/>
          </p:cNvSpPr>
          <p:nvPr>
            <p:ph type="sldNum" sz="quarter" idx="12"/>
          </p:nvPr>
        </p:nvSpPr>
        <p:spPr/>
        <p:txBody>
          <a:bodyPr/>
          <a:lstStyle/>
          <a:p>
            <a:fld id="{2D05DFBB-18FE-46A8-B5DD-7169AB5D771C}" type="slidenum">
              <a:rPr lang="fr-FR" smtClean="0"/>
              <a:t>8</a:t>
            </a:fld>
            <a:endParaRPr lang="fr-FR"/>
          </a:p>
        </p:txBody>
      </p:sp>
      <p:pic>
        <p:nvPicPr>
          <p:cNvPr id="8" name="Image 7">
            <a:extLst>
              <a:ext uri="{FF2B5EF4-FFF2-40B4-BE49-F238E27FC236}">
                <a16:creationId xmlns:a16="http://schemas.microsoft.com/office/drawing/2014/main" id="{A747DE19-53C2-4F9D-81E0-D343B09F7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81497"/>
            <a:ext cx="8762999" cy="4539978"/>
          </a:xfrm>
          <a:prstGeom prst="rect">
            <a:avLst/>
          </a:prstGeom>
        </p:spPr>
      </p:pic>
    </p:spTree>
    <p:extLst>
      <p:ext uri="{BB962C8B-B14F-4D97-AF65-F5344CB8AC3E}">
        <p14:creationId xmlns:p14="http://schemas.microsoft.com/office/powerpoint/2010/main" val="1619330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8F33-4B72-440B-84E8-A04CAF6670B9}"/>
              </a:ext>
            </a:extLst>
          </p:cNvPr>
          <p:cNvSpPr>
            <a:spLocks noGrp="1"/>
          </p:cNvSpPr>
          <p:nvPr>
            <p:ph type="title"/>
          </p:nvPr>
        </p:nvSpPr>
        <p:spPr>
          <a:xfrm>
            <a:off x="838200" y="365125"/>
            <a:ext cx="10515600" cy="763827"/>
          </a:xfrm>
        </p:spPr>
        <p:txBody>
          <a:bodyPr/>
          <a:lstStyle/>
          <a:p>
            <a:pPr algn="ctr"/>
            <a:r>
              <a:rPr lang="fr-FR" b="1" dirty="0">
                <a:solidFill>
                  <a:schemeClr val="accent1"/>
                </a:solidFill>
              </a:rPr>
              <a:t>MISE EN FORME DES DONNÉES</a:t>
            </a:r>
          </a:p>
        </p:txBody>
      </p:sp>
      <p:sp>
        <p:nvSpPr>
          <p:cNvPr id="3" name="Espace réservé du contenu 2">
            <a:extLst>
              <a:ext uri="{FF2B5EF4-FFF2-40B4-BE49-F238E27FC236}">
                <a16:creationId xmlns:a16="http://schemas.microsoft.com/office/drawing/2014/main" id="{224CECF4-5002-48FE-9763-0593B9B28DD3}"/>
              </a:ext>
            </a:extLst>
          </p:cNvPr>
          <p:cNvSpPr>
            <a:spLocks noGrp="1"/>
          </p:cNvSpPr>
          <p:nvPr>
            <p:ph idx="1"/>
          </p:nvPr>
        </p:nvSpPr>
        <p:spPr>
          <a:xfrm>
            <a:off x="838200" y="1128952"/>
            <a:ext cx="10515600" cy="1477088"/>
          </a:xfrm>
        </p:spPr>
        <p:txBody>
          <a:bodyPr>
            <a:normAutofit fontScale="92500" lnSpcReduction="20000"/>
          </a:bodyPr>
          <a:lstStyle/>
          <a:p>
            <a:r>
              <a:rPr lang="fr-FR" dirty="0"/>
              <a:t>Nous allons regrouper tous nos clients uniques sur une seule table soit 92075 clients.</a:t>
            </a:r>
          </a:p>
          <a:p>
            <a:r>
              <a:rPr lang="fr-FR" dirty="0"/>
              <a:t>Nous allons calculer le score moyen de chaque client donné pour la satisfaction du service.  </a:t>
            </a:r>
          </a:p>
          <a:p>
            <a:endParaRPr lang="fr-FR" dirty="0"/>
          </a:p>
          <a:p>
            <a:pPr marL="0" indent="0">
              <a:buNone/>
            </a:pPr>
            <a:endParaRPr lang="fr-FR" dirty="0"/>
          </a:p>
        </p:txBody>
      </p:sp>
      <p:sp>
        <p:nvSpPr>
          <p:cNvPr id="4" name="Espace réservé de la date 3">
            <a:extLst>
              <a:ext uri="{FF2B5EF4-FFF2-40B4-BE49-F238E27FC236}">
                <a16:creationId xmlns:a16="http://schemas.microsoft.com/office/drawing/2014/main" id="{5EBC42BB-61B2-418B-8682-54F422B0BEF0}"/>
              </a:ext>
            </a:extLst>
          </p:cNvPr>
          <p:cNvSpPr>
            <a:spLocks noGrp="1"/>
          </p:cNvSpPr>
          <p:nvPr>
            <p:ph type="dt" sz="half" idx="10"/>
          </p:nvPr>
        </p:nvSpPr>
        <p:spPr/>
        <p:txBody>
          <a:bodyPr/>
          <a:lstStyle/>
          <a:p>
            <a:fld id="{648C6FF0-98C7-4D5F-B0AF-A78CA47EE4B0}" type="datetime1">
              <a:rPr lang="fr-FR" smtClean="0"/>
              <a:t>13/06/2021</a:t>
            </a:fld>
            <a:endParaRPr lang="fr-FR"/>
          </a:p>
        </p:txBody>
      </p:sp>
      <p:sp>
        <p:nvSpPr>
          <p:cNvPr id="5" name="Espace réservé du pied de page 4">
            <a:extLst>
              <a:ext uri="{FF2B5EF4-FFF2-40B4-BE49-F238E27FC236}">
                <a16:creationId xmlns:a16="http://schemas.microsoft.com/office/drawing/2014/main" id="{7452A7FC-B1B9-4FDF-90CC-4EB42F5D0192}"/>
              </a:ext>
            </a:extLst>
          </p:cNvPr>
          <p:cNvSpPr>
            <a:spLocks noGrp="1"/>
          </p:cNvSpPr>
          <p:nvPr>
            <p:ph type="ftr" sz="quarter" idx="11"/>
          </p:nvPr>
        </p:nvSpPr>
        <p:spPr/>
        <p:txBody>
          <a:bodyPr/>
          <a:lstStyle/>
          <a:p>
            <a:r>
              <a:rPr lang="fr-FR"/>
              <a:t>Souleymane Camara Etudiant Data Scientist</a:t>
            </a:r>
          </a:p>
        </p:txBody>
      </p:sp>
      <p:sp>
        <p:nvSpPr>
          <p:cNvPr id="6" name="Espace réservé du numéro de diapositive 5">
            <a:extLst>
              <a:ext uri="{FF2B5EF4-FFF2-40B4-BE49-F238E27FC236}">
                <a16:creationId xmlns:a16="http://schemas.microsoft.com/office/drawing/2014/main" id="{E1960B61-15F5-4929-9B65-8B3CAD33B669}"/>
              </a:ext>
            </a:extLst>
          </p:cNvPr>
          <p:cNvSpPr>
            <a:spLocks noGrp="1"/>
          </p:cNvSpPr>
          <p:nvPr>
            <p:ph type="sldNum" sz="quarter" idx="12"/>
          </p:nvPr>
        </p:nvSpPr>
        <p:spPr/>
        <p:txBody>
          <a:bodyPr/>
          <a:lstStyle/>
          <a:p>
            <a:fld id="{2D05DFBB-18FE-46A8-B5DD-7169AB5D771C}" type="slidenum">
              <a:rPr lang="fr-FR" smtClean="0"/>
              <a:t>9</a:t>
            </a:fld>
            <a:endParaRPr lang="fr-FR"/>
          </a:p>
        </p:txBody>
      </p:sp>
      <p:pic>
        <p:nvPicPr>
          <p:cNvPr id="1026" name="Picture 2">
            <a:extLst>
              <a:ext uri="{FF2B5EF4-FFF2-40B4-BE49-F238E27FC236}">
                <a16:creationId xmlns:a16="http://schemas.microsoft.com/office/drawing/2014/main" id="{CCBEE6A7-E32D-4961-A145-18705D64C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577" y="2533469"/>
            <a:ext cx="9379132" cy="3882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68830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TotalTime>
  <Words>3640</Words>
  <Application>Microsoft Office PowerPoint</Application>
  <PresentationFormat>Grand écran</PresentationFormat>
  <Paragraphs>459</Paragraphs>
  <Slides>43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43</vt:i4>
      </vt:variant>
    </vt:vector>
  </HeadingPairs>
  <TitlesOfParts>
    <vt:vector size="47" baseType="lpstr">
      <vt:lpstr>Arial</vt:lpstr>
      <vt:lpstr>Calibri</vt:lpstr>
      <vt:lpstr>Calibri Light</vt:lpstr>
      <vt:lpstr>Thème Office</vt:lpstr>
      <vt:lpstr>Présentation PowerPoint</vt:lpstr>
      <vt:lpstr>CONTEXTE DE L’ÉTUDE</vt:lpstr>
      <vt:lpstr>RÉSUMÉ DE L’ÉTUDE</vt:lpstr>
      <vt:lpstr>PRÉSENTATION DES DONNÉES</vt:lpstr>
      <vt:lpstr>MISE EN FORME DES DONNÉES</vt:lpstr>
      <vt:lpstr>MISE EN FORME DES DONNÉES</vt:lpstr>
      <vt:lpstr>FEATURE ENGINERING</vt:lpstr>
      <vt:lpstr>MISE EN FORME DES DONNÉES</vt:lpstr>
      <vt:lpstr>MISE EN FORME DES DONNÉES</vt:lpstr>
      <vt:lpstr>ANALYSE EXPLORATOIRE</vt:lpstr>
      <vt:lpstr>ANALYSE EXPLORATOIRE</vt:lpstr>
      <vt:lpstr>ANALYSE EXPLORATOIRE</vt:lpstr>
      <vt:lpstr>ANALYSE EXPLORATOIRE</vt:lpstr>
      <vt:lpstr>ANALYSE EXPLORATOIRE</vt:lpstr>
      <vt:lpstr>ANALYSE EXPLORATOIRE</vt:lpstr>
      <vt:lpstr>ANALYSE EXPLORATOIRE</vt:lpstr>
      <vt:lpstr>ANALYSE EXPLORATOIRE</vt:lpstr>
      <vt:lpstr>ANALYSE EXPLORATOIRE</vt:lpstr>
      <vt:lpstr>CHOIX DE LA SEGMENTATION </vt:lpstr>
      <vt:lpstr>CHOIX DE LA SEGMENTATION </vt:lpstr>
      <vt:lpstr>CHOIX DE LA SEGMENTATION </vt:lpstr>
      <vt:lpstr>CHOIX DE LA SEGMENTATION </vt:lpstr>
      <vt:lpstr>CHOIX DE LA SEGMENTATION </vt:lpstr>
      <vt:lpstr>CHOIX DE LA SEGMENTATION </vt:lpstr>
      <vt:lpstr>CHOIX DE LA SEGMENTATION </vt:lpstr>
      <vt:lpstr>RÉDUCTION DIMENSIONNELLE</vt:lpstr>
      <vt:lpstr>RÉDUCTION DIMENSIONNELLE</vt:lpstr>
      <vt:lpstr>RÉDUCTION DIMENSIONNELLE</vt:lpstr>
      <vt:lpstr>RÉDUCTION DIMENSIONNELLE</vt:lpstr>
      <vt:lpstr>CHOIX DE L’ALGO DE CLUSTERING</vt:lpstr>
      <vt:lpstr>CHOIX DU NOMBRE DE CLUSTER</vt:lpstr>
      <vt:lpstr>CHOIX DU NOMBRE DE CLUSTER</vt:lpstr>
      <vt:lpstr>CHOIX DU NOMBRE DE CLUSTER</vt:lpstr>
      <vt:lpstr>REPRÉSENTATION  DE NOS CLUSTERS</vt:lpstr>
      <vt:lpstr>REPRÉSENTATION  DE NOS CLUSTERS</vt:lpstr>
      <vt:lpstr>STABILITÉ DE NOS CLUSTERS </vt:lpstr>
      <vt:lpstr>PERFORMANCE DES CLUSTERS</vt:lpstr>
      <vt:lpstr>INTERPRETATION DES CLUSTERS </vt:lpstr>
      <vt:lpstr>INTERPRETATION DES CLUSTERS </vt:lpstr>
      <vt:lpstr>STABILITÉ TEMPORELLE</vt:lpstr>
      <vt:lpstr>STABILITÉ TEMPORELLE</vt:lpstr>
      <vt:lpstr>CLASSIFICATION D’UN NOUVEAU CLIENT</vt:lpstr>
      <vt:lpstr>CONCLUSION ET RECOMMANDATIONS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Sonia1 Sonia1</dc:creator>
  <cp:lastModifiedBy>Sonia1 Sonia1</cp:lastModifiedBy>
  <cp:revision>113</cp:revision>
  <dcterms:created xsi:type="dcterms:W3CDTF">2021-06-02T13:30:45Z</dcterms:created>
  <dcterms:modified xsi:type="dcterms:W3CDTF">2021-06-13T22:34:37Z</dcterms:modified>
</cp:coreProperties>
</file>