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modernComment_7FA35E4C_190B94EE.xml" ContentType="application/vnd.ms-powerpoint.comment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omments/modernComment_7FA35E48_4AE4EAF3.xml" ContentType="application/vnd.ms-powerpoint.comment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omments/modernComment_7FA35E49_A19DB9F6.xml" ContentType="application/vnd.ms-powerpoint.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omments/modernComment_7FA35E38_E8185159.xml" ContentType="application/vnd.ms-powerpoint.comments+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65" r:id="rId5"/>
    <p:sldId id="2141412659" r:id="rId6"/>
    <p:sldId id="2141412805" r:id="rId7"/>
    <p:sldId id="2141412859" r:id="rId8"/>
    <p:sldId id="2141412856" r:id="rId9"/>
    <p:sldId id="2141412865" r:id="rId10"/>
    <p:sldId id="2141412916" r:id="rId11"/>
    <p:sldId id="2141412906" r:id="rId12"/>
    <p:sldId id="343" r:id="rId13"/>
    <p:sldId id="2141412941" r:id="rId14"/>
    <p:sldId id="2141412919" r:id="rId15"/>
    <p:sldId id="2141412915" r:id="rId16"/>
    <p:sldId id="2141412933" r:id="rId17"/>
    <p:sldId id="2141412940" r:id="rId18"/>
    <p:sldId id="2141412936" r:id="rId19"/>
    <p:sldId id="2141412937" r:id="rId20"/>
    <p:sldId id="2141412920" r:id="rId21"/>
    <p:sldId id="2141412938" r:id="rId22"/>
    <p:sldId id="2141412939" r:id="rId23"/>
    <p:sldId id="214141292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04173A-F4D5-DD70-2F30-62E00F9766C3}" name="Socrates Mtoba" initials="SM" userId="S::socrates.mtoba@shujaazinc.com::0bc14023-ea18-4610-938b-ddd75e037539" providerId="AD"/>
  <p188:author id="{14559B43-11D2-A335-2B2A-F0385FD489A6}" name="farida nzilani" initials="fn" userId="S::farida.nzilani@shujaazinc.com::339c3682-159c-421f-b550-069c7b8b2347" providerId="AD"/>
  <p188:author id="{0FF43A6C-63E2-DB10-544A-B533CFFDF671}" name="Roselyne Ouso" initials="RO" userId="S::seniorconsultant@shujaazinc.com::2f0fff1e-35fe-4924-a414-b41be54a2fa5" providerId="AD"/>
  <p188:author id="{CF311CBC-6B2D-B53F-5F6D-9107854894CB}" name="Kevin Muraguri" initials="KM" userId="S::kevin.muraguri@shujaazinc.com::62d353d6-3393-49d6-b9c6-b83786cb043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75384A-9838-414C-9E89-83FE068E951F}" v="7" dt="2024-07-17T15:23:14.882"/>
    <p1510:client id="{A6877655-D879-A68F-C5D5-A5ACB85D8C23}" v="15" dt="2024-07-18T08:01:46.962"/>
    <p1510:client id="{BE0746F4-EA6C-5ADC-233D-1ABB7E53477E}" v="3" dt="2024-07-17T18:28:24.3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wellltoldstory-my.sharepoint.com/personal/socrates_mtoba_shujaazinc_com/Documents/2024/JUNE/SHUJAZINC%20SOCIAL%20MEDIA%202023-2024-ALL%20POSTS%20AS%20UPDATED%20JULY_2024_Media%20Dive%200207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wellltoldstory-my.sharepoint.com/personal/socrates_mtoba_shujaazinc_com/Documents/2024/JUNE/SHUJAZINC%20SOCIAL%20MEDIA%202023-2024-ALL%20POSTS%20AS%20UPDATED%20JULY_2024_Media%20Dive%2002072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wellltoldstory-my.sharepoint.com/personal/socrates_mtoba_shujaazinc_com/Documents/2024/JUNE/SHUJAZINC%20SOCIAL%20MEDIA%202023-2024-ALL%20POSTS%20AS%20UPDATED%20JULY_2024_Media%20Dive%2002072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wellltoldstory-my.sharepoint.com/personal/socrates_mtoba_shujaazinc_com/Documents/2024/JUNE/SHUJAZINC%20SOCIAL%20MEDIA%202023-2024-ALL%20POSTS%20AS%20UPDATED%20JULY_2024_Media%20Dive%2002072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wellltoldstory-my.sharepoint.com/personal/socrates_mtoba_shujaazinc_com/Documents/2023/SEPTEMBER%202023/SHUJAZINC%20SOCIAL%20MEDIA%202023-ALL%20POSTS%20AS%20UPDATED%20September_17_Media%20Div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wellltoldstory-my.sharepoint.com/personal/socrates_mtoba_shujaazinc_com/Documents/2024/JUNE/SHUJAZINC%20SOCIAL%20MEDIA%202023-2024-ALL%20POSTS%20AS%20UPDATED%20JULY_2024_Media%20Dive%20020724.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'GRAPH MEDIA DIVE'!$Y$67</c:f>
              <c:strCache>
                <c:ptCount val="1"/>
                <c:pt idx="0">
                  <c:v>Kenya</c:v>
                </c:pt>
              </c:strCache>
            </c:strRef>
          </c:tx>
          <c:spPr>
            <a:ln w="28575" cap="rnd">
              <a:solidFill>
                <a:schemeClr val="accent1"/>
              </a:solidFill>
              <a:round/>
            </a:ln>
            <a:effectLst/>
          </c:spPr>
          <c:marker>
            <c:symbol val="none"/>
          </c:marker>
          <c:cat>
            <c:strRef>
              <c:f>'GRAPH MEDIA DIVE'!$X$99:$X$102</c:f>
              <c:strCache>
                <c:ptCount val="4"/>
                <c:pt idx="0">
                  <c:v>June 17-23rd</c:v>
                </c:pt>
                <c:pt idx="1">
                  <c:v>June 24-30th</c:v>
                </c:pt>
                <c:pt idx="2">
                  <c:v>July 1-7th</c:v>
                </c:pt>
                <c:pt idx="3">
                  <c:v>July 8-14th</c:v>
                </c:pt>
              </c:strCache>
            </c:strRef>
          </c:cat>
          <c:val>
            <c:numRef>
              <c:f>'GRAPH MEDIA DIVE'!$Y$99:$Y$102</c:f>
              <c:numCache>
                <c:formatCode>#,##0</c:formatCode>
                <c:ptCount val="4"/>
                <c:pt idx="0">
                  <c:v>2307970</c:v>
                </c:pt>
                <c:pt idx="1">
                  <c:v>778620</c:v>
                </c:pt>
                <c:pt idx="2">
                  <c:v>549141</c:v>
                </c:pt>
                <c:pt idx="3">
                  <c:v>840394</c:v>
                </c:pt>
              </c:numCache>
            </c:numRef>
          </c:val>
          <c:smooth val="0"/>
          <c:extLst>
            <c:ext xmlns:c16="http://schemas.microsoft.com/office/drawing/2014/chart" uri="{C3380CC4-5D6E-409C-BE32-E72D297353CC}">
              <c16:uniqueId val="{00000000-D009-4E04-B102-DD1CE5E1E9E8}"/>
            </c:ext>
          </c:extLst>
        </c:ser>
        <c:ser>
          <c:idx val="1"/>
          <c:order val="1"/>
          <c:tx>
            <c:strRef>
              <c:f>'GRAPH MEDIA DIVE'!$Z$67</c:f>
              <c:strCache>
                <c:ptCount val="1"/>
                <c:pt idx="0">
                  <c:v>Tanzania</c:v>
                </c:pt>
              </c:strCache>
            </c:strRef>
          </c:tx>
          <c:spPr>
            <a:ln w="28575" cap="rnd">
              <a:solidFill>
                <a:schemeClr val="accent2"/>
              </a:solidFill>
              <a:round/>
            </a:ln>
            <a:effectLst/>
          </c:spPr>
          <c:marker>
            <c:symbol val="none"/>
          </c:marker>
          <c:cat>
            <c:strRef>
              <c:f>'GRAPH MEDIA DIVE'!$X$99:$X$102</c:f>
              <c:strCache>
                <c:ptCount val="4"/>
                <c:pt idx="0">
                  <c:v>June 17-23rd</c:v>
                </c:pt>
                <c:pt idx="1">
                  <c:v>June 24-30th</c:v>
                </c:pt>
                <c:pt idx="2">
                  <c:v>July 1-7th</c:v>
                </c:pt>
                <c:pt idx="3">
                  <c:v>July 8-14th</c:v>
                </c:pt>
              </c:strCache>
            </c:strRef>
          </c:cat>
          <c:val>
            <c:numRef>
              <c:f>'GRAPH MEDIA DIVE'!$Z$99:$Z$102</c:f>
              <c:numCache>
                <c:formatCode>General</c:formatCode>
                <c:ptCount val="4"/>
              </c:numCache>
            </c:numRef>
          </c:val>
          <c:smooth val="0"/>
          <c:extLst>
            <c:ext xmlns:c16="http://schemas.microsoft.com/office/drawing/2014/chart" uri="{C3380CC4-5D6E-409C-BE32-E72D297353CC}">
              <c16:uniqueId val="{00000001-D009-4E04-B102-DD1CE5E1E9E8}"/>
            </c:ext>
          </c:extLst>
        </c:ser>
        <c:ser>
          <c:idx val="2"/>
          <c:order val="2"/>
          <c:tx>
            <c:strRef>
              <c:f>'GRAPH MEDIA DIVE'!$AA$67</c:f>
              <c:strCache>
                <c:ptCount val="1"/>
                <c:pt idx="0">
                  <c:v>Target</c:v>
                </c:pt>
              </c:strCache>
            </c:strRef>
          </c:tx>
          <c:spPr>
            <a:ln w="28575" cap="rnd">
              <a:solidFill>
                <a:schemeClr val="accent3"/>
              </a:solidFill>
              <a:round/>
            </a:ln>
            <a:effectLst/>
          </c:spPr>
          <c:marker>
            <c:symbol val="none"/>
          </c:marker>
          <c:cat>
            <c:strRef>
              <c:f>'GRAPH MEDIA DIVE'!$X$99:$X$102</c:f>
              <c:strCache>
                <c:ptCount val="4"/>
                <c:pt idx="0">
                  <c:v>June 17-23rd</c:v>
                </c:pt>
                <c:pt idx="1">
                  <c:v>June 24-30th</c:v>
                </c:pt>
                <c:pt idx="2">
                  <c:v>July 1-7th</c:v>
                </c:pt>
                <c:pt idx="3">
                  <c:v>July 8-14th</c:v>
                </c:pt>
              </c:strCache>
            </c:strRef>
          </c:cat>
          <c:val>
            <c:numRef>
              <c:f>'GRAPH MEDIA DIVE'!$AA$99:$AA$102</c:f>
            </c:numRef>
          </c:val>
          <c:smooth val="0"/>
          <c:extLst>
            <c:ext xmlns:c16="http://schemas.microsoft.com/office/drawing/2014/chart" uri="{C3380CC4-5D6E-409C-BE32-E72D297353CC}">
              <c16:uniqueId val="{00000002-D009-4E04-B102-DD1CE5E1E9E8}"/>
            </c:ext>
          </c:extLst>
        </c:ser>
        <c:dLbls>
          <c:showLegendKey val="0"/>
          <c:showVal val="0"/>
          <c:showCatName val="0"/>
          <c:showSerName val="0"/>
          <c:showPercent val="0"/>
          <c:showBubbleSize val="0"/>
        </c:dLbls>
        <c:smooth val="0"/>
        <c:axId val="608497752"/>
        <c:axId val="608495592"/>
      </c:lineChart>
      <c:catAx>
        <c:axId val="608497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8495592"/>
        <c:crosses val="autoZero"/>
        <c:auto val="1"/>
        <c:lblAlgn val="ctr"/>
        <c:lblOffset val="100"/>
        <c:noMultiLvlLbl val="0"/>
      </c:catAx>
      <c:valAx>
        <c:axId val="6084955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8497752"/>
        <c:crosses val="autoZero"/>
        <c:crossBetween val="between"/>
      </c:valAx>
      <c:spPr>
        <a:noFill/>
        <a:ln>
          <a:noFill/>
        </a:ln>
        <a:effectLst/>
      </c:spPr>
    </c:plotArea>
    <c:legend>
      <c:legendPos val="b"/>
      <c:legendEntry>
        <c:idx val="1"/>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'GRAPH MEDIA DIVE'!$Z$142</c:f>
              <c:strCache>
                <c:ptCount val="1"/>
                <c:pt idx="0">
                  <c:v>Kenya</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MEDIA DIVE'!$Y$174:$Y$177</c:f>
              <c:strCache>
                <c:ptCount val="4"/>
                <c:pt idx="0">
                  <c:v>June 17-23rd</c:v>
                </c:pt>
                <c:pt idx="1">
                  <c:v>June 24-30th</c:v>
                </c:pt>
                <c:pt idx="2">
                  <c:v>July 1-7th</c:v>
                </c:pt>
                <c:pt idx="3">
                  <c:v>July 8-14th</c:v>
                </c:pt>
              </c:strCache>
            </c:strRef>
          </c:cat>
          <c:val>
            <c:numRef>
              <c:f>'GRAPH MEDIA DIVE'!$Z$174:$Z$177</c:f>
              <c:numCache>
                <c:formatCode>0.00%</c:formatCode>
                <c:ptCount val="4"/>
                <c:pt idx="0">
                  <c:v>1.09E-2</c:v>
                </c:pt>
                <c:pt idx="1">
                  <c:v>3.5799999999999998E-2</c:v>
                </c:pt>
                <c:pt idx="2">
                  <c:v>3.8300000000000001E-2</c:v>
                </c:pt>
                <c:pt idx="3">
                  <c:v>3.4700000000000002E-2</c:v>
                </c:pt>
              </c:numCache>
            </c:numRef>
          </c:val>
          <c:smooth val="0"/>
          <c:extLst>
            <c:ext xmlns:c16="http://schemas.microsoft.com/office/drawing/2014/chart" uri="{C3380CC4-5D6E-409C-BE32-E72D297353CC}">
              <c16:uniqueId val="{00000000-6D74-400C-85A9-61AD5782E68B}"/>
            </c:ext>
          </c:extLst>
        </c:ser>
        <c:ser>
          <c:idx val="1"/>
          <c:order val="1"/>
          <c:tx>
            <c:strRef>
              <c:f>'GRAPH MEDIA DIVE'!$AA$142</c:f>
              <c:strCache>
                <c:ptCount val="1"/>
                <c:pt idx="0">
                  <c:v>Tanzania</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MEDIA DIVE'!$Y$174:$Y$177</c:f>
              <c:strCache>
                <c:ptCount val="4"/>
                <c:pt idx="0">
                  <c:v>June 17-23rd</c:v>
                </c:pt>
                <c:pt idx="1">
                  <c:v>June 24-30th</c:v>
                </c:pt>
                <c:pt idx="2">
                  <c:v>July 1-7th</c:v>
                </c:pt>
                <c:pt idx="3">
                  <c:v>July 8-14th</c:v>
                </c:pt>
              </c:strCache>
            </c:strRef>
          </c:cat>
          <c:val>
            <c:numRef>
              <c:f>'GRAPH MEDIA DIVE'!$AA$174:$AA$177</c:f>
            </c:numRef>
          </c:val>
          <c:smooth val="0"/>
          <c:extLst>
            <c:ext xmlns:c16="http://schemas.microsoft.com/office/drawing/2014/chart" uri="{C3380CC4-5D6E-409C-BE32-E72D297353CC}">
              <c16:uniqueId val="{00000001-6D74-400C-85A9-61AD5782E68B}"/>
            </c:ext>
          </c:extLst>
        </c:ser>
        <c:ser>
          <c:idx val="2"/>
          <c:order val="2"/>
          <c:tx>
            <c:strRef>
              <c:f>'GRAPH MEDIA DIVE'!$AB$142</c:f>
              <c:strCache>
                <c:ptCount val="1"/>
                <c:pt idx="0">
                  <c:v>Target</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MEDIA DIVE'!$Y$174:$Y$177</c:f>
              <c:strCache>
                <c:ptCount val="4"/>
                <c:pt idx="0">
                  <c:v>June 17-23rd</c:v>
                </c:pt>
                <c:pt idx="1">
                  <c:v>June 24-30th</c:v>
                </c:pt>
                <c:pt idx="2">
                  <c:v>July 1-7th</c:v>
                </c:pt>
                <c:pt idx="3">
                  <c:v>July 8-14th</c:v>
                </c:pt>
              </c:strCache>
            </c:strRef>
          </c:cat>
          <c:val>
            <c:numRef>
              <c:f>'GRAPH MEDIA DIVE'!$AB$174:$AB$177</c:f>
              <c:numCache>
                <c:formatCode>0%</c:formatCode>
                <c:ptCount val="4"/>
                <c:pt idx="0">
                  <c:v>0.03</c:v>
                </c:pt>
                <c:pt idx="1">
                  <c:v>0.03</c:v>
                </c:pt>
                <c:pt idx="2">
                  <c:v>0.03</c:v>
                </c:pt>
                <c:pt idx="3">
                  <c:v>0.03</c:v>
                </c:pt>
              </c:numCache>
            </c:numRef>
          </c:val>
          <c:smooth val="0"/>
          <c:extLst>
            <c:ext xmlns:c16="http://schemas.microsoft.com/office/drawing/2014/chart" uri="{C3380CC4-5D6E-409C-BE32-E72D297353CC}">
              <c16:uniqueId val="{00000002-6D74-400C-85A9-61AD5782E68B}"/>
            </c:ext>
          </c:extLst>
        </c:ser>
        <c:dLbls>
          <c:dLblPos val="ctr"/>
          <c:showLegendKey val="0"/>
          <c:showVal val="1"/>
          <c:showCatName val="0"/>
          <c:showSerName val="0"/>
          <c:showPercent val="0"/>
          <c:showBubbleSize val="0"/>
        </c:dLbls>
        <c:smooth val="0"/>
        <c:axId val="1046154656"/>
        <c:axId val="1046155016"/>
      </c:lineChart>
      <c:catAx>
        <c:axId val="1046154656"/>
        <c:scaling>
          <c:orientation val="minMax"/>
        </c:scaling>
        <c:delete val="0"/>
        <c:axPos val="b"/>
        <c:numFmt formatCode="General" sourceLinked="1"/>
        <c:majorTickMark val="none"/>
        <c:minorTickMark val="none"/>
        <c:tickLblPos val="nextTo"/>
        <c:spPr>
          <a:noFill/>
          <a:ln w="25400"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155016"/>
        <c:crosses val="autoZero"/>
        <c:auto val="1"/>
        <c:lblAlgn val="ctr"/>
        <c:lblOffset val="100"/>
        <c:noMultiLvlLbl val="0"/>
      </c:catAx>
      <c:valAx>
        <c:axId val="1046155016"/>
        <c:scaling>
          <c:orientation val="minMax"/>
        </c:scaling>
        <c:delete val="1"/>
        <c:axPos val="l"/>
        <c:numFmt formatCode="0.00%" sourceLinked="1"/>
        <c:majorTickMark val="none"/>
        <c:minorTickMark val="none"/>
        <c:tickLblPos val="nextTo"/>
        <c:crossAx val="1046154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'GRAPH MEDIA DIVE'!$Y$104</c:f>
              <c:strCache>
                <c:ptCount val="1"/>
                <c:pt idx="0">
                  <c:v>Kenya</c:v>
                </c:pt>
              </c:strCache>
            </c:strRef>
          </c:tx>
          <c:spPr>
            <a:ln w="28575" cap="rnd">
              <a:solidFill>
                <a:schemeClr val="accent1"/>
              </a:solidFill>
              <a:round/>
            </a:ln>
            <a:effectLst/>
          </c:spPr>
          <c:marker>
            <c:symbol val="none"/>
          </c:marker>
          <c:cat>
            <c:strRef>
              <c:f>'GRAPH MEDIA DIVE'!$X$136:$X$139</c:f>
              <c:strCache>
                <c:ptCount val="4"/>
                <c:pt idx="0">
                  <c:v>June 17-23rd</c:v>
                </c:pt>
                <c:pt idx="1">
                  <c:v>June 24-30th</c:v>
                </c:pt>
                <c:pt idx="2">
                  <c:v>July 1-7th</c:v>
                </c:pt>
                <c:pt idx="3">
                  <c:v>July 8-14th</c:v>
                </c:pt>
              </c:strCache>
            </c:strRef>
          </c:cat>
          <c:val>
            <c:numRef>
              <c:f>'GRAPH MEDIA DIVE'!$Y$136:$Y$139</c:f>
              <c:numCache>
                <c:formatCode>#,##0</c:formatCode>
                <c:ptCount val="4"/>
                <c:pt idx="0">
                  <c:v>3728</c:v>
                </c:pt>
                <c:pt idx="1">
                  <c:v>3910</c:v>
                </c:pt>
                <c:pt idx="2">
                  <c:v>2969</c:v>
                </c:pt>
                <c:pt idx="3">
                  <c:v>5331</c:v>
                </c:pt>
              </c:numCache>
            </c:numRef>
          </c:val>
          <c:smooth val="0"/>
          <c:extLst>
            <c:ext xmlns:c16="http://schemas.microsoft.com/office/drawing/2014/chart" uri="{C3380CC4-5D6E-409C-BE32-E72D297353CC}">
              <c16:uniqueId val="{00000000-F3A0-468A-AFB4-0A33DECFCD8A}"/>
            </c:ext>
          </c:extLst>
        </c:ser>
        <c:dLbls>
          <c:showLegendKey val="0"/>
          <c:showVal val="0"/>
          <c:showCatName val="0"/>
          <c:showSerName val="0"/>
          <c:showPercent val="0"/>
          <c:showBubbleSize val="0"/>
        </c:dLbls>
        <c:smooth val="0"/>
        <c:axId val="771026456"/>
        <c:axId val="1046160056"/>
      </c:lineChart>
      <c:catAx>
        <c:axId val="77102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160056"/>
        <c:crosses val="autoZero"/>
        <c:auto val="1"/>
        <c:lblAlgn val="ctr"/>
        <c:lblOffset val="100"/>
        <c:noMultiLvlLbl val="0"/>
      </c:catAx>
      <c:valAx>
        <c:axId val="104616005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02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2'!$C$219</c:f>
              <c:strCache>
                <c:ptCount val="1"/>
                <c:pt idx="0">
                  <c:v>FB</c:v>
                </c:pt>
              </c:strCache>
            </c:strRef>
          </c:tx>
          <c:spPr>
            <a:solidFill>
              <a:schemeClr val="accent1"/>
            </a:solidFill>
            <a:ln>
              <a:noFill/>
            </a:ln>
            <a:effectLst/>
          </c:spPr>
          <c:invertIfNegative val="0"/>
          <c:cat>
            <c:multiLvlStrRef>
              <c:f>'Summary 2'!$D$217:$M$218</c:f>
              <c:multiLvlStrCache>
                <c:ptCount val="10"/>
                <c:lvl>
                  <c:pt idx="0">
                    <c:v>Reach</c:v>
                  </c:pt>
                  <c:pt idx="1">
                    <c:v>Engagement</c:v>
                  </c:pt>
                  <c:pt idx="2">
                    <c:v>Video views</c:v>
                  </c:pt>
                  <c:pt idx="3">
                    <c:v>Link Clicks</c:v>
                  </c:pt>
                  <c:pt idx="4">
                    <c:v>YT views</c:v>
                  </c:pt>
                  <c:pt idx="5">
                    <c:v>Reach</c:v>
                  </c:pt>
                  <c:pt idx="6">
                    <c:v>Engagement</c:v>
                  </c:pt>
                  <c:pt idx="7">
                    <c:v>Video views</c:v>
                  </c:pt>
                  <c:pt idx="8">
                    <c:v>Link clicks</c:v>
                  </c:pt>
                  <c:pt idx="9">
                    <c:v>YT Views</c:v>
                  </c:pt>
                </c:lvl>
                <c:lvl>
                  <c:pt idx="0">
                    <c:v>July 1-7th</c:v>
                  </c:pt>
                  <c:pt idx="5">
                    <c:v>July 8-14</c:v>
                  </c:pt>
                </c:lvl>
              </c:multiLvlStrCache>
            </c:multiLvlStrRef>
          </c:cat>
          <c:val>
            <c:numRef>
              <c:f>'Summary 2'!$D$219:$M$219</c:f>
              <c:numCache>
                <c:formatCode>#,##0</c:formatCode>
                <c:ptCount val="10"/>
                <c:pt idx="0">
                  <c:v>198206</c:v>
                </c:pt>
                <c:pt idx="1">
                  <c:v>6765</c:v>
                </c:pt>
                <c:pt idx="2">
                  <c:v>4288</c:v>
                </c:pt>
                <c:pt idx="3">
                  <c:v>73</c:v>
                </c:pt>
                <c:pt idx="5">
                  <c:v>161588</c:v>
                </c:pt>
                <c:pt idx="6">
                  <c:v>7130</c:v>
                </c:pt>
                <c:pt idx="7">
                  <c:v>1271</c:v>
                </c:pt>
                <c:pt idx="8">
                  <c:v>41</c:v>
                </c:pt>
              </c:numCache>
            </c:numRef>
          </c:val>
          <c:extLst>
            <c:ext xmlns:c16="http://schemas.microsoft.com/office/drawing/2014/chart" uri="{C3380CC4-5D6E-409C-BE32-E72D297353CC}">
              <c16:uniqueId val="{00000000-D6EC-413B-AA5D-6769603AC9CA}"/>
            </c:ext>
          </c:extLst>
        </c:ser>
        <c:ser>
          <c:idx val="1"/>
          <c:order val="1"/>
          <c:tx>
            <c:strRef>
              <c:f>'Summary 2'!$C$220</c:f>
              <c:strCache>
                <c:ptCount val="1"/>
                <c:pt idx="0">
                  <c:v>IG</c:v>
                </c:pt>
              </c:strCache>
            </c:strRef>
          </c:tx>
          <c:spPr>
            <a:solidFill>
              <a:schemeClr val="accent2"/>
            </a:solidFill>
            <a:ln>
              <a:noFill/>
            </a:ln>
            <a:effectLst/>
          </c:spPr>
          <c:invertIfNegative val="0"/>
          <c:cat>
            <c:multiLvlStrRef>
              <c:f>'Summary 2'!$D$217:$M$218</c:f>
              <c:multiLvlStrCache>
                <c:ptCount val="10"/>
                <c:lvl>
                  <c:pt idx="0">
                    <c:v>Reach</c:v>
                  </c:pt>
                  <c:pt idx="1">
                    <c:v>Engagement</c:v>
                  </c:pt>
                  <c:pt idx="2">
                    <c:v>Video views</c:v>
                  </c:pt>
                  <c:pt idx="3">
                    <c:v>Link Clicks</c:v>
                  </c:pt>
                  <c:pt idx="4">
                    <c:v>YT views</c:v>
                  </c:pt>
                  <c:pt idx="5">
                    <c:v>Reach</c:v>
                  </c:pt>
                  <c:pt idx="6">
                    <c:v>Engagement</c:v>
                  </c:pt>
                  <c:pt idx="7">
                    <c:v>Video views</c:v>
                  </c:pt>
                  <c:pt idx="8">
                    <c:v>Link clicks</c:v>
                  </c:pt>
                  <c:pt idx="9">
                    <c:v>YT Views</c:v>
                  </c:pt>
                </c:lvl>
                <c:lvl>
                  <c:pt idx="0">
                    <c:v>July 1-7th</c:v>
                  </c:pt>
                  <c:pt idx="5">
                    <c:v>July 8-14</c:v>
                  </c:pt>
                </c:lvl>
              </c:multiLvlStrCache>
            </c:multiLvlStrRef>
          </c:cat>
          <c:val>
            <c:numRef>
              <c:f>'Summary 2'!$D$220:$M$220</c:f>
              <c:numCache>
                <c:formatCode>#,##0</c:formatCode>
                <c:ptCount val="10"/>
                <c:pt idx="0">
                  <c:v>56781</c:v>
                </c:pt>
                <c:pt idx="1">
                  <c:v>2959</c:v>
                </c:pt>
                <c:pt idx="2">
                  <c:v>22252</c:v>
                </c:pt>
                <c:pt idx="5">
                  <c:v>32016</c:v>
                </c:pt>
                <c:pt idx="6">
                  <c:v>3646</c:v>
                </c:pt>
                <c:pt idx="7">
                  <c:v>7924</c:v>
                </c:pt>
              </c:numCache>
            </c:numRef>
          </c:val>
          <c:extLst>
            <c:ext xmlns:c16="http://schemas.microsoft.com/office/drawing/2014/chart" uri="{C3380CC4-5D6E-409C-BE32-E72D297353CC}">
              <c16:uniqueId val="{00000001-D6EC-413B-AA5D-6769603AC9CA}"/>
            </c:ext>
          </c:extLst>
        </c:ser>
        <c:ser>
          <c:idx val="2"/>
          <c:order val="2"/>
          <c:tx>
            <c:strRef>
              <c:f>'Summary 2'!$C$221</c:f>
              <c:strCache>
                <c:ptCount val="1"/>
                <c:pt idx="0">
                  <c:v>TT</c:v>
                </c:pt>
              </c:strCache>
            </c:strRef>
          </c:tx>
          <c:spPr>
            <a:solidFill>
              <a:schemeClr val="accent3"/>
            </a:solidFill>
            <a:ln>
              <a:noFill/>
            </a:ln>
            <a:effectLst/>
          </c:spPr>
          <c:invertIfNegative val="0"/>
          <c:cat>
            <c:multiLvlStrRef>
              <c:f>'Summary 2'!$D$217:$M$218</c:f>
              <c:multiLvlStrCache>
                <c:ptCount val="10"/>
                <c:lvl>
                  <c:pt idx="0">
                    <c:v>Reach</c:v>
                  </c:pt>
                  <c:pt idx="1">
                    <c:v>Engagement</c:v>
                  </c:pt>
                  <c:pt idx="2">
                    <c:v>Video views</c:v>
                  </c:pt>
                  <c:pt idx="3">
                    <c:v>Link Clicks</c:v>
                  </c:pt>
                  <c:pt idx="4">
                    <c:v>YT views</c:v>
                  </c:pt>
                  <c:pt idx="5">
                    <c:v>Reach</c:v>
                  </c:pt>
                  <c:pt idx="6">
                    <c:v>Engagement</c:v>
                  </c:pt>
                  <c:pt idx="7">
                    <c:v>Video views</c:v>
                  </c:pt>
                  <c:pt idx="8">
                    <c:v>Link clicks</c:v>
                  </c:pt>
                  <c:pt idx="9">
                    <c:v>YT Views</c:v>
                  </c:pt>
                </c:lvl>
                <c:lvl>
                  <c:pt idx="0">
                    <c:v>July 1-7th</c:v>
                  </c:pt>
                  <c:pt idx="5">
                    <c:v>July 8-14</c:v>
                  </c:pt>
                </c:lvl>
              </c:multiLvlStrCache>
            </c:multiLvlStrRef>
          </c:cat>
          <c:val>
            <c:numRef>
              <c:f>'Summary 2'!$D$221:$M$221</c:f>
              <c:numCache>
                <c:formatCode>#,##0</c:formatCode>
                <c:ptCount val="10"/>
                <c:pt idx="0">
                  <c:v>3009</c:v>
                </c:pt>
                <c:pt idx="1">
                  <c:v>354</c:v>
                </c:pt>
                <c:pt idx="2">
                  <c:v>3496</c:v>
                </c:pt>
                <c:pt idx="5">
                  <c:v>3967</c:v>
                </c:pt>
                <c:pt idx="6">
                  <c:v>396</c:v>
                </c:pt>
                <c:pt idx="7">
                  <c:v>4135</c:v>
                </c:pt>
              </c:numCache>
            </c:numRef>
          </c:val>
          <c:extLst>
            <c:ext xmlns:c16="http://schemas.microsoft.com/office/drawing/2014/chart" uri="{C3380CC4-5D6E-409C-BE32-E72D297353CC}">
              <c16:uniqueId val="{00000002-D6EC-413B-AA5D-6769603AC9CA}"/>
            </c:ext>
          </c:extLst>
        </c:ser>
        <c:ser>
          <c:idx val="3"/>
          <c:order val="3"/>
          <c:tx>
            <c:strRef>
              <c:f>'Summary 2'!$C$222</c:f>
              <c:strCache>
                <c:ptCount val="1"/>
                <c:pt idx="0">
                  <c:v>YT</c:v>
                </c:pt>
              </c:strCache>
            </c:strRef>
          </c:tx>
          <c:spPr>
            <a:solidFill>
              <a:schemeClr val="accent4"/>
            </a:solidFill>
            <a:ln>
              <a:noFill/>
            </a:ln>
            <a:effectLst/>
          </c:spPr>
          <c:invertIfNegative val="0"/>
          <c:cat>
            <c:multiLvlStrRef>
              <c:f>'Summary 2'!$D$217:$M$218</c:f>
              <c:multiLvlStrCache>
                <c:ptCount val="10"/>
                <c:lvl>
                  <c:pt idx="0">
                    <c:v>Reach</c:v>
                  </c:pt>
                  <c:pt idx="1">
                    <c:v>Engagement</c:v>
                  </c:pt>
                  <c:pt idx="2">
                    <c:v>Video views</c:v>
                  </c:pt>
                  <c:pt idx="3">
                    <c:v>Link Clicks</c:v>
                  </c:pt>
                  <c:pt idx="4">
                    <c:v>YT views</c:v>
                  </c:pt>
                  <c:pt idx="5">
                    <c:v>Reach</c:v>
                  </c:pt>
                  <c:pt idx="6">
                    <c:v>Engagement</c:v>
                  </c:pt>
                  <c:pt idx="7">
                    <c:v>Video views</c:v>
                  </c:pt>
                  <c:pt idx="8">
                    <c:v>Link clicks</c:v>
                  </c:pt>
                  <c:pt idx="9">
                    <c:v>YT Views</c:v>
                  </c:pt>
                </c:lvl>
                <c:lvl>
                  <c:pt idx="0">
                    <c:v>July 1-7th</c:v>
                  </c:pt>
                  <c:pt idx="5">
                    <c:v>July 8-14</c:v>
                  </c:pt>
                </c:lvl>
              </c:multiLvlStrCache>
            </c:multiLvlStrRef>
          </c:cat>
          <c:val>
            <c:numRef>
              <c:f>'Summary 2'!$D$222:$M$222</c:f>
              <c:numCache>
                <c:formatCode>General</c:formatCode>
                <c:ptCount val="10"/>
                <c:pt idx="4" formatCode="#,##0">
                  <c:v>1103</c:v>
                </c:pt>
                <c:pt idx="9" formatCode="#,##0">
                  <c:v>590</c:v>
                </c:pt>
              </c:numCache>
            </c:numRef>
          </c:val>
          <c:extLst>
            <c:ext xmlns:c16="http://schemas.microsoft.com/office/drawing/2014/chart" uri="{C3380CC4-5D6E-409C-BE32-E72D297353CC}">
              <c16:uniqueId val="{00000003-D6EC-413B-AA5D-6769603AC9CA}"/>
            </c:ext>
          </c:extLst>
        </c:ser>
        <c:dLbls>
          <c:showLegendKey val="0"/>
          <c:showVal val="0"/>
          <c:showCatName val="0"/>
          <c:showSerName val="0"/>
          <c:showPercent val="0"/>
          <c:showBubbleSize val="0"/>
        </c:dLbls>
        <c:gapWidth val="150"/>
        <c:axId val="503507824"/>
        <c:axId val="503511784"/>
      </c:barChart>
      <c:catAx>
        <c:axId val="503507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511784"/>
        <c:crosses val="autoZero"/>
        <c:auto val="1"/>
        <c:lblAlgn val="ctr"/>
        <c:lblOffset val="100"/>
        <c:noMultiLvlLbl val="0"/>
      </c:catAx>
      <c:valAx>
        <c:axId val="5035117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5078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'[SHUJAZINC SOCIAL MEDIA 2023-ALL POSTS AS UPDATED September_17_Media Dive.xlsx]GRAPH MEDIA DIVE'!$C$300</c:f>
              <c:strCache>
                <c:ptCount val="1"/>
                <c:pt idx="0">
                  <c:v>'Reach</c:v>
                </c:pt>
              </c:strCache>
            </c:strRef>
          </c:tx>
          <c:spPr>
            <a:solidFill>
              <a:schemeClr val="accent1"/>
            </a:solidFill>
            <a:ln>
              <a:noFill/>
            </a:ln>
            <a:effectLst/>
          </c:spPr>
          <c:invertIfNegative val="0"/>
          <c:cat>
            <c:strRef>
              <c:f>'[SHUJAZINC SOCIAL MEDIA 2023-ALL POSTS AS UPDATED September_17_Media Dive.xlsx]GRAPH MEDIA DIVE'!$B$301:$B$308</c:f>
              <c:strCache>
                <c:ptCount val="8"/>
                <c:pt idx="0">
                  <c:v>July 24th-30th</c:v>
                </c:pt>
                <c:pt idx="1">
                  <c:v>Aug 31th- 6th</c:v>
                </c:pt>
                <c:pt idx="2">
                  <c:v>Aug 7th-13th</c:v>
                </c:pt>
                <c:pt idx="3">
                  <c:v>Aug 14th-20th</c:v>
                </c:pt>
                <c:pt idx="4">
                  <c:v>Aug 21st-27th</c:v>
                </c:pt>
                <c:pt idx="5">
                  <c:v>Aug 28th - 3rd Sep</c:v>
                </c:pt>
                <c:pt idx="6">
                  <c:v>Sep 4th-10th</c:v>
                </c:pt>
                <c:pt idx="7">
                  <c:v>Sep 11th-17th</c:v>
                </c:pt>
              </c:strCache>
            </c:strRef>
          </c:cat>
          <c:val>
            <c:numRef>
              <c:f>'[SHUJAZINC SOCIAL MEDIA 2023-ALL POSTS AS UPDATED September_17_Media Dive.xlsx]GRAPH MEDIA DIVE'!$C$301:$C$308</c:f>
              <c:numCache>
                <c:formatCode>#,##0</c:formatCode>
                <c:ptCount val="8"/>
                <c:pt idx="0">
                  <c:v>213000</c:v>
                </c:pt>
                <c:pt idx="1">
                  <c:v>65435</c:v>
                </c:pt>
                <c:pt idx="2">
                  <c:v>74002</c:v>
                </c:pt>
                <c:pt idx="3">
                  <c:v>54699</c:v>
                </c:pt>
                <c:pt idx="4">
                  <c:v>41127</c:v>
                </c:pt>
                <c:pt idx="5">
                  <c:v>90658</c:v>
                </c:pt>
                <c:pt idx="6">
                  <c:v>551937</c:v>
                </c:pt>
                <c:pt idx="7">
                  <c:v>150723</c:v>
                </c:pt>
              </c:numCache>
            </c:numRef>
          </c:val>
          <c:extLst>
            <c:ext xmlns:c16="http://schemas.microsoft.com/office/drawing/2014/chart" uri="{C3380CC4-5D6E-409C-BE32-E72D297353CC}">
              <c16:uniqueId val="{00000000-5BFB-44FA-B7BA-3D38AB9F26A8}"/>
            </c:ext>
          </c:extLst>
        </c:ser>
        <c:ser>
          <c:idx val="1"/>
          <c:order val="1"/>
          <c:tx>
            <c:strRef>
              <c:f>'[SHUJAZINC SOCIAL MEDIA 2023-ALL POSTS AS UPDATED September_17_Media Dive.xlsx]GRAPH MEDIA DIVE'!$D$300</c:f>
              <c:strCache>
                <c:ptCount val="1"/>
                <c:pt idx="0">
                  <c:v>'Video Views</c:v>
                </c:pt>
              </c:strCache>
            </c:strRef>
          </c:tx>
          <c:spPr>
            <a:solidFill>
              <a:schemeClr val="accent2"/>
            </a:solidFill>
            <a:ln>
              <a:noFill/>
            </a:ln>
            <a:effectLst/>
          </c:spPr>
          <c:invertIfNegative val="0"/>
          <c:cat>
            <c:strRef>
              <c:f>'[SHUJAZINC SOCIAL MEDIA 2023-ALL POSTS AS UPDATED September_17_Media Dive.xlsx]GRAPH MEDIA DIVE'!$B$301:$B$308</c:f>
              <c:strCache>
                <c:ptCount val="8"/>
                <c:pt idx="0">
                  <c:v>July 24th-30th</c:v>
                </c:pt>
                <c:pt idx="1">
                  <c:v>Aug 31th- 6th</c:v>
                </c:pt>
                <c:pt idx="2">
                  <c:v>Aug 7th-13th</c:v>
                </c:pt>
                <c:pt idx="3">
                  <c:v>Aug 14th-20th</c:v>
                </c:pt>
                <c:pt idx="4">
                  <c:v>Aug 21st-27th</c:v>
                </c:pt>
                <c:pt idx="5">
                  <c:v>Aug 28th - 3rd Sep</c:v>
                </c:pt>
                <c:pt idx="6">
                  <c:v>Sep 4th-10th</c:v>
                </c:pt>
                <c:pt idx="7">
                  <c:v>Sep 11th-17th</c:v>
                </c:pt>
              </c:strCache>
            </c:strRef>
          </c:cat>
          <c:val>
            <c:numRef>
              <c:f>'[SHUJAZINC SOCIAL MEDIA 2023-ALL POSTS AS UPDATED September_17_Media Dive.xlsx]GRAPH MEDIA DIVE'!$D$301:$D$308</c:f>
              <c:numCache>
                <c:formatCode>#,##0</c:formatCode>
                <c:ptCount val="8"/>
                <c:pt idx="0">
                  <c:v>34392</c:v>
                </c:pt>
                <c:pt idx="1">
                  <c:v>109175.71999999999</c:v>
                </c:pt>
                <c:pt idx="2">
                  <c:v>967876.20000000007</c:v>
                </c:pt>
                <c:pt idx="3">
                  <c:v>24991</c:v>
                </c:pt>
                <c:pt idx="4">
                  <c:v>20838</c:v>
                </c:pt>
                <c:pt idx="5">
                  <c:v>23759</c:v>
                </c:pt>
                <c:pt idx="6">
                  <c:v>125583</c:v>
                </c:pt>
                <c:pt idx="7">
                  <c:v>27913</c:v>
                </c:pt>
              </c:numCache>
            </c:numRef>
          </c:val>
          <c:extLst>
            <c:ext xmlns:c16="http://schemas.microsoft.com/office/drawing/2014/chart" uri="{C3380CC4-5D6E-409C-BE32-E72D297353CC}">
              <c16:uniqueId val="{00000001-5BFB-44FA-B7BA-3D38AB9F26A8}"/>
            </c:ext>
          </c:extLst>
        </c:ser>
        <c:ser>
          <c:idx val="2"/>
          <c:order val="2"/>
          <c:tx>
            <c:strRef>
              <c:f>'[SHUJAZINC SOCIAL MEDIA 2023-ALL POSTS AS UPDATED September_17_Media Dive.xlsx]GRAPH MEDIA DIVE'!$E$300</c:f>
              <c:strCache>
                <c:ptCount val="1"/>
                <c:pt idx="0">
                  <c:v>'Link Clicks</c:v>
                </c:pt>
              </c:strCache>
            </c:strRef>
          </c:tx>
          <c:spPr>
            <a:solidFill>
              <a:schemeClr val="accent3"/>
            </a:solidFill>
            <a:ln>
              <a:noFill/>
            </a:ln>
            <a:effectLst/>
          </c:spPr>
          <c:invertIfNegative val="0"/>
          <c:cat>
            <c:strRef>
              <c:f>'[SHUJAZINC SOCIAL MEDIA 2023-ALL POSTS AS UPDATED September_17_Media Dive.xlsx]GRAPH MEDIA DIVE'!$B$301:$B$308</c:f>
              <c:strCache>
                <c:ptCount val="8"/>
                <c:pt idx="0">
                  <c:v>July 24th-30th</c:v>
                </c:pt>
                <c:pt idx="1">
                  <c:v>Aug 31th- 6th</c:v>
                </c:pt>
                <c:pt idx="2">
                  <c:v>Aug 7th-13th</c:v>
                </c:pt>
                <c:pt idx="3">
                  <c:v>Aug 14th-20th</c:v>
                </c:pt>
                <c:pt idx="4">
                  <c:v>Aug 21st-27th</c:v>
                </c:pt>
                <c:pt idx="5">
                  <c:v>Aug 28th - 3rd Sep</c:v>
                </c:pt>
                <c:pt idx="6">
                  <c:v>Sep 4th-10th</c:v>
                </c:pt>
                <c:pt idx="7">
                  <c:v>Sep 11th-17th</c:v>
                </c:pt>
              </c:strCache>
            </c:strRef>
          </c:cat>
          <c:val>
            <c:numRef>
              <c:f>'[SHUJAZINC SOCIAL MEDIA 2023-ALL POSTS AS UPDATED September_17_Media Dive.xlsx]GRAPH MEDIA DIVE'!$E$301:$E$308</c:f>
              <c:numCache>
                <c:formatCode>#,##0</c:formatCode>
                <c:ptCount val="8"/>
                <c:pt idx="0">
                  <c:v>325</c:v>
                </c:pt>
                <c:pt idx="1">
                  <c:v>56</c:v>
                </c:pt>
                <c:pt idx="2">
                  <c:v>26</c:v>
                </c:pt>
                <c:pt idx="3">
                  <c:v>33</c:v>
                </c:pt>
                <c:pt idx="4">
                  <c:v>12</c:v>
                </c:pt>
                <c:pt idx="5">
                  <c:v>74</c:v>
                </c:pt>
                <c:pt idx="6" formatCode="General">
                  <c:v>186</c:v>
                </c:pt>
                <c:pt idx="7" formatCode="General">
                  <c:v>16</c:v>
                </c:pt>
              </c:numCache>
            </c:numRef>
          </c:val>
          <c:extLst>
            <c:ext xmlns:c16="http://schemas.microsoft.com/office/drawing/2014/chart" uri="{C3380CC4-5D6E-409C-BE32-E72D297353CC}">
              <c16:uniqueId val="{00000002-5BFB-44FA-B7BA-3D38AB9F26A8}"/>
            </c:ext>
          </c:extLst>
        </c:ser>
        <c:ser>
          <c:idx val="3"/>
          <c:order val="3"/>
          <c:tx>
            <c:strRef>
              <c:f>'[SHUJAZINC SOCIAL MEDIA 2023-ALL POSTS AS UPDATED September_17_Media Dive.xlsx]GRAPH MEDIA DIVE'!$F$300</c:f>
              <c:strCache>
                <c:ptCount val="1"/>
                <c:pt idx="0">
                  <c:v>YOUTUBE VIDEO VIEWS</c:v>
                </c:pt>
              </c:strCache>
            </c:strRef>
          </c:tx>
          <c:spPr>
            <a:solidFill>
              <a:schemeClr val="accent4"/>
            </a:solidFill>
            <a:ln>
              <a:noFill/>
            </a:ln>
            <a:effectLst/>
          </c:spPr>
          <c:invertIfNegative val="0"/>
          <c:cat>
            <c:strRef>
              <c:f>'[SHUJAZINC SOCIAL MEDIA 2023-ALL POSTS AS UPDATED September_17_Media Dive.xlsx]GRAPH MEDIA DIVE'!$B$301:$B$308</c:f>
              <c:strCache>
                <c:ptCount val="8"/>
                <c:pt idx="0">
                  <c:v>July 24th-30th</c:v>
                </c:pt>
                <c:pt idx="1">
                  <c:v>Aug 31th- 6th</c:v>
                </c:pt>
                <c:pt idx="2">
                  <c:v>Aug 7th-13th</c:v>
                </c:pt>
                <c:pt idx="3">
                  <c:v>Aug 14th-20th</c:v>
                </c:pt>
                <c:pt idx="4">
                  <c:v>Aug 21st-27th</c:v>
                </c:pt>
                <c:pt idx="5">
                  <c:v>Aug 28th - 3rd Sep</c:v>
                </c:pt>
                <c:pt idx="6">
                  <c:v>Sep 4th-10th</c:v>
                </c:pt>
                <c:pt idx="7">
                  <c:v>Sep 11th-17th</c:v>
                </c:pt>
              </c:strCache>
            </c:strRef>
          </c:cat>
          <c:val>
            <c:numRef>
              <c:f>'[SHUJAZINC SOCIAL MEDIA 2023-ALL POSTS AS UPDATED September_17_Media Dive.xlsx]GRAPH MEDIA DIVE'!$F$301:$F$308</c:f>
              <c:numCache>
                <c:formatCode>#,##0</c:formatCode>
                <c:ptCount val="8"/>
                <c:pt idx="0">
                  <c:v>5917</c:v>
                </c:pt>
                <c:pt idx="1">
                  <c:v>5357</c:v>
                </c:pt>
                <c:pt idx="2">
                  <c:v>2059</c:v>
                </c:pt>
                <c:pt idx="3">
                  <c:v>1192</c:v>
                </c:pt>
                <c:pt idx="4">
                  <c:v>1317</c:v>
                </c:pt>
                <c:pt idx="5">
                  <c:v>1072</c:v>
                </c:pt>
                <c:pt idx="6">
                  <c:v>1131</c:v>
                </c:pt>
                <c:pt idx="7">
                  <c:v>489</c:v>
                </c:pt>
              </c:numCache>
            </c:numRef>
          </c:val>
          <c:extLst>
            <c:ext xmlns:c16="http://schemas.microsoft.com/office/drawing/2014/chart" uri="{C3380CC4-5D6E-409C-BE32-E72D297353CC}">
              <c16:uniqueId val="{00000003-5BFB-44FA-B7BA-3D38AB9F26A8}"/>
            </c:ext>
          </c:extLst>
        </c:ser>
        <c:dLbls>
          <c:showLegendKey val="0"/>
          <c:showVal val="0"/>
          <c:showCatName val="0"/>
          <c:showSerName val="0"/>
          <c:showPercent val="0"/>
          <c:showBubbleSize val="0"/>
        </c:dLbls>
        <c:gapWidth val="150"/>
        <c:axId val="774504288"/>
        <c:axId val="774497448"/>
      </c:barChart>
      <c:catAx>
        <c:axId val="77450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497448"/>
        <c:crosses val="autoZero"/>
        <c:auto val="1"/>
        <c:lblAlgn val="ctr"/>
        <c:lblOffset val="100"/>
        <c:noMultiLvlLbl val="0"/>
      </c:catAx>
      <c:valAx>
        <c:axId val="7744974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50428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'GRAPH MEDIA DIVE'!$AA$461</c:f>
              <c:strCache>
                <c:ptCount val="1"/>
              </c:strCache>
            </c:strRef>
          </c:tx>
          <c:spPr>
            <a:solidFill>
              <a:schemeClr val="accent1"/>
            </a:solidFill>
            <a:ln>
              <a:noFill/>
            </a:ln>
            <a:effectLst/>
          </c:spPr>
          <c:invertIfNegative val="0"/>
          <c:cat>
            <c:strRef>
              <c:f>'GRAPH MEDIA DIVE'!$Z$462:$Z$465</c:f>
              <c:strCache>
                <c:ptCount val="4"/>
                <c:pt idx="0">
                  <c:v>STRA EPISODE 1</c:v>
                </c:pt>
                <c:pt idx="1">
                  <c:v>STRA EPISODE 2</c:v>
                </c:pt>
                <c:pt idx="2">
                  <c:v>MbogiTru Tv Series Ep 1</c:v>
                </c:pt>
                <c:pt idx="3">
                  <c:v>MbogiTru Tv Series Ep 2</c:v>
                </c:pt>
              </c:strCache>
            </c:strRef>
          </c:cat>
          <c:val>
            <c:numRef>
              <c:f>'GRAPH MEDIA DIVE'!$AA$462:$AA$465</c:f>
            </c:numRef>
          </c:val>
          <c:extLst>
            <c:ext xmlns:c16="http://schemas.microsoft.com/office/drawing/2014/chart" uri="{C3380CC4-5D6E-409C-BE32-E72D297353CC}">
              <c16:uniqueId val="{00000000-19C7-4DD6-B5DF-9EF4EB066283}"/>
            </c:ext>
          </c:extLst>
        </c:ser>
        <c:ser>
          <c:idx val="1"/>
          <c:order val="1"/>
          <c:tx>
            <c:strRef>
              <c:f>'GRAPH MEDIA DIVE'!$AB$461</c:f>
              <c:strCache>
                <c:ptCount val="1"/>
                <c:pt idx="0">
                  <c:v>'Total Reach (Impressions)</c:v>
                </c:pt>
              </c:strCache>
            </c:strRef>
          </c:tx>
          <c:spPr>
            <a:solidFill>
              <a:schemeClr val="accent2"/>
            </a:solidFill>
            <a:ln>
              <a:noFill/>
            </a:ln>
            <a:effectLst/>
          </c:spPr>
          <c:invertIfNegative val="0"/>
          <c:cat>
            <c:strRef>
              <c:f>'GRAPH MEDIA DIVE'!$Z$462:$Z$465</c:f>
              <c:strCache>
                <c:ptCount val="4"/>
                <c:pt idx="0">
                  <c:v>STRA EPISODE 1</c:v>
                </c:pt>
                <c:pt idx="1">
                  <c:v>STRA EPISODE 2</c:v>
                </c:pt>
                <c:pt idx="2">
                  <c:v>MbogiTru Tv Series Ep 1</c:v>
                </c:pt>
                <c:pt idx="3">
                  <c:v>MbogiTru Tv Series Ep 2</c:v>
                </c:pt>
              </c:strCache>
            </c:strRef>
          </c:cat>
          <c:val>
            <c:numRef>
              <c:f>'GRAPH MEDIA DIVE'!$AB$462:$AB$465</c:f>
              <c:numCache>
                <c:formatCode>#,##0</c:formatCode>
                <c:ptCount val="4"/>
                <c:pt idx="0">
                  <c:v>5917</c:v>
                </c:pt>
                <c:pt idx="1">
                  <c:v>7478</c:v>
                </c:pt>
                <c:pt idx="2">
                  <c:v>10706</c:v>
                </c:pt>
                <c:pt idx="3">
                  <c:v>10009</c:v>
                </c:pt>
              </c:numCache>
            </c:numRef>
          </c:val>
          <c:extLst>
            <c:ext xmlns:c16="http://schemas.microsoft.com/office/drawing/2014/chart" uri="{C3380CC4-5D6E-409C-BE32-E72D297353CC}">
              <c16:uniqueId val="{00000001-19C7-4DD6-B5DF-9EF4EB066283}"/>
            </c:ext>
          </c:extLst>
        </c:ser>
        <c:ser>
          <c:idx val="2"/>
          <c:order val="2"/>
          <c:tx>
            <c:strRef>
              <c:f>'GRAPH MEDIA DIVE'!$AC$461</c:f>
              <c:strCache>
                <c:ptCount val="1"/>
                <c:pt idx="0">
                  <c:v>'Views</c:v>
                </c:pt>
              </c:strCache>
            </c:strRef>
          </c:tx>
          <c:spPr>
            <a:solidFill>
              <a:schemeClr val="accent3"/>
            </a:solidFill>
            <a:ln>
              <a:noFill/>
            </a:ln>
            <a:effectLst/>
          </c:spPr>
          <c:invertIfNegative val="0"/>
          <c:cat>
            <c:strRef>
              <c:f>'GRAPH MEDIA DIVE'!$Z$462:$Z$465</c:f>
              <c:strCache>
                <c:ptCount val="4"/>
                <c:pt idx="0">
                  <c:v>STRA EPISODE 1</c:v>
                </c:pt>
                <c:pt idx="1">
                  <c:v>STRA EPISODE 2</c:v>
                </c:pt>
                <c:pt idx="2">
                  <c:v>MbogiTru Tv Series Ep 1</c:v>
                </c:pt>
                <c:pt idx="3">
                  <c:v>MbogiTru Tv Series Ep 2</c:v>
                </c:pt>
              </c:strCache>
            </c:strRef>
          </c:cat>
          <c:val>
            <c:numRef>
              <c:f>'GRAPH MEDIA DIVE'!$AC$462:$AC$465</c:f>
              <c:numCache>
                <c:formatCode>#,##0</c:formatCode>
                <c:ptCount val="4"/>
                <c:pt idx="0" formatCode="0.00%">
                  <c:v>0.33500000000000002</c:v>
                </c:pt>
                <c:pt idx="1">
                  <c:v>5357</c:v>
                </c:pt>
                <c:pt idx="2">
                  <c:v>1103</c:v>
                </c:pt>
                <c:pt idx="3">
                  <c:v>590</c:v>
                </c:pt>
              </c:numCache>
            </c:numRef>
          </c:val>
          <c:extLst>
            <c:ext xmlns:c16="http://schemas.microsoft.com/office/drawing/2014/chart" uri="{C3380CC4-5D6E-409C-BE32-E72D297353CC}">
              <c16:uniqueId val="{00000002-19C7-4DD6-B5DF-9EF4EB066283}"/>
            </c:ext>
          </c:extLst>
        </c:ser>
        <c:ser>
          <c:idx val="3"/>
          <c:order val="3"/>
          <c:tx>
            <c:strRef>
              <c:f>'GRAPH MEDIA DIVE'!$AD$461</c:f>
              <c:strCache>
                <c:ptCount val="1"/>
                <c:pt idx="0">
                  <c:v>'Average percentage viewed (%)</c:v>
                </c:pt>
              </c:strCache>
            </c:strRef>
          </c:tx>
          <c:spPr>
            <a:solidFill>
              <a:schemeClr val="accent4"/>
            </a:solidFill>
            <a:ln>
              <a:noFill/>
            </a:ln>
            <a:effectLst/>
          </c:spPr>
          <c:invertIfNegative val="0"/>
          <c:cat>
            <c:strRef>
              <c:f>'GRAPH MEDIA DIVE'!$Z$462:$Z$465</c:f>
              <c:strCache>
                <c:ptCount val="4"/>
                <c:pt idx="0">
                  <c:v>STRA EPISODE 1</c:v>
                </c:pt>
                <c:pt idx="1">
                  <c:v>STRA EPISODE 2</c:v>
                </c:pt>
                <c:pt idx="2">
                  <c:v>MbogiTru Tv Series Ep 1</c:v>
                </c:pt>
                <c:pt idx="3">
                  <c:v>MbogiTru Tv Series Ep 2</c:v>
                </c:pt>
              </c:strCache>
            </c:strRef>
          </c:cat>
          <c:val>
            <c:numRef>
              <c:f>'GRAPH MEDIA DIVE'!$AD$462:$AD$465</c:f>
              <c:numCache>
                <c:formatCode>0.00%</c:formatCode>
                <c:ptCount val="4"/>
                <c:pt idx="0">
                  <c:v>0.19</c:v>
                </c:pt>
                <c:pt idx="1">
                  <c:v>0.19700000000000001</c:v>
                </c:pt>
                <c:pt idx="2">
                  <c:v>7.0000000000000007E-2</c:v>
                </c:pt>
                <c:pt idx="3">
                  <c:v>4.9000000000000002E-2</c:v>
                </c:pt>
              </c:numCache>
            </c:numRef>
          </c:val>
          <c:extLst>
            <c:ext xmlns:c16="http://schemas.microsoft.com/office/drawing/2014/chart" uri="{C3380CC4-5D6E-409C-BE32-E72D297353CC}">
              <c16:uniqueId val="{00000003-19C7-4DD6-B5DF-9EF4EB066283}"/>
            </c:ext>
          </c:extLst>
        </c:ser>
        <c:dLbls>
          <c:showLegendKey val="0"/>
          <c:showVal val="0"/>
          <c:showCatName val="0"/>
          <c:showSerName val="0"/>
          <c:showPercent val="0"/>
          <c:showBubbleSize val="0"/>
        </c:dLbls>
        <c:gapWidth val="150"/>
        <c:axId val="1042007232"/>
        <c:axId val="1042005792"/>
      </c:barChart>
      <c:lineChart>
        <c:grouping val="standard"/>
        <c:varyColors val="0"/>
        <c:ser>
          <c:idx val="4"/>
          <c:order val="4"/>
          <c:tx>
            <c:strRef>
              <c:f>'GRAPH MEDIA DIVE'!$AE$461</c:f>
              <c:strCache>
                <c:ptCount val="1"/>
                <c:pt idx="0">
                  <c:v>'Impressions click-through rate (%)</c:v>
                </c:pt>
              </c:strCache>
            </c:strRef>
          </c:tx>
          <c:spPr>
            <a:ln w="28575" cap="rnd">
              <a:solidFill>
                <a:schemeClr val="accent5"/>
              </a:solidFill>
              <a:round/>
            </a:ln>
            <a:effectLst/>
          </c:spPr>
          <c:marker>
            <c:symbol val="none"/>
          </c:marker>
          <c:cat>
            <c:strRef>
              <c:f>'GRAPH MEDIA DIVE'!$Z$462:$Z$465</c:f>
              <c:strCache>
                <c:ptCount val="4"/>
                <c:pt idx="0">
                  <c:v>STRA EPISODE 1</c:v>
                </c:pt>
                <c:pt idx="1">
                  <c:v>STRA EPISODE 2</c:v>
                </c:pt>
                <c:pt idx="2">
                  <c:v>MbogiTru Tv Series Ep 1</c:v>
                </c:pt>
                <c:pt idx="3">
                  <c:v>MbogiTru Tv Series Ep 2</c:v>
                </c:pt>
              </c:strCache>
            </c:strRef>
          </c:cat>
          <c:val>
            <c:numRef>
              <c:f>'GRAPH MEDIA DIVE'!$AE$462:$AE$465</c:f>
              <c:numCache>
                <c:formatCode>0.00%</c:formatCode>
                <c:ptCount val="4"/>
                <c:pt idx="0">
                  <c:v>0.19</c:v>
                </c:pt>
                <c:pt idx="1">
                  <c:v>9.9000000000000005E-2</c:v>
                </c:pt>
                <c:pt idx="2">
                  <c:v>6.5000000000000002E-2</c:v>
                </c:pt>
                <c:pt idx="3">
                  <c:v>2.9000000000000001E-2</c:v>
                </c:pt>
              </c:numCache>
            </c:numRef>
          </c:val>
          <c:smooth val="0"/>
          <c:extLst>
            <c:ext xmlns:c16="http://schemas.microsoft.com/office/drawing/2014/chart" uri="{C3380CC4-5D6E-409C-BE32-E72D297353CC}">
              <c16:uniqueId val="{00000004-19C7-4DD6-B5DF-9EF4EB066283}"/>
            </c:ext>
          </c:extLst>
        </c:ser>
        <c:dLbls>
          <c:showLegendKey val="0"/>
          <c:showVal val="0"/>
          <c:showCatName val="0"/>
          <c:showSerName val="0"/>
          <c:showPercent val="0"/>
          <c:showBubbleSize val="0"/>
        </c:dLbls>
        <c:marker val="1"/>
        <c:smooth val="0"/>
        <c:axId val="1042007592"/>
        <c:axId val="1042006152"/>
      </c:lineChart>
      <c:catAx>
        <c:axId val="104200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2005792"/>
        <c:crosses val="autoZero"/>
        <c:auto val="1"/>
        <c:lblAlgn val="ctr"/>
        <c:lblOffset val="100"/>
        <c:noMultiLvlLbl val="0"/>
      </c:catAx>
      <c:valAx>
        <c:axId val="10420057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2007232"/>
        <c:crosses val="autoZero"/>
        <c:crossBetween val="between"/>
      </c:valAx>
      <c:valAx>
        <c:axId val="1042006152"/>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2007592"/>
        <c:crosses val="max"/>
        <c:crossBetween val="between"/>
      </c:valAx>
      <c:catAx>
        <c:axId val="1042007592"/>
        <c:scaling>
          <c:orientation val="minMax"/>
        </c:scaling>
        <c:delete val="1"/>
        <c:axPos val="b"/>
        <c:numFmt formatCode="General" sourceLinked="1"/>
        <c:majorTickMark val="none"/>
        <c:minorTickMark val="none"/>
        <c:tickLblPos val="nextTo"/>
        <c:crossAx val="1042006152"/>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7FA35E38_E8185159.xml><?xml version="1.0" encoding="utf-8"?>
<p188:cmLst xmlns:a="http://schemas.openxmlformats.org/drawingml/2006/main" xmlns:r="http://schemas.openxmlformats.org/officeDocument/2006/relationships" xmlns:p188="http://schemas.microsoft.com/office/powerpoint/2018/8/main">
  <p188:cm id="{42E1E790-127F-4799-A305-997F7A6DAF72}" authorId="{14559B43-11D2-A335-2B2A-F0385FD489A6}" created="2024-07-17T18:28:24.372" startDate="2024-07-17T18:28:24.372" dueDate="2024-07-17T18:28:24.372" assignedTo="{E004173A-F4D5-DD70-2F30-62E00F9766C3}" title="@Socrates Mtoba can we have best performing from each character (DJ B/MK and Shujaaz KE)">
    <pc:sldMkLst xmlns:pc="http://schemas.microsoft.com/office/powerpoint/2013/main/command">
      <pc:docMk/>
      <pc:sldMk cId="3893907801" sldId="2141412920"/>
    </pc:sldMkLst>
    <p188:replyLst>
      <p188:reply id="{D09039D4-563B-40E2-99B6-D44BB9B6F922}" authorId="{E004173A-F4D5-DD70-2F30-62E00F9766C3}" created="2024-07-18T06:59:38.827">
        <p188:txBody>
          <a:bodyPr/>
          <a:lstStyle/>
          <a:p>
            <a:r>
              <a:rPr lang="en-US"/>
              <a:t>Noted</a:t>
            </a:r>
          </a:p>
        </p188:txBody>
      </p188:reply>
      <p188:reply id="{1CC1725E-8FD3-458E-A661-2DDA802CE172}" authorId="{E004173A-F4D5-DD70-2F30-62E00F9766C3}" created="2024-07-18T07:09:40.078">
        <p188:txBody>
          <a:bodyPr/>
          <a:lstStyle/>
          <a:p>
            <a:r>
              <a:rPr lang="en-US"/>
              <a:t>Have added the rest of the top performing.</a:t>
            </a:r>
          </a:p>
        </p188:txBody>
      </p188:reply>
    </p188:replyLst>
    <p188:txBody>
      <a:bodyPr/>
      <a:lstStyle/>
      <a:p>
        <a:r>
          <a:rPr lang="en-US"/>
          <a:t>[@Socrates Mtoba] can we have best performing from each character (DJ B/MK and Shujaaz KE)</a:t>
        </a:r>
      </a:p>
    </p188:txBody>
    <p188:extLst>
      <p:ext xmlns:p="http://schemas.openxmlformats.org/presentationml/2006/main" uri="{5BB2D875-25FF-4072-B9AC-8F64D62656EB}">
        <p228:taskDetails xmlns:p228="http://schemas.microsoft.com/office/powerpoint/2022/08/main">
          <p228:history>
            <p228:event time="2024-07-17T18:28:24.372" id="{EF822972-305E-40F4-86B8-F24DC94FEFAD}">
              <p228:atrbtn authorId="{14559B43-11D2-A335-2B2A-F0385FD489A6}"/>
              <p228:anchr>
                <p228:comment id="{42E1E790-127F-4799-A305-997F7A6DAF72}"/>
              </p228:anchr>
              <p228:add/>
            </p228:event>
            <p228:event time="2024-07-17T18:28:24.372" id="{C5CB5C38-5EB9-4E66-B638-55C34DA2216B}">
              <p228:atrbtn authorId="{14559B43-11D2-A335-2B2A-F0385FD489A6}"/>
              <p228:anchr>
                <p228:comment id="{42E1E790-127F-4799-A305-997F7A6DAF72}"/>
              </p228:anchr>
              <p228:asgn authorId="{E004173A-F4D5-DD70-2F30-62E00F9766C3}"/>
            </p228:event>
            <p228:event time="2024-07-17T18:28:24.372" id="{281DF35B-D6CF-4EDC-B08E-AD54F90E4D4F}">
              <p228:atrbtn authorId="{14559B43-11D2-A335-2B2A-F0385FD489A6}"/>
              <p228:anchr>
                <p228:comment id="{42E1E790-127F-4799-A305-997F7A6DAF72}"/>
              </p228:anchr>
              <p228:title val="@Socrates Mtoba can we have best performing from each character (DJ B/MK and Shujaaz KE)"/>
            </p228:event>
            <p228:event time="2024-07-17T18:28:24.372" id="{9E4C35FA-C56A-487D-BACD-5C724E804B28}">
              <p228:atrbtn authorId="{14559B43-11D2-A335-2B2A-F0385FD489A6}"/>
              <p228:anchr>
                <p228:comment id="{42E1E790-127F-4799-A305-997F7A6DAF72}"/>
              </p228:anchr>
              <p228:date stDt="2024-07-17T18:28:24.372" endDt="2024-07-17T18:28:24.372"/>
            </p228:event>
          </p228:history>
        </p228:taskDetails>
      </p:ext>
    </p188:extLst>
  </p188:cm>
</p188:cmLst>
</file>

<file path=ppt/comments/modernComment_7FA35E48_4AE4EAF3.xml><?xml version="1.0" encoding="utf-8"?>
<p188:cmLst xmlns:a="http://schemas.openxmlformats.org/drawingml/2006/main" xmlns:r="http://schemas.openxmlformats.org/officeDocument/2006/relationships" xmlns:p188="http://schemas.microsoft.com/office/powerpoint/2018/8/main">
  <p188:cm id="{87653943-CA3E-4869-9089-B1655411FCAB}" authorId="{14559B43-11D2-A335-2B2A-F0385FD489A6}" created="2023-09-19T13:18:56.443">
    <pc:sldMkLst xmlns:pc="http://schemas.microsoft.com/office/powerpoint/2013/main/command">
      <pc:docMk/>
      <pc:sldMk cId="1256516339" sldId="2141412936"/>
    </pc:sldMkLst>
    <p188:replyLst>
      <p188:reply id="{95AFB8BA-2B79-4240-9C9E-D957AC4A1AFA}" authorId="{CF311CBC-6B2D-B53F-5F6D-9107854894CB}" created="2023-09-19T15:59:39.226">
        <p188:txBody>
          <a:bodyPr/>
          <a:lstStyle/>
          <a:p>
            <a:r>
              <a:rPr lang="en-US"/>
              <a:t>Hi [@farida nzilani] , 
The dip is due to no ADs last week. Wanted to see how the numbers and engagement rate would look like with no paid campaigns, but with other tactics such as collabs for similar video content.</a:t>
            </a:r>
          </a:p>
        </p188:txBody>
      </p188:reply>
    </p188:replyLst>
    <p188:txBody>
      <a:bodyPr/>
      <a:lstStyle/>
      <a:p>
        <a:r>
          <a:rPr lang="en-US"/>
          <a:t>[@Kevin Muraguri]  [@Fines Wanjia] [@Cyrian Wakesho]  What were the promo activities from last week? They seem to have been a few activities?</a:t>
        </a:r>
      </a:p>
    </p188:txBody>
  </p188:cm>
  <p188:cm id="{0D0AFFD7-9BFC-4D3F-BE9A-4A0FFA8C99A6}" authorId="{14559B43-11D2-A335-2B2A-F0385FD489A6}" created="2024-07-17T18:25:35.550" startDate="2024-07-17T18:25:35.550" dueDate="2024-07-17T18:25:35.550" assignedTo="{E004173A-F4D5-DD70-2F30-62E00F9766C3}" title="@Socrates Mtoba are these the right dates?">
    <ac:deMkLst xmlns:ac="http://schemas.microsoft.com/office/drawing/2013/main/command">
      <pc:docMk xmlns:pc="http://schemas.microsoft.com/office/powerpoint/2013/main/command"/>
      <pc:sldMk xmlns:pc="http://schemas.microsoft.com/office/powerpoint/2013/main/command" cId="1256516339" sldId="2141412936"/>
      <ac:graphicFrameMk id="4" creationId="{D9E92414-8DF6-E788-67C3-51BB0F023D20}"/>
    </ac:deMkLst>
    <p188:replyLst>
      <p188:reply id="{C246C895-9C93-4B06-B788-E0F048D87858}" authorId="{E004173A-F4D5-DD70-2F30-62E00F9766C3}" created="2024-07-18T06:54:47.663">
        <p188:txBody>
          <a:bodyPr/>
          <a:lstStyle/>
          <a:p>
            <a:r>
              <a:rPr lang="en-US"/>
              <a:t>I had hided this slide until replaced with the right one</a:t>
            </a:r>
          </a:p>
        </p188:txBody>
      </p188:reply>
      <p188:reply id="{D1C76F17-91DD-49F7-AC15-6C61FDB08CEC}" authorId="{E004173A-F4D5-DD70-2F30-62E00F9766C3}" created="2024-07-18T07:38:39.353">
        <p188:txBody>
          <a:bodyPr/>
          <a:lstStyle/>
          <a:p>
            <a:r>
              <a:rPr lang="en-US"/>
              <a:t>Have added the righ slide please have a look</a:t>
            </a:r>
          </a:p>
        </p188:txBody>
      </p188:reply>
    </p188:replyLst>
    <p188:txBody>
      <a:bodyPr/>
      <a:lstStyle/>
      <a:p>
        <a:r>
          <a:rPr lang="en-US"/>
          <a:t>[@Socrates Mtoba]  are these the right dates? </a:t>
        </a:r>
      </a:p>
    </p188:txBody>
    <p188:extLst>
      <p:ext xmlns:p="http://schemas.openxmlformats.org/presentationml/2006/main" uri="{5BB2D875-25FF-4072-B9AC-8F64D62656EB}">
        <p228:taskDetails xmlns:p228="http://schemas.microsoft.com/office/powerpoint/2022/08/main">
          <p228:history>
            <p228:event time="2024-07-17T18:25:35.550" id="{791DADA7-6D28-45BA-92EA-F8420702B9D9}">
              <p228:atrbtn authorId="{14559B43-11D2-A335-2B2A-F0385FD489A6}"/>
              <p228:anchr>
                <p228:comment id="{0D0AFFD7-9BFC-4D3F-BE9A-4A0FFA8C99A6}"/>
              </p228:anchr>
              <p228:add/>
            </p228:event>
            <p228:event time="2024-07-17T18:25:35.550" id="{E950BC90-7256-447C-AC3E-27A8C897393F}">
              <p228:atrbtn authorId="{14559B43-11D2-A335-2B2A-F0385FD489A6}"/>
              <p228:anchr>
                <p228:comment id="{0D0AFFD7-9BFC-4D3F-BE9A-4A0FFA8C99A6}"/>
              </p228:anchr>
              <p228:asgn authorId="{E004173A-F4D5-DD70-2F30-62E00F9766C3}"/>
            </p228:event>
            <p228:event time="2024-07-17T18:25:35.550" id="{85D6688F-6BAE-483E-A5C9-A5D47F583452}">
              <p228:atrbtn authorId="{14559B43-11D2-A335-2B2A-F0385FD489A6}"/>
              <p228:anchr>
                <p228:comment id="{0D0AFFD7-9BFC-4D3F-BE9A-4A0FFA8C99A6}"/>
              </p228:anchr>
              <p228:title val="@Socrates Mtoba are these the right dates?"/>
            </p228:event>
            <p228:event time="2024-07-17T18:25:35.550" id="{C3129451-4BD7-4C13-9ABC-371591BF2270}">
              <p228:atrbtn authorId="{14559B43-11D2-A335-2B2A-F0385FD489A6}"/>
              <p228:anchr>
                <p228:comment id="{0D0AFFD7-9BFC-4D3F-BE9A-4A0FFA8C99A6}"/>
              </p228:anchr>
              <p228:date stDt="2024-07-17T18:25:35.550" endDt="2024-07-17T18:25:35.550"/>
            </p228:event>
          </p228:history>
        </p228:taskDetails>
      </p:ext>
    </p188:extLst>
  </p188:cm>
</p188:cmLst>
</file>

<file path=ppt/comments/modernComment_7FA35E49_A19DB9F6.xml><?xml version="1.0" encoding="utf-8"?>
<p188:cmLst xmlns:a="http://schemas.openxmlformats.org/drawingml/2006/main" xmlns:r="http://schemas.openxmlformats.org/officeDocument/2006/relationships" xmlns:p188="http://schemas.microsoft.com/office/powerpoint/2018/8/main">
  <p188:cm id="{3F89B6F3-F79B-404B-8A53-B6F00D6F3647}" authorId="{14559B43-11D2-A335-2B2A-F0385FD489A6}" created="2024-07-17T18:27:24.917" startDate="2024-07-17T18:27:24.917" dueDate="2024-07-17T18:27:24.917" assignedTo="{E004173A-F4D5-DD70-2F30-62E00F9766C3}" title="@Socrates Mtoba why are we comparing STRA to the TV episodes? STRA is 10 mins while the Episodes are minimum 40 mins.">
    <pc:sldMkLst xmlns:pc="http://schemas.microsoft.com/office/powerpoint/2013/main/command">
      <pc:docMk/>
      <pc:sldMk cId="2711468534" sldId="2141412937"/>
    </pc:sldMkLst>
    <p188:replyLst>
      <p188:reply id="{4A1FC662-513B-4D00-B38E-95658CD378DF}" authorId="{E004173A-F4D5-DD70-2F30-62E00F9766C3}" created="2024-07-18T06:59:14.608">
        <p188:txBody>
          <a:bodyPr/>
          <a:lstStyle/>
          <a:p>
            <a:r>
              <a:rPr lang="en-US"/>
              <a:t>that was the assumption, would offer  some insights to current episodes but i can remove it, and remained with TV episodes only.</a:t>
            </a:r>
          </a:p>
        </p188:txBody>
      </p188:reply>
    </p188:replyLst>
    <p188:txBody>
      <a:bodyPr/>
      <a:lstStyle/>
      <a:p>
        <a:r>
          <a:rPr lang="en-US"/>
          <a:t>[@Socrates Mtoba]  why are we comparing STRA to the TV episodes? STRA is 10 mins while the Episodes are minimum 40 mins. </a:t>
        </a:r>
      </a:p>
    </p188:txBody>
    <p188:extLst>
      <p:ext xmlns:p="http://schemas.openxmlformats.org/presentationml/2006/main" uri="{5BB2D875-25FF-4072-B9AC-8F64D62656EB}">
        <p228:taskDetails xmlns:p228="http://schemas.microsoft.com/office/powerpoint/2022/08/main">
          <p228:history>
            <p228:event time="2024-07-17T18:27:24.917" id="{DC832D6C-4CED-4084-9591-642C7BEE2C5E}">
              <p228:atrbtn authorId="{14559B43-11D2-A335-2B2A-F0385FD489A6}"/>
              <p228:anchr>
                <p228:comment id="{3F89B6F3-F79B-404B-8A53-B6F00D6F3647}"/>
              </p228:anchr>
              <p228:add/>
            </p228:event>
            <p228:event time="2024-07-17T18:27:24.917" id="{EBE252BF-40B7-4AA0-87C1-D527191AA93C}">
              <p228:atrbtn authorId="{14559B43-11D2-A335-2B2A-F0385FD489A6}"/>
              <p228:anchr>
                <p228:comment id="{3F89B6F3-F79B-404B-8A53-B6F00D6F3647}"/>
              </p228:anchr>
              <p228:asgn authorId="{E004173A-F4D5-DD70-2F30-62E00F9766C3}"/>
            </p228:event>
            <p228:event time="2024-07-17T18:27:24.917" id="{6935D6DC-1C20-4E6E-8EE7-0F0F87F9F6EB}">
              <p228:atrbtn authorId="{14559B43-11D2-A335-2B2A-F0385FD489A6}"/>
              <p228:anchr>
                <p228:comment id="{3F89B6F3-F79B-404B-8A53-B6F00D6F3647}"/>
              </p228:anchr>
              <p228:title val="@Socrates Mtoba why are we comparing STRA to the TV episodes? STRA is 10 mins while the Episodes are minimum 40 mins."/>
            </p228:event>
            <p228:event time="2024-07-17T18:27:24.917" id="{199ED7D6-537D-4DBD-92C8-06F59210179D}">
              <p228:atrbtn authorId="{14559B43-11D2-A335-2B2A-F0385FD489A6}"/>
              <p228:anchr>
                <p228:comment id="{3F89B6F3-F79B-404B-8A53-B6F00D6F3647}"/>
              </p228:anchr>
              <p228:date stDt="2024-07-17T18:27:24.917" endDt="2024-07-17T18:27:24.917"/>
            </p228:event>
          </p228:history>
        </p228:taskDetails>
      </p:ext>
    </p188:extLst>
  </p188:cm>
</p188:cmLst>
</file>

<file path=ppt/comments/modernComment_7FA35E4C_190B94EE.xml><?xml version="1.0" encoding="utf-8"?>
<p188:cmLst xmlns:a="http://schemas.openxmlformats.org/drawingml/2006/main" xmlns:r="http://schemas.openxmlformats.org/officeDocument/2006/relationships" xmlns:p188="http://schemas.microsoft.com/office/powerpoint/2018/8/main">
  <p188:cm id="{87653943-CA3E-4869-9089-B1655411FCAB}" authorId="{14559B43-11D2-A335-2B2A-F0385FD489A6}" created="2023-09-19T13:18:56.443">
    <pc:sldMkLst xmlns:pc="http://schemas.microsoft.com/office/powerpoint/2013/main/command">
      <pc:docMk/>
      <pc:sldMk cId="1256516339" sldId="2141412936"/>
    </pc:sldMkLst>
    <p188:replyLst>
      <p188:reply id="{95AFB8BA-2B79-4240-9C9E-D957AC4A1AFA}" authorId="{CF311CBC-6B2D-B53F-5F6D-9107854894CB}" created="2023-09-19T15:59:39.226">
        <p188:txBody>
          <a:bodyPr/>
          <a:lstStyle/>
          <a:p>
            <a:r>
              <a:rPr lang="en-US"/>
              <a:t>Hi [@farida nzilani] , 
The dip is due to no ADs last week. Wanted to see how the numbers and engagement rate would look like with no paid campaigns, but with other tactics such as collabs for similar video content.</a:t>
            </a:r>
          </a:p>
        </p188:txBody>
      </p188:reply>
    </p188:replyLst>
    <p188:txBody>
      <a:bodyPr/>
      <a:lstStyle/>
      <a:p>
        <a:r>
          <a:rPr lang="en-US"/>
          <a:t>[@Kevin Muraguri]  [@Fines Wanjia] [@Cyrian Wakesho]  What were the promo activities from last week? They seem to have been a few activities?</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5T08:30:26.377"/>
    </inkml:context>
    <inkml:brush xml:id="br0">
      <inkml:brushProperty name="width" value="0.1" units="cm"/>
      <inkml:brushProperty name="height" value="0.1" units="cm"/>
    </inkml:brush>
  </inkml:definitions>
  <inkml:trace contextRef="#ctx0" brushRef="#br0">29030 11610 16383 0 0,'4'0'0'0'0,"1"0"0"0"0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6C0E3-0C40-448B-95DF-79413E17FDAF}"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3E59F-E6B2-4588-A8B6-A7D20428F16D}" type="slidenum">
              <a:rPr lang="en-US" smtClean="0"/>
              <a:t>‹#›</a:t>
            </a:fld>
            <a:endParaRPr lang="en-US"/>
          </a:p>
        </p:txBody>
      </p:sp>
    </p:spTree>
    <p:extLst>
      <p:ext uri="{BB962C8B-B14F-4D97-AF65-F5344CB8AC3E}">
        <p14:creationId xmlns:p14="http://schemas.microsoft.com/office/powerpoint/2010/main" val="3290753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FF0000"/>
              </a:solidFill>
              <a:latin typeface="Roboto Condensed" panose="02000000000000000000" pitchFamily="2" charset="0"/>
              <a:ea typeface="Roboto Condensed" panose="02000000000000000000" pitchFamily="2" charset="0"/>
            </a:endParaRPr>
          </a:p>
        </p:txBody>
      </p:sp>
      <p:sp>
        <p:nvSpPr>
          <p:cNvPr id="4" name="Slide Number Placeholder 3"/>
          <p:cNvSpPr>
            <a:spLocks noGrp="1"/>
          </p:cNvSpPr>
          <p:nvPr>
            <p:ph type="sldNum" sz="quarter" idx="5"/>
          </p:nvPr>
        </p:nvSpPr>
        <p:spPr/>
        <p:txBody>
          <a:bodyPr/>
          <a:lstStyle/>
          <a:p>
            <a:fld id="{9596BD3E-859A-414F-B95F-57DD0F9439F4}" type="slidenum">
              <a:rPr lang="en-US" smtClean="0"/>
              <a:t>2</a:t>
            </a:fld>
            <a:endParaRPr lang="en-US"/>
          </a:p>
        </p:txBody>
      </p:sp>
    </p:spTree>
    <p:extLst>
      <p:ext uri="{BB962C8B-B14F-4D97-AF65-F5344CB8AC3E}">
        <p14:creationId xmlns:p14="http://schemas.microsoft.com/office/powerpoint/2010/main" val="399121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IS </a:t>
            </a:r>
            <a:endParaRPr kumimoji="0" lang="en-CA" sz="120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endParaRPr>
          </a:p>
          <a:p>
            <a:endParaRPr lang="en-US"/>
          </a:p>
        </p:txBody>
      </p:sp>
      <p:sp>
        <p:nvSpPr>
          <p:cNvPr id="4" name="Slide Number Placeholder 3"/>
          <p:cNvSpPr>
            <a:spLocks noGrp="1"/>
          </p:cNvSpPr>
          <p:nvPr>
            <p:ph type="sldNum" sz="quarter" idx="5"/>
          </p:nvPr>
        </p:nvSpPr>
        <p:spPr/>
        <p:txBody>
          <a:bodyPr/>
          <a:lstStyle/>
          <a:p>
            <a:fld id="{BE9CFF18-0B18-254E-B1F9-67F13FD721EB}" type="slidenum">
              <a:rPr lang="en-US" smtClean="0"/>
              <a:t>3</a:t>
            </a:fld>
            <a:endParaRPr lang="en-US"/>
          </a:p>
        </p:txBody>
      </p:sp>
    </p:spTree>
    <p:extLst>
      <p:ext uri="{BB962C8B-B14F-4D97-AF65-F5344CB8AC3E}">
        <p14:creationId xmlns:p14="http://schemas.microsoft.com/office/powerpoint/2010/main" val="138609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IS WE ACHIEVE THIS – WE’LL ACHIEVE OUR VISION &amp; MISSION </a:t>
            </a:r>
            <a:endParaRPr kumimoji="0" lang="en-CA" sz="120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endParaRPr>
          </a:p>
          <a:p>
            <a:endParaRPr lang="en-US"/>
          </a:p>
        </p:txBody>
      </p:sp>
      <p:sp>
        <p:nvSpPr>
          <p:cNvPr id="4" name="Slide Number Placeholder 3"/>
          <p:cNvSpPr>
            <a:spLocks noGrp="1"/>
          </p:cNvSpPr>
          <p:nvPr>
            <p:ph type="sldNum" sz="quarter" idx="5"/>
          </p:nvPr>
        </p:nvSpPr>
        <p:spPr/>
        <p:txBody>
          <a:bodyPr/>
          <a:lstStyle/>
          <a:p>
            <a:fld id="{BE9CFF18-0B18-254E-B1F9-67F13FD721EB}" type="slidenum">
              <a:rPr lang="en-US" smtClean="0"/>
              <a:t>4</a:t>
            </a:fld>
            <a:endParaRPr lang="en-US"/>
          </a:p>
        </p:txBody>
      </p:sp>
    </p:spTree>
    <p:extLst>
      <p:ext uri="{BB962C8B-B14F-4D97-AF65-F5344CB8AC3E}">
        <p14:creationId xmlns:p14="http://schemas.microsoft.com/office/powerpoint/2010/main" val="67402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YEAR GOAL – INCREASE OUR REACH &amp; ENGAGMENT. OFFLINE AND ONLINE. </a:t>
            </a:r>
          </a:p>
          <a:p>
            <a:r>
              <a:rPr lang="en-US"/>
              <a:t>ONLINE IS THE BIG STRETCH. </a:t>
            </a:r>
          </a:p>
        </p:txBody>
      </p:sp>
      <p:sp>
        <p:nvSpPr>
          <p:cNvPr id="4" name="Slide Number Placeholder 3"/>
          <p:cNvSpPr>
            <a:spLocks noGrp="1"/>
          </p:cNvSpPr>
          <p:nvPr>
            <p:ph type="sldNum" sz="quarter" idx="5"/>
          </p:nvPr>
        </p:nvSpPr>
        <p:spPr/>
        <p:txBody>
          <a:bodyPr/>
          <a:lstStyle/>
          <a:p>
            <a:fld id="{5554B5B6-AD7A-5E44-952E-164B1BFAD586}" type="slidenum">
              <a:rPr lang="en-KE" smtClean="0"/>
              <a:t>5</a:t>
            </a:fld>
            <a:endParaRPr lang="en-KE"/>
          </a:p>
        </p:txBody>
      </p:sp>
    </p:spTree>
    <p:extLst>
      <p:ext uri="{BB962C8B-B14F-4D97-AF65-F5344CB8AC3E}">
        <p14:creationId xmlns:p14="http://schemas.microsoft.com/office/powerpoint/2010/main" val="1504055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652D2-A3ED-872B-6455-128A895DAF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1702B-0A1E-E355-C414-623B40DE40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87406E-7FE4-0DE5-A840-36F6B49E3606}"/>
              </a:ext>
            </a:extLst>
          </p:cNvPr>
          <p:cNvSpPr>
            <a:spLocks noGrp="1"/>
          </p:cNvSpPr>
          <p:nvPr>
            <p:ph type="body" idx="1"/>
          </p:nvPr>
        </p:nvSpPr>
        <p:spPr/>
        <p:txBody>
          <a:bodyPr/>
          <a:lstStyle/>
          <a:p>
            <a:r>
              <a:rPr lang="en-GB"/>
              <a:t>800,000 copies distributed </a:t>
            </a:r>
          </a:p>
          <a:p>
            <a:r>
              <a:rPr lang="en-GB"/>
              <a:t>2.5m reached online</a:t>
            </a:r>
          </a:p>
          <a:p>
            <a:r>
              <a:rPr lang="en-GB"/>
              <a:t>Nationally trending</a:t>
            </a:r>
          </a:p>
        </p:txBody>
      </p:sp>
      <p:sp>
        <p:nvSpPr>
          <p:cNvPr id="4" name="Slide Number Placeholder 3">
            <a:extLst>
              <a:ext uri="{FF2B5EF4-FFF2-40B4-BE49-F238E27FC236}">
                <a16:creationId xmlns:a16="http://schemas.microsoft.com/office/drawing/2014/main" id="{2401DA67-D4B3-2ED7-6C09-4EF7BA634818}"/>
              </a:ext>
            </a:extLst>
          </p:cNvPr>
          <p:cNvSpPr>
            <a:spLocks noGrp="1"/>
          </p:cNvSpPr>
          <p:nvPr>
            <p:ph type="sldNum" sz="quarter" idx="5"/>
          </p:nvPr>
        </p:nvSpPr>
        <p:spPr/>
        <p:txBody>
          <a:bodyPr/>
          <a:lstStyle/>
          <a:p>
            <a:fld id="{DD9E08EA-B342-0F4E-8317-8B6F0E239D53}" type="slidenum">
              <a:rPr lang="en-GB" smtClean="0"/>
              <a:t>7</a:t>
            </a:fld>
            <a:endParaRPr lang="en-GB"/>
          </a:p>
        </p:txBody>
      </p:sp>
    </p:spTree>
    <p:extLst>
      <p:ext uri="{BB962C8B-B14F-4D97-AF65-F5344CB8AC3E}">
        <p14:creationId xmlns:p14="http://schemas.microsoft.com/office/powerpoint/2010/main" val="3408459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E0A26-8DC6-AC5E-9CFE-37869E509F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321BDD-32F1-A60C-6018-50B62DFA28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3FA8A4-5A4F-B90E-F9B4-A7D30C2197A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0340561-8967-4BDD-CF7B-8BED2D1A9102}"/>
              </a:ext>
            </a:extLst>
          </p:cNvPr>
          <p:cNvSpPr>
            <a:spLocks noGrp="1"/>
          </p:cNvSpPr>
          <p:nvPr>
            <p:ph type="sldNum" sz="quarter" idx="5"/>
          </p:nvPr>
        </p:nvSpPr>
        <p:spPr/>
        <p:txBody>
          <a:bodyPr/>
          <a:lstStyle/>
          <a:p>
            <a:fld id="{466CD2BA-9F9C-0949-8D2A-2576AF6DF496}" type="slidenum">
              <a:rPr lang="en-US" smtClean="0"/>
              <a:t>8</a:t>
            </a:fld>
            <a:endParaRPr lang="en-US"/>
          </a:p>
        </p:txBody>
      </p:sp>
    </p:spTree>
    <p:extLst>
      <p:ext uri="{BB962C8B-B14F-4D97-AF65-F5344CB8AC3E}">
        <p14:creationId xmlns:p14="http://schemas.microsoft.com/office/powerpoint/2010/main" val="600556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periods. Weekly- Mon to Sunday: why?</a:t>
            </a:r>
          </a:p>
          <a:p>
            <a:endParaRPr lang="en-US"/>
          </a:p>
        </p:txBody>
      </p:sp>
      <p:sp>
        <p:nvSpPr>
          <p:cNvPr id="4" name="Slide Number Placeholder 3"/>
          <p:cNvSpPr>
            <a:spLocks noGrp="1"/>
          </p:cNvSpPr>
          <p:nvPr>
            <p:ph type="sldNum" sz="quarter" idx="5"/>
          </p:nvPr>
        </p:nvSpPr>
        <p:spPr/>
        <p:txBody>
          <a:bodyPr/>
          <a:lstStyle/>
          <a:p>
            <a:fld id="{E6550BAE-4B8A-427D-B82C-133FCB35F27E}" type="slidenum">
              <a:rPr lang="en-US" smtClean="0"/>
              <a:t>10</a:t>
            </a:fld>
            <a:endParaRPr lang="en-US"/>
          </a:p>
        </p:txBody>
      </p:sp>
    </p:spTree>
    <p:extLst>
      <p:ext uri="{BB962C8B-B14F-4D97-AF65-F5344CB8AC3E}">
        <p14:creationId xmlns:p14="http://schemas.microsoft.com/office/powerpoint/2010/main" val="317243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GB" b="1"/>
              <a:t>Optimize for Browse Features:</a:t>
            </a:r>
            <a:r>
              <a:rPr lang="en-GB"/>
              <a:t> Since it generates a significant portion of views, focus on creating appealing thumbnails and titles to increase visibility on YouTube's homepage and recommendations.</a:t>
            </a:r>
            <a:endParaRPr lang="en-US"/>
          </a:p>
          <a:p>
            <a:pPr marL="171450" indent="-171450">
              <a:buFont typeface="Arial"/>
              <a:buChar char="•"/>
            </a:pPr>
            <a:r>
              <a:rPr lang="en-GB" b="1"/>
              <a:t>Enhance YouTube Search Performance:</a:t>
            </a:r>
            <a:r>
              <a:rPr lang="en-GB"/>
              <a:t> Given the high average view duration from search, continue to optimize our video titles and descriptions for relevant keywords.</a:t>
            </a:r>
            <a:endParaRPr lang="en-GB">
              <a:cs typeface="Calibri"/>
            </a:endParaRPr>
          </a:p>
          <a:p>
            <a:pPr marL="171450" indent="-171450">
              <a:buFont typeface="Arial"/>
              <a:buChar char="•"/>
            </a:pPr>
            <a:r>
              <a:rPr lang="en-GB" b="1"/>
              <a:t>Leverage Channel Pages:</a:t>
            </a:r>
            <a:r>
              <a:rPr lang="en-GB"/>
              <a:t> Capitalize on the high click-through rate from channel pages by ensuring our channel is well-organized and showcases your best content.</a:t>
            </a:r>
            <a:endParaRPr lang="en-GB">
              <a:cs typeface="Calibri"/>
            </a:endParaRPr>
          </a:p>
          <a:p>
            <a:pPr marL="171450" indent="-171450">
              <a:buFont typeface="Arial"/>
              <a:buChar char="•"/>
            </a:pPr>
            <a:r>
              <a:rPr lang="en-GB" b="1"/>
              <a:t>Improve Playlist Engagement:</a:t>
            </a:r>
            <a:r>
              <a:rPr lang="en-GB"/>
              <a:t> While playlist click-through rates are high, work on increasing the average view duration in playlists to keep viewers engaged longer.</a:t>
            </a:r>
            <a:endParaRPr lang="en-GB">
              <a:cs typeface="Calibri"/>
            </a:endParaRPr>
          </a:p>
          <a:p>
            <a:endParaRPr lang="en-GB">
              <a:cs typeface="Calibri"/>
            </a:endParaRPr>
          </a:p>
        </p:txBody>
      </p:sp>
      <p:sp>
        <p:nvSpPr>
          <p:cNvPr id="4" name="Slide Number Placeholder 3"/>
          <p:cNvSpPr>
            <a:spLocks noGrp="1"/>
          </p:cNvSpPr>
          <p:nvPr>
            <p:ph type="sldNum" sz="quarter" idx="5"/>
          </p:nvPr>
        </p:nvSpPr>
        <p:spPr/>
        <p:txBody>
          <a:bodyPr/>
          <a:lstStyle/>
          <a:p>
            <a:fld id="{29B56A73-4B79-7E4D-9B97-09CD429692CD}" type="slidenum">
              <a:rPr lang="en-KE" smtClean="0"/>
              <a:t>15</a:t>
            </a:fld>
            <a:endParaRPr lang="en-KE"/>
          </a:p>
        </p:txBody>
      </p:sp>
    </p:spTree>
    <p:extLst>
      <p:ext uri="{BB962C8B-B14F-4D97-AF65-F5344CB8AC3E}">
        <p14:creationId xmlns:p14="http://schemas.microsoft.com/office/powerpoint/2010/main" val="1229210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ABFA6EC4-27D9-724C-A1A1-C1A930CE2470}" type="slidenum">
              <a:rPr lang="x-none" smtClean="0"/>
              <a:t>19</a:t>
            </a:fld>
            <a:endParaRPr lang="x-none"/>
          </a:p>
        </p:txBody>
      </p:sp>
    </p:spTree>
    <p:extLst>
      <p:ext uri="{BB962C8B-B14F-4D97-AF65-F5344CB8AC3E}">
        <p14:creationId xmlns:p14="http://schemas.microsoft.com/office/powerpoint/2010/main" val="1767232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D864-0A34-8D4B-C2A1-7E4C25C0F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A2427C-949D-65E9-CAC5-B6A09BF98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7168CF-353D-E2E4-0747-B4C636CCB1A8}"/>
              </a:ext>
            </a:extLst>
          </p:cNvPr>
          <p:cNvSpPr>
            <a:spLocks noGrp="1"/>
          </p:cNvSpPr>
          <p:nvPr>
            <p:ph type="dt" sz="half" idx="10"/>
          </p:nvPr>
        </p:nvSpPr>
        <p:spPr/>
        <p:txBody>
          <a:bodyPr/>
          <a:lstStyle/>
          <a:p>
            <a:fld id="{9C9D9511-728E-4AA9-869C-ED0675763A3D}" type="datetimeFigureOut">
              <a:rPr lang="en-US" smtClean="0"/>
              <a:t>7/18/2024</a:t>
            </a:fld>
            <a:endParaRPr lang="en-US"/>
          </a:p>
        </p:txBody>
      </p:sp>
      <p:sp>
        <p:nvSpPr>
          <p:cNvPr id="5" name="Footer Placeholder 4">
            <a:extLst>
              <a:ext uri="{FF2B5EF4-FFF2-40B4-BE49-F238E27FC236}">
                <a16:creationId xmlns:a16="http://schemas.microsoft.com/office/drawing/2014/main" id="{11BD177F-FBCE-0BCD-5B19-B3D1A52F8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278B5-E80D-5665-BEA5-EF5BA193BAD9}"/>
              </a:ext>
            </a:extLst>
          </p:cNvPr>
          <p:cNvSpPr>
            <a:spLocks noGrp="1"/>
          </p:cNvSpPr>
          <p:nvPr>
            <p:ph type="sldNum" sz="quarter" idx="12"/>
          </p:nvPr>
        </p:nvSpPr>
        <p:spPr/>
        <p:txBody>
          <a:bodyPr/>
          <a:lstStyle/>
          <a:p>
            <a:fld id="{84B6054E-2BD8-46A5-9D42-5737E2B6C8AF}" type="slidenum">
              <a:rPr lang="en-US" smtClean="0"/>
              <a:t>‹#›</a:t>
            </a:fld>
            <a:endParaRPr lang="en-US"/>
          </a:p>
        </p:txBody>
      </p:sp>
    </p:spTree>
    <p:extLst>
      <p:ext uri="{BB962C8B-B14F-4D97-AF65-F5344CB8AC3E}">
        <p14:creationId xmlns:p14="http://schemas.microsoft.com/office/powerpoint/2010/main" val="416049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DCEF-8384-6BC7-25A9-035741AEC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B7C4B6-AEC6-A0F6-3F5A-CA817BE1AE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DF9D9-1EB5-2AE7-E0E2-4D9B874F3126}"/>
              </a:ext>
            </a:extLst>
          </p:cNvPr>
          <p:cNvSpPr>
            <a:spLocks noGrp="1"/>
          </p:cNvSpPr>
          <p:nvPr>
            <p:ph type="dt" sz="half" idx="10"/>
          </p:nvPr>
        </p:nvSpPr>
        <p:spPr/>
        <p:txBody>
          <a:bodyPr/>
          <a:lstStyle/>
          <a:p>
            <a:fld id="{9C9D9511-728E-4AA9-869C-ED0675763A3D}" type="datetimeFigureOut">
              <a:rPr lang="en-US" smtClean="0"/>
              <a:t>7/18/2024</a:t>
            </a:fld>
            <a:endParaRPr lang="en-US"/>
          </a:p>
        </p:txBody>
      </p:sp>
      <p:sp>
        <p:nvSpPr>
          <p:cNvPr id="5" name="Footer Placeholder 4">
            <a:extLst>
              <a:ext uri="{FF2B5EF4-FFF2-40B4-BE49-F238E27FC236}">
                <a16:creationId xmlns:a16="http://schemas.microsoft.com/office/drawing/2014/main" id="{ECADAB00-4C50-CDE6-3837-E49F78DF5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3FC15-A09E-56A6-8AFD-07666E440700}"/>
              </a:ext>
            </a:extLst>
          </p:cNvPr>
          <p:cNvSpPr>
            <a:spLocks noGrp="1"/>
          </p:cNvSpPr>
          <p:nvPr>
            <p:ph type="sldNum" sz="quarter" idx="12"/>
          </p:nvPr>
        </p:nvSpPr>
        <p:spPr/>
        <p:txBody>
          <a:bodyPr/>
          <a:lstStyle/>
          <a:p>
            <a:fld id="{84B6054E-2BD8-46A5-9D42-5737E2B6C8AF}" type="slidenum">
              <a:rPr lang="en-US" smtClean="0"/>
              <a:t>‹#›</a:t>
            </a:fld>
            <a:endParaRPr lang="en-US"/>
          </a:p>
        </p:txBody>
      </p:sp>
    </p:spTree>
    <p:extLst>
      <p:ext uri="{BB962C8B-B14F-4D97-AF65-F5344CB8AC3E}">
        <p14:creationId xmlns:p14="http://schemas.microsoft.com/office/powerpoint/2010/main" val="277850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827AA1-E16B-E1BC-ADD9-6CD091E886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1672C7-DAFA-9C9B-2BD4-8BED550F67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6BD32-24BA-5D3D-2F2F-9FC5A2F9A618}"/>
              </a:ext>
            </a:extLst>
          </p:cNvPr>
          <p:cNvSpPr>
            <a:spLocks noGrp="1"/>
          </p:cNvSpPr>
          <p:nvPr>
            <p:ph type="dt" sz="half" idx="10"/>
          </p:nvPr>
        </p:nvSpPr>
        <p:spPr/>
        <p:txBody>
          <a:bodyPr/>
          <a:lstStyle/>
          <a:p>
            <a:fld id="{9C9D9511-728E-4AA9-869C-ED0675763A3D}" type="datetimeFigureOut">
              <a:rPr lang="en-US" smtClean="0"/>
              <a:t>7/18/2024</a:t>
            </a:fld>
            <a:endParaRPr lang="en-US"/>
          </a:p>
        </p:txBody>
      </p:sp>
      <p:sp>
        <p:nvSpPr>
          <p:cNvPr id="5" name="Footer Placeholder 4">
            <a:extLst>
              <a:ext uri="{FF2B5EF4-FFF2-40B4-BE49-F238E27FC236}">
                <a16:creationId xmlns:a16="http://schemas.microsoft.com/office/drawing/2014/main" id="{CEB5836B-2294-0AF2-CDBF-B8113EBB1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1D111-F326-51A7-2A8B-0D35A5699CB8}"/>
              </a:ext>
            </a:extLst>
          </p:cNvPr>
          <p:cNvSpPr>
            <a:spLocks noGrp="1"/>
          </p:cNvSpPr>
          <p:nvPr>
            <p:ph type="sldNum" sz="quarter" idx="12"/>
          </p:nvPr>
        </p:nvSpPr>
        <p:spPr/>
        <p:txBody>
          <a:bodyPr/>
          <a:lstStyle/>
          <a:p>
            <a:fld id="{84B6054E-2BD8-46A5-9D42-5737E2B6C8AF}" type="slidenum">
              <a:rPr lang="en-US" smtClean="0"/>
              <a:t>‹#›</a:t>
            </a:fld>
            <a:endParaRPr lang="en-US"/>
          </a:p>
        </p:txBody>
      </p:sp>
    </p:spTree>
    <p:extLst>
      <p:ext uri="{BB962C8B-B14F-4D97-AF65-F5344CB8AC3E}">
        <p14:creationId xmlns:p14="http://schemas.microsoft.com/office/powerpoint/2010/main" val="3674149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ont Cover – logo with title">
    <p:bg>
      <p:bgPr>
        <a:solidFill>
          <a:srgbClr val="FA0005"/>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9493A5F-0F04-254F-BB8C-C29C8ACBA48A}"/>
              </a:ext>
            </a:extLst>
          </p:cNvPr>
          <p:cNvPicPr>
            <a:picLocks noChangeAspect="1"/>
          </p:cNvPicPr>
          <p:nvPr userDrawn="1"/>
        </p:nvPicPr>
        <p:blipFill>
          <a:blip r:embed="rId2"/>
          <a:stretch>
            <a:fillRect/>
          </a:stretch>
        </p:blipFill>
        <p:spPr>
          <a:xfrm>
            <a:off x="-19050" y="-39050"/>
            <a:ext cx="11182350" cy="6897050"/>
          </a:xfrm>
          <a:prstGeom prst="rect">
            <a:avLst/>
          </a:prstGeom>
        </p:spPr>
      </p:pic>
      <p:sp>
        <p:nvSpPr>
          <p:cNvPr id="4" name="Text Placeholder 18">
            <a:extLst>
              <a:ext uri="{FF2B5EF4-FFF2-40B4-BE49-F238E27FC236}">
                <a16:creationId xmlns:a16="http://schemas.microsoft.com/office/drawing/2014/main" id="{FCF333A6-64ED-634B-BACB-02F48E33B0CE}"/>
              </a:ext>
            </a:extLst>
          </p:cNvPr>
          <p:cNvSpPr>
            <a:spLocks noGrp="1"/>
          </p:cNvSpPr>
          <p:nvPr>
            <p:ph type="body" sz="quarter" idx="13" hasCustomPrompt="1"/>
          </p:nvPr>
        </p:nvSpPr>
        <p:spPr>
          <a:xfrm>
            <a:off x="6096000" y="2925057"/>
            <a:ext cx="3750129" cy="2528686"/>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Tx/>
              <a:buNone/>
              <a:tabLst/>
              <a:defRPr lang="en-GB" sz="4800" b="1" i="0" kern="1200" dirty="0" smtClean="0">
                <a:solidFill>
                  <a:srgbClr val="F2F2F2"/>
                </a:solidFill>
                <a:latin typeface="Roboto Condensed" panose="02000000000000000000" pitchFamily="2" charset="0"/>
                <a:ea typeface="Roboto Condensed" panose="02000000000000000000" pitchFamily="2" charset="0"/>
                <a:cs typeface="+mn-cs"/>
              </a:defRPr>
            </a:lvl1pPr>
          </a:lstStyle>
          <a:p>
            <a:pPr lvl="0"/>
            <a:r>
              <a:rPr lang="en-US"/>
              <a:t>TITLE</a:t>
            </a:r>
          </a:p>
          <a:p>
            <a:pPr marL="0" marR="0" lvl="0" indent="0" algn="l" defTabSz="914400" rtl="0" eaLnBrk="1" fontAlgn="auto" latinLnBrk="0" hangingPunct="1">
              <a:lnSpc>
                <a:spcPct val="100000"/>
              </a:lnSpc>
              <a:spcBef>
                <a:spcPts val="1000"/>
              </a:spcBef>
              <a:spcAft>
                <a:spcPts val="0"/>
              </a:spcAft>
              <a:buClrTx/>
              <a:buSzTx/>
              <a:buFontTx/>
              <a:buNone/>
              <a:tabLst/>
              <a:defRPr/>
            </a:pPr>
            <a:r>
              <a:rPr lang="en-US"/>
              <a:t>TITLE</a:t>
            </a:r>
          </a:p>
          <a:p>
            <a:pPr marL="0" marR="0" lvl="0" indent="0" algn="l" defTabSz="914400" rtl="0" eaLnBrk="1" fontAlgn="auto" latinLnBrk="0" hangingPunct="1">
              <a:lnSpc>
                <a:spcPct val="100000"/>
              </a:lnSpc>
              <a:spcBef>
                <a:spcPts val="1000"/>
              </a:spcBef>
              <a:spcAft>
                <a:spcPts val="0"/>
              </a:spcAft>
              <a:buClrTx/>
              <a:buSzTx/>
              <a:buFontTx/>
              <a:buNone/>
              <a:tabLst/>
              <a:defRPr/>
            </a:pPr>
            <a:r>
              <a:rPr lang="en-US"/>
              <a:t>TITLE</a:t>
            </a:r>
          </a:p>
        </p:txBody>
      </p:sp>
    </p:spTree>
    <p:extLst>
      <p:ext uri="{BB962C8B-B14F-4D97-AF65-F5344CB8AC3E}">
        <p14:creationId xmlns:p14="http://schemas.microsoft.com/office/powerpoint/2010/main" val="602615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red">
    <p:bg>
      <p:bgPr>
        <a:solidFill>
          <a:srgbClr val="FA0005"/>
        </a:solidFill>
        <a:effectLst/>
      </p:bgPr>
    </p:bg>
    <p:spTree>
      <p:nvGrpSpPr>
        <p:cNvPr id="1" name=""/>
        <p:cNvGrpSpPr/>
        <p:nvPr/>
      </p:nvGrpSpPr>
      <p:grpSpPr>
        <a:xfrm>
          <a:off x="0" y="0"/>
          <a:ext cx="0" cy="0"/>
          <a:chOff x="0" y="0"/>
          <a:chExt cx="0" cy="0"/>
        </a:xfrm>
      </p:grpSpPr>
      <p:pic>
        <p:nvPicPr>
          <p:cNvPr id="14" name="Picture 13" descr="A close up of a logo&#10;&#10;Description automatically generated">
            <a:extLst>
              <a:ext uri="{FF2B5EF4-FFF2-40B4-BE49-F238E27FC236}">
                <a16:creationId xmlns:a16="http://schemas.microsoft.com/office/drawing/2014/main" id="{DB05B022-06CF-704D-A7A9-B71B33257A03}"/>
              </a:ext>
            </a:extLst>
          </p:cNvPr>
          <p:cNvPicPr>
            <a:picLocks noChangeAspect="1"/>
          </p:cNvPicPr>
          <p:nvPr userDrawn="1"/>
        </p:nvPicPr>
        <p:blipFill>
          <a:blip r:embed="rId2"/>
          <a:stretch>
            <a:fillRect/>
          </a:stretch>
        </p:blipFill>
        <p:spPr>
          <a:xfrm>
            <a:off x="10677820" y="6009777"/>
            <a:ext cx="818855" cy="506911"/>
          </a:xfrm>
          <a:prstGeom prst="rect">
            <a:avLst/>
          </a:prstGeom>
        </p:spPr>
      </p:pic>
      <p:sp>
        <p:nvSpPr>
          <p:cNvPr id="7" name="Text Placeholder 15">
            <a:extLst>
              <a:ext uri="{FF2B5EF4-FFF2-40B4-BE49-F238E27FC236}">
                <a16:creationId xmlns:a16="http://schemas.microsoft.com/office/drawing/2014/main" id="{B147DEF0-7149-0648-9706-D416166F4DD5}"/>
              </a:ext>
            </a:extLst>
          </p:cNvPr>
          <p:cNvSpPr>
            <a:spLocks noGrp="1"/>
          </p:cNvSpPr>
          <p:nvPr>
            <p:ph type="body" sz="quarter" idx="11" hasCustomPrompt="1"/>
          </p:nvPr>
        </p:nvSpPr>
        <p:spPr>
          <a:xfrm>
            <a:off x="609074" y="574781"/>
            <a:ext cx="4850432" cy="2289443"/>
          </a:xfrm>
          <a:prstGeom prst="rect">
            <a:avLst/>
          </a:prstGeom>
        </p:spPr>
        <p:txBody>
          <a:bodyPr/>
          <a:lstStyle>
            <a:lvl1pPr marL="0" indent="0">
              <a:spcBef>
                <a:spcPts val="0"/>
              </a:spcBef>
              <a:buFontTx/>
              <a:buNone/>
              <a:defRPr lang="en-US" sz="6000" b="1" i="0" kern="1200" spc="70" baseline="0" dirty="0">
                <a:solidFill>
                  <a:srgbClr val="FFE5D3"/>
                </a:solidFill>
                <a:latin typeface="Roboto Condensed" panose="02000000000000000000" pitchFamily="2" charset="0"/>
                <a:ea typeface="Roboto Condensed" panose="02000000000000000000" pitchFamily="2" charset="0"/>
                <a:cs typeface="+mn-cs"/>
              </a:defRPr>
            </a:lvl1pPr>
          </a:lstStyle>
          <a:p>
            <a:pPr lvl="0"/>
            <a:r>
              <a:rPr lang="en-US"/>
              <a:t>SECTION</a:t>
            </a:r>
          </a:p>
          <a:p>
            <a:pPr lvl="0"/>
            <a:r>
              <a:rPr lang="en-US"/>
              <a:t>TITLE.</a:t>
            </a:r>
          </a:p>
        </p:txBody>
      </p:sp>
      <p:sp>
        <p:nvSpPr>
          <p:cNvPr id="10" name="Text Placeholder 15">
            <a:extLst>
              <a:ext uri="{FF2B5EF4-FFF2-40B4-BE49-F238E27FC236}">
                <a16:creationId xmlns:a16="http://schemas.microsoft.com/office/drawing/2014/main" id="{C9CABEC3-03CE-A74F-BBB3-3849CD571CFA}"/>
              </a:ext>
            </a:extLst>
          </p:cNvPr>
          <p:cNvSpPr>
            <a:spLocks noGrp="1"/>
          </p:cNvSpPr>
          <p:nvPr>
            <p:ph type="body" sz="quarter" idx="20" hasCustomPrompt="1"/>
          </p:nvPr>
        </p:nvSpPr>
        <p:spPr>
          <a:xfrm>
            <a:off x="609074" y="5976073"/>
            <a:ext cx="2111296" cy="325321"/>
          </a:xfrm>
          <a:prstGeom prst="rect">
            <a:avLst/>
          </a:prstGeom>
        </p:spPr>
        <p:txBody>
          <a:bodyPr/>
          <a:lstStyle>
            <a:lvl1pPr marL="0" indent="0">
              <a:buFontTx/>
              <a:buNone/>
              <a:defRPr lang="en-US" sz="1400" b="0" i="0" kern="1200" spc="70" baseline="0" dirty="0">
                <a:solidFill>
                  <a:srgbClr val="FFE5D3"/>
                </a:solidFill>
                <a:latin typeface="Roboto Condensed" panose="02000000000000000000" pitchFamily="2" charset="0"/>
                <a:ea typeface="Roboto Condensed" panose="02000000000000000000" pitchFamily="2" charset="0"/>
                <a:cs typeface="+mn-cs"/>
              </a:defRPr>
            </a:lvl1pPr>
          </a:lstStyle>
          <a:p>
            <a:pPr lvl="0"/>
            <a:r>
              <a:rPr lang="en-US"/>
              <a:t>PROJECT TITLE</a:t>
            </a:r>
          </a:p>
        </p:txBody>
      </p:sp>
    </p:spTree>
    <p:extLst>
      <p:ext uri="{BB962C8B-B14F-4D97-AF65-F5344CB8AC3E}">
        <p14:creationId xmlns:p14="http://schemas.microsoft.com/office/powerpoint/2010/main" val="226454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1">
    <p:bg>
      <p:bgPr>
        <a:solidFill>
          <a:srgbClr val="F2F2F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C16A5667-B36A-6048-8854-344EB83A0B89}"/>
              </a:ext>
            </a:extLst>
          </p:cNvPr>
          <p:cNvSpPr>
            <a:spLocks noGrp="1"/>
          </p:cNvSpPr>
          <p:nvPr>
            <p:ph type="body" sz="quarter" idx="11" hasCustomPrompt="1"/>
          </p:nvPr>
        </p:nvSpPr>
        <p:spPr>
          <a:xfrm>
            <a:off x="609074" y="628569"/>
            <a:ext cx="2967890" cy="325321"/>
          </a:xfrm>
          <a:prstGeom prst="rect">
            <a:avLst/>
          </a:prstGeom>
        </p:spPr>
        <p:txBody>
          <a:bodyPr/>
          <a:lstStyle>
            <a:lvl1pPr marL="0" indent="0">
              <a:buFontTx/>
              <a:buNone/>
              <a:defRPr lang="en-US" sz="1800" b="1" i="0" kern="1200" spc="70" baseline="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1.0 – SECTION TITLE</a:t>
            </a:r>
          </a:p>
        </p:txBody>
      </p:sp>
      <p:sp>
        <p:nvSpPr>
          <p:cNvPr id="19" name="Text Placeholder 18">
            <a:extLst>
              <a:ext uri="{FF2B5EF4-FFF2-40B4-BE49-F238E27FC236}">
                <a16:creationId xmlns:a16="http://schemas.microsoft.com/office/drawing/2014/main" id="{F6AC3BEA-E83E-6E44-AD67-149D37E49F07}"/>
              </a:ext>
            </a:extLst>
          </p:cNvPr>
          <p:cNvSpPr>
            <a:spLocks noGrp="1"/>
          </p:cNvSpPr>
          <p:nvPr>
            <p:ph type="body" sz="quarter" idx="13" hasCustomPrompt="1"/>
          </p:nvPr>
        </p:nvSpPr>
        <p:spPr>
          <a:xfrm>
            <a:off x="609074" y="3994513"/>
            <a:ext cx="2823101" cy="1769127"/>
          </a:xfrm>
          <a:prstGeom prst="rect">
            <a:avLst/>
          </a:prstGeom>
        </p:spPr>
        <p:txBody>
          <a:bodyPr/>
          <a:lstStyle>
            <a:lvl1pPr marL="0" indent="0">
              <a:lnSpc>
                <a:spcPct val="100000"/>
              </a:lnSpc>
              <a:buFontTx/>
              <a:buNone/>
              <a:defRPr lang="en-GB" sz="1600" b="0" i="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stStyle>
          <a:p>
            <a:pPr lvl="0"/>
            <a:r>
              <a:rPr lang="en-US"/>
              <a:t>Body text</a:t>
            </a:r>
          </a:p>
        </p:txBody>
      </p:sp>
      <p:sp>
        <p:nvSpPr>
          <p:cNvPr id="9" name="Text Placeholder 15">
            <a:extLst>
              <a:ext uri="{FF2B5EF4-FFF2-40B4-BE49-F238E27FC236}">
                <a16:creationId xmlns:a16="http://schemas.microsoft.com/office/drawing/2014/main" id="{FB91D528-5366-9A4C-AD53-67D4E0336BED}"/>
              </a:ext>
            </a:extLst>
          </p:cNvPr>
          <p:cNvSpPr>
            <a:spLocks noGrp="1"/>
          </p:cNvSpPr>
          <p:nvPr>
            <p:ph type="body" sz="quarter" idx="19" hasCustomPrompt="1"/>
          </p:nvPr>
        </p:nvSpPr>
        <p:spPr>
          <a:xfrm>
            <a:off x="609074" y="5976073"/>
            <a:ext cx="2111296" cy="325321"/>
          </a:xfrm>
          <a:prstGeom prst="rect">
            <a:avLst/>
          </a:prstGeom>
        </p:spPr>
        <p:txBody>
          <a:bodyPr/>
          <a:lstStyle>
            <a:lvl1pPr marL="0" indent="0">
              <a:buFontTx/>
              <a:buNone/>
              <a:defRPr lang="en-US" sz="1400" b="0" i="0" kern="1200" spc="70" baseline="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PROJECT TITLE</a:t>
            </a:r>
          </a:p>
        </p:txBody>
      </p:sp>
      <p:sp>
        <p:nvSpPr>
          <p:cNvPr id="6" name="Text Placeholder 15">
            <a:extLst>
              <a:ext uri="{FF2B5EF4-FFF2-40B4-BE49-F238E27FC236}">
                <a16:creationId xmlns:a16="http://schemas.microsoft.com/office/drawing/2014/main" id="{45216C96-51DC-3743-BDD4-67BB10A8CC41}"/>
              </a:ext>
            </a:extLst>
          </p:cNvPr>
          <p:cNvSpPr>
            <a:spLocks noGrp="1"/>
          </p:cNvSpPr>
          <p:nvPr>
            <p:ph type="body" sz="quarter" idx="20" hasCustomPrompt="1"/>
          </p:nvPr>
        </p:nvSpPr>
        <p:spPr>
          <a:xfrm>
            <a:off x="597748" y="1408078"/>
            <a:ext cx="2823101" cy="1318718"/>
          </a:xfrm>
          <a:prstGeom prst="rect">
            <a:avLst/>
          </a:prstGeom>
        </p:spPr>
        <p:txBody>
          <a:bodyPr/>
          <a:lstStyle>
            <a:lvl1pPr marL="0" indent="0">
              <a:lnSpc>
                <a:spcPct val="100000"/>
              </a:lnSpc>
              <a:spcBef>
                <a:spcPts val="0"/>
              </a:spcBef>
              <a:buFontTx/>
              <a:buNone/>
              <a:defRPr lang="en-US" sz="3200" b="1" kern="1200" spc="0" dirty="0">
                <a:solidFill>
                  <a:srgbClr val="FA0005"/>
                </a:solidFill>
                <a:latin typeface="Roboto Condensed" panose="02000000000000000000" pitchFamily="2" charset="0"/>
                <a:ea typeface="Roboto Condensed" panose="02000000000000000000" pitchFamily="2" charset="0"/>
                <a:cs typeface="+mn-cs"/>
              </a:defRPr>
            </a:lvl1pPr>
          </a:lstStyle>
          <a:p>
            <a:pPr marL="0" marR="0" lvl="0" indent="0" algn="l" defTabSz="914400" rtl="0" eaLnBrk="1" fontAlgn="auto" latinLnBrk="0" hangingPunct="1">
              <a:lnSpc>
                <a:spcPct val="90000"/>
              </a:lnSpc>
              <a:spcBef>
                <a:spcPts val="0"/>
              </a:spcBef>
              <a:spcAft>
                <a:spcPts val="0"/>
              </a:spcAft>
              <a:buClrTx/>
              <a:buSzTx/>
              <a:buFontTx/>
              <a:buNone/>
              <a:tabLst/>
            </a:pPr>
            <a:r>
              <a:rPr lang="en-US"/>
              <a:t>CHART </a:t>
            </a:r>
          </a:p>
          <a:p>
            <a:pPr marL="0" marR="0" lvl="0" indent="0" algn="l" defTabSz="914400" rtl="0" eaLnBrk="1" fontAlgn="auto" latinLnBrk="0" hangingPunct="1">
              <a:lnSpc>
                <a:spcPct val="90000"/>
              </a:lnSpc>
              <a:spcBef>
                <a:spcPts val="0"/>
              </a:spcBef>
              <a:spcAft>
                <a:spcPts val="0"/>
              </a:spcAft>
              <a:buClrTx/>
              <a:buSzTx/>
              <a:buFontTx/>
              <a:buNone/>
              <a:tabLst/>
            </a:pPr>
            <a:r>
              <a:rPr lang="en-US"/>
              <a:t>HEADING.</a:t>
            </a:r>
          </a:p>
        </p:txBody>
      </p:sp>
      <p:sp>
        <p:nvSpPr>
          <p:cNvPr id="2" name="Rectangle 1">
            <a:extLst>
              <a:ext uri="{FF2B5EF4-FFF2-40B4-BE49-F238E27FC236}">
                <a16:creationId xmlns:a16="http://schemas.microsoft.com/office/drawing/2014/main" id="{C16ED3D6-EFAA-0549-A85F-4AF89F641A60}"/>
              </a:ext>
            </a:extLst>
          </p:cNvPr>
          <p:cNvSpPr/>
          <p:nvPr userDrawn="1"/>
        </p:nvSpPr>
        <p:spPr>
          <a:xfrm>
            <a:off x="4619624" y="0"/>
            <a:ext cx="757237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14">
            <a:extLst>
              <a:ext uri="{FF2B5EF4-FFF2-40B4-BE49-F238E27FC236}">
                <a16:creationId xmlns:a16="http://schemas.microsoft.com/office/drawing/2014/main" id="{8B201A40-4DD3-5040-BA7B-031EB1ECB194}"/>
              </a:ext>
            </a:extLst>
          </p:cNvPr>
          <p:cNvSpPr>
            <a:spLocks noGrp="1"/>
          </p:cNvSpPr>
          <p:nvPr>
            <p:ph type="pic" sz="quarter" idx="10" hasCustomPrompt="1"/>
          </p:nvPr>
        </p:nvSpPr>
        <p:spPr>
          <a:xfrm>
            <a:off x="4619625" y="0"/>
            <a:ext cx="7572375" cy="6858000"/>
          </a:xfrm>
          <a:prstGeom prst="rect">
            <a:avLst/>
          </a:prstGeom>
          <a:solidFill>
            <a:srgbClr val="DCF8F8"/>
          </a:solidFill>
        </p:spPr>
        <p:txBody>
          <a:bodyPr anchor="ctr"/>
          <a:lstStyle>
            <a:lvl1pPr algn="ctr">
              <a:defRPr>
                <a:latin typeface="Roboto Condensed Light" panose="02000000000000000000" pitchFamily="2" charset="0"/>
                <a:ea typeface="Roboto Condensed Light" panose="02000000000000000000" pitchFamily="2" charset="0"/>
              </a:defRPr>
            </a:lvl1pPr>
          </a:lstStyle>
          <a:p>
            <a:r>
              <a:rPr lang="en-US"/>
              <a:t>Picture Here</a:t>
            </a:r>
          </a:p>
        </p:txBody>
      </p:sp>
    </p:spTree>
    <p:extLst>
      <p:ext uri="{BB962C8B-B14F-4D97-AF65-F5344CB8AC3E}">
        <p14:creationId xmlns:p14="http://schemas.microsoft.com/office/powerpoint/2010/main" val="2652960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F2F2F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C16A5667-B36A-6048-8854-344EB83A0B89}"/>
              </a:ext>
            </a:extLst>
          </p:cNvPr>
          <p:cNvSpPr>
            <a:spLocks noGrp="1"/>
          </p:cNvSpPr>
          <p:nvPr>
            <p:ph type="body" sz="quarter" idx="11" hasCustomPrompt="1"/>
          </p:nvPr>
        </p:nvSpPr>
        <p:spPr>
          <a:xfrm>
            <a:off x="609074" y="628569"/>
            <a:ext cx="2967890" cy="325321"/>
          </a:xfrm>
          <a:prstGeom prst="rect">
            <a:avLst/>
          </a:prstGeom>
        </p:spPr>
        <p:txBody>
          <a:bodyPr/>
          <a:lstStyle>
            <a:lvl1pPr marL="0" indent="0">
              <a:buFontTx/>
              <a:buNone/>
              <a:defRPr lang="en-US" sz="1800" b="1" i="0" kern="1200" spc="70" baseline="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1.0 – SECTION TITLE</a:t>
            </a:r>
          </a:p>
        </p:txBody>
      </p:sp>
      <p:sp>
        <p:nvSpPr>
          <p:cNvPr id="19" name="Text Placeholder 18">
            <a:extLst>
              <a:ext uri="{FF2B5EF4-FFF2-40B4-BE49-F238E27FC236}">
                <a16:creationId xmlns:a16="http://schemas.microsoft.com/office/drawing/2014/main" id="{F6AC3BEA-E83E-6E44-AD67-149D37E49F07}"/>
              </a:ext>
            </a:extLst>
          </p:cNvPr>
          <p:cNvSpPr>
            <a:spLocks noGrp="1"/>
          </p:cNvSpPr>
          <p:nvPr>
            <p:ph type="body" sz="quarter" idx="13" hasCustomPrompt="1"/>
          </p:nvPr>
        </p:nvSpPr>
        <p:spPr>
          <a:xfrm>
            <a:off x="609074" y="3994513"/>
            <a:ext cx="2823101" cy="1769127"/>
          </a:xfrm>
          <a:prstGeom prst="rect">
            <a:avLst/>
          </a:prstGeom>
        </p:spPr>
        <p:txBody>
          <a:bodyPr/>
          <a:lstStyle>
            <a:lvl1pPr marL="0" indent="0">
              <a:lnSpc>
                <a:spcPct val="100000"/>
              </a:lnSpc>
              <a:buFontTx/>
              <a:buNone/>
              <a:defRPr lang="en-GB" sz="1600" kern="1200" dirty="0" smtClean="0">
                <a:solidFill>
                  <a:srgbClr val="FA0005"/>
                </a:solidFill>
                <a:latin typeface="Roboto Condensed" panose="02000000000000000000" pitchFamily="2" charset="0"/>
                <a:ea typeface="Roboto Condensed" panose="02000000000000000000" pitchFamily="2" charset="0"/>
                <a:cs typeface="+mn-cs"/>
              </a:defRPr>
            </a:lvl1pPr>
          </a:lstStyle>
          <a:p>
            <a:pPr lvl="0"/>
            <a:r>
              <a:rPr lang="en-US"/>
              <a:t>Body text</a:t>
            </a:r>
          </a:p>
        </p:txBody>
      </p:sp>
      <p:sp>
        <p:nvSpPr>
          <p:cNvPr id="9" name="Text Placeholder 15">
            <a:extLst>
              <a:ext uri="{FF2B5EF4-FFF2-40B4-BE49-F238E27FC236}">
                <a16:creationId xmlns:a16="http://schemas.microsoft.com/office/drawing/2014/main" id="{FB91D528-5366-9A4C-AD53-67D4E0336BED}"/>
              </a:ext>
            </a:extLst>
          </p:cNvPr>
          <p:cNvSpPr>
            <a:spLocks noGrp="1"/>
          </p:cNvSpPr>
          <p:nvPr>
            <p:ph type="body" sz="quarter" idx="19" hasCustomPrompt="1"/>
          </p:nvPr>
        </p:nvSpPr>
        <p:spPr>
          <a:xfrm>
            <a:off x="609074" y="5976073"/>
            <a:ext cx="2111296" cy="325321"/>
          </a:xfrm>
          <a:prstGeom prst="rect">
            <a:avLst/>
          </a:prstGeom>
        </p:spPr>
        <p:txBody>
          <a:bodyPr/>
          <a:lstStyle>
            <a:lvl1pPr marL="0" indent="0">
              <a:buFontTx/>
              <a:buNone/>
              <a:defRPr lang="en-US" sz="1400" b="0" i="0" kern="1200" spc="70" baseline="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PROJECT TITLE</a:t>
            </a:r>
          </a:p>
        </p:txBody>
      </p:sp>
      <p:sp>
        <p:nvSpPr>
          <p:cNvPr id="6" name="Text Placeholder 15">
            <a:extLst>
              <a:ext uri="{FF2B5EF4-FFF2-40B4-BE49-F238E27FC236}">
                <a16:creationId xmlns:a16="http://schemas.microsoft.com/office/drawing/2014/main" id="{45216C96-51DC-3743-BDD4-67BB10A8CC41}"/>
              </a:ext>
            </a:extLst>
          </p:cNvPr>
          <p:cNvSpPr>
            <a:spLocks noGrp="1"/>
          </p:cNvSpPr>
          <p:nvPr>
            <p:ph type="body" sz="quarter" idx="20" hasCustomPrompt="1"/>
          </p:nvPr>
        </p:nvSpPr>
        <p:spPr>
          <a:xfrm>
            <a:off x="574302" y="1350054"/>
            <a:ext cx="3577011" cy="1318718"/>
          </a:xfrm>
          <a:prstGeom prst="rect">
            <a:avLst/>
          </a:prstGeom>
        </p:spPr>
        <p:txBody>
          <a:bodyPr/>
          <a:lstStyle>
            <a:lvl1pPr marL="0" indent="0">
              <a:lnSpc>
                <a:spcPct val="100000"/>
              </a:lnSpc>
              <a:buFontTx/>
              <a:buNone/>
              <a:defRPr lang="en-US" sz="3200" b="1" kern="1200" spc="3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CHART </a:t>
            </a:r>
          </a:p>
          <a:p>
            <a:pPr lvl="0"/>
            <a:r>
              <a:rPr lang="en-US"/>
              <a:t>HEADING.</a:t>
            </a:r>
          </a:p>
        </p:txBody>
      </p:sp>
      <p:sp>
        <p:nvSpPr>
          <p:cNvPr id="2" name="Rectangle 1">
            <a:extLst>
              <a:ext uri="{FF2B5EF4-FFF2-40B4-BE49-F238E27FC236}">
                <a16:creationId xmlns:a16="http://schemas.microsoft.com/office/drawing/2014/main" id="{C16ED3D6-EFAA-0549-A85F-4AF89F641A60}"/>
              </a:ext>
            </a:extLst>
          </p:cNvPr>
          <p:cNvSpPr/>
          <p:nvPr userDrawn="1"/>
        </p:nvSpPr>
        <p:spPr>
          <a:xfrm>
            <a:off x="4619624" y="0"/>
            <a:ext cx="757237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305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3 text grey - 2">
    <p:bg>
      <p:bgPr>
        <a:solidFill>
          <a:srgbClr val="F2F2F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C16A5667-B36A-6048-8854-344EB83A0B89}"/>
              </a:ext>
            </a:extLst>
          </p:cNvPr>
          <p:cNvSpPr>
            <a:spLocks noGrp="1"/>
          </p:cNvSpPr>
          <p:nvPr>
            <p:ph type="body" sz="quarter" idx="11" hasCustomPrompt="1"/>
          </p:nvPr>
        </p:nvSpPr>
        <p:spPr>
          <a:xfrm>
            <a:off x="609074" y="628569"/>
            <a:ext cx="2967890" cy="325321"/>
          </a:xfrm>
          <a:prstGeom prst="rect">
            <a:avLst/>
          </a:prstGeom>
        </p:spPr>
        <p:txBody>
          <a:bodyPr/>
          <a:lstStyle>
            <a:lvl1pPr marL="0" indent="0">
              <a:buFontTx/>
              <a:buNone/>
              <a:defRPr lang="en-US" sz="1800" b="1" i="0" kern="1200" spc="70" baseline="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1.0 – SECTION TITLE</a:t>
            </a:r>
          </a:p>
        </p:txBody>
      </p:sp>
      <p:sp>
        <p:nvSpPr>
          <p:cNvPr id="9" name="Text Placeholder 15">
            <a:extLst>
              <a:ext uri="{FF2B5EF4-FFF2-40B4-BE49-F238E27FC236}">
                <a16:creationId xmlns:a16="http://schemas.microsoft.com/office/drawing/2014/main" id="{FB91D528-5366-9A4C-AD53-67D4E0336BED}"/>
              </a:ext>
            </a:extLst>
          </p:cNvPr>
          <p:cNvSpPr>
            <a:spLocks noGrp="1"/>
          </p:cNvSpPr>
          <p:nvPr>
            <p:ph type="body" sz="quarter" idx="19" hasCustomPrompt="1"/>
          </p:nvPr>
        </p:nvSpPr>
        <p:spPr>
          <a:xfrm>
            <a:off x="609074" y="5976073"/>
            <a:ext cx="2111296" cy="325321"/>
          </a:xfrm>
          <a:prstGeom prst="rect">
            <a:avLst/>
          </a:prstGeom>
        </p:spPr>
        <p:txBody>
          <a:bodyPr/>
          <a:lstStyle>
            <a:lvl1pPr marL="0" indent="0">
              <a:buFontTx/>
              <a:buNone/>
              <a:defRPr lang="en-US" sz="1400" b="0" i="0" kern="1200" spc="70" baseline="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PROJECT TITLE</a:t>
            </a:r>
          </a:p>
        </p:txBody>
      </p:sp>
      <p:sp>
        <p:nvSpPr>
          <p:cNvPr id="8" name="Picture Placeholder 14">
            <a:extLst>
              <a:ext uri="{FF2B5EF4-FFF2-40B4-BE49-F238E27FC236}">
                <a16:creationId xmlns:a16="http://schemas.microsoft.com/office/drawing/2014/main" id="{D9196D43-E89D-9748-BB59-0D75F9518C27}"/>
              </a:ext>
            </a:extLst>
          </p:cNvPr>
          <p:cNvSpPr>
            <a:spLocks noGrp="1"/>
          </p:cNvSpPr>
          <p:nvPr>
            <p:ph type="pic" sz="quarter" idx="10" hasCustomPrompt="1"/>
          </p:nvPr>
        </p:nvSpPr>
        <p:spPr>
          <a:xfrm>
            <a:off x="7356475" y="0"/>
            <a:ext cx="4835525" cy="6858000"/>
          </a:xfrm>
          <a:prstGeom prst="rect">
            <a:avLst/>
          </a:prstGeom>
          <a:solidFill>
            <a:srgbClr val="DCF8F8"/>
          </a:solidFill>
        </p:spPr>
        <p:txBody>
          <a:bodyPr anchor="ctr"/>
          <a:lstStyle>
            <a:lvl1pPr algn="ctr">
              <a:defRPr>
                <a:latin typeface="Roboto Condensed Light" panose="02000000000000000000" pitchFamily="2" charset="0"/>
                <a:ea typeface="Roboto Condensed Light" panose="02000000000000000000" pitchFamily="2" charset="0"/>
              </a:defRPr>
            </a:lvl1pPr>
          </a:lstStyle>
          <a:p>
            <a:r>
              <a:rPr lang="en-US"/>
              <a:t>Picture Here</a:t>
            </a:r>
          </a:p>
        </p:txBody>
      </p:sp>
      <p:sp>
        <p:nvSpPr>
          <p:cNvPr id="10" name="Text Placeholder 18">
            <a:extLst>
              <a:ext uri="{FF2B5EF4-FFF2-40B4-BE49-F238E27FC236}">
                <a16:creationId xmlns:a16="http://schemas.microsoft.com/office/drawing/2014/main" id="{29E29C59-6C42-3640-A070-055D114F12CE}"/>
              </a:ext>
            </a:extLst>
          </p:cNvPr>
          <p:cNvSpPr>
            <a:spLocks noGrp="1"/>
          </p:cNvSpPr>
          <p:nvPr>
            <p:ph type="body" sz="quarter" idx="20" hasCustomPrompt="1"/>
          </p:nvPr>
        </p:nvSpPr>
        <p:spPr>
          <a:xfrm>
            <a:off x="609074" y="1341185"/>
            <a:ext cx="6280824" cy="647103"/>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GB" sz="3200" b="1" i="0" kern="1200" dirty="0" smtClean="0">
                <a:solidFill>
                  <a:srgbClr val="FA0005"/>
                </a:solidFill>
                <a:latin typeface="Roboto Condensed" panose="02000000000000000000" pitchFamily="2" charset="0"/>
                <a:ea typeface="Roboto Condensed" panose="02000000000000000000" pitchFamily="2" charset="0"/>
                <a:cs typeface="+mn-cs"/>
              </a:defRPr>
            </a:lvl1pPr>
          </a:lstStyle>
          <a:p>
            <a:pPr lvl="0"/>
            <a:r>
              <a:rPr lang="en-US"/>
              <a:t>SUBHEADING SUBHEADING</a:t>
            </a:r>
          </a:p>
        </p:txBody>
      </p:sp>
      <p:sp>
        <p:nvSpPr>
          <p:cNvPr id="17" name="Text Placeholder 18">
            <a:extLst>
              <a:ext uri="{FF2B5EF4-FFF2-40B4-BE49-F238E27FC236}">
                <a16:creationId xmlns:a16="http://schemas.microsoft.com/office/drawing/2014/main" id="{A7A6EA54-366F-2A4E-A796-1B80278CC0B3}"/>
              </a:ext>
            </a:extLst>
          </p:cNvPr>
          <p:cNvSpPr>
            <a:spLocks noGrp="1"/>
          </p:cNvSpPr>
          <p:nvPr>
            <p:ph type="body" sz="quarter" idx="22" hasCustomPrompt="1"/>
          </p:nvPr>
        </p:nvSpPr>
        <p:spPr>
          <a:xfrm>
            <a:off x="695325" y="2965211"/>
            <a:ext cx="5508625" cy="934436"/>
          </a:xfrm>
          <a:prstGeom prst="rect">
            <a:avLst/>
          </a:prstGeom>
        </p:spPr>
        <p:txBody>
          <a:bodyPr numCol="1"/>
          <a:lstStyle>
            <a:lvl1pPr marL="0" marR="0" indent="0" algn="l" defTabSz="914400" rtl="0" eaLnBrk="1" fontAlgn="auto" latinLnBrk="0" hangingPunct="1">
              <a:lnSpc>
                <a:spcPct val="100000"/>
              </a:lnSpc>
              <a:spcBef>
                <a:spcPts val="1000"/>
              </a:spcBef>
              <a:spcAft>
                <a:spcPts val="0"/>
              </a:spcAft>
              <a:buClrTx/>
              <a:buSzTx/>
              <a:buFontTx/>
              <a:buNone/>
              <a:tabLst/>
              <a:defRPr lang="en-GB" sz="1800" b="0" i="0" kern="1200">
                <a:solidFill>
                  <a:srgbClr val="7F7F7D"/>
                </a:solidFill>
                <a:latin typeface="Roboto" panose="02000000000000000000" pitchFamily="2" charset="0"/>
                <a:ea typeface="Roboto" panose="02000000000000000000" pitchFamily="2" charset="0"/>
                <a:cs typeface="+mn-cs"/>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lang="en-US"/>
              <a:t>Body text body text body text body text body text body text body text body text body text body text </a:t>
            </a:r>
            <a:r>
              <a:rPr lang="en-US" err="1"/>
              <a:t>bodyBody</a:t>
            </a:r>
            <a:r>
              <a:rPr lang="en-US"/>
              <a:t> text body text body text body text body</a:t>
            </a:r>
          </a:p>
        </p:txBody>
      </p:sp>
      <p:sp>
        <p:nvSpPr>
          <p:cNvPr id="12" name="Text Placeholder 18">
            <a:extLst>
              <a:ext uri="{FF2B5EF4-FFF2-40B4-BE49-F238E27FC236}">
                <a16:creationId xmlns:a16="http://schemas.microsoft.com/office/drawing/2014/main" id="{F12EB30F-7AF5-D34A-B68F-764379713FAC}"/>
              </a:ext>
            </a:extLst>
          </p:cNvPr>
          <p:cNvSpPr>
            <a:spLocks noGrp="1"/>
          </p:cNvSpPr>
          <p:nvPr>
            <p:ph type="body" sz="quarter" idx="23" hasCustomPrompt="1"/>
          </p:nvPr>
        </p:nvSpPr>
        <p:spPr>
          <a:xfrm>
            <a:off x="695325" y="2578123"/>
            <a:ext cx="5292725" cy="369659"/>
          </a:xfrm>
          <a:prstGeom prst="rect">
            <a:avLst/>
          </a:prstGeom>
        </p:spPr>
        <p:txBody>
          <a:bodyPr numCol="1"/>
          <a:lstStyle>
            <a:lvl1pPr marL="0" marR="0" indent="0" algn="l" defTabSz="914400" rtl="0" eaLnBrk="1" fontAlgn="auto" latinLnBrk="0" hangingPunct="1">
              <a:lnSpc>
                <a:spcPct val="100000"/>
              </a:lnSpc>
              <a:spcBef>
                <a:spcPts val="1000"/>
              </a:spcBef>
              <a:spcAft>
                <a:spcPts val="0"/>
              </a:spcAft>
              <a:buClrTx/>
              <a:buSzTx/>
              <a:buFontTx/>
              <a:buNone/>
              <a:tabLst/>
              <a:defRPr lang="en-GB" sz="1800" b="0" i="0" kern="1200">
                <a:solidFill>
                  <a:schemeClr val="bg1">
                    <a:lumMod val="75000"/>
                  </a:schemeClr>
                </a:solidFill>
                <a:latin typeface="Roboto" panose="02000000000000000000" pitchFamily="2" charset="0"/>
                <a:ea typeface="Roboto" panose="02000000000000000000" pitchFamily="2" charset="0"/>
                <a:cs typeface="+mn-cs"/>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lang="en-US"/>
              <a:t>We believe that</a:t>
            </a:r>
          </a:p>
        </p:txBody>
      </p:sp>
      <p:sp>
        <p:nvSpPr>
          <p:cNvPr id="14" name="Text Placeholder 18">
            <a:extLst>
              <a:ext uri="{FF2B5EF4-FFF2-40B4-BE49-F238E27FC236}">
                <a16:creationId xmlns:a16="http://schemas.microsoft.com/office/drawing/2014/main" id="{5B4C083E-15B5-574B-A7EB-092C54381B87}"/>
              </a:ext>
            </a:extLst>
          </p:cNvPr>
          <p:cNvSpPr>
            <a:spLocks noGrp="1"/>
          </p:cNvSpPr>
          <p:nvPr>
            <p:ph type="body" sz="quarter" idx="24" hasCustomPrompt="1"/>
          </p:nvPr>
        </p:nvSpPr>
        <p:spPr>
          <a:xfrm>
            <a:off x="695325" y="4614100"/>
            <a:ext cx="5508625" cy="934436"/>
          </a:xfrm>
          <a:prstGeom prst="rect">
            <a:avLst/>
          </a:prstGeom>
        </p:spPr>
        <p:txBody>
          <a:bodyPr numCol="1"/>
          <a:lstStyle>
            <a:lvl1pPr marL="0" marR="0" indent="0" algn="l" defTabSz="914400" rtl="0" eaLnBrk="1" fontAlgn="auto" latinLnBrk="0" hangingPunct="1">
              <a:lnSpc>
                <a:spcPct val="100000"/>
              </a:lnSpc>
              <a:spcBef>
                <a:spcPts val="1000"/>
              </a:spcBef>
              <a:spcAft>
                <a:spcPts val="0"/>
              </a:spcAft>
              <a:buClrTx/>
              <a:buSzTx/>
              <a:buFontTx/>
              <a:buNone/>
              <a:tabLst/>
              <a:defRPr lang="en-GB" sz="1800" b="0" i="0" kern="1200">
                <a:solidFill>
                  <a:srgbClr val="7F7F7D"/>
                </a:solidFill>
                <a:latin typeface="Roboto" panose="02000000000000000000" pitchFamily="2" charset="0"/>
                <a:ea typeface="Roboto" panose="02000000000000000000" pitchFamily="2" charset="0"/>
                <a:cs typeface="+mn-cs"/>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lang="en-US"/>
              <a:t>Body text body text body text body text body text body text body text body text body text body text </a:t>
            </a:r>
            <a:r>
              <a:rPr lang="en-US" err="1"/>
              <a:t>bodyBody</a:t>
            </a:r>
            <a:r>
              <a:rPr lang="en-US"/>
              <a:t> text body text body text body text body</a:t>
            </a:r>
          </a:p>
        </p:txBody>
      </p:sp>
      <p:sp>
        <p:nvSpPr>
          <p:cNvPr id="15" name="Text Placeholder 18">
            <a:extLst>
              <a:ext uri="{FF2B5EF4-FFF2-40B4-BE49-F238E27FC236}">
                <a16:creationId xmlns:a16="http://schemas.microsoft.com/office/drawing/2014/main" id="{4BD251BE-2F77-5A43-9F1D-0368243D64FD}"/>
              </a:ext>
            </a:extLst>
          </p:cNvPr>
          <p:cNvSpPr>
            <a:spLocks noGrp="1"/>
          </p:cNvSpPr>
          <p:nvPr>
            <p:ph type="body" sz="quarter" idx="25" hasCustomPrompt="1"/>
          </p:nvPr>
        </p:nvSpPr>
        <p:spPr>
          <a:xfrm>
            <a:off x="695325" y="4227012"/>
            <a:ext cx="5292725" cy="369659"/>
          </a:xfrm>
          <a:prstGeom prst="rect">
            <a:avLst/>
          </a:prstGeom>
        </p:spPr>
        <p:txBody>
          <a:bodyPr numCol="1"/>
          <a:lstStyle>
            <a:lvl1pPr marL="0" marR="0" indent="0" algn="l" defTabSz="914400" rtl="0" eaLnBrk="1" fontAlgn="auto" latinLnBrk="0" hangingPunct="1">
              <a:lnSpc>
                <a:spcPct val="100000"/>
              </a:lnSpc>
              <a:spcBef>
                <a:spcPts val="1000"/>
              </a:spcBef>
              <a:spcAft>
                <a:spcPts val="0"/>
              </a:spcAft>
              <a:buClrTx/>
              <a:buSzTx/>
              <a:buFontTx/>
              <a:buNone/>
              <a:tabLst/>
              <a:defRPr lang="en-GB" sz="1800" b="0" i="0" kern="1200">
                <a:solidFill>
                  <a:schemeClr val="bg1">
                    <a:lumMod val="75000"/>
                  </a:schemeClr>
                </a:solidFill>
                <a:latin typeface="Roboto" panose="02000000000000000000" pitchFamily="2" charset="0"/>
                <a:ea typeface="Roboto" panose="02000000000000000000" pitchFamily="2" charset="0"/>
                <a:cs typeface="+mn-cs"/>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lang="en-US"/>
              <a:t>We believe that</a:t>
            </a:r>
          </a:p>
        </p:txBody>
      </p:sp>
    </p:spTree>
    <p:extLst>
      <p:ext uri="{BB962C8B-B14F-4D97-AF65-F5344CB8AC3E}">
        <p14:creationId xmlns:p14="http://schemas.microsoft.com/office/powerpoint/2010/main" val="2920532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Heavy 2">
    <p:spTree>
      <p:nvGrpSpPr>
        <p:cNvPr id="1" name=""/>
        <p:cNvGrpSpPr/>
        <p:nvPr/>
      </p:nvGrpSpPr>
      <p:grpSpPr>
        <a:xfrm>
          <a:off x="0" y="0"/>
          <a:ext cx="0" cy="0"/>
          <a:chOff x="0" y="0"/>
          <a:chExt cx="0" cy="0"/>
        </a:xfrm>
      </p:grpSpPr>
      <p:sp>
        <p:nvSpPr>
          <p:cNvPr id="6" name="Text Placeholder 15">
            <a:extLst>
              <a:ext uri="{FF2B5EF4-FFF2-40B4-BE49-F238E27FC236}">
                <a16:creationId xmlns:a16="http://schemas.microsoft.com/office/drawing/2014/main" id="{2E8BB8EC-919C-984F-BBD5-886D00A144B4}"/>
              </a:ext>
            </a:extLst>
          </p:cNvPr>
          <p:cNvSpPr>
            <a:spLocks noGrp="1"/>
          </p:cNvSpPr>
          <p:nvPr>
            <p:ph type="body" sz="quarter" idx="11" hasCustomPrompt="1"/>
          </p:nvPr>
        </p:nvSpPr>
        <p:spPr>
          <a:xfrm>
            <a:off x="609074" y="628569"/>
            <a:ext cx="2967890" cy="325321"/>
          </a:xfrm>
          <a:prstGeom prst="rect">
            <a:avLst/>
          </a:prstGeom>
        </p:spPr>
        <p:txBody>
          <a:bodyPr/>
          <a:lstStyle>
            <a:lvl1pPr marL="0" indent="0">
              <a:buFontTx/>
              <a:buNone/>
              <a:defRPr lang="en-US" sz="1800" b="1" i="0" kern="1200" spc="70" baseline="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1.0 – SECTION TITLE</a:t>
            </a:r>
          </a:p>
        </p:txBody>
      </p:sp>
      <p:sp>
        <p:nvSpPr>
          <p:cNvPr id="7" name="Text Placeholder 15">
            <a:extLst>
              <a:ext uri="{FF2B5EF4-FFF2-40B4-BE49-F238E27FC236}">
                <a16:creationId xmlns:a16="http://schemas.microsoft.com/office/drawing/2014/main" id="{2FE1F442-D545-E447-9E89-46A636B9A72B}"/>
              </a:ext>
            </a:extLst>
          </p:cNvPr>
          <p:cNvSpPr>
            <a:spLocks noGrp="1"/>
          </p:cNvSpPr>
          <p:nvPr>
            <p:ph type="body" sz="quarter" idx="18" hasCustomPrompt="1"/>
          </p:nvPr>
        </p:nvSpPr>
        <p:spPr>
          <a:xfrm>
            <a:off x="11170044" y="628569"/>
            <a:ext cx="447607" cy="325321"/>
          </a:xfrm>
          <a:prstGeom prst="rect">
            <a:avLst/>
          </a:prstGeom>
        </p:spPr>
        <p:txBody>
          <a:bodyPr/>
          <a:lstStyle>
            <a:lvl1pPr marL="0" indent="0" algn="r">
              <a:buFontTx/>
              <a:buNone/>
              <a:defRPr lang="en-US" sz="1800" kern="1200" spc="3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01</a:t>
            </a:r>
          </a:p>
        </p:txBody>
      </p:sp>
      <p:sp>
        <p:nvSpPr>
          <p:cNvPr id="8" name="Text Placeholder 15">
            <a:extLst>
              <a:ext uri="{FF2B5EF4-FFF2-40B4-BE49-F238E27FC236}">
                <a16:creationId xmlns:a16="http://schemas.microsoft.com/office/drawing/2014/main" id="{A5EBC89F-E6C4-D946-9229-F8254A4D3039}"/>
              </a:ext>
            </a:extLst>
          </p:cNvPr>
          <p:cNvSpPr>
            <a:spLocks noGrp="1"/>
          </p:cNvSpPr>
          <p:nvPr>
            <p:ph type="body" sz="quarter" idx="19" hasCustomPrompt="1"/>
          </p:nvPr>
        </p:nvSpPr>
        <p:spPr>
          <a:xfrm>
            <a:off x="609074" y="5976073"/>
            <a:ext cx="2111296" cy="325321"/>
          </a:xfrm>
          <a:prstGeom prst="rect">
            <a:avLst/>
          </a:prstGeom>
        </p:spPr>
        <p:txBody>
          <a:bodyPr/>
          <a:lstStyle>
            <a:lvl1pPr marL="0" indent="0">
              <a:buFontTx/>
              <a:buNone/>
              <a:defRPr lang="en-US" sz="1400" b="0" i="0" kern="1200" spc="70" baseline="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PROJECT TITLE</a:t>
            </a:r>
          </a:p>
        </p:txBody>
      </p:sp>
      <p:pic>
        <p:nvPicPr>
          <p:cNvPr id="5" name="Picture 4">
            <a:extLst>
              <a:ext uri="{FF2B5EF4-FFF2-40B4-BE49-F238E27FC236}">
                <a16:creationId xmlns:a16="http://schemas.microsoft.com/office/drawing/2014/main" id="{1FFE0458-BFDB-924C-99BB-225BECCAC491}"/>
              </a:ext>
            </a:extLst>
          </p:cNvPr>
          <p:cNvPicPr>
            <a:picLocks noChangeAspect="1"/>
          </p:cNvPicPr>
          <p:nvPr userDrawn="1"/>
        </p:nvPicPr>
        <p:blipFill>
          <a:blip r:embed="rId2"/>
          <a:stretch>
            <a:fillRect/>
          </a:stretch>
        </p:blipFill>
        <p:spPr>
          <a:xfrm>
            <a:off x="10685863" y="6016050"/>
            <a:ext cx="812800" cy="500638"/>
          </a:xfrm>
          <a:prstGeom prst="rect">
            <a:avLst/>
          </a:prstGeom>
        </p:spPr>
      </p:pic>
      <p:sp>
        <p:nvSpPr>
          <p:cNvPr id="12" name="Text Placeholder 15">
            <a:extLst>
              <a:ext uri="{FF2B5EF4-FFF2-40B4-BE49-F238E27FC236}">
                <a16:creationId xmlns:a16="http://schemas.microsoft.com/office/drawing/2014/main" id="{F09418C6-BA37-9248-9561-C35362A1B624}"/>
              </a:ext>
            </a:extLst>
          </p:cNvPr>
          <p:cNvSpPr>
            <a:spLocks noGrp="1"/>
          </p:cNvSpPr>
          <p:nvPr>
            <p:ph type="body" sz="quarter" idx="59" hasCustomPrompt="1"/>
          </p:nvPr>
        </p:nvSpPr>
        <p:spPr>
          <a:xfrm>
            <a:off x="597201" y="1413974"/>
            <a:ext cx="4022424" cy="1446457"/>
          </a:xfrm>
          <a:prstGeom prst="rect">
            <a:avLst/>
          </a:prstGeom>
        </p:spPr>
        <p:txBody>
          <a:bodyPr/>
          <a:lstStyle>
            <a:lvl1pPr marL="0" marR="0" indent="0" algn="l" defTabSz="914400" rtl="0" eaLnBrk="1" fontAlgn="auto" latinLnBrk="0" hangingPunct="1">
              <a:lnSpc>
                <a:spcPct val="90000"/>
              </a:lnSpc>
              <a:spcBef>
                <a:spcPts val="0"/>
              </a:spcBef>
              <a:spcAft>
                <a:spcPts val="0"/>
              </a:spcAft>
              <a:buClrTx/>
              <a:buSzTx/>
              <a:buFontTx/>
              <a:buNone/>
              <a:tabLst/>
              <a:defRPr lang="en-US" sz="2800" b="1" i="0" kern="1200" spc="0" baseline="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SUBHEAD SUBHEAD SUBHEAD SUBHEAD SUBHEAD SUBHEAD</a:t>
            </a:r>
          </a:p>
        </p:txBody>
      </p:sp>
      <p:sp>
        <p:nvSpPr>
          <p:cNvPr id="19" name="Text Placeholder 15">
            <a:extLst>
              <a:ext uri="{FF2B5EF4-FFF2-40B4-BE49-F238E27FC236}">
                <a16:creationId xmlns:a16="http://schemas.microsoft.com/office/drawing/2014/main" id="{3A809ADC-7A3D-5143-B1A9-6D276AC78CF0}"/>
              </a:ext>
            </a:extLst>
          </p:cNvPr>
          <p:cNvSpPr>
            <a:spLocks noGrp="1"/>
          </p:cNvSpPr>
          <p:nvPr>
            <p:ph type="body" sz="quarter" idx="62" hasCustomPrompt="1"/>
          </p:nvPr>
        </p:nvSpPr>
        <p:spPr>
          <a:xfrm>
            <a:off x="4723873" y="4321277"/>
            <a:ext cx="6772801" cy="1114965"/>
          </a:xfrm>
          <a:prstGeom prst="rect">
            <a:avLst/>
          </a:prstGeom>
        </p:spPr>
        <p:txBody>
          <a:bodyPr/>
          <a:lstStyle>
            <a:lvl1pPr marL="0" indent="0">
              <a:buFontTx/>
              <a:buNone/>
              <a:defRPr lang="en-US" sz="1500" b="1" kern="1200" dirty="0">
                <a:solidFill>
                  <a:schemeClr val="tx1">
                    <a:lumMod val="50000"/>
                    <a:lumOff val="50000"/>
                  </a:schemeClr>
                </a:solidFill>
                <a:latin typeface="Roboto" panose="02000000000000000000" pitchFamily="2" charset="0"/>
                <a:ea typeface="Roboto" panose="02000000000000000000" pitchFamily="2" charset="0"/>
                <a:cs typeface="+mn-cs"/>
              </a:defRPr>
            </a:lvl1pPr>
          </a:lstStyle>
          <a:p>
            <a:pPr lvl="0"/>
            <a:r>
              <a:rPr lang="en-US"/>
              <a:t>Statement 1</a:t>
            </a:r>
          </a:p>
        </p:txBody>
      </p:sp>
      <p:sp>
        <p:nvSpPr>
          <p:cNvPr id="10" name="Text Placeholder 15">
            <a:extLst>
              <a:ext uri="{FF2B5EF4-FFF2-40B4-BE49-F238E27FC236}">
                <a16:creationId xmlns:a16="http://schemas.microsoft.com/office/drawing/2014/main" id="{C9B4DB09-E71E-1B43-8D93-E4B3FC49AB89}"/>
              </a:ext>
            </a:extLst>
          </p:cNvPr>
          <p:cNvSpPr>
            <a:spLocks noGrp="1"/>
          </p:cNvSpPr>
          <p:nvPr>
            <p:ph type="body" sz="quarter" idx="63" hasCustomPrompt="1"/>
          </p:nvPr>
        </p:nvSpPr>
        <p:spPr>
          <a:xfrm>
            <a:off x="4723873" y="1421758"/>
            <a:ext cx="6772801" cy="1114965"/>
          </a:xfrm>
          <a:prstGeom prst="rect">
            <a:avLst/>
          </a:prstGeom>
        </p:spPr>
        <p:txBody>
          <a:bodyPr/>
          <a:lstStyle>
            <a:lvl1pPr marL="0" indent="0">
              <a:buFontTx/>
              <a:buNone/>
              <a:defRPr lang="en-US" sz="1500" b="1" kern="1200" dirty="0">
                <a:solidFill>
                  <a:schemeClr val="tx1">
                    <a:lumMod val="50000"/>
                    <a:lumOff val="50000"/>
                  </a:schemeClr>
                </a:solidFill>
                <a:latin typeface="Roboto" panose="02000000000000000000" pitchFamily="2" charset="0"/>
                <a:ea typeface="Roboto" panose="02000000000000000000" pitchFamily="2" charset="0"/>
                <a:cs typeface="+mn-cs"/>
              </a:defRPr>
            </a:lvl1pPr>
          </a:lstStyle>
          <a:p>
            <a:pPr lvl="0"/>
            <a:r>
              <a:rPr lang="en-US"/>
              <a:t>Statement 1</a:t>
            </a:r>
          </a:p>
        </p:txBody>
      </p:sp>
      <p:sp>
        <p:nvSpPr>
          <p:cNvPr id="11" name="Text Placeholder 15">
            <a:extLst>
              <a:ext uri="{FF2B5EF4-FFF2-40B4-BE49-F238E27FC236}">
                <a16:creationId xmlns:a16="http://schemas.microsoft.com/office/drawing/2014/main" id="{E6C4DB1A-A10A-9840-925D-BB2641D76871}"/>
              </a:ext>
            </a:extLst>
          </p:cNvPr>
          <p:cNvSpPr>
            <a:spLocks noGrp="1"/>
          </p:cNvSpPr>
          <p:nvPr>
            <p:ph type="body" sz="quarter" idx="64" hasCustomPrompt="1"/>
          </p:nvPr>
        </p:nvSpPr>
        <p:spPr>
          <a:xfrm>
            <a:off x="4723873" y="2871518"/>
            <a:ext cx="6772801" cy="1114965"/>
          </a:xfrm>
          <a:prstGeom prst="rect">
            <a:avLst/>
          </a:prstGeom>
        </p:spPr>
        <p:txBody>
          <a:bodyPr/>
          <a:lstStyle>
            <a:lvl1pPr marL="0" indent="0">
              <a:buFontTx/>
              <a:buNone/>
              <a:defRPr lang="en-US" sz="1500" b="1" kern="1200" dirty="0">
                <a:solidFill>
                  <a:schemeClr val="tx1">
                    <a:lumMod val="50000"/>
                    <a:lumOff val="50000"/>
                  </a:schemeClr>
                </a:solidFill>
                <a:latin typeface="Roboto" panose="02000000000000000000" pitchFamily="2" charset="0"/>
                <a:ea typeface="Roboto" panose="02000000000000000000" pitchFamily="2" charset="0"/>
                <a:cs typeface="+mn-cs"/>
              </a:defRPr>
            </a:lvl1pPr>
          </a:lstStyle>
          <a:p>
            <a:pPr lvl="0"/>
            <a:r>
              <a:rPr lang="en-US"/>
              <a:t>Statement 1</a:t>
            </a:r>
          </a:p>
        </p:txBody>
      </p:sp>
    </p:spTree>
    <p:extLst>
      <p:ext uri="{BB962C8B-B14F-4D97-AF65-F5344CB8AC3E}">
        <p14:creationId xmlns:p14="http://schemas.microsoft.com/office/powerpoint/2010/main" val="4170793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shap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66B945-F611-B64B-92D3-831592BD5F1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Text Placeholder 15">
            <a:extLst>
              <a:ext uri="{FF2B5EF4-FFF2-40B4-BE49-F238E27FC236}">
                <a16:creationId xmlns:a16="http://schemas.microsoft.com/office/drawing/2014/main" id="{B147DEF0-7149-0648-9706-D416166F4DD5}"/>
              </a:ext>
            </a:extLst>
          </p:cNvPr>
          <p:cNvSpPr>
            <a:spLocks noGrp="1"/>
          </p:cNvSpPr>
          <p:nvPr>
            <p:ph type="body" sz="quarter" idx="11" hasCustomPrompt="1"/>
          </p:nvPr>
        </p:nvSpPr>
        <p:spPr>
          <a:xfrm>
            <a:off x="609074" y="574781"/>
            <a:ext cx="4850432" cy="2289443"/>
          </a:xfrm>
          <a:prstGeom prst="rect">
            <a:avLst/>
          </a:prstGeom>
        </p:spPr>
        <p:txBody>
          <a:bodyPr/>
          <a:lstStyle>
            <a:lvl1pPr marL="0" indent="0">
              <a:spcBef>
                <a:spcPts val="0"/>
              </a:spcBef>
              <a:buFontTx/>
              <a:buNone/>
              <a:defRPr lang="en-US" sz="6000" b="1" i="0" kern="1200" spc="70" baseline="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SECTION</a:t>
            </a:r>
          </a:p>
          <a:p>
            <a:pPr lvl="0"/>
            <a:r>
              <a:rPr lang="en-US"/>
              <a:t>TITLE.</a:t>
            </a:r>
          </a:p>
        </p:txBody>
      </p:sp>
      <p:sp>
        <p:nvSpPr>
          <p:cNvPr id="10" name="Text Placeholder 15">
            <a:extLst>
              <a:ext uri="{FF2B5EF4-FFF2-40B4-BE49-F238E27FC236}">
                <a16:creationId xmlns:a16="http://schemas.microsoft.com/office/drawing/2014/main" id="{C9CABEC3-03CE-A74F-BBB3-3849CD571CFA}"/>
              </a:ext>
            </a:extLst>
          </p:cNvPr>
          <p:cNvSpPr>
            <a:spLocks noGrp="1"/>
          </p:cNvSpPr>
          <p:nvPr>
            <p:ph type="body" sz="quarter" idx="20" hasCustomPrompt="1"/>
          </p:nvPr>
        </p:nvSpPr>
        <p:spPr>
          <a:xfrm>
            <a:off x="609074" y="5976073"/>
            <a:ext cx="2111296" cy="325321"/>
          </a:xfrm>
          <a:prstGeom prst="rect">
            <a:avLst/>
          </a:prstGeom>
        </p:spPr>
        <p:txBody>
          <a:bodyPr/>
          <a:lstStyle>
            <a:lvl1pPr marL="0" indent="0">
              <a:buFontTx/>
              <a:buNone/>
              <a:defRPr lang="en-US" sz="1400" b="0" i="0" kern="1200" spc="70" baseline="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PROJECT TITLE</a:t>
            </a:r>
          </a:p>
        </p:txBody>
      </p:sp>
      <p:pic>
        <p:nvPicPr>
          <p:cNvPr id="5" name="Picture 4">
            <a:extLst>
              <a:ext uri="{FF2B5EF4-FFF2-40B4-BE49-F238E27FC236}">
                <a16:creationId xmlns:a16="http://schemas.microsoft.com/office/drawing/2014/main" id="{77A5E017-9D66-2041-8788-5EBF9F407D01}"/>
              </a:ext>
            </a:extLst>
          </p:cNvPr>
          <p:cNvPicPr>
            <a:picLocks noChangeAspect="1"/>
          </p:cNvPicPr>
          <p:nvPr userDrawn="1"/>
        </p:nvPicPr>
        <p:blipFill>
          <a:blip r:embed="rId3"/>
          <a:stretch>
            <a:fillRect/>
          </a:stretch>
        </p:blipFill>
        <p:spPr>
          <a:xfrm>
            <a:off x="10685863" y="6016050"/>
            <a:ext cx="812800" cy="500638"/>
          </a:xfrm>
          <a:prstGeom prst="rect">
            <a:avLst/>
          </a:prstGeom>
        </p:spPr>
      </p:pic>
    </p:spTree>
    <p:extLst>
      <p:ext uri="{BB962C8B-B14F-4D97-AF65-F5344CB8AC3E}">
        <p14:creationId xmlns:p14="http://schemas.microsoft.com/office/powerpoint/2010/main" val="640227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ara x3 grey">
    <p:bg>
      <p:bgPr>
        <a:solidFill>
          <a:srgbClr val="F2F2F2"/>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6E4ACE7-BFFF-664B-A2D0-576AED04FFC6}"/>
              </a:ext>
            </a:extLst>
          </p:cNvPr>
          <p:cNvPicPr>
            <a:picLocks noChangeAspect="1"/>
          </p:cNvPicPr>
          <p:nvPr userDrawn="1"/>
        </p:nvPicPr>
        <p:blipFill>
          <a:blip r:embed="rId2"/>
          <a:stretch>
            <a:fillRect/>
          </a:stretch>
        </p:blipFill>
        <p:spPr>
          <a:xfrm>
            <a:off x="10685863" y="6016050"/>
            <a:ext cx="812800" cy="500638"/>
          </a:xfrm>
          <a:prstGeom prst="rect">
            <a:avLst/>
          </a:prstGeom>
        </p:spPr>
      </p:pic>
      <p:sp>
        <p:nvSpPr>
          <p:cNvPr id="7" name="Text Placeholder 15">
            <a:extLst>
              <a:ext uri="{FF2B5EF4-FFF2-40B4-BE49-F238E27FC236}">
                <a16:creationId xmlns:a16="http://schemas.microsoft.com/office/drawing/2014/main" id="{EB242A86-3FCE-BE47-8ED4-F1410ECDFE6F}"/>
              </a:ext>
            </a:extLst>
          </p:cNvPr>
          <p:cNvSpPr>
            <a:spLocks noGrp="1"/>
          </p:cNvSpPr>
          <p:nvPr>
            <p:ph type="body" sz="quarter" idx="11" hasCustomPrompt="1"/>
          </p:nvPr>
        </p:nvSpPr>
        <p:spPr>
          <a:xfrm>
            <a:off x="609074" y="628569"/>
            <a:ext cx="2967890" cy="325321"/>
          </a:xfrm>
          <a:prstGeom prst="rect">
            <a:avLst/>
          </a:prstGeom>
        </p:spPr>
        <p:txBody>
          <a:bodyPr/>
          <a:lstStyle>
            <a:lvl1pPr marL="0" indent="0">
              <a:buFontTx/>
              <a:buNone/>
              <a:defRPr lang="en-US" sz="1800" b="1" i="0" kern="1200" spc="70" baseline="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1.0 – SECTION TITLE</a:t>
            </a:r>
          </a:p>
        </p:txBody>
      </p:sp>
      <p:sp>
        <p:nvSpPr>
          <p:cNvPr id="8" name="Text Placeholder 15">
            <a:extLst>
              <a:ext uri="{FF2B5EF4-FFF2-40B4-BE49-F238E27FC236}">
                <a16:creationId xmlns:a16="http://schemas.microsoft.com/office/drawing/2014/main" id="{DC238460-F500-5F4E-868F-5385D1852CF6}"/>
              </a:ext>
            </a:extLst>
          </p:cNvPr>
          <p:cNvSpPr>
            <a:spLocks noGrp="1"/>
          </p:cNvSpPr>
          <p:nvPr>
            <p:ph type="body" sz="quarter" idx="18" hasCustomPrompt="1"/>
          </p:nvPr>
        </p:nvSpPr>
        <p:spPr>
          <a:xfrm>
            <a:off x="11170044" y="628569"/>
            <a:ext cx="447607" cy="325321"/>
          </a:xfrm>
          <a:prstGeom prst="rect">
            <a:avLst/>
          </a:prstGeom>
        </p:spPr>
        <p:txBody>
          <a:bodyPr/>
          <a:lstStyle>
            <a:lvl1pPr marL="0" indent="0" algn="r">
              <a:buFontTx/>
              <a:buNone/>
              <a:defRPr lang="en-US" sz="1800" kern="1200" spc="3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01</a:t>
            </a:r>
          </a:p>
        </p:txBody>
      </p:sp>
      <p:sp>
        <p:nvSpPr>
          <p:cNvPr id="10" name="Text Placeholder 15">
            <a:extLst>
              <a:ext uri="{FF2B5EF4-FFF2-40B4-BE49-F238E27FC236}">
                <a16:creationId xmlns:a16="http://schemas.microsoft.com/office/drawing/2014/main" id="{245201C2-73D1-7743-B7D2-9CC251636D4F}"/>
              </a:ext>
            </a:extLst>
          </p:cNvPr>
          <p:cNvSpPr>
            <a:spLocks noGrp="1"/>
          </p:cNvSpPr>
          <p:nvPr>
            <p:ph type="body" sz="quarter" idx="20" hasCustomPrompt="1"/>
          </p:nvPr>
        </p:nvSpPr>
        <p:spPr>
          <a:xfrm>
            <a:off x="609074" y="5976073"/>
            <a:ext cx="2111296" cy="325321"/>
          </a:xfrm>
          <a:prstGeom prst="rect">
            <a:avLst/>
          </a:prstGeom>
        </p:spPr>
        <p:txBody>
          <a:bodyPr/>
          <a:lstStyle>
            <a:lvl1pPr marL="0" indent="0">
              <a:buFontTx/>
              <a:buNone/>
              <a:defRPr lang="en-US" sz="1400" b="0" i="0" kern="1200" spc="70" baseline="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PROJECT TITLE</a:t>
            </a:r>
          </a:p>
        </p:txBody>
      </p:sp>
      <p:sp>
        <p:nvSpPr>
          <p:cNvPr id="18" name="Text Placeholder 1">
            <a:extLst>
              <a:ext uri="{FF2B5EF4-FFF2-40B4-BE49-F238E27FC236}">
                <a16:creationId xmlns:a16="http://schemas.microsoft.com/office/drawing/2014/main" id="{191DE238-614F-BE44-B3E9-1631F41293EF}"/>
              </a:ext>
            </a:extLst>
          </p:cNvPr>
          <p:cNvSpPr>
            <a:spLocks noGrp="1"/>
          </p:cNvSpPr>
          <p:nvPr>
            <p:ph type="body" sz="quarter" idx="23" hasCustomPrompt="1"/>
          </p:nvPr>
        </p:nvSpPr>
        <p:spPr>
          <a:xfrm>
            <a:off x="3338826" y="1401063"/>
            <a:ext cx="2607201" cy="898384"/>
          </a:xfrm>
          <a:prstGeom prst="rect">
            <a:avLst/>
          </a:prstGeom>
        </p:spPr>
        <p:txBody>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b="1" i="0">
                <a:solidFill>
                  <a:schemeClr val="bg1">
                    <a:lumMod val="75000"/>
                  </a:schemeClr>
                </a:solidFill>
                <a:latin typeface="Roboto Condensed" panose="02000000000000000000" pitchFamily="2" charset="0"/>
                <a:ea typeface="Roboto Condensed" panose="02000000000000000000" pitchFamily="2" charset="0"/>
              </a:defRPr>
            </a:lvl1pPr>
          </a:lstStyle>
          <a:p>
            <a:pPr lvl="0"/>
            <a:r>
              <a:rPr lang="en-US"/>
              <a:t>SUBHEAD</a:t>
            </a:r>
          </a:p>
          <a:p>
            <a:pPr lvl="0"/>
            <a:r>
              <a:rPr lang="en-US"/>
              <a:t>SUBHEAD</a:t>
            </a:r>
          </a:p>
          <a:p>
            <a:pPr lvl="0"/>
            <a:endParaRPr lang="en-US"/>
          </a:p>
        </p:txBody>
      </p:sp>
      <p:sp>
        <p:nvSpPr>
          <p:cNvPr id="20" name="Text Placeholder 1">
            <a:extLst>
              <a:ext uri="{FF2B5EF4-FFF2-40B4-BE49-F238E27FC236}">
                <a16:creationId xmlns:a16="http://schemas.microsoft.com/office/drawing/2014/main" id="{381AB435-3977-3B49-B544-B5C33E523174}"/>
              </a:ext>
            </a:extLst>
          </p:cNvPr>
          <p:cNvSpPr>
            <a:spLocks noGrp="1"/>
          </p:cNvSpPr>
          <p:nvPr>
            <p:ph type="body" sz="quarter" idx="25" hasCustomPrompt="1"/>
          </p:nvPr>
        </p:nvSpPr>
        <p:spPr>
          <a:xfrm>
            <a:off x="6108921" y="1401063"/>
            <a:ext cx="2607201" cy="898384"/>
          </a:xfrm>
          <a:prstGeom prst="rect">
            <a:avLst/>
          </a:prstGeom>
        </p:spPr>
        <p:txBody>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b="1" i="0">
                <a:solidFill>
                  <a:schemeClr val="bg1">
                    <a:lumMod val="75000"/>
                  </a:schemeClr>
                </a:solidFill>
                <a:latin typeface="Roboto Condensed" panose="02000000000000000000" pitchFamily="2" charset="0"/>
                <a:ea typeface="Roboto Condensed" panose="02000000000000000000" pitchFamily="2" charset="0"/>
              </a:defRPr>
            </a:lvl1pPr>
          </a:lstStyle>
          <a:p>
            <a:pPr lvl="0"/>
            <a:r>
              <a:rPr lang="en-US"/>
              <a:t>SUBHEAD</a:t>
            </a:r>
          </a:p>
          <a:p>
            <a:pPr lvl="0"/>
            <a:r>
              <a:rPr lang="en-US"/>
              <a:t>SUBHEAD</a:t>
            </a:r>
          </a:p>
          <a:p>
            <a:pPr lvl="0"/>
            <a:endParaRPr lang="en-US"/>
          </a:p>
        </p:txBody>
      </p:sp>
      <p:sp>
        <p:nvSpPr>
          <p:cNvPr id="22" name="Text Placeholder 1">
            <a:extLst>
              <a:ext uri="{FF2B5EF4-FFF2-40B4-BE49-F238E27FC236}">
                <a16:creationId xmlns:a16="http://schemas.microsoft.com/office/drawing/2014/main" id="{C1DA8451-9319-9D4B-92B7-566D7DCD6094}"/>
              </a:ext>
            </a:extLst>
          </p:cNvPr>
          <p:cNvSpPr>
            <a:spLocks noGrp="1"/>
          </p:cNvSpPr>
          <p:nvPr>
            <p:ph type="body" sz="quarter" idx="27" hasCustomPrompt="1"/>
          </p:nvPr>
        </p:nvSpPr>
        <p:spPr>
          <a:xfrm>
            <a:off x="8852121" y="1401063"/>
            <a:ext cx="2607201" cy="898384"/>
          </a:xfrm>
          <a:prstGeom prst="rect">
            <a:avLst/>
          </a:prstGeom>
        </p:spPr>
        <p:txBody>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b="1" i="0">
                <a:solidFill>
                  <a:schemeClr val="bg1">
                    <a:lumMod val="75000"/>
                  </a:schemeClr>
                </a:solidFill>
                <a:latin typeface="Roboto Condensed" panose="02000000000000000000" pitchFamily="2" charset="0"/>
                <a:ea typeface="Roboto Condensed" panose="02000000000000000000" pitchFamily="2" charset="0"/>
              </a:defRPr>
            </a:lvl1pPr>
          </a:lstStyle>
          <a:p>
            <a:pPr lvl="0"/>
            <a:r>
              <a:rPr lang="en-US"/>
              <a:t>SUBHEAD</a:t>
            </a:r>
          </a:p>
          <a:p>
            <a:pPr lvl="0"/>
            <a:r>
              <a:rPr lang="en-US"/>
              <a:t>SUBHEAD</a:t>
            </a:r>
          </a:p>
          <a:p>
            <a:pPr lvl="0"/>
            <a:endParaRPr lang="en-US"/>
          </a:p>
        </p:txBody>
      </p:sp>
      <p:sp>
        <p:nvSpPr>
          <p:cNvPr id="24" name="Text Placeholder 15">
            <a:extLst>
              <a:ext uri="{FF2B5EF4-FFF2-40B4-BE49-F238E27FC236}">
                <a16:creationId xmlns:a16="http://schemas.microsoft.com/office/drawing/2014/main" id="{CE89B901-343E-4649-8B36-6EC44513058F}"/>
              </a:ext>
            </a:extLst>
          </p:cNvPr>
          <p:cNvSpPr>
            <a:spLocks noGrp="1"/>
          </p:cNvSpPr>
          <p:nvPr>
            <p:ph type="body" sz="quarter" idx="19" hasCustomPrompt="1"/>
          </p:nvPr>
        </p:nvSpPr>
        <p:spPr>
          <a:xfrm>
            <a:off x="597453" y="1396355"/>
            <a:ext cx="2330944" cy="1212374"/>
          </a:xfrm>
          <a:prstGeom prst="rect">
            <a:avLst/>
          </a:prstGeom>
        </p:spPr>
        <p:txBody>
          <a:bodyPr/>
          <a:lstStyle>
            <a:lvl1pPr marL="0" marR="0" indent="0" algn="l" defTabSz="914400" rtl="0" eaLnBrk="1" fontAlgn="auto" latinLnBrk="0" hangingPunct="1">
              <a:lnSpc>
                <a:spcPct val="90000"/>
              </a:lnSpc>
              <a:spcBef>
                <a:spcPts val="0"/>
              </a:spcBef>
              <a:spcAft>
                <a:spcPts val="0"/>
              </a:spcAft>
              <a:buClrTx/>
              <a:buSzTx/>
              <a:buFontTx/>
              <a:buNone/>
              <a:tabLst/>
              <a:defRPr lang="en-US" sz="3200" b="1" kern="1200" spc="0" dirty="0">
                <a:solidFill>
                  <a:srgbClr val="FA0005"/>
                </a:solidFill>
                <a:latin typeface="Roboto Condensed" panose="02000000000000000000" pitchFamily="2" charset="0"/>
                <a:ea typeface="Roboto Condensed" panose="02000000000000000000" pitchFamily="2" charset="0"/>
                <a:cs typeface="+mn-cs"/>
              </a:defRPr>
            </a:lvl1pPr>
          </a:lstStyle>
          <a:p>
            <a:pPr lvl="0"/>
            <a:r>
              <a:rPr lang="en-US"/>
              <a:t>HEADING</a:t>
            </a:r>
          </a:p>
          <a:p>
            <a:pPr lvl="0"/>
            <a:r>
              <a:rPr lang="en-US"/>
              <a:t>HEADING.</a:t>
            </a:r>
          </a:p>
          <a:p>
            <a:pPr lvl="0"/>
            <a:endParaRPr lang="en-US"/>
          </a:p>
        </p:txBody>
      </p:sp>
      <p:sp>
        <p:nvSpPr>
          <p:cNvPr id="26" name="Text Placeholder 1">
            <a:extLst>
              <a:ext uri="{FF2B5EF4-FFF2-40B4-BE49-F238E27FC236}">
                <a16:creationId xmlns:a16="http://schemas.microsoft.com/office/drawing/2014/main" id="{5C34543F-EABF-6347-8C9E-A7DB4819B094}"/>
              </a:ext>
            </a:extLst>
          </p:cNvPr>
          <p:cNvSpPr>
            <a:spLocks noGrp="1"/>
          </p:cNvSpPr>
          <p:nvPr>
            <p:ph type="body" sz="quarter" idx="22" hasCustomPrompt="1"/>
          </p:nvPr>
        </p:nvSpPr>
        <p:spPr>
          <a:xfrm>
            <a:off x="3338826" y="2368504"/>
            <a:ext cx="2593753" cy="2311072"/>
          </a:xfrm>
          <a:prstGeom prst="rect">
            <a:avLst/>
          </a:prstGeom>
        </p:spPr>
        <p:txBody>
          <a:bodyPr/>
          <a:lstStyle>
            <a:lvl1pPr marL="0" indent="0">
              <a:spcBef>
                <a:spcPts val="0"/>
              </a:spcBef>
              <a:buNone/>
              <a:defRPr sz="1600" b="0" i="0">
                <a:solidFill>
                  <a:srgbClr val="7F7F7D"/>
                </a:solidFill>
                <a:latin typeface="Roboto" panose="02000000000000000000" pitchFamily="2" charset="0"/>
                <a:ea typeface="Roboto" panose="02000000000000000000" pitchFamily="2" charset="0"/>
              </a:defRPr>
            </a:lvl1pPr>
          </a:lstStyle>
          <a:p>
            <a:pPr lvl="0"/>
            <a:r>
              <a:rPr lang="en-US"/>
              <a:t>Break down barriers so young people can take control of the future. break down barriers so young people can take control of the </a:t>
            </a:r>
            <a:r>
              <a:rPr lang="en-US" err="1"/>
              <a:t>futurebreak</a:t>
            </a:r>
            <a:r>
              <a:rPr lang="en-US"/>
              <a:t> down barriers so young people can take control of the</a:t>
            </a:r>
          </a:p>
        </p:txBody>
      </p:sp>
      <p:sp>
        <p:nvSpPr>
          <p:cNvPr id="27" name="Text Placeholder 1">
            <a:extLst>
              <a:ext uri="{FF2B5EF4-FFF2-40B4-BE49-F238E27FC236}">
                <a16:creationId xmlns:a16="http://schemas.microsoft.com/office/drawing/2014/main" id="{49E07F07-5D5A-6A43-B8ED-C242F0696432}"/>
              </a:ext>
            </a:extLst>
          </p:cNvPr>
          <p:cNvSpPr>
            <a:spLocks noGrp="1"/>
          </p:cNvSpPr>
          <p:nvPr>
            <p:ph type="body" sz="quarter" idx="28" hasCustomPrompt="1"/>
          </p:nvPr>
        </p:nvSpPr>
        <p:spPr>
          <a:xfrm>
            <a:off x="6095473" y="2368504"/>
            <a:ext cx="2593753" cy="2311072"/>
          </a:xfrm>
          <a:prstGeom prst="rect">
            <a:avLst/>
          </a:prstGeom>
        </p:spPr>
        <p:txBody>
          <a:bodyPr/>
          <a:lstStyle>
            <a:lvl1pPr marL="0" indent="0">
              <a:spcBef>
                <a:spcPts val="0"/>
              </a:spcBef>
              <a:buNone/>
              <a:defRPr sz="1600" b="0" i="0">
                <a:solidFill>
                  <a:srgbClr val="7F7F7D"/>
                </a:solidFill>
                <a:latin typeface="Roboto" panose="02000000000000000000" pitchFamily="2" charset="0"/>
                <a:ea typeface="Roboto" panose="02000000000000000000" pitchFamily="2" charset="0"/>
              </a:defRPr>
            </a:lvl1pPr>
          </a:lstStyle>
          <a:p>
            <a:pPr lvl="0"/>
            <a:r>
              <a:rPr lang="en-US"/>
              <a:t>Break down barriers so young people can take control of the future. break down barriers so young people can take control of the </a:t>
            </a:r>
            <a:r>
              <a:rPr lang="en-US" err="1"/>
              <a:t>futurebreak</a:t>
            </a:r>
            <a:r>
              <a:rPr lang="en-US"/>
              <a:t> down barriers so young people can take control of the</a:t>
            </a:r>
          </a:p>
        </p:txBody>
      </p:sp>
      <p:sp>
        <p:nvSpPr>
          <p:cNvPr id="28" name="Text Placeholder 1">
            <a:extLst>
              <a:ext uri="{FF2B5EF4-FFF2-40B4-BE49-F238E27FC236}">
                <a16:creationId xmlns:a16="http://schemas.microsoft.com/office/drawing/2014/main" id="{2970BE94-1F27-684F-A184-026B06026A8E}"/>
              </a:ext>
            </a:extLst>
          </p:cNvPr>
          <p:cNvSpPr>
            <a:spLocks noGrp="1"/>
          </p:cNvSpPr>
          <p:nvPr>
            <p:ph type="body" sz="quarter" idx="29" hasCustomPrompt="1"/>
          </p:nvPr>
        </p:nvSpPr>
        <p:spPr>
          <a:xfrm>
            <a:off x="8852120" y="2368504"/>
            <a:ext cx="2593753" cy="2311072"/>
          </a:xfrm>
          <a:prstGeom prst="rect">
            <a:avLst/>
          </a:prstGeom>
        </p:spPr>
        <p:txBody>
          <a:bodyPr/>
          <a:lstStyle>
            <a:lvl1pPr marL="0" indent="0">
              <a:spcBef>
                <a:spcPts val="0"/>
              </a:spcBef>
              <a:buNone/>
              <a:defRPr sz="1600" b="0" i="0">
                <a:solidFill>
                  <a:srgbClr val="7F7F7D"/>
                </a:solidFill>
                <a:latin typeface="Roboto" panose="02000000000000000000" pitchFamily="2" charset="0"/>
                <a:ea typeface="Roboto" panose="02000000000000000000" pitchFamily="2" charset="0"/>
              </a:defRPr>
            </a:lvl1pPr>
          </a:lstStyle>
          <a:p>
            <a:pPr lvl="0"/>
            <a:r>
              <a:rPr lang="en-US"/>
              <a:t>Break down barriers so young people can take control of the future. break down barriers so young people can take control of the </a:t>
            </a:r>
            <a:r>
              <a:rPr lang="en-US" err="1"/>
              <a:t>futurebreak</a:t>
            </a:r>
            <a:r>
              <a:rPr lang="en-US"/>
              <a:t> down barriers so young people can take control of the</a:t>
            </a:r>
          </a:p>
        </p:txBody>
      </p:sp>
    </p:spTree>
    <p:extLst>
      <p:ext uri="{BB962C8B-B14F-4D97-AF65-F5344CB8AC3E}">
        <p14:creationId xmlns:p14="http://schemas.microsoft.com/office/powerpoint/2010/main" val="364825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0417-8B05-E21C-FE77-A3571090D1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2E2C8-6293-3A6E-752D-9B67385C4A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4C9E8-4E6A-C984-4021-4197922AD5BE}"/>
              </a:ext>
            </a:extLst>
          </p:cNvPr>
          <p:cNvSpPr>
            <a:spLocks noGrp="1"/>
          </p:cNvSpPr>
          <p:nvPr>
            <p:ph type="dt" sz="half" idx="10"/>
          </p:nvPr>
        </p:nvSpPr>
        <p:spPr/>
        <p:txBody>
          <a:bodyPr/>
          <a:lstStyle/>
          <a:p>
            <a:fld id="{9C9D9511-728E-4AA9-869C-ED0675763A3D}" type="datetimeFigureOut">
              <a:rPr lang="en-US" smtClean="0"/>
              <a:t>7/18/2024</a:t>
            </a:fld>
            <a:endParaRPr lang="en-US"/>
          </a:p>
        </p:txBody>
      </p:sp>
      <p:sp>
        <p:nvSpPr>
          <p:cNvPr id="5" name="Footer Placeholder 4">
            <a:extLst>
              <a:ext uri="{FF2B5EF4-FFF2-40B4-BE49-F238E27FC236}">
                <a16:creationId xmlns:a16="http://schemas.microsoft.com/office/drawing/2014/main" id="{931F2CE8-9FC7-8E54-D994-D6E97DEC5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6BD70-0BF2-CAF5-EFA4-651C38EA08A9}"/>
              </a:ext>
            </a:extLst>
          </p:cNvPr>
          <p:cNvSpPr>
            <a:spLocks noGrp="1"/>
          </p:cNvSpPr>
          <p:nvPr>
            <p:ph type="sldNum" sz="quarter" idx="12"/>
          </p:nvPr>
        </p:nvSpPr>
        <p:spPr/>
        <p:txBody>
          <a:bodyPr/>
          <a:lstStyle/>
          <a:p>
            <a:fld id="{84B6054E-2BD8-46A5-9D42-5737E2B6C8AF}" type="slidenum">
              <a:rPr lang="en-US" smtClean="0"/>
              <a:t>‹#›</a:t>
            </a:fld>
            <a:endParaRPr lang="en-US"/>
          </a:p>
        </p:txBody>
      </p:sp>
    </p:spTree>
    <p:extLst>
      <p:ext uri="{BB962C8B-B14F-4D97-AF65-F5344CB8AC3E}">
        <p14:creationId xmlns:p14="http://schemas.microsoft.com/office/powerpoint/2010/main" val="131517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8D89-E410-FFC4-E8B2-88A2BFB50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E3167-459A-3005-88F5-B8EC6C8E3F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5B7EEF-1359-89C7-28AB-51E9296D300B}"/>
              </a:ext>
            </a:extLst>
          </p:cNvPr>
          <p:cNvSpPr>
            <a:spLocks noGrp="1"/>
          </p:cNvSpPr>
          <p:nvPr>
            <p:ph type="dt" sz="half" idx="10"/>
          </p:nvPr>
        </p:nvSpPr>
        <p:spPr/>
        <p:txBody>
          <a:bodyPr/>
          <a:lstStyle/>
          <a:p>
            <a:fld id="{9C9D9511-728E-4AA9-869C-ED0675763A3D}" type="datetimeFigureOut">
              <a:rPr lang="en-US" smtClean="0"/>
              <a:t>7/18/2024</a:t>
            </a:fld>
            <a:endParaRPr lang="en-US"/>
          </a:p>
        </p:txBody>
      </p:sp>
      <p:sp>
        <p:nvSpPr>
          <p:cNvPr id="5" name="Footer Placeholder 4">
            <a:extLst>
              <a:ext uri="{FF2B5EF4-FFF2-40B4-BE49-F238E27FC236}">
                <a16:creationId xmlns:a16="http://schemas.microsoft.com/office/drawing/2014/main" id="{1AB31671-0D16-38F7-5BCE-795AECAA0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0FFD3-4D1E-97EA-C200-144CB589DCDD}"/>
              </a:ext>
            </a:extLst>
          </p:cNvPr>
          <p:cNvSpPr>
            <a:spLocks noGrp="1"/>
          </p:cNvSpPr>
          <p:nvPr>
            <p:ph type="sldNum" sz="quarter" idx="12"/>
          </p:nvPr>
        </p:nvSpPr>
        <p:spPr/>
        <p:txBody>
          <a:bodyPr/>
          <a:lstStyle/>
          <a:p>
            <a:fld id="{84B6054E-2BD8-46A5-9D42-5737E2B6C8AF}" type="slidenum">
              <a:rPr lang="en-US" smtClean="0"/>
              <a:t>‹#›</a:t>
            </a:fld>
            <a:endParaRPr lang="en-US"/>
          </a:p>
        </p:txBody>
      </p:sp>
    </p:spTree>
    <p:extLst>
      <p:ext uri="{BB962C8B-B14F-4D97-AF65-F5344CB8AC3E}">
        <p14:creationId xmlns:p14="http://schemas.microsoft.com/office/powerpoint/2010/main" val="363235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8D26-3C02-D3B9-C059-96F4B8BA7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375A4F-FD8E-D804-B33B-42326F42E0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BDB4D-8894-E03A-3539-4B7136E64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BE75F5-7986-EDD1-B2C7-10EC19AF49F4}"/>
              </a:ext>
            </a:extLst>
          </p:cNvPr>
          <p:cNvSpPr>
            <a:spLocks noGrp="1"/>
          </p:cNvSpPr>
          <p:nvPr>
            <p:ph type="dt" sz="half" idx="10"/>
          </p:nvPr>
        </p:nvSpPr>
        <p:spPr/>
        <p:txBody>
          <a:bodyPr/>
          <a:lstStyle/>
          <a:p>
            <a:fld id="{9C9D9511-728E-4AA9-869C-ED0675763A3D}" type="datetimeFigureOut">
              <a:rPr lang="en-US" smtClean="0"/>
              <a:t>7/18/2024</a:t>
            </a:fld>
            <a:endParaRPr lang="en-US"/>
          </a:p>
        </p:txBody>
      </p:sp>
      <p:sp>
        <p:nvSpPr>
          <p:cNvPr id="6" name="Footer Placeholder 5">
            <a:extLst>
              <a:ext uri="{FF2B5EF4-FFF2-40B4-BE49-F238E27FC236}">
                <a16:creationId xmlns:a16="http://schemas.microsoft.com/office/drawing/2014/main" id="{41483A7C-29F0-BA8E-0530-75EBDD56B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E3F6E-15D1-F25E-2FBB-3F587C44D02D}"/>
              </a:ext>
            </a:extLst>
          </p:cNvPr>
          <p:cNvSpPr>
            <a:spLocks noGrp="1"/>
          </p:cNvSpPr>
          <p:nvPr>
            <p:ph type="sldNum" sz="quarter" idx="12"/>
          </p:nvPr>
        </p:nvSpPr>
        <p:spPr/>
        <p:txBody>
          <a:bodyPr/>
          <a:lstStyle/>
          <a:p>
            <a:fld id="{84B6054E-2BD8-46A5-9D42-5737E2B6C8AF}" type="slidenum">
              <a:rPr lang="en-US" smtClean="0"/>
              <a:t>‹#›</a:t>
            </a:fld>
            <a:endParaRPr lang="en-US"/>
          </a:p>
        </p:txBody>
      </p:sp>
    </p:spTree>
    <p:extLst>
      <p:ext uri="{BB962C8B-B14F-4D97-AF65-F5344CB8AC3E}">
        <p14:creationId xmlns:p14="http://schemas.microsoft.com/office/powerpoint/2010/main" val="1063925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281E-D53E-DFA9-B507-DC0589D410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AA900B-87D4-3A8E-DD3F-E337ED4B9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D4DFD6-5953-D11A-2B43-3E7FCE85E4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3AF608-23AE-2923-0FB9-934CA0EABA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F2BD2B-6FDC-31E1-ADDE-0D46304A45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F704A8-5DC7-C57E-83F8-07B33FAA3E91}"/>
              </a:ext>
            </a:extLst>
          </p:cNvPr>
          <p:cNvSpPr>
            <a:spLocks noGrp="1"/>
          </p:cNvSpPr>
          <p:nvPr>
            <p:ph type="dt" sz="half" idx="10"/>
          </p:nvPr>
        </p:nvSpPr>
        <p:spPr/>
        <p:txBody>
          <a:bodyPr/>
          <a:lstStyle/>
          <a:p>
            <a:fld id="{9C9D9511-728E-4AA9-869C-ED0675763A3D}" type="datetimeFigureOut">
              <a:rPr lang="en-US" smtClean="0"/>
              <a:t>7/18/2024</a:t>
            </a:fld>
            <a:endParaRPr lang="en-US"/>
          </a:p>
        </p:txBody>
      </p:sp>
      <p:sp>
        <p:nvSpPr>
          <p:cNvPr id="8" name="Footer Placeholder 7">
            <a:extLst>
              <a:ext uri="{FF2B5EF4-FFF2-40B4-BE49-F238E27FC236}">
                <a16:creationId xmlns:a16="http://schemas.microsoft.com/office/drawing/2014/main" id="{0E8B008F-8550-7B43-9C74-3BB317BD77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6E09BC-2E65-8B49-B8E2-EBBE4B01667C}"/>
              </a:ext>
            </a:extLst>
          </p:cNvPr>
          <p:cNvSpPr>
            <a:spLocks noGrp="1"/>
          </p:cNvSpPr>
          <p:nvPr>
            <p:ph type="sldNum" sz="quarter" idx="12"/>
          </p:nvPr>
        </p:nvSpPr>
        <p:spPr/>
        <p:txBody>
          <a:bodyPr/>
          <a:lstStyle/>
          <a:p>
            <a:fld id="{84B6054E-2BD8-46A5-9D42-5737E2B6C8AF}" type="slidenum">
              <a:rPr lang="en-US" smtClean="0"/>
              <a:t>‹#›</a:t>
            </a:fld>
            <a:endParaRPr lang="en-US"/>
          </a:p>
        </p:txBody>
      </p:sp>
    </p:spTree>
    <p:extLst>
      <p:ext uri="{BB962C8B-B14F-4D97-AF65-F5344CB8AC3E}">
        <p14:creationId xmlns:p14="http://schemas.microsoft.com/office/powerpoint/2010/main" val="288649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7D9F-3458-DEF5-161F-E7ABEA7518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A7F61-4B77-EE43-8251-57DA298D1F2B}"/>
              </a:ext>
            </a:extLst>
          </p:cNvPr>
          <p:cNvSpPr>
            <a:spLocks noGrp="1"/>
          </p:cNvSpPr>
          <p:nvPr>
            <p:ph type="dt" sz="half" idx="10"/>
          </p:nvPr>
        </p:nvSpPr>
        <p:spPr/>
        <p:txBody>
          <a:bodyPr/>
          <a:lstStyle/>
          <a:p>
            <a:fld id="{9C9D9511-728E-4AA9-869C-ED0675763A3D}" type="datetimeFigureOut">
              <a:rPr lang="en-US" smtClean="0"/>
              <a:t>7/18/2024</a:t>
            </a:fld>
            <a:endParaRPr lang="en-US"/>
          </a:p>
        </p:txBody>
      </p:sp>
      <p:sp>
        <p:nvSpPr>
          <p:cNvPr id="4" name="Footer Placeholder 3">
            <a:extLst>
              <a:ext uri="{FF2B5EF4-FFF2-40B4-BE49-F238E27FC236}">
                <a16:creationId xmlns:a16="http://schemas.microsoft.com/office/drawing/2014/main" id="{5EF62C14-1255-2818-BC02-8E2206607E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09746B-6138-6A23-346C-29FCE7532F6F}"/>
              </a:ext>
            </a:extLst>
          </p:cNvPr>
          <p:cNvSpPr>
            <a:spLocks noGrp="1"/>
          </p:cNvSpPr>
          <p:nvPr>
            <p:ph type="sldNum" sz="quarter" idx="12"/>
          </p:nvPr>
        </p:nvSpPr>
        <p:spPr/>
        <p:txBody>
          <a:bodyPr/>
          <a:lstStyle/>
          <a:p>
            <a:fld id="{84B6054E-2BD8-46A5-9D42-5737E2B6C8AF}" type="slidenum">
              <a:rPr lang="en-US" smtClean="0"/>
              <a:t>‹#›</a:t>
            </a:fld>
            <a:endParaRPr lang="en-US"/>
          </a:p>
        </p:txBody>
      </p:sp>
    </p:spTree>
    <p:extLst>
      <p:ext uri="{BB962C8B-B14F-4D97-AF65-F5344CB8AC3E}">
        <p14:creationId xmlns:p14="http://schemas.microsoft.com/office/powerpoint/2010/main" val="347439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D1504A-316B-942D-B510-A70E51668651}"/>
              </a:ext>
            </a:extLst>
          </p:cNvPr>
          <p:cNvSpPr>
            <a:spLocks noGrp="1"/>
          </p:cNvSpPr>
          <p:nvPr>
            <p:ph type="dt" sz="half" idx="10"/>
          </p:nvPr>
        </p:nvSpPr>
        <p:spPr/>
        <p:txBody>
          <a:bodyPr/>
          <a:lstStyle/>
          <a:p>
            <a:fld id="{9C9D9511-728E-4AA9-869C-ED0675763A3D}" type="datetimeFigureOut">
              <a:rPr lang="en-US" smtClean="0"/>
              <a:t>7/18/2024</a:t>
            </a:fld>
            <a:endParaRPr lang="en-US"/>
          </a:p>
        </p:txBody>
      </p:sp>
      <p:sp>
        <p:nvSpPr>
          <p:cNvPr id="3" name="Footer Placeholder 2">
            <a:extLst>
              <a:ext uri="{FF2B5EF4-FFF2-40B4-BE49-F238E27FC236}">
                <a16:creationId xmlns:a16="http://schemas.microsoft.com/office/drawing/2014/main" id="{AFAF72D8-E0F4-6934-A107-EA23482CBB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206BB1-A945-9791-64AD-44707AA2C79E}"/>
              </a:ext>
            </a:extLst>
          </p:cNvPr>
          <p:cNvSpPr>
            <a:spLocks noGrp="1"/>
          </p:cNvSpPr>
          <p:nvPr>
            <p:ph type="sldNum" sz="quarter" idx="12"/>
          </p:nvPr>
        </p:nvSpPr>
        <p:spPr/>
        <p:txBody>
          <a:bodyPr/>
          <a:lstStyle/>
          <a:p>
            <a:fld id="{84B6054E-2BD8-46A5-9D42-5737E2B6C8AF}" type="slidenum">
              <a:rPr lang="en-US" smtClean="0"/>
              <a:t>‹#›</a:t>
            </a:fld>
            <a:endParaRPr lang="en-US"/>
          </a:p>
        </p:txBody>
      </p:sp>
    </p:spTree>
    <p:extLst>
      <p:ext uri="{BB962C8B-B14F-4D97-AF65-F5344CB8AC3E}">
        <p14:creationId xmlns:p14="http://schemas.microsoft.com/office/powerpoint/2010/main" val="26881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DF98-08B5-0C4E-6931-9C4108FC0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8787A0-9E65-0AE1-F095-234E08EE8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BE2536-1A83-EB5C-79AF-FFE2234574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06814-91DC-3315-3F46-244E26FA6671}"/>
              </a:ext>
            </a:extLst>
          </p:cNvPr>
          <p:cNvSpPr>
            <a:spLocks noGrp="1"/>
          </p:cNvSpPr>
          <p:nvPr>
            <p:ph type="dt" sz="half" idx="10"/>
          </p:nvPr>
        </p:nvSpPr>
        <p:spPr/>
        <p:txBody>
          <a:bodyPr/>
          <a:lstStyle/>
          <a:p>
            <a:fld id="{9C9D9511-728E-4AA9-869C-ED0675763A3D}" type="datetimeFigureOut">
              <a:rPr lang="en-US" smtClean="0"/>
              <a:t>7/18/2024</a:t>
            </a:fld>
            <a:endParaRPr lang="en-US"/>
          </a:p>
        </p:txBody>
      </p:sp>
      <p:sp>
        <p:nvSpPr>
          <p:cNvPr id="6" name="Footer Placeholder 5">
            <a:extLst>
              <a:ext uri="{FF2B5EF4-FFF2-40B4-BE49-F238E27FC236}">
                <a16:creationId xmlns:a16="http://schemas.microsoft.com/office/drawing/2014/main" id="{6BE8CB82-481F-CA5A-240F-DF59F6DA8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67B56-AC24-2C51-34CD-0F807C7CB378}"/>
              </a:ext>
            </a:extLst>
          </p:cNvPr>
          <p:cNvSpPr>
            <a:spLocks noGrp="1"/>
          </p:cNvSpPr>
          <p:nvPr>
            <p:ph type="sldNum" sz="quarter" idx="12"/>
          </p:nvPr>
        </p:nvSpPr>
        <p:spPr/>
        <p:txBody>
          <a:bodyPr/>
          <a:lstStyle/>
          <a:p>
            <a:fld id="{84B6054E-2BD8-46A5-9D42-5737E2B6C8AF}" type="slidenum">
              <a:rPr lang="en-US" smtClean="0"/>
              <a:t>‹#›</a:t>
            </a:fld>
            <a:endParaRPr lang="en-US"/>
          </a:p>
        </p:txBody>
      </p:sp>
    </p:spTree>
    <p:extLst>
      <p:ext uri="{BB962C8B-B14F-4D97-AF65-F5344CB8AC3E}">
        <p14:creationId xmlns:p14="http://schemas.microsoft.com/office/powerpoint/2010/main" val="16361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3043-F335-5100-D999-B57A1C77E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386368-C8C5-8052-EA36-07B6937FB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24BD9D-20EF-02EA-04CC-13BD866F9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C6E4B-C39D-9F36-0F6C-AEBFD1A30332}"/>
              </a:ext>
            </a:extLst>
          </p:cNvPr>
          <p:cNvSpPr>
            <a:spLocks noGrp="1"/>
          </p:cNvSpPr>
          <p:nvPr>
            <p:ph type="dt" sz="half" idx="10"/>
          </p:nvPr>
        </p:nvSpPr>
        <p:spPr/>
        <p:txBody>
          <a:bodyPr/>
          <a:lstStyle/>
          <a:p>
            <a:fld id="{9C9D9511-728E-4AA9-869C-ED0675763A3D}" type="datetimeFigureOut">
              <a:rPr lang="en-US" smtClean="0"/>
              <a:t>7/18/2024</a:t>
            </a:fld>
            <a:endParaRPr lang="en-US"/>
          </a:p>
        </p:txBody>
      </p:sp>
      <p:sp>
        <p:nvSpPr>
          <p:cNvPr id="6" name="Footer Placeholder 5">
            <a:extLst>
              <a:ext uri="{FF2B5EF4-FFF2-40B4-BE49-F238E27FC236}">
                <a16:creationId xmlns:a16="http://schemas.microsoft.com/office/drawing/2014/main" id="{B348859E-DD46-74A2-5074-8F24CE176A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CBFCC-FF4E-BEC1-DC46-23C11B779450}"/>
              </a:ext>
            </a:extLst>
          </p:cNvPr>
          <p:cNvSpPr>
            <a:spLocks noGrp="1"/>
          </p:cNvSpPr>
          <p:nvPr>
            <p:ph type="sldNum" sz="quarter" idx="12"/>
          </p:nvPr>
        </p:nvSpPr>
        <p:spPr/>
        <p:txBody>
          <a:bodyPr/>
          <a:lstStyle/>
          <a:p>
            <a:fld id="{84B6054E-2BD8-46A5-9D42-5737E2B6C8AF}" type="slidenum">
              <a:rPr lang="en-US" smtClean="0"/>
              <a:t>‹#›</a:t>
            </a:fld>
            <a:endParaRPr lang="en-US"/>
          </a:p>
        </p:txBody>
      </p:sp>
    </p:spTree>
    <p:extLst>
      <p:ext uri="{BB962C8B-B14F-4D97-AF65-F5344CB8AC3E}">
        <p14:creationId xmlns:p14="http://schemas.microsoft.com/office/powerpoint/2010/main" val="23707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B369F-FF50-F906-ABD5-FBEE8F619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C6612D-8C4B-9B48-1F8E-6D455B3E84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32694-8277-ED2A-167A-F426C1CEB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D9511-728E-4AA9-869C-ED0675763A3D}" type="datetimeFigureOut">
              <a:rPr lang="en-US" smtClean="0"/>
              <a:t>7/18/2024</a:t>
            </a:fld>
            <a:endParaRPr lang="en-US"/>
          </a:p>
        </p:txBody>
      </p:sp>
      <p:sp>
        <p:nvSpPr>
          <p:cNvPr id="5" name="Footer Placeholder 4">
            <a:extLst>
              <a:ext uri="{FF2B5EF4-FFF2-40B4-BE49-F238E27FC236}">
                <a16:creationId xmlns:a16="http://schemas.microsoft.com/office/drawing/2014/main" id="{FABDE501-D31F-01CB-0F4B-816EDAFA1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F52651-D91F-BD12-D50B-CD23DC55EA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B6054E-2BD8-46A5-9D42-5737E2B6C8AF}" type="slidenum">
              <a:rPr lang="en-US" smtClean="0"/>
              <a:t>‹#›</a:t>
            </a:fld>
            <a:endParaRPr lang="en-US"/>
          </a:p>
        </p:txBody>
      </p:sp>
    </p:spTree>
    <p:extLst>
      <p:ext uri="{BB962C8B-B14F-4D97-AF65-F5344CB8AC3E}">
        <p14:creationId xmlns:p14="http://schemas.microsoft.com/office/powerpoint/2010/main" val="2916219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84" r:id="rId16"/>
    <p:sldLayoutId id="2147483685" r:id="rId17"/>
    <p:sldLayoutId id="2147483686" r:id="rId18"/>
    <p:sldLayoutId id="214748368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microsoft.com/office/2018/10/relationships/comments" Target="../comments/modernComment_7FA35E4C_190B94EE.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microsoft.com/office/2018/10/relationships/comments" Target="../comments/modernComment_7FA35E48_4AE4EAF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7FA35E49_A19DB9F6.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7FA35E38_E8185159.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5BB4A5-9788-F848-9F13-BBBA92E5877C}"/>
              </a:ext>
            </a:extLst>
          </p:cNvPr>
          <p:cNvSpPr>
            <a:spLocks noGrp="1"/>
          </p:cNvSpPr>
          <p:nvPr>
            <p:ph type="body" sz="quarter" idx="13"/>
          </p:nvPr>
        </p:nvSpPr>
        <p:spPr>
          <a:xfrm>
            <a:off x="5623366" y="3021513"/>
            <a:ext cx="5600693" cy="3020610"/>
          </a:xfrm>
        </p:spPr>
        <p:txBody>
          <a:bodyPr lIns="91440" tIns="45720" rIns="91440" bIns="45720" anchor="t">
            <a:normAutofit/>
          </a:bodyPr>
          <a:lstStyle/>
          <a:p>
            <a:r>
              <a:rPr lang="en-US" sz="4000">
                <a:latin typeface="Roboto Condensed"/>
                <a:ea typeface="Roboto Condensed"/>
                <a:cs typeface="Roboto Condensed"/>
              </a:rPr>
              <a:t>2024 SHUJAAZ PULSE CHECKS AND MONTHLY DEEP DIVE SESSIONS OVERVIEW</a:t>
            </a:r>
          </a:p>
        </p:txBody>
      </p:sp>
    </p:spTree>
    <p:extLst>
      <p:ext uri="{BB962C8B-B14F-4D97-AF65-F5344CB8AC3E}">
        <p14:creationId xmlns:p14="http://schemas.microsoft.com/office/powerpoint/2010/main" val="226425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B96DED-77B9-1DE0-96A8-955590734838}"/>
              </a:ext>
            </a:extLst>
          </p:cNvPr>
          <p:cNvSpPr txBox="1"/>
          <p:nvPr/>
        </p:nvSpPr>
        <p:spPr>
          <a:xfrm>
            <a:off x="2600960" y="219372"/>
            <a:ext cx="7823200"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dirty="0">
                <a:solidFill>
                  <a:schemeClr val="tx1">
                    <a:lumMod val="75000"/>
                    <a:lumOff val="25000"/>
                  </a:schemeClr>
                </a:solidFill>
                <a:latin typeface="Roboto Condensed" panose="02000000000000000000" pitchFamily="2" charset="0"/>
                <a:ea typeface="Roboto Condensed" panose="02000000000000000000" pitchFamily="2" charset="0"/>
              </a:rPr>
              <a:t>TARGET 2024</a:t>
            </a:r>
          </a:p>
        </p:txBody>
      </p:sp>
      <p:sp>
        <p:nvSpPr>
          <p:cNvPr id="22" name="Rectangle 21">
            <a:extLst>
              <a:ext uri="{FF2B5EF4-FFF2-40B4-BE49-F238E27FC236}">
                <a16:creationId xmlns:a16="http://schemas.microsoft.com/office/drawing/2014/main" id="{32956BB3-8034-5CAB-497B-EB0470860A2E}"/>
              </a:ext>
            </a:extLst>
          </p:cNvPr>
          <p:cNvSpPr/>
          <p:nvPr/>
        </p:nvSpPr>
        <p:spPr>
          <a:xfrm>
            <a:off x="528638" y="1100142"/>
            <a:ext cx="11500076" cy="55384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2" name="Table 1">
            <a:extLst>
              <a:ext uri="{FF2B5EF4-FFF2-40B4-BE49-F238E27FC236}">
                <a16:creationId xmlns:a16="http://schemas.microsoft.com/office/drawing/2014/main" id="{8BF9BB08-52D4-13C4-8A24-6FF48444F078}"/>
              </a:ext>
            </a:extLst>
          </p:cNvPr>
          <p:cNvGraphicFramePr>
            <a:graphicFrameLocks noGrp="1"/>
          </p:cNvGraphicFramePr>
          <p:nvPr/>
        </p:nvGraphicFramePr>
        <p:xfrm>
          <a:off x="1924512" y="1641417"/>
          <a:ext cx="7942924" cy="4455936"/>
        </p:xfrm>
        <a:graphic>
          <a:graphicData uri="http://schemas.openxmlformats.org/drawingml/2006/table">
            <a:tbl>
              <a:tblPr/>
              <a:tblGrid>
                <a:gridCol w="722084">
                  <a:extLst>
                    <a:ext uri="{9D8B030D-6E8A-4147-A177-3AD203B41FA5}">
                      <a16:colId xmlns:a16="http://schemas.microsoft.com/office/drawing/2014/main" val="4020588754"/>
                    </a:ext>
                  </a:extLst>
                </a:gridCol>
                <a:gridCol w="722084">
                  <a:extLst>
                    <a:ext uri="{9D8B030D-6E8A-4147-A177-3AD203B41FA5}">
                      <a16:colId xmlns:a16="http://schemas.microsoft.com/office/drawing/2014/main" val="2071818754"/>
                    </a:ext>
                  </a:extLst>
                </a:gridCol>
                <a:gridCol w="722084">
                  <a:extLst>
                    <a:ext uri="{9D8B030D-6E8A-4147-A177-3AD203B41FA5}">
                      <a16:colId xmlns:a16="http://schemas.microsoft.com/office/drawing/2014/main" val="3132647568"/>
                    </a:ext>
                  </a:extLst>
                </a:gridCol>
                <a:gridCol w="722084">
                  <a:extLst>
                    <a:ext uri="{9D8B030D-6E8A-4147-A177-3AD203B41FA5}">
                      <a16:colId xmlns:a16="http://schemas.microsoft.com/office/drawing/2014/main" val="3133465722"/>
                    </a:ext>
                  </a:extLst>
                </a:gridCol>
                <a:gridCol w="722084">
                  <a:extLst>
                    <a:ext uri="{9D8B030D-6E8A-4147-A177-3AD203B41FA5}">
                      <a16:colId xmlns:a16="http://schemas.microsoft.com/office/drawing/2014/main" val="2576754943"/>
                    </a:ext>
                  </a:extLst>
                </a:gridCol>
                <a:gridCol w="722084">
                  <a:extLst>
                    <a:ext uri="{9D8B030D-6E8A-4147-A177-3AD203B41FA5}">
                      <a16:colId xmlns:a16="http://schemas.microsoft.com/office/drawing/2014/main" val="1066617696"/>
                    </a:ext>
                  </a:extLst>
                </a:gridCol>
                <a:gridCol w="722084">
                  <a:extLst>
                    <a:ext uri="{9D8B030D-6E8A-4147-A177-3AD203B41FA5}">
                      <a16:colId xmlns:a16="http://schemas.microsoft.com/office/drawing/2014/main" val="3960182914"/>
                    </a:ext>
                  </a:extLst>
                </a:gridCol>
                <a:gridCol w="722084">
                  <a:extLst>
                    <a:ext uri="{9D8B030D-6E8A-4147-A177-3AD203B41FA5}">
                      <a16:colId xmlns:a16="http://schemas.microsoft.com/office/drawing/2014/main" val="1719400002"/>
                    </a:ext>
                  </a:extLst>
                </a:gridCol>
                <a:gridCol w="722084">
                  <a:extLst>
                    <a:ext uri="{9D8B030D-6E8A-4147-A177-3AD203B41FA5}">
                      <a16:colId xmlns:a16="http://schemas.microsoft.com/office/drawing/2014/main" val="3159481428"/>
                    </a:ext>
                  </a:extLst>
                </a:gridCol>
                <a:gridCol w="722084">
                  <a:extLst>
                    <a:ext uri="{9D8B030D-6E8A-4147-A177-3AD203B41FA5}">
                      <a16:colId xmlns:a16="http://schemas.microsoft.com/office/drawing/2014/main" val="3118747301"/>
                    </a:ext>
                  </a:extLst>
                </a:gridCol>
                <a:gridCol w="722084">
                  <a:extLst>
                    <a:ext uri="{9D8B030D-6E8A-4147-A177-3AD203B41FA5}">
                      <a16:colId xmlns:a16="http://schemas.microsoft.com/office/drawing/2014/main" val="803750398"/>
                    </a:ext>
                  </a:extLst>
                </a:gridCol>
              </a:tblGrid>
              <a:tr h="276275">
                <a:tc rowSpan="2" gridSpan="7">
                  <a:txBody>
                    <a:bodyPr/>
                    <a:lstStyle/>
                    <a:p>
                      <a:r>
                        <a:rPr lang="en-GB" sz="1400" b="1" dirty="0"/>
                        <a:t>SUGGESTED TARGET</a:t>
                      </a:r>
                      <a:endParaRPr lang="en-GB" sz="1400" dirty="0"/>
                    </a:p>
                  </a:txBody>
                  <a:tcPr marL="69069" marR="69069" marT="34534" marB="34534" anchor="ctr">
                    <a:lnL>
                      <a:noFill/>
                    </a:lnL>
                    <a:lnR>
                      <a:noFill/>
                    </a:lnR>
                    <a:lnT>
                      <a:noFill/>
                    </a:lnT>
                    <a:lnB>
                      <a:noFill/>
                    </a:lnB>
                    <a:noFill/>
                  </a:tcPr>
                </a:tc>
                <a:tc rowSpan="2" hMerge="1">
                  <a:txBody>
                    <a:bodyPr/>
                    <a:lstStyle/>
                    <a:p>
                      <a:endParaRPr lang="en-TZ"/>
                    </a:p>
                  </a:txBody>
                  <a:tcPr/>
                </a:tc>
                <a:tc rowSpan="2" hMerge="1">
                  <a:txBody>
                    <a:bodyPr/>
                    <a:lstStyle/>
                    <a:p>
                      <a:endParaRPr lang="en-TZ"/>
                    </a:p>
                  </a:txBody>
                  <a:tcPr/>
                </a:tc>
                <a:tc rowSpan="2" hMerge="1">
                  <a:txBody>
                    <a:bodyPr/>
                    <a:lstStyle/>
                    <a:p>
                      <a:endParaRPr lang="en-TZ"/>
                    </a:p>
                  </a:txBody>
                  <a:tcPr/>
                </a:tc>
                <a:tc rowSpan="2" hMerge="1">
                  <a:txBody>
                    <a:bodyPr/>
                    <a:lstStyle/>
                    <a:p>
                      <a:endParaRPr lang="en-TZ"/>
                    </a:p>
                  </a:txBody>
                  <a:tcPr/>
                </a:tc>
                <a:tc rowSpan="2" hMerge="1">
                  <a:txBody>
                    <a:bodyPr/>
                    <a:lstStyle/>
                    <a:p>
                      <a:endParaRPr lang="en-TZ"/>
                    </a:p>
                  </a:txBody>
                  <a:tcPr/>
                </a:tc>
                <a:tc rowSpan="2" hMerge="1">
                  <a:txBody>
                    <a:bodyPr/>
                    <a:lstStyle/>
                    <a:p>
                      <a:endParaRPr lang="en-TZ"/>
                    </a:p>
                  </a:txBody>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extLst>
                  <a:ext uri="{0D108BD9-81ED-4DB2-BD59-A6C34878D82A}">
                    <a16:rowId xmlns:a16="http://schemas.microsoft.com/office/drawing/2014/main" val="1012717966"/>
                  </a:ext>
                </a:extLst>
              </a:tr>
              <a:tr h="276275">
                <a:tc gridSpan="7" vMerge="1">
                  <a:txBody>
                    <a:bodyPr/>
                    <a:lstStyle/>
                    <a:p>
                      <a:endParaRPr lang="en-TZ"/>
                    </a:p>
                  </a:txBody>
                  <a:tcPr/>
                </a:tc>
                <a:tc hMerge="1" vMerge="1">
                  <a:txBody>
                    <a:bodyPr/>
                    <a:lstStyle/>
                    <a:p>
                      <a:endParaRPr lang="en-TZ"/>
                    </a:p>
                  </a:txBody>
                  <a:tcPr/>
                </a:tc>
                <a:tc hMerge="1" vMerge="1">
                  <a:txBody>
                    <a:bodyPr/>
                    <a:lstStyle/>
                    <a:p>
                      <a:endParaRPr lang="en-TZ"/>
                    </a:p>
                  </a:txBody>
                  <a:tcPr/>
                </a:tc>
                <a:tc hMerge="1" vMerge="1">
                  <a:txBody>
                    <a:bodyPr/>
                    <a:lstStyle/>
                    <a:p>
                      <a:endParaRPr lang="en-TZ"/>
                    </a:p>
                  </a:txBody>
                  <a:tcPr/>
                </a:tc>
                <a:tc hMerge="1" vMerge="1">
                  <a:txBody>
                    <a:bodyPr/>
                    <a:lstStyle/>
                    <a:p>
                      <a:endParaRPr lang="en-TZ"/>
                    </a:p>
                  </a:txBody>
                  <a:tcPr/>
                </a:tc>
                <a:tc hMerge="1" vMerge="1">
                  <a:txBody>
                    <a:bodyPr/>
                    <a:lstStyle/>
                    <a:p>
                      <a:endParaRPr lang="en-TZ"/>
                    </a:p>
                  </a:txBody>
                  <a:tcPr/>
                </a:tc>
                <a:tc hMerge="1" vMerge="1">
                  <a:txBody>
                    <a:bodyPr/>
                    <a:lstStyle/>
                    <a:p>
                      <a:endParaRPr lang="en-TZ"/>
                    </a:p>
                  </a:txBody>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extLst>
                  <a:ext uri="{0D108BD9-81ED-4DB2-BD59-A6C34878D82A}">
                    <a16:rowId xmlns:a16="http://schemas.microsoft.com/office/drawing/2014/main" val="2903611791"/>
                  </a:ext>
                </a:extLst>
              </a:tr>
              <a:tr h="276275">
                <a:tc gridSpan="7">
                  <a:txBody>
                    <a:bodyPr/>
                    <a:lstStyle/>
                    <a:p>
                      <a:r>
                        <a:rPr lang="en-US" sz="1400">
                          <a:effectLst/>
                        </a:rPr>
                        <a:t>1. 10,000 number of new subscribers on YouTube after 24 episodes</a:t>
                      </a:r>
                      <a:endParaRPr lang="en-US" sz="1400"/>
                    </a:p>
                  </a:txBody>
                  <a:tcPr marL="69069" marR="69069" marT="34534" marB="34534" anchor="ctr">
                    <a:lnL>
                      <a:noFill/>
                    </a:lnL>
                    <a:lnR>
                      <a:noFill/>
                    </a:lnR>
                    <a:lnT>
                      <a:noFill/>
                    </a:lnT>
                    <a:lnB>
                      <a:noFill/>
                    </a:lnB>
                    <a:noFill/>
                  </a:tcPr>
                </a:tc>
                <a:tc hMerge="1">
                  <a:txBody>
                    <a:bodyPr/>
                    <a:lstStyle/>
                    <a:p>
                      <a:endParaRPr lang="en-TZ"/>
                    </a:p>
                  </a:txBody>
                  <a:tcPr/>
                </a:tc>
                <a:tc hMerge="1">
                  <a:txBody>
                    <a:bodyPr/>
                    <a:lstStyle/>
                    <a:p>
                      <a:endParaRPr lang="en-TZ"/>
                    </a:p>
                  </a:txBody>
                  <a:tcPr/>
                </a:tc>
                <a:tc hMerge="1">
                  <a:txBody>
                    <a:bodyPr/>
                    <a:lstStyle/>
                    <a:p>
                      <a:endParaRPr lang="en-TZ"/>
                    </a:p>
                  </a:txBody>
                  <a:tcPr/>
                </a:tc>
                <a:tc hMerge="1">
                  <a:txBody>
                    <a:bodyPr/>
                    <a:lstStyle/>
                    <a:p>
                      <a:endParaRPr lang="en-TZ"/>
                    </a:p>
                  </a:txBody>
                  <a:tcPr/>
                </a:tc>
                <a:tc hMerge="1">
                  <a:txBody>
                    <a:bodyPr/>
                    <a:lstStyle/>
                    <a:p>
                      <a:endParaRPr lang="en-TZ"/>
                    </a:p>
                  </a:txBody>
                  <a:tcPr/>
                </a:tc>
                <a:tc hMerge="1">
                  <a:txBody>
                    <a:bodyPr/>
                    <a:lstStyle/>
                    <a:p>
                      <a:endParaRPr lang="en-TZ"/>
                    </a:p>
                  </a:txBody>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gridSpan="2">
                  <a:txBody>
                    <a:bodyPr/>
                    <a:lstStyle/>
                    <a:p>
                      <a:r>
                        <a:rPr lang="en-GB" sz="1400" b="1"/>
                        <a:t>Target no 3</a:t>
                      </a:r>
                      <a:endParaRPr lang="en-GB" sz="1400"/>
                    </a:p>
                  </a:txBody>
                  <a:tcPr marL="69069" marR="69069" marT="34534" marB="34534" anchor="ctr">
                    <a:lnL>
                      <a:noFill/>
                    </a:lnL>
                    <a:lnR>
                      <a:noFill/>
                    </a:lnR>
                    <a:lnT>
                      <a:noFill/>
                    </a:lnT>
                    <a:lnB>
                      <a:noFill/>
                    </a:lnB>
                    <a:noFill/>
                  </a:tcPr>
                </a:tc>
                <a:tc hMerge="1">
                  <a:txBody>
                    <a:bodyPr/>
                    <a:lstStyle/>
                    <a:p>
                      <a:endParaRPr lang="en-TZ"/>
                    </a:p>
                  </a:txBody>
                  <a:tcPr/>
                </a:tc>
                <a:extLst>
                  <a:ext uri="{0D108BD9-81ED-4DB2-BD59-A6C34878D82A}">
                    <a16:rowId xmlns:a16="http://schemas.microsoft.com/office/drawing/2014/main" val="2165779105"/>
                  </a:ext>
                </a:extLst>
              </a:tr>
              <a:tr h="483482">
                <a:tc gridSpan="8">
                  <a:txBody>
                    <a:bodyPr/>
                    <a:lstStyle/>
                    <a:p>
                      <a:r>
                        <a:rPr lang="en-US" sz="1400">
                          <a:effectLst/>
                        </a:rPr>
                        <a:t>2. 50,000 number of new followers on IG / TT / FB/WHATSAPP after 24 episodes.</a:t>
                      </a:r>
                      <a:endParaRPr lang="en-US" sz="1400"/>
                    </a:p>
                  </a:txBody>
                  <a:tcPr marL="69069" marR="69069" marT="34534" marB="34534" anchor="ctr">
                    <a:lnL>
                      <a:noFill/>
                    </a:lnL>
                    <a:lnR>
                      <a:noFill/>
                    </a:lnR>
                    <a:lnT>
                      <a:noFill/>
                    </a:lnT>
                    <a:lnB>
                      <a:noFill/>
                    </a:lnB>
                    <a:noFill/>
                  </a:tcPr>
                </a:tc>
                <a:tc hMerge="1">
                  <a:txBody>
                    <a:bodyPr/>
                    <a:lstStyle/>
                    <a:p>
                      <a:endParaRPr lang="en-TZ"/>
                    </a:p>
                  </a:txBody>
                  <a:tcPr/>
                </a:tc>
                <a:tc hMerge="1">
                  <a:txBody>
                    <a:bodyPr/>
                    <a:lstStyle/>
                    <a:p>
                      <a:endParaRPr lang="en-TZ"/>
                    </a:p>
                  </a:txBody>
                  <a:tcPr/>
                </a:tc>
                <a:tc hMerge="1">
                  <a:txBody>
                    <a:bodyPr/>
                    <a:lstStyle/>
                    <a:p>
                      <a:endParaRPr lang="en-TZ"/>
                    </a:p>
                  </a:txBody>
                  <a:tcPr/>
                </a:tc>
                <a:tc hMerge="1">
                  <a:txBody>
                    <a:bodyPr/>
                    <a:lstStyle/>
                    <a:p>
                      <a:endParaRPr lang="en-TZ"/>
                    </a:p>
                  </a:txBody>
                  <a:tcPr/>
                </a:tc>
                <a:tc hMerge="1">
                  <a:txBody>
                    <a:bodyPr/>
                    <a:lstStyle/>
                    <a:p>
                      <a:endParaRPr lang="en-TZ"/>
                    </a:p>
                  </a:txBody>
                  <a:tcPr/>
                </a:tc>
                <a:tc hMerge="1">
                  <a:txBody>
                    <a:bodyPr/>
                    <a:lstStyle/>
                    <a:p>
                      <a:endParaRPr lang="en-TZ"/>
                    </a:p>
                  </a:txBody>
                  <a:tcPr/>
                </a:tc>
                <a:tc hMerge="1">
                  <a:txBody>
                    <a:bodyPr/>
                    <a:lstStyle/>
                    <a:p>
                      <a:endParaRPr lang="en-TZ"/>
                    </a:p>
                  </a:txBody>
                  <a:tcPr/>
                </a:tc>
                <a:tc>
                  <a:txBody>
                    <a:bodyPr/>
                    <a:lstStyle/>
                    <a:p>
                      <a:r>
                        <a:rPr lang="en-TZ" sz="1400"/>
                        <a:t> </a:t>
                      </a:r>
                    </a:p>
                  </a:txBody>
                  <a:tcPr marL="69069" marR="69069" marT="34534" marB="34534" anchor="ctr">
                    <a:lnL>
                      <a:noFill/>
                    </a:lnL>
                    <a:lnR>
                      <a:noFill/>
                    </a:lnR>
                    <a:lnT>
                      <a:noFill/>
                    </a:lnT>
                    <a:lnB>
                      <a:noFill/>
                    </a:lnB>
                    <a:noFill/>
                  </a:tcPr>
                </a:tc>
                <a:tc gridSpan="2">
                  <a:txBody>
                    <a:bodyPr/>
                    <a:lstStyle/>
                    <a:p>
                      <a:r>
                        <a:rPr lang="en-GB" sz="1400" b="1"/>
                        <a:t>Reach: 8,298,634.3</a:t>
                      </a:r>
                      <a:endParaRPr lang="en-GB" sz="1400"/>
                    </a:p>
                  </a:txBody>
                  <a:tcPr marL="69069" marR="69069" marT="34534" marB="34534" anchor="ctr">
                    <a:lnL>
                      <a:noFill/>
                    </a:lnL>
                    <a:lnR>
                      <a:noFill/>
                    </a:lnR>
                    <a:lnT>
                      <a:noFill/>
                    </a:lnT>
                    <a:lnB>
                      <a:noFill/>
                    </a:lnB>
                    <a:noFill/>
                  </a:tcPr>
                </a:tc>
                <a:tc hMerge="1">
                  <a:txBody>
                    <a:bodyPr/>
                    <a:lstStyle/>
                    <a:p>
                      <a:endParaRPr lang="en-TZ"/>
                    </a:p>
                  </a:txBody>
                  <a:tcPr/>
                </a:tc>
                <a:extLst>
                  <a:ext uri="{0D108BD9-81ED-4DB2-BD59-A6C34878D82A}">
                    <a16:rowId xmlns:a16="http://schemas.microsoft.com/office/drawing/2014/main" val="982664706"/>
                  </a:ext>
                </a:extLst>
              </a:tr>
              <a:tr h="483482">
                <a:tc gridSpan="8">
                  <a:txBody>
                    <a:bodyPr/>
                    <a:lstStyle/>
                    <a:p>
                      <a:r>
                        <a:rPr lang="en-US" sz="1400">
                          <a:effectLst/>
                        </a:rPr>
                        <a:t>3. 10% Increased engagement with Shujaaz content on our online channels monthly</a:t>
                      </a:r>
                      <a:endParaRPr lang="en-US" sz="1400"/>
                    </a:p>
                  </a:txBody>
                  <a:tcPr marL="69069" marR="69069" marT="34534" marB="34534" anchor="ctr">
                    <a:lnL>
                      <a:noFill/>
                    </a:lnL>
                    <a:lnR>
                      <a:noFill/>
                    </a:lnR>
                    <a:lnT>
                      <a:noFill/>
                    </a:lnT>
                    <a:lnB>
                      <a:noFill/>
                    </a:lnB>
                    <a:noFill/>
                  </a:tcPr>
                </a:tc>
                <a:tc hMerge="1">
                  <a:txBody>
                    <a:bodyPr/>
                    <a:lstStyle/>
                    <a:p>
                      <a:endParaRPr lang="en-TZ"/>
                    </a:p>
                  </a:txBody>
                  <a:tcPr/>
                </a:tc>
                <a:tc hMerge="1">
                  <a:txBody>
                    <a:bodyPr/>
                    <a:lstStyle/>
                    <a:p>
                      <a:endParaRPr lang="en-TZ"/>
                    </a:p>
                  </a:txBody>
                  <a:tcPr/>
                </a:tc>
                <a:tc hMerge="1">
                  <a:txBody>
                    <a:bodyPr/>
                    <a:lstStyle/>
                    <a:p>
                      <a:endParaRPr lang="en-TZ"/>
                    </a:p>
                  </a:txBody>
                  <a:tcPr/>
                </a:tc>
                <a:tc hMerge="1">
                  <a:txBody>
                    <a:bodyPr/>
                    <a:lstStyle/>
                    <a:p>
                      <a:endParaRPr lang="en-TZ"/>
                    </a:p>
                  </a:txBody>
                  <a:tcPr/>
                </a:tc>
                <a:tc hMerge="1">
                  <a:txBody>
                    <a:bodyPr/>
                    <a:lstStyle/>
                    <a:p>
                      <a:endParaRPr lang="en-TZ"/>
                    </a:p>
                  </a:txBody>
                  <a:tcPr/>
                </a:tc>
                <a:tc hMerge="1">
                  <a:txBody>
                    <a:bodyPr/>
                    <a:lstStyle/>
                    <a:p>
                      <a:endParaRPr lang="en-TZ"/>
                    </a:p>
                  </a:txBody>
                  <a:tcPr/>
                </a:tc>
                <a:tc hMerge="1">
                  <a:txBody>
                    <a:bodyPr/>
                    <a:lstStyle/>
                    <a:p>
                      <a:endParaRPr lang="en-TZ"/>
                    </a:p>
                  </a:txBody>
                  <a:tcPr/>
                </a:tc>
                <a:tc>
                  <a:txBody>
                    <a:bodyPr/>
                    <a:lstStyle/>
                    <a:p>
                      <a:r>
                        <a:rPr lang="en-TZ" sz="1400"/>
                        <a:t> </a:t>
                      </a:r>
                    </a:p>
                  </a:txBody>
                  <a:tcPr marL="69069" marR="69069" marT="34534" marB="34534" anchor="ctr">
                    <a:lnL>
                      <a:noFill/>
                    </a:lnL>
                    <a:lnR>
                      <a:noFill/>
                    </a:lnR>
                    <a:lnT>
                      <a:noFill/>
                    </a:lnT>
                    <a:lnB>
                      <a:noFill/>
                    </a:lnB>
                    <a:noFill/>
                  </a:tcPr>
                </a:tc>
                <a:tc gridSpan="2">
                  <a:txBody>
                    <a:bodyPr/>
                    <a:lstStyle/>
                    <a:p>
                      <a:r>
                        <a:rPr lang="en-GB" sz="1400" b="1"/>
                        <a:t>Engagement Rate: 2.31%</a:t>
                      </a:r>
                      <a:endParaRPr lang="en-GB" sz="1400"/>
                    </a:p>
                  </a:txBody>
                  <a:tcPr marL="69069" marR="69069" marT="34534" marB="34534" anchor="ctr">
                    <a:lnL>
                      <a:noFill/>
                    </a:lnL>
                    <a:lnR>
                      <a:noFill/>
                    </a:lnR>
                    <a:lnT>
                      <a:noFill/>
                    </a:lnT>
                    <a:lnB>
                      <a:noFill/>
                    </a:lnB>
                    <a:noFill/>
                  </a:tcPr>
                </a:tc>
                <a:tc hMerge="1">
                  <a:txBody>
                    <a:bodyPr/>
                    <a:lstStyle/>
                    <a:p>
                      <a:endParaRPr lang="en-TZ"/>
                    </a:p>
                  </a:txBody>
                  <a:tcPr/>
                </a:tc>
                <a:extLst>
                  <a:ext uri="{0D108BD9-81ED-4DB2-BD59-A6C34878D82A}">
                    <a16:rowId xmlns:a16="http://schemas.microsoft.com/office/drawing/2014/main" val="2478411211"/>
                  </a:ext>
                </a:extLst>
              </a:tr>
              <a:tr h="690689">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gridSpan="2">
                  <a:txBody>
                    <a:bodyPr/>
                    <a:lstStyle/>
                    <a:p>
                      <a:r>
                        <a:rPr lang="en-GB" sz="1400" b="1"/>
                        <a:t>Deep Engagement: 28,427.3</a:t>
                      </a:r>
                      <a:endParaRPr lang="en-GB" sz="1400"/>
                    </a:p>
                  </a:txBody>
                  <a:tcPr marL="69069" marR="69069" marT="34534" marB="34534" anchor="ctr">
                    <a:lnL>
                      <a:noFill/>
                    </a:lnL>
                    <a:lnR>
                      <a:noFill/>
                    </a:lnR>
                    <a:lnT>
                      <a:noFill/>
                    </a:lnT>
                    <a:lnB>
                      <a:noFill/>
                    </a:lnB>
                    <a:noFill/>
                  </a:tcPr>
                </a:tc>
                <a:tc hMerge="1">
                  <a:txBody>
                    <a:bodyPr/>
                    <a:lstStyle/>
                    <a:p>
                      <a:endParaRPr lang="en-TZ"/>
                    </a:p>
                  </a:txBody>
                  <a:tcPr/>
                </a:tc>
                <a:extLst>
                  <a:ext uri="{0D108BD9-81ED-4DB2-BD59-A6C34878D82A}">
                    <a16:rowId xmlns:a16="http://schemas.microsoft.com/office/drawing/2014/main" val="1730402907"/>
                  </a:ext>
                </a:extLst>
              </a:tr>
              <a:tr h="483482">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gridSpan="2">
                  <a:txBody>
                    <a:bodyPr/>
                    <a:lstStyle/>
                    <a:p>
                      <a:r>
                        <a:rPr lang="en-GB" sz="1400" b="1"/>
                        <a:t>Average Watch Time:</a:t>
                      </a:r>
                      <a:endParaRPr lang="en-GB" sz="1400"/>
                    </a:p>
                  </a:txBody>
                  <a:tcPr marL="69069" marR="69069" marT="34534" marB="34534" anchor="ctr">
                    <a:lnL>
                      <a:noFill/>
                    </a:lnL>
                    <a:lnR>
                      <a:noFill/>
                    </a:lnR>
                    <a:lnT>
                      <a:noFill/>
                    </a:lnT>
                    <a:lnB>
                      <a:noFill/>
                    </a:lnB>
                    <a:noFill/>
                  </a:tcPr>
                </a:tc>
                <a:tc hMerge="1">
                  <a:txBody>
                    <a:bodyPr/>
                    <a:lstStyle/>
                    <a:p>
                      <a:endParaRPr lang="en-TZ"/>
                    </a:p>
                  </a:txBody>
                  <a:tcPr/>
                </a:tc>
                <a:extLst>
                  <a:ext uri="{0D108BD9-81ED-4DB2-BD59-A6C34878D82A}">
                    <a16:rowId xmlns:a16="http://schemas.microsoft.com/office/drawing/2014/main" val="4061934120"/>
                  </a:ext>
                </a:extLst>
              </a:tr>
              <a:tr h="276275">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extLst>
                  <a:ext uri="{0D108BD9-81ED-4DB2-BD59-A6C34878D82A}">
                    <a16:rowId xmlns:a16="http://schemas.microsoft.com/office/drawing/2014/main" val="2492029466"/>
                  </a:ext>
                </a:extLst>
              </a:tr>
              <a:tr h="276275">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gridSpan="2">
                  <a:txBody>
                    <a:bodyPr/>
                    <a:lstStyle/>
                    <a:p>
                      <a:r>
                        <a:rPr lang="en-GB" sz="1400"/>
                        <a:t>FB: 33.22</a:t>
                      </a:r>
                    </a:p>
                  </a:txBody>
                  <a:tcPr marL="69069" marR="69069" marT="34534" marB="34534" anchor="ctr">
                    <a:lnL>
                      <a:noFill/>
                    </a:lnL>
                    <a:lnR>
                      <a:noFill/>
                    </a:lnR>
                    <a:lnT>
                      <a:noFill/>
                    </a:lnT>
                    <a:lnB>
                      <a:noFill/>
                    </a:lnB>
                    <a:noFill/>
                  </a:tcPr>
                </a:tc>
                <a:tc hMerge="1">
                  <a:txBody>
                    <a:bodyPr/>
                    <a:lstStyle/>
                    <a:p>
                      <a:endParaRPr lang="en-TZ"/>
                    </a:p>
                  </a:txBody>
                  <a:tcPr/>
                </a:tc>
                <a:extLst>
                  <a:ext uri="{0D108BD9-81ED-4DB2-BD59-A6C34878D82A}">
                    <a16:rowId xmlns:a16="http://schemas.microsoft.com/office/drawing/2014/main" val="854093305"/>
                  </a:ext>
                </a:extLst>
              </a:tr>
              <a:tr h="276275">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gridSpan="2">
                  <a:txBody>
                    <a:bodyPr/>
                    <a:lstStyle/>
                    <a:p>
                      <a:r>
                        <a:rPr lang="en-GB" sz="1400"/>
                        <a:t>TT: 47.982</a:t>
                      </a:r>
                    </a:p>
                  </a:txBody>
                  <a:tcPr marL="69069" marR="69069" marT="34534" marB="34534" anchor="ctr">
                    <a:lnL>
                      <a:noFill/>
                    </a:lnL>
                    <a:lnR>
                      <a:noFill/>
                    </a:lnR>
                    <a:lnT>
                      <a:noFill/>
                    </a:lnT>
                    <a:lnB>
                      <a:noFill/>
                    </a:lnB>
                    <a:noFill/>
                  </a:tcPr>
                </a:tc>
                <a:tc hMerge="1">
                  <a:txBody>
                    <a:bodyPr/>
                    <a:lstStyle/>
                    <a:p>
                      <a:endParaRPr lang="en-TZ"/>
                    </a:p>
                  </a:txBody>
                  <a:tcPr/>
                </a:tc>
                <a:extLst>
                  <a:ext uri="{0D108BD9-81ED-4DB2-BD59-A6C34878D82A}">
                    <a16:rowId xmlns:a16="http://schemas.microsoft.com/office/drawing/2014/main" val="1988811259"/>
                  </a:ext>
                </a:extLst>
              </a:tr>
              <a:tr h="276275">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gridSpan="2">
                  <a:txBody>
                    <a:bodyPr/>
                    <a:lstStyle/>
                    <a:p>
                      <a:r>
                        <a:rPr lang="en-GB" sz="1400"/>
                        <a:t>YT: 40.249</a:t>
                      </a:r>
                    </a:p>
                  </a:txBody>
                  <a:tcPr marL="69069" marR="69069" marT="34534" marB="34534" anchor="ctr">
                    <a:lnL>
                      <a:noFill/>
                    </a:lnL>
                    <a:lnR>
                      <a:noFill/>
                    </a:lnR>
                    <a:lnT>
                      <a:noFill/>
                    </a:lnT>
                    <a:lnB>
                      <a:noFill/>
                    </a:lnB>
                    <a:noFill/>
                  </a:tcPr>
                </a:tc>
                <a:tc hMerge="1">
                  <a:txBody>
                    <a:bodyPr/>
                    <a:lstStyle/>
                    <a:p>
                      <a:endParaRPr lang="en-TZ"/>
                    </a:p>
                  </a:txBody>
                  <a:tcPr/>
                </a:tc>
                <a:extLst>
                  <a:ext uri="{0D108BD9-81ED-4DB2-BD59-A6C34878D82A}">
                    <a16:rowId xmlns:a16="http://schemas.microsoft.com/office/drawing/2014/main" val="3087258313"/>
                  </a:ext>
                </a:extLst>
              </a:tr>
              <a:tr h="276275">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a:t> </a:t>
                      </a:r>
                    </a:p>
                  </a:txBody>
                  <a:tcPr marL="69069" marR="69069" marT="34534" marB="34534" anchor="ctr">
                    <a:lnL>
                      <a:noFill/>
                    </a:lnL>
                    <a:lnR>
                      <a:noFill/>
                    </a:lnR>
                    <a:lnT>
                      <a:noFill/>
                    </a:lnT>
                    <a:lnB>
                      <a:noFill/>
                    </a:lnB>
                    <a:noFill/>
                  </a:tcPr>
                </a:tc>
                <a:tc>
                  <a:txBody>
                    <a:bodyPr/>
                    <a:lstStyle/>
                    <a:p>
                      <a:r>
                        <a:rPr lang="en-TZ" sz="1400" dirty="0"/>
                        <a:t> </a:t>
                      </a:r>
                    </a:p>
                  </a:txBody>
                  <a:tcPr marL="69069" marR="69069" marT="34534" marB="34534" anchor="ctr">
                    <a:lnL>
                      <a:noFill/>
                    </a:lnL>
                    <a:lnR>
                      <a:noFill/>
                    </a:lnR>
                    <a:lnT>
                      <a:noFill/>
                    </a:lnT>
                    <a:lnB>
                      <a:noFill/>
                    </a:lnB>
                    <a:noFill/>
                  </a:tcPr>
                </a:tc>
                <a:extLst>
                  <a:ext uri="{0D108BD9-81ED-4DB2-BD59-A6C34878D82A}">
                    <a16:rowId xmlns:a16="http://schemas.microsoft.com/office/drawing/2014/main" val="3749740517"/>
                  </a:ext>
                </a:extLst>
              </a:tr>
            </a:tbl>
          </a:graphicData>
        </a:graphic>
      </p:graphicFrame>
      <p:sp>
        <p:nvSpPr>
          <p:cNvPr id="3" name="Rectangle 1">
            <a:extLst>
              <a:ext uri="{FF2B5EF4-FFF2-40B4-BE49-F238E27FC236}">
                <a16:creationId xmlns:a16="http://schemas.microsoft.com/office/drawing/2014/main" id="{CB7F939D-7F3D-E5CF-B704-34D80D81C438}"/>
              </a:ext>
            </a:extLst>
          </p:cNvPr>
          <p:cNvSpPr>
            <a:spLocks noChangeArrowheads="1"/>
          </p:cNvSpPr>
          <p:nvPr/>
        </p:nvSpPr>
        <p:spPr bwMode="auto">
          <a:xfrm>
            <a:off x="2709862" y="14160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TZ"/>
          </a:p>
        </p:txBody>
      </p:sp>
    </p:spTree>
    <p:extLst>
      <p:ext uri="{BB962C8B-B14F-4D97-AF65-F5344CB8AC3E}">
        <p14:creationId xmlns:p14="http://schemas.microsoft.com/office/powerpoint/2010/main" val="4272418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58BCB4-E2C8-4A9B-9D4E-EC3812652F89}"/>
              </a:ext>
            </a:extLst>
          </p:cNvPr>
          <p:cNvSpPr txBox="1"/>
          <p:nvPr/>
        </p:nvSpPr>
        <p:spPr>
          <a:xfrm>
            <a:off x="81280" y="1236228"/>
            <a:ext cx="2377440" cy="8617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a:solidFill>
                  <a:schemeClr val="tx1">
                    <a:lumMod val="75000"/>
                    <a:lumOff val="25000"/>
                  </a:schemeClr>
                </a:solidFill>
                <a:latin typeface="Roboto Condensed" panose="02000000000000000000" pitchFamily="2" charset="0"/>
                <a:ea typeface="Roboto Condensed" panose="02000000000000000000" pitchFamily="2" charset="0"/>
              </a:rPr>
              <a:t>REACH</a:t>
            </a:r>
          </a:p>
          <a:p>
            <a:pPr algn="ctr"/>
            <a:r>
              <a:rPr lang="en-US" sz="1400" b="1">
                <a:solidFill>
                  <a:schemeClr val="tx1">
                    <a:lumMod val="75000"/>
                    <a:lumOff val="25000"/>
                  </a:schemeClr>
                </a:solidFill>
                <a:latin typeface="Roboto Condensed" panose="02000000000000000000" pitchFamily="2" charset="0"/>
                <a:ea typeface="Roboto Condensed" panose="02000000000000000000" pitchFamily="2" charset="0"/>
              </a:rPr>
              <a:t>TARGET: </a:t>
            </a:r>
            <a:r>
              <a:rPr lang="en-US" sz="1400" b="1">
                <a:solidFill>
                  <a:srgbClr val="FF0000"/>
                </a:solidFill>
                <a:latin typeface="Roboto Condensed" panose="02000000000000000000" pitchFamily="2" charset="0"/>
                <a:ea typeface="Roboto Condensed" panose="02000000000000000000" pitchFamily="2" charset="0"/>
              </a:rPr>
              <a:t>1.75M</a:t>
            </a:r>
          </a:p>
          <a:p>
            <a:pPr algn="ctr"/>
            <a:endParaRPr lang="en-US" sz="1200" b="1">
              <a:solidFill>
                <a:schemeClr val="tx1">
                  <a:lumMod val="75000"/>
                  <a:lumOff val="25000"/>
                </a:schemeClr>
              </a:solidFill>
              <a:latin typeface="Roboto Condensed" panose="02000000000000000000" pitchFamily="2" charset="0"/>
              <a:ea typeface="Roboto Condensed" panose="02000000000000000000" pitchFamily="2" charset="0"/>
            </a:endParaRPr>
          </a:p>
        </p:txBody>
      </p:sp>
      <p:sp>
        <p:nvSpPr>
          <p:cNvPr id="2" name="TextBox 1">
            <a:extLst>
              <a:ext uri="{FF2B5EF4-FFF2-40B4-BE49-F238E27FC236}">
                <a16:creationId xmlns:a16="http://schemas.microsoft.com/office/drawing/2014/main" id="{5F84F88D-BD99-0B3F-D0F9-D02320389AA3}"/>
              </a:ext>
            </a:extLst>
          </p:cNvPr>
          <p:cNvSpPr txBox="1"/>
          <p:nvPr/>
        </p:nvSpPr>
        <p:spPr>
          <a:xfrm>
            <a:off x="1288213" y="49777"/>
            <a:ext cx="9615576" cy="64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ctr"/>
            <a:r>
              <a:rPr lang="en-US" sz="2400" b="1">
                <a:solidFill>
                  <a:schemeClr val="tx1">
                    <a:lumMod val="75000"/>
                    <a:lumOff val="25000"/>
                  </a:schemeClr>
                </a:solidFill>
                <a:latin typeface="Roboto Condensed"/>
                <a:ea typeface="Roboto Condensed"/>
                <a:cs typeface="Roboto Condensed"/>
              </a:rPr>
              <a:t>WEEK ON WEEK OVERALL PERFOMANCE: KENYA </a:t>
            </a:r>
          </a:p>
          <a:p>
            <a:pPr algn="ctr"/>
            <a:endParaRPr lang="en-US" sz="1200" b="1">
              <a:solidFill>
                <a:schemeClr val="tx1">
                  <a:lumMod val="75000"/>
                  <a:lumOff val="25000"/>
                </a:schemeClr>
              </a:solidFill>
              <a:latin typeface="Roboto Condensed" panose="02000000000000000000" pitchFamily="2" charset="0"/>
              <a:ea typeface="Roboto Condensed" panose="02000000000000000000" pitchFamily="2" charset="0"/>
            </a:endParaRPr>
          </a:p>
        </p:txBody>
      </p:sp>
      <p:sp>
        <p:nvSpPr>
          <p:cNvPr id="10" name="TextBox 9">
            <a:extLst>
              <a:ext uri="{FF2B5EF4-FFF2-40B4-BE49-F238E27FC236}">
                <a16:creationId xmlns:a16="http://schemas.microsoft.com/office/drawing/2014/main" id="{8F218C03-2399-10E5-3F6E-DAFE5048C82D}"/>
              </a:ext>
            </a:extLst>
          </p:cNvPr>
          <p:cNvSpPr txBox="1"/>
          <p:nvPr/>
        </p:nvSpPr>
        <p:spPr>
          <a:xfrm>
            <a:off x="81280" y="2976377"/>
            <a:ext cx="2377440" cy="12618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a:solidFill>
                  <a:schemeClr val="tx1">
                    <a:lumMod val="75000"/>
                    <a:lumOff val="25000"/>
                  </a:schemeClr>
                </a:solidFill>
                <a:latin typeface="Roboto Condensed" panose="02000000000000000000" pitchFamily="2" charset="0"/>
                <a:ea typeface="Roboto Condensed" panose="02000000000000000000" pitchFamily="2" charset="0"/>
              </a:rPr>
              <a:t>ENGAGEMENT RATE</a:t>
            </a:r>
          </a:p>
          <a:p>
            <a:pPr algn="ctr"/>
            <a:r>
              <a:rPr lang="en-US" sz="1600" b="1">
                <a:solidFill>
                  <a:schemeClr val="tx1">
                    <a:lumMod val="75000"/>
                    <a:lumOff val="25000"/>
                  </a:schemeClr>
                </a:solidFill>
                <a:latin typeface="Roboto Condensed" panose="02000000000000000000" pitchFamily="2" charset="0"/>
                <a:ea typeface="Roboto Condensed" panose="02000000000000000000" pitchFamily="2" charset="0"/>
              </a:rPr>
              <a:t>TARGET: </a:t>
            </a:r>
            <a:r>
              <a:rPr lang="en-US" sz="1600" b="1">
                <a:solidFill>
                  <a:srgbClr val="FF0000"/>
                </a:solidFill>
                <a:latin typeface="Roboto Condensed" panose="02000000000000000000" pitchFamily="2" charset="0"/>
                <a:ea typeface="Roboto Condensed" panose="02000000000000000000" pitchFamily="2" charset="0"/>
              </a:rPr>
              <a:t>3%</a:t>
            </a:r>
          </a:p>
          <a:p>
            <a:pPr algn="ctr"/>
            <a:endParaRPr lang="en-US" sz="1200" b="1">
              <a:solidFill>
                <a:schemeClr val="tx1">
                  <a:lumMod val="75000"/>
                  <a:lumOff val="25000"/>
                </a:schemeClr>
              </a:solidFill>
              <a:latin typeface="Roboto Condensed" panose="02000000000000000000" pitchFamily="2" charset="0"/>
              <a:ea typeface="Roboto Condensed" panose="02000000000000000000" pitchFamily="2" charset="0"/>
            </a:endParaRPr>
          </a:p>
        </p:txBody>
      </p:sp>
      <p:sp>
        <p:nvSpPr>
          <p:cNvPr id="9" name="TextBox 8">
            <a:extLst>
              <a:ext uri="{FF2B5EF4-FFF2-40B4-BE49-F238E27FC236}">
                <a16:creationId xmlns:a16="http://schemas.microsoft.com/office/drawing/2014/main" id="{CD1205E6-D735-BD4E-03B7-E685428F9336}"/>
              </a:ext>
            </a:extLst>
          </p:cNvPr>
          <p:cNvSpPr txBox="1"/>
          <p:nvPr/>
        </p:nvSpPr>
        <p:spPr>
          <a:xfrm>
            <a:off x="81280" y="5229806"/>
            <a:ext cx="2377440" cy="12618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a:solidFill>
                  <a:schemeClr val="tx1">
                    <a:lumMod val="75000"/>
                    <a:lumOff val="25000"/>
                  </a:schemeClr>
                </a:solidFill>
                <a:latin typeface="Roboto Condensed" panose="02000000000000000000" pitchFamily="2" charset="0"/>
                <a:ea typeface="Roboto Condensed" panose="02000000000000000000" pitchFamily="2" charset="0"/>
              </a:rPr>
              <a:t>DEEP ENGAGEMENT</a:t>
            </a:r>
          </a:p>
          <a:p>
            <a:pPr algn="ctr"/>
            <a:r>
              <a:rPr lang="en-US" sz="1600" b="1">
                <a:solidFill>
                  <a:schemeClr val="tx1">
                    <a:lumMod val="75000"/>
                    <a:lumOff val="25000"/>
                  </a:schemeClr>
                </a:solidFill>
                <a:latin typeface="Roboto Condensed" panose="02000000000000000000" pitchFamily="2" charset="0"/>
                <a:ea typeface="Roboto Condensed" panose="02000000000000000000" pitchFamily="2" charset="0"/>
              </a:rPr>
              <a:t>TARGET:</a:t>
            </a:r>
            <a:r>
              <a:rPr lang="en-US" sz="1600" b="1">
                <a:solidFill>
                  <a:srgbClr val="FF0000"/>
                </a:solidFill>
                <a:latin typeface="Roboto Condensed" panose="02000000000000000000" pitchFamily="2" charset="0"/>
                <a:ea typeface="Roboto Condensed" panose="02000000000000000000" pitchFamily="2" charset="0"/>
              </a:rPr>
              <a:t>5,350</a:t>
            </a:r>
          </a:p>
          <a:p>
            <a:pPr algn="ctr"/>
            <a:endParaRPr lang="en-US" sz="1200" b="1">
              <a:solidFill>
                <a:schemeClr val="tx1">
                  <a:lumMod val="75000"/>
                  <a:lumOff val="25000"/>
                </a:schemeClr>
              </a:solidFill>
              <a:latin typeface="Roboto Condensed" panose="02000000000000000000" pitchFamily="2" charset="0"/>
              <a:ea typeface="Roboto Condensed" panose="02000000000000000000" pitchFamily="2" charset="0"/>
            </a:endParaRPr>
          </a:p>
        </p:txBody>
      </p:sp>
      <p:sp>
        <p:nvSpPr>
          <p:cNvPr id="12" name="TextBox 1">
            <a:extLst>
              <a:ext uri="{FF2B5EF4-FFF2-40B4-BE49-F238E27FC236}">
                <a16:creationId xmlns:a16="http://schemas.microsoft.com/office/drawing/2014/main" id="{F90DBAB2-9FBC-BD67-AFA8-210586D0C9D8}"/>
              </a:ext>
            </a:extLst>
          </p:cNvPr>
          <p:cNvSpPr txBox="1"/>
          <p:nvPr/>
        </p:nvSpPr>
        <p:spPr>
          <a:xfrm>
            <a:off x="9717576" y="1736542"/>
            <a:ext cx="2372425" cy="32624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200" b="1">
                <a:cs typeface="Calibri"/>
              </a:rPr>
              <a:t>Interpretation </a:t>
            </a:r>
          </a:p>
          <a:p>
            <a:endParaRPr lang="en-US"/>
          </a:p>
          <a:p>
            <a:endParaRPr lang="en-US" sz="800"/>
          </a:p>
          <a:p>
            <a:pPr marL="171450" indent="-171450">
              <a:buFont typeface="Arial" panose="020B0604020202020204" pitchFamily="34" charset="0"/>
              <a:buChar char="•"/>
            </a:pPr>
            <a:r>
              <a:rPr lang="en-US" sz="800"/>
              <a:t>Contraceptive content and </a:t>
            </a:r>
            <a:r>
              <a:rPr lang="en-US" sz="800" err="1"/>
              <a:t>dilema</a:t>
            </a:r>
            <a:endParaRPr lang="en-US" sz="800">
              <a:ea typeface="Calibri"/>
              <a:cs typeface="Calibri"/>
            </a:endParaRPr>
          </a:p>
          <a:p>
            <a:pPr marL="171450" indent="-171450">
              <a:buFont typeface="Arial" panose="020B0604020202020204" pitchFamily="34" charset="0"/>
              <a:buChar char="•"/>
            </a:pPr>
            <a:r>
              <a:rPr lang="en-US" sz="800"/>
              <a:t>High Engagement: A post by Maria Kim discussing family issues reached 82,909 people and had an engagement rate of 1.67%. This suggests that personal stories relating to family and relationships are highly engaging</a:t>
            </a:r>
          </a:p>
          <a:p>
            <a:pPr marL="171450" indent="-171450">
              <a:buFont typeface="Arial" panose="020B0604020202020204" pitchFamily="34" charset="0"/>
              <a:buChar char="•"/>
            </a:pPr>
            <a:r>
              <a:rPr lang="en-US" sz="800"/>
              <a:t>Photo format preforms better and generate most reach and Text format generated most deep engagement </a:t>
            </a:r>
            <a:r>
              <a:rPr lang="en-US" sz="800" err="1"/>
              <a:t>esp</a:t>
            </a:r>
            <a:r>
              <a:rPr lang="en-US" sz="800"/>
              <a:t> on week of 13th</a:t>
            </a:r>
          </a:p>
          <a:p>
            <a:pPr marL="171450" indent="-171450">
              <a:buFont typeface="Arial" panose="020B0604020202020204" pitchFamily="34" charset="0"/>
              <a:buChar char="•"/>
            </a:pPr>
            <a:r>
              <a:rPr lang="en-US" sz="800">
                <a:cs typeface="Calibri"/>
              </a:rPr>
              <a:t>Consistence of DJT and </a:t>
            </a:r>
            <a:r>
              <a:rPr lang="en-US" sz="800" err="1">
                <a:cs typeface="Calibri"/>
              </a:rPr>
              <a:t>Pendo</a:t>
            </a:r>
            <a:r>
              <a:rPr lang="en-US" sz="800">
                <a:cs typeface="Calibri"/>
              </a:rPr>
              <a:t> on maintaining deep engagement, with exploring of  UGC that trigger people to conversate.</a:t>
            </a:r>
          </a:p>
          <a:p>
            <a:pPr marL="171450" indent="-171450">
              <a:buFont typeface="Arial" panose="020B0604020202020204" pitchFamily="34" charset="0"/>
              <a:buChar char="•"/>
            </a:pPr>
            <a:r>
              <a:rPr lang="en-US" sz="800">
                <a:cs typeface="Calibri"/>
              </a:rPr>
              <a:t>FB Reels &amp; Photo  recorded the highest form number of  total shares which contribute in Deep engagement.</a:t>
            </a:r>
          </a:p>
          <a:p>
            <a:pPr marL="171450" indent="-171450">
              <a:buFont typeface="Arial" panose="020B0604020202020204" pitchFamily="34" charset="0"/>
              <a:buChar char="•"/>
            </a:pPr>
            <a:r>
              <a:rPr lang="en-US" sz="800">
                <a:cs typeface="Calibri"/>
              </a:rPr>
              <a:t>Reach and Shares are highly </a:t>
            </a:r>
            <a:r>
              <a:rPr lang="en-US" sz="800" err="1">
                <a:cs typeface="Calibri"/>
              </a:rPr>
              <a:t>dependant</a:t>
            </a:r>
            <a:r>
              <a:rPr lang="en-US" sz="800">
                <a:cs typeface="Calibri"/>
              </a:rPr>
              <a:t> on each other.</a:t>
            </a:r>
          </a:p>
          <a:p>
            <a:endParaRPr lang="en-US" sz="1000"/>
          </a:p>
          <a:p>
            <a:pPr marL="171450" indent="-171450">
              <a:buFont typeface="Arial" panose="020B0604020202020204" pitchFamily="34" charset="0"/>
              <a:buChar char="•"/>
            </a:pPr>
            <a:endParaRPr lang="en-US" sz="1000">
              <a:cs typeface="Calibri"/>
            </a:endParaRPr>
          </a:p>
          <a:p>
            <a:endParaRPr lang="en-US" sz="1100">
              <a:cs typeface="Calibri"/>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4D97520-5D2E-AB33-E1BF-3CE3C0D653EA}"/>
                  </a:ext>
                </a:extLst>
              </p14:cNvPr>
              <p14:cNvContentPartPr/>
              <p14:nvPr/>
            </p14:nvContentPartPr>
            <p14:xfrm>
              <a:off x="10936706" y="4088731"/>
              <a:ext cx="10026" cy="10026"/>
            </p14:xfrm>
          </p:contentPart>
        </mc:Choice>
        <mc:Fallback>
          <p:pic>
            <p:nvPicPr>
              <p:cNvPr id="5" name="Ink 4">
                <a:extLst>
                  <a:ext uri="{FF2B5EF4-FFF2-40B4-BE49-F238E27FC236}">
                    <a16:creationId xmlns:a16="http://schemas.microsoft.com/office/drawing/2014/main" id="{84D97520-5D2E-AB33-E1BF-3CE3C0D653EA}"/>
                  </a:ext>
                </a:extLst>
              </p:cNvPr>
              <p:cNvPicPr/>
              <p:nvPr/>
            </p:nvPicPr>
            <p:blipFill>
              <a:blip r:embed="rId4"/>
              <a:stretch>
                <a:fillRect/>
              </a:stretch>
            </p:blipFill>
            <p:spPr>
              <a:xfrm>
                <a:off x="10886576" y="3587431"/>
                <a:ext cx="109283" cy="1002600"/>
              </a:xfrm>
              <a:prstGeom prst="rect">
                <a:avLst/>
              </a:prstGeom>
            </p:spPr>
          </p:pic>
        </mc:Fallback>
      </mc:AlternateContent>
      <p:graphicFrame>
        <p:nvGraphicFramePr>
          <p:cNvPr id="3" name="Chart 2">
            <a:extLst>
              <a:ext uri="{FF2B5EF4-FFF2-40B4-BE49-F238E27FC236}">
                <a16:creationId xmlns:a16="http://schemas.microsoft.com/office/drawing/2014/main" id="{3372372C-1C68-B847-7F83-DB9AB34BE116}"/>
              </a:ext>
            </a:extLst>
          </p:cNvPr>
          <p:cNvGraphicFramePr>
            <a:graphicFrameLocks/>
          </p:cNvGraphicFramePr>
          <p:nvPr>
            <p:extLst>
              <p:ext uri="{D42A27DB-BD31-4B8C-83A1-F6EECF244321}">
                <p14:modId xmlns:p14="http://schemas.microsoft.com/office/powerpoint/2010/main" val="575575308"/>
              </p:ext>
            </p:extLst>
          </p:nvPr>
        </p:nvGraphicFramePr>
        <p:xfrm>
          <a:off x="3363315" y="687314"/>
          <a:ext cx="5465370" cy="173300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 name="Chart 3">
            <a:extLst>
              <a:ext uri="{FF2B5EF4-FFF2-40B4-BE49-F238E27FC236}">
                <a16:creationId xmlns:a16="http://schemas.microsoft.com/office/drawing/2014/main" id="{1EDB0E27-6F8E-2163-DBD3-DE256337AE34}"/>
              </a:ext>
            </a:extLst>
          </p:cNvPr>
          <p:cNvGraphicFramePr>
            <a:graphicFrameLocks/>
          </p:cNvGraphicFramePr>
          <p:nvPr>
            <p:extLst>
              <p:ext uri="{D42A27DB-BD31-4B8C-83A1-F6EECF244321}">
                <p14:modId xmlns:p14="http://schemas.microsoft.com/office/powerpoint/2010/main" val="955328385"/>
              </p:ext>
            </p:extLst>
          </p:nvPr>
        </p:nvGraphicFramePr>
        <p:xfrm>
          <a:off x="3602181" y="2699656"/>
          <a:ext cx="5465370" cy="161979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hart 12">
            <a:extLst>
              <a:ext uri="{FF2B5EF4-FFF2-40B4-BE49-F238E27FC236}">
                <a16:creationId xmlns:a16="http://schemas.microsoft.com/office/drawing/2014/main" id="{78618CAD-AFE6-97DB-33A7-32F9552BC5E1}"/>
              </a:ext>
            </a:extLst>
          </p:cNvPr>
          <p:cNvGraphicFramePr>
            <a:graphicFrameLocks/>
          </p:cNvGraphicFramePr>
          <p:nvPr>
            <p:extLst>
              <p:ext uri="{D42A27DB-BD31-4B8C-83A1-F6EECF244321}">
                <p14:modId xmlns:p14="http://schemas.microsoft.com/office/powerpoint/2010/main" val="1854929809"/>
              </p:ext>
            </p:extLst>
          </p:nvPr>
        </p:nvGraphicFramePr>
        <p:xfrm>
          <a:off x="3718561" y="4598635"/>
          <a:ext cx="4972594" cy="210696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004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865C575E-E15D-F66C-145B-ED58B47EE23E}"/>
              </a:ext>
            </a:extLst>
          </p:cNvPr>
          <p:cNvSpPr>
            <a:spLocks noChangeArrowheads="1"/>
          </p:cNvSpPr>
          <p:nvPr/>
        </p:nvSpPr>
        <p:spPr bwMode="auto">
          <a:xfrm>
            <a:off x="457200" y="341784"/>
            <a:ext cx="3097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4E6EB"/>
                </a:solidFill>
                <a:effectLst/>
                <a:latin typeface="Segoe UI Historic" panose="020B0502040204020203" pitchFamily="34" charset="0"/>
                <a:cs typeface="Segoe UI Historic" panose="020B0502040204020203" pitchFamily="34" charset="0"/>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 Placeholder 4">
            <a:extLst>
              <a:ext uri="{FF2B5EF4-FFF2-40B4-BE49-F238E27FC236}">
                <a16:creationId xmlns:a16="http://schemas.microsoft.com/office/drawing/2014/main" id="{3CA4AC09-D007-F06E-578F-74C73B0FBB56}"/>
              </a:ext>
            </a:extLst>
          </p:cNvPr>
          <p:cNvSpPr txBox="1">
            <a:spLocks/>
          </p:cNvSpPr>
          <p:nvPr/>
        </p:nvSpPr>
        <p:spPr>
          <a:xfrm>
            <a:off x="78461" y="58186"/>
            <a:ext cx="6280824" cy="647103"/>
          </a:xfrm>
          <a:prstGeom prst="rect">
            <a:avLst/>
          </a:prstGeom>
        </p:spPr>
        <p:txBody>
          <a:bodyPr vert="horz" lIns="91440" tIns="45720" rIns="91440" bIns="45720" rtlCol="0" anchor="t">
            <a:normAutofit fontScale="70000" lnSpcReduction="20000"/>
          </a:bodyPr>
          <a:lstStyle>
            <a:lvl1pPr marL="0" marR="0" indent="0" algn="l" defTabSz="914400" rtl="0" eaLnBrk="1" fontAlgn="auto" latinLnBrk="0" hangingPunct="1">
              <a:lnSpc>
                <a:spcPct val="100000"/>
              </a:lnSpc>
              <a:spcBef>
                <a:spcPts val="0"/>
              </a:spcBef>
              <a:spcAft>
                <a:spcPts val="0"/>
              </a:spcAft>
              <a:buClrTx/>
              <a:buSzTx/>
              <a:buFontTx/>
              <a:buNone/>
              <a:tabLst/>
              <a:defRPr lang="en-GB" sz="3200" b="1" i="0" kern="1200" dirty="0" smtClean="0">
                <a:solidFill>
                  <a:srgbClr val="FA0005"/>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Roboto Condensed"/>
                <a:ea typeface="Roboto Condensed"/>
                <a:cs typeface="Roboto Condensed"/>
              </a:rPr>
              <a:t>BEST PERFOMING SOCIAL MEDIA POST- REACH</a:t>
            </a:r>
          </a:p>
        </p:txBody>
      </p:sp>
      <p:sp>
        <p:nvSpPr>
          <p:cNvPr id="4" name="Text Placeholder 8">
            <a:extLst>
              <a:ext uri="{FF2B5EF4-FFF2-40B4-BE49-F238E27FC236}">
                <a16:creationId xmlns:a16="http://schemas.microsoft.com/office/drawing/2014/main" id="{5E3551E2-122E-2FD6-5218-8CCDA484C644}"/>
              </a:ext>
            </a:extLst>
          </p:cNvPr>
          <p:cNvSpPr>
            <a:spLocks noGrp="1"/>
          </p:cNvSpPr>
          <p:nvPr/>
        </p:nvSpPr>
        <p:spPr>
          <a:xfrm>
            <a:off x="612913" y="2284803"/>
            <a:ext cx="5551030" cy="886269"/>
          </a:xfrm>
          <a:prstGeom prst="rect">
            <a:avLst/>
          </a:prstGeom>
        </p:spPr>
        <p:txBody>
          <a:bodyPr vert="horz" lIns="91440" tIns="45720" rIns="91440" bIns="45720" numCol="1" rtlCol="0" anchor="t">
            <a:normAutofit/>
          </a:bodyPr>
          <a:lstStyle>
            <a:lvl1pPr marL="0" marR="0" indent="0" algn="l" defTabSz="914400" rtl="0" eaLnBrk="1" fontAlgn="auto" latinLnBrk="0" hangingPunct="1">
              <a:lnSpc>
                <a:spcPct val="100000"/>
              </a:lnSpc>
              <a:spcBef>
                <a:spcPts val="1000"/>
              </a:spcBef>
              <a:spcAft>
                <a:spcPts val="0"/>
              </a:spcAft>
              <a:buClrTx/>
              <a:buSzTx/>
              <a:buFontTx/>
              <a:buNone/>
              <a:tabLst/>
              <a:defRPr lang="en-GB" sz="1800" b="0" i="0" kern="1200">
                <a:solidFill>
                  <a:schemeClr val="bg1">
                    <a:lumMod val="7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rgbClr val="FF0000"/>
                </a:solidFill>
                <a:latin typeface="Roboto"/>
                <a:ea typeface="Roboto"/>
                <a:cs typeface="Roboto"/>
              </a:rPr>
              <a:t>Post format</a:t>
            </a:r>
            <a:r>
              <a:rPr lang="en-US">
                <a:latin typeface="Roboto"/>
                <a:ea typeface="Roboto"/>
                <a:cs typeface="Roboto"/>
              </a:rPr>
              <a:t>: </a:t>
            </a:r>
            <a:r>
              <a:rPr lang="en-US">
                <a:solidFill>
                  <a:schemeClr val="tx1">
                    <a:lumMod val="65000"/>
                    <a:lumOff val="35000"/>
                  </a:schemeClr>
                </a:solidFill>
                <a:latin typeface="Roboto"/>
                <a:ea typeface="Roboto"/>
                <a:cs typeface="Roboto"/>
              </a:rPr>
              <a:t>Facebook Overlay ( Text )</a:t>
            </a:r>
          </a:p>
          <a:p>
            <a:r>
              <a:rPr lang="en-US" b="1">
                <a:solidFill>
                  <a:schemeClr val="tx1">
                    <a:lumMod val="65000"/>
                    <a:lumOff val="35000"/>
                  </a:schemeClr>
                </a:solidFill>
                <a:latin typeface="Roboto"/>
                <a:ea typeface="Roboto"/>
                <a:cs typeface="Roboto"/>
              </a:rPr>
              <a:t>Why</a:t>
            </a:r>
            <a:r>
              <a:rPr lang="en-US">
                <a:solidFill>
                  <a:schemeClr val="tx1">
                    <a:lumMod val="65000"/>
                    <a:lumOff val="35000"/>
                  </a:schemeClr>
                </a:solidFill>
                <a:latin typeface="Roboto"/>
                <a:ea typeface="Roboto"/>
                <a:cs typeface="Roboto"/>
              </a:rPr>
              <a:t>: Clear CTA</a:t>
            </a:r>
          </a:p>
          <a:p>
            <a:endParaRPr lang="en-US">
              <a:solidFill>
                <a:schemeClr val="tx1">
                  <a:lumMod val="65000"/>
                  <a:lumOff val="35000"/>
                </a:schemeClr>
              </a:solidFill>
              <a:cs typeface="Roboto"/>
            </a:endParaRPr>
          </a:p>
        </p:txBody>
      </p:sp>
      <p:sp>
        <p:nvSpPr>
          <p:cNvPr id="5" name="Text Placeholder 8">
            <a:extLst>
              <a:ext uri="{FF2B5EF4-FFF2-40B4-BE49-F238E27FC236}">
                <a16:creationId xmlns:a16="http://schemas.microsoft.com/office/drawing/2014/main" id="{5E3551E2-122E-2FD6-5218-8CCDA484C644}"/>
              </a:ext>
            </a:extLst>
          </p:cNvPr>
          <p:cNvSpPr>
            <a:spLocks noGrp="1"/>
          </p:cNvSpPr>
          <p:nvPr/>
        </p:nvSpPr>
        <p:spPr>
          <a:xfrm>
            <a:off x="622741" y="4181488"/>
            <a:ext cx="5551030" cy="1745030"/>
          </a:xfrm>
          <a:prstGeom prst="rect">
            <a:avLst/>
          </a:prstGeom>
        </p:spPr>
        <p:txBody>
          <a:bodyPr vert="horz" lIns="91440" tIns="45720" rIns="91440" bIns="45720" numCol="1" rtlCol="0" anchor="t">
            <a:normAutofit/>
          </a:bodyPr>
          <a:lstStyle>
            <a:lvl1pPr marL="0" marR="0" indent="0" algn="l" defTabSz="914400" rtl="0" eaLnBrk="1" fontAlgn="auto" latinLnBrk="0" hangingPunct="1">
              <a:lnSpc>
                <a:spcPct val="100000"/>
              </a:lnSpc>
              <a:spcBef>
                <a:spcPts val="1000"/>
              </a:spcBef>
              <a:spcAft>
                <a:spcPts val="0"/>
              </a:spcAft>
              <a:buClrTx/>
              <a:buSzTx/>
              <a:buFontTx/>
              <a:buNone/>
              <a:tabLst/>
              <a:defRPr lang="en-GB" sz="1800" b="0" i="0" kern="1200">
                <a:solidFill>
                  <a:schemeClr val="bg1">
                    <a:lumMod val="7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Roboto"/>
              <a:ea typeface="Roboto"/>
              <a:cs typeface="Roboto"/>
            </a:endParaRPr>
          </a:p>
          <a:p>
            <a:pPr>
              <a:spcBef>
                <a:spcPts val="0"/>
              </a:spcBef>
            </a:pPr>
            <a:r>
              <a:rPr lang="en-US" b="1">
                <a:solidFill>
                  <a:schemeClr val="tx1">
                    <a:lumMod val="65000"/>
                    <a:lumOff val="35000"/>
                  </a:schemeClr>
                </a:solidFill>
                <a:latin typeface="Segoe UI"/>
                <a:ea typeface="Roboto"/>
                <a:cs typeface="Segoe UI"/>
              </a:rPr>
              <a:t>Insights &amp; Takeaways:</a:t>
            </a:r>
            <a:endParaRPr lang="en-US">
              <a:solidFill>
                <a:schemeClr val="tx1">
                  <a:lumMod val="65000"/>
                  <a:lumOff val="35000"/>
                </a:schemeClr>
              </a:solidFill>
              <a:latin typeface="Segoe UI"/>
              <a:ea typeface="Roboto"/>
              <a:cs typeface="Segoe UI"/>
            </a:endParaRPr>
          </a:p>
          <a:p>
            <a:pPr marL="285750" indent="-285750">
              <a:spcBef>
                <a:spcPts val="0"/>
              </a:spcBef>
              <a:buFont typeface="Arial"/>
              <a:buChar char="•"/>
            </a:pPr>
            <a:r>
              <a:rPr lang="en-US" i="1">
                <a:solidFill>
                  <a:schemeClr val="bg1">
                    <a:lumMod val="85000"/>
                  </a:schemeClr>
                </a:solidFill>
                <a:latin typeface="Arial"/>
                <a:ea typeface="Roboto"/>
                <a:cs typeface="Arial"/>
              </a:rPr>
              <a:t>Top performing according to reach and deep engagement..</a:t>
            </a:r>
          </a:p>
          <a:p>
            <a:pPr marL="285750" indent="-285750">
              <a:spcBef>
                <a:spcPts val="0"/>
              </a:spcBef>
              <a:buFont typeface="Arial"/>
              <a:buChar char="•"/>
            </a:pPr>
            <a:r>
              <a:rPr lang="en-US" i="1">
                <a:solidFill>
                  <a:schemeClr val="bg1">
                    <a:lumMod val="85000"/>
                  </a:schemeClr>
                </a:solidFill>
                <a:latin typeface="Arial"/>
                <a:ea typeface="Roboto"/>
                <a:cs typeface="Arial"/>
              </a:rPr>
              <a:t>Relatable to young people and triggering</a:t>
            </a:r>
          </a:p>
          <a:p>
            <a:pPr marL="285750" indent="-285750">
              <a:spcBef>
                <a:spcPts val="0"/>
              </a:spcBef>
              <a:buFont typeface="Arial"/>
              <a:buChar char="•"/>
            </a:pPr>
            <a:endParaRPr lang="en-US" i="1">
              <a:solidFill>
                <a:schemeClr val="bg1">
                  <a:lumMod val="85000"/>
                </a:schemeClr>
              </a:solidFill>
              <a:latin typeface="Arial"/>
              <a:ea typeface="Roboto"/>
              <a:cs typeface="Arial"/>
            </a:endParaRPr>
          </a:p>
          <a:p>
            <a:pPr marL="285750" indent="-285750">
              <a:spcBef>
                <a:spcPts val="0"/>
              </a:spcBef>
              <a:buFont typeface="Arial"/>
              <a:buChar char="•"/>
            </a:pPr>
            <a:endParaRPr lang="en-US" i="1">
              <a:solidFill>
                <a:schemeClr val="bg2">
                  <a:lumMod val="75000"/>
                </a:schemeClr>
              </a:solidFill>
              <a:latin typeface="Arial"/>
              <a:ea typeface="Roboto"/>
              <a:cs typeface="Arial"/>
            </a:endParaRPr>
          </a:p>
        </p:txBody>
      </p:sp>
      <p:pic>
        <p:nvPicPr>
          <p:cNvPr id="3" name="Picture 2">
            <a:extLst>
              <a:ext uri="{FF2B5EF4-FFF2-40B4-BE49-F238E27FC236}">
                <a16:creationId xmlns:a16="http://schemas.microsoft.com/office/drawing/2014/main" id="{9A974941-A178-1FA8-FC71-37FC946B6D54}"/>
              </a:ext>
            </a:extLst>
          </p:cNvPr>
          <p:cNvPicPr>
            <a:picLocks noChangeAspect="1"/>
          </p:cNvPicPr>
          <p:nvPr/>
        </p:nvPicPr>
        <p:blipFill>
          <a:blip r:embed="rId2"/>
          <a:stretch>
            <a:fillRect/>
          </a:stretch>
        </p:blipFill>
        <p:spPr>
          <a:xfrm>
            <a:off x="7096191" y="1264180"/>
            <a:ext cx="4740051" cy="4503810"/>
          </a:xfrm>
          <a:prstGeom prst="rect">
            <a:avLst/>
          </a:prstGeom>
        </p:spPr>
      </p:pic>
    </p:spTree>
    <p:extLst>
      <p:ext uri="{BB962C8B-B14F-4D97-AF65-F5344CB8AC3E}">
        <p14:creationId xmlns:p14="http://schemas.microsoft.com/office/powerpoint/2010/main" val="79249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A7CB0A-6A21-C142-AF65-6BE41B2FDF55}"/>
              </a:ext>
            </a:extLst>
          </p:cNvPr>
          <p:cNvSpPr>
            <a:spLocks noGrp="1"/>
          </p:cNvSpPr>
          <p:nvPr>
            <p:ph type="body" sz="quarter" idx="11"/>
          </p:nvPr>
        </p:nvSpPr>
        <p:spPr>
          <a:xfrm>
            <a:off x="609074" y="574781"/>
            <a:ext cx="7106176" cy="2289443"/>
          </a:xfrm>
        </p:spPr>
        <p:txBody>
          <a:bodyPr>
            <a:normAutofit/>
          </a:bodyPr>
          <a:lstStyle/>
          <a:p>
            <a:r>
              <a:rPr lang="en-US" sz="5200"/>
              <a:t>MBOGINITRU TV SERIES</a:t>
            </a:r>
          </a:p>
        </p:txBody>
      </p:sp>
    </p:spTree>
    <p:extLst>
      <p:ext uri="{BB962C8B-B14F-4D97-AF65-F5344CB8AC3E}">
        <p14:creationId xmlns:p14="http://schemas.microsoft.com/office/powerpoint/2010/main" val="2321230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B96DED-77B9-1DE0-96A8-955590734838}"/>
              </a:ext>
            </a:extLst>
          </p:cNvPr>
          <p:cNvSpPr txBox="1"/>
          <p:nvPr/>
        </p:nvSpPr>
        <p:spPr>
          <a:xfrm>
            <a:off x="2600960" y="219372"/>
            <a:ext cx="7823200"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ctr"/>
            <a:r>
              <a:rPr lang="en-US" sz="2400" b="1">
                <a:solidFill>
                  <a:schemeClr val="tx1">
                    <a:lumMod val="75000"/>
                    <a:lumOff val="25000"/>
                  </a:schemeClr>
                </a:solidFill>
                <a:latin typeface="Roboto Condensed"/>
                <a:ea typeface="Roboto Condensed"/>
                <a:cs typeface="Roboto Condensed"/>
              </a:rPr>
              <a:t>MBOGINITRU PROMO PERFORMANCE- JULY 2024</a:t>
            </a:r>
          </a:p>
        </p:txBody>
      </p:sp>
      <p:sp>
        <p:nvSpPr>
          <p:cNvPr id="22" name="Rectangle 21">
            <a:extLst>
              <a:ext uri="{FF2B5EF4-FFF2-40B4-BE49-F238E27FC236}">
                <a16:creationId xmlns:a16="http://schemas.microsoft.com/office/drawing/2014/main" id="{32956BB3-8034-5CAB-497B-EB0470860A2E}"/>
              </a:ext>
            </a:extLst>
          </p:cNvPr>
          <p:cNvSpPr/>
          <p:nvPr/>
        </p:nvSpPr>
        <p:spPr>
          <a:xfrm>
            <a:off x="0" y="881743"/>
            <a:ext cx="12028714" cy="5756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solidFill>
                <a:srgbClr val="FF0000"/>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931A9E38-8F43-B246-66E5-CE17407D2BD6}"/>
              </a:ext>
            </a:extLst>
          </p:cNvPr>
          <p:cNvSpPr txBox="1"/>
          <p:nvPr/>
        </p:nvSpPr>
        <p:spPr>
          <a:xfrm>
            <a:off x="9193934" y="1055915"/>
            <a:ext cx="2769899" cy="5693866"/>
          </a:xfrm>
          <a:prstGeom prst="rect">
            <a:avLst/>
          </a:prstGeom>
          <a:noFill/>
        </p:spPr>
        <p:txBody>
          <a:bodyPr wrap="square" lIns="91440" tIns="45720" rIns="91440" bIns="45720" rtlCol="0" anchor="t">
            <a:spAutoFit/>
          </a:bodyPr>
          <a:lstStyle/>
          <a:p>
            <a:r>
              <a:rPr lang="en-US" sz="1400" b="1"/>
              <a:t>Notes</a:t>
            </a:r>
          </a:p>
          <a:p>
            <a:r>
              <a:rPr lang="en-US" sz="1400"/>
              <a:t>73 link clicks from our FB pages on week 1 and 41 on week of 8</a:t>
            </a:r>
            <a:r>
              <a:rPr lang="en-US" sz="1400" baseline="30000"/>
              <a:t>th</a:t>
            </a:r>
            <a:r>
              <a:rPr lang="en-US" sz="1400"/>
              <a:t> July</a:t>
            </a:r>
            <a:endParaRPr lang="en-US" sz="1400">
              <a:cs typeface="Calibri"/>
            </a:endParaRPr>
          </a:p>
          <a:p>
            <a:endParaRPr lang="en-US" sz="1400"/>
          </a:p>
          <a:p>
            <a:r>
              <a:rPr lang="en-US" sz="1400"/>
              <a:t>Including other external traffic sources all video views were 489</a:t>
            </a:r>
          </a:p>
          <a:p>
            <a:endParaRPr lang="en-US" sz="1400">
              <a:cs typeface="Calibri"/>
            </a:endParaRPr>
          </a:p>
          <a:p>
            <a:r>
              <a:rPr lang="en-US" sz="1400">
                <a:cs typeface="Calibri"/>
              </a:rPr>
              <a:t>Instagram is trafficking most of the  engagement, you could see more video views are coming from Instagram.</a:t>
            </a:r>
          </a:p>
          <a:p>
            <a:endParaRPr lang="en-US" sz="1400">
              <a:cs typeface="Calibri"/>
            </a:endParaRPr>
          </a:p>
          <a:p>
            <a:r>
              <a:rPr lang="en-US" sz="1400" err="1">
                <a:cs typeface="Calibri"/>
              </a:rPr>
              <a:t>Collaoration</a:t>
            </a:r>
            <a:r>
              <a:rPr lang="en-US" sz="1400">
                <a:cs typeface="Calibri"/>
              </a:rPr>
              <a:t> feature is yielding results, with over +200% growth rate over the last 14 days</a:t>
            </a:r>
          </a:p>
          <a:p>
            <a:endParaRPr lang="en-US" sz="1400"/>
          </a:p>
          <a:p>
            <a:r>
              <a:rPr lang="en-US" sz="1400"/>
              <a:t>Question: what the plan of pre and post promotion of episodes? What’s the distribution like (to help tracking and attribution)</a:t>
            </a:r>
            <a:endParaRPr lang="en-US" sz="1400">
              <a:cs typeface="Calibri"/>
            </a:endParaRPr>
          </a:p>
          <a:p>
            <a:endParaRPr lang="en-US" sz="1400"/>
          </a:p>
          <a:p>
            <a:r>
              <a:rPr lang="en-US" sz="1400"/>
              <a:t>Should we use </a:t>
            </a:r>
            <a:r>
              <a:rPr lang="en-US" sz="1400" err="1"/>
              <a:t>Tiktok</a:t>
            </a:r>
            <a:r>
              <a:rPr lang="en-US" sz="1400"/>
              <a:t> videos and/or Instagram reels not for redirection but for viewer’s consumption. Redirecting them to the other platform does not necessarily work.</a:t>
            </a:r>
            <a:endParaRPr lang="en-US" sz="1400">
              <a:cs typeface="Calibri"/>
            </a:endParaRPr>
          </a:p>
        </p:txBody>
      </p:sp>
      <p:graphicFrame>
        <p:nvGraphicFramePr>
          <p:cNvPr id="3" name="Chart 2">
            <a:extLst>
              <a:ext uri="{FF2B5EF4-FFF2-40B4-BE49-F238E27FC236}">
                <a16:creationId xmlns:a16="http://schemas.microsoft.com/office/drawing/2014/main" id="{17901FFF-34B9-2C74-CDDE-9E9BCAF37064}"/>
              </a:ext>
            </a:extLst>
          </p:cNvPr>
          <p:cNvGraphicFramePr>
            <a:graphicFrameLocks/>
          </p:cNvGraphicFramePr>
          <p:nvPr/>
        </p:nvGraphicFramePr>
        <p:xfrm>
          <a:off x="1441174" y="1858616"/>
          <a:ext cx="6076122" cy="36151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189422"/>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B96DED-77B9-1DE0-96A8-955590734838}"/>
              </a:ext>
            </a:extLst>
          </p:cNvPr>
          <p:cNvSpPr txBox="1"/>
          <p:nvPr/>
        </p:nvSpPr>
        <p:spPr>
          <a:xfrm>
            <a:off x="2600960" y="219372"/>
            <a:ext cx="7823200"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ctr"/>
            <a:r>
              <a:rPr lang="en-US" sz="2400" b="1">
                <a:solidFill>
                  <a:schemeClr val="tx1">
                    <a:lumMod val="75000"/>
                    <a:lumOff val="25000"/>
                  </a:schemeClr>
                </a:solidFill>
                <a:latin typeface="Roboto Condensed"/>
                <a:ea typeface="Roboto Condensed"/>
                <a:cs typeface="Roboto Condensed"/>
              </a:rPr>
              <a:t>MBOGINITRU PROMO PERFORMANCE- JULY 2024</a:t>
            </a:r>
          </a:p>
        </p:txBody>
      </p:sp>
      <p:sp>
        <p:nvSpPr>
          <p:cNvPr id="22" name="Rectangle 21">
            <a:extLst>
              <a:ext uri="{FF2B5EF4-FFF2-40B4-BE49-F238E27FC236}">
                <a16:creationId xmlns:a16="http://schemas.microsoft.com/office/drawing/2014/main" id="{32956BB3-8034-5CAB-497B-EB0470860A2E}"/>
              </a:ext>
            </a:extLst>
          </p:cNvPr>
          <p:cNvSpPr/>
          <p:nvPr/>
        </p:nvSpPr>
        <p:spPr>
          <a:xfrm>
            <a:off x="0" y="881743"/>
            <a:ext cx="12028714" cy="5756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solidFill>
                <a:srgbClr val="FF0000"/>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931A9E38-8F43-B246-66E5-CE17407D2BD6}"/>
              </a:ext>
            </a:extLst>
          </p:cNvPr>
          <p:cNvSpPr txBox="1"/>
          <p:nvPr/>
        </p:nvSpPr>
        <p:spPr>
          <a:xfrm>
            <a:off x="9193934" y="1055915"/>
            <a:ext cx="2769899" cy="4616648"/>
          </a:xfrm>
          <a:prstGeom prst="rect">
            <a:avLst/>
          </a:prstGeom>
          <a:noFill/>
        </p:spPr>
        <p:txBody>
          <a:bodyPr wrap="square" lIns="91440" tIns="45720" rIns="91440" bIns="45720" rtlCol="0" anchor="t">
            <a:spAutoFit/>
          </a:bodyPr>
          <a:lstStyle/>
          <a:p>
            <a:r>
              <a:rPr lang="en-US" sz="1400" b="1"/>
              <a:t>Notes</a:t>
            </a:r>
          </a:p>
          <a:p>
            <a:r>
              <a:rPr lang="en-US" sz="1400"/>
              <a:t>16 link clicks from our FB pages</a:t>
            </a:r>
            <a:endParaRPr lang="en-US" sz="1400">
              <a:cs typeface="Calibri"/>
            </a:endParaRPr>
          </a:p>
          <a:p>
            <a:endParaRPr lang="en-US" sz="1400"/>
          </a:p>
          <a:p>
            <a:r>
              <a:rPr lang="en-US" sz="1400"/>
              <a:t>Including other external traffic sources all video views were 489</a:t>
            </a:r>
            <a:endParaRPr lang="en-US" sz="1400">
              <a:cs typeface="Calibri"/>
            </a:endParaRPr>
          </a:p>
          <a:p>
            <a:endParaRPr lang="en-US" sz="1400"/>
          </a:p>
          <a:p>
            <a:r>
              <a:rPr lang="en-US" sz="1400"/>
              <a:t>Question: what the plan of pre and post promotion of episodes? What’s the distribution like (to help tracking and attribution)</a:t>
            </a:r>
            <a:endParaRPr lang="en-US" sz="1400">
              <a:cs typeface="Calibri"/>
            </a:endParaRPr>
          </a:p>
          <a:p>
            <a:endParaRPr lang="en-US" sz="1400"/>
          </a:p>
          <a:p>
            <a:r>
              <a:rPr lang="en-US" sz="1400"/>
              <a:t>Should we use </a:t>
            </a:r>
            <a:r>
              <a:rPr lang="en-US" sz="1400" err="1"/>
              <a:t>Tiktok</a:t>
            </a:r>
            <a:r>
              <a:rPr lang="en-US" sz="1400"/>
              <a:t> videos and/or Instagram reels not for redirection but for viewer’s consumption. Redirecting them to the other platform does not necessarily work.</a:t>
            </a:r>
            <a:endParaRPr lang="en-US" sz="1400">
              <a:cs typeface="Calibri"/>
            </a:endParaRPr>
          </a:p>
          <a:p>
            <a:endParaRPr lang="en-US" sz="1400"/>
          </a:p>
          <a:p>
            <a:r>
              <a:rPr lang="en-US" sz="1400"/>
              <a:t>Action point for SM team to consider: is the level of effort placed on promoting STRA yielding the expected results</a:t>
            </a:r>
            <a:endParaRPr lang="en-KE" sz="1400"/>
          </a:p>
        </p:txBody>
      </p:sp>
      <p:graphicFrame>
        <p:nvGraphicFramePr>
          <p:cNvPr id="4" name="Chart 3">
            <a:extLst>
              <a:ext uri="{FF2B5EF4-FFF2-40B4-BE49-F238E27FC236}">
                <a16:creationId xmlns:a16="http://schemas.microsoft.com/office/drawing/2014/main" id="{D9E92414-8DF6-E788-67C3-51BB0F023D20}"/>
              </a:ext>
            </a:extLst>
          </p:cNvPr>
          <p:cNvGraphicFramePr>
            <a:graphicFrameLocks/>
          </p:cNvGraphicFramePr>
          <p:nvPr/>
        </p:nvGraphicFramePr>
        <p:xfrm>
          <a:off x="380567" y="1382745"/>
          <a:ext cx="8432800" cy="47548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6516339"/>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483BF44-20F4-DC79-22FF-E4C92FCCF509}"/>
              </a:ext>
            </a:extLst>
          </p:cNvPr>
          <p:cNvSpPr txBox="1"/>
          <p:nvPr/>
        </p:nvSpPr>
        <p:spPr>
          <a:xfrm>
            <a:off x="8641715" y="1093346"/>
            <a:ext cx="3408045"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YOUTUBE</a:t>
            </a:r>
            <a:r>
              <a:rPr lang="en-US" sz="1100">
                <a:cs typeface="Calibri"/>
              </a:rPr>
              <a:t>:</a:t>
            </a:r>
          </a:p>
          <a:p>
            <a:pPr>
              <a:buFont typeface="Arial" panose="020B0604020202020204" pitchFamily="34" charset="0"/>
              <a:buChar char="•"/>
            </a:pPr>
            <a:r>
              <a:rPr lang="en-US" sz="1100">
                <a:ea typeface="+mn-lt"/>
                <a:cs typeface="+mn-lt"/>
              </a:rPr>
              <a:t>Highest Engagement from YouTube Search: This source has the highest average percentage viewed (14.8%) and the longest average view duration (5:42).</a:t>
            </a:r>
          </a:p>
          <a:p>
            <a:pPr>
              <a:buFont typeface="Arial" panose="020B0604020202020204" pitchFamily="34" charset="0"/>
              <a:buChar char="•"/>
            </a:pPr>
            <a:r>
              <a:rPr lang="en-US" sz="1100">
                <a:ea typeface="+mn-lt"/>
                <a:cs typeface="+mn-lt"/>
              </a:rPr>
              <a:t>External Traffic: External sources also show high engagement with 11.6% average percentage viewed and 4:31 average view duration.</a:t>
            </a:r>
          </a:p>
          <a:p>
            <a:pPr>
              <a:buFont typeface="Arial" panose="020B0604020202020204" pitchFamily="34" charset="0"/>
              <a:buChar char="•"/>
            </a:pPr>
            <a:r>
              <a:rPr lang="en-US" sz="1100">
                <a:ea typeface="+mn-lt"/>
                <a:cs typeface="+mn-lt"/>
              </a:rPr>
              <a:t>Channel Pages: Contribute significantly to views (614) and impressions (5,966) but have a lower average percentage viewed (3.6%) and shorter average view duration (1:23).</a:t>
            </a:r>
          </a:p>
          <a:p>
            <a:pPr>
              <a:buFont typeface="Arial" panose="020B0604020202020204" pitchFamily="34" charset="0"/>
              <a:buChar char="•"/>
            </a:pPr>
            <a:r>
              <a:rPr lang="en-US" sz="1100">
                <a:ea typeface="+mn-lt"/>
                <a:cs typeface="+mn-lt"/>
              </a:rPr>
              <a:t>Playlists and Suggested Videos: Playlists have a high impression click-through rate (17.3%) but low views and watch time. Suggested videos have the lowest engagement metrics across the board. </a:t>
            </a:r>
          </a:p>
          <a:p>
            <a:pPr marL="171450" indent="-171450">
              <a:buFont typeface="Arial" panose="020B0604020202020204" pitchFamily="34" charset="0"/>
              <a:buChar char="•"/>
            </a:pPr>
            <a:endParaRPr lang="en-US" sz="1100">
              <a:cs typeface="Calibri"/>
            </a:endParaRPr>
          </a:p>
          <a:p>
            <a:pPr marL="171450" indent="-171450">
              <a:buFont typeface="Arial" panose="020B0604020202020204" pitchFamily="34" charset="0"/>
              <a:buChar char="•"/>
            </a:pPr>
            <a:endParaRPr lang="en-US" sz="1100" i="1">
              <a:cs typeface="Calibri"/>
            </a:endParaRPr>
          </a:p>
          <a:p>
            <a:r>
              <a:rPr lang="en-US" sz="1100" b="1">
                <a:solidFill>
                  <a:srgbClr val="FF0000"/>
                </a:solidFill>
                <a:cs typeface="Calibri"/>
              </a:rPr>
              <a:t>Episode 1</a:t>
            </a:r>
            <a:endParaRPr lang="en-US" b="1">
              <a:solidFill>
                <a:srgbClr val="FF0000"/>
              </a:solidFill>
            </a:endParaRPr>
          </a:p>
          <a:p>
            <a:endParaRPr lang="en-US" sz="1100" i="1">
              <a:solidFill>
                <a:srgbClr val="000000"/>
              </a:solidFill>
              <a:ea typeface="+mn-lt"/>
              <a:cs typeface="+mn-lt"/>
            </a:endParaRPr>
          </a:p>
          <a:p>
            <a:pPr marL="171450" indent="-171450">
              <a:buFont typeface="Arial" panose="020B0604020202020204" pitchFamily="34" charset="0"/>
              <a:buChar char="•"/>
            </a:pPr>
            <a:r>
              <a:rPr lang="en-US" sz="1100" i="1">
                <a:solidFill>
                  <a:srgbClr val="000000"/>
                </a:solidFill>
                <a:ea typeface="+mn-lt"/>
                <a:cs typeface="+mn-lt"/>
              </a:rPr>
              <a:t>Returning viewers accounted for 73% of views, indicating a strong loyal audience for our content. Focus should be on continuing to serve this group while also attracting new viewers</a:t>
            </a:r>
            <a:endParaRPr lang="en-US" sz="1100" i="1">
              <a:solidFill>
                <a:srgbClr val="000000"/>
              </a:solidFill>
              <a:ea typeface="Calibri" panose="020F0502020204030204"/>
              <a:cs typeface="Calibri"/>
            </a:endParaRPr>
          </a:p>
          <a:p>
            <a:pPr marL="171450" indent="-171450">
              <a:buFont typeface="Arial" panose="020B0604020202020204" pitchFamily="34" charset="0"/>
              <a:buChar char="•"/>
            </a:pPr>
            <a:r>
              <a:rPr lang="en-US" sz="1100">
                <a:solidFill>
                  <a:srgbClr val="1C1917"/>
                </a:solidFill>
                <a:ea typeface="+mn-lt"/>
                <a:cs typeface="+mn-lt"/>
              </a:rPr>
              <a:t>Click-through rate is decent but leaves room for improvement. Lets keep trying  A/B testing thumbnails, titles, and descriptions to make the video stand out more in feeds</a:t>
            </a:r>
            <a:endParaRPr lang="en-US" sz="1100" i="1">
              <a:ea typeface="Calibri" panose="020F0502020204030204"/>
              <a:cs typeface="Calibri"/>
            </a:endParaRPr>
          </a:p>
          <a:p>
            <a:endParaRPr lang="en-US" sz="1100">
              <a:ea typeface="Calibri" panose="020F0502020204030204"/>
              <a:cs typeface="Calibri"/>
            </a:endParaRPr>
          </a:p>
          <a:p>
            <a:r>
              <a:rPr lang="en-US" sz="1100">
                <a:solidFill>
                  <a:srgbClr val="1C1917"/>
                </a:solidFill>
                <a:ea typeface="+mn-lt"/>
                <a:cs typeface="+mn-lt"/>
              </a:rPr>
              <a:t>Test improvements to titles, thumbnails, end screens and calls-to-action to boost clicks, shares, comments and subscriptions.</a:t>
            </a:r>
            <a:endParaRPr lang="en-US">
              <a:cs typeface="Calibri" panose="020F0502020204030204"/>
            </a:endParaRPr>
          </a:p>
          <a:p>
            <a:endParaRPr lang="en-US" sz="1100">
              <a:ea typeface="Calibri" panose="020F0502020204030204"/>
              <a:cs typeface="Calibri"/>
            </a:endParaRPr>
          </a:p>
        </p:txBody>
      </p:sp>
      <p:sp>
        <p:nvSpPr>
          <p:cNvPr id="10" name="TextBox 9">
            <a:extLst>
              <a:ext uri="{FF2B5EF4-FFF2-40B4-BE49-F238E27FC236}">
                <a16:creationId xmlns:a16="http://schemas.microsoft.com/office/drawing/2014/main" id="{9F00B431-6DD3-EAD0-BE9A-0CB1799C4456}"/>
              </a:ext>
            </a:extLst>
          </p:cNvPr>
          <p:cNvSpPr txBox="1"/>
          <p:nvPr/>
        </p:nvSpPr>
        <p:spPr>
          <a:xfrm>
            <a:off x="3064594" y="270172"/>
            <a:ext cx="5221563" cy="12003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a:solidFill>
                  <a:schemeClr val="tx1">
                    <a:lumMod val="75000"/>
                    <a:lumOff val="25000"/>
                  </a:schemeClr>
                </a:solidFill>
                <a:latin typeface="Roboto Condensed" panose="02000000000000000000" pitchFamily="2" charset="0"/>
                <a:ea typeface="Roboto Condensed" panose="02000000000000000000" pitchFamily="2" charset="0"/>
              </a:rPr>
              <a:t>CAMPAIGN PERFORMANCE-MBOGINITRU PERFOMANCE ON YOUTUBE</a:t>
            </a:r>
          </a:p>
        </p:txBody>
      </p:sp>
      <p:sp>
        <p:nvSpPr>
          <p:cNvPr id="2" name="TextBox 1">
            <a:extLst>
              <a:ext uri="{FF2B5EF4-FFF2-40B4-BE49-F238E27FC236}">
                <a16:creationId xmlns:a16="http://schemas.microsoft.com/office/drawing/2014/main" id="{5687BF66-5303-07B1-90C1-505DAEBD3A01}"/>
              </a:ext>
            </a:extLst>
          </p:cNvPr>
          <p:cNvSpPr txBox="1"/>
          <p:nvPr/>
        </p:nvSpPr>
        <p:spPr>
          <a:xfrm>
            <a:off x="142240" y="11314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900" b="1">
                <a:solidFill>
                  <a:srgbClr val="1C1917"/>
                </a:solidFill>
                <a:latin typeface="Calibri Light"/>
              </a:rPr>
              <a:t>Average % viewed</a:t>
            </a:r>
            <a:r>
              <a:rPr lang="en-US" sz="900">
                <a:solidFill>
                  <a:srgbClr val="1C1917"/>
                </a:solidFill>
                <a:latin typeface="Calibri Light"/>
              </a:rPr>
              <a:t> shows how much of your video viewers are watching</a:t>
            </a:r>
          </a:p>
          <a:p>
            <a:r>
              <a:rPr lang="en-US" sz="900" b="1">
                <a:solidFill>
                  <a:srgbClr val="1C1917"/>
                </a:solidFill>
                <a:latin typeface="Calibri Light"/>
              </a:rPr>
              <a:t>Average view duration</a:t>
            </a:r>
            <a:r>
              <a:rPr lang="en-US" sz="900">
                <a:solidFill>
                  <a:srgbClr val="1C1917"/>
                </a:solidFill>
                <a:latin typeface="Calibri Light"/>
              </a:rPr>
              <a:t> reveals how long viewers are staying engaged</a:t>
            </a:r>
            <a:endParaRPr lang="en-US" sz="900">
              <a:solidFill>
                <a:srgbClr val="1C1917"/>
              </a:solidFill>
              <a:latin typeface="Calibri Light"/>
              <a:cs typeface="Calibri Light"/>
            </a:endParaRPr>
          </a:p>
          <a:p>
            <a:r>
              <a:rPr lang="en-US" sz="900" b="1">
                <a:solidFill>
                  <a:srgbClr val="1C1917"/>
                </a:solidFill>
                <a:latin typeface="Calibri Light"/>
              </a:rPr>
              <a:t>Impressions CTR </a:t>
            </a:r>
            <a:r>
              <a:rPr lang="en-US" sz="900">
                <a:solidFill>
                  <a:srgbClr val="1C1917"/>
                </a:solidFill>
                <a:latin typeface="Calibri Light"/>
              </a:rPr>
              <a:t>indicates effectiveness of enticing viewers to click from impressions</a:t>
            </a:r>
            <a:endParaRPr lang="en-US" sz="900">
              <a:solidFill>
                <a:srgbClr val="1C1917"/>
              </a:solidFill>
              <a:latin typeface="Calibri Light"/>
              <a:cs typeface="Calibri Light"/>
            </a:endParaRPr>
          </a:p>
        </p:txBody>
      </p:sp>
      <p:graphicFrame>
        <p:nvGraphicFramePr>
          <p:cNvPr id="3" name="Chart 2">
            <a:extLst>
              <a:ext uri="{FF2B5EF4-FFF2-40B4-BE49-F238E27FC236}">
                <a16:creationId xmlns:a16="http://schemas.microsoft.com/office/drawing/2014/main" id="{659E34CC-4A89-6D88-3BFE-557BF61F5E94}"/>
              </a:ext>
            </a:extLst>
          </p:cNvPr>
          <p:cNvGraphicFramePr>
            <a:graphicFrameLocks/>
          </p:cNvGraphicFramePr>
          <p:nvPr>
            <p:extLst>
              <p:ext uri="{D42A27DB-BD31-4B8C-83A1-F6EECF244321}">
                <p14:modId xmlns:p14="http://schemas.microsoft.com/office/powerpoint/2010/main" val="3712173413"/>
              </p:ext>
            </p:extLst>
          </p:nvPr>
        </p:nvGraphicFramePr>
        <p:xfrm>
          <a:off x="235083" y="2139925"/>
          <a:ext cx="8051074" cy="44479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11468534"/>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865C575E-E15D-F66C-145B-ED58B47EE23E}"/>
              </a:ext>
            </a:extLst>
          </p:cNvPr>
          <p:cNvSpPr>
            <a:spLocks noChangeArrowheads="1"/>
          </p:cNvSpPr>
          <p:nvPr/>
        </p:nvSpPr>
        <p:spPr bwMode="auto">
          <a:xfrm>
            <a:off x="457200" y="341784"/>
            <a:ext cx="3097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4E6EB"/>
                </a:solidFill>
                <a:effectLst/>
                <a:latin typeface="Segoe UI Historic" panose="020B0502040204020203" pitchFamily="34" charset="0"/>
                <a:cs typeface="Segoe UI Historic" panose="020B0502040204020203" pitchFamily="34" charset="0"/>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 Placeholder 4">
            <a:extLst>
              <a:ext uri="{FF2B5EF4-FFF2-40B4-BE49-F238E27FC236}">
                <a16:creationId xmlns:a16="http://schemas.microsoft.com/office/drawing/2014/main" id="{3CA4AC09-D007-F06E-578F-74C73B0FBB56}"/>
              </a:ext>
            </a:extLst>
          </p:cNvPr>
          <p:cNvSpPr txBox="1">
            <a:spLocks/>
          </p:cNvSpPr>
          <p:nvPr/>
        </p:nvSpPr>
        <p:spPr>
          <a:xfrm>
            <a:off x="78461" y="58186"/>
            <a:ext cx="6280824" cy="647103"/>
          </a:xfrm>
          <a:prstGeom prst="rect">
            <a:avLst/>
          </a:prstGeom>
        </p:spPr>
        <p:txBody>
          <a:bodyPr vert="horz" lIns="91440" tIns="45720" rIns="91440" bIns="45720" rtlCol="0" anchor="t">
            <a:normAutofit fontScale="70000" lnSpcReduction="20000"/>
          </a:bodyPr>
          <a:lstStyle>
            <a:lvl1pPr marL="0" marR="0" indent="0" algn="l" defTabSz="914400" rtl="0" eaLnBrk="1" fontAlgn="auto" latinLnBrk="0" hangingPunct="1">
              <a:lnSpc>
                <a:spcPct val="100000"/>
              </a:lnSpc>
              <a:spcBef>
                <a:spcPts val="0"/>
              </a:spcBef>
              <a:spcAft>
                <a:spcPts val="0"/>
              </a:spcAft>
              <a:buClrTx/>
              <a:buSzTx/>
              <a:buFontTx/>
              <a:buNone/>
              <a:tabLst/>
              <a:defRPr lang="en-GB" sz="3200" b="1" i="0" kern="1200" dirty="0" smtClean="0">
                <a:solidFill>
                  <a:srgbClr val="FA0005"/>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Roboto Condensed"/>
                <a:ea typeface="Roboto Condensed"/>
                <a:cs typeface="Roboto Condensed"/>
              </a:rPr>
              <a:t>BEST PERFOMING SOCIAL MEDIA POST- DEEP ENGAGEMENT-SHUJAAZ TV</a:t>
            </a:r>
          </a:p>
        </p:txBody>
      </p:sp>
      <p:sp>
        <p:nvSpPr>
          <p:cNvPr id="4" name="Text Placeholder 8">
            <a:extLst>
              <a:ext uri="{FF2B5EF4-FFF2-40B4-BE49-F238E27FC236}">
                <a16:creationId xmlns:a16="http://schemas.microsoft.com/office/drawing/2014/main" id="{5E3551E2-122E-2FD6-5218-8CCDA484C644}"/>
              </a:ext>
            </a:extLst>
          </p:cNvPr>
          <p:cNvSpPr>
            <a:spLocks noGrp="1"/>
          </p:cNvSpPr>
          <p:nvPr/>
        </p:nvSpPr>
        <p:spPr>
          <a:xfrm>
            <a:off x="612913" y="2284803"/>
            <a:ext cx="5551030" cy="886269"/>
          </a:xfrm>
          <a:prstGeom prst="rect">
            <a:avLst/>
          </a:prstGeom>
        </p:spPr>
        <p:txBody>
          <a:bodyPr vert="horz" lIns="91440" tIns="45720" rIns="91440" bIns="45720" numCol="1" rtlCol="0" anchor="t">
            <a:normAutofit/>
          </a:bodyPr>
          <a:lstStyle>
            <a:lvl1pPr marL="0" marR="0" indent="0" algn="l" defTabSz="914400" rtl="0" eaLnBrk="1" fontAlgn="auto" latinLnBrk="0" hangingPunct="1">
              <a:lnSpc>
                <a:spcPct val="100000"/>
              </a:lnSpc>
              <a:spcBef>
                <a:spcPts val="1000"/>
              </a:spcBef>
              <a:spcAft>
                <a:spcPts val="0"/>
              </a:spcAft>
              <a:buClrTx/>
              <a:buSzTx/>
              <a:buFontTx/>
              <a:buNone/>
              <a:tabLst/>
              <a:defRPr lang="en-GB" sz="1800" b="0" i="0" kern="1200">
                <a:solidFill>
                  <a:schemeClr val="bg1">
                    <a:lumMod val="7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rgbClr val="FF0000"/>
                </a:solidFill>
                <a:latin typeface="Roboto"/>
                <a:ea typeface="Roboto"/>
                <a:cs typeface="Roboto"/>
              </a:rPr>
              <a:t>Post format</a:t>
            </a:r>
            <a:r>
              <a:rPr lang="en-US">
                <a:latin typeface="Roboto"/>
                <a:ea typeface="Roboto"/>
                <a:cs typeface="Roboto"/>
              </a:rPr>
              <a:t>: </a:t>
            </a:r>
            <a:r>
              <a:rPr lang="en-US">
                <a:solidFill>
                  <a:schemeClr val="tx1">
                    <a:lumMod val="65000"/>
                    <a:lumOff val="35000"/>
                  </a:schemeClr>
                </a:solidFill>
                <a:latin typeface="Roboto"/>
                <a:ea typeface="Roboto"/>
                <a:cs typeface="Roboto"/>
              </a:rPr>
              <a:t>Facebook Overlay ( Text )</a:t>
            </a:r>
          </a:p>
          <a:p>
            <a:r>
              <a:rPr lang="en-US" b="1">
                <a:solidFill>
                  <a:schemeClr val="tx1">
                    <a:lumMod val="65000"/>
                    <a:lumOff val="35000"/>
                  </a:schemeClr>
                </a:solidFill>
                <a:latin typeface="Roboto"/>
                <a:ea typeface="Roboto"/>
                <a:cs typeface="Roboto"/>
              </a:rPr>
              <a:t>Why</a:t>
            </a:r>
            <a:r>
              <a:rPr lang="en-US">
                <a:solidFill>
                  <a:schemeClr val="tx1">
                    <a:lumMod val="65000"/>
                    <a:lumOff val="35000"/>
                  </a:schemeClr>
                </a:solidFill>
                <a:latin typeface="Roboto"/>
                <a:ea typeface="Roboto"/>
                <a:cs typeface="Roboto"/>
              </a:rPr>
              <a:t>: Clear CTA</a:t>
            </a:r>
          </a:p>
          <a:p>
            <a:endParaRPr lang="en-US">
              <a:solidFill>
                <a:schemeClr val="tx1">
                  <a:lumMod val="65000"/>
                  <a:lumOff val="35000"/>
                </a:schemeClr>
              </a:solidFill>
              <a:cs typeface="Roboto"/>
            </a:endParaRPr>
          </a:p>
        </p:txBody>
      </p:sp>
      <p:sp>
        <p:nvSpPr>
          <p:cNvPr id="5" name="Text Placeholder 8">
            <a:extLst>
              <a:ext uri="{FF2B5EF4-FFF2-40B4-BE49-F238E27FC236}">
                <a16:creationId xmlns:a16="http://schemas.microsoft.com/office/drawing/2014/main" id="{5E3551E2-122E-2FD6-5218-8CCDA484C644}"/>
              </a:ext>
            </a:extLst>
          </p:cNvPr>
          <p:cNvSpPr>
            <a:spLocks noGrp="1"/>
          </p:cNvSpPr>
          <p:nvPr/>
        </p:nvSpPr>
        <p:spPr>
          <a:xfrm>
            <a:off x="622741" y="4181488"/>
            <a:ext cx="5551030" cy="1745030"/>
          </a:xfrm>
          <a:prstGeom prst="rect">
            <a:avLst/>
          </a:prstGeom>
        </p:spPr>
        <p:txBody>
          <a:bodyPr vert="horz" lIns="91440" tIns="45720" rIns="91440" bIns="45720" numCol="1" rtlCol="0" anchor="t">
            <a:normAutofit/>
          </a:bodyPr>
          <a:lstStyle>
            <a:lvl1pPr marL="0" marR="0" indent="0" algn="l" defTabSz="914400" rtl="0" eaLnBrk="1" fontAlgn="auto" latinLnBrk="0" hangingPunct="1">
              <a:lnSpc>
                <a:spcPct val="100000"/>
              </a:lnSpc>
              <a:spcBef>
                <a:spcPts val="1000"/>
              </a:spcBef>
              <a:spcAft>
                <a:spcPts val="0"/>
              </a:spcAft>
              <a:buClrTx/>
              <a:buSzTx/>
              <a:buFontTx/>
              <a:buNone/>
              <a:tabLst/>
              <a:defRPr lang="en-GB" sz="1800" b="0" i="0" kern="1200">
                <a:solidFill>
                  <a:schemeClr val="bg1">
                    <a:lumMod val="7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Roboto"/>
              <a:ea typeface="Roboto"/>
              <a:cs typeface="Roboto"/>
            </a:endParaRPr>
          </a:p>
          <a:p>
            <a:pPr>
              <a:spcBef>
                <a:spcPts val="0"/>
              </a:spcBef>
            </a:pPr>
            <a:r>
              <a:rPr lang="en-US" b="1">
                <a:solidFill>
                  <a:schemeClr val="tx1">
                    <a:lumMod val="65000"/>
                    <a:lumOff val="35000"/>
                  </a:schemeClr>
                </a:solidFill>
                <a:latin typeface="Segoe UI"/>
                <a:ea typeface="Roboto"/>
                <a:cs typeface="Segoe UI"/>
              </a:rPr>
              <a:t>Insights &amp; Takeaways:</a:t>
            </a:r>
            <a:endParaRPr lang="en-US">
              <a:solidFill>
                <a:schemeClr val="tx1">
                  <a:lumMod val="65000"/>
                  <a:lumOff val="35000"/>
                </a:schemeClr>
              </a:solidFill>
              <a:latin typeface="Segoe UI"/>
              <a:ea typeface="Roboto"/>
              <a:cs typeface="Segoe UI"/>
            </a:endParaRPr>
          </a:p>
          <a:p>
            <a:pPr marL="285750" indent="-285750">
              <a:spcBef>
                <a:spcPts val="0"/>
              </a:spcBef>
              <a:buFont typeface="Arial"/>
              <a:buChar char="•"/>
            </a:pPr>
            <a:r>
              <a:rPr lang="en-US" i="1">
                <a:solidFill>
                  <a:schemeClr val="bg1">
                    <a:lumMod val="85000"/>
                  </a:schemeClr>
                </a:solidFill>
                <a:latin typeface="Arial"/>
                <a:ea typeface="Roboto"/>
                <a:cs typeface="Arial"/>
              </a:rPr>
              <a:t>Top performing according to reach and deep engagement..</a:t>
            </a:r>
          </a:p>
          <a:p>
            <a:pPr>
              <a:spcBef>
                <a:spcPts val="0"/>
              </a:spcBef>
            </a:pPr>
            <a:endParaRPr lang="en-US" i="1">
              <a:solidFill>
                <a:schemeClr val="bg1">
                  <a:lumMod val="85000"/>
                </a:schemeClr>
              </a:solidFill>
              <a:latin typeface="Arial"/>
              <a:ea typeface="Roboto"/>
              <a:cs typeface="Arial"/>
            </a:endParaRPr>
          </a:p>
          <a:p>
            <a:pPr marL="285750" indent="-285750">
              <a:spcBef>
                <a:spcPts val="0"/>
              </a:spcBef>
              <a:buFont typeface="Arial"/>
              <a:buChar char="•"/>
            </a:pPr>
            <a:endParaRPr lang="en-US" i="1">
              <a:solidFill>
                <a:schemeClr val="bg1">
                  <a:lumMod val="85000"/>
                </a:schemeClr>
              </a:solidFill>
              <a:latin typeface="Arial"/>
              <a:ea typeface="Roboto"/>
              <a:cs typeface="Arial"/>
            </a:endParaRPr>
          </a:p>
          <a:p>
            <a:pPr marL="285750" indent="-285750">
              <a:spcBef>
                <a:spcPts val="0"/>
              </a:spcBef>
              <a:buFont typeface="Arial"/>
              <a:buChar char="•"/>
            </a:pPr>
            <a:endParaRPr lang="en-US" i="1">
              <a:solidFill>
                <a:schemeClr val="bg2">
                  <a:lumMod val="75000"/>
                </a:schemeClr>
              </a:solidFill>
              <a:latin typeface="Arial"/>
              <a:ea typeface="Roboto"/>
              <a:cs typeface="Arial"/>
            </a:endParaRPr>
          </a:p>
        </p:txBody>
      </p:sp>
      <p:pic>
        <p:nvPicPr>
          <p:cNvPr id="6" name="Picture 5">
            <a:extLst>
              <a:ext uri="{FF2B5EF4-FFF2-40B4-BE49-F238E27FC236}">
                <a16:creationId xmlns:a16="http://schemas.microsoft.com/office/drawing/2014/main" id="{93305851-7F28-9B04-C1FB-3945E72D4906}"/>
              </a:ext>
            </a:extLst>
          </p:cNvPr>
          <p:cNvPicPr>
            <a:picLocks noChangeAspect="1"/>
          </p:cNvPicPr>
          <p:nvPr/>
        </p:nvPicPr>
        <p:blipFill>
          <a:blip r:embed="rId3"/>
          <a:stretch>
            <a:fillRect/>
          </a:stretch>
        </p:blipFill>
        <p:spPr>
          <a:xfrm>
            <a:off x="6939437" y="1116129"/>
            <a:ext cx="4740051" cy="4625741"/>
          </a:xfrm>
          <a:prstGeom prst="rect">
            <a:avLst/>
          </a:prstGeom>
        </p:spPr>
      </p:pic>
    </p:spTree>
    <p:extLst>
      <p:ext uri="{BB962C8B-B14F-4D97-AF65-F5344CB8AC3E}">
        <p14:creationId xmlns:p14="http://schemas.microsoft.com/office/powerpoint/2010/main" val="3893907801"/>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865C575E-E15D-F66C-145B-ED58B47EE23E}"/>
              </a:ext>
            </a:extLst>
          </p:cNvPr>
          <p:cNvSpPr>
            <a:spLocks noChangeArrowheads="1"/>
          </p:cNvSpPr>
          <p:nvPr/>
        </p:nvSpPr>
        <p:spPr bwMode="auto">
          <a:xfrm>
            <a:off x="457200" y="341784"/>
            <a:ext cx="3097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4E6EB"/>
                </a:solidFill>
                <a:effectLst/>
                <a:latin typeface="Segoe UI Historic" panose="020B0502040204020203" pitchFamily="34" charset="0"/>
                <a:cs typeface="Segoe UI Historic" panose="020B0502040204020203" pitchFamily="34" charset="0"/>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 Placeholder 4">
            <a:extLst>
              <a:ext uri="{FF2B5EF4-FFF2-40B4-BE49-F238E27FC236}">
                <a16:creationId xmlns:a16="http://schemas.microsoft.com/office/drawing/2014/main" id="{3CA4AC09-D007-F06E-578F-74C73B0FBB56}"/>
              </a:ext>
            </a:extLst>
          </p:cNvPr>
          <p:cNvSpPr txBox="1">
            <a:spLocks/>
          </p:cNvSpPr>
          <p:nvPr/>
        </p:nvSpPr>
        <p:spPr>
          <a:xfrm>
            <a:off x="78461" y="58186"/>
            <a:ext cx="6280824" cy="647103"/>
          </a:xfrm>
          <a:prstGeom prst="rect">
            <a:avLst/>
          </a:prstGeom>
        </p:spPr>
        <p:txBody>
          <a:bodyPr vert="horz" lIns="91440" tIns="45720" rIns="91440" bIns="45720" rtlCol="0" anchor="t">
            <a:normAutofit fontScale="70000" lnSpcReduction="20000"/>
          </a:bodyPr>
          <a:lstStyle>
            <a:lvl1pPr marL="0" marR="0" indent="0" algn="l" defTabSz="914400" rtl="0" eaLnBrk="1" fontAlgn="auto" latinLnBrk="0" hangingPunct="1">
              <a:lnSpc>
                <a:spcPct val="100000"/>
              </a:lnSpc>
              <a:spcBef>
                <a:spcPts val="0"/>
              </a:spcBef>
              <a:spcAft>
                <a:spcPts val="0"/>
              </a:spcAft>
              <a:buClrTx/>
              <a:buSzTx/>
              <a:buFontTx/>
              <a:buNone/>
              <a:tabLst/>
              <a:defRPr lang="en-GB" sz="3200" b="1" i="0" kern="1200" dirty="0" smtClean="0">
                <a:solidFill>
                  <a:srgbClr val="FA0005"/>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Roboto Condensed"/>
                <a:ea typeface="Roboto Condensed"/>
                <a:cs typeface="Roboto Condensed"/>
              </a:rPr>
              <a:t>BEST PERFOMING SOCIAL MEDIA POST- DEEP ENGAGEMENT-SHUJAAZ TV</a:t>
            </a:r>
          </a:p>
        </p:txBody>
      </p:sp>
      <p:sp>
        <p:nvSpPr>
          <p:cNvPr id="4" name="Text Placeholder 8">
            <a:extLst>
              <a:ext uri="{FF2B5EF4-FFF2-40B4-BE49-F238E27FC236}">
                <a16:creationId xmlns:a16="http://schemas.microsoft.com/office/drawing/2014/main" id="{5E3551E2-122E-2FD6-5218-8CCDA484C644}"/>
              </a:ext>
            </a:extLst>
          </p:cNvPr>
          <p:cNvSpPr>
            <a:spLocks noGrp="1"/>
          </p:cNvSpPr>
          <p:nvPr/>
        </p:nvSpPr>
        <p:spPr>
          <a:xfrm>
            <a:off x="612913" y="2284803"/>
            <a:ext cx="5551030" cy="886269"/>
          </a:xfrm>
          <a:prstGeom prst="rect">
            <a:avLst/>
          </a:prstGeom>
        </p:spPr>
        <p:txBody>
          <a:bodyPr vert="horz" lIns="91440" tIns="45720" rIns="91440" bIns="45720" numCol="1" rtlCol="0" anchor="t">
            <a:normAutofit/>
          </a:bodyPr>
          <a:lstStyle>
            <a:lvl1pPr marL="0" marR="0" indent="0" algn="l" defTabSz="914400" rtl="0" eaLnBrk="1" fontAlgn="auto" latinLnBrk="0" hangingPunct="1">
              <a:lnSpc>
                <a:spcPct val="100000"/>
              </a:lnSpc>
              <a:spcBef>
                <a:spcPts val="1000"/>
              </a:spcBef>
              <a:spcAft>
                <a:spcPts val="0"/>
              </a:spcAft>
              <a:buClrTx/>
              <a:buSzTx/>
              <a:buFontTx/>
              <a:buNone/>
              <a:tabLst/>
              <a:defRPr lang="en-GB" sz="1800" b="0" i="0" kern="1200">
                <a:solidFill>
                  <a:schemeClr val="bg1">
                    <a:lumMod val="7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rgbClr val="FF0000"/>
                </a:solidFill>
                <a:latin typeface="Roboto"/>
                <a:ea typeface="Roboto"/>
                <a:cs typeface="Roboto"/>
              </a:rPr>
              <a:t>Post format</a:t>
            </a:r>
            <a:r>
              <a:rPr lang="en-US">
                <a:latin typeface="Roboto"/>
                <a:ea typeface="Roboto"/>
                <a:cs typeface="Roboto"/>
              </a:rPr>
              <a:t>: </a:t>
            </a:r>
            <a:r>
              <a:rPr lang="en-US">
                <a:solidFill>
                  <a:schemeClr val="tx1">
                    <a:lumMod val="65000"/>
                    <a:lumOff val="35000"/>
                  </a:schemeClr>
                </a:solidFill>
                <a:latin typeface="Roboto"/>
                <a:ea typeface="Roboto"/>
                <a:cs typeface="Roboto"/>
              </a:rPr>
              <a:t>Facebook Overlay ( Text )</a:t>
            </a:r>
          </a:p>
          <a:p>
            <a:r>
              <a:rPr lang="en-US" b="1">
                <a:solidFill>
                  <a:schemeClr val="tx1">
                    <a:lumMod val="65000"/>
                    <a:lumOff val="35000"/>
                  </a:schemeClr>
                </a:solidFill>
                <a:latin typeface="Roboto"/>
                <a:ea typeface="Roboto"/>
                <a:cs typeface="Roboto"/>
              </a:rPr>
              <a:t>Why</a:t>
            </a:r>
            <a:r>
              <a:rPr lang="en-US">
                <a:solidFill>
                  <a:schemeClr val="tx1">
                    <a:lumMod val="65000"/>
                    <a:lumOff val="35000"/>
                  </a:schemeClr>
                </a:solidFill>
                <a:latin typeface="Roboto"/>
                <a:ea typeface="Roboto"/>
                <a:cs typeface="Roboto"/>
              </a:rPr>
              <a:t>: Clear CTA</a:t>
            </a:r>
          </a:p>
          <a:p>
            <a:endParaRPr lang="en-US">
              <a:solidFill>
                <a:schemeClr val="tx1">
                  <a:lumMod val="65000"/>
                  <a:lumOff val="35000"/>
                </a:schemeClr>
              </a:solidFill>
              <a:cs typeface="Roboto"/>
            </a:endParaRPr>
          </a:p>
        </p:txBody>
      </p:sp>
      <p:sp>
        <p:nvSpPr>
          <p:cNvPr id="5" name="Text Placeholder 8">
            <a:extLst>
              <a:ext uri="{FF2B5EF4-FFF2-40B4-BE49-F238E27FC236}">
                <a16:creationId xmlns:a16="http://schemas.microsoft.com/office/drawing/2014/main" id="{5E3551E2-122E-2FD6-5218-8CCDA484C644}"/>
              </a:ext>
            </a:extLst>
          </p:cNvPr>
          <p:cNvSpPr>
            <a:spLocks noGrp="1"/>
          </p:cNvSpPr>
          <p:nvPr/>
        </p:nvSpPr>
        <p:spPr>
          <a:xfrm>
            <a:off x="622741" y="4181488"/>
            <a:ext cx="5551030" cy="1745030"/>
          </a:xfrm>
          <a:prstGeom prst="rect">
            <a:avLst/>
          </a:prstGeom>
        </p:spPr>
        <p:txBody>
          <a:bodyPr vert="horz" lIns="91440" tIns="45720" rIns="91440" bIns="45720" numCol="1" rtlCol="0" anchor="t">
            <a:normAutofit/>
          </a:bodyPr>
          <a:lstStyle>
            <a:lvl1pPr marL="0" marR="0" indent="0" algn="l" defTabSz="914400" rtl="0" eaLnBrk="1" fontAlgn="auto" latinLnBrk="0" hangingPunct="1">
              <a:lnSpc>
                <a:spcPct val="100000"/>
              </a:lnSpc>
              <a:spcBef>
                <a:spcPts val="1000"/>
              </a:spcBef>
              <a:spcAft>
                <a:spcPts val="0"/>
              </a:spcAft>
              <a:buClrTx/>
              <a:buSzTx/>
              <a:buFontTx/>
              <a:buNone/>
              <a:tabLst/>
              <a:defRPr lang="en-GB" sz="1800" b="0" i="0" kern="1200">
                <a:solidFill>
                  <a:schemeClr val="bg1">
                    <a:lumMod val="7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Roboto"/>
              <a:ea typeface="Roboto"/>
              <a:cs typeface="Roboto"/>
            </a:endParaRPr>
          </a:p>
          <a:p>
            <a:pPr>
              <a:spcBef>
                <a:spcPts val="0"/>
              </a:spcBef>
            </a:pPr>
            <a:r>
              <a:rPr lang="en-US" b="1">
                <a:solidFill>
                  <a:schemeClr val="tx1">
                    <a:lumMod val="65000"/>
                    <a:lumOff val="35000"/>
                  </a:schemeClr>
                </a:solidFill>
                <a:latin typeface="Segoe UI"/>
                <a:ea typeface="Roboto"/>
                <a:cs typeface="Segoe UI"/>
              </a:rPr>
              <a:t>Insights &amp; Takeaways:</a:t>
            </a:r>
            <a:endParaRPr lang="en-US">
              <a:solidFill>
                <a:schemeClr val="tx1">
                  <a:lumMod val="65000"/>
                  <a:lumOff val="35000"/>
                </a:schemeClr>
              </a:solidFill>
              <a:latin typeface="Segoe UI"/>
              <a:ea typeface="Roboto"/>
              <a:cs typeface="Segoe UI"/>
            </a:endParaRPr>
          </a:p>
          <a:p>
            <a:pPr marL="285750" indent="-285750">
              <a:spcBef>
                <a:spcPts val="0"/>
              </a:spcBef>
              <a:buFont typeface="Arial"/>
              <a:buChar char="•"/>
            </a:pPr>
            <a:r>
              <a:rPr lang="en-US" i="1">
                <a:solidFill>
                  <a:schemeClr val="bg1">
                    <a:lumMod val="85000"/>
                  </a:schemeClr>
                </a:solidFill>
                <a:latin typeface="Arial"/>
                <a:ea typeface="Roboto"/>
                <a:cs typeface="Arial"/>
              </a:rPr>
              <a:t>Top performing according to reach and deep engagement..</a:t>
            </a:r>
          </a:p>
          <a:p>
            <a:pPr>
              <a:spcBef>
                <a:spcPts val="0"/>
              </a:spcBef>
            </a:pPr>
            <a:endParaRPr lang="en-US" i="1">
              <a:solidFill>
                <a:schemeClr val="bg1">
                  <a:lumMod val="85000"/>
                </a:schemeClr>
              </a:solidFill>
              <a:latin typeface="Arial"/>
              <a:ea typeface="Roboto"/>
              <a:cs typeface="Arial"/>
            </a:endParaRPr>
          </a:p>
          <a:p>
            <a:pPr marL="285750" indent="-285750">
              <a:spcBef>
                <a:spcPts val="0"/>
              </a:spcBef>
              <a:buFont typeface="Arial"/>
              <a:buChar char="•"/>
            </a:pPr>
            <a:endParaRPr lang="en-US" i="1">
              <a:solidFill>
                <a:schemeClr val="bg1">
                  <a:lumMod val="85000"/>
                </a:schemeClr>
              </a:solidFill>
              <a:latin typeface="Arial"/>
              <a:ea typeface="Roboto"/>
              <a:cs typeface="Arial"/>
            </a:endParaRPr>
          </a:p>
          <a:p>
            <a:pPr marL="285750" indent="-285750">
              <a:spcBef>
                <a:spcPts val="0"/>
              </a:spcBef>
              <a:buFont typeface="Arial"/>
              <a:buChar char="•"/>
            </a:pPr>
            <a:endParaRPr lang="en-US" i="1">
              <a:solidFill>
                <a:schemeClr val="bg2">
                  <a:lumMod val="75000"/>
                </a:schemeClr>
              </a:solidFill>
              <a:latin typeface="Arial"/>
              <a:ea typeface="Roboto"/>
              <a:cs typeface="Arial"/>
            </a:endParaRPr>
          </a:p>
        </p:txBody>
      </p:sp>
      <p:pic>
        <p:nvPicPr>
          <p:cNvPr id="3" name="Picture 2">
            <a:extLst>
              <a:ext uri="{FF2B5EF4-FFF2-40B4-BE49-F238E27FC236}">
                <a16:creationId xmlns:a16="http://schemas.microsoft.com/office/drawing/2014/main" id="{BBF5C6F5-4B9B-0733-A708-2FAEC28726F1}"/>
              </a:ext>
            </a:extLst>
          </p:cNvPr>
          <p:cNvPicPr>
            <a:picLocks noChangeAspect="1"/>
          </p:cNvPicPr>
          <p:nvPr/>
        </p:nvPicPr>
        <p:blipFill>
          <a:blip r:embed="rId2"/>
          <a:stretch>
            <a:fillRect/>
          </a:stretch>
        </p:blipFill>
        <p:spPr>
          <a:xfrm>
            <a:off x="6500082" y="1211019"/>
            <a:ext cx="4816257" cy="4625741"/>
          </a:xfrm>
          <a:prstGeom prst="rect">
            <a:avLst/>
          </a:prstGeom>
        </p:spPr>
      </p:pic>
    </p:spTree>
    <p:extLst>
      <p:ext uri="{BB962C8B-B14F-4D97-AF65-F5344CB8AC3E}">
        <p14:creationId xmlns:p14="http://schemas.microsoft.com/office/powerpoint/2010/main" val="1926344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865C575E-E15D-F66C-145B-ED58B47EE23E}"/>
              </a:ext>
            </a:extLst>
          </p:cNvPr>
          <p:cNvSpPr>
            <a:spLocks noChangeArrowheads="1"/>
          </p:cNvSpPr>
          <p:nvPr/>
        </p:nvSpPr>
        <p:spPr bwMode="auto">
          <a:xfrm>
            <a:off x="457200" y="341784"/>
            <a:ext cx="3097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4E6EB"/>
                </a:solidFill>
                <a:effectLst/>
                <a:latin typeface="Segoe UI Historic" panose="020B0502040204020203" pitchFamily="34" charset="0"/>
                <a:cs typeface="Segoe UI Historic" panose="020B0502040204020203" pitchFamily="34" charset="0"/>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 Placeholder 4">
            <a:extLst>
              <a:ext uri="{FF2B5EF4-FFF2-40B4-BE49-F238E27FC236}">
                <a16:creationId xmlns:a16="http://schemas.microsoft.com/office/drawing/2014/main" id="{3CA4AC09-D007-F06E-578F-74C73B0FBB56}"/>
              </a:ext>
            </a:extLst>
          </p:cNvPr>
          <p:cNvSpPr txBox="1">
            <a:spLocks/>
          </p:cNvSpPr>
          <p:nvPr/>
        </p:nvSpPr>
        <p:spPr>
          <a:xfrm>
            <a:off x="78461" y="58186"/>
            <a:ext cx="6280824" cy="647103"/>
          </a:xfrm>
          <a:prstGeom prst="rect">
            <a:avLst/>
          </a:prstGeom>
        </p:spPr>
        <p:txBody>
          <a:bodyPr vert="horz" lIns="91440" tIns="45720" rIns="91440" bIns="45720" rtlCol="0" anchor="t">
            <a:normAutofit fontScale="70000" lnSpcReduction="20000"/>
          </a:bodyPr>
          <a:lstStyle>
            <a:lvl1pPr marL="0" marR="0" indent="0" algn="l" defTabSz="914400" rtl="0" eaLnBrk="1" fontAlgn="auto" latinLnBrk="0" hangingPunct="1">
              <a:lnSpc>
                <a:spcPct val="100000"/>
              </a:lnSpc>
              <a:spcBef>
                <a:spcPts val="0"/>
              </a:spcBef>
              <a:spcAft>
                <a:spcPts val="0"/>
              </a:spcAft>
              <a:buClrTx/>
              <a:buSzTx/>
              <a:buFontTx/>
              <a:buNone/>
              <a:tabLst/>
              <a:defRPr lang="en-GB" sz="3200" b="1" i="0" kern="1200" dirty="0" smtClean="0">
                <a:solidFill>
                  <a:srgbClr val="FA0005"/>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Roboto Condensed"/>
                <a:ea typeface="Roboto Condensed"/>
                <a:cs typeface="Roboto Condensed"/>
              </a:rPr>
              <a:t>BEST PERFOMING SOCIAL MEDIA POST- DEEP ENGAGEMENT-SHUJAAZ TV</a:t>
            </a:r>
          </a:p>
        </p:txBody>
      </p:sp>
      <p:sp>
        <p:nvSpPr>
          <p:cNvPr id="4" name="Text Placeholder 8">
            <a:extLst>
              <a:ext uri="{FF2B5EF4-FFF2-40B4-BE49-F238E27FC236}">
                <a16:creationId xmlns:a16="http://schemas.microsoft.com/office/drawing/2014/main" id="{5E3551E2-122E-2FD6-5218-8CCDA484C644}"/>
              </a:ext>
            </a:extLst>
          </p:cNvPr>
          <p:cNvSpPr>
            <a:spLocks noGrp="1"/>
          </p:cNvSpPr>
          <p:nvPr/>
        </p:nvSpPr>
        <p:spPr>
          <a:xfrm>
            <a:off x="612913" y="2284803"/>
            <a:ext cx="5551030" cy="886269"/>
          </a:xfrm>
          <a:prstGeom prst="rect">
            <a:avLst/>
          </a:prstGeom>
        </p:spPr>
        <p:txBody>
          <a:bodyPr vert="horz" lIns="91440" tIns="45720" rIns="91440" bIns="45720" numCol="1" rtlCol="0" anchor="t">
            <a:normAutofit/>
          </a:bodyPr>
          <a:lstStyle>
            <a:lvl1pPr marL="0" marR="0" indent="0" algn="l" defTabSz="914400" rtl="0" eaLnBrk="1" fontAlgn="auto" latinLnBrk="0" hangingPunct="1">
              <a:lnSpc>
                <a:spcPct val="100000"/>
              </a:lnSpc>
              <a:spcBef>
                <a:spcPts val="1000"/>
              </a:spcBef>
              <a:spcAft>
                <a:spcPts val="0"/>
              </a:spcAft>
              <a:buClrTx/>
              <a:buSzTx/>
              <a:buFontTx/>
              <a:buNone/>
              <a:tabLst/>
              <a:defRPr lang="en-GB" sz="1800" b="0" i="0" kern="1200">
                <a:solidFill>
                  <a:schemeClr val="bg1">
                    <a:lumMod val="7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rgbClr val="FF0000"/>
                </a:solidFill>
                <a:latin typeface="Roboto"/>
                <a:ea typeface="Roboto"/>
                <a:cs typeface="Roboto"/>
              </a:rPr>
              <a:t>Post format</a:t>
            </a:r>
            <a:r>
              <a:rPr lang="en-US">
                <a:latin typeface="Roboto"/>
                <a:ea typeface="Roboto"/>
                <a:cs typeface="Roboto"/>
              </a:rPr>
              <a:t>: </a:t>
            </a:r>
            <a:r>
              <a:rPr lang="en-US">
                <a:solidFill>
                  <a:schemeClr val="tx1">
                    <a:lumMod val="65000"/>
                    <a:lumOff val="35000"/>
                  </a:schemeClr>
                </a:solidFill>
                <a:latin typeface="Roboto"/>
                <a:ea typeface="Roboto"/>
                <a:cs typeface="Roboto"/>
              </a:rPr>
              <a:t>Photo</a:t>
            </a:r>
          </a:p>
          <a:p>
            <a:r>
              <a:rPr lang="en-US" b="1">
                <a:solidFill>
                  <a:schemeClr val="tx1">
                    <a:lumMod val="65000"/>
                    <a:lumOff val="35000"/>
                  </a:schemeClr>
                </a:solidFill>
                <a:latin typeface="Roboto"/>
                <a:ea typeface="Roboto"/>
                <a:cs typeface="Roboto"/>
              </a:rPr>
              <a:t>Why</a:t>
            </a:r>
            <a:r>
              <a:rPr lang="en-US">
                <a:solidFill>
                  <a:schemeClr val="tx1">
                    <a:lumMod val="65000"/>
                    <a:lumOff val="35000"/>
                  </a:schemeClr>
                </a:solidFill>
                <a:latin typeface="Roboto"/>
                <a:ea typeface="Roboto"/>
                <a:cs typeface="Roboto"/>
              </a:rPr>
              <a:t>: Clear CTA</a:t>
            </a:r>
          </a:p>
          <a:p>
            <a:endParaRPr lang="en-US">
              <a:solidFill>
                <a:schemeClr val="tx1">
                  <a:lumMod val="65000"/>
                  <a:lumOff val="35000"/>
                </a:schemeClr>
              </a:solidFill>
              <a:cs typeface="Roboto"/>
            </a:endParaRPr>
          </a:p>
        </p:txBody>
      </p:sp>
      <p:sp>
        <p:nvSpPr>
          <p:cNvPr id="5" name="Text Placeholder 8">
            <a:extLst>
              <a:ext uri="{FF2B5EF4-FFF2-40B4-BE49-F238E27FC236}">
                <a16:creationId xmlns:a16="http://schemas.microsoft.com/office/drawing/2014/main" id="{5E3551E2-122E-2FD6-5218-8CCDA484C644}"/>
              </a:ext>
            </a:extLst>
          </p:cNvPr>
          <p:cNvSpPr>
            <a:spLocks noGrp="1"/>
          </p:cNvSpPr>
          <p:nvPr/>
        </p:nvSpPr>
        <p:spPr>
          <a:xfrm>
            <a:off x="622741" y="4226942"/>
            <a:ext cx="3819863" cy="1699575"/>
          </a:xfrm>
          <a:prstGeom prst="rect">
            <a:avLst/>
          </a:prstGeom>
        </p:spPr>
        <p:txBody>
          <a:bodyPr vert="horz" lIns="91440" tIns="45720" rIns="91440" bIns="45720" numCol="1" rtlCol="0" anchor="t">
            <a:normAutofit/>
          </a:bodyPr>
          <a:lstStyle>
            <a:lvl1pPr marL="0" marR="0" indent="0" algn="l" defTabSz="914400" rtl="0" eaLnBrk="1" fontAlgn="auto" latinLnBrk="0" hangingPunct="1">
              <a:lnSpc>
                <a:spcPct val="100000"/>
              </a:lnSpc>
              <a:spcBef>
                <a:spcPts val="1000"/>
              </a:spcBef>
              <a:spcAft>
                <a:spcPts val="0"/>
              </a:spcAft>
              <a:buClrTx/>
              <a:buSzTx/>
              <a:buFontTx/>
              <a:buNone/>
              <a:tabLst/>
              <a:defRPr lang="en-GB" sz="1800" b="0" i="0" kern="1200">
                <a:solidFill>
                  <a:schemeClr val="bg1">
                    <a:lumMod val="7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Roboto"/>
              <a:ea typeface="Roboto"/>
              <a:cs typeface="Roboto"/>
            </a:endParaRPr>
          </a:p>
          <a:p>
            <a:pPr>
              <a:spcBef>
                <a:spcPts val="0"/>
              </a:spcBef>
            </a:pPr>
            <a:r>
              <a:rPr lang="en-US" b="1">
                <a:solidFill>
                  <a:schemeClr val="tx1">
                    <a:lumMod val="65000"/>
                    <a:lumOff val="35000"/>
                  </a:schemeClr>
                </a:solidFill>
                <a:latin typeface="Segoe UI"/>
                <a:ea typeface="Roboto"/>
                <a:cs typeface="Segoe UI"/>
              </a:rPr>
              <a:t>Insights &amp; Takeaways:</a:t>
            </a:r>
            <a:endParaRPr lang="en-US">
              <a:solidFill>
                <a:schemeClr val="tx1">
                  <a:lumMod val="65000"/>
                  <a:lumOff val="35000"/>
                </a:schemeClr>
              </a:solidFill>
              <a:latin typeface="Segoe UI"/>
              <a:ea typeface="Roboto"/>
              <a:cs typeface="Segoe UI"/>
            </a:endParaRPr>
          </a:p>
          <a:p>
            <a:pPr>
              <a:spcBef>
                <a:spcPts val="0"/>
              </a:spcBef>
            </a:pPr>
            <a:r>
              <a:rPr lang="en-US" i="1">
                <a:solidFill>
                  <a:schemeClr val="bg1">
                    <a:lumMod val="85000"/>
                  </a:schemeClr>
                </a:solidFill>
                <a:latin typeface="Arial"/>
                <a:ea typeface="Roboto"/>
                <a:cs typeface="Arial"/>
              </a:rPr>
              <a:t> a collaboration with MK.</a:t>
            </a:r>
          </a:p>
          <a:p>
            <a:pPr>
              <a:spcBef>
                <a:spcPts val="0"/>
              </a:spcBef>
            </a:pPr>
            <a:r>
              <a:rPr lang="en-US" i="1">
                <a:solidFill>
                  <a:schemeClr val="bg1">
                    <a:lumMod val="85000"/>
                  </a:schemeClr>
                </a:solidFill>
                <a:latin typeface="Arial"/>
                <a:ea typeface="Roboto"/>
                <a:cs typeface="Arial"/>
              </a:rPr>
              <a:t>Deep engagement over 266</a:t>
            </a:r>
          </a:p>
          <a:p>
            <a:pPr marL="285750" indent="-285750">
              <a:spcBef>
                <a:spcPts val="0"/>
              </a:spcBef>
              <a:buFont typeface="Arial"/>
              <a:buChar char="•"/>
            </a:pPr>
            <a:endParaRPr lang="en-US" i="1">
              <a:solidFill>
                <a:schemeClr val="bg1">
                  <a:lumMod val="85000"/>
                </a:schemeClr>
              </a:solidFill>
              <a:latin typeface="Arial"/>
              <a:ea typeface="Roboto"/>
              <a:cs typeface="Arial"/>
            </a:endParaRPr>
          </a:p>
          <a:p>
            <a:pPr marL="285750" indent="-285750">
              <a:spcBef>
                <a:spcPts val="0"/>
              </a:spcBef>
              <a:buFont typeface="Arial"/>
              <a:buChar char="•"/>
            </a:pPr>
            <a:endParaRPr lang="en-US" i="1">
              <a:solidFill>
                <a:schemeClr val="bg2">
                  <a:lumMod val="75000"/>
                </a:schemeClr>
              </a:solidFill>
              <a:latin typeface="Arial"/>
              <a:ea typeface="Roboto"/>
              <a:cs typeface="Arial"/>
            </a:endParaRPr>
          </a:p>
        </p:txBody>
      </p:sp>
      <p:pic>
        <p:nvPicPr>
          <p:cNvPr id="6" name="Picture 5">
            <a:extLst>
              <a:ext uri="{FF2B5EF4-FFF2-40B4-BE49-F238E27FC236}">
                <a16:creationId xmlns:a16="http://schemas.microsoft.com/office/drawing/2014/main" id="{DD1AB173-FF4B-6DA3-86B7-69B36D9E0DC8}"/>
              </a:ext>
            </a:extLst>
          </p:cNvPr>
          <p:cNvPicPr>
            <a:picLocks noChangeAspect="1"/>
          </p:cNvPicPr>
          <p:nvPr/>
        </p:nvPicPr>
        <p:blipFill>
          <a:blip r:embed="rId2"/>
          <a:stretch>
            <a:fillRect/>
          </a:stretch>
        </p:blipFill>
        <p:spPr>
          <a:xfrm>
            <a:off x="5560504" y="1706127"/>
            <a:ext cx="6551334" cy="4209581"/>
          </a:xfrm>
          <a:prstGeom prst="rect">
            <a:avLst/>
          </a:prstGeom>
        </p:spPr>
      </p:pic>
    </p:spTree>
    <p:extLst>
      <p:ext uri="{BB962C8B-B14F-4D97-AF65-F5344CB8AC3E}">
        <p14:creationId xmlns:p14="http://schemas.microsoft.com/office/powerpoint/2010/main" val="2491189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A4C35E0-5F12-8948-9031-CCC74E6F3B00}"/>
              </a:ext>
            </a:extLst>
          </p:cNvPr>
          <p:cNvSpPr/>
          <p:nvPr/>
        </p:nvSpPr>
        <p:spPr>
          <a:xfrm>
            <a:off x="0" y="0"/>
            <a:ext cx="12192000" cy="6858000"/>
          </a:xfrm>
          <a:prstGeom prst="rect">
            <a:avLst/>
          </a:prstGeom>
          <a:solidFill>
            <a:srgbClr val="FA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A020398-D081-7042-B241-C2C9F59ECFAF}"/>
              </a:ext>
            </a:extLst>
          </p:cNvPr>
          <p:cNvPicPr>
            <a:picLocks noChangeAspect="1"/>
          </p:cNvPicPr>
          <p:nvPr/>
        </p:nvPicPr>
        <p:blipFill>
          <a:blip r:embed="rId3"/>
          <a:stretch>
            <a:fillRect/>
          </a:stretch>
        </p:blipFill>
        <p:spPr>
          <a:xfrm>
            <a:off x="10755313" y="6016050"/>
            <a:ext cx="812800" cy="500638"/>
          </a:xfrm>
          <a:prstGeom prst="rect">
            <a:avLst/>
          </a:prstGeom>
        </p:spPr>
      </p:pic>
      <p:pic>
        <p:nvPicPr>
          <p:cNvPr id="18" name="Picture 17">
            <a:extLst>
              <a:ext uri="{FF2B5EF4-FFF2-40B4-BE49-F238E27FC236}">
                <a16:creationId xmlns:a16="http://schemas.microsoft.com/office/drawing/2014/main" id="{798A009E-DC79-184C-96AF-AF1655240F69}"/>
              </a:ext>
            </a:extLst>
          </p:cNvPr>
          <p:cNvPicPr>
            <a:picLocks noChangeAspect="1"/>
          </p:cNvPicPr>
          <p:nvPr/>
        </p:nvPicPr>
        <p:blipFill>
          <a:blip r:embed="rId4"/>
          <a:stretch>
            <a:fillRect/>
          </a:stretch>
        </p:blipFill>
        <p:spPr>
          <a:xfrm>
            <a:off x="10755313" y="6012244"/>
            <a:ext cx="800100" cy="495300"/>
          </a:xfrm>
          <a:prstGeom prst="rect">
            <a:avLst/>
          </a:prstGeom>
        </p:spPr>
      </p:pic>
      <p:sp>
        <p:nvSpPr>
          <p:cNvPr id="9" name="TextBox 8">
            <a:extLst>
              <a:ext uri="{FF2B5EF4-FFF2-40B4-BE49-F238E27FC236}">
                <a16:creationId xmlns:a16="http://schemas.microsoft.com/office/drawing/2014/main" id="{FC441790-49E4-BF4D-9CC0-774ADAACF9C8}"/>
              </a:ext>
            </a:extLst>
          </p:cNvPr>
          <p:cNvSpPr txBox="1"/>
          <p:nvPr/>
        </p:nvSpPr>
        <p:spPr>
          <a:xfrm>
            <a:off x="495300" y="1485344"/>
            <a:ext cx="10833100" cy="3939540"/>
          </a:xfrm>
          <a:prstGeom prst="rect">
            <a:avLst/>
          </a:prstGeom>
          <a:noFill/>
        </p:spPr>
        <p:txBody>
          <a:bodyPr wrap="square" lIns="91440" tIns="45720" rIns="91440" bIns="45720" rtlCol="0" anchor="t">
            <a:spAutoFit/>
          </a:bodyPr>
          <a:lstStyle/>
          <a:p>
            <a:pPr>
              <a:lnSpc>
                <a:spcPts val="7500"/>
              </a:lnSpc>
            </a:pPr>
            <a:endParaRPr lang="en-GB" sz="8000" b="1">
              <a:solidFill>
                <a:schemeClr val="accent2">
                  <a:lumMod val="20000"/>
                  <a:lumOff val="80000"/>
                </a:schemeClr>
              </a:solidFill>
              <a:latin typeface="Roboto Condensed" panose="02000000000000000000" pitchFamily="2" charset="0"/>
              <a:ea typeface="Roboto Condensed" panose="02000000000000000000" pitchFamily="2" charset="0"/>
            </a:endParaRPr>
          </a:p>
          <a:p>
            <a:pPr>
              <a:lnSpc>
                <a:spcPts val="7500"/>
              </a:lnSpc>
            </a:pPr>
            <a:r>
              <a:rPr lang="en-US" sz="7500" b="1">
                <a:solidFill>
                  <a:srgbClr val="FFE6D3"/>
                </a:solidFill>
                <a:latin typeface="Roboto Condensed"/>
                <a:ea typeface="Roboto Condensed"/>
                <a:cs typeface="Roboto Condensed"/>
              </a:rPr>
              <a:t>2024 WILDLY IMPORTANT GOALS (WIGS)</a:t>
            </a:r>
          </a:p>
          <a:p>
            <a:pPr>
              <a:lnSpc>
                <a:spcPts val="7500"/>
              </a:lnSpc>
            </a:pPr>
            <a:endParaRPr lang="en-US" sz="7500" b="1">
              <a:solidFill>
                <a:srgbClr val="FFE6D3"/>
              </a:solidFill>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2141009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64F3B4A-639C-9F43-9ED7-6AA81AA84B53}"/>
              </a:ext>
            </a:extLst>
          </p:cNvPr>
          <p:cNvSpPr>
            <a:spLocks noGrp="1"/>
          </p:cNvSpPr>
          <p:nvPr>
            <p:ph type="body" sz="quarter" idx="23"/>
          </p:nvPr>
        </p:nvSpPr>
        <p:spPr/>
        <p:txBody>
          <a:bodyPr lIns="91440" tIns="45720" rIns="91440" bIns="45720" anchor="t"/>
          <a:lstStyle/>
          <a:p>
            <a:r>
              <a:rPr lang="en-US">
                <a:solidFill>
                  <a:schemeClr val="tx1">
                    <a:lumMod val="65000"/>
                    <a:lumOff val="35000"/>
                  </a:schemeClr>
                </a:solidFill>
                <a:latin typeface="Roboto Condensed"/>
                <a:ea typeface="Roboto Condensed"/>
                <a:cs typeface="Roboto Condensed"/>
              </a:rPr>
              <a:t>#1. </a:t>
            </a:r>
            <a:r>
              <a:rPr lang="en-US">
                <a:latin typeface="Roboto Condensed"/>
                <a:ea typeface="Roboto Condensed"/>
                <a:cs typeface="Roboto Condensed"/>
              </a:rPr>
              <a:t>WHAT WORKED, WHY?</a:t>
            </a:r>
            <a:endParaRPr lang="en-US"/>
          </a:p>
        </p:txBody>
      </p:sp>
      <p:sp>
        <p:nvSpPr>
          <p:cNvPr id="6" name="Text Placeholder 5">
            <a:extLst>
              <a:ext uri="{FF2B5EF4-FFF2-40B4-BE49-F238E27FC236}">
                <a16:creationId xmlns:a16="http://schemas.microsoft.com/office/drawing/2014/main" id="{0E2D29AF-EC3F-6945-9AB0-34EDB472C335}"/>
              </a:ext>
            </a:extLst>
          </p:cNvPr>
          <p:cNvSpPr>
            <a:spLocks noGrp="1"/>
          </p:cNvSpPr>
          <p:nvPr>
            <p:ph type="body" sz="quarter" idx="25"/>
          </p:nvPr>
        </p:nvSpPr>
        <p:spPr>
          <a:xfrm>
            <a:off x="5932579" y="1401063"/>
            <a:ext cx="2783543" cy="898384"/>
          </a:xfrm>
        </p:spPr>
        <p:txBody>
          <a:bodyPr lIns="91440" tIns="45720" rIns="91440" bIns="45720" anchor="t"/>
          <a:lstStyle/>
          <a:p>
            <a:r>
              <a:rPr lang="en-US">
                <a:solidFill>
                  <a:schemeClr val="tx1">
                    <a:lumMod val="65000"/>
                    <a:lumOff val="35000"/>
                  </a:schemeClr>
                </a:solidFill>
                <a:latin typeface="Roboto Condensed"/>
                <a:ea typeface="Roboto Condensed"/>
                <a:cs typeface="Roboto Condensed"/>
              </a:rPr>
              <a:t>#2. </a:t>
            </a:r>
            <a:r>
              <a:rPr lang="en-US">
                <a:solidFill>
                  <a:srgbClr val="BFBFBF"/>
                </a:solidFill>
                <a:latin typeface="Roboto Condensed"/>
                <a:ea typeface="Roboto Condensed"/>
                <a:cs typeface="Roboto Condensed"/>
              </a:rPr>
              <a:t>AREAS FOR IMPROVEMENT</a:t>
            </a:r>
            <a:endParaRPr lang="en-US">
              <a:solidFill>
                <a:srgbClr val="BFBFBF"/>
              </a:solidFill>
              <a:cs typeface="Roboto Condensed"/>
            </a:endParaRPr>
          </a:p>
        </p:txBody>
      </p:sp>
      <p:sp>
        <p:nvSpPr>
          <p:cNvPr id="7" name="Text Placeholder 6">
            <a:extLst>
              <a:ext uri="{FF2B5EF4-FFF2-40B4-BE49-F238E27FC236}">
                <a16:creationId xmlns:a16="http://schemas.microsoft.com/office/drawing/2014/main" id="{D31BDB2E-FB23-B049-A749-0C4EB3A43869}"/>
              </a:ext>
            </a:extLst>
          </p:cNvPr>
          <p:cNvSpPr>
            <a:spLocks noGrp="1"/>
          </p:cNvSpPr>
          <p:nvPr>
            <p:ph type="body" sz="quarter" idx="27"/>
          </p:nvPr>
        </p:nvSpPr>
        <p:spPr/>
        <p:txBody>
          <a:bodyPr lIns="91440" tIns="45720" rIns="91440" bIns="45720" anchor="t">
            <a:normAutofit fontScale="85000" lnSpcReduction="20000"/>
          </a:bodyPr>
          <a:lstStyle/>
          <a:p>
            <a:r>
              <a:rPr lang="en-US">
                <a:solidFill>
                  <a:schemeClr val="tx1">
                    <a:lumMod val="65000"/>
                    <a:lumOff val="35000"/>
                  </a:schemeClr>
                </a:solidFill>
                <a:latin typeface="Roboto Condensed"/>
                <a:ea typeface="Roboto Condensed"/>
                <a:cs typeface="Roboto Condensed"/>
              </a:rPr>
              <a:t>#3.</a:t>
            </a:r>
            <a:r>
              <a:rPr lang="en-US">
                <a:latin typeface="Roboto Condensed"/>
                <a:ea typeface="Roboto Condensed"/>
                <a:cs typeface="Roboto Condensed"/>
              </a:rPr>
              <a:t> LOOKING AHEAD, WHAT NEXT?</a:t>
            </a:r>
            <a:endParaRPr lang="en-US"/>
          </a:p>
        </p:txBody>
      </p:sp>
      <p:sp>
        <p:nvSpPr>
          <p:cNvPr id="3" name="Text Placeholder 2">
            <a:extLst>
              <a:ext uri="{FF2B5EF4-FFF2-40B4-BE49-F238E27FC236}">
                <a16:creationId xmlns:a16="http://schemas.microsoft.com/office/drawing/2014/main" id="{E4B80E56-AC06-A5E8-DC80-2E6A81E6A23E}"/>
              </a:ext>
            </a:extLst>
          </p:cNvPr>
          <p:cNvSpPr>
            <a:spLocks noGrp="1"/>
          </p:cNvSpPr>
          <p:nvPr>
            <p:ph type="body" sz="quarter" idx="19"/>
          </p:nvPr>
        </p:nvSpPr>
        <p:spPr/>
        <p:txBody>
          <a:bodyPr/>
          <a:lstStyle/>
          <a:p>
            <a:r>
              <a:rPr lang="en-US"/>
              <a:t>KEY INSIGHTS</a:t>
            </a:r>
          </a:p>
        </p:txBody>
      </p:sp>
      <p:sp>
        <p:nvSpPr>
          <p:cNvPr id="2" name="Text Placeholder 8">
            <a:extLst>
              <a:ext uri="{FF2B5EF4-FFF2-40B4-BE49-F238E27FC236}">
                <a16:creationId xmlns:a16="http://schemas.microsoft.com/office/drawing/2014/main" id="{77ECBFEE-D28E-6012-B1AA-B0F6A6ED870E}"/>
              </a:ext>
            </a:extLst>
          </p:cNvPr>
          <p:cNvSpPr>
            <a:spLocks noGrp="1"/>
          </p:cNvSpPr>
          <p:nvPr/>
        </p:nvSpPr>
        <p:spPr>
          <a:xfrm>
            <a:off x="2922046" y="2299447"/>
            <a:ext cx="3023981" cy="411590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rgbClr val="7F7F7D"/>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har char="•"/>
            </a:pPr>
            <a:endParaRPr lang="en-US" sz="2000">
              <a:cs typeface="Roboto" panose="02000000000000000000" pitchFamily="2" charset="0"/>
            </a:endParaRPr>
          </a:p>
        </p:txBody>
      </p:sp>
      <p:sp>
        <p:nvSpPr>
          <p:cNvPr id="12" name="Text Placeholder 9">
            <a:extLst>
              <a:ext uri="{FF2B5EF4-FFF2-40B4-BE49-F238E27FC236}">
                <a16:creationId xmlns:a16="http://schemas.microsoft.com/office/drawing/2014/main" id="{A7CEA0EE-3CFA-FC2D-4857-AD1263B6351B}"/>
              </a:ext>
            </a:extLst>
          </p:cNvPr>
          <p:cNvSpPr>
            <a:spLocks noGrp="1"/>
          </p:cNvSpPr>
          <p:nvPr/>
        </p:nvSpPr>
        <p:spPr>
          <a:xfrm>
            <a:off x="8854705" y="2016335"/>
            <a:ext cx="2949621" cy="329573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rgbClr val="7F7F7D"/>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har char="•"/>
            </a:pPr>
            <a:endParaRPr lang="en-US" sz="2000">
              <a:latin typeface="Roboto"/>
              <a:ea typeface="Roboto"/>
              <a:cs typeface="Roboto"/>
            </a:endParaRPr>
          </a:p>
          <a:p>
            <a:pPr marL="285750" indent="-285750">
              <a:buChar char="•"/>
            </a:pPr>
            <a:endParaRPr lang="en-US" sz="2000">
              <a:latin typeface="Roboto"/>
              <a:ea typeface="Roboto"/>
              <a:cs typeface="Roboto"/>
            </a:endParaRPr>
          </a:p>
        </p:txBody>
      </p:sp>
      <p:sp>
        <p:nvSpPr>
          <p:cNvPr id="10" name="Text Placeholder 9">
            <a:extLst>
              <a:ext uri="{FF2B5EF4-FFF2-40B4-BE49-F238E27FC236}">
                <a16:creationId xmlns:a16="http://schemas.microsoft.com/office/drawing/2014/main" id="{740658B9-8DE5-80FA-9810-FA2A41B710F4}"/>
              </a:ext>
            </a:extLst>
          </p:cNvPr>
          <p:cNvSpPr>
            <a:spLocks noGrp="1"/>
          </p:cNvSpPr>
          <p:nvPr>
            <p:ph type="body" sz="quarter" idx="20"/>
          </p:nvPr>
        </p:nvSpPr>
        <p:spPr/>
        <p:txBody>
          <a:bodyPr/>
          <a:lstStyle/>
          <a:p>
            <a:r>
              <a:rPr lang="en-US"/>
              <a:t>WEEKLY PULSE CHECK</a:t>
            </a:r>
          </a:p>
        </p:txBody>
      </p:sp>
      <p:sp>
        <p:nvSpPr>
          <p:cNvPr id="4" name="Text Placeholder 8">
            <a:extLst>
              <a:ext uri="{FF2B5EF4-FFF2-40B4-BE49-F238E27FC236}">
                <a16:creationId xmlns:a16="http://schemas.microsoft.com/office/drawing/2014/main" id="{27AE62A7-5150-AD49-B4C3-A397F7CF1406}"/>
              </a:ext>
            </a:extLst>
          </p:cNvPr>
          <p:cNvSpPr>
            <a:spLocks noGrp="1"/>
          </p:cNvSpPr>
          <p:nvPr/>
        </p:nvSpPr>
        <p:spPr>
          <a:xfrm>
            <a:off x="3242037" y="2732364"/>
            <a:ext cx="2593753" cy="308843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rgbClr val="7F7F7D"/>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2">
                    <a:lumMod val="75000"/>
                  </a:schemeClr>
                </a:solidFill>
                <a:latin typeface="Roboto"/>
                <a:ea typeface="Roboto"/>
                <a:cs typeface="Roboto"/>
              </a:rPr>
              <a:t>Consistently use of dilemma and controversial topic to evoke audience’s reactions.</a:t>
            </a:r>
          </a:p>
          <a:p>
            <a:endParaRPr lang="en-US">
              <a:cs typeface="Roboto" panose="02000000000000000000" pitchFamily="2" charset="0"/>
            </a:endParaRPr>
          </a:p>
        </p:txBody>
      </p:sp>
      <p:sp>
        <p:nvSpPr>
          <p:cNvPr id="8" name="Text Placeholder 8">
            <a:extLst>
              <a:ext uri="{FF2B5EF4-FFF2-40B4-BE49-F238E27FC236}">
                <a16:creationId xmlns:a16="http://schemas.microsoft.com/office/drawing/2014/main" id="{B5299B4C-BABC-4CCB-0A5C-6EBF8ACFF144}"/>
              </a:ext>
            </a:extLst>
          </p:cNvPr>
          <p:cNvSpPr>
            <a:spLocks noGrp="1"/>
          </p:cNvSpPr>
          <p:nvPr/>
        </p:nvSpPr>
        <p:spPr>
          <a:xfrm>
            <a:off x="6096000" y="2779643"/>
            <a:ext cx="2593753" cy="308843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rgbClr val="7F7F7D"/>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a:solidFill>
                  <a:schemeClr val="bg2">
                    <a:lumMod val="75000"/>
                  </a:schemeClr>
                </a:solidFill>
                <a:effectLst/>
                <a:cs typeface="Roboto" panose="02000000000000000000" pitchFamily="2" charset="0"/>
              </a:rPr>
              <a:t>For characters with a small fan base, Community lead should pay close attention to when fans are most actively engaging with content. By posting during peak activity periods, this will increase visibility and traction even without a large built-in audience.</a:t>
            </a:r>
            <a:endParaRPr lang="en-US">
              <a:solidFill>
                <a:schemeClr val="bg2">
                  <a:lumMod val="75000"/>
                </a:schemeClr>
              </a:solidFill>
              <a:cs typeface="Roboto" panose="02000000000000000000" pitchFamily="2" charset="0"/>
            </a:endParaRPr>
          </a:p>
        </p:txBody>
      </p:sp>
      <p:sp>
        <p:nvSpPr>
          <p:cNvPr id="9" name="Text Placeholder 8">
            <a:extLst>
              <a:ext uri="{FF2B5EF4-FFF2-40B4-BE49-F238E27FC236}">
                <a16:creationId xmlns:a16="http://schemas.microsoft.com/office/drawing/2014/main" id="{426DEE7F-4516-E66B-6438-B89426AB167F}"/>
              </a:ext>
            </a:extLst>
          </p:cNvPr>
          <p:cNvSpPr>
            <a:spLocks noGrp="1"/>
          </p:cNvSpPr>
          <p:nvPr/>
        </p:nvSpPr>
        <p:spPr>
          <a:xfrm>
            <a:off x="8744468" y="2732363"/>
            <a:ext cx="2593753" cy="308843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rgbClr val="7F7F7D"/>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a:solidFill>
                  <a:schemeClr val="bg2">
                    <a:lumMod val="75000"/>
                  </a:schemeClr>
                </a:solidFill>
                <a:effectLst/>
                <a:cs typeface="Roboto" panose="02000000000000000000" pitchFamily="2" charset="0"/>
              </a:rPr>
              <a:t> Social team to revamp and do a strategy for Instagram</a:t>
            </a:r>
            <a:r>
              <a:rPr lang="en-US">
                <a:solidFill>
                  <a:schemeClr val="bg2">
                    <a:lumMod val="75000"/>
                  </a:schemeClr>
                </a:solidFill>
                <a:latin typeface="-apple-system"/>
              </a:rPr>
              <a:t>.</a:t>
            </a:r>
          </a:p>
          <a:p>
            <a:r>
              <a:rPr lang="en-US">
                <a:solidFill>
                  <a:schemeClr val="bg2">
                    <a:lumMod val="75000"/>
                  </a:schemeClr>
                </a:solidFill>
                <a:latin typeface="-apple-system"/>
                <a:cs typeface="Roboto" panose="02000000000000000000" pitchFamily="2" charset="0"/>
              </a:rPr>
              <a:t>Tracking &amp; experimenting the impact of comic strips under the #LifeYANGU</a:t>
            </a:r>
            <a:endParaRPr lang="en-US">
              <a:solidFill>
                <a:schemeClr val="bg2">
                  <a:lumMod val="75000"/>
                </a:schemeClr>
              </a:solidFill>
              <a:cs typeface="Roboto" panose="02000000000000000000" pitchFamily="2" charset="0"/>
            </a:endParaRPr>
          </a:p>
        </p:txBody>
      </p:sp>
    </p:spTree>
    <p:extLst>
      <p:ext uri="{BB962C8B-B14F-4D97-AF65-F5344CB8AC3E}">
        <p14:creationId xmlns:p14="http://schemas.microsoft.com/office/powerpoint/2010/main" val="390802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8B1201-2143-4245-846E-C3E8E3E14F7B}"/>
              </a:ext>
            </a:extLst>
          </p:cNvPr>
          <p:cNvSpPr>
            <a:spLocks noGrp="1"/>
          </p:cNvSpPr>
          <p:nvPr>
            <p:ph type="body" sz="quarter" idx="20"/>
          </p:nvPr>
        </p:nvSpPr>
        <p:spPr/>
        <p:txBody>
          <a:bodyPr/>
          <a:lstStyle/>
          <a:p>
            <a:r>
              <a:rPr lang="en-US"/>
              <a:t>SHUJAAZ STRATEGY</a:t>
            </a:r>
          </a:p>
        </p:txBody>
      </p:sp>
      <p:sp>
        <p:nvSpPr>
          <p:cNvPr id="4" name="Text Placeholder 8">
            <a:extLst>
              <a:ext uri="{FF2B5EF4-FFF2-40B4-BE49-F238E27FC236}">
                <a16:creationId xmlns:a16="http://schemas.microsoft.com/office/drawing/2014/main" id="{A18185EB-B59E-58FE-7ACD-1241A4A92A26}"/>
              </a:ext>
            </a:extLst>
          </p:cNvPr>
          <p:cNvSpPr txBox="1">
            <a:spLocks/>
          </p:cNvSpPr>
          <p:nvPr/>
        </p:nvSpPr>
        <p:spPr>
          <a:xfrm>
            <a:off x="609074" y="1645654"/>
            <a:ext cx="11140820" cy="4056441"/>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4400" b="1">
              <a:solidFill>
                <a:schemeClr val="bg1"/>
              </a:solidFill>
              <a:latin typeface="Roboto Condensed" panose="02000000000000000000" pitchFamily="2" charset="0"/>
              <a:ea typeface="Roboto Condensed" panose="02000000000000000000" pitchFamily="2" charset="0"/>
            </a:endParaRPr>
          </a:p>
          <a:p>
            <a:pPr marL="0" indent="0">
              <a:buNone/>
            </a:pPr>
            <a:r>
              <a:rPr lang="en-US" sz="5900" b="1">
                <a:solidFill>
                  <a:schemeClr val="bg1"/>
                </a:solidFill>
                <a:latin typeface="Roboto Condensed" panose="02000000000000000000" pitchFamily="2" charset="0"/>
                <a:ea typeface="Roboto Condensed" panose="02000000000000000000" pitchFamily="2" charset="0"/>
              </a:rPr>
              <a:t>WE BELIEVE THAT YOUNG PEOPLE CAN TRANSFORM SOCIETY FOR THE BETTER</a:t>
            </a:r>
          </a:p>
          <a:p>
            <a:pPr marL="0" indent="0">
              <a:buNone/>
            </a:pPr>
            <a:endParaRPr lang="en-US" sz="5900" b="1">
              <a:solidFill>
                <a:schemeClr val="bg1"/>
              </a:solidFill>
              <a:latin typeface="Roboto Condensed" panose="02000000000000000000" pitchFamily="2" charset="0"/>
              <a:ea typeface="Roboto Condensed" panose="02000000000000000000" pitchFamily="2" charset="0"/>
            </a:endParaRPr>
          </a:p>
          <a:p>
            <a:pPr marL="0" indent="0">
              <a:buNone/>
            </a:pPr>
            <a:r>
              <a:rPr lang="en-US" sz="5900" b="1">
                <a:solidFill>
                  <a:schemeClr val="bg1"/>
                </a:solidFill>
                <a:latin typeface="Roboto Condensed" panose="02000000000000000000" pitchFamily="2" charset="0"/>
                <a:ea typeface="Roboto Condensed" panose="02000000000000000000" pitchFamily="2" charset="0"/>
              </a:rPr>
              <a:t>THAT’S WHY WE BREAK DOWN BARRIERS SO THAT YOUNG PEOPLE CAN TAKE CONTROL OF THEIR FUTURES. </a:t>
            </a:r>
          </a:p>
        </p:txBody>
      </p:sp>
      <p:sp>
        <p:nvSpPr>
          <p:cNvPr id="5" name="Text Placeholder 13">
            <a:extLst>
              <a:ext uri="{FF2B5EF4-FFF2-40B4-BE49-F238E27FC236}">
                <a16:creationId xmlns:a16="http://schemas.microsoft.com/office/drawing/2014/main" id="{29C1EF0C-88FA-4724-705E-C899147140C8}"/>
              </a:ext>
            </a:extLst>
          </p:cNvPr>
          <p:cNvSpPr txBox="1">
            <a:spLocks/>
          </p:cNvSpPr>
          <p:nvPr/>
        </p:nvSpPr>
        <p:spPr>
          <a:xfrm>
            <a:off x="1473596" y="-2036724"/>
            <a:ext cx="7874527" cy="237400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lang="en-US" sz="1400" b="0" i="0" kern="1200" spc="70" baseline="0" dirty="0">
                <a:solidFill>
                  <a:srgbClr val="FFE5D3"/>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solidFill>
                  <a:schemeClr val="tx1"/>
                </a:solidFill>
              </a:rPr>
              <a:t>THE NEXT TWO YEARS: </a:t>
            </a:r>
            <a:r>
              <a:rPr lang="en-GB"/>
              <a:t>FROM STEREO TO SURROUND-SOUND</a:t>
            </a:r>
          </a:p>
        </p:txBody>
      </p:sp>
      <p:sp>
        <p:nvSpPr>
          <p:cNvPr id="8" name="TextBox 7">
            <a:extLst>
              <a:ext uri="{FF2B5EF4-FFF2-40B4-BE49-F238E27FC236}">
                <a16:creationId xmlns:a16="http://schemas.microsoft.com/office/drawing/2014/main" id="{AB614143-9F08-23AE-D687-9D01505FC96D}"/>
              </a:ext>
            </a:extLst>
          </p:cNvPr>
          <p:cNvSpPr txBox="1"/>
          <p:nvPr/>
        </p:nvSpPr>
        <p:spPr>
          <a:xfrm>
            <a:off x="694267" y="812800"/>
            <a:ext cx="10676098" cy="830997"/>
          </a:xfrm>
          <a:prstGeom prst="rect">
            <a:avLst/>
          </a:prstGeom>
          <a:noFill/>
        </p:spPr>
        <p:txBody>
          <a:bodyPr wrap="square" rtlCol="0">
            <a:spAutoFit/>
          </a:bodyPr>
          <a:lstStyle/>
          <a:p>
            <a:r>
              <a:rPr lang="en-US" sz="4800" b="1">
                <a:solidFill>
                  <a:schemeClr val="bg1"/>
                </a:solidFill>
                <a:latin typeface="Roboto Condensed" panose="02000000000000000000" pitchFamily="2" charset="0"/>
                <a:ea typeface="Roboto Condensed" panose="02000000000000000000" pitchFamily="2" charset="0"/>
              </a:rPr>
              <a:t>SHUJAAZ INC VISION &amp; MISSION </a:t>
            </a:r>
          </a:p>
        </p:txBody>
      </p:sp>
    </p:spTree>
    <p:extLst>
      <p:ext uri="{BB962C8B-B14F-4D97-AF65-F5344CB8AC3E}">
        <p14:creationId xmlns:p14="http://schemas.microsoft.com/office/powerpoint/2010/main" val="262633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8B1201-2143-4245-846E-C3E8E3E14F7B}"/>
              </a:ext>
            </a:extLst>
          </p:cNvPr>
          <p:cNvSpPr>
            <a:spLocks noGrp="1"/>
          </p:cNvSpPr>
          <p:nvPr>
            <p:ph type="body" sz="quarter" idx="20"/>
          </p:nvPr>
        </p:nvSpPr>
        <p:spPr/>
        <p:txBody>
          <a:bodyPr/>
          <a:lstStyle/>
          <a:p>
            <a:r>
              <a:rPr lang="en-US"/>
              <a:t>SHUJAAZ STRATEGY</a:t>
            </a:r>
          </a:p>
        </p:txBody>
      </p:sp>
      <p:sp>
        <p:nvSpPr>
          <p:cNvPr id="4" name="Text Placeholder 8">
            <a:extLst>
              <a:ext uri="{FF2B5EF4-FFF2-40B4-BE49-F238E27FC236}">
                <a16:creationId xmlns:a16="http://schemas.microsoft.com/office/drawing/2014/main" id="{A18185EB-B59E-58FE-7ACD-1241A4A92A26}"/>
              </a:ext>
            </a:extLst>
          </p:cNvPr>
          <p:cNvSpPr txBox="1">
            <a:spLocks/>
          </p:cNvSpPr>
          <p:nvPr/>
        </p:nvSpPr>
        <p:spPr>
          <a:xfrm>
            <a:off x="609074" y="1919632"/>
            <a:ext cx="11140820" cy="4056441"/>
          </a:xfrm>
          <a:prstGeom prst="rect">
            <a:avLst/>
          </a:prstGeom>
        </p:spPr>
        <p:txBody>
          <a:bodyPr lIns="91440" tIns="45720" rIns="91440" bIns="4572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4400" b="1">
              <a:solidFill>
                <a:schemeClr val="bg1"/>
              </a:solidFill>
              <a:latin typeface="Roboto Condensed" panose="02000000000000000000" pitchFamily="2" charset="0"/>
              <a:ea typeface="Roboto Condensed" panose="02000000000000000000" pitchFamily="2" charset="0"/>
              <a:cs typeface="Roboto Condensed"/>
            </a:endParaRPr>
          </a:p>
          <a:p>
            <a:pPr marL="0" indent="0">
              <a:buNone/>
            </a:pPr>
            <a:r>
              <a:rPr lang="en-US" sz="4000" b="1">
                <a:solidFill>
                  <a:schemeClr val="bg1"/>
                </a:solidFill>
                <a:latin typeface="Roboto Condensed"/>
                <a:ea typeface="Roboto Condensed"/>
                <a:cs typeface="Roboto Condensed"/>
              </a:rPr>
              <a:t>SHUJAAZ IS THE GO-TO MEDIA BRAND FOR YOUNG PEOPLE IN KENYA &amp; TANZANIA</a:t>
            </a:r>
            <a:r>
              <a:rPr lang="en-US" sz="5900" b="1">
                <a:solidFill>
                  <a:schemeClr val="bg1"/>
                </a:solidFill>
                <a:latin typeface="Roboto Condensed"/>
                <a:ea typeface="Roboto Condensed"/>
                <a:cs typeface="Roboto Condensed"/>
              </a:rPr>
              <a:t> </a:t>
            </a:r>
            <a:endParaRPr lang="en-US" sz="5900" b="1">
              <a:solidFill>
                <a:schemeClr val="bg1"/>
              </a:solidFill>
              <a:latin typeface="Roboto Condensed" panose="02000000000000000000" pitchFamily="2" charset="0"/>
              <a:ea typeface="Roboto Condensed" panose="02000000000000000000" pitchFamily="2" charset="0"/>
              <a:cs typeface="Roboto Condensed"/>
            </a:endParaRPr>
          </a:p>
          <a:p>
            <a:pPr marL="0" indent="0">
              <a:buNone/>
            </a:pPr>
            <a:endParaRPr lang="en-US" sz="5900" b="1">
              <a:solidFill>
                <a:schemeClr val="bg1"/>
              </a:solidFill>
              <a:latin typeface="Roboto Condensed"/>
              <a:ea typeface="Roboto Condensed"/>
              <a:cs typeface="Roboto Condensed"/>
            </a:endParaRPr>
          </a:p>
          <a:p>
            <a:pPr marL="0" indent="0">
              <a:buNone/>
            </a:pPr>
            <a:r>
              <a:rPr lang="en-US" sz="4000" b="1">
                <a:solidFill>
                  <a:schemeClr val="bg1"/>
                </a:solidFill>
                <a:latin typeface="Roboto Condensed"/>
                <a:ea typeface="Roboto Condensed"/>
                <a:cs typeface="Roboto Condensed"/>
              </a:rPr>
              <a:t>AND SHUJAAZ INC IS RECOGNISED AS A GLOBAL LEADER IN MEDIA FOR SOCIAL CHANGE  </a:t>
            </a:r>
            <a:endParaRPr lang="en-US" sz="4000" b="1">
              <a:solidFill>
                <a:schemeClr val="bg1"/>
              </a:solidFill>
              <a:latin typeface="Roboto Condensed" panose="02000000000000000000" pitchFamily="2" charset="0"/>
              <a:ea typeface="Roboto Condensed" panose="02000000000000000000" pitchFamily="2" charset="0"/>
              <a:cs typeface="Roboto Condensed"/>
            </a:endParaRPr>
          </a:p>
        </p:txBody>
      </p:sp>
      <p:sp>
        <p:nvSpPr>
          <p:cNvPr id="5" name="Text Placeholder 13">
            <a:extLst>
              <a:ext uri="{FF2B5EF4-FFF2-40B4-BE49-F238E27FC236}">
                <a16:creationId xmlns:a16="http://schemas.microsoft.com/office/drawing/2014/main" id="{29C1EF0C-88FA-4724-705E-C899147140C8}"/>
              </a:ext>
            </a:extLst>
          </p:cNvPr>
          <p:cNvSpPr txBox="1">
            <a:spLocks/>
          </p:cNvSpPr>
          <p:nvPr/>
        </p:nvSpPr>
        <p:spPr>
          <a:xfrm>
            <a:off x="1473596" y="-2036724"/>
            <a:ext cx="7874527" cy="237400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lang="en-US" sz="1400" b="0" i="0" kern="1200" spc="70" baseline="0" dirty="0">
                <a:solidFill>
                  <a:srgbClr val="FFE5D3"/>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solidFill>
                  <a:schemeClr val="tx1"/>
                </a:solidFill>
              </a:rPr>
              <a:t>THE NEXT TWO YEARS: </a:t>
            </a:r>
            <a:r>
              <a:rPr lang="en-GB"/>
              <a:t>FROM STEREO TO SURROUND-SOUND</a:t>
            </a:r>
          </a:p>
        </p:txBody>
      </p:sp>
      <p:sp>
        <p:nvSpPr>
          <p:cNvPr id="8" name="TextBox 7">
            <a:extLst>
              <a:ext uri="{FF2B5EF4-FFF2-40B4-BE49-F238E27FC236}">
                <a16:creationId xmlns:a16="http://schemas.microsoft.com/office/drawing/2014/main" id="{AB614143-9F08-23AE-D687-9D01505FC96D}"/>
              </a:ext>
            </a:extLst>
          </p:cNvPr>
          <p:cNvSpPr txBox="1"/>
          <p:nvPr/>
        </p:nvSpPr>
        <p:spPr>
          <a:xfrm>
            <a:off x="694267" y="812800"/>
            <a:ext cx="8077200" cy="830997"/>
          </a:xfrm>
          <a:prstGeom prst="rect">
            <a:avLst/>
          </a:prstGeom>
          <a:noFill/>
        </p:spPr>
        <p:txBody>
          <a:bodyPr wrap="square" rtlCol="0">
            <a:spAutoFit/>
          </a:bodyPr>
          <a:lstStyle/>
          <a:p>
            <a:r>
              <a:rPr lang="en-US" sz="4800" b="1">
                <a:solidFill>
                  <a:schemeClr val="bg1"/>
                </a:solidFill>
                <a:latin typeface="Roboto" panose="02000000000000000000" pitchFamily="2" charset="0"/>
                <a:ea typeface="Roboto" panose="02000000000000000000" pitchFamily="2" charset="0"/>
              </a:rPr>
              <a:t>OUR NORTH STAR</a:t>
            </a:r>
          </a:p>
        </p:txBody>
      </p:sp>
    </p:spTree>
    <p:extLst>
      <p:ext uri="{BB962C8B-B14F-4D97-AF65-F5344CB8AC3E}">
        <p14:creationId xmlns:p14="http://schemas.microsoft.com/office/powerpoint/2010/main" val="315865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4DB0EE-1241-7823-6D36-8EFAB5707077}"/>
              </a:ext>
            </a:extLst>
          </p:cNvPr>
          <p:cNvSpPr>
            <a:spLocks noGrp="1"/>
          </p:cNvSpPr>
          <p:nvPr>
            <p:ph type="body" sz="quarter" idx="11"/>
          </p:nvPr>
        </p:nvSpPr>
        <p:spPr/>
        <p:txBody>
          <a:bodyPr vert="horz" lIns="91440" tIns="45720" rIns="91440" bIns="45720" rtlCol="0" anchor="t">
            <a:normAutofit lnSpcReduction="10000"/>
          </a:bodyPr>
          <a:lstStyle/>
          <a:p>
            <a:r>
              <a:rPr lang="en-GB">
                <a:latin typeface="Roboto Condensed"/>
                <a:ea typeface="Roboto Condensed"/>
                <a:cs typeface="Roboto Condensed"/>
              </a:rPr>
              <a:t>THE TWO-YEAR SPRINT</a:t>
            </a:r>
          </a:p>
        </p:txBody>
      </p:sp>
      <p:sp>
        <p:nvSpPr>
          <p:cNvPr id="4" name="Text Placeholder 3">
            <a:extLst>
              <a:ext uri="{FF2B5EF4-FFF2-40B4-BE49-F238E27FC236}">
                <a16:creationId xmlns:a16="http://schemas.microsoft.com/office/drawing/2014/main" id="{3ADC6E5F-351D-369B-2941-7057291E5704}"/>
              </a:ext>
            </a:extLst>
          </p:cNvPr>
          <p:cNvSpPr>
            <a:spLocks noGrp="1"/>
          </p:cNvSpPr>
          <p:nvPr>
            <p:ph type="body" sz="quarter" idx="19"/>
          </p:nvPr>
        </p:nvSpPr>
        <p:spPr/>
        <p:txBody>
          <a:bodyPr/>
          <a:lstStyle/>
          <a:p>
            <a:r>
              <a:rPr lang="en-GB"/>
              <a:t>SHUJAAZ STRATEGY</a:t>
            </a:r>
          </a:p>
        </p:txBody>
      </p:sp>
      <p:sp>
        <p:nvSpPr>
          <p:cNvPr id="14" name="Text Placeholder 13">
            <a:extLst>
              <a:ext uri="{FF2B5EF4-FFF2-40B4-BE49-F238E27FC236}">
                <a16:creationId xmlns:a16="http://schemas.microsoft.com/office/drawing/2014/main" id="{93C9A35B-9964-0044-BB37-4EC7D223D13D}"/>
              </a:ext>
            </a:extLst>
          </p:cNvPr>
          <p:cNvSpPr>
            <a:spLocks noGrp="1"/>
          </p:cNvSpPr>
          <p:nvPr>
            <p:ph type="body" sz="quarter" idx="20"/>
          </p:nvPr>
        </p:nvSpPr>
        <p:spPr>
          <a:xfrm>
            <a:off x="595610" y="1260297"/>
            <a:ext cx="3491652" cy="2374002"/>
          </a:xfrm>
        </p:spPr>
        <p:txBody>
          <a:bodyPr vert="horz" lIns="91440" tIns="45720" rIns="91440" bIns="45720" rtlCol="0" anchor="t">
            <a:normAutofit/>
          </a:bodyPr>
          <a:lstStyle/>
          <a:p>
            <a:r>
              <a:rPr lang="en-US" sz="3000">
                <a:solidFill>
                  <a:schemeClr val="tx1"/>
                </a:solidFill>
                <a:latin typeface="Roboto Condensed"/>
                <a:ea typeface="Roboto Condensed"/>
                <a:cs typeface="Roboto Condensed"/>
              </a:rPr>
              <a:t>THE NEXT TWO YEARS: </a:t>
            </a:r>
            <a:r>
              <a:rPr lang="en-US" sz="3000">
                <a:latin typeface="Roboto Condensed"/>
                <a:ea typeface="Roboto Condensed"/>
                <a:cs typeface="Roboto Condensed"/>
              </a:rPr>
              <a:t>FROM STEREO TO SURROUND-SOUND</a:t>
            </a:r>
          </a:p>
        </p:txBody>
      </p:sp>
      <p:pic>
        <p:nvPicPr>
          <p:cNvPr id="5" name="Picture 4">
            <a:extLst>
              <a:ext uri="{FF2B5EF4-FFF2-40B4-BE49-F238E27FC236}">
                <a16:creationId xmlns:a16="http://schemas.microsoft.com/office/drawing/2014/main" id="{48F841CA-4DAE-95A2-2369-86B9CA766F27}"/>
              </a:ext>
            </a:extLst>
          </p:cNvPr>
          <p:cNvPicPr>
            <a:picLocks noChangeAspect="1"/>
          </p:cNvPicPr>
          <p:nvPr/>
        </p:nvPicPr>
        <p:blipFill>
          <a:blip r:embed="rId3"/>
          <a:stretch>
            <a:fillRect/>
          </a:stretch>
        </p:blipFill>
        <p:spPr>
          <a:xfrm>
            <a:off x="4611448" y="796009"/>
            <a:ext cx="7515483" cy="5936400"/>
          </a:xfrm>
          <a:prstGeom prst="rect">
            <a:avLst/>
          </a:prstGeom>
        </p:spPr>
      </p:pic>
      <p:sp>
        <p:nvSpPr>
          <p:cNvPr id="7" name="Up Arrow 6">
            <a:extLst>
              <a:ext uri="{FF2B5EF4-FFF2-40B4-BE49-F238E27FC236}">
                <a16:creationId xmlns:a16="http://schemas.microsoft.com/office/drawing/2014/main" id="{3618CBAA-AC46-7BB3-AD75-ACCE8AF33EF5}"/>
              </a:ext>
            </a:extLst>
          </p:cNvPr>
          <p:cNvSpPr/>
          <p:nvPr/>
        </p:nvSpPr>
        <p:spPr>
          <a:xfrm>
            <a:off x="10189032" y="2152602"/>
            <a:ext cx="1590050" cy="2231756"/>
          </a:xfrm>
          <a:prstGeom prst="upArrow">
            <a:avLst>
              <a:gd name="adj1" fmla="val 54762"/>
              <a:gd name="adj2" fmla="val 59524"/>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65A4142-DCC1-E4F9-5D60-3BBD84F28A74}"/>
              </a:ext>
            </a:extLst>
          </p:cNvPr>
          <p:cNvCxnSpPr>
            <a:cxnSpLocks/>
          </p:cNvCxnSpPr>
          <p:nvPr/>
        </p:nvCxnSpPr>
        <p:spPr>
          <a:xfrm>
            <a:off x="4985903" y="2121441"/>
            <a:ext cx="714102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17A299-3382-C566-033F-D3251727F5AE}"/>
              </a:ext>
            </a:extLst>
          </p:cNvPr>
          <p:cNvSpPr txBox="1"/>
          <p:nvPr/>
        </p:nvSpPr>
        <p:spPr>
          <a:xfrm>
            <a:off x="10580175" y="3223060"/>
            <a:ext cx="811441" cy="523220"/>
          </a:xfrm>
          <a:prstGeom prst="rect">
            <a:avLst/>
          </a:prstGeom>
          <a:noFill/>
        </p:spPr>
        <p:txBody>
          <a:bodyPr wrap="square" rtlCol="0">
            <a:spAutoFit/>
          </a:bodyPr>
          <a:lstStyle/>
          <a:p>
            <a:pPr algn="ctr"/>
            <a:r>
              <a:rPr lang="en-US" sz="2800" b="1">
                <a:solidFill>
                  <a:srgbClr val="FF0000"/>
                </a:solidFill>
              </a:rPr>
              <a:t>50%</a:t>
            </a:r>
          </a:p>
        </p:txBody>
      </p:sp>
      <p:sp>
        <p:nvSpPr>
          <p:cNvPr id="10" name="TextBox 9">
            <a:extLst>
              <a:ext uri="{FF2B5EF4-FFF2-40B4-BE49-F238E27FC236}">
                <a16:creationId xmlns:a16="http://schemas.microsoft.com/office/drawing/2014/main" id="{F5A9F209-82DC-3F7E-EECA-74AA9B26B638}"/>
              </a:ext>
            </a:extLst>
          </p:cNvPr>
          <p:cNvSpPr txBox="1"/>
          <p:nvPr/>
        </p:nvSpPr>
        <p:spPr>
          <a:xfrm>
            <a:off x="10566378" y="2556641"/>
            <a:ext cx="825238" cy="1600438"/>
          </a:xfrm>
          <a:prstGeom prst="rect">
            <a:avLst/>
          </a:prstGeom>
          <a:noFill/>
        </p:spPr>
        <p:txBody>
          <a:bodyPr wrap="square" rtlCol="0">
            <a:spAutoFit/>
          </a:bodyPr>
          <a:lstStyle/>
          <a:p>
            <a:pPr algn="ctr"/>
            <a:r>
              <a:rPr lang="en-US" sz="1400">
                <a:latin typeface="Roboto" panose="02000000000000000000" pitchFamily="2" charset="0"/>
                <a:ea typeface="Roboto" panose="02000000000000000000" pitchFamily="2" charset="0"/>
              </a:rPr>
              <a:t>Grow online users to</a:t>
            </a:r>
          </a:p>
          <a:p>
            <a:pPr algn="ctr"/>
            <a:r>
              <a:rPr lang="en-US" sz="1400">
                <a:latin typeface="Roboto" panose="02000000000000000000" pitchFamily="2" charset="0"/>
                <a:ea typeface="Roboto" panose="02000000000000000000" pitchFamily="2" charset="0"/>
              </a:rPr>
              <a:t>           </a:t>
            </a:r>
          </a:p>
          <a:p>
            <a:pPr algn="ctr"/>
            <a:endParaRPr lang="en-US" sz="1400">
              <a:latin typeface="Roboto" panose="02000000000000000000" pitchFamily="2" charset="0"/>
              <a:ea typeface="Roboto" panose="02000000000000000000" pitchFamily="2" charset="0"/>
            </a:endParaRPr>
          </a:p>
          <a:p>
            <a:pPr algn="ctr"/>
            <a:r>
              <a:rPr lang="en-US" sz="1400">
                <a:latin typeface="Roboto" panose="02000000000000000000" pitchFamily="2" charset="0"/>
                <a:ea typeface="Roboto" panose="02000000000000000000" pitchFamily="2" charset="0"/>
              </a:rPr>
              <a:t>in 24 months</a:t>
            </a:r>
          </a:p>
        </p:txBody>
      </p:sp>
      <p:sp>
        <p:nvSpPr>
          <p:cNvPr id="16" name="Text Placeholder 5">
            <a:extLst>
              <a:ext uri="{FF2B5EF4-FFF2-40B4-BE49-F238E27FC236}">
                <a16:creationId xmlns:a16="http://schemas.microsoft.com/office/drawing/2014/main" id="{37401A23-C068-EA74-E87C-636198FCA8B4}"/>
              </a:ext>
            </a:extLst>
          </p:cNvPr>
          <p:cNvSpPr>
            <a:spLocks noGrp="1"/>
          </p:cNvSpPr>
          <p:nvPr>
            <p:ph type="body" sz="quarter" idx="13"/>
          </p:nvPr>
        </p:nvSpPr>
        <p:spPr>
          <a:xfrm>
            <a:off x="595610" y="3484670"/>
            <a:ext cx="3227202" cy="2874485"/>
          </a:xfrm>
        </p:spPr>
        <p:txBody>
          <a:bodyPr>
            <a:normAutofit/>
          </a:bodyPr>
          <a:lstStyle/>
          <a:p>
            <a:r>
              <a:rPr lang="en-US" sz="1200"/>
              <a:t>For Shujaaz to become the ‘go-to’ brand for </a:t>
            </a:r>
            <a:r>
              <a:rPr lang="en-US" sz="1200" b="1"/>
              <a:t>all</a:t>
            </a:r>
            <a:r>
              <a:rPr lang="en-US" sz="1200"/>
              <a:t> young people – and to drive globally-leading social change, we need to create a truly ‘surround-sound’ multi-touch-point brand experience for young people. Where </a:t>
            </a:r>
            <a:r>
              <a:rPr lang="en-US" sz="1200">
                <a:solidFill>
                  <a:srgbClr val="FF0000"/>
                </a:solidFill>
              </a:rPr>
              <a:t>the clout of our analogue media, is met by the impact of our online content. </a:t>
            </a:r>
          </a:p>
          <a:p>
            <a:r>
              <a:rPr lang="en-US" sz="1200" b="1" i="1"/>
              <a:t>Our theory of change evidences that it’s when young people engage with more than one-touch-point that change happens at pace. </a:t>
            </a:r>
          </a:p>
        </p:txBody>
      </p:sp>
      <p:sp>
        <p:nvSpPr>
          <p:cNvPr id="2" name="Up Arrow 1">
            <a:extLst>
              <a:ext uri="{FF2B5EF4-FFF2-40B4-BE49-F238E27FC236}">
                <a16:creationId xmlns:a16="http://schemas.microsoft.com/office/drawing/2014/main" id="{52FA0BC9-7811-817E-DC28-E6827B673FE7}"/>
              </a:ext>
            </a:extLst>
          </p:cNvPr>
          <p:cNvSpPr/>
          <p:nvPr/>
        </p:nvSpPr>
        <p:spPr>
          <a:xfrm>
            <a:off x="8266580" y="1995201"/>
            <a:ext cx="1226145" cy="1433799"/>
          </a:xfrm>
          <a:prstGeom prst="upArrow">
            <a:avLst>
              <a:gd name="adj1" fmla="val 54762"/>
              <a:gd name="adj2" fmla="val 59524"/>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ED4F6D8-1688-87D6-B47A-C9EEE2B2600D}"/>
              </a:ext>
            </a:extLst>
          </p:cNvPr>
          <p:cNvSpPr txBox="1"/>
          <p:nvPr/>
        </p:nvSpPr>
        <p:spPr>
          <a:xfrm>
            <a:off x="8475129" y="2556641"/>
            <a:ext cx="811441" cy="523220"/>
          </a:xfrm>
          <a:prstGeom prst="rect">
            <a:avLst/>
          </a:prstGeom>
          <a:noFill/>
        </p:spPr>
        <p:txBody>
          <a:bodyPr wrap="square" rtlCol="0">
            <a:spAutoFit/>
          </a:bodyPr>
          <a:lstStyle/>
          <a:p>
            <a:pPr algn="ctr"/>
            <a:r>
              <a:rPr lang="en-US" sz="2800" b="1">
                <a:solidFill>
                  <a:srgbClr val="FF0000"/>
                </a:solidFill>
              </a:rPr>
              <a:t>70%</a:t>
            </a:r>
          </a:p>
        </p:txBody>
      </p:sp>
      <p:sp>
        <p:nvSpPr>
          <p:cNvPr id="12" name="TextBox 11">
            <a:extLst>
              <a:ext uri="{FF2B5EF4-FFF2-40B4-BE49-F238E27FC236}">
                <a16:creationId xmlns:a16="http://schemas.microsoft.com/office/drawing/2014/main" id="{6E460F7C-235B-7237-F5B0-14DD3861E4FD}"/>
              </a:ext>
            </a:extLst>
          </p:cNvPr>
          <p:cNvSpPr txBox="1"/>
          <p:nvPr/>
        </p:nvSpPr>
        <p:spPr>
          <a:xfrm>
            <a:off x="8475129" y="2099675"/>
            <a:ext cx="825238" cy="1384995"/>
          </a:xfrm>
          <a:prstGeom prst="rect">
            <a:avLst/>
          </a:prstGeom>
          <a:noFill/>
        </p:spPr>
        <p:txBody>
          <a:bodyPr wrap="square" rtlCol="0">
            <a:spAutoFit/>
          </a:bodyPr>
          <a:lstStyle/>
          <a:p>
            <a:pPr algn="ctr"/>
            <a:r>
              <a:rPr lang="en-US" sz="1400">
                <a:latin typeface="Roboto" panose="02000000000000000000" pitchFamily="2" charset="0"/>
                <a:ea typeface="Roboto" panose="02000000000000000000" pitchFamily="2" charset="0"/>
              </a:rPr>
              <a:t>Get back to</a:t>
            </a:r>
          </a:p>
          <a:p>
            <a:pPr algn="ctr"/>
            <a:endParaRPr lang="en-US" sz="1400">
              <a:latin typeface="Roboto" panose="02000000000000000000" pitchFamily="2" charset="0"/>
              <a:ea typeface="Roboto" panose="02000000000000000000" pitchFamily="2" charset="0"/>
            </a:endParaRPr>
          </a:p>
          <a:p>
            <a:pPr algn="ctr"/>
            <a:endParaRPr lang="en-US" sz="1400">
              <a:latin typeface="Roboto" panose="02000000000000000000" pitchFamily="2" charset="0"/>
              <a:ea typeface="Roboto" panose="02000000000000000000" pitchFamily="2" charset="0"/>
            </a:endParaRPr>
          </a:p>
          <a:p>
            <a:pPr algn="ctr"/>
            <a:r>
              <a:rPr lang="en-US" sz="1400">
                <a:latin typeface="Roboto" panose="02000000000000000000" pitchFamily="2" charset="0"/>
                <a:ea typeface="Roboto" panose="02000000000000000000" pitchFamily="2" charset="0"/>
              </a:rPr>
              <a:t>in 24 months </a:t>
            </a:r>
          </a:p>
        </p:txBody>
      </p:sp>
      <p:sp>
        <p:nvSpPr>
          <p:cNvPr id="13" name="TextBox 12">
            <a:extLst>
              <a:ext uri="{FF2B5EF4-FFF2-40B4-BE49-F238E27FC236}">
                <a16:creationId xmlns:a16="http://schemas.microsoft.com/office/drawing/2014/main" id="{DFE6922E-FBD5-789E-B615-9D561AEEDC6F}"/>
              </a:ext>
            </a:extLst>
          </p:cNvPr>
          <p:cNvSpPr txBox="1"/>
          <p:nvPr/>
        </p:nvSpPr>
        <p:spPr>
          <a:xfrm>
            <a:off x="8556417" y="5837573"/>
            <a:ext cx="1340432" cy="276999"/>
          </a:xfrm>
          <a:prstGeom prst="rect">
            <a:avLst/>
          </a:prstGeom>
          <a:noFill/>
        </p:spPr>
        <p:txBody>
          <a:bodyPr wrap="none" rtlCol="0">
            <a:spAutoFit/>
          </a:bodyPr>
          <a:lstStyle/>
          <a:p>
            <a:r>
              <a:rPr lang="en-US" sz="1200">
                <a:solidFill>
                  <a:schemeClr val="tx1">
                    <a:lumMod val="50000"/>
                    <a:lumOff val="50000"/>
                  </a:schemeClr>
                </a:solidFill>
                <a:latin typeface="Roboto" panose="02000000000000000000" pitchFamily="2" charset="0"/>
                <a:ea typeface="Roboto" panose="02000000000000000000" pitchFamily="2" charset="0"/>
              </a:rPr>
              <a:t>(analogue reach)</a:t>
            </a:r>
          </a:p>
        </p:txBody>
      </p:sp>
    </p:spTree>
    <p:extLst>
      <p:ext uri="{BB962C8B-B14F-4D97-AF65-F5344CB8AC3E}">
        <p14:creationId xmlns:p14="http://schemas.microsoft.com/office/powerpoint/2010/main" val="400068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EA41B9-8A7F-4DC2-9EF7-76594062711B}"/>
              </a:ext>
            </a:extLst>
          </p:cNvPr>
          <p:cNvSpPr/>
          <p:nvPr/>
        </p:nvSpPr>
        <p:spPr>
          <a:xfrm>
            <a:off x="2768600" y="297299"/>
            <a:ext cx="2095500" cy="252210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BE82107-5590-6D12-11AB-466632B8997E}"/>
              </a:ext>
            </a:extLst>
          </p:cNvPr>
          <p:cNvSpPr txBox="1"/>
          <p:nvPr/>
        </p:nvSpPr>
        <p:spPr>
          <a:xfrm>
            <a:off x="2879725" y="406400"/>
            <a:ext cx="1816100" cy="2031325"/>
          </a:xfrm>
          <a:prstGeom prst="rect">
            <a:avLst/>
          </a:prstGeom>
          <a:noFill/>
        </p:spPr>
        <p:txBody>
          <a:bodyPr wrap="square" rtlCol="0">
            <a:spAutoFit/>
          </a:bodyPr>
          <a:lstStyle/>
          <a:p>
            <a:pPr algn="ctr"/>
            <a:r>
              <a:rPr lang="en-US" b="1">
                <a:solidFill>
                  <a:schemeClr val="tx1">
                    <a:lumMod val="65000"/>
                    <a:lumOff val="35000"/>
                  </a:schemeClr>
                </a:solidFill>
                <a:latin typeface="Roboto" panose="02000000000000000000" pitchFamily="2" charset="0"/>
                <a:ea typeface="Roboto" panose="02000000000000000000" pitchFamily="2" charset="0"/>
              </a:rPr>
              <a:t>MONEY</a:t>
            </a:r>
          </a:p>
          <a:p>
            <a:pPr algn="ctr"/>
            <a:endParaRPr lang="en-US" sz="1200" b="1">
              <a:solidFill>
                <a:schemeClr val="tx1">
                  <a:lumMod val="65000"/>
                  <a:lumOff val="35000"/>
                </a:schemeClr>
              </a:solidFill>
              <a:latin typeface="Roboto" panose="02000000000000000000" pitchFamily="2" charset="0"/>
              <a:ea typeface="Roboto" panose="02000000000000000000" pitchFamily="2" charset="0"/>
            </a:endParaRPr>
          </a:p>
          <a:p>
            <a:pPr algn="ctr"/>
            <a:endParaRPr lang="en-US" sz="1200" b="1">
              <a:solidFill>
                <a:schemeClr val="tx1">
                  <a:lumMod val="65000"/>
                  <a:lumOff val="35000"/>
                </a:schemeClr>
              </a:solidFill>
              <a:latin typeface="Roboto" panose="02000000000000000000" pitchFamily="2" charset="0"/>
              <a:ea typeface="Roboto" panose="02000000000000000000" pitchFamily="2" charset="0"/>
            </a:endParaRPr>
          </a:p>
          <a:p>
            <a:pPr algn="ctr"/>
            <a:r>
              <a:rPr lang="en-US" sz="1200" b="1">
                <a:solidFill>
                  <a:schemeClr val="tx1">
                    <a:lumMod val="65000"/>
                    <a:lumOff val="35000"/>
                  </a:schemeClr>
                </a:solidFill>
                <a:latin typeface="Roboto" panose="02000000000000000000" pitchFamily="2" charset="0"/>
                <a:ea typeface="Roboto" panose="02000000000000000000" pitchFamily="2" charset="0"/>
              </a:rPr>
              <a:t>CURRICULUM OF SKILLS &amp; PROPENSITY TO SUCCEED ATTRIBUTES</a:t>
            </a:r>
          </a:p>
          <a:p>
            <a:pPr algn="ctr"/>
            <a:endParaRPr lang="en-US" b="1">
              <a:solidFill>
                <a:schemeClr val="tx1">
                  <a:lumMod val="65000"/>
                  <a:lumOff val="35000"/>
                </a:schemeClr>
              </a:solidFill>
              <a:latin typeface="Roboto" panose="02000000000000000000" pitchFamily="2" charset="0"/>
              <a:ea typeface="Roboto" panose="02000000000000000000" pitchFamily="2" charset="0"/>
            </a:endParaRPr>
          </a:p>
          <a:p>
            <a:pPr algn="ctr"/>
            <a:endParaRPr lang="en-US" b="1">
              <a:solidFill>
                <a:schemeClr val="tx1">
                  <a:lumMod val="65000"/>
                  <a:lumOff val="35000"/>
                </a:schemeClr>
              </a:solidFill>
              <a:latin typeface="Roboto" panose="02000000000000000000" pitchFamily="2" charset="0"/>
              <a:ea typeface="Roboto" panose="02000000000000000000" pitchFamily="2" charset="0"/>
            </a:endParaRPr>
          </a:p>
        </p:txBody>
      </p:sp>
      <p:sp>
        <p:nvSpPr>
          <p:cNvPr id="6" name="Rectangle 5">
            <a:extLst>
              <a:ext uri="{FF2B5EF4-FFF2-40B4-BE49-F238E27FC236}">
                <a16:creationId xmlns:a16="http://schemas.microsoft.com/office/drawing/2014/main" id="{AB613D2A-73AB-77ED-3590-74E07365FD53}"/>
              </a:ext>
            </a:extLst>
          </p:cNvPr>
          <p:cNvSpPr/>
          <p:nvPr/>
        </p:nvSpPr>
        <p:spPr>
          <a:xfrm>
            <a:off x="5054600" y="297299"/>
            <a:ext cx="2095500" cy="607302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Roboto" panose="02000000000000000000" pitchFamily="2" charset="0"/>
              <a:ea typeface="Roboto" panose="02000000000000000000" pitchFamily="2" charset="0"/>
            </a:endParaRPr>
          </a:p>
        </p:txBody>
      </p:sp>
      <p:sp>
        <p:nvSpPr>
          <p:cNvPr id="8" name="Right Arrow 7">
            <a:extLst>
              <a:ext uri="{FF2B5EF4-FFF2-40B4-BE49-F238E27FC236}">
                <a16:creationId xmlns:a16="http://schemas.microsoft.com/office/drawing/2014/main" id="{F1554B4A-FD6F-4C6A-5A03-F8274864CEDE}"/>
              </a:ext>
            </a:extLst>
          </p:cNvPr>
          <p:cNvSpPr/>
          <p:nvPr/>
        </p:nvSpPr>
        <p:spPr>
          <a:xfrm>
            <a:off x="7683500" y="761324"/>
            <a:ext cx="863600" cy="723900"/>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Roboto" panose="02000000000000000000" pitchFamily="2" charset="0"/>
              <a:ea typeface="Roboto" panose="02000000000000000000" pitchFamily="2" charset="0"/>
            </a:endParaRPr>
          </a:p>
        </p:txBody>
      </p:sp>
      <p:sp>
        <p:nvSpPr>
          <p:cNvPr id="20" name="Rectangle 19">
            <a:extLst>
              <a:ext uri="{FF2B5EF4-FFF2-40B4-BE49-F238E27FC236}">
                <a16:creationId xmlns:a16="http://schemas.microsoft.com/office/drawing/2014/main" id="{B4F3206F-7738-CDB0-C08D-D7E417409867}"/>
              </a:ext>
            </a:extLst>
          </p:cNvPr>
          <p:cNvSpPr/>
          <p:nvPr/>
        </p:nvSpPr>
        <p:spPr>
          <a:xfrm>
            <a:off x="355600" y="274073"/>
            <a:ext cx="2095500" cy="60962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panose="02000000000000000000" pitchFamily="2" charset="0"/>
              <a:ea typeface="Roboto" panose="02000000000000000000" pitchFamily="2" charset="0"/>
            </a:endParaRPr>
          </a:p>
        </p:txBody>
      </p:sp>
      <p:sp>
        <p:nvSpPr>
          <p:cNvPr id="21" name="TextBox 20">
            <a:extLst>
              <a:ext uri="{FF2B5EF4-FFF2-40B4-BE49-F238E27FC236}">
                <a16:creationId xmlns:a16="http://schemas.microsoft.com/office/drawing/2014/main" id="{D966DA05-C7A3-7749-EE1E-04705620CFC0}"/>
              </a:ext>
            </a:extLst>
          </p:cNvPr>
          <p:cNvSpPr txBox="1"/>
          <p:nvPr/>
        </p:nvSpPr>
        <p:spPr>
          <a:xfrm>
            <a:off x="393700" y="393700"/>
            <a:ext cx="2057400" cy="6001643"/>
          </a:xfrm>
          <a:prstGeom prst="rect">
            <a:avLst/>
          </a:prstGeom>
          <a:solidFill>
            <a:srgbClr val="FF0000"/>
          </a:solidFill>
        </p:spPr>
        <p:txBody>
          <a:bodyPr wrap="square" rtlCol="0">
            <a:spAutoFit/>
          </a:bodyPr>
          <a:lstStyle/>
          <a:p>
            <a:pPr algn="ctr"/>
            <a:r>
              <a:rPr lang="en-US" b="1">
                <a:solidFill>
                  <a:schemeClr val="bg1"/>
                </a:solidFill>
                <a:latin typeface="Roboto" panose="02000000000000000000" pitchFamily="2" charset="0"/>
                <a:ea typeface="Roboto" panose="02000000000000000000" pitchFamily="2" charset="0"/>
              </a:rPr>
              <a:t>SHUJAAZ MEDIA</a:t>
            </a:r>
          </a:p>
          <a:p>
            <a:pPr algn="ctr"/>
            <a:r>
              <a:rPr lang="en-US" b="1">
                <a:solidFill>
                  <a:schemeClr val="bg1"/>
                </a:solidFill>
                <a:latin typeface="Roboto" panose="02000000000000000000" pitchFamily="2" charset="0"/>
                <a:ea typeface="Roboto" panose="02000000000000000000" pitchFamily="2" charset="0"/>
              </a:rPr>
              <a:t>=</a:t>
            </a:r>
          </a:p>
          <a:p>
            <a:pPr algn="ctr"/>
            <a:r>
              <a:rPr lang="en-US" b="1">
                <a:solidFill>
                  <a:schemeClr val="bg1"/>
                </a:solidFill>
                <a:latin typeface="Roboto" panose="02000000000000000000" pitchFamily="2" charset="0"/>
                <a:ea typeface="Roboto" panose="02000000000000000000" pitchFamily="2" charset="0"/>
              </a:rPr>
              <a:t>REFRESHED BRAND</a:t>
            </a:r>
          </a:p>
          <a:p>
            <a:pPr algn="ctr"/>
            <a:r>
              <a:rPr lang="en-US" b="1">
                <a:solidFill>
                  <a:schemeClr val="bg1"/>
                </a:solidFill>
                <a:latin typeface="Roboto" panose="02000000000000000000" pitchFamily="2" charset="0"/>
                <a:ea typeface="Roboto" panose="02000000000000000000" pitchFamily="2" charset="0"/>
              </a:rPr>
              <a:t>+</a:t>
            </a:r>
          </a:p>
          <a:p>
            <a:pPr algn="ctr"/>
            <a:r>
              <a:rPr lang="en-US" b="1">
                <a:solidFill>
                  <a:schemeClr val="bg1"/>
                </a:solidFill>
                <a:latin typeface="Roboto" panose="02000000000000000000" pitchFamily="2" charset="0"/>
                <a:ea typeface="Roboto" panose="02000000000000000000" pitchFamily="2" charset="0"/>
              </a:rPr>
              <a:t>NEW DIGITAL STRATEGY </a:t>
            </a:r>
          </a:p>
          <a:p>
            <a:pPr algn="ctr"/>
            <a:r>
              <a:rPr lang="en-US" b="1">
                <a:solidFill>
                  <a:schemeClr val="bg1"/>
                </a:solidFill>
                <a:latin typeface="Roboto" panose="02000000000000000000" pitchFamily="2" charset="0"/>
                <a:ea typeface="Roboto" panose="02000000000000000000" pitchFamily="2" charset="0"/>
              </a:rPr>
              <a:t>+</a:t>
            </a:r>
          </a:p>
          <a:p>
            <a:pPr algn="ctr"/>
            <a:r>
              <a:rPr lang="en-US" b="1">
                <a:solidFill>
                  <a:schemeClr val="bg1"/>
                </a:solidFill>
                <a:latin typeface="Roboto" panose="02000000000000000000" pitchFamily="2" charset="0"/>
                <a:ea typeface="Roboto" panose="02000000000000000000" pitchFamily="2" charset="0"/>
              </a:rPr>
              <a:t>REFRESHED MEDIA MIX</a:t>
            </a:r>
          </a:p>
          <a:p>
            <a:pPr algn="ctr"/>
            <a:endParaRPr lang="en-US" b="1">
              <a:solidFill>
                <a:schemeClr val="bg1"/>
              </a:solidFill>
              <a:latin typeface="Roboto" panose="02000000000000000000" pitchFamily="2" charset="0"/>
              <a:ea typeface="Roboto" panose="02000000000000000000" pitchFamily="2" charset="0"/>
            </a:endParaRPr>
          </a:p>
          <a:p>
            <a:pPr algn="ctr"/>
            <a:r>
              <a:rPr lang="en-US" sz="1200">
                <a:solidFill>
                  <a:schemeClr val="bg1"/>
                </a:solidFill>
                <a:latin typeface="Roboto" panose="02000000000000000000" pitchFamily="2" charset="0"/>
                <a:ea typeface="Roboto" panose="02000000000000000000" pitchFamily="2" charset="0"/>
              </a:rPr>
              <a:t>DIGITAL DRAMA</a:t>
            </a:r>
          </a:p>
          <a:p>
            <a:pPr algn="ctr"/>
            <a:r>
              <a:rPr lang="en-US" sz="1200">
                <a:solidFill>
                  <a:schemeClr val="bg1"/>
                </a:solidFill>
                <a:latin typeface="Roboto" panose="02000000000000000000" pitchFamily="2" charset="0"/>
                <a:ea typeface="Roboto" panose="02000000000000000000" pitchFamily="2" charset="0"/>
              </a:rPr>
              <a:t>ONLINE FORMATS</a:t>
            </a:r>
          </a:p>
          <a:p>
            <a:pPr algn="ctr"/>
            <a:r>
              <a:rPr lang="en-US" sz="1200">
                <a:solidFill>
                  <a:schemeClr val="bg1"/>
                </a:solidFill>
                <a:latin typeface="Roboto" panose="02000000000000000000" pitchFamily="2" charset="0"/>
                <a:ea typeface="Roboto" panose="02000000000000000000" pitchFamily="2" charset="0"/>
              </a:rPr>
              <a:t>COMIC</a:t>
            </a:r>
          </a:p>
          <a:p>
            <a:pPr algn="ctr"/>
            <a:r>
              <a:rPr lang="en-US" sz="1200">
                <a:solidFill>
                  <a:schemeClr val="bg1"/>
                </a:solidFill>
                <a:latin typeface="Roboto" panose="02000000000000000000" pitchFamily="2" charset="0"/>
                <a:ea typeface="Roboto" panose="02000000000000000000" pitchFamily="2" charset="0"/>
              </a:rPr>
              <a:t>WATCH PARTIES</a:t>
            </a:r>
            <a:endParaRPr lang="en-US" b="1">
              <a:solidFill>
                <a:schemeClr val="bg1"/>
              </a:solidFill>
              <a:latin typeface="Roboto" panose="02000000000000000000" pitchFamily="2" charset="0"/>
              <a:ea typeface="Roboto" panose="02000000000000000000" pitchFamily="2" charset="0"/>
            </a:endParaRPr>
          </a:p>
          <a:p>
            <a:pPr algn="ctr"/>
            <a:r>
              <a:rPr lang="en-US" b="1">
                <a:solidFill>
                  <a:schemeClr val="bg1"/>
                </a:solidFill>
                <a:latin typeface="Roboto" panose="02000000000000000000" pitchFamily="2" charset="0"/>
                <a:ea typeface="Roboto" panose="02000000000000000000" pitchFamily="2" charset="0"/>
              </a:rPr>
              <a:t>+</a:t>
            </a:r>
          </a:p>
          <a:p>
            <a:pPr algn="ctr"/>
            <a:r>
              <a:rPr lang="en-US" b="1">
                <a:solidFill>
                  <a:schemeClr val="bg1"/>
                </a:solidFill>
                <a:latin typeface="Roboto" panose="02000000000000000000" pitchFamily="2" charset="0"/>
                <a:ea typeface="Roboto" panose="02000000000000000000" pitchFamily="2" charset="0"/>
              </a:rPr>
              <a:t>CONSTANT TESTING &amp; LEARNING</a:t>
            </a:r>
          </a:p>
          <a:p>
            <a:pPr algn="ctr"/>
            <a:endParaRPr lang="en-US" b="1">
              <a:solidFill>
                <a:schemeClr val="bg1"/>
              </a:solidFill>
              <a:latin typeface="Roboto" panose="02000000000000000000" pitchFamily="2" charset="0"/>
              <a:ea typeface="Roboto" panose="02000000000000000000" pitchFamily="2" charset="0"/>
            </a:endParaRPr>
          </a:p>
          <a:p>
            <a:pPr algn="ctr"/>
            <a:r>
              <a:rPr lang="en-US" sz="1200">
                <a:solidFill>
                  <a:schemeClr val="bg1"/>
                </a:solidFill>
                <a:latin typeface="Roboto" panose="02000000000000000000" pitchFamily="2" charset="0"/>
                <a:ea typeface="Roboto" panose="02000000000000000000" pitchFamily="2" charset="0"/>
              </a:rPr>
              <a:t>SCRUMS</a:t>
            </a:r>
          </a:p>
          <a:p>
            <a:pPr algn="ctr"/>
            <a:r>
              <a:rPr lang="en-US" sz="1200">
                <a:solidFill>
                  <a:schemeClr val="bg1"/>
                </a:solidFill>
                <a:latin typeface="Roboto" panose="02000000000000000000" pitchFamily="2" charset="0"/>
                <a:ea typeface="Roboto" panose="02000000000000000000" pitchFamily="2" charset="0"/>
              </a:rPr>
              <a:t>MONTHLY REPORTS</a:t>
            </a:r>
          </a:p>
          <a:p>
            <a:pPr algn="ctr"/>
            <a:r>
              <a:rPr lang="en-US" sz="1200">
                <a:solidFill>
                  <a:schemeClr val="bg1"/>
                </a:solidFill>
                <a:latin typeface="Roboto" panose="02000000000000000000" pitchFamily="2" charset="0"/>
                <a:ea typeface="Roboto" panose="02000000000000000000" pitchFamily="2" charset="0"/>
              </a:rPr>
              <a:t>QRAPS</a:t>
            </a:r>
          </a:p>
          <a:p>
            <a:pPr algn="ctr"/>
            <a:r>
              <a:rPr lang="en-US" sz="1200">
                <a:solidFill>
                  <a:schemeClr val="bg1"/>
                </a:solidFill>
                <a:latin typeface="Roboto" panose="02000000000000000000" pitchFamily="2" charset="0"/>
                <a:ea typeface="Roboto" panose="02000000000000000000" pitchFamily="2" charset="0"/>
              </a:rPr>
              <a:t>ANNUAL SURVEY</a:t>
            </a:r>
          </a:p>
        </p:txBody>
      </p:sp>
      <p:sp>
        <p:nvSpPr>
          <p:cNvPr id="7" name="Rectangle 6">
            <a:extLst>
              <a:ext uri="{FF2B5EF4-FFF2-40B4-BE49-F238E27FC236}">
                <a16:creationId xmlns:a16="http://schemas.microsoft.com/office/drawing/2014/main" id="{1F2A9674-A0A2-55ED-A515-C323F6EEDAC5}"/>
              </a:ext>
            </a:extLst>
          </p:cNvPr>
          <p:cNvSpPr/>
          <p:nvPr/>
        </p:nvSpPr>
        <p:spPr>
          <a:xfrm>
            <a:off x="2768600" y="3848220"/>
            <a:ext cx="2095500" cy="252210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Roboto" panose="02000000000000000000" pitchFamily="2" charset="0"/>
              <a:ea typeface="Roboto" panose="02000000000000000000" pitchFamily="2" charset="0"/>
            </a:endParaRPr>
          </a:p>
        </p:txBody>
      </p:sp>
      <p:sp>
        <p:nvSpPr>
          <p:cNvPr id="22" name="TextBox 21">
            <a:extLst>
              <a:ext uri="{FF2B5EF4-FFF2-40B4-BE49-F238E27FC236}">
                <a16:creationId xmlns:a16="http://schemas.microsoft.com/office/drawing/2014/main" id="{9071524D-7B69-C700-80E8-930580233C1F}"/>
              </a:ext>
            </a:extLst>
          </p:cNvPr>
          <p:cNvSpPr txBox="1"/>
          <p:nvPr/>
        </p:nvSpPr>
        <p:spPr>
          <a:xfrm>
            <a:off x="2879725" y="3957321"/>
            <a:ext cx="1816100" cy="1846659"/>
          </a:xfrm>
          <a:prstGeom prst="rect">
            <a:avLst/>
          </a:prstGeom>
          <a:noFill/>
        </p:spPr>
        <p:txBody>
          <a:bodyPr wrap="square" rtlCol="0">
            <a:spAutoFit/>
          </a:bodyPr>
          <a:lstStyle/>
          <a:p>
            <a:pPr algn="ctr"/>
            <a:r>
              <a:rPr lang="en-US" b="1">
                <a:solidFill>
                  <a:schemeClr val="tx1">
                    <a:lumMod val="65000"/>
                    <a:lumOff val="35000"/>
                  </a:schemeClr>
                </a:solidFill>
                <a:latin typeface="Roboto" panose="02000000000000000000" pitchFamily="2" charset="0"/>
                <a:ea typeface="Roboto" panose="02000000000000000000" pitchFamily="2" charset="0"/>
              </a:rPr>
              <a:t>SRH</a:t>
            </a:r>
          </a:p>
          <a:p>
            <a:pPr algn="ctr"/>
            <a:endParaRPr lang="en-US" sz="1200" b="1">
              <a:solidFill>
                <a:schemeClr val="tx1">
                  <a:lumMod val="65000"/>
                  <a:lumOff val="35000"/>
                </a:schemeClr>
              </a:solidFill>
              <a:latin typeface="Roboto" panose="02000000000000000000" pitchFamily="2" charset="0"/>
              <a:ea typeface="Roboto" panose="02000000000000000000" pitchFamily="2" charset="0"/>
            </a:endParaRPr>
          </a:p>
          <a:p>
            <a:pPr algn="ctr"/>
            <a:endParaRPr lang="en-US" sz="1200" b="1">
              <a:solidFill>
                <a:schemeClr val="tx1">
                  <a:lumMod val="65000"/>
                  <a:lumOff val="35000"/>
                </a:schemeClr>
              </a:solidFill>
              <a:latin typeface="Roboto" panose="02000000000000000000" pitchFamily="2" charset="0"/>
              <a:ea typeface="Roboto" panose="02000000000000000000" pitchFamily="2" charset="0"/>
            </a:endParaRPr>
          </a:p>
          <a:p>
            <a:pPr algn="ctr"/>
            <a:r>
              <a:rPr lang="en-US" sz="1200" b="1">
                <a:solidFill>
                  <a:schemeClr val="tx1">
                    <a:lumMod val="65000"/>
                    <a:lumOff val="35000"/>
                  </a:schemeClr>
                </a:solidFill>
                <a:latin typeface="Roboto" panose="02000000000000000000" pitchFamily="2" charset="0"/>
                <a:ea typeface="Roboto" panose="02000000000000000000" pitchFamily="2" charset="0"/>
              </a:rPr>
              <a:t>KEY THEMES AND OUTCOMES / BEHAVIOURS </a:t>
            </a:r>
          </a:p>
          <a:p>
            <a:pPr algn="ctr"/>
            <a:endParaRPr lang="en-US" b="1">
              <a:solidFill>
                <a:schemeClr val="tx1">
                  <a:lumMod val="65000"/>
                  <a:lumOff val="35000"/>
                </a:schemeClr>
              </a:solidFill>
              <a:latin typeface="Roboto" panose="02000000000000000000" pitchFamily="2" charset="0"/>
              <a:ea typeface="Roboto" panose="02000000000000000000" pitchFamily="2" charset="0"/>
            </a:endParaRPr>
          </a:p>
          <a:p>
            <a:pPr algn="ctr"/>
            <a:endParaRPr lang="en-US" b="1">
              <a:solidFill>
                <a:schemeClr val="tx1">
                  <a:lumMod val="65000"/>
                  <a:lumOff val="35000"/>
                </a:schemeClr>
              </a:solidFill>
              <a:latin typeface="Roboto" panose="02000000000000000000" pitchFamily="2" charset="0"/>
              <a:ea typeface="Roboto" panose="02000000000000000000" pitchFamily="2" charset="0"/>
            </a:endParaRPr>
          </a:p>
        </p:txBody>
      </p:sp>
      <p:sp>
        <p:nvSpPr>
          <p:cNvPr id="23" name="TextBox 22">
            <a:extLst>
              <a:ext uri="{FF2B5EF4-FFF2-40B4-BE49-F238E27FC236}">
                <a16:creationId xmlns:a16="http://schemas.microsoft.com/office/drawing/2014/main" id="{A6CFDAF4-6D64-9E35-AD7C-D6F6170BBC72}"/>
              </a:ext>
            </a:extLst>
          </p:cNvPr>
          <p:cNvSpPr txBox="1"/>
          <p:nvPr/>
        </p:nvSpPr>
        <p:spPr>
          <a:xfrm>
            <a:off x="5105400" y="406400"/>
            <a:ext cx="2044700" cy="1661993"/>
          </a:xfrm>
          <a:prstGeom prst="rect">
            <a:avLst/>
          </a:prstGeom>
          <a:noFill/>
        </p:spPr>
        <p:txBody>
          <a:bodyPr wrap="square" rtlCol="0">
            <a:spAutoFit/>
          </a:bodyPr>
          <a:lstStyle/>
          <a:p>
            <a:pPr algn="ctr"/>
            <a:r>
              <a:rPr lang="en-US" b="1">
                <a:solidFill>
                  <a:schemeClr val="tx1">
                    <a:lumMod val="65000"/>
                    <a:lumOff val="35000"/>
                  </a:schemeClr>
                </a:solidFill>
                <a:latin typeface="Roboto" panose="02000000000000000000" pitchFamily="2" charset="0"/>
                <a:ea typeface="Roboto" panose="02000000000000000000" pitchFamily="2" charset="0"/>
              </a:rPr>
              <a:t>DRAMA SERIES</a:t>
            </a:r>
          </a:p>
          <a:p>
            <a:pPr algn="ctr"/>
            <a:endParaRPr lang="en-US" sz="1200" b="1">
              <a:solidFill>
                <a:schemeClr val="tx1">
                  <a:lumMod val="65000"/>
                  <a:lumOff val="35000"/>
                </a:schemeClr>
              </a:solidFill>
              <a:latin typeface="Roboto" panose="02000000000000000000" pitchFamily="2" charset="0"/>
              <a:ea typeface="Roboto" panose="02000000000000000000" pitchFamily="2" charset="0"/>
            </a:endParaRPr>
          </a:p>
          <a:p>
            <a:pPr algn="ctr"/>
            <a:r>
              <a:rPr lang="en-US" sz="1200" b="1">
                <a:solidFill>
                  <a:schemeClr val="tx1">
                    <a:lumMod val="65000"/>
                    <a:lumOff val="35000"/>
                  </a:schemeClr>
                </a:solidFill>
                <a:latin typeface="Roboto" panose="02000000000000000000" pitchFamily="2" charset="0"/>
                <a:ea typeface="Roboto" panose="02000000000000000000" pitchFamily="2" charset="0"/>
              </a:rPr>
              <a:t>IDENTIFY WHERE EACH TOPIC &amp; THEME SITS IN EACH EPISODE AND USE TO SPRINGBOARD INTO A SERIES OF ONLINE &amp; OFFILINE FORMATS</a:t>
            </a:r>
            <a:endParaRPr lang="en-US" b="1">
              <a:solidFill>
                <a:schemeClr val="tx1">
                  <a:lumMod val="65000"/>
                  <a:lumOff val="35000"/>
                </a:schemeClr>
              </a:solidFill>
              <a:latin typeface="Roboto" panose="02000000000000000000" pitchFamily="2" charset="0"/>
              <a:ea typeface="Roboto" panose="02000000000000000000" pitchFamily="2" charset="0"/>
            </a:endParaRPr>
          </a:p>
        </p:txBody>
      </p:sp>
      <p:sp>
        <p:nvSpPr>
          <p:cNvPr id="24" name="TextBox 23">
            <a:extLst>
              <a:ext uri="{FF2B5EF4-FFF2-40B4-BE49-F238E27FC236}">
                <a16:creationId xmlns:a16="http://schemas.microsoft.com/office/drawing/2014/main" id="{A64799BD-3506-C772-897B-B7AF2EC0FC9E}"/>
              </a:ext>
            </a:extLst>
          </p:cNvPr>
          <p:cNvSpPr txBox="1"/>
          <p:nvPr/>
        </p:nvSpPr>
        <p:spPr>
          <a:xfrm>
            <a:off x="5105400" y="2295328"/>
            <a:ext cx="2044700" cy="1800493"/>
          </a:xfrm>
          <a:prstGeom prst="rect">
            <a:avLst/>
          </a:prstGeom>
          <a:noFill/>
        </p:spPr>
        <p:txBody>
          <a:bodyPr wrap="square" rtlCol="0">
            <a:spAutoFit/>
          </a:bodyPr>
          <a:lstStyle/>
          <a:p>
            <a:pPr algn="ctr"/>
            <a:r>
              <a:rPr lang="en-US" b="1">
                <a:solidFill>
                  <a:schemeClr val="tx1">
                    <a:lumMod val="65000"/>
                    <a:lumOff val="35000"/>
                  </a:schemeClr>
                </a:solidFill>
                <a:latin typeface="Roboto" panose="02000000000000000000" pitchFamily="2" charset="0"/>
                <a:ea typeface="Roboto" panose="02000000000000000000" pitchFamily="2" charset="0"/>
              </a:rPr>
              <a:t>ONLINE FORMATS</a:t>
            </a:r>
          </a:p>
          <a:p>
            <a:pPr algn="ctr"/>
            <a:endParaRPr lang="en-US" sz="1200" b="1">
              <a:solidFill>
                <a:schemeClr val="tx1">
                  <a:lumMod val="65000"/>
                  <a:lumOff val="35000"/>
                </a:schemeClr>
              </a:solidFill>
              <a:latin typeface="Roboto" panose="02000000000000000000" pitchFamily="2" charset="0"/>
              <a:ea typeface="Roboto" panose="02000000000000000000" pitchFamily="2" charset="0"/>
            </a:endParaRPr>
          </a:p>
          <a:p>
            <a:pPr algn="ctr"/>
            <a:r>
              <a:rPr lang="en-US" sz="1050" b="1">
                <a:solidFill>
                  <a:schemeClr val="tx1">
                    <a:lumMod val="65000"/>
                    <a:lumOff val="35000"/>
                  </a:schemeClr>
                </a:solidFill>
                <a:latin typeface="Roboto" panose="02000000000000000000" pitchFamily="2" charset="0"/>
                <a:ea typeface="Roboto" panose="02000000000000000000" pitchFamily="2" charset="0"/>
              </a:rPr>
              <a:t>EVERY TOPIC IN THE DRAMA IS UNPACKED &amp; EXPLORED EACH WEEK WITH DIFFERENT FORMATS E.G. REACTION VIDS, LIVE CHATS, KWA STRIIT &amp; WEBTOONS</a:t>
            </a:r>
          </a:p>
        </p:txBody>
      </p:sp>
      <p:sp>
        <p:nvSpPr>
          <p:cNvPr id="25" name="TextBox 24">
            <a:extLst>
              <a:ext uri="{FF2B5EF4-FFF2-40B4-BE49-F238E27FC236}">
                <a16:creationId xmlns:a16="http://schemas.microsoft.com/office/drawing/2014/main" id="{EED9C838-4613-B05D-C500-93385BADA998}"/>
              </a:ext>
            </a:extLst>
          </p:cNvPr>
          <p:cNvSpPr txBox="1"/>
          <p:nvPr/>
        </p:nvSpPr>
        <p:spPr>
          <a:xfrm>
            <a:off x="5105400" y="4380313"/>
            <a:ext cx="2044700" cy="1938992"/>
          </a:xfrm>
          <a:prstGeom prst="rect">
            <a:avLst/>
          </a:prstGeom>
          <a:noFill/>
        </p:spPr>
        <p:txBody>
          <a:bodyPr wrap="square" rtlCol="0">
            <a:spAutoFit/>
          </a:bodyPr>
          <a:lstStyle/>
          <a:p>
            <a:pPr algn="ctr"/>
            <a:r>
              <a:rPr lang="en-US" b="1">
                <a:solidFill>
                  <a:schemeClr val="tx1">
                    <a:lumMod val="65000"/>
                    <a:lumOff val="35000"/>
                  </a:schemeClr>
                </a:solidFill>
                <a:latin typeface="Roboto" panose="02000000000000000000" pitchFamily="2" charset="0"/>
                <a:ea typeface="Roboto" panose="02000000000000000000" pitchFamily="2" charset="0"/>
              </a:rPr>
              <a:t>OFFLINE FORMATS</a:t>
            </a:r>
          </a:p>
          <a:p>
            <a:pPr algn="ctr"/>
            <a:endParaRPr lang="en-US" sz="1200" b="1">
              <a:solidFill>
                <a:schemeClr val="tx1">
                  <a:lumMod val="65000"/>
                  <a:lumOff val="35000"/>
                </a:schemeClr>
              </a:solidFill>
              <a:latin typeface="Roboto" panose="02000000000000000000" pitchFamily="2" charset="0"/>
              <a:ea typeface="Roboto" panose="02000000000000000000" pitchFamily="2" charset="0"/>
            </a:endParaRPr>
          </a:p>
          <a:p>
            <a:pPr algn="ctr"/>
            <a:r>
              <a:rPr lang="en-US" sz="1200" b="1">
                <a:solidFill>
                  <a:schemeClr val="tx1">
                    <a:lumMod val="65000"/>
                    <a:lumOff val="35000"/>
                  </a:schemeClr>
                </a:solidFill>
                <a:latin typeface="Roboto" panose="02000000000000000000" pitchFamily="2" charset="0"/>
                <a:ea typeface="Roboto" panose="02000000000000000000" pitchFamily="2" charset="0"/>
              </a:rPr>
              <a:t>EVERY TOPIC IN THE DRAMA IS UNPACKED &amp; EXPLORED EACH MONTH IN THE COMIC &amp; SUPERFAN LED WATCH PARTIES, FESTIVALS ETC</a:t>
            </a:r>
          </a:p>
        </p:txBody>
      </p:sp>
      <p:sp>
        <p:nvSpPr>
          <p:cNvPr id="26" name="Rectangle 25">
            <a:extLst>
              <a:ext uri="{FF2B5EF4-FFF2-40B4-BE49-F238E27FC236}">
                <a16:creationId xmlns:a16="http://schemas.microsoft.com/office/drawing/2014/main" id="{4779EDB7-7B1D-23AA-4A9C-4A6AC286B2ED}"/>
              </a:ext>
            </a:extLst>
          </p:cNvPr>
          <p:cNvSpPr/>
          <p:nvPr/>
        </p:nvSpPr>
        <p:spPr>
          <a:xfrm>
            <a:off x="10274300" y="274073"/>
            <a:ext cx="1708150" cy="147732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Roboto" panose="02000000000000000000" pitchFamily="2" charset="0"/>
              <a:ea typeface="Roboto" panose="02000000000000000000" pitchFamily="2" charset="0"/>
            </a:endParaRPr>
          </a:p>
        </p:txBody>
      </p:sp>
      <p:sp>
        <p:nvSpPr>
          <p:cNvPr id="28" name="Rectangle 27">
            <a:extLst>
              <a:ext uri="{FF2B5EF4-FFF2-40B4-BE49-F238E27FC236}">
                <a16:creationId xmlns:a16="http://schemas.microsoft.com/office/drawing/2014/main" id="{D2713C8F-4F3B-F9E9-BB3A-DCE61BC3F034}"/>
              </a:ext>
            </a:extLst>
          </p:cNvPr>
          <p:cNvSpPr/>
          <p:nvPr/>
        </p:nvSpPr>
        <p:spPr>
          <a:xfrm>
            <a:off x="7442200" y="304124"/>
            <a:ext cx="1524000" cy="316573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Roboto" panose="02000000000000000000" pitchFamily="2" charset="0"/>
              <a:ea typeface="Roboto" panose="02000000000000000000" pitchFamily="2" charset="0"/>
            </a:endParaRPr>
          </a:p>
        </p:txBody>
      </p:sp>
      <p:sp>
        <p:nvSpPr>
          <p:cNvPr id="29" name="TextBox 28">
            <a:extLst>
              <a:ext uri="{FF2B5EF4-FFF2-40B4-BE49-F238E27FC236}">
                <a16:creationId xmlns:a16="http://schemas.microsoft.com/office/drawing/2014/main" id="{95C09965-095D-01AE-8433-F80E6A2CBE60}"/>
              </a:ext>
            </a:extLst>
          </p:cNvPr>
          <p:cNvSpPr txBox="1"/>
          <p:nvPr/>
        </p:nvSpPr>
        <p:spPr>
          <a:xfrm>
            <a:off x="7531100" y="625435"/>
            <a:ext cx="1231900" cy="1477328"/>
          </a:xfrm>
          <a:prstGeom prst="rect">
            <a:avLst/>
          </a:prstGeom>
          <a:solidFill>
            <a:schemeClr val="accent2">
              <a:lumMod val="40000"/>
              <a:lumOff val="60000"/>
            </a:schemeClr>
          </a:solidFill>
        </p:spPr>
        <p:txBody>
          <a:bodyPr wrap="square" rtlCol="0">
            <a:spAutoFit/>
          </a:bodyPr>
          <a:lstStyle/>
          <a:p>
            <a:pPr algn="ctr"/>
            <a:r>
              <a:rPr lang="en-US" b="1">
                <a:solidFill>
                  <a:srgbClr val="FF0000"/>
                </a:solidFill>
                <a:latin typeface="Roboto" panose="02000000000000000000" pitchFamily="2" charset="0"/>
                <a:ea typeface="Roboto" panose="02000000000000000000" pitchFamily="2" charset="0"/>
              </a:rPr>
              <a:t>WIG 1</a:t>
            </a:r>
          </a:p>
          <a:p>
            <a:pPr algn="ctr"/>
            <a:endParaRPr lang="en-US" b="1">
              <a:solidFill>
                <a:schemeClr val="tx1">
                  <a:lumMod val="65000"/>
                  <a:lumOff val="35000"/>
                </a:schemeClr>
              </a:solidFill>
              <a:latin typeface="Roboto" panose="02000000000000000000" pitchFamily="2" charset="0"/>
              <a:ea typeface="Roboto" panose="02000000000000000000" pitchFamily="2" charset="0"/>
            </a:endParaRPr>
          </a:p>
          <a:p>
            <a:pPr algn="ctr"/>
            <a:r>
              <a:rPr lang="en-US" b="1">
                <a:solidFill>
                  <a:schemeClr val="tx1">
                    <a:lumMod val="65000"/>
                    <a:lumOff val="35000"/>
                  </a:schemeClr>
                </a:solidFill>
                <a:latin typeface="Roboto" panose="02000000000000000000" pitchFamily="2" charset="0"/>
                <a:ea typeface="Roboto" panose="02000000000000000000" pitchFamily="2" charset="0"/>
              </a:rPr>
              <a:t>GROW &amp; ENGAGE</a:t>
            </a:r>
          </a:p>
          <a:p>
            <a:pPr algn="ctr"/>
            <a:endParaRPr lang="en-US" b="1">
              <a:solidFill>
                <a:schemeClr val="tx1">
                  <a:lumMod val="65000"/>
                  <a:lumOff val="35000"/>
                </a:schemeClr>
              </a:solidFill>
              <a:latin typeface="Roboto" panose="02000000000000000000" pitchFamily="2" charset="0"/>
              <a:ea typeface="Roboto" panose="02000000000000000000" pitchFamily="2" charset="0"/>
            </a:endParaRPr>
          </a:p>
        </p:txBody>
      </p:sp>
      <p:sp>
        <p:nvSpPr>
          <p:cNvPr id="31" name="Right Arrow 30">
            <a:extLst>
              <a:ext uri="{FF2B5EF4-FFF2-40B4-BE49-F238E27FC236}">
                <a16:creationId xmlns:a16="http://schemas.microsoft.com/office/drawing/2014/main" id="{A09068FB-DEB7-333C-1B76-96D277A92FB6}"/>
              </a:ext>
            </a:extLst>
          </p:cNvPr>
          <p:cNvSpPr/>
          <p:nvPr/>
        </p:nvSpPr>
        <p:spPr>
          <a:xfrm>
            <a:off x="9169400" y="839648"/>
            <a:ext cx="863600" cy="723900"/>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Roboto" panose="02000000000000000000" pitchFamily="2" charset="0"/>
              <a:ea typeface="Roboto" panose="02000000000000000000" pitchFamily="2" charset="0"/>
            </a:endParaRPr>
          </a:p>
        </p:txBody>
      </p:sp>
      <p:sp>
        <p:nvSpPr>
          <p:cNvPr id="32" name="Right Arrow 31">
            <a:extLst>
              <a:ext uri="{FF2B5EF4-FFF2-40B4-BE49-F238E27FC236}">
                <a16:creationId xmlns:a16="http://schemas.microsoft.com/office/drawing/2014/main" id="{8EF1C84C-186B-3C37-E55B-DD58EFE8485E}"/>
              </a:ext>
            </a:extLst>
          </p:cNvPr>
          <p:cNvSpPr/>
          <p:nvPr/>
        </p:nvSpPr>
        <p:spPr>
          <a:xfrm>
            <a:off x="9188450" y="2437725"/>
            <a:ext cx="863600" cy="723900"/>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Roboto" panose="02000000000000000000" pitchFamily="2" charset="0"/>
              <a:ea typeface="Roboto" panose="02000000000000000000" pitchFamily="2" charset="0"/>
            </a:endParaRPr>
          </a:p>
        </p:txBody>
      </p:sp>
      <p:sp>
        <p:nvSpPr>
          <p:cNvPr id="34" name="TextBox 33">
            <a:extLst>
              <a:ext uri="{FF2B5EF4-FFF2-40B4-BE49-F238E27FC236}">
                <a16:creationId xmlns:a16="http://schemas.microsoft.com/office/drawing/2014/main" id="{897296C3-FE36-9F7F-7F7A-237AFA356314}"/>
              </a:ext>
            </a:extLst>
          </p:cNvPr>
          <p:cNvSpPr txBox="1"/>
          <p:nvPr/>
        </p:nvSpPr>
        <p:spPr>
          <a:xfrm>
            <a:off x="10525124" y="384610"/>
            <a:ext cx="1231900" cy="1323439"/>
          </a:xfrm>
          <a:prstGeom prst="rect">
            <a:avLst/>
          </a:prstGeom>
          <a:noFill/>
        </p:spPr>
        <p:txBody>
          <a:bodyPr wrap="square" rtlCol="0">
            <a:spAutoFit/>
          </a:bodyPr>
          <a:lstStyle/>
          <a:p>
            <a:pPr algn="ctr"/>
            <a:r>
              <a:rPr lang="en-US" b="1">
                <a:solidFill>
                  <a:srgbClr val="FF0000"/>
                </a:solidFill>
                <a:latin typeface="Roboto" panose="02000000000000000000" pitchFamily="2" charset="0"/>
                <a:ea typeface="Roboto" panose="02000000000000000000" pitchFamily="2" charset="0"/>
              </a:rPr>
              <a:t>WIG 2</a:t>
            </a:r>
          </a:p>
          <a:p>
            <a:pPr algn="ctr"/>
            <a:endParaRPr lang="en-US" sz="800" b="1">
              <a:solidFill>
                <a:schemeClr val="tx1">
                  <a:lumMod val="65000"/>
                  <a:lumOff val="35000"/>
                </a:schemeClr>
              </a:solidFill>
              <a:latin typeface="Roboto" panose="02000000000000000000" pitchFamily="2" charset="0"/>
              <a:ea typeface="Roboto" panose="02000000000000000000" pitchFamily="2" charset="0"/>
            </a:endParaRPr>
          </a:p>
          <a:p>
            <a:pPr algn="ctr"/>
            <a:r>
              <a:rPr lang="en-US" b="1">
                <a:solidFill>
                  <a:schemeClr val="tx1">
                    <a:lumMod val="65000"/>
                    <a:lumOff val="35000"/>
                  </a:schemeClr>
                </a:solidFill>
                <a:latin typeface="Roboto" panose="02000000000000000000" pitchFamily="2" charset="0"/>
                <a:ea typeface="Roboto" panose="02000000000000000000" pitchFamily="2" charset="0"/>
              </a:rPr>
              <a:t>BRAND </a:t>
            </a:r>
          </a:p>
          <a:p>
            <a:pPr algn="ctr"/>
            <a:r>
              <a:rPr lang="en-US" b="1">
                <a:solidFill>
                  <a:schemeClr val="tx1">
                    <a:lumMod val="65000"/>
                    <a:lumOff val="35000"/>
                  </a:schemeClr>
                </a:solidFill>
                <a:latin typeface="Roboto" panose="02000000000000000000" pitchFamily="2" charset="0"/>
                <a:ea typeface="Roboto" panose="02000000000000000000" pitchFamily="2" charset="0"/>
              </a:rPr>
              <a:t>LOVE</a:t>
            </a:r>
          </a:p>
          <a:p>
            <a:pPr algn="ctr"/>
            <a:endParaRPr lang="en-US" b="1">
              <a:solidFill>
                <a:schemeClr val="tx1">
                  <a:lumMod val="65000"/>
                  <a:lumOff val="35000"/>
                </a:schemeClr>
              </a:solidFill>
              <a:latin typeface="Roboto" panose="02000000000000000000" pitchFamily="2" charset="0"/>
              <a:ea typeface="Roboto" panose="02000000000000000000" pitchFamily="2" charset="0"/>
            </a:endParaRPr>
          </a:p>
        </p:txBody>
      </p:sp>
      <p:sp>
        <p:nvSpPr>
          <p:cNvPr id="36" name="Rectangle 35">
            <a:extLst>
              <a:ext uri="{FF2B5EF4-FFF2-40B4-BE49-F238E27FC236}">
                <a16:creationId xmlns:a16="http://schemas.microsoft.com/office/drawing/2014/main" id="{4E917651-8AEF-66A7-B9F6-C051269DC913}"/>
              </a:ext>
            </a:extLst>
          </p:cNvPr>
          <p:cNvSpPr/>
          <p:nvPr/>
        </p:nvSpPr>
        <p:spPr>
          <a:xfrm>
            <a:off x="7385050" y="3848220"/>
            <a:ext cx="1524000" cy="25069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Roboto" panose="02000000000000000000" pitchFamily="2" charset="0"/>
              <a:ea typeface="Roboto" panose="02000000000000000000" pitchFamily="2" charset="0"/>
            </a:endParaRPr>
          </a:p>
        </p:txBody>
      </p:sp>
      <p:sp>
        <p:nvSpPr>
          <p:cNvPr id="37" name="TextBox 36">
            <a:extLst>
              <a:ext uri="{FF2B5EF4-FFF2-40B4-BE49-F238E27FC236}">
                <a16:creationId xmlns:a16="http://schemas.microsoft.com/office/drawing/2014/main" id="{1E3F6118-E207-39C7-CBA2-E48AD66D7257}"/>
              </a:ext>
            </a:extLst>
          </p:cNvPr>
          <p:cNvSpPr txBox="1"/>
          <p:nvPr/>
        </p:nvSpPr>
        <p:spPr>
          <a:xfrm>
            <a:off x="7531100" y="3963908"/>
            <a:ext cx="1231900" cy="2431435"/>
          </a:xfrm>
          <a:prstGeom prst="rect">
            <a:avLst/>
          </a:prstGeom>
          <a:noFill/>
        </p:spPr>
        <p:txBody>
          <a:bodyPr wrap="square" rtlCol="0">
            <a:spAutoFit/>
          </a:bodyPr>
          <a:lstStyle/>
          <a:p>
            <a:pPr algn="ctr"/>
            <a:r>
              <a:rPr lang="en-US" b="1">
                <a:solidFill>
                  <a:schemeClr val="tx1">
                    <a:lumMod val="65000"/>
                    <a:lumOff val="35000"/>
                  </a:schemeClr>
                </a:solidFill>
                <a:latin typeface="Roboto" panose="02000000000000000000" pitchFamily="2" charset="0"/>
                <a:ea typeface="Roboto" panose="02000000000000000000" pitchFamily="2" charset="0"/>
              </a:rPr>
              <a:t>TRACK</a:t>
            </a:r>
          </a:p>
          <a:p>
            <a:pPr algn="ctr"/>
            <a:endParaRPr lang="en-US" b="1">
              <a:solidFill>
                <a:schemeClr val="tx1">
                  <a:lumMod val="65000"/>
                  <a:lumOff val="35000"/>
                </a:schemeClr>
              </a:solidFill>
              <a:latin typeface="Roboto" panose="02000000000000000000" pitchFamily="2" charset="0"/>
              <a:ea typeface="Roboto" panose="02000000000000000000" pitchFamily="2" charset="0"/>
            </a:endParaRPr>
          </a:p>
          <a:p>
            <a:pPr algn="ctr"/>
            <a:r>
              <a:rPr lang="en-US" sz="1400" b="1">
                <a:solidFill>
                  <a:schemeClr val="tx1">
                    <a:lumMod val="65000"/>
                    <a:lumOff val="35000"/>
                  </a:schemeClr>
                </a:solidFill>
                <a:latin typeface="Roboto" panose="02000000000000000000" pitchFamily="2" charset="0"/>
                <a:ea typeface="Roboto" panose="02000000000000000000" pitchFamily="2" charset="0"/>
              </a:rPr>
              <a:t>WEEKLY SCRUM</a:t>
            </a:r>
          </a:p>
          <a:p>
            <a:pPr algn="ctr"/>
            <a:endParaRPr lang="en-US" sz="1400" b="1">
              <a:solidFill>
                <a:schemeClr val="tx1">
                  <a:lumMod val="65000"/>
                  <a:lumOff val="35000"/>
                </a:schemeClr>
              </a:solidFill>
              <a:latin typeface="Roboto" panose="02000000000000000000" pitchFamily="2" charset="0"/>
              <a:ea typeface="Roboto" panose="02000000000000000000" pitchFamily="2" charset="0"/>
            </a:endParaRPr>
          </a:p>
          <a:p>
            <a:pPr algn="ctr"/>
            <a:r>
              <a:rPr lang="en-US" sz="1400" b="1">
                <a:solidFill>
                  <a:schemeClr val="tx1">
                    <a:lumMod val="65000"/>
                    <a:lumOff val="35000"/>
                  </a:schemeClr>
                </a:solidFill>
                <a:latin typeface="Roboto" panose="02000000000000000000" pitchFamily="2" charset="0"/>
                <a:ea typeface="Roboto" panose="02000000000000000000" pitchFamily="2" charset="0"/>
              </a:rPr>
              <a:t>MONTHLY REPORT</a:t>
            </a:r>
          </a:p>
          <a:p>
            <a:pPr algn="ctr"/>
            <a:endParaRPr lang="en-US" sz="1400" b="1">
              <a:solidFill>
                <a:schemeClr val="tx1">
                  <a:lumMod val="65000"/>
                  <a:lumOff val="35000"/>
                </a:schemeClr>
              </a:solidFill>
              <a:latin typeface="Roboto" panose="02000000000000000000" pitchFamily="2" charset="0"/>
              <a:ea typeface="Roboto" panose="02000000000000000000" pitchFamily="2" charset="0"/>
            </a:endParaRPr>
          </a:p>
          <a:p>
            <a:pPr algn="ctr"/>
            <a:r>
              <a:rPr lang="en-US" sz="1400" b="1">
                <a:solidFill>
                  <a:schemeClr val="tx1">
                    <a:lumMod val="65000"/>
                    <a:lumOff val="35000"/>
                  </a:schemeClr>
                </a:solidFill>
                <a:latin typeface="Roboto" panose="02000000000000000000" pitchFamily="2" charset="0"/>
                <a:ea typeface="Roboto" panose="02000000000000000000" pitchFamily="2" charset="0"/>
              </a:rPr>
              <a:t>QRAP</a:t>
            </a:r>
          </a:p>
          <a:p>
            <a:pPr algn="ctr"/>
            <a:endParaRPr lang="en-US" b="1">
              <a:solidFill>
                <a:schemeClr val="tx1">
                  <a:lumMod val="65000"/>
                  <a:lumOff val="35000"/>
                </a:schemeClr>
              </a:solidFill>
              <a:latin typeface="Roboto" panose="02000000000000000000" pitchFamily="2" charset="0"/>
              <a:ea typeface="Roboto" panose="02000000000000000000" pitchFamily="2" charset="0"/>
            </a:endParaRPr>
          </a:p>
        </p:txBody>
      </p:sp>
      <p:sp>
        <p:nvSpPr>
          <p:cNvPr id="38" name="Rectangle 37">
            <a:extLst>
              <a:ext uri="{FF2B5EF4-FFF2-40B4-BE49-F238E27FC236}">
                <a16:creationId xmlns:a16="http://schemas.microsoft.com/office/drawing/2014/main" id="{89FE5B65-DDCE-0B6D-2BDB-25F54F039582}"/>
              </a:ext>
            </a:extLst>
          </p:cNvPr>
          <p:cNvSpPr/>
          <p:nvPr/>
        </p:nvSpPr>
        <p:spPr>
          <a:xfrm>
            <a:off x="10274300" y="1928938"/>
            <a:ext cx="1708150" cy="154091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Roboto" panose="02000000000000000000" pitchFamily="2" charset="0"/>
              <a:ea typeface="Roboto" panose="02000000000000000000" pitchFamily="2" charset="0"/>
            </a:endParaRPr>
          </a:p>
        </p:txBody>
      </p:sp>
      <p:sp>
        <p:nvSpPr>
          <p:cNvPr id="39" name="TextBox 38">
            <a:extLst>
              <a:ext uri="{FF2B5EF4-FFF2-40B4-BE49-F238E27FC236}">
                <a16:creationId xmlns:a16="http://schemas.microsoft.com/office/drawing/2014/main" id="{93509C7E-B4D3-634D-2198-901EF6F01A71}"/>
              </a:ext>
            </a:extLst>
          </p:cNvPr>
          <p:cNvSpPr txBox="1"/>
          <p:nvPr/>
        </p:nvSpPr>
        <p:spPr>
          <a:xfrm>
            <a:off x="10379075" y="2037677"/>
            <a:ext cx="1492249" cy="1323439"/>
          </a:xfrm>
          <a:prstGeom prst="rect">
            <a:avLst/>
          </a:prstGeom>
          <a:noFill/>
        </p:spPr>
        <p:txBody>
          <a:bodyPr wrap="square" rtlCol="0">
            <a:spAutoFit/>
          </a:bodyPr>
          <a:lstStyle/>
          <a:p>
            <a:pPr algn="ctr"/>
            <a:r>
              <a:rPr lang="en-US" b="1">
                <a:solidFill>
                  <a:srgbClr val="FF0000"/>
                </a:solidFill>
                <a:latin typeface="Roboto" panose="02000000000000000000" pitchFamily="2" charset="0"/>
                <a:ea typeface="Roboto" panose="02000000000000000000" pitchFamily="2" charset="0"/>
              </a:rPr>
              <a:t>WIG 3</a:t>
            </a:r>
          </a:p>
          <a:p>
            <a:pPr algn="ctr"/>
            <a:endParaRPr lang="en-US" sz="800" b="1">
              <a:solidFill>
                <a:schemeClr val="tx1">
                  <a:lumMod val="65000"/>
                  <a:lumOff val="35000"/>
                </a:schemeClr>
              </a:solidFill>
              <a:latin typeface="Roboto" panose="02000000000000000000" pitchFamily="2" charset="0"/>
              <a:ea typeface="Roboto" panose="02000000000000000000" pitchFamily="2" charset="0"/>
            </a:endParaRPr>
          </a:p>
          <a:p>
            <a:pPr algn="ctr"/>
            <a:r>
              <a:rPr lang="en-US" b="1">
                <a:solidFill>
                  <a:schemeClr val="tx1">
                    <a:lumMod val="65000"/>
                    <a:lumOff val="35000"/>
                  </a:schemeClr>
                </a:solidFill>
                <a:latin typeface="Roboto" panose="02000000000000000000" pitchFamily="2" charset="0"/>
                <a:ea typeface="Roboto" panose="02000000000000000000" pitchFamily="2" charset="0"/>
              </a:rPr>
              <a:t>LIVES CHANGED</a:t>
            </a:r>
          </a:p>
          <a:p>
            <a:pPr algn="ctr"/>
            <a:endParaRPr lang="en-US" b="1">
              <a:solidFill>
                <a:schemeClr val="tx1">
                  <a:lumMod val="65000"/>
                  <a:lumOff val="35000"/>
                </a:schemeClr>
              </a:solidFill>
              <a:latin typeface="Roboto" panose="02000000000000000000" pitchFamily="2" charset="0"/>
              <a:ea typeface="Roboto" panose="02000000000000000000" pitchFamily="2" charset="0"/>
            </a:endParaRPr>
          </a:p>
        </p:txBody>
      </p:sp>
      <p:sp>
        <p:nvSpPr>
          <p:cNvPr id="40" name="Rectangle 39">
            <a:extLst>
              <a:ext uri="{FF2B5EF4-FFF2-40B4-BE49-F238E27FC236}">
                <a16:creationId xmlns:a16="http://schemas.microsoft.com/office/drawing/2014/main" id="{1ACDBCFA-64D6-47CD-5DD4-216E20CC2F1A}"/>
              </a:ext>
            </a:extLst>
          </p:cNvPr>
          <p:cNvSpPr/>
          <p:nvPr/>
        </p:nvSpPr>
        <p:spPr>
          <a:xfrm>
            <a:off x="10363200" y="3848220"/>
            <a:ext cx="1524000" cy="25069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31DF1FAD-B448-EDFD-125F-EE5B65C865A7}"/>
              </a:ext>
            </a:extLst>
          </p:cNvPr>
          <p:cNvSpPr txBox="1"/>
          <p:nvPr/>
        </p:nvSpPr>
        <p:spPr>
          <a:xfrm>
            <a:off x="10394951" y="3963908"/>
            <a:ext cx="1492249" cy="2646878"/>
          </a:xfrm>
          <a:prstGeom prst="rect">
            <a:avLst/>
          </a:prstGeom>
          <a:noFill/>
        </p:spPr>
        <p:txBody>
          <a:bodyPr wrap="square" rtlCol="0">
            <a:spAutoFit/>
          </a:bodyPr>
          <a:lstStyle/>
          <a:p>
            <a:pPr algn="ctr"/>
            <a:r>
              <a:rPr lang="en-US" b="1">
                <a:solidFill>
                  <a:schemeClr val="tx1">
                    <a:lumMod val="65000"/>
                    <a:lumOff val="35000"/>
                  </a:schemeClr>
                </a:solidFill>
                <a:latin typeface="Roboto" panose="02000000000000000000" pitchFamily="2" charset="0"/>
                <a:ea typeface="Roboto" panose="02000000000000000000" pitchFamily="2" charset="0"/>
              </a:rPr>
              <a:t>TRACK</a:t>
            </a:r>
          </a:p>
          <a:p>
            <a:pPr algn="ctr"/>
            <a:endParaRPr lang="en-US" b="1">
              <a:solidFill>
                <a:schemeClr val="tx1">
                  <a:lumMod val="65000"/>
                  <a:lumOff val="35000"/>
                </a:schemeClr>
              </a:solidFill>
              <a:latin typeface="Roboto" panose="02000000000000000000" pitchFamily="2" charset="0"/>
              <a:ea typeface="Roboto" panose="02000000000000000000" pitchFamily="2" charset="0"/>
            </a:endParaRPr>
          </a:p>
          <a:p>
            <a:pPr algn="ctr"/>
            <a:r>
              <a:rPr lang="en-US" sz="1400" b="1">
                <a:solidFill>
                  <a:schemeClr val="tx1">
                    <a:lumMod val="65000"/>
                    <a:lumOff val="35000"/>
                  </a:schemeClr>
                </a:solidFill>
                <a:latin typeface="Roboto" panose="02000000000000000000" pitchFamily="2" charset="0"/>
                <a:ea typeface="Roboto" panose="02000000000000000000" pitchFamily="2" charset="0"/>
              </a:rPr>
              <a:t>QRAP</a:t>
            </a:r>
          </a:p>
          <a:p>
            <a:pPr algn="ctr"/>
            <a:r>
              <a:rPr lang="en-US" sz="1400">
                <a:solidFill>
                  <a:schemeClr val="tx1">
                    <a:lumMod val="65000"/>
                    <a:lumOff val="35000"/>
                  </a:schemeClr>
                </a:solidFill>
                <a:latin typeface="Roboto" panose="02000000000000000000" pitchFamily="2" charset="0"/>
                <a:ea typeface="Roboto" panose="02000000000000000000" pitchFamily="2" charset="0"/>
              </a:rPr>
              <a:t>YOUTH PANEL</a:t>
            </a:r>
          </a:p>
          <a:p>
            <a:pPr algn="ctr"/>
            <a:r>
              <a:rPr lang="en-US" sz="1400">
                <a:solidFill>
                  <a:schemeClr val="tx1">
                    <a:lumMod val="65000"/>
                    <a:lumOff val="35000"/>
                  </a:schemeClr>
                </a:solidFill>
                <a:latin typeface="Roboto" panose="02000000000000000000" pitchFamily="2" charset="0"/>
                <a:ea typeface="Roboto" panose="02000000000000000000" pitchFamily="2" charset="0"/>
              </a:rPr>
              <a:t>+ SMS SURVEY</a:t>
            </a:r>
          </a:p>
          <a:p>
            <a:pPr algn="ctr"/>
            <a:r>
              <a:rPr lang="en-US" sz="1400">
                <a:solidFill>
                  <a:schemeClr val="tx1">
                    <a:lumMod val="65000"/>
                    <a:lumOff val="35000"/>
                  </a:schemeClr>
                </a:solidFill>
                <a:latin typeface="Roboto" panose="02000000000000000000" pitchFamily="2" charset="0"/>
                <a:ea typeface="Roboto" panose="02000000000000000000" pitchFamily="2" charset="0"/>
              </a:rPr>
              <a:t>FAN STORIES</a:t>
            </a:r>
          </a:p>
          <a:p>
            <a:pPr algn="ctr"/>
            <a:endParaRPr lang="en-US" sz="1400">
              <a:solidFill>
                <a:schemeClr val="tx1">
                  <a:lumMod val="65000"/>
                  <a:lumOff val="35000"/>
                </a:schemeClr>
              </a:solidFill>
              <a:latin typeface="Roboto" panose="02000000000000000000" pitchFamily="2" charset="0"/>
              <a:ea typeface="Roboto" panose="02000000000000000000" pitchFamily="2" charset="0"/>
            </a:endParaRPr>
          </a:p>
          <a:p>
            <a:pPr algn="ctr"/>
            <a:r>
              <a:rPr lang="en-US" sz="1400" b="1">
                <a:solidFill>
                  <a:schemeClr val="tx1">
                    <a:lumMod val="65000"/>
                    <a:lumOff val="35000"/>
                  </a:schemeClr>
                </a:solidFill>
                <a:latin typeface="Roboto" panose="02000000000000000000" pitchFamily="2" charset="0"/>
                <a:ea typeface="Roboto" panose="02000000000000000000" pitchFamily="2" charset="0"/>
              </a:rPr>
              <a:t>ANNUAL</a:t>
            </a:r>
          </a:p>
          <a:p>
            <a:pPr algn="ctr"/>
            <a:r>
              <a:rPr lang="en-US" sz="1400">
                <a:solidFill>
                  <a:schemeClr val="tx1">
                    <a:lumMod val="65000"/>
                    <a:lumOff val="35000"/>
                  </a:schemeClr>
                </a:solidFill>
                <a:latin typeface="Roboto" panose="02000000000000000000" pitchFamily="2" charset="0"/>
                <a:ea typeface="Roboto" panose="02000000000000000000" pitchFamily="2" charset="0"/>
              </a:rPr>
              <a:t>ANNUAL SURVEY </a:t>
            </a:r>
          </a:p>
          <a:p>
            <a:pPr algn="ctr"/>
            <a:endParaRPr lang="en-US" b="1">
              <a:solidFill>
                <a:schemeClr val="tx1">
                  <a:lumMod val="65000"/>
                  <a:lumOff val="3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08761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76DD3-4ADA-F124-2BEB-C2634A73F6C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62A3106-78B1-25DA-EBE1-6938D2AD64C5}"/>
              </a:ext>
            </a:extLst>
          </p:cNvPr>
          <p:cNvSpPr>
            <a:spLocks noGrp="1"/>
          </p:cNvSpPr>
          <p:nvPr>
            <p:ph type="body" sz="quarter" idx="11"/>
          </p:nvPr>
        </p:nvSpPr>
        <p:spPr>
          <a:xfrm>
            <a:off x="609073" y="628569"/>
            <a:ext cx="3542239" cy="285831"/>
          </a:xfrm>
        </p:spPr>
        <p:txBody>
          <a:bodyPr>
            <a:normAutofit fontScale="92500" lnSpcReduction="20000"/>
          </a:bodyPr>
          <a:lstStyle/>
          <a:p>
            <a:r>
              <a:rPr lang="en-GB"/>
              <a:t>SCOREBOARDS</a:t>
            </a:r>
          </a:p>
        </p:txBody>
      </p:sp>
      <p:sp>
        <p:nvSpPr>
          <p:cNvPr id="5" name="Text Placeholder 4">
            <a:extLst>
              <a:ext uri="{FF2B5EF4-FFF2-40B4-BE49-F238E27FC236}">
                <a16:creationId xmlns:a16="http://schemas.microsoft.com/office/drawing/2014/main" id="{657EE00F-78CC-8454-F46B-989B83CAA4D6}"/>
              </a:ext>
            </a:extLst>
          </p:cNvPr>
          <p:cNvSpPr>
            <a:spLocks noGrp="1"/>
          </p:cNvSpPr>
          <p:nvPr>
            <p:ph type="body" sz="quarter" idx="20"/>
          </p:nvPr>
        </p:nvSpPr>
        <p:spPr/>
        <p:txBody>
          <a:bodyPr>
            <a:normAutofit fontScale="92500" lnSpcReduction="20000"/>
          </a:bodyPr>
          <a:lstStyle/>
          <a:p>
            <a:r>
              <a:rPr lang="en-GB"/>
              <a:t>TRACKING, MEASUREMENT, REPORTING</a:t>
            </a:r>
          </a:p>
        </p:txBody>
      </p:sp>
      <p:graphicFrame>
        <p:nvGraphicFramePr>
          <p:cNvPr id="6" name="Table 5">
            <a:extLst>
              <a:ext uri="{FF2B5EF4-FFF2-40B4-BE49-F238E27FC236}">
                <a16:creationId xmlns:a16="http://schemas.microsoft.com/office/drawing/2014/main" id="{FF787728-4782-9F99-71C8-EF6BD4499FDF}"/>
              </a:ext>
            </a:extLst>
          </p:cNvPr>
          <p:cNvGraphicFramePr>
            <a:graphicFrameLocks noGrp="1"/>
          </p:cNvGraphicFramePr>
          <p:nvPr>
            <p:extLst>
              <p:ext uri="{D42A27DB-BD31-4B8C-83A1-F6EECF244321}">
                <p14:modId xmlns:p14="http://schemas.microsoft.com/office/powerpoint/2010/main" val="3018098776"/>
              </p:ext>
            </p:extLst>
          </p:nvPr>
        </p:nvGraphicFramePr>
        <p:xfrm>
          <a:off x="5132111" y="392992"/>
          <a:ext cx="6728947" cy="6065520"/>
        </p:xfrm>
        <a:graphic>
          <a:graphicData uri="http://schemas.openxmlformats.org/drawingml/2006/table">
            <a:tbl>
              <a:tblPr firstRow="1" bandRow="1">
                <a:tableStyleId>{2D5ABB26-0587-4C30-8999-92F81FD0307C}</a:tableStyleId>
              </a:tblPr>
              <a:tblGrid>
                <a:gridCol w="1432753">
                  <a:extLst>
                    <a:ext uri="{9D8B030D-6E8A-4147-A177-3AD203B41FA5}">
                      <a16:colId xmlns:a16="http://schemas.microsoft.com/office/drawing/2014/main" val="4129836053"/>
                    </a:ext>
                  </a:extLst>
                </a:gridCol>
                <a:gridCol w="1445936">
                  <a:extLst>
                    <a:ext uri="{9D8B030D-6E8A-4147-A177-3AD203B41FA5}">
                      <a16:colId xmlns:a16="http://schemas.microsoft.com/office/drawing/2014/main" val="1591891652"/>
                    </a:ext>
                  </a:extLst>
                </a:gridCol>
                <a:gridCol w="3850258">
                  <a:extLst>
                    <a:ext uri="{9D8B030D-6E8A-4147-A177-3AD203B41FA5}">
                      <a16:colId xmlns:a16="http://schemas.microsoft.com/office/drawing/2014/main" val="2690948819"/>
                    </a:ext>
                  </a:extLst>
                </a:gridCol>
              </a:tblGrid>
              <a:tr h="585616">
                <a:tc>
                  <a:txBody>
                    <a:bodyPr/>
                    <a:lstStyle/>
                    <a:p>
                      <a:pPr algn="ctr"/>
                      <a:r>
                        <a:rPr lang="en-US" sz="1600" b="1" i="0" spc="40" baseline="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Item</a:t>
                      </a:r>
                    </a:p>
                  </a:txBody>
                  <a:tcPr marL="137160" marR="137160" marT="137160" marB="137160" anchor="ctr">
                    <a:lnL>
                      <a:noFill/>
                    </a:lnL>
                    <a:lnR w="19050" cap="flat" cmpd="sng" algn="ctr">
                      <a:solidFill>
                        <a:srgbClr val="FF0000"/>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A0005"/>
                    </a:solidFill>
                  </a:tcPr>
                </a:tc>
                <a:tc>
                  <a:txBody>
                    <a:bodyPr/>
                    <a:lstStyle/>
                    <a:p>
                      <a:pPr algn="ctr"/>
                      <a:r>
                        <a:rPr lang="en-US" sz="1600" b="1" i="0" spc="40" baseline="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Review Period</a:t>
                      </a:r>
                    </a:p>
                  </a:txBody>
                  <a:tcPr marL="137160" marR="137160" marT="137160" marB="137160" anchor="ctr">
                    <a:lnL w="19050" cap="flat" cmpd="sng" algn="ctr">
                      <a:solidFill>
                        <a:srgbClr val="FF0000"/>
                      </a:solidFill>
                      <a:prstDash val="sysDot"/>
                      <a:round/>
                      <a:headEnd type="none" w="med" len="med"/>
                      <a:tailEnd type="none" w="med" len="med"/>
                    </a:lnL>
                    <a:lnR w="19050" cap="flat" cmpd="sng" algn="ctr">
                      <a:solidFill>
                        <a:srgbClr val="FF0000"/>
                      </a:solidFill>
                      <a:prstDash val="sysDot"/>
                      <a:round/>
                      <a:headEnd type="none" w="med" len="med"/>
                      <a:tailEnd type="none" w="med" len="med"/>
                    </a:lnR>
                    <a:lnB>
                      <a:noFill/>
                    </a:lnB>
                    <a:solidFill>
                      <a:srgbClr val="FA0005"/>
                    </a:solidFill>
                  </a:tcPr>
                </a:tc>
                <a:tc>
                  <a:txBody>
                    <a:bodyPr/>
                    <a:lstStyle/>
                    <a:p>
                      <a:pPr algn="ctr"/>
                      <a:r>
                        <a:rPr lang="en-US" sz="1600" b="1" i="0" kern="1200" spc="40" baseline="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Metrics</a:t>
                      </a:r>
                    </a:p>
                  </a:txBody>
                  <a:tcPr marL="137160" marR="137160" marT="137160" marB="137160" anchor="ctr">
                    <a:lnL w="19050" cap="flat" cmpd="sng" algn="ctr">
                      <a:solidFill>
                        <a:srgbClr val="FF0000"/>
                      </a:solidFill>
                      <a:prstDash val="sysDot"/>
                      <a:round/>
                      <a:headEnd type="none" w="med" len="med"/>
                      <a:tailEnd type="none" w="med" len="med"/>
                    </a:lnL>
                    <a:lnB>
                      <a:noFill/>
                    </a:lnB>
                    <a:solidFill>
                      <a:srgbClr val="FA0005"/>
                    </a:solidFill>
                  </a:tcPr>
                </a:tc>
                <a:extLst>
                  <a:ext uri="{0D108BD9-81ED-4DB2-BD59-A6C34878D82A}">
                    <a16:rowId xmlns:a16="http://schemas.microsoft.com/office/drawing/2014/main" val="825365999"/>
                  </a:ext>
                </a:extLst>
              </a:tr>
              <a:tr h="490310">
                <a:tc>
                  <a:txBody>
                    <a:bodyPr/>
                    <a:lstStyle/>
                    <a:p>
                      <a:pPr algn="ctr"/>
                      <a:r>
                        <a:rPr lang="en-US" sz="1200" b="1" i="0">
                          <a:solidFill>
                            <a:schemeClr val="bg1">
                              <a:lumMod val="50000"/>
                            </a:schemeClr>
                          </a:solidFill>
                          <a:latin typeface="Roboto" panose="02000000000000000000" pitchFamily="2" charset="0"/>
                          <a:ea typeface="Roboto" panose="02000000000000000000" pitchFamily="2" charset="0"/>
                        </a:rPr>
                        <a:t>PULSE CHECKS</a:t>
                      </a:r>
                    </a:p>
                    <a:p>
                      <a:pPr algn="ctr"/>
                      <a:endParaRPr lang="en-US" sz="1200" b="1" i="0">
                        <a:solidFill>
                          <a:schemeClr val="bg1">
                            <a:lumMod val="50000"/>
                          </a:schemeClr>
                        </a:solidFill>
                        <a:latin typeface="Roboto" panose="02000000000000000000" pitchFamily="2" charset="0"/>
                        <a:ea typeface="Roboto" panose="02000000000000000000" pitchFamily="2" charset="0"/>
                      </a:endParaRPr>
                    </a:p>
                    <a:p>
                      <a:pPr algn="ctr"/>
                      <a:r>
                        <a:rPr lang="en-US" sz="1200" b="0" i="0">
                          <a:solidFill>
                            <a:schemeClr val="bg1">
                              <a:lumMod val="50000"/>
                            </a:schemeClr>
                          </a:solidFill>
                          <a:latin typeface="Roboto" panose="02000000000000000000" pitchFamily="2" charset="0"/>
                          <a:ea typeface="Roboto" panose="02000000000000000000" pitchFamily="2" charset="0"/>
                        </a:rPr>
                        <a:t>PLATFORMS: FB, IG, TT</a:t>
                      </a:r>
                    </a:p>
                  </a:txBody>
                  <a:tcPr marL="137160" marR="137160" marT="137160" marB="137160">
                    <a:lnL>
                      <a:noFill/>
                    </a:lnL>
                    <a:lnR w="12700" cap="flat" cmpd="sng" algn="ctr">
                      <a:solidFill>
                        <a:srgbClr val="FA0005"/>
                      </a:solidFill>
                      <a:prstDash val="sysDot"/>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1200" b="0" i="0">
                          <a:solidFill>
                            <a:schemeClr val="bg1">
                              <a:lumMod val="50000"/>
                            </a:schemeClr>
                          </a:solidFill>
                          <a:latin typeface="Roboto" panose="02000000000000000000" pitchFamily="2" charset="0"/>
                          <a:ea typeface="Roboto" panose="02000000000000000000" pitchFamily="2" charset="0"/>
                        </a:rPr>
                        <a:t>Weekly</a:t>
                      </a:r>
                    </a:p>
                    <a:p>
                      <a:pPr algn="ctr"/>
                      <a:endParaRPr lang="en-US" sz="1200" b="0" i="0">
                        <a:solidFill>
                          <a:schemeClr val="bg1">
                            <a:lumMod val="50000"/>
                          </a:schemeClr>
                        </a:solidFill>
                        <a:latin typeface="Roboto" panose="02000000000000000000" pitchFamily="2" charset="0"/>
                        <a:ea typeface="Roboto" panose="02000000000000000000" pitchFamily="2" charset="0"/>
                      </a:endParaRPr>
                    </a:p>
                    <a:p>
                      <a:pPr algn="ctr"/>
                      <a:endParaRPr lang="en-US" sz="1200" b="0" i="0">
                        <a:solidFill>
                          <a:schemeClr val="bg1">
                            <a:lumMod val="50000"/>
                          </a:schemeClr>
                        </a:solidFill>
                        <a:latin typeface="Roboto" panose="02000000000000000000" pitchFamily="2" charset="0"/>
                        <a:ea typeface="Roboto" panose="02000000000000000000" pitchFamily="2" charset="0"/>
                      </a:endParaRPr>
                    </a:p>
                    <a:p>
                      <a:pPr algn="ctr"/>
                      <a:endParaRPr lang="en-US" sz="1200" b="0" i="0">
                        <a:solidFill>
                          <a:schemeClr val="bg1">
                            <a:lumMod val="50000"/>
                          </a:schemeClr>
                        </a:solidFill>
                        <a:latin typeface="Roboto" panose="02000000000000000000" pitchFamily="2" charset="0"/>
                        <a:ea typeface="Roboto" panose="02000000000000000000" pitchFamily="2" charset="0"/>
                      </a:endParaRPr>
                    </a:p>
                    <a:p>
                      <a:pPr lvl="0" algn="ctr">
                        <a:buNone/>
                      </a:pPr>
                      <a:endParaRPr lang="en-US" sz="1200">
                        <a:latin typeface="Roboto" panose="02000000000000000000" pitchFamily="2" charset="0"/>
                        <a:ea typeface="Roboto" panose="02000000000000000000" pitchFamily="2" charset="0"/>
                      </a:endParaRPr>
                    </a:p>
                  </a:txBody>
                  <a:tcPr marL="137160" marR="137160" marT="137160" marB="137160">
                    <a:lnL w="12700" cap="flat" cmpd="sng" algn="ctr">
                      <a:solidFill>
                        <a:srgbClr val="FA0005"/>
                      </a:solidFill>
                      <a:prstDash val="sysDot"/>
                      <a:round/>
                      <a:headEnd type="none" w="med" len="med"/>
                      <a:tailEnd type="none" w="med" len="med"/>
                    </a:lnL>
                    <a:lnR w="12700" cap="flat" cmpd="sng" algn="ctr">
                      <a:solidFill>
                        <a:srgbClr val="FA0005"/>
                      </a:solidFill>
                      <a:prstDash val="sysDot"/>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200" b="1">
                          <a:latin typeface="Roboto" pitchFamily="2" charset="0"/>
                          <a:ea typeface="Roboto" pitchFamily="2" charset="0"/>
                        </a:rPr>
                        <a:t>Reach</a:t>
                      </a:r>
                      <a:r>
                        <a:rPr lang="en-US" sz="1200">
                          <a:latin typeface="Roboto" pitchFamily="2" charset="0"/>
                          <a:ea typeface="Roboto" pitchFamily="2" charset="0"/>
                        </a:rPr>
                        <a:t> - How many people have seen posts on our social channels and how the content spreads across social networks. These are unique viewers of a piece of content</a:t>
                      </a:r>
                    </a:p>
                    <a:p>
                      <a:r>
                        <a:rPr lang="en-US" sz="1200">
                          <a:latin typeface="Roboto" pitchFamily="2" charset="0"/>
                          <a:ea typeface="Roboto" pitchFamily="2" charset="0"/>
                        </a:rPr>
                        <a:t>.</a:t>
                      </a:r>
                    </a:p>
                    <a:p>
                      <a:pPr marL="285750" indent="-285750">
                        <a:buFont typeface="Arial" panose="020B0604020202020204" pitchFamily="34" charset="0"/>
                        <a:buChar char="•"/>
                      </a:pPr>
                      <a:r>
                        <a:rPr lang="en-US" sz="1200" b="1">
                          <a:latin typeface="Roboto" panose="02000000000000000000" pitchFamily="2" charset="0"/>
                          <a:ea typeface="Roboto" panose="02000000000000000000" pitchFamily="2" charset="0"/>
                        </a:rPr>
                        <a:t>Engagement Rate</a:t>
                      </a:r>
                      <a:r>
                        <a:rPr lang="en-US" sz="1200">
                          <a:latin typeface="Roboto" pitchFamily="2" charset="0"/>
                          <a:ea typeface="Roboto" pitchFamily="2" charset="0"/>
                        </a:rPr>
                        <a:t> - Likes, reactions, comments, shares &amp; saves </a:t>
                      </a:r>
                    </a:p>
                    <a:p>
                      <a:pPr marL="0" indent="0">
                        <a:buFont typeface="Arial" panose="020B0604020202020204" pitchFamily="34" charset="0"/>
                        <a:buNone/>
                      </a:pPr>
                      <a:endParaRPr lang="en-US" sz="1200">
                        <a:latin typeface="Roboto" pitchFamily="2" charset="0"/>
                        <a:ea typeface="Roboto" pitchFamily="2" charset="0"/>
                      </a:endParaRPr>
                    </a:p>
                    <a:p>
                      <a:pPr marL="285750" indent="-285750">
                        <a:buFont typeface="Arial" panose="020B0604020202020204" pitchFamily="34" charset="0"/>
                        <a:buChar char="•"/>
                      </a:pPr>
                      <a:r>
                        <a:rPr lang="en-US" sz="1200" b="1">
                          <a:latin typeface="Roboto" pitchFamily="2" charset="0"/>
                          <a:ea typeface="Roboto" pitchFamily="2" charset="0"/>
                        </a:rPr>
                        <a:t>Deep Engagement</a:t>
                      </a:r>
                      <a:r>
                        <a:rPr lang="en-US" sz="1200">
                          <a:latin typeface="Roboto" pitchFamily="2" charset="0"/>
                          <a:ea typeface="Roboto" pitchFamily="2" charset="0"/>
                        </a:rPr>
                        <a:t>- Shares, comments, Retweets, saves</a:t>
                      </a:r>
                    </a:p>
                    <a:p>
                      <a:pPr marL="0" indent="0">
                        <a:buFont typeface="Arial" panose="020B0604020202020204" pitchFamily="34" charset="0"/>
                        <a:buNone/>
                      </a:pPr>
                      <a:endParaRPr lang="en-US" sz="1200">
                        <a:latin typeface="Roboto" pitchFamily="2" charset="0"/>
                        <a:ea typeface="Roboto" pitchFamily="2" charset="0"/>
                      </a:endParaRPr>
                    </a:p>
                    <a:p>
                      <a:pPr marL="285750" indent="-285750">
                        <a:buFont typeface="Arial" panose="020B0604020202020204" pitchFamily="34" charset="0"/>
                        <a:buChar char="•"/>
                      </a:pPr>
                      <a:r>
                        <a:rPr lang="en-US" sz="1200" b="1">
                          <a:latin typeface="Roboto" pitchFamily="2" charset="0"/>
                          <a:ea typeface="Roboto" pitchFamily="2" charset="0"/>
                        </a:rPr>
                        <a:t>Video</a:t>
                      </a:r>
                      <a:r>
                        <a:rPr lang="en-US" sz="1200">
                          <a:latin typeface="Roboto" pitchFamily="2" charset="0"/>
                          <a:ea typeface="Roboto" pitchFamily="2" charset="0"/>
                        </a:rPr>
                        <a:t> views</a:t>
                      </a:r>
                    </a:p>
                  </a:txBody>
                  <a:tcPr marL="137160" marR="137160" marT="137160" marB="137160">
                    <a:lnL w="12700" cap="flat" cmpd="sng" algn="ctr">
                      <a:solidFill>
                        <a:srgbClr val="FA0005"/>
                      </a:solidFill>
                      <a:prstDash val="sysDot"/>
                      <a:round/>
                      <a:headEnd type="none" w="med" len="med"/>
                      <a:tailEnd type="none" w="med" len="med"/>
                    </a:lnL>
                    <a:lnR w="12700" cap="flat" cmpd="sng" algn="ctr">
                      <a:solidFill>
                        <a:srgbClr val="FA0005"/>
                      </a:solidFill>
                      <a:prstDash val="sysDot"/>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91338891"/>
                  </a:ext>
                </a:extLst>
              </a:tr>
              <a:tr h="4903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a:solidFill>
                            <a:schemeClr val="bg1">
                              <a:lumMod val="50000"/>
                            </a:schemeClr>
                          </a:solidFill>
                          <a:latin typeface="Roboto" panose="02000000000000000000" pitchFamily="2" charset="0"/>
                          <a:ea typeface="Roboto" panose="02000000000000000000" pitchFamily="2" charset="0"/>
                        </a:rPr>
                        <a:t>MEDIA DEEP DIVES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i="0">
                        <a:solidFill>
                          <a:schemeClr val="bg1">
                            <a:lumMod val="50000"/>
                          </a:schemeClr>
                        </a:solidFill>
                        <a:latin typeface="Roboto" panose="02000000000000000000" pitchFamily="2" charset="0"/>
                        <a:ea typeface="Roboto" panose="02000000000000000000"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a:solidFill>
                            <a:schemeClr val="bg1">
                              <a:lumMod val="50000"/>
                            </a:schemeClr>
                          </a:solidFill>
                          <a:latin typeface="Roboto" panose="02000000000000000000" pitchFamily="2" charset="0"/>
                          <a:ea typeface="Roboto" panose="02000000000000000000" pitchFamily="2" charset="0"/>
                        </a:rPr>
                        <a:t>PLATFORMS: FB, IG, TT, YT,SMS WHATSAPP</a:t>
                      </a:r>
                    </a:p>
                    <a:p>
                      <a:pPr algn="ctr"/>
                      <a:endParaRPr lang="en-US" sz="1200" b="1" i="0">
                        <a:solidFill>
                          <a:schemeClr val="bg1">
                            <a:lumMod val="50000"/>
                          </a:schemeClr>
                        </a:solidFill>
                        <a:latin typeface="Roboto" panose="02000000000000000000" pitchFamily="2" charset="0"/>
                        <a:ea typeface="Roboto" panose="02000000000000000000" pitchFamily="2" charset="0"/>
                      </a:endParaRPr>
                    </a:p>
                  </a:txBody>
                  <a:tcPr marL="137160" marR="137160" marT="137160" marB="137160">
                    <a:lnL>
                      <a:noFill/>
                    </a:lnL>
                    <a:lnR w="12700" cap="flat" cmpd="sng" algn="ctr">
                      <a:solidFill>
                        <a:srgbClr val="FA0005"/>
                      </a:solidFill>
                      <a:prstDash val="sysDot"/>
                      <a:round/>
                      <a:headEnd type="none" w="med" len="med"/>
                      <a:tailEnd type="none" w="med" len="med"/>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lvl="0" algn="ctr">
                        <a:buNone/>
                      </a:pPr>
                      <a:r>
                        <a:rPr lang="en-US" sz="1200" b="0" i="0">
                          <a:solidFill>
                            <a:schemeClr val="bg1">
                              <a:lumMod val="50000"/>
                            </a:schemeClr>
                          </a:solidFill>
                          <a:latin typeface="Roboto" panose="02000000000000000000" pitchFamily="2" charset="0"/>
                          <a:ea typeface="Roboto" panose="02000000000000000000" pitchFamily="2" charset="0"/>
                        </a:rPr>
                        <a:t>Monthly</a:t>
                      </a:r>
                      <a:endParaRPr lang="en-US" sz="1200">
                        <a:latin typeface="Roboto" panose="02000000000000000000" pitchFamily="2" charset="0"/>
                        <a:ea typeface="Roboto" panose="02000000000000000000" pitchFamily="2" charset="0"/>
                      </a:endParaRPr>
                    </a:p>
                  </a:txBody>
                  <a:tcPr marL="137160" marR="137160" marT="137160" marB="137160">
                    <a:lnL w="12700" cap="flat" cmpd="sng" algn="ctr">
                      <a:solidFill>
                        <a:srgbClr val="FA0005"/>
                      </a:solidFill>
                      <a:prstDash val="sysDot"/>
                      <a:round/>
                      <a:headEnd type="none" w="med" len="med"/>
                      <a:tailEnd type="none" w="med" len="med"/>
                    </a:lnL>
                    <a:lnR w="12700" cap="flat" cmpd="sng" algn="ctr">
                      <a:solidFill>
                        <a:srgbClr val="FA0005"/>
                      </a:solidFill>
                      <a:prstDash val="sysDot"/>
                      <a:round/>
                      <a:headEnd type="none" w="med" len="med"/>
                      <a:tailEnd type="none" w="med" len="med"/>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marL="0" indent="0">
                        <a:buFont typeface="Arial" panose="020B0604020202020204" pitchFamily="34" charset="0"/>
                        <a:buNone/>
                      </a:pPr>
                      <a:r>
                        <a:rPr lang="en-US" sz="1200" b="0" i="0">
                          <a:solidFill>
                            <a:schemeClr val="bg1">
                              <a:lumMod val="50000"/>
                            </a:schemeClr>
                          </a:solidFill>
                          <a:latin typeface="Roboto" pitchFamily="2" charset="0"/>
                          <a:ea typeface="Roboto" pitchFamily="2" charset="0"/>
                        </a:rPr>
                        <a:t>++ Everything above including these below will be tracked on monthly basis </a:t>
                      </a:r>
                    </a:p>
                    <a:p>
                      <a:pPr marL="0" indent="0">
                        <a:buFont typeface="Arial" panose="020B0604020202020204" pitchFamily="34" charset="0"/>
                        <a:buNone/>
                      </a:pPr>
                      <a:endParaRPr lang="en-US" sz="1200" b="0" i="0">
                        <a:solidFill>
                          <a:schemeClr val="bg1">
                            <a:lumMod val="50000"/>
                          </a:schemeClr>
                        </a:solidFill>
                        <a:latin typeface="Roboto" pitchFamily="2" charset="0"/>
                        <a:ea typeface="Roboto" pitchFamily="2" charset="0"/>
                      </a:endParaRPr>
                    </a:p>
                    <a:p>
                      <a:pPr marL="285750" indent="-285750">
                        <a:buFont typeface="Arial" panose="020B0604020202020204" pitchFamily="34" charset="0"/>
                        <a:buChar char="•"/>
                      </a:pPr>
                      <a:r>
                        <a:rPr lang="en-US" sz="1200" b="1">
                          <a:latin typeface="Roboto" pitchFamily="2" charset="0"/>
                          <a:ea typeface="Roboto" pitchFamily="2" charset="0"/>
                        </a:rPr>
                        <a:t>Engagement per post </a:t>
                      </a:r>
                      <a:r>
                        <a:rPr lang="en-US" sz="1200">
                          <a:latin typeface="Roboto" pitchFamily="2" charset="0"/>
                          <a:ea typeface="Roboto" pitchFamily="2" charset="0"/>
                        </a:rPr>
                        <a:t>- Engagement (likes, reactions, shares, comments) / reach</a:t>
                      </a:r>
                    </a:p>
                    <a:p>
                      <a:pPr marL="285750" indent="-285750">
                        <a:buFont typeface="Arial" panose="020B0604020202020204" pitchFamily="34" charset="0"/>
                        <a:buChar char="•"/>
                      </a:pPr>
                      <a:r>
                        <a:rPr lang="en-US" sz="1200" b="1">
                          <a:latin typeface="Roboto" pitchFamily="2" charset="0"/>
                          <a:ea typeface="Roboto" pitchFamily="2" charset="0"/>
                        </a:rPr>
                        <a:t>Deep Engagement rate </a:t>
                      </a:r>
                      <a:r>
                        <a:rPr lang="en-US" sz="1200">
                          <a:latin typeface="Roboto" pitchFamily="2" charset="0"/>
                          <a:ea typeface="Roboto" pitchFamily="2" charset="0"/>
                        </a:rPr>
                        <a:t>- D</a:t>
                      </a:r>
                      <a:r>
                        <a:rPr lang="nl-NL" sz="1200">
                          <a:latin typeface="Roboto" pitchFamily="2" charset="0"/>
                          <a:ea typeface="Roboto" pitchFamily="2" charset="0"/>
                        </a:rPr>
                        <a:t>eep engagement / Reach *100%</a:t>
                      </a:r>
                      <a:endParaRPr lang="en-US" sz="1200">
                        <a:latin typeface="Roboto" pitchFamily="2" charset="0"/>
                        <a:ea typeface="Roboto" pitchFamily="2" charset="0"/>
                      </a:endParaRPr>
                    </a:p>
                    <a:p>
                      <a:pPr marL="285750" indent="-285750">
                        <a:buFont typeface="Arial" panose="020B0604020202020204" pitchFamily="34" charset="0"/>
                        <a:buChar char="•"/>
                      </a:pPr>
                      <a:r>
                        <a:rPr lang="en-US" sz="1200" b="1">
                          <a:latin typeface="Roboto" pitchFamily="2" charset="0"/>
                          <a:ea typeface="Roboto" pitchFamily="2" charset="0"/>
                        </a:rPr>
                        <a:t>Video</a:t>
                      </a:r>
                      <a:r>
                        <a:rPr lang="en-US" sz="1200">
                          <a:latin typeface="Roboto" pitchFamily="2" charset="0"/>
                          <a:ea typeface="Roboto" pitchFamily="2" charset="0"/>
                        </a:rPr>
                        <a:t>, average watch time, length for each platform.</a:t>
                      </a:r>
                      <a:endParaRPr lang="en-US" sz="1200" b="1">
                        <a:latin typeface="Roboto" pitchFamily="2" charset="0"/>
                        <a:ea typeface="Roboto" pitchFamily="2" charset="0"/>
                      </a:endParaRPr>
                    </a:p>
                    <a:p>
                      <a:pPr marL="285750" indent="-285750">
                        <a:buFont typeface="Arial" panose="020B0604020202020204" pitchFamily="34" charset="0"/>
                        <a:buChar char="•"/>
                      </a:pPr>
                      <a:r>
                        <a:rPr lang="en-US" sz="1200" b="1">
                          <a:latin typeface="Roboto" pitchFamily="2" charset="0"/>
                          <a:ea typeface="Roboto" pitchFamily="2" charset="0"/>
                        </a:rPr>
                        <a:t>WhatsApp</a:t>
                      </a:r>
                      <a:r>
                        <a:rPr lang="en-US" sz="1200">
                          <a:latin typeface="Roboto" pitchFamily="2" charset="0"/>
                          <a:ea typeface="Roboto" pitchFamily="2" charset="0"/>
                        </a:rPr>
                        <a:t>: Status views , Weekly number of contacts enrolled</a:t>
                      </a:r>
                    </a:p>
                    <a:p>
                      <a:pPr marL="285750" indent="-285750">
                        <a:buFont typeface="Arial" panose="020B0604020202020204" pitchFamily="34" charset="0"/>
                        <a:buChar char="•"/>
                      </a:pPr>
                      <a:r>
                        <a:rPr lang="en-US" sz="1200" b="0" i="0">
                          <a:solidFill>
                            <a:schemeClr val="tx1"/>
                          </a:solidFill>
                          <a:latin typeface="Roboto" pitchFamily="2" charset="0"/>
                          <a:ea typeface="Roboto" pitchFamily="2" charset="0"/>
                        </a:rPr>
                        <a:t>No of </a:t>
                      </a:r>
                      <a:r>
                        <a:rPr lang="en-US" sz="1200" b="1" i="0">
                          <a:solidFill>
                            <a:schemeClr val="tx1"/>
                          </a:solidFill>
                          <a:latin typeface="Roboto" pitchFamily="2" charset="0"/>
                          <a:ea typeface="Roboto" pitchFamily="2" charset="0"/>
                        </a:rPr>
                        <a:t>SMS</a:t>
                      </a:r>
                    </a:p>
                    <a:p>
                      <a:pPr marL="285750" indent="-285750">
                        <a:buFont typeface="Arial" panose="020B0604020202020204" pitchFamily="34" charset="0"/>
                        <a:buChar char="•"/>
                      </a:pPr>
                      <a:r>
                        <a:rPr lang="en-US" sz="1200" b="1" i="0">
                          <a:solidFill>
                            <a:schemeClr val="tx1"/>
                          </a:solidFill>
                          <a:latin typeface="Roboto" pitchFamily="2" charset="0"/>
                          <a:ea typeface="Roboto" pitchFamily="2" charset="0"/>
                        </a:rPr>
                        <a:t>Campaign </a:t>
                      </a:r>
                      <a:r>
                        <a:rPr lang="en-US" sz="1200" b="0" i="0">
                          <a:solidFill>
                            <a:schemeClr val="tx1"/>
                          </a:solidFill>
                          <a:latin typeface="Roboto" pitchFamily="2" charset="0"/>
                          <a:ea typeface="Roboto" pitchFamily="2" charset="0"/>
                        </a:rPr>
                        <a:t>performance</a:t>
                      </a:r>
                    </a:p>
                    <a:p>
                      <a:pPr marL="285750" indent="-285750">
                        <a:buFont typeface="Arial" panose="020B0604020202020204" pitchFamily="34" charset="0"/>
                        <a:buChar char="•"/>
                      </a:pPr>
                      <a:r>
                        <a:rPr lang="en-US" sz="1200" b="1" i="0">
                          <a:solidFill>
                            <a:schemeClr val="tx1"/>
                          </a:solidFill>
                          <a:latin typeface="Roboto" pitchFamily="2" charset="0"/>
                          <a:ea typeface="Roboto" pitchFamily="2" charset="0"/>
                        </a:rPr>
                        <a:t>Content format </a:t>
                      </a:r>
                      <a:r>
                        <a:rPr lang="en-US" sz="1200" b="0" i="0">
                          <a:solidFill>
                            <a:schemeClr val="tx1"/>
                          </a:solidFill>
                          <a:latin typeface="Roboto" pitchFamily="2" charset="0"/>
                          <a:ea typeface="Roboto" pitchFamily="2" charset="0"/>
                        </a:rPr>
                        <a:t>performance</a:t>
                      </a:r>
                      <a:endParaRPr lang="en-US" sz="1200" b="1" i="0">
                        <a:solidFill>
                          <a:schemeClr val="tx1"/>
                        </a:solidFill>
                        <a:latin typeface="Roboto" pitchFamily="2" charset="0"/>
                        <a:ea typeface="Roboto" pitchFamily="2" charset="0"/>
                      </a:endParaRPr>
                    </a:p>
                  </a:txBody>
                  <a:tcPr marL="137160" marR="137160" marT="137160" marB="137160" anchor="ctr">
                    <a:lnL w="12700" cap="flat" cmpd="sng" algn="ctr">
                      <a:solidFill>
                        <a:srgbClr val="FA0005"/>
                      </a:solidFill>
                      <a:prstDash val="sysDot"/>
                      <a:round/>
                      <a:headEnd type="none" w="med" len="med"/>
                      <a:tailEnd type="none" w="med" len="med"/>
                    </a:lnL>
                    <a:lnR w="12700" cap="flat" cmpd="sng" algn="ctr">
                      <a:solidFill>
                        <a:srgbClr val="FA0005"/>
                      </a:solidFill>
                      <a:prstDash val="sysDot"/>
                      <a:round/>
                      <a:headEnd type="none" w="med" len="med"/>
                      <a:tailEnd type="none" w="med" len="med"/>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65275988"/>
                  </a:ext>
                </a:extLst>
              </a:tr>
            </a:tbl>
          </a:graphicData>
        </a:graphic>
      </p:graphicFrame>
    </p:spTree>
    <p:extLst>
      <p:ext uri="{BB962C8B-B14F-4D97-AF65-F5344CB8AC3E}">
        <p14:creationId xmlns:p14="http://schemas.microsoft.com/office/powerpoint/2010/main" val="326186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D16A-B9D3-A2DA-A714-A1D7C2305A11}"/>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93F05D43-C84D-20FF-3A55-FAD9694F4550}"/>
              </a:ext>
            </a:extLst>
          </p:cNvPr>
          <p:cNvPicPr>
            <a:picLocks noChangeAspect="1"/>
          </p:cNvPicPr>
          <p:nvPr/>
        </p:nvPicPr>
        <p:blipFill>
          <a:blip r:embed="rId3"/>
          <a:stretch>
            <a:fillRect/>
          </a:stretch>
        </p:blipFill>
        <p:spPr>
          <a:xfrm>
            <a:off x="10755313" y="6016050"/>
            <a:ext cx="812800" cy="500638"/>
          </a:xfrm>
          <a:prstGeom prst="rect">
            <a:avLst/>
          </a:prstGeom>
        </p:spPr>
      </p:pic>
      <p:sp>
        <p:nvSpPr>
          <p:cNvPr id="12" name="TextBox 11">
            <a:extLst>
              <a:ext uri="{FF2B5EF4-FFF2-40B4-BE49-F238E27FC236}">
                <a16:creationId xmlns:a16="http://schemas.microsoft.com/office/drawing/2014/main" id="{C7484F6E-8C26-1D8B-4315-3CFC52FDF632}"/>
              </a:ext>
            </a:extLst>
          </p:cNvPr>
          <p:cNvSpPr txBox="1"/>
          <p:nvPr/>
        </p:nvSpPr>
        <p:spPr>
          <a:xfrm>
            <a:off x="507948" y="1612250"/>
            <a:ext cx="2996734" cy="1938992"/>
          </a:xfrm>
          <a:prstGeom prst="rect">
            <a:avLst/>
          </a:prstGeom>
          <a:noFill/>
        </p:spPr>
        <p:txBody>
          <a:bodyPr wrap="square" lIns="91440" tIns="45720" rIns="91440" bIns="45720" rtlCol="0" anchor="t">
            <a:spAutoFit/>
          </a:bodyPr>
          <a:lstStyle/>
          <a:p>
            <a:r>
              <a:rPr lang="en-US" sz="4000" b="1">
                <a:solidFill>
                  <a:srgbClr val="FA0005"/>
                </a:solidFill>
                <a:latin typeface="Roboto Condensed"/>
                <a:ea typeface="Roboto Condensed"/>
                <a:cs typeface="Roboto Condensed"/>
              </a:rPr>
              <a:t>PULSE CHECK AGENDA</a:t>
            </a:r>
            <a:endParaRPr lang="en-US" sz="4000" b="1">
              <a:solidFill>
                <a:srgbClr val="FA0005"/>
              </a:solidFill>
              <a:latin typeface="Roboto Condensed" panose="02000000000000000000" pitchFamily="2" charset="0"/>
              <a:ea typeface="Roboto Condensed" panose="02000000000000000000" pitchFamily="2" charset="0"/>
              <a:cs typeface="Roboto Condensed"/>
            </a:endParaRPr>
          </a:p>
        </p:txBody>
      </p:sp>
      <p:sp>
        <p:nvSpPr>
          <p:cNvPr id="2" name="TextBox 1">
            <a:extLst>
              <a:ext uri="{FF2B5EF4-FFF2-40B4-BE49-F238E27FC236}">
                <a16:creationId xmlns:a16="http://schemas.microsoft.com/office/drawing/2014/main" id="{11E954E3-64E4-DC13-12FB-4022DBDD399F}"/>
              </a:ext>
            </a:extLst>
          </p:cNvPr>
          <p:cNvSpPr txBox="1"/>
          <p:nvPr/>
        </p:nvSpPr>
        <p:spPr>
          <a:xfrm>
            <a:off x="265471" y="6182867"/>
            <a:ext cx="6096000" cy="246221"/>
          </a:xfrm>
          <a:prstGeom prst="rect">
            <a:avLst/>
          </a:prstGeom>
          <a:noFill/>
        </p:spPr>
        <p:txBody>
          <a:bodyPr wrap="square">
            <a:spAutoFit/>
          </a:bodyPr>
          <a:lstStyle/>
          <a:p>
            <a:r>
              <a:rPr lang="en-US" sz="1000">
                <a:solidFill>
                  <a:srgbClr val="FF0000"/>
                </a:solidFill>
                <a:latin typeface="Roboto Condensed"/>
                <a:ea typeface="Roboto Condensed"/>
                <a:cs typeface="Roboto Condensed"/>
              </a:rPr>
              <a:t>WEEKLY MEDIA DEEP DIVES</a:t>
            </a:r>
            <a:endParaRPr lang="en-US" sz="1000">
              <a:solidFill>
                <a:srgbClr val="FF0000"/>
              </a:solidFill>
              <a:cs typeface="Roboto Condensed"/>
            </a:endParaRPr>
          </a:p>
        </p:txBody>
      </p:sp>
      <p:sp>
        <p:nvSpPr>
          <p:cNvPr id="4" name="TextBox 3">
            <a:extLst>
              <a:ext uri="{FF2B5EF4-FFF2-40B4-BE49-F238E27FC236}">
                <a16:creationId xmlns:a16="http://schemas.microsoft.com/office/drawing/2014/main" id="{CEC212E3-7B72-41BB-A51D-2BF243B7BA6F}"/>
              </a:ext>
            </a:extLst>
          </p:cNvPr>
          <p:cNvSpPr txBox="1"/>
          <p:nvPr/>
        </p:nvSpPr>
        <p:spPr>
          <a:xfrm>
            <a:off x="4518314" y="673667"/>
            <a:ext cx="6952735" cy="5724644"/>
          </a:xfrm>
          <a:prstGeom prst="rect">
            <a:avLst/>
          </a:prstGeom>
          <a:noFill/>
        </p:spPr>
        <p:txBody>
          <a:bodyPr wrap="square" lIns="91440" tIns="45720" rIns="91440" bIns="45720" anchor="t">
            <a:spAutoFit/>
          </a:bodyPr>
          <a:lstStyle/>
          <a:p>
            <a:pPr algn="l"/>
            <a:r>
              <a:rPr lang="en-US" sz="1600" b="1" i="0">
                <a:solidFill>
                  <a:srgbClr val="29261B"/>
                </a:solidFill>
                <a:effectLst/>
                <a:latin typeface="Roboto" panose="02000000000000000000" pitchFamily="2" charset="0"/>
                <a:ea typeface="Roboto" panose="02000000000000000000" pitchFamily="2" charset="0"/>
                <a:cs typeface="Roboto" panose="02000000000000000000" pitchFamily="2" charset="0"/>
              </a:rPr>
              <a:t>How an hour for a weekly </a:t>
            </a:r>
            <a:r>
              <a:rPr lang="en-US" sz="1600" b="1">
                <a:solidFill>
                  <a:srgbClr val="29261B"/>
                </a:solidFill>
                <a:latin typeface="Roboto" panose="02000000000000000000" pitchFamily="2" charset="0"/>
                <a:ea typeface="Roboto" panose="02000000000000000000" pitchFamily="2" charset="0"/>
                <a:cs typeface="Roboto" panose="02000000000000000000" pitchFamily="2" charset="0"/>
              </a:rPr>
              <a:t>pulse check </a:t>
            </a:r>
            <a:r>
              <a:rPr lang="en-US" sz="1600" b="1" i="0">
                <a:solidFill>
                  <a:srgbClr val="29261B"/>
                </a:solidFill>
                <a:effectLst/>
                <a:latin typeface="Roboto" panose="02000000000000000000" pitchFamily="2" charset="0"/>
                <a:ea typeface="Roboto" panose="02000000000000000000" pitchFamily="2" charset="0"/>
                <a:cs typeface="Roboto" panose="02000000000000000000" pitchFamily="2" charset="0"/>
              </a:rPr>
              <a:t>will look like;</a:t>
            </a:r>
          </a:p>
          <a:p>
            <a:pPr algn="l"/>
            <a:endParaRPr lang="en-US" sz="1400" b="1" i="0">
              <a:solidFill>
                <a:srgbClr val="29261B"/>
              </a:solidFill>
              <a:effectLst/>
              <a:latin typeface="Roboto" panose="02000000000000000000" pitchFamily="2" charset="0"/>
              <a:ea typeface="Roboto" panose="02000000000000000000" pitchFamily="2" charset="0"/>
              <a:cs typeface="Roboto" panose="02000000000000000000" pitchFamily="2" charset="0"/>
            </a:endParaRPr>
          </a:p>
          <a:p>
            <a:pPr>
              <a:buFont typeface="Calibri Light" panose="020F0302020204030204"/>
              <a:buAutoNum type="arabicPeriod"/>
            </a:pPr>
            <a:r>
              <a:rPr lang="en-US" sz="1400" b="1">
                <a:solidFill>
                  <a:srgbClr val="29261B"/>
                </a:solidFill>
                <a:latin typeface="Roboto"/>
                <a:ea typeface="Roboto"/>
                <a:cs typeface="Roboto"/>
              </a:rPr>
              <a:t>Data Deep Dive </a:t>
            </a:r>
            <a:r>
              <a:rPr lang="en-US" sz="1400" b="1" i="0">
                <a:solidFill>
                  <a:srgbClr val="29261B"/>
                </a:solidFill>
                <a:effectLst/>
                <a:latin typeface="Roboto"/>
                <a:ea typeface="Roboto"/>
                <a:cs typeface="Roboto"/>
              </a:rPr>
              <a:t>Wins &amp; Trends</a:t>
            </a:r>
            <a:r>
              <a:rPr lang="en-US" sz="1400" b="0" i="0">
                <a:solidFill>
                  <a:srgbClr val="29261B"/>
                </a:solidFill>
                <a:effectLst/>
                <a:latin typeface="Roboto"/>
                <a:ea typeface="Roboto"/>
                <a:cs typeface="Roboto"/>
              </a:rPr>
              <a:t> </a:t>
            </a:r>
            <a:endParaRPr lang="en-US" sz="1400" b="0" i="0">
              <a:solidFill>
                <a:srgbClr val="29261B"/>
              </a:solidFill>
              <a:effectLst/>
              <a:latin typeface="Roboto" panose="02000000000000000000" pitchFamily="2" charset="0"/>
              <a:ea typeface="Roboto" panose="02000000000000000000" pitchFamily="2" charset="0"/>
              <a:cs typeface="Roboto" panose="02000000000000000000" pitchFamily="2" charset="0"/>
            </a:endParaRPr>
          </a:p>
          <a:p>
            <a:pPr marL="742950" lvl="1" indent="-285750">
              <a:buAutoNum type="arabicPeriod"/>
            </a:pPr>
            <a:r>
              <a:rPr lang="en-US" sz="1400">
                <a:solidFill>
                  <a:srgbClr val="29261B"/>
                </a:solidFill>
                <a:latin typeface="Roboto" panose="02000000000000000000" pitchFamily="2" charset="0"/>
                <a:ea typeface="Roboto" panose="02000000000000000000" pitchFamily="2" charset="0"/>
                <a:cs typeface="+mn-lt"/>
              </a:rPr>
              <a:t>Present platform data at a high-level</a:t>
            </a:r>
            <a:endParaRPr lang="en-US" sz="1400">
              <a:solidFill>
                <a:srgbClr val="29261B"/>
              </a:solidFill>
              <a:latin typeface="Roboto" panose="02000000000000000000" pitchFamily="2" charset="0"/>
              <a:ea typeface="Roboto" panose="02000000000000000000" pitchFamily="2" charset="0"/>
              <a:cs typeface="Roboto"/>
            </a:endParaRPr>
          </a:p>
          <a:p>
            <a:pPr marL="742950" lvl="1" indent="-285750">
              <a:buAutoNum type="arabicPeriod"/>
            </a:pPr>
            <a:r>
              <a:rPr lang="en-US" sz="1400">
                <a:solidFill>
                  <a:srgbClr val="29261B"/>
                </a:solidFill>
                <a:latin typeface="Roboto" panose="02000000000000000000" pitchFamily="2" charset="0"/>
                <a:ea typeface="Roboto" panose="02000000000000000000" pitchFamily="2" charset="0"/>
                <a:cs typeface="+mn-lt"/>
              </a:rPr>
              <a:t>Visual snapshot of positive metrics/trends</a:t>
            </a:r>
            <a:endParaRPr lang="en-US" sz="1400">
              <a:solidFill>
                <a:srgbClr val="29261B"/>
              </a:solidFill>
              <a:latin typeface="Roboto" panose="02000000000000000000" pitchFamily="2" charset="0"/>
              <a:ea typeface="Roboto" panose="02000000000000000000" pitchFamily="2" charset="0"/>
              <a:cs typeface="Roboto"/>
            </a:endParaRPr>
          </a:p>
          <a:p>
            <a:pPr marL="742950" lvl="1" indent="-285750">
              <a:buAutoNum type="arabicPeriod"/>
            </a:pPr>
            <a:r>
              <a:rPr lang="en-US" sz="1400">
                <a:solidFill>
                  <a:srgbClr val="29261B"/>
                </a:solidFill>
                <a:latin typeface="Roboto" panose="02000000000000000000" pitchFamily="2" charset="0"/>
                <a:ea typeface="Roboto" panose="02000000000000000000" pitchFamily="2" charset="0"/>
                <a:cs typeface="+mn-lt"/>
              </a:rPr>
              <a:t>Share 2-3 top performance wins from the past week</a:t>
            </a:r>
          </a:p>
          <a:p>
            <a:pPr marL="742950" lvl="1" indent="-285750" algn="l">
              <a:buFont typeface="+mj-lt"/>
              <a:buAutoNum type="arabicPeriod"/>
            </a:pPr>
            <a:r>
              <a:rPr lang="en-US" sz="1400">
                <a:solidFill>
                  <a:srgbClr val="29261B"/>
                </a:solidFill>
                <a:latin typeface="Roboto" panose="02000000000000000000" pitchFamily="2" charset="0"/>
                <a:ea typeface="Roboto" panose="02000000000000000000" pitchFamily="2" charset="0"/>
                <a:cs typeface="+mn-lt"/>
              </a:rPr>
              <a:t>Discuss what worked and why</a:t>
            </a:r>
          </a:p>
          <a:p>
            <a:pPr marL="742950" lvl="1" indent="-285750">
              <a:buAutoNum type="arabicPeriod"/>
            </a:pPr>
            <a:r>
              <a:rPr lang="en-US" sz="1400">
                <a:solidFill>
                  <a:srgbClr val="29261B"/>
                </a:solidFill>
                <a:latin typeface="Roboto" panose="02000000000000000000" pitchFamily="2" charset="0"/>
                <a:ea typeface="Roboto" panose="02000000000000000000" pitchFamily="2" charset="0"/>
                <a:cs typeface="+mn-lt"/>
              </a:rPr>
              <a:t>Surface any issues or anomalies</a:t>
            </a:r>
          </a:p>
          <a:p>
            <a:pPr lvl="1"/>
            <a:endParaRPr lang="en-US" sz="1400">
              <a:solidFill>
                <a:srgbClr val="29261B"/>
              </a:solidFill>
              <a:latin typeface="Calibri"/>
              <a:ea typeface="Roboto"/>
              <a:cs typeface="Calibri"/>
            </a:endParaRPr>
          </a:p>
          <a:p>
            <a:pPr algn="l">
              <a:buFont typeface="+mj-lt"/>
              <a:buAutoNum type="arabicPeriod"/>
            </a:pPr>
            <a:r>
              <a:rPr lang="en-US" sz="1400" b="1" i="0">
                <a:solidFill>
                  <a:srgbClr val="29261B"/>
                </a:solidFill>
                <a:effectLst/>
                <a:latin typeface="Roboto"/>
                <a:ea typeface="Roboto"/>
                <a:cs typeface="Roboto"/>
              </a:rPr>
              <a:t>Content Analysis</a:t>
            </a:r>
            <a:r>
              <a:rPr lang="en-US" sz="1400" b="0" i="0">
                <a:solidFill>
                  <a:srgbClr val="29261B"/>
                </a:solidFill>
                <a:effectLst/>
                <a:latin typeface="Roboto"/>
                <a:ea typeface="Roboto"/>
                <a:cs typeface="Roboto"/>
              </a:rPr>
              <a:t> </a:t>
            </a:r>
          </a:p>
          <a:p>
            <a:pPr marL="742950" lvl="1" indent="-285750">
              <a:buFont typeface="Calibri Light" panose="020F0302020204030204"/>
              <a:buAutoNum type="arabicPeriod"/>
            </a:pPr>
            <a:r>
              <a:rPr lang="en-US" sz="1400" b="0" i="0">
                <a:solidFill>
                  <a:srgbClr val="29261B"/>
                </a:solidFill>
                <a:effectLst/>
                <a:latin typeface="Roboto"/>
                <a:ea typeface="Roboto"/>
                <a:cs typeface="Roboto"/>
              </a:rPr>
              <a:t>Show 2-3 pieces of top/poor performing content</a:t>
            </a:r>
            <a:endParaRPr lang="en-US" sz="1400">
              <a:solidFill>
                <a:srgbClr val="29261B"/>
              </a:solidFill>
              <a:latin typeface="Roboto"/>
              <a:ea typeface="Roboto"/>
              <a:cs typeface="Roboto"/>
            </a:endParaRPr>
          </a:p>
          <a:p>
            <a:pPr marL="742950" lvl="1" indent="-285750" algn="l">
              <a:buFont typeface="+mj-lt"/>
              <a:buAutoNum type="arabicPeriod"/>
            </a:pPr>
            <a:r>
              <a:rPr lang="en-US" sz="1400" b="0" i="0">
                <a:solidFill>
                  <a:srgbClr val="29261B"/>
                </a:solidFill>
                <a:effectLst/>
                <a:latin typeface="Roboto" panose="02000000000000000000" pitchFamily="2" charset="0"/>
                <a:ea typeface="Roboto" panose="02000000000000000000" pitchFamily="2" charset="0"/>
                <a:cs typeface="Roboto" panose="02000000000000000000" pitchFamily="2" charset="0"/>
              </a:rPr>
              <a:t>Crowdsource hypotheses on why they performed that way</a:t>
            </a:r>
          </a:p>
          <a:p>
            <a:pPr lvl="1"/>
            <a:endParaRPr lang="en-US" sz="1400">
              <a:solidFill>
                <a:srgbClr val="29261B"/>
              </a:solidFill>
              <a:latin typeface="Roboto"/>
              <a:ea typeface="Roboto"/>
              <a:cs typeface="Roboto"/>
            </a:endParaRPr>
          </a:p>
          <a:p>
            <a:pPr algn="l">
              <a:buFont typeface="+mj-lt"/>
              <a:buAutoNum type="arabicPeriod"/>
            </a:pPr>
            <a:r>
              <a:rPr lang="en-US" sz="1400" b="1" i="0">
                <a:solidFill>
                  <a:srgbClr val="29261B"/>
                </a:solidFill>
                <a:effectLst/>
                <a:latin typeface="Roboto"/>
                <a:ea typeface="Roboto"/>
                <a:cs typeface="Roboto"/>
              </a:rPr>
              <a:t>Interactive session &amp; Lightning Round</a:t>
            </a:r>
            <a:r>
              <a:rPr lang="en-US" sz="1400" b="0" i="0">
                <a:solidFill>
                  <a:srgbClr val="29261B"/>
                </a:solidFill>
                <a:effectLst/>
                <a:latin typeface="Roboto"/>
                <a:ea typeface="Roboto"/>
                <a:cs typeface="Roboto"/>
              </a:rPr>
              <a:t>  </a:t>
            </a:r>
          </a:p>
          <a:p>
            <a:pPr marL="742950" lvl="1" indent="-285750" algn="l">
              <a:buFont typeface="+mj-lt"/>
              <a:buAutoNum type="arabicPeriod"/>
            </a:pPr>
            <a:r>
              <a:rPr lang="en-US" sz="1400" b="0" i="0">
                <a:solidFill>
                  <a:srgbClr val="29261B"/>
                </a:solidFill>
                <a:effectLst/>
                <a:latin typeface="Roboto" panose="02000000000000000000" pitchFamily="2" charset="0"/>
                <a:ea typeface="Roboto" panose="02000000000000000000" pitchFamily="2" charset="0"/>
                <a:cs typeface="Roboto" panose="02000000000000000000" pitchFamily="2" charset="0"/>
              </a:rPr>
              <a:t>Identify one opportunity for improvement</a:t>
            </a:r>
          </a:p>
          <a:p>
            <a:pPr marL="742950" lvl="1" indent="-285750" algn="l">
              <a:buFont typeface="+mj-lt"/>
              <a:buAutoNum type="arabicPeriod"/>
            </a:pPr>
            <a:r>
              <a:rPr lang="en-US" sz="1400" b="0" i="0">
                <a:solidFill>
                  <a:srgbClr val="29261B"/>
                </a:solidFill>
                <a:effectLst/>
                <a:latin typeface="Roboto" panose="02000000000000000000" pitchFamily="2" charset="0"/>
                <a:ea typeface="Roboto" panose="02000000000000000000" pitchFamily="2" charset="0"/>
                <a:cs typeface="Roboto" panose="02000000000000000000" pitchFamily="2" charset="0"/>
              </a:rPr>
              <a:t>Collaborate on new ideas to test based on insights shared</a:t>
            </a:r>
          </a:p>
          <a:p>
            <a:pPr marL="742950" lvl="1" indent="-285750">
              <a:buFont typeface="+mj-lt"/>
              <a:buAutoNum type="arabicPeriod"/>
            </a:pPr>
            <a:r>
              <a:rPr lang="en-US" sz="1400" b="0" i="0">
                <a:solidFill>
                  <a:srgbClr val="29261B"/>
                </a:solidFill>
                <a:effectLst/>
                <a:latin typeface="Roboto"/>
                <a:ea typeface="Roboto"/>
                <a:cs typeface="Roboto"/>
              </a:rPr>
              <a:t>Everyone shares a quick data-driven insight, trend, or idea</a:t>
            </a:r>
          </a:p>
          <a:p>
            <a:pPr lvl="1"/>
            <a:endParaRPr lang="en-US" sz="1400" b="0" i="0">
              <a:solidFill>
                <a:srgbClr val="29261B"/>
              </a:solidFill>
              <a:effectLst/>
              <a:latin typeface="Roboto"/>
              <a:ea typeface="Roboto"/>
              <a:cs typeface="Roboto"/>
            </a:endParaRPr>
          </a:p>
          <a:p>
            <a:pPr marL="285750" indent="-285750">
              <a:buAutoNum type="arabicPeriod"/>
            </a:pPr>
            <a:r>
              <a:rPr lang="en-US" sz="1400" b="1">
                <a:solidFill>
                  <a:srgbClr val="29261B"/>
                </a:solidFill>
                <a:latin typeface="Roboto"/>
                <a:ea typeface="Roboto"/>
                <a:cs typeface="Roboto"/>
              </a:rPr>
              <a:t>Looking Ahead: </a:t>
            </a:r>
            <a:r>
              <a:rPr lang="en-US" sz="1400">
                <a:solidFill>
                  <a:srgbClr val="29261B"/>
                </a:solidFill>
                <a:latin typeface="Roboto"/>
                <a:ea typeface="Roboto"/>
                <a:cs typeface="Roboto"/>
              </a:rPr>
              <a:t>Recap decisions and next steps</a:t>
            </a:r>
            <a:endParaRPr lang="en-US"/>
          </a:p>
          <a:p>
            <a:pPr marL="742950" lvl="1" indent="-285750">
              <a:buAutoNum type="arabicPeriod"/>
            </a:pPr>
            <a:endParaRPr lang="en-US" sz="1400" i="1">
              <a:solidFill>
                <a:srgbClr val="29261B"/>
              </a:solidFill>
              <a:latin typeface="Roboto" panose="02000000000000000000" pitchFamily="2" charset="0"/>
              <a:ea typeface="Roboto" panose="02000000000000000000" pitchFamily="2" charset="0"/>
              <a:cs typeface="Roboto" panose="02000000000000000000" pitchFamily="2" charset="0"/>
            </a:endParaRPr>
          </a:p>
          <a:p>
            <a:pPr lvl="1"/>
            <a:endParaRPr lang="en-US" sz="1400" i="1">
              <a:solidFill>
                <a:srgbClr val="29261B"/>
              </a:solidFill>
              <a:latin typeface="Roboto" panose="02000000000000000000" pitchFamily="2" charset="0"/>
              <a:ea typeface="Roboto" panose="02000000000000000000" pitchFamily="2" charset="0"/>
              <a:cs typeface="Roboto" panose="02000000000000000000" pitchFamily="2" charset="0"/>
            </a:endParaRPr>
          </a:p>
          <a:p>
            <a:r>
              <a:rPr lang="en-US" sz="1400" b="1" i="1">
                <a:solidFill>
                  <a:srgbClr val="29261B"/>
                </a:solidFill>
                <a:latin typeface="Roboto" panose="02000000000000000000" pitchFamily="2" charset="0"/>
                <a:ea typeface="Roboto" panose="02000000000000000000" pitchFamily="2" charset="0"/>
                <a:cs typeface="Roboto" panose="02000000000000000000" pitchFamily="2" charset="0"/>
              </a:rPr>
              <a:t>Session </a:t>
            </a:r>
            <a:r>
              <a:rPr lang="en-US" sz="1400" b="1" i="1">
                <a:solidFill>
                  <a:srgbClr val="29261B"/>
                </a:solidFill>
                <a:effectLst/>
                <a:latin typeface="Roboto" panose="02000000000000000000" pitchFamily="2" charset="0"/>
                <a:ea typeface="Roboto" panose="02000000000000000000" pitchFamily="2" charset="0"/>
                <a:cs typeface="Roboto" panose="02000000000000000000" pitchFamily="2" charset="0"/>
              </a:rPr>
              <a:t>Expectation</a:t>
            </a:r>
            <a:r>
              <a:rPr lang="en-US" sz="1400" b="0" i="1">
                <a:solidFill>
                  <a:srgbClr val="29261B"/>
                </a:solidFill>
                <a:effectLst/>
                <a:latin typeface="Roboto" panose="02000000000000000000" pitchFamily="2" charset="0"/>
                <a:ea typeface="Roboto" panose="02000000000000000000" pitchFamily="2" charset="0"/>
                <a:cs typeface="Roboto" panose="02000000000000000000" pitchFamily="2" charset="0"/>
              </a:rPr>
              <a:t>: </a:t>
            </a:r>
          </a:p>
          <a:p>
            <a:pPr marL="285750" indent="-285750">
              <a:buFont typeface="Arial" panose="020B0604020202020204" pitchFamily="34" charset="0"/>
              <a:buChar char="•"/>
            </a:pPr>
            <a:r>
              <a:rPr lang="en-US" sz="1400" b="0" i="1">
                <a:solidFill>
                  <a:srgbClr val="29261B"/>
                </a:solidFill>
                <a:effectLst/>
                <a:latin typeface="Roboto" panose="02000000000000000000" pitchFamily="2" charset="0"/>
                <a:ea typeface="Roboto" panose="02000000000000000000" pitchFamily="2" charset="0"/>
                <a:cs typeface="Roboto" panose="02000000000000000000" pitchFamily="2" charset="0"/>
              </a:rPr>
              <a:t>This </a:t>
            </a:r>
            <a:r>
              <a:rPr lang="en-US" sz="1400" i="1">
                <a:solidFill>
                  <a:srgbClr val="29261B"/>
                </a:solidFill>
                <a:latin typeface="Roboto" panose="02000000000000000000" pitchFamily="2" charset="0"/>
                <a:ea typeface="Roboto" panose="02000000000000000000" pitchFamily="2" charset="0"/>
                <a:cs typeface="Roboto" panose="02000000000000000000" pitchFamily="2" charset="0"/>
              </a:rPr>
              <a:t>will be an interactive session to discuss the above</a:t>
            </a:r>
          </a:p>
          <a:p>
            <a:pPr marL="285750" indent="-285750">
              <a:buFont typeface="Arial" panose="020B0604020202020204" pitchFamily="34" charset="0"/>
              <a:buChar char="•"/>
            </a:pPr>
            <a:r>
              <a:rPr lang="en-US" sz="1400" i="1">
                <a:solidFill>
                  <a:srgbClr val="29261B"/>
                </a:solidFill>
                <a:latin typeface="Roboto" panose="02000000000000000000" pitchFamily="2" charset="0"/>
                <a:ea typeface="Roboto" panose="02000000000000000000" pitchFamily="2" charset="0"/>
                <a:cs typeface="Roboto" panose="02000000000000000000" pitchFamily="2" charset="0"/>
              </a:rPr>
              <a:t>Everybody will be expected to have reviewed the deck shared on Tuesday and to come to the meeting with ideas, suggestions etc.</a:t>
            </a:r>
          </a:p>
          <a:p>
            <a:pPr lvl="1"/>
            <a:endParaRPr lang="en-US" sz="1400" b="0" i="0">
              <a:solidFill>
                <a:srgbClr val="29261B"/>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315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A7CB0A-6A21-C142-AF65-6BE41B2FDF55}"/>
              </a:ext>
            </a:extLst>
          </p:cNvPr>
          <p:cNvSpPr>
            <a:spLocks noGrp="1"/>
          </p:cNvSpPr>
          <p:nvPr>
            <p:ph type="body" sz="quarter" idx="11"/>
          </p:nvPr>
        </p:nvSpPr>
        <p:spPr>
          <a:xfrm>
            <a:off x="609074" y="574781"/>
            <a:ext cx="7106176" cy="2289443"/>
          </a:xfrm>
        </p:spPr>
        <p:txBody>
          <a:bodyPr/>
          <a:lstStyle/>
          <a:p>
            <a:r>
              <a:rPr lang="en-US"/>
              <a:t>SAMPLE SLIDES</a:t>
            </a:r>
          </a:p>
        </p:txBody>
      </p:sp>
    </p:spTree>
    <p:extLst>
      <p:ext uri="{BB962C8B-B14F-4D97-AF65-F5344CB8AC3E}">
        <p14:creationId xmlns:p14="http://schemas.microsoft.com/office/powerpoint/2010/main" val="2712781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BB47A39423124A816F1D2587206C95" ma:contentTypeVersion="17" ma:contentTypeDescription="Create a new document." ma:contentTypeScope="" ma:versionID="d7b2712cfa0b3cbf2430e6dc0865c09c">
  <xsd:schema xmlns:xsd="http://www.w3.org/2001/XMLSchema" xmlns:xs="http://www.w3.org/2001/XMLSchema" xmlns:p="http://schemas.microsoft.com/office/2006/metadata/properties" xmlns:ns2="3e5c40e2-6e11-4044-9f49-e8c9b3a8150d" xmlns:ns3="9097835a-ccd4-4fb7-b326-073a799313b0" targetNamespace="http://schemas.microsoft.com/office/2006/metadata/properties" ma:root="true" ma:fieldsID="b230b4d05c38bd801939296da1fa8e72" ns2:_="" ns3:_="">
    <xsd:import namespace="3e5c40e2-6e11-4044-9f49-e8c9b3a8150d"/>
    <xsd:import namespace="9097835a-ccd4-4fb7-b326-073a799313b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c40e2-6e11-4044-9f49-e8c9b3a815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ce96d0b-96c2-43cb-9a3e-d30e106d040b"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97835a-ccd4-4fb7-b326-073a799313b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ebb743ad-887c-4cdf-8f1c-dfc47529183e}" ma:internalName="TaxCatchAll" ma:showField="CatchAllData" ma:web="9097835a-ccd4-4fb7-b326-073a799313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097835a-ccd4-4fb7-b326-073a799313b0" xsi:nil="true"/>
    <lcf76f155ced4ddcb4097134ff3c332f xmlns="3e5c40e2-6e11-4044-9f49-e8c9b3a8150d">
      <Terms xmlns="http://schemas.microsoft.com/office/infopath/2007/PartnerControls"/>
    </lcf76f155ced4ddcb4097134ff3c332f>
    <SharedWithUsers xmlns="9097835a-ccd4-4fb7-b326-073a799313b0">
      <UserInfo>
        <DisplayName>Dale Mwangi</DisplayName>
        <AccountId>112</AccountId>
        <AccountType/>
      </UserInfo>
      <UserInfo>
        <DisplayName>Socrates Mtoba</DisplayName>
        <AccountId>80</AccountId>
        <AccountType/>
      </UserInfo>
      <UserInfo>
        <DisplayName>Tabitha Masese</DisplayName>
        <AccountId>191</AccountId>
        <AccountType/>
      </UserInfo>
      <UserInfo>
        <DisplayName>Fines Wanjia</DisplayName>
        <AccountId>139</AccountId>
        <AccountType/>
      </UserInfo>
      <UserInfo>
        <DisplayName>Monica Achieng</DisplayName>
        <AccountId>107</AccountId>
        <AccountType/>
      </UserInfo>
      <UserInfo>
        <DisplayName>farida nzilani</DisplayName>
        <AccountId>44</AccountId>
        <AccountType/>
      </UserInfo>
      <UserInfo>
        <DisplayName>Joy Mwaniki</DisplayName>
        <AccountId>63</AccountId>
        <AccountType/>
      </UserInfo>
      <UserInfo>
        <DisplayName>Lucy Wanjiru</DisplayName>
        <AccountId>49</AccountId>
        <AccountType/>
      </UserInfo>
      <UserInfo>
        <DisplayName>Paul Gitonga</DisplayName>
        <AccountId>13</AccountId>
        <AccountType/>
      </UserInfo>
      <UserInfo>
        <DisplayName>Christine Njeri</DisplayName>
        <AccountId>38</AccountId>
        <AccountType/>
      </UserInfo>
      <UserInfo>
        <DisplayName>Leah Mwai</DisplayName>
        <AccountId>215</AccountId>
        <AccountType/>
      </UserInfo>
      <UserInfo>
        <DisplayName>sylvia thuku</DisplayName>
        <AccountId>10</AccountId>
        <AccountType/>
      </UserInfo>
      <UserInfo>
        <DisplayName>Athman Musa</DisplayName>
        <AccountId>106</AccountId>
        <AccountType/>
      </UserInfo>
      <UserInfo>
        <DisplayName>Cyrian Wakesho</DisplayName>
        <AccountId>145</AccountId>
        <AccountType/>
      </UserInfo>
      <UserInfo>
        <DisplayName>norah kopi</DisplayName>
        <AccountId>15</AccountId>
        <AccountType/>
      </UserInfo>
      <UserInfo>
        <DisplayName>data consultant</DisplayName>
        <AccountId>251</AccountId>
        <AccountType/>
      </UserInfo>
    </SharedWithUsers>
  </documentManagement>
</p:properties>
</file>

<file path=customXml/itemProps1.xml><?xml version="1.0" encoding="utf-8"?>
<ds:datastoreItem xmlns:ds="http://schemas.openxmlformats.org/officeDocument/2006/customXml" ds:itemID="{E9CB7977-5E28-4307-A2FD-AD434CEE36A8}">
  <ds:schemaRefs>
    <ds:schemaRef ds:uri="3e5c40e2-6e11-4044-9f49-e8c9b3a8150d"/>
    <ds:schemaRef ds:uri="9097835a-ccd4-4fb7-b326-073a799313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038E455-CDEC-444E-A44E-FD52A68367E3}">
  <ds:schemaRefs>
    <ds:schemaRef ds:uri="http://schemas.microsoft.com/sharepoint/v3/contenttype/forms"/>
  </ds:schemaRefs>
</ds:datastoreItem>
</file>

<file path=customXml/itemProps3.xml><?xml version="1.0" encoding="utf-8"?>
<ds:datastoreItem xmlns:ds="http://schemas.openxmlformats.org/officeDocument/2006/customXml" ds:itemID="{6B04D2D8-D0DC-4662-BFD7-F19CD6AB91C8}">
  <ds:schemaRefs>
    <ds:schemaRef ds:uri="3e5c40e2-6e11-4044-9f49-e8c9b3a8150d"/>
    <ds:schemaRef ds:uri="9097835a-ccd4-4fb7-b326-073a799313b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9</Notes>
  <HiddenSlides>1</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Socrates</dc:creator>
  <cp:revision>2</cp:revision>
  <dcterms:created xsi:type="dcterms:W3CDTF">2023-08-15T08:39:24Z</dcterms:created>
  <dcterms:modified xsi:type="dcterms:W3CDTF">2024-07-18T08:03:38Z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d8531a8-0f12-4117-a7bc-4666e717c947_Enabled">
    <vt:lpwstr>true</vt:lpwstr>
  </property>
  <property fmtid="{D5CDD505-2E9C-101B-9397-08002B2CF9AE}" pid="3" name="MSIP_Label_dd8531a8-0f12-4117-a7bc-4666e717c947_SetDate">
    <vt:lpwstr>2023-08-15T08:42:17Z</vt:lpwstr>
  </property>
  <property fmtid="{D5CDD505-2E9C-101B-9397-08002B2CF9AE}" pid="4" name="MSIP_Label_dd8531a8-0f12-4117-a7bc-4666e717c947_Method">
    <vt:lpwstr>Standard</vt:lpwstr>
  </property>
  <property fmtid="{D5CDD505-2E9C-101B-9397-08002B2CF9AE}" pid="5" name="MSIP_Label_dd8531a8-0f12-4117-a7bc-4666e717c947_Name">
    <vt:lpwstr>defa4170-0d19-0005-0004-bc88714345d2</vt:lpwstr>
  </property>
  <property fmtid="{D5CDD505-2E9C-101B-9397-08002B2CF9AE}" pid="6" name="MSIP_Label_dd8531a8-0f12-4117-a7bc-4666e717c947_SiteId">
    <vt:lpwstr>44578ac5-e48d-47ca-a71a-89aefb028122</vt:lpwstr>
  </property>
  <property fmtid="{D5CDD505-2E9C-101B-9397-08002B2CF9AE}" pid="7" name="MSIP_Label_dd8531a8-0f12-4117-a7bc-4666e717c947_ActionId">
    <vt:lpwstr>2095e03a-a497-4d14-98c3-4b9997697a74</vt:lpwstr>
  </property>
  <property fmtid="{D5CDD505-2E9C-101B-9397-08002B2CF9AE}" pid="8" name="MSIP_Label_dd8531a8-0f12-4117-a7bc-4666e717c947_ContentBits">
    <vt:lpwstr>0</vt:lpwstr>
  </property>
  <property fmtid="{D5CDD505-2E9C-101B-9397-08002B2CF9AE}" pid="9" name="ContentTypeId">
    <vt:lpwstr>0x010100D7BB47A39423124A816F1D2587206C95</vt:lpwstr>
  </property>
  <property fmtid="{D5CDD505-2E9C-101B-9397-08002B2CF9AE}" pid="10" name="MediaServiceImageTags">
    <vt:lpwstr/>
  </property>
</Properties>
</file>