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Playfair Display"/>
      <p:regular r:id="rId17"/>
      <p:bold r:id="rId18"/>
      <p:italic r:id="rId19"/>
      <p:boldItalic r:id="rId20"/>
    </p:embeddedFont>
    <p:embeddedFont>
      <p:font typeface="Lato Ligh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11" Type="http://schemas.openxmlformats.org/officeDocument/2006/relationships/slide" Target="slides/slide7.xml"/><Relationship Id="rId22" Type="http://schemas.openxmlformats.org/officeDocument/2006/relationships/font" Target="fonts/LatoLight-bold.fntdata"/><Relationship Id="rId10" Type="http://schemas.openxmlformats.org/officeDocument/2006/relationships/slide" Target="slides/slide6.xml"/><Relationship Id="rId21" Type="http://schemas.openxmlformats.org/officeDocument/2006/relationships/font" Target="fonts/LatoLight-regular.fntdata"/><Relationship Id="rId13" Type="http://schemas.openxmlformats.org/officeDocument/2006/relationships/slide" Target="slides/slide9.xml"/><Relationship Id="rId24" Type="http://schemas.openxmlformats.org/officeDocument/2006/relationships/font" Target="fonts/LatoLight-boldItalic.fntdata"/><Relationship Id="rId12" Type="http://schemas.openxmlformats.org/officeDocument/2006/relationships/slide" Target="slides/slide8.xml"/><Relationship Id="rId23" Type="http://schemas.openxmlformats.org/officeDocument/2006/relationships/font" Target="fonts/LatoLigh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layfairDisplay-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layfairDisplay-italic.fntdata"/><Relationship Id="rId6" Type="http://schemas.openxmlformats.org/officeDocument/2006/relationships/slide" Target="slides/slide2.xml"/><Relationship Id="rId18" Type="http://schemas.openxmlformats.org/officeDocument/2006/relationships/font" Target="fonts/PlayfairDisplay-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PH"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6fa9bd39eb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fa9bd39eb_0_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6fa9bd39eb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PH"/>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7" name="Google Shape;207;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PH"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6f94600398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f94600398_0_4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6f94600398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PH"/>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PH" sz="1200">
                <a:solidFill>
                  <a:srgbClr val="2E2E2E"/>
                </a:solidFill>
                <a:highlight>
                  <a:srgbClr val="FFFFFF"/>
                </a:highlight>
              </a:rPr>
              <a:t>Sound waves,: vibrations in the air around us</a:t>
            </a:r>
            <a:endParaRPr sz="1200">
              <a:solidFill>
                <a:srgbClr val="2E2E2E"/>
              </a:solidFill>
              <a:highlight>
                <a:srgbClr val="FFFFFF"/>
              </a:highlight>
            </a:endParaRPr>
          </a:p>
          <a:p>
            <a:pPr indent="0" lvl="0" marL="0" rtl="0" algn="l">
              <a:spcBef>
                <a:spcPts val="0"/>
              </a:spcBef>
              <a:spcAft>
                <a:spcPts val="0"/>
              </a:spcAft>
              <a:buNone/>
            </a:pPr>
            <a:r>
              <a:rPr lang="en-PH" sz="1200">
                <a:solidFill>
                  <a:srgbClr val="2E2E2E"/>
                </a:solidFill>
                <a:highlight>
                  <a:srgbClr val="FFFFFF"/>
                </a:highlight>
              </a:rPr>
              <a:t>eardrum is so sensitive to sound vibrations in the ear canal that it can detect even the faintest sound as well as replicating even the most complex of sound vibration patterns.</a:t>
            </a:r>
            <a:endParaRPr sz="1200">
              <a:solidFill>
                <a:srgbClr val="2E2E2E"/>
              </a:solidFill>
              <a:highlight>
                <a:srgbClr val="FFFFFF"/>
              </a:highlight>
            </a:endParaRPr>
          </a:p>
          <a:p>
            <a:pPr indent="0" lvl="0" marL="0" rtl="0" algn="l">
              <a:spcBef>
                <a:spcPts val="0"/>
              </a:spcBef>
              <a:spcAft>
                <a:spcPts val="0"/>
              </a:spcAft>
              <a:buNone/>
            </a:pPr>
            <a:r>
              <a:rPr lang="en-PH" sz="1200">
                <a:solidFill>
                  <a:srgbClr val="2E2E2E"/>
                </a:solidFill>
                <a:highlight>
                  <a:srgbClr val="FFFFFF"/>
                </a:highlight>
              </a:rPr>
              <a:t>the ‘hair cells’ in the cochlea are tuned to respond to different sounds based on their pitch or frequency of sounds.</a:t>
            </a:r>
            <a:endParaRPr sz="1200">
              <a:solidFill>
                <a:srgbClr val="2E2E2E"/>
              </a:solidFill>
              <a:highlight>
                <a:srgbClr val="FFFFFF"/>
              </a:highlight>
            </a:endParaRPr>
          </a:p>
        </p:txBody>
      </p:sp>
      <p:sp>
        <p:nvSpPr>
          <p:cNvPr id="93" name="Google Shape;9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PH" sz="1200">
                <a:solidFill>
                  <a:srgbClr val="2E2E2E"/>
                </a:solidFill>
                <a:highlight>
                  <a:srgbClr val="FFFFFF"/>
                </a:highlight>
              </a:rPr>
              <a:t>problem in the outer or middle ear, means inefficient transfer of sound to the inner ear → affect volume of sound</a:t>
            </a:r>
            <a:endParaRPr sz="1200">
              <a:solidFill>
                <a:srgbClr val="2E2E2E"/>
              </a:solidFill>
              <a:highlight>
                <a:srgbClr val="FFFFFF"/>
              </a:highlight>
            </a:endParaRPr>
          </a:p>
          <a:p>
            <a:pPr indent="0" lvl="0" marL="0" rtl="0" algn="l">
              <a:spcBef>
                <a:spcPts val="0"/>
              </a:spcBef>
              <a:spcAft>
                <a:spcPts val="0"/>
              </a:spcAft>
              <a:buNone/>
            </a:pPr>
            <a:r>
              <a:rPr lang="en-PH" sz="1200">
                <a:solidFill>
                  <a:srgbClr val="2E2E2E"/>
                </a:solidFill>
                <a:highlight>
                  <a:srgbClr val="FFFFFF"/>
                </a:highlight>
              </a:rPr>
              <a:t>Sound unable to process properly</a:t>
            </a:r>
            <a:endParaRPr sz="1200">
              <a:solidFill>
                <a:srgbClr val="2E2E2E"/>
              </a:solidFill>
              <a:highlight>
                <a:srgbClr val="FFFFFF"/>
              </a:highlight>
            </a:endParaRPr>
          </a:p>
        </p:txBody>
      </p:sp>
      <p:sp>
        <p:nvSpPr>
          <p:cNvPr id="108" name="Google Shape;10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0" name="Google Shape;12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PH"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PH" sz="1200"/>
              <a:t>user will interact with the software by reading the instruction and answer the questions that pop up thru out the test.</a:t>
            </a:r>
            <a:endParaRPr sz="1200"/>
          </a:p>
        </p:txBody>
      </p:sp>
      <p:sp>
        <p:nvSpPr>
          <p:cNvPr id="134" name="Google Shape;13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8" name="Google Shape;168;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PH"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15611" y="992767"/>
            <a:ext cx="11360700" cy="27369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p:nvPr>
            <p:ph idx="1" type="body"/>
          </p:nvPr>
        </p:nvSpPr>
        <p:spPr>
          <a:xfrm>
            <a:off x="415600" y="4202967"/>
            <a:ext cx="11360700" cy="17343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51" name="Google Shape;51;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p13"/>
          <p:cNvSpPr txBox="1"/>
          <p:nvPr>
            <p:ph type="title"/>
          </p:nvPr>
        </p:nvSpPr>
        <p:spPr>
          <a:xfrm>
            <a:off x="838200" y="365125"/>
            <a:ext cx="10515600" cy="1325700"/>
          </a:xfrm>
          <a:prstGeom prst="rect">
            <a:avLst/>
          </a:prstGeom>
          <a:noFill/>
          <a:ln>
            <a:noFill/>
          </a:ln>
        </p:spPr>
        <p:txBody>
          <a:bodyPr anchorCtr="0" anchor="ctr" bIns="121900" lIns="121900" spcFirstLastPara="1" rIns="121900" wrap="square" tIns="121900">
            <a:noAutofit/>
          </a:bodyPr>
          <a:lstStyle>
            <a:lvl1pPr lvl="0" marR="0" rtl="0" algn="l">
              <a:lnSpc>
                <a:spcPct val="90000"/>
              </a:lnSpc>
              <a:spcBef>
                <a:spcPts val="0"/>
              </a:spcBef>
              <a:spcAft>
                <a:spcPts val="0"/>
              </a:spcAft>
              <a:buClr>
                <a:schemeClr val="dk1"/>
              </a:buClr>
              <a:buSzPts val="4400"/>
              <a:buFont typeface="Playfair Display"/>
              <a:buNone/>
              <a:defRPr b="0" i="0" sz="4400" u="none" cap="none" strike="noStrike">
                <a:solidFill>
                  <a:schemeClr val="dk1"/>
                </a:solidFill>
                <a:latin typeface="Playfair Display"/>
                <a:ea typeface="Playfair Display"/>
                <a:cs typeface="Playfair Display"/>
                <a:sym typeface="Playfair Display"/>
              </a:defRPr>
            </a:lvl1pPr>
            <a:lvl2pPr lvl="1" rtl="0">
              <a:spcBef>
                <a:spcPts val="0"/>
              </a:spcBef>
              <a:spcAft>
                <a:spcPts val="0"/>
              </a:spcAft>
              <a:buSzPts val="3700"/>
              <a:buNone/>
              <a:defRPr sz="1800"/>
            </a:lvl2pPr>
            <a:lvl3pPr lvl="2" rtl="0">
              <a:spcBef>
                <a:spcPts val="0"/>
              </a:spcBef>
              <a:spcAft>
                <a:spcPts val="0"/>
              </a:spcAft>
              <a:buSzPts val="3700"/>
              <a:buNone/>
              <a:defRPr sz="1800"/>
            </a:lvl3pPr>
            <a:lvl4pPr lvl="3" rtl="0">
              <a:spcBef>
                <a:spcPts val="0"/>
              </a:spcBef>
              <a:spcAft>
                <a:spcPts val="0"/>
              </a:spcAft>
              <a:buSzPts val="3700"/>
              <a:buNone/>
              <a:defRPr sz="1800"/>
            </a:lvl4pPr>
            <a:lvl5pPr lvl="4" rtl="0">
              <a:spcBef>
                <a:spcPts val="0"/>
              </a:spcBef>
              <a:spcAft>
                <a:spcPts val="0"/>
              </a:spcAft>
              <a:buSzPts val="3700"/>
              <a:buNone/>
              <a:defRPr sz="1800"/>
            </a:lvl5pPr>
            <a:lvl6pPr lvl="5" rtl="0">
              <a:spcBef>
                <a:spcPts val="0"/>
              </a:spcBef>
              <a:spcAft>
                <a:spcPts val="0"/>
              </a:spcAft>
              <a:buSzPts val="3700"/>
              <a:buNone/>
              <a:defRPr sz="1800"/>
            </a:lvl6pPr>
            <a:lvl7pPr lvl="6" rtl="0">
              <a:spcBef>
                <a:spcPts val="0"/>
              </a:spcBef>
              <a:spcAft>
                <a:spcPts val="0"/>
              </a:spcAft>
              <a:buSzPts val="3700"/>
              <a:buNone/>
              <a:defRPr sz="1800"/>
            </a:lvl7pPr>
            <a:lvl8pPr lvl="7" rtl="0">
              <a:spcBef>
                <a:spcPts val="0"/>
              </a:spcBef>
              <a:spcAft>
                <a:spcPts val="0"/>
              </a:spcAft>
              <a:buSzPts val="3700"/>
              <a:buNone/>
              <a:defRPr sz="1800"/>
            </a:lvl8pPr>
            <a:lvl9pPr lvl="8" rtl="0">
              <a:spcBef>
                <a:spcPts val="0"/>
              </a:spcBef>
              <a:spcAft>
                <a:spcPts val="0"/>
              </a:spcAft>
              <a:buSzPts val="3700"/>
              <a:buNone/>
              <a:defRPr sz="1800"/>
            </a:lvl9pPr>
          </a:lstStyle>
          <a:p/>
        </p:txBody>
      </p:sp>
      <p:sp>
        <p:nvSpPr>
          <p:cNvPr id="56" name="Google Shape;56;p13"/>
          <p:cNvSpPr txBox="1"/>
          <p:nvPr>
            <p:ph idx="1" type="body"/>
          </p:nvPr>
        </p:nvSpPr>
        <p:spPr>
          <a:xfrm>
            <a:off x="838200" y="1825625"/>
            <a:ext cx="10515600" cy="4351200"/>
          </a:xfrm>
          <a:prstGeom prst="rect">
            <a:avLst/>
          </a:prstGeom>
          <a:noFill/>
          <a:ln>
            <a:noFill/>
          </a:ln>
        </p:spPr>
        <p:txBody>
          <a:bodyPr anchorCtr="0" anchor="t" bIns="121900" lIns="121900" spcFirstLastPara="1" rIns="121900" wrap="square" tIns="1219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layfair Display"/>
                <a:ea typeface="Playfair Display"/>
                <a:cs typeface="Playfair Display"/>
                <a:sym typeface="Playfair Display"/>
              </a:defRPr>
            </a:lvl1pPr>
            <a:lvl2pPr indent="-381000" lvl="1" marL="914400" marR="0" rtl="0" algn="l">
              <a:lnSpc>
                <a:spcPct val="90000"/>
              </a:lnSpc>
              <a:spcBef>
                <a:spcPts val="2100"/>
              </a:spcBef>
              <a:spcAft>
                <a:spcPts val="0"/>
              </a:spcAft>
              <a:buClr>
                <a:schemeClr val="dk1"/>
              </a:buClr>
              <a:buSzPts val="2400"/>
              <a:buFont typeface="Arial"/>
              <a:buChar char="•"/>
              <a:defRPr b="0" i="0" sz="2400" u="none" cap="none" strike="noStrike">
                <a:solidFill>
                  <a:schemeClr val="dk1"/>
                </a:solidFill>
                <a:latin typeface="Playfair Display"/>
                <a:ea typeface="Playfair Display"/>
                <a:cs typeface="Playfair Display"/>
                <a:sym typeface="Playfair Display"/>
              </a:defRPr>
            </a:lvl2pPr>
            <a:lvl3pPr indent="-355600" lvl="2" marL="1371600" marR="0" rtl="0" algn="l">
              <a:lnSpc>
                <a:spcPct val="90000"/>
              </a:lnSpc>
              <a:spcBef>
                <a:spcPts val="2100"/>
              </a:spcBef>
              <a:spcAft>
                <a:spcPts val="0"/>
              </a:spcAft>
              <a:buClr>
                <a:schemeClr val="dk1"/>
              </a:buClr>
              <a:buSzPts val="2000"/>
              <a:buFont typeface="Arial"/>
              <a:buChar char="•"/>
              <a:defRPr b="0" i="0" sz="2000" u="none" cap="none" strike="noStrike">
                <a:solidFill>
                  <a:schemeClr val="dk1"/>
                </a:solidFill>
                <a:latin typeface="Playfair Display"/>
                <a:ea typeface="Playfair Display"/>
                <a:cs typeface="Playfair Display"/>
                <a:sym typeface="Playfair Display"/>
              </a:defRPr>
            </a:lvl3pPr>
            <a:lvl4pPr indent="-342900" lvl="3" marL="18288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4pPr>
            <a:lvl5pPr indent="-342900" lvl="4" marL="22860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5pPr>
            <a:lvl6pPr indent="-342900" lvl="5" marL="27432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6pPr>
            <a:lvl7pPr indent="-342900" lvl="6" marL="32004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7pPr>
            <a:lvl8pPr indent="-342900" lvl="7" marL="36576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8pPr>
            <a:lvl9pPr indent="-342900" lvl="8" marL="4114800" marR="0" rtl="0" algn="l">
              <a:lnSpc>
                <a:spcPct val="90000"/>
              </a:lnSpc>
              <a:spcBef>
                <a:spcPts val="2100"/>
              </a:spcBef>
              <a:spcAft>
                <a:spcPts val="210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9pPr>
          </a:lstStyle>
          <a:p/>
        </p:txBody>
      </p:sp>
      <p:sp>
        <p:nvSpPr>
          <p:cNvPr id="57" name="Google Shape;57;p13"/>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9pPr>
          </a:lstStyle>
          <a:p/>
        </p:txBody>
      </p:sp>
      <p:sp>
        <p:nvSpPr>
          <p:cNvPr id="58" name="Google Shape;58;p13"/>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9pPr>
          </a:lstStyle>
          <a:p/>
        </p:txBody>
      </p:sp>
      <p:sp>
        <p:nvSpPr>
          <p:cNvPr id="59" name="Google Shape;59;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1pPr>
            <a:lvl2pPr indent="0" lvl="1"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2pPr>
            <a:lvl3pPr indent="0" lvl="2"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3pPr>
            <a:lvl4pPr indent="0" lvl="3"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4pPr>
            <a:lvl5pPr indent="0" lvl="4"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5pPr>
            <a:lvl6pPr indent="0" lvl="5"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6pPr>
            <a:lvl7pPr indent="0" lvl="6"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7pPr>
            <a:lvl8pPr indent="0" lvl="7"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8pPr>
            <a:lvl9pPr indent="0" lvl="8"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Slide">
  <p:cSld name="7_Title Slide">
    <p:spTree>
      <p:nvGrpSpPr>
        <p:cNvPr id="60" name="Shape 6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Image">
  <p:cSld name="Single Image">
    <p:spTree>
      <p:nvGrpSpPr>
        <p:cNvPr id="61" name="Shape 61"/>
        <p:cNvGrpSpPr/>
        <p:nvPr/>
      </p:nvGrpSpPr>
      <p:grpSpPr>
        <a:xfrm>
          <a:off x="0" y="0"/>
          <a:ext cx="0" cy="0"/>
          <a:chOff x="0" y="0"/>
          <a:chExt cx="0" cy="0"/>
        </a:xfrm>
      </p:grpSpPr>
      <p:sp>
        <p:nvSpPr>
          <p:cNvPr id="62" name="Google Shape;62;p15"/>
          <p:cNvSpPr/>
          <p:nvPr>
            <p:ph idx="2" type="pic"/>
          </p:nvPr>
        </p:nvSpPr>
        <p:spPr>
          <a:xfrm>
            <a:off x="5170488" y="1143000"/>
            <a:ext cx="6075300" cy="4572000"/>
          </a:xfrm>
          <a:prstGeom prst="rect">
            <a:avLst/>
          </a:prstGeom>
          <a:solidFill>
            <a:srgbClr val="D8D8D8"/>
          </a:solidFill>
          <a:ln>
            <a:noFill/>
          </a:ln>
        </p:spPr>
        <p:txBody>
          <a:bodyPr anchorCtr="0" anchor="t" bIns="91425" lIns="91425" spcFirstLastPara="1" rIns="91425" wrap="square" tIns="91425">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Playfair Display"/>
                <a:ea typeface="Playfair Display"/>
                <a:cs typeface="Playfair Display"/>
                <a:sym typeface="Playfair Display"/>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layfair Display"/>
                <a:ea typeface="Playfair Display"/>
                <a:cs typeface="Playfair Display"/>
                <a:sym typeface="Playfair Display"/>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layfair Display"/>
                <a:ea typeface="Playfair Display"/>
                <a:cs typeface="Playfair Display"/>
                <a:sym typeface="Playfair Display"/>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415600" y="2867800"/>
            <a:ext cx="11360700" cy="11223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3" name="Google Shape;23;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8" name="Google Shape;28;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5" name="Google Shape;35;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653667" y="600200"/>
            <a:ext cx="8490300" cy="5454300"/>
          </a:xfrm>
          <a:prstGeom prst="rect">
            <a:avLst/>
          </a:prstGeom>
        </p:spPr>
        <p:txBody>
          <a:bodyPr anchorCtr="0" anchor="ctr" bIns="121900" lIns="121900" spcFirstLastPara="1" rIns="121900" wrap="square" tIns="12190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354000" y="1644233"/>
            <a:ext cx="5393700" cy="19764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p9"/>
          <p:cNvSpPr txBox="1"/>
          <p:nvPr>
            <p:ph idx="1" type="subTitle"/>
          </p:nvPr>
        </p:nvSpPr>
        <p:spPr>
          <a:xfrm>
            <a:off x="354000" y="3737433"/>
            <a:ext cx="5393700" cy="16467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9"/>
          <p:cNvSpPr txBox="1"/>
          <p:nvPr>
            <p:ph idx="2" type="body"/>
          </p:nvPr>
        </p:nvSpPr>
        <p:spPr>
          <a:xfrm>
            <a:off x="6586000" y="965433"/>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44" name="Google Shape;44;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415600" y="5640767"/>
            <a:ext cx="7998300" cy="8067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2400"/>
              <a:buNone/>
              <a:defRPr/>
            </a:lvl1pPr>
          </a:lstStyle>
          <a:p/>
        </p:txBody>
      </p:sp>
      <p:sp>
        <p:nvSpPr>
          <p:cNvPr id="47" name="Google Shape;47;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2100"/>
              </a:spcBef>
              <a:spcAft>
                <a:spcPts val="0"/>
              </a:spcAft>
              <a:buClr>
                <a:schemeClr val="dk2"/>
              </a:buClr>
              <a:buSzPts val="1900"/>
              <a:buChar char="○"/>
              <a:defRPr sz="1900">
                <a:solidFill>
                  <a:schemeClr val="dk2"/>
                </a:solidFill>
              </a:defRPr>
            </a:lvl2pPr>
            <a:lvl3pPr indent="-349250" lvl="2" marL="1371600">
              <a:lnSpc>
                <a:spcPct val="115000"/>
              </a:lnSpc>
              <a:spcBef>
                <a:spcPts val="2100"/>
              </a:spcBef>
              <a:spcAft>
                <a:spcPts val="0"/>
              </a:spcAft>
              <a:buClr>
                <a:schemeClr val="dk2"/>
              </a:buClr>
              <a:buSzPts val="1900"/>
              <a:buChar char="■"/>
              <a:defRPr sz="1900">
                <a:solidFill>
                  <a:schemeClr val="dk2"/>
                </a:solidFill>
              </a:defRPr>
            </a:lvl3pPr>
            <a:lvl4pPr indent="-349250" lvl="3" marL="1828800">
              <a:lnSpc>
                <a:spcPct val="115000"/>
              </a:lnSpc>
              <a:spcBef>
                <a:spcPts val="2100"/>
              </a:spcBef>
              <a:spcAft>
                <a:spcPts val="0"/>
              </a:spcAft>
              <a:buClr>
                <a:schemeClr val="dk2"/>
              </a:buClr>
              <a:buSzPts val="1900"/>
              <a:buChar char="●"/>
              <a:defRPr sz="1900">
                <a:solidFill>
                  <a:schemeClr val="dk2"/>
                </a:solidFill>
              </a:defRPr>
            </a:lvl4pPr>
            <a:lvl5pPr indent="-349250" lvl="4" marL="2286000">
              <a:lnSpc>
                <a:spcPct val="115000"/>
              </a:lnSpc>
              <a:spcBef>
                <a:spcPts val="2100"/>
              </a:spcBef>
              <a:spcAft>
                <a:spcPts val="0"/>
              </a:spcAft>
              <a:buClr>
                <a:schemeClr val="dk2"/>
              </a:buClr>
              <a:buSzPts val="1900"/>
              <a:buChar char="○"/>
              <a:defRPr sz="1900">
                <a:solidFill>
                  <a:schemeClr val="dk2"/>
                </a:solidFill>
              </a:defRPr>
            </a:lvl5pPr>
            <a:lvl6pPr indent="-349250" lvl="5" marL="2743200">
              <a:lnSpc>
                <a:spcPct val="115000"/>
              </a:lnSpc>
              <a:spcBef>
                <a:spcPts val="2100"/>
              </a:spcBef>
              <a:spcAft>
                <a:spcPts val="0"/>
              </a:spcAft>
              <a:buClr>
                <a:schemeClr val="dk2"/>
              </a:buClr>
              <a:buSzPts val="1900"/>
              <a:buChar char="■"/>
              <a:defRPr sz="1900">
                <a:solidFill>
                  <a:schemeClr val="dk2"/>
                </a:solidFill>
              </a:defRPr>
            </a:lvl6pPr>
            <a:lvl7pPr indent="-349250" lvl="6" marL="3200400">
              <a:lnSpc>
                <a:spcPct val="115000"/>
              </a:lnSpc>
              <a:spcBef>
                <a:spcPts val="2100"/>
              </a:spcBef>
              <a:spcAft>
                <a:spcPts val="0"/>
              </a:spcAft>
              <a:buClr>
                <a:schemeClr val="dk2"/>
              </a:buClr>
              <a:buSzPts val="1900"/>
              <a:buChar char="●"/>
              <a:defRPr sz="1900">
                <a:solidFill>
                  <a:schemeClr val="dk2"/>
                </a:solidFill>
              </a:defRPr>
            </a:lvl7pPr>
            <a:lvl8pPr indent="-349250" lvl="7" marL="3657600">
              <a:lnSpc>
                <a:spcPct val="115000"/>
              </a:lnSpc>
              <a:spcBef>
                <a:spcPts val="2100"/>
              </a:spcBef>
              <a:spcAft>
                <a:spcPts val="0"/>
              </a:spcAft>
              <a:buClr>
                <a:schemeClr val="dk2"/>
              </a:buClr>
              <a:buSzPts val="1900"/>
              <a:buChar char="○"/>
              <a:defRPr sz="1900">
                <a:solidFill>
                  <a:schemeClr val="dk2"/>
                </a:solidFill>
              </a:defRPr>
            </a:lvl8pPr>
            <a:lvl9pPr indent="-349250" lvl="8" marL="4114800">
              <a:lnSpc>
                <a:spcPct val="115000"/>
              </a:lnSpc>
              <a:spcBef>
                <a:spcPts val="2100"/>
              </a:spcBef>
              <a:spcAft>
                <a:spcPts val="2100"/>
              </a:spcAft>
              <a:buClr>
                <a:schemeClr val="dk2"/>
              </a:buClr>
              <a:buSzPts val="1900"/>
              <a:buChar char="■"/>
              <a:defRPr sz="1900">
                <a:solidFill>
                  <a:schemeClr val="dk2"/>
                </a:solidFill>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PH"/>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5.jpg"/><Relationship Id="rId5" Type="http://schemas.openxmlformats.org/officeDocument/2006/relationships/image" Target="../media/image2.jpg"/><Relationship Id="rId6"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7.jpg"/><Relationship Id="rId5" Type="http://schemas.openxmlformats.org/officeDocument/2006/relationships/image" Target="../media/image14.jpg"/><Relationship Id="rId6" Type="http://schemas.openxmlformats.org/officeDocument/2006/relationships/image" Target="../media/image9.jpg"/><Relationship Id="rId7"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12.jpg"/><Relationship Id="rId5" Type="http://schemas.openxmlformats.org/officeDocument/2006/relationships/image" Target="../media/image8.jpg"/><Relationship Id="rId6"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6"/>
          <p:cNvSpPr txBox="1"/>
          <p:nvPr/>
        </p:nvSpPr>
        <p:spPr>
          <a:xfrm>
            <a:off x="679450" y="2572956"/>
            <a:ext cx="5841900" cy="1200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PH" sz="7200">
                <a:solidFill>
                  <a:schemeClr val="dk1"/>
                </a:solidFill>
                <a:latin typeface="Playfair Display"/>
                <a:ea typeface="Playfair Display"/>
                <a:cs typeface="Playfair Display"/>
                <a:sym typeface="Playfair Display"/>
              </a:rPr>
              <a:t>Matlab Audiometer</a:t>
            </a:r>
            <a:endParaRPr/>
          </a:p>
        </p:txBody>
      </p:sp>
      <p:sp>
        <p:nvSpPr>
          <p:cNvPr id="68" name="Google Shape;68;p16"/>
          <p:cNvSpPr/>
          <p:nvPr/>
        </p:nvSpPr>
        <p:spPr>
          <a:xfrm rot="5400000">
            <a:off x="8827776" y="4260546"/>
            <a:ext cx="2924100" cy="252090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fair Display"/>
              <a:ea typeface="Playfair Display"/>
              <a:cs typeface="Playfair Display"/>
              <a:sym typeface="Playfair Display"/>
            </a:endParaRPr>
          </a:p>
        </p:txBody>
      </p:sp>
      <p:sp>
        <p:nvSpPr>
          <p:cNvPr id="69" name="Google Shape;69;p16"/>
          <p:cNvSpPr/>
          <p:nvPr/>
        </p:nvSpPr>
        <p:spPr>
          <a:xfrm rot="-5400000">
            <a:off x="9317852" y="3060239"/>
            <a:ext cx="2924100" cy="252090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fair Display"/>
              <a:ea typeface="Playfair Display"/>
              <a:cs typeface="Playfair Display"/>
              <a:sym typeface="Playfair Display"/>
            </a:endParaRPr>
          </a:p>
        </p:txBody>
      </p:sp>
      <p:sp>
        <p:nvSpPr>
          <p:cNvPr id="70" name="Google Shape;70;p16"/>
          <p:cNvSpPr/>
          <p:nvPr/>
        </p:nvSpPr>
        <p:spPr>
          <a:xfrm rot="5400000">
            <a:off x="69668" y="3156923"/>
            <a:ext cx="1200300" cy="103470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fair Display"/>
              <a:ea typeface="Playfair Display"/>
              <a:cs typeface="Playfair Display"/>
              <a:sym typeface="Playfair Display"/>
            </a:endParaRPr>
          </a:p>
        </p:txBody>
      </p:sp>
      <p:sp>
        <p:nvSpPr>
          <p:cNvPr id="71" name="Google Shape;71;p16"/>
          <p:cNvSpPr/>
          <p:nvPr/>
        </p:nvSpPr>
        <p:spPr>
          <a:xfrm rot="5400000">
            <a:off x="3103684" y="1147466"/>
            <a:ext cx="1200300" cy="1034700"/>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fair Display"/>
              <a:ea typeface="Playfair Display"/>
              <a:cs typeface="Playfair Display"/>
              <a:sym typeface="Playfair Display"/>
            </a:endParaRPr>
          </a:p>
        </p:txBody>
      </p:sp>
      <p:sp>
        <p:nvSpPr>
          <p:cNvPr id="72" name="Google Shape;72;p16"/>
          <p:cNvSpPr/>
          <p:nvPr/>
        </p:nvSpPr>
        <p:spPr>
          <a:xfrm rot="-5400000">
            <a:off x="5139479" y="424418"/>
            <a:ext cx="1569000" cy="135240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fair Display"/>
              <a:ea typeface="Playfair Display"/>
              <a:cs typeface="Playfair Display"/>
              <a:sym typeface="Playfair Display"/>
            </a:endParaRPr>
          </a:p>
        </p:txBody>
      </p:sp>
      <p:sp>
        <p:nvSpPr>
          <p:cNvPr id="73" name="Google Shape;73;p16"/>
          <p:cNvSpPr/>
          <p:nvPr/>
        </p:nvSpPr>
        <p:spPr>
          <a:xfrm rot="-5400000">
            <a:off x="6458795" y="4332552"/>
            <a:ext cx="1963800" cy="169290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fair Display"/>
              <a:ea typeface="Playfair Display"/>
              <a:cs typeface="Playfair Display"/>
              <a:sym typeface="Playfair Display"/>
            </a:endParaRPr>
          </a:p>
        </p:txBody>
      </p:sp>
      <p:sp>
        <p:nvSpPr>
          <p:cNvPr id="74" name="Google Shape;74;p16"/>
          <p:cNvSpPr/>
          <p:nvPr/>
        </p:nvSpPr>
        <p:spPr>
          <a:xfrm rot="5400000">
            <a:off x="10038119" y="583305"/>
            <a:ext cx="1200300" cy="1034700"/>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fair Display"/>
              <a:ea typeface="Playfair Display"/>
              <a:cs typeface="Playfair Display"/>
              <a:sym typeface="Playfair Display"/>
            </a:endParaRPr>
          </a:p>
        </p:txBody>
      </p:sp>
      <p:sp>
        <p:nvSpPr>
          <p:cNvPr id="75" name="Google Shape;75;p16"/>
          <p:cNvSpPr txBox="1"/>
          <p:nvPr/>
        </p:nvSpPr>
        <p:spPr>
          <a:xfrm>
            <a:off x="496075" y="605300"/>
            <a:ext cx="1352400" cy="5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PH" sz="1800">
                <a:latin typeface="Times New Roman"/>
                <a:ea typeface="Times New Roman"/>
                <a:cs typeface="Times New Roman"/>
                <a:sym typeface="Times New Roman"/>
              </a:rPr>
              <a:t>Lab #3</a:t>
            </a:r>
            <a:endParaRPr b="1" sz="1800">
              <a:latin typeface="Times New Roman"/>
              <a:ea typeface="Times New Roman"/>
              <a:cs typeface="Times New Roman"/>
              <a:sym typeface="Times New Roman"/>
            </a:endParaRPr>
          </a:p>
        </p:txBody>
      </p:sp>
      <p:sp>
        <p:nvSpPr>
          <p:cNvPr id="76" name="Google Shape;76;p16"/>
          <p:cNvSpPr txBox="1"/>
          <p:nvPr/>
        </p:nvSpPr>
        <p:spPr>
          <a:xfrm>
            <a:off x="2474600" y="5209238"/>
            <a:ext cx="25209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PH" sz="1800">
                <a:latin typeface="Times New Roman"/>
                <a:ea typeface="Times New Roman"/>
                <a:cs typeface="Times New Roman"/>
                <a:sym typeface="Times New Roman"/>
              </a:rPr>
              <a:t>By Socheath Sok</a:t>
            </a:r>
            <a:endParaRPr sz="1800">
              <a:latin typeface="Times New Roman"/>
              <a:ea typeface="Times New Roman"/>
              <a:cs typeface="Times New Roman"/>
              <a:sym typeface="Times New Roman"/>
            </a:endParaRPr>
          </a:p>
        </p:txBody>
      </p:sp>
      <p:pic>
        <p:nvPicPr>
          <p:cNvPr descr="Image result for audiogram&quot;" id="77" name="Google Shape;77;p16"/>
          <p:cNvPicPr preferRelativeResize="0"/>
          <p:nvPr/>
        </p:nvPicPr>
        <p:blipFill>
          <a:blip r:embed="rId3">
            <a:alphaModFix/>
          </a:blip>
          <a:stretch>
            <a:fillRect/>
          </a:stretch>
        </p:blipFill>
        <p:spPr>
          <a:xfrm>
            <a:off x="6666725" y="1223288"/>
            <a:ext cx="5010150" cy="443976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5"/>
          <p:cNvPicPr preferRelativeResize="0"/>
          <p:nvPr/>
        </p:nvPicPr>
        <p:blipFill>
          <a:blip r:embed="rId3">
            <a:alphaModFix/>
          </a:blip>
          <a:stretch>
            <a:fillRect/>
          </a:stretch>
        </p:blipFill>
        <p:spPr>
          <a:xfrm>
            <a:off x="5876850" y="932325"/>
            <a:ext cx="6025349" cy="5480899"/>
          </a:xfrm>
          <a:prstGeom prst="rect">
            <a:avLst/>
          </a:prstGeom>
          <a:noFill/>
          <a:ln>
            <a:noFill/>
          </a:ln>
        </p:spPr>
      </p:pic>
      <p:grpSp>
        <p:nvGrpSpPr>
          <p:cNvPr id="198" name="Google Shape;198;p25"/>
          <p:cNvGrpSpPr/>
          <p:nvPr/>
        </p:nvGrpSpPr>
        <p:grpSpPr>
          <a:xfrm>
            <a:off x="2498381" y="1003341"/>
            <a:ext cx="633300" cy="755186"/>
            <a:chOff x="3432729" y="337403"/>
            <a:chExt cx="633300" cy="755186"/>
          </a:xfrm>
        </p:grpSpPr>
        <p:sp>
          <p:nvSpPr>
            <p:cNvPr id="199" name="Google Shape;199;p25"/>
            <p:cNvSpPr/>
            <p:nvPr/>
          </p:nvSpPr>
          <p:spPr>
            <a:xfrm rot="5400000">
              <a:off x="3382029" y="388103"/>
              <a:ext cx="734700" cy="633300"/>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200" name="Google Shape;200;p25"/>
            <p:cNvSpPr/>
            <p:nvPr/>
          </p:nvSpPr>
          <p:spPr>
            <a:xfrm rot="5400000">
              <a:off x="3591429" y="617989"/>
              <a:ext cx="509700" cy="43950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grpSp>
      <p:sp>
        <p:nvSpPr>
          <p:cNvPr id="201" name="Google Shape;201;p25"/>
          <p:cNvSpPr/>
          <p:nvPr/>
        </p:nvSpPr>
        <p:spPr>
          <a:xfrm rot="5400000">
            <a:off x="3555705" y="5059087"/>
            <a:ext cx="1200300" cy="1034700"/>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202" name="Google Shape;202;p25"/>
          <p:cNvSpPr/>
          <p:nvPr/>
        </p:nvSpPr>
        <p:spPr>
          <a:xfrm rot="5400000">
            <a:off x="3912048" y="4609879"/>
            <a:ext cx="2242500" cy="193320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203" name="Google Shape;203;p25"/>
          <p:cNvSpPr txBox="1"/>
          <p:nvPr/>
        </p:nvSpPr>
        <p:spPr>
          <a:xfrm>
            <a:off x="1095300" y="2476775"/>
            <a:ext cx="3710100" cy="15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PH" sz="4800"/>
              <a:t>Result</a:t>
            </a:r>
            <a:endParaRPr sz="4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nvSpPr>
        <p:spPr>
          <a:xfrm>
            <a:off x="482950" y="337400"/>
            <a:ext cx="114678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PH" sz="4800">
                <a:solidFill>
                  <a:schemeClr val="dk1"/>
                </a:solidFill>
                <a:latin typeface="Playfair Display"/>
                <a:ea typeface="Playfair Display"/>
                <a:cs typeface="Playfair Display"/>
                <a:sym typeface="Playfair Display"/>
              </a:rPr>
              <a:t> Limitations  	 &amp;  	 Future </a:t>
            </a:r>
            <a:r>
              <a:rPr lang="en-PH" sz="4800">
                <a:solidFill>
                  <a:schemeClr val="dk1"/>
                </a:solidFill>
                <a:latin typeface="Playfair Display"/>
                <a:ea typeface="Playfair Display"/>
                <a:cs typeface="Playfair Display"/>
                <a:sym typeface="Playfair Display"/>
              </a:rPr>
              <a:t>Improvements</a:t>
            </a:r>
            <a:endParaRPr/>
          </a:p>
        </p:txBody>
      </p:sp>
      <p:grpSp>
        <p:nvGrpSpPr>
          <p:cNvPr id="210" name="Google Shape;210;p26"/>
          <p:cNvGrpSpPr/>
          <p:nvPr/>
        </p:nvGrpSpPr>
        <p:grpSpPr>
          <a:xfrm>
            <a:off x="11050918" y="5389891"/>
            <a:ext cx="633413" cy="755276"/>
            <a:chOff x="3432616" y="337403"/>
            <a:chExt cx="633413" cy="755276"/>
          </a:xfrm>
        </p:grpSpPr>
        <p:sp>
          <p:nvSpPr>
            <p:cNvPr id="211" name="Google Shape;211;p26"/>
            <p:cNvSpPr/>
            <p:nvPr/>
          </p:nvSpPr>
          <p:spPr>
            <a:xfrm rot="5400000">
              <a:off x="3381943" y="388076"/>
              <a:ext cx="734759" cy="63341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212" name="Google Shape;212;p26"/>
            <p:cNvSpPr/>
            <p:nvPr/>
          </p:nvSpPr>
          <p:spPr>
            <a:xfrm rot="5400000">
              <a:off x="3591397" y="618047"/>
              <a:ext cx="509790" cy="439474"/>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grpSp>
      <p:sp>
        <p:nvSpPr>
          <p:cNvPr id="213" name="Google Shape;213;p26"/>
          <p:cNvSpPr txBox="1"/>
          <p:nvPr/>
        </p:nvSpPr>
        <p:spPr>
          <a:xfrm>
            <a:off x="5915425" y="1817500"/>
            <a:ext cx="4209000" cy="30777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15000"/>
              </a:lnSpc>
              <a:spcBef>
                <a:spcPts val="0"/>
              </a:spcBef>
              <a:spcAft>
                <a:spcPts val="0"/>
              </a:spcAft>
              <a:buClr>
                <a:srgbClr val="000000"/>
              </a:buClr>
              <a:buSzPts val="1800"/>
              <a:buFont typeface="Times New Roman"/>
              <a:buChar char="●"/>
            </a:pPr>
            <a:r>
              <a:rPr lang="en-PH" sz="1800">
                <a:latin typeface="Times New Roman"/>
                <a:ea typeface="Times New Roman"/>
                <a:cs typeface="Times New Roman"/>
                <a:sym typeface="Times New Roman"/>
              </a:rPr>
              <a:t>Use hardware to increase the frequency range</a:t>
            </a:r>
            <a:endParaRPr sz="1800">
              <a:latin typeface="Times New Roman"/>
              <a:ea typeface="Times New Roman"/>
              <a:cs typeface="Times New Roman"/>
              <a:sym typeface="Times New Roman"/>
            </a:endParaRPr>
          </a:p>
          <a:p>
            <a:pPr indent="-342900" lvl="1" marL="914400" marR="0" rtl="0" algn="l">
              <a:lnSpc>
                <a:spcPct val="115000"/>
              </a:lnSpc>
              <a:spcBef>
                <a:spcPts val="0"/>
              </a:spcBef>
              <a:spcAft>
                <a:spcPts val="0"/>
              </a:spcAft>
              <a:buSzPts val="1800"/>
              <a:buFont typeface="Times New Roman"/>
              <a:buChar char="○"/>
            </a:pPr>
            <a:r>
              <a:rPr lang="en-PH" sz="1800">
                <a:latin typeface="Times New Roman"/>
                <a:ea typeface="Times New Roman"/>
                <a:cs typeface="Times New Roman"/>
                <a:sym typeface="Times New Roman"/>
              </a:rPr>
              <a:t>Ex: piezo speaker</a:t>
            </a:r>
            <a:endParaRPr sz="1800">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Times New Roman"/>
              <a:buChar char="●"/>
            </a:pPr>
            <a:r>
              <a:rPr lang="en-PH" sz="1800">
                <a:latin typeface="Times New Roman"/>
                <a:ea typeface="Times New Roman"/>
                <a:cs typeface="Times New Roman"/>
                <a:sym typeface="Times New Roman"/>
              </a:rPr>
              <a:t>Add sound level calibration</a:t>
            </a:r>
            <a:endParaRPr sz="1800">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Times New Roman"/>
              <a:buChar char="●"/>
            </a:pPr>
            <a:r>
              <a:rPr lang="en-PH" sz="1800">
                <a:latin typeface="Times New Roman"/>
                <a:ea typeface="Times New Roman"/>
                <a:cs typeface="Times New Roman"/>
                <a:sym typeface="Times New Roman"/>
              </a:rPr>
              <a:t>Improve software </a:t>
            </a:r>
            <a:r>
              <a:rPr lang="en-PH" sz="1800">
                <a:latin typeface="Times New Roman"/>
                <a:ea typeface="Times New Roman"/>
                <a:cs typeface="Times New Roman"/>
                <a:sym typeface="Times New Roman"/>
              </a:rPr>
              <a:t>usability</a:t>
            </a:r>
            <a:r>
              <a:rPr lang="en-PH" sz="1800">
                <a:latin typeface="Times New Roman"/>
                <a:ea typeface="Times New Roman"/>
                <a:cs typeface="Times New Roman"/>
                <a:sym typeface="Times New Roman"/>
              </a:rPr>
              <a:t> by </a:t>
            </a:r>
            <a:r>
              <a:rPr lang="en-PH" sz="1800">
                <a:latin typeface="Times New Roman"/>
                <a:ea typeface="Times New Roman"/>
                <a:cs typeface="Times New Roman"/>
                <a:sym typeface="Times New Roman"/>
              </a:rPr>
              <a:t>using</a:t>
            </a:r>
            <a:r>
              <a:rPr lang="en-PH" sz="1800">
                <a:latin typeface="Times New Roman"/>
                <a:ea typeface="Times New Roman"/>
                <a:cs typeface="Times New Roman"/>
                <a:sym typeface="Times New Roman"/>
              </a:rPr>
              <a:t> MATLAB GUI</a:t>
            </a:r>
            <a:endParaRPr sz="1800">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Times New Roman"/>
              <a:buChar char="●"/>
            </a:pPr>
            <a:r>
              <a:rPr lang="en-PH" sz="1800">
                <a:latin typeface="Times New Roman"/>
                <a:ea typeface="Times New Roman"/>
                <a:cs typeface="Times New Roman"/>
                <a:sym typeface="Times New Roman"/>
              </a:rPr>
              <a:t>Conduct the test in more ideal </a:t>
            </a:r>
            <a:r>
              <a:rPr lang="en-PH" sz="1800">
                <a:latin typeface="Times New Roman"/>
                <a:ea typeface="Times New Roman"/>
                <a:cs typeface="Times New Roman"/>
                <a:sym typeface="Times New Roman"/>
              </a:rPr>
              <a:t>environment</a:t>
            </a:r>
            <a:endParaRPr sz="1800">
              <a:latin typeface="Times New Roman"/>
              <a:ea typeface="Times New Roman"/>
              <a:cs typeface="Times New Roman"/>
              <a:sym typeface="Times New Roman"/>
            </a:endParaRPr>
          </a:p>
          <a:p>
            <a:pPr indent="-342900" lvl="1" marL="914400" marR="0" rtl="0" algn="l">
              <a:lnSpc>
                <a:spcPct val="115000"/>
              </a:lnSpc>
              <a:spcBef>
                <a:spcPts val="0"/>
              </a:spcBef>
              <a:spcAft>
                <a:spcPts val="0"/>
              </a:spcAft>
              <a:buSzPts val="1800"/>
              <a:buFont typeface="Times New Roman"/>
              <a:buChar char="○"/>
            </a:pPr>
            <a:r>
              <a:rPr lang="en-PH" sz="1800">
                <a:latin typeface="Times New Roman"/>
                <a:ea typeface="Times New Roman"/>
                <a:cs typeface="Times New Roman"/>
                <a:sym typeface="Times New Roman"/>
              </a:rPr>
              <a:t>acoustic lab</a:t>
            </a:r>
            <a:endParaRPr sz="1800">
              <a:latin typeface="Times New Roman"/>
              <a:ea typeface="Times New Roman"/>
              <a:cs typeface="Times New Roman"/>
              <a:sym typeface="Times New Roman"/>
            </a:endParaRPr>
          </a:p>
          <a:p>
            <a:pPr indent="-342900" lvl="1" marL="914400" marR="0" rtl="0" algn="l">
              <a:lnSpc>
                <a:spcPct val="115000"/>
              </a:lnSpc>
              <a:spcBef>
                <a:spcPts val="0"/>
              </a:spcBef>
              <a:spcAft>
                <a:spcPts val="0"/>
              </a:spcAft>
              <a:buSzPts val="1800"/>
              <a:buFont typeface="Times New Roman"/>
              <a:buChar char="○"/>
            </a:pPr>
            <a:r>
              <a:rPr lang="en-PH" sz="1800">
                <a:latin typeface="Times New Roman"/>
                <a:ea typeface="Times New Roman"/>
                <a:cs typeface="Times New Roman"/>
                <a:sym typeface="Times New Roman"/>
              </a:rPr>
              <a:t>noise cancelling headphone</a:t>
            </a:r>
            <a:endParaRPr sz="1800">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Times New Roman"/>
              <a:buChar char="●"/>
            </a:pPr>
            <a:r>
              <a:rPr lang="en-PH" sz="1800">
                <a:latin typeface="Times New Roman"/>
                <a:ea typeface="Times New Roman"/>
                <a:cs typeface="Times New Roman"/>
                <a:sym typeface="Times New Roman"/>
              </a:rPr>
              <a:t>Increase the sample size</a:t>
            </a:r>
            <a:endParaRPr sz="1800">
              <a:latin typeface="Times New Roman"/>
              <a:ea typeface="Times New Roman"/>
              <a:cs typeface="Times New Roman"/>
              <a:sym typeface="Times New Roman"/>
            </a:endParaRPr>
          </a:p>
        </p:txBody>
      </p:sp>
      <p:sp>
        <p:nvSpPr>
          <p:cNvPr id="214" name="Google Shape;214;p26"/>
          <p:cNvSpPr/>
          <p:nvPr/>
        </p:nvSpPr>
        <p:spPr>
          <a:xfrm rot="5400000">
            <a:off x="3555150" y="5063250"/>
            <a:ext cx="1384200" cy="119340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Playfair Display"/>
              <a:ea typeface="Playfair Display"/>
              <a:cs typeface="Playfair Display"/>
              <a:sym typeface="Playfair Display"/>
            </a:endParaRPr>
          </a:p>
        </p:txBody>
      </p:sp>
      <p:sp>
        <p:nvSpPr>
          <p:cNvPr id="215" name="Google Shape;215;p26"/>
          <p:cNvSpPr/>
          <p:nvPr/>
        </p:nvSpPr>
        <p:spPr>
          <a:xfrm rot="-5400000">
            <a:off x="197164" y="2134822"/>
            <a:ext cx="830700" cy="71610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Playfair Display"/>
              <a:ea typeface="Playfair Display"/>
              <a:cs typeface="Playfair Display"/>
              <a:sym typeface="Playfair Display"/>
            </a:endParaRPr>
          </a:p>
        </p:txBody>
      </p:sp>
      <p:sp>
        <p:nvSpPr>
          <p:cNvPr id="216" name="Google Shape;216;p26"/>
          <p:cNvSpPr/>
          <p:nvPr/>
        </p:nvSpPr>
        <p:spPr>
          <a:xfrm rot="5400000">
            <a:off x="4081825" y="5366894"/>
            <a:ext cx="929700" cy="80130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Playfair Display"/>
              <a:ea typeface="Playfair Display"/>
              <a:cs typeface="Playfair Display"/>
              <a:sym typeface="Playfair Display"/>
            </a:endParaRPr>
          </a:p>
        </p:txBody>
      </p:sp>
      <p:sp>
        <p:nvSpPr>
          <p:cNvPr id="217" name="Google Shape;217;p26"/>
          <p:cNvSpPr txBox="1"/>
          <p:nvPr/>
        </p:nvSpPr>
        <p:spPr>
          <a:xfrm>
            <a:off x="1370228" y="1890150"/>
            <a:ext cx="3185100" cy="30777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Times New Roman"/>
              <a:buChar char="●"/>
            </a:pPr>
            <a:r>
              <a:rPr lang="en-PH" sz="1800">
                <a:latin typeface="Times New Roman"/>
                <a:ea typeface="Times New Roman"/>
                <a:cs typeface="Times New Roman"/>
                <a:sym typeface="Times New Roman"/>
              </a:rPr>
              <a:t>No calibration method</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PH" sz="1800">
                <a:latin typeface="Times New Roman"/>
                <a:ea typeface="Times New Roman"/>
                <a:cs typeface="Times New Roman"/>
                <a:sym typeface="Times New Roman"/>
              </a:rPr>
              <a:t>Limited </a:t>
            </a:r>
            <a:r>
              <a:rPr lang="en-PH" sz="1800">
                <a:latin typeface="Times New Roman"/>
                <a:ea typeface="Times New Roman"/>
                <a:cs typeface="Times New Roman"/>
                <a:sym typeface="Times New Roman"/>
              </a:rPr>
              <a:t>frequency</a:t>
            </a:r>
            <a:r>
              <a:rPr lang="en-PH" sz="1800">
                <a:latin typeface="Times New Roman"/>
                <a:ea typeface="Times New Roman"/>
                <a:cs typeface="Times New Roman"/>
                <a:sym typeface="Times New Roman"/>
              </a:rPr>
              <a:t> range</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PH" sz="1800">
                <a:latin typeface="Times New Roman"/>
                <a:ea typeface="Times New Roman"/>
                <a:cs typeface="Times New Roman"/>
                <a:sym typeface="Times New Roman"/>
              </a:rPr>
              <a:t>Poor sound quality at high frequency</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PH" sz="1800">
                <a:latin typeface="Times New Roman"/>
                <a:ea typeface="Times New Roman"/>
                <a:cs typeface="Times New Roman"/>
                <a:sym typeface="Times New Roman"/>
              </a:rPr>
              <a:t>Low </a:t>
            </a:r>
            <a:r>
              <a:rPr lang="en-PH" sz="1800">
                <a:latin typeface="Times New Roman"/>
                <a:ea typeface="Times New Roman"/>
                <a:cs typeface="Times New Roman"/>
                <a:sym typeface="Times New Roman"/>
              </a:rPr>
              <a:t>accuracy</a:t>
            </a:r>
            <a:r>
              <a:rPr lang="en-PH"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PH" sz="1800">
                <a:latin typeface="Times New Roman"/>
                <a:ea typeface="Times New Roman"/>
                <a:cs typeface="Times New Roman"/>
                <a:sym typeface="Times New Roman"/>
              </a:rPr>
              <a:t>Non-ideal </a:t>
            </a:r>
            <a:r>
              <a:rPr lang="en-PH" sz="1800">
                <a:latin typeface="Times New Roman"/>
                <a:ea typeface="Times New Roman"/>
                <a:cs typeface="Times New Roman"/>
                <a:sym typeface="Times New Roman"/>
              </a:rPr>
              <a:t>environment</a:t>
            </a:r>
            <a:r>
              <a:rPr lang="en-PH"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PH" sz="1800">
                <a:latin typeface="Times New Roman"/>
                <a:ea typeface="Times New Roman"/>
                <a:cs typeface="Times New Roman"/>
                <a:sym typeface="Times New Roman"/>
              </a:rPr>
              <a:t>Not very useful data</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nvSpPr>
        <p:spPr>
          <a:xfrm>
            <a:off x="799275" y="680875"/>
            <a:ext cx="10311600" cy="5595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Clr>
                <a:schemeClr val="dk1"/>
              </a:buClr>
              <a:buSzPts val="1100"/>
              <a:buFont typeface="Arial"/>
              <a:buNone/>
            </a:pPr>
            <a:r>
              <a:rPr b="1" lang="en-PH" sz="3600">
                <a:solidFill>
                  <a:schemeClr val="dk1"/>
                </a:solidFill>
                <a:latin typeface="Times New Roman"/>
                <a:ea typeface="Times New Roman"/>
                <a:cs typeface="Times New Roman"/>
                <a:sym typeface="Times New Roman"/>
              </a:rPr>
              <a:t>References</a:t>
            </a:r>
            <a:endParaRPr b="1" sz="3600">
              <a:solidFill>
                <a:schemeClr val="dk1"/>
              </a:solidFill>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1100"/>
              <a:buFont typeface="Arial"/>
              <a:buNone/>
            </a:pPr>
            <a:r>
              <a:rPr b="1" lang="en-PH" sz="1800">
                <a:solidFill>
                  <a:schemeClr val="dk1"/>
                </a:solidFill>
                <a:latin typeface="Times New Roman"/>
                <a:ea typeface="Times New Roman"/>
                <a:cs typeface="Times New Roman"/>
                <a:sym typeface="Times New Roman"/>
              </a:rPr>
              <a:t>[1] </a:t>
            </a:r>
            <a:r>
              <a:rPr lang="en-PH" sz="1800">
                <a:solidFill>
                  <a:schemeClr val="dk1"/>
                </a:solidFill>
                <a:latin typeface="Times New Roman"/>
                <a:ea typeface="Times New Roman"/>
                <a:cs typeface="Times New Roman"/>
                <a:sym typeface="Times New Roman"/>
              </a:rPr>
              <a:t>“Understanding How the Ear Works.” Hearing Link, </a:t>
            </a:r>
            <a:endParaRPr sz="1800">
              <a:solidFill>
                <a:schemeClr val="dk1"/>
              </a:solidFill>
              <a:latin typeface="Times New Roman"/>
              <a:ea typeface="Times New Roman"/>
              <a:cs typeface="Times New Roman"/>
              <a:sym typeface="Times New Roman"/>
            </a:endParaRPr>
          </a:p>
          <a:p>
            <a:pPr indent="457200" lvl="0" marL="0" rtl="0" algn="l">
              <a:lnSpc>
                <a:spcPct val="150000"/>
              </a:lnSpc>
              <a:spcBef>
                <a:spcPts val="1000"/>
              </a:spcBef>
              <a:spcAft>
                <a:spcPts val="0"/>
              </a:spcAft>
              <a:buClr>
                <a:schemeClr val="dk1"/>
              </a:buClr>
              <a:buSzPts val="1100"/>
              <a:buFont typeface="Arial"/>
              <a:buNone/>
            </a:pPr>
            <a:r>
              <a:rPr lang="en-PH" sz="1800">
                <a:solidFill>
                  <a:schemeClr val="dk1"/>
                </a:solidFill>
                <a:latin typeface="Times New Roman"/>
                <a:ea typeface="Times New Roman"/>
                <a:cs typeface="Times New Roman"/>
                <a:sym typeface="Times New Roman"/>
              </a:rPr>
              <a:t>https://www.hearinglink.org/your-hearing/about-hearing/how-the-ear-works/.</a:t>
            </a:r>
            <a:endParaRPr b="1" sz="1800">
              <a:solidFill>
                <a:schemeClr val="dk1"/>
              </a:solidFill>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1100"/>
              <a:buFont typeface="Arial"/>
              <a:buNone/>
            </a:pPr>
            <a:r>
              <a:rPr b="1" lang="en-PH" sz="1800">
                <a:solidFill>
                  <a:schemeClr val="dk1"/>
                </a:solidFill>
                <a:latin typeface="Times New Roman"/>
                <a:ea typeface="Times New Roman"/>
                <a:cs typeface="Times New Roman"/>
                <a:sym typeface="Times New Roman"/>
              </a:rPr>
              <a:t>[2] </a:t>
            </a:r>
            <a:r>
              <a:rPr lang="en-PH" sz="1800">
                <a:solidFill>
                  <a:schemeClr val="dk1"/>
                </a:solidFill>
                <a:latin typeface="Times New Roman"/>
                <a:ea typeface="Times New Roman"/>
                <a:cs typeface="Times New Roman"/>
                <a:sym typeface="Times New Roman"/>
              </a:rPr>
              <a:t>“How to Read an Audiogram and Determine Degrees of Hearing Loss.” The National Hearing Test, </a:t>
            </a:r>
            <a:endParaRPr sz="1800">
              <a:solidFill>
                <a:schemeClr val="dk1"/>
              </a:solidFill>
              <a:latin typeface="Times New Roman"/>
              <a:ea typeface="Times New Roman"/>
              <a:cs typeface="Times New Roman"/>
              <a:sym typeface="Times New Roman"/>
            </a:endParaRPr>
          </a:p>
          <a:p>
            <a:pPr indent="457200" lvl="0" marL="0" rtl="0" algn="l">
              <a:lnSpc>
                <a:spcPct val="150000"/>
              </a:lnSpc>
              <a:spcBef>
                <a:spcPts val="1000"/>
              </a:spcBef>
              <a:spcAft>
                <a:spcPts val="0"/>
              </a:spcAft>
              <a:buClr>
                <a:schemeClr val="dk1"/>
              </a:buClr>
              <a:buSzPts val="1100"/>
              <a:buFont typeface="Arial"/>
              <a:buNone/>
            </a:pPr>
            <a:r>
              <a:rPr lang="en-PH" sz="1800">
                <a:solidFill>
                  <a:schemeClr val="dk1"/>
                </a:solidFill>
                <a:latin typeface="Times New Roman"/>
                <a:ea typeface="Times New Roman"/>
                <a:cs typeface="Times New Roman"/>
                <a:sym typeface="Times New Roman"/>
              </a:rPr>
              <a:t>https://www.nationalhearingtest.org/wordpress/?p=786.</a:t>
            </a:r>
            <a:endParaRPr b="1" sz="1800">
              <a:solidFill>
                <a:schemeClr val="dk1"/>
              </a:solidFill>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1100"/>
              <a:buFont typeface="Arial"/>
              <a:buNone/>
            </a:pPr>
            <a:r>
              <a:rPr b="1" lang="en-PH" sz="1800">
                <a:solidFill>
                  <a:schemeClr val="dk1"/>
                </a:solidFill>
                <a:latin typeface="Times New Roman"/>
                <a:ea typeface="Times New Roman"/>
                <a:cs typeface="Times New Roman"/>
                <a:sym typeface="Times New Roman"/>
              </a:rPr>
              <a:t>[3] </a:t>
            </a:r>
            <a:r>
              <a:rPr lang="en-PH" sz="1800">
                <a:solidFill>
                  <a:schemeClr val="dk1"/>
                </a:solidFill>
                <a:latin typeface="Times New Roman"/>
                <a:ea typeface="Times New Roman"/>
                <a:cs typeface="Times New Roman"/>
                <a:sym typeface="Times New Roman"/>
              </a:rPr>
              <a:t>“Audiometry Test, Hearing Test.” Mayfieldclinic.com, https://mayfieldclinic.com/pe-hearing.htm.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nvSpPr>
        <p:spPr>
          <a:xfrm>
            <a:off x="3490775" y="532418"/>
            <a:ext cx="5841900" cy="1200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PH" sz="7200">
                <a:latin typeface="Playfair Display"/>
                <a:ea typeface="Playfair Display"/>
                <a:cs typeface="Playfair Display"/>
                <a:sym typeface="Playfair Display"/>
              </a:rPr>
              <a:t>Overview</a:t>
            </a:r>
            <a:endParaRPr/>
          </a:p>
        </p:txBody>
      </p:sp>
      <p:sp>
        <p:nvSpPr>
          <p:cNvPr id="83" name="Google Shape;83;p17"/>
          <p:cNvSpPr txBox="1"/>
          <p:nvPr/>
        </p:nvSpPr>
        <p:spPr>
          <a:xfrm>
            <a:off x="4095400" y="2251712"/>
            <a:ext cx="4709700" cy="33069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PH" sz="2400">
                <a:latin typeface="Times New Roman"/>
                <a:ea typeface="Times New Roman"/>
                <a:cs typeface="Times New Roman"/>
                <a:sym typeface="Times New Roman"/>
              </a:rPr>
              <a:t>Anatomy of the Ear</a:t>
            </a:r>
            <a:endParaRPr sz="2400">
              <a:latin typeface="Times New Roman"/>
              <a:ea typeface="Times New Roman"/>
              <a:cs typeface="Times New Roman"/>
              <a:sym typeface="Times New Roman"/>
            </a:endParaRPr>
          </a:p>
          <a:p>
            <a:pPr indent="0" lvl="0" marL="0" marR="0" rtl="0" algn="ctr">
              <a:lnSpc>
                <a:spcPct val="150000"/>
              </a:lnSpc>
              <a:spcBef>
                <a:spcPts val="0"/>
              </a:spcBef>
              <a:spcAft>
                <a:spcPts val="0"/>
              </a:spcAft>
              <a:buNone/>
            </a:pPr>
            <a:r>
              <a:rPr lang="en-PH" sz="2400">
                <a:latin typeface="Times New Roman"/>
                <a:ea typeface="Times New Roman"/>
                <a:cs typeface="Times New Roman"/>
                <a:sym typeface="Times New Roman"/>
              </a:rPr>
              <a:t>Importance of Audiometry</a:t>
            </a:r>
            <a:endParaRPr sz="2400">
              <a:latin typeface="Times New Roman"/>
              <a:ea typeface="Times New Roman"/>
              <a:cs typeface="Times New Roman"/>
              <a:sym typeface="Times New Roman"/>
            </a:endParaRPr>
          </a:p>
          <a:p>
            <a:pPr indent="0" lvl="0" marL="0" marR="0" rtl="0" algn="ctr">
              <a:lnSpc>
                <a:spcPct val="150000"/>
              </a:lnSpc>
              <a:spcBef>
                <a:spcPts val="0"/>
              </a:spcBef>
              <a:spcAft>
                <a:spcPts val="0"/>
              </a:spcAft>
              <a:buNone/>
            </a:pPr>
            <a:r>
              <a:rPr lang="en-PH" sz="2400">
                <a:latin typeface="Times New Roman"/>
                <a:ea typeface="Times New Roman"/>
                <a:cs typeface="Times New Roman"/>
                <a:sym typeface="Times New Roman"/>
              </a:rPr>
              <a:t>Audiometer</a:t>
            </a:r>
            <a:endParaRPr sz="2400">
              <a:latin typeface="Times New Roman"/>
              <a:ea typeface="Times New Roman"/>
              <a:cs typeface="Times New Roman"/>
              <a:sym typeface="Times New Roman"/>
            </a:endParaRPr>
          </a:p>
          <a:p>
            <a:pPr indent="0" lvl="0" marL="0" marR="0" rtl="0" algn="ctr">
              <a:lnSpc>
                <a:spcPct val="150000"/>
              </a:lnSpc>
              <a:spcBef>
                <a:spcPts val="0"/>
              </a:spcBef>
              <a:spcAft>
                <a:spcPts val="0"/>
              </a:spcAft>
              <a:buNone/>
            </a:pPr>
            <a:r>
              <a:rPr lang="en-PH" sz="2400">
                <a:latin typeface="Times New Roman"/>
                <a:ea typeface="Times New Roman"/>
                <a:cs typeface="Times New Roman"/>
                <a:sym typeface="Times New Roman"/>
              </a:rPr>
              <a:t>Procedure</a:t>
            </a:r>
            <a:endParaRPr sz="2400">
              <a:latin typeface="Times New Roman"/>
              <a:ea typeface="Times New Roman"/>
              <a:cs typeface="Times New Roman"/>
              <a:sym typeface="Times New Roman"/>
            </a:endParaRPr>
          </a:p>
          <a:p>
            <a:pPr indent="0" lvl="0" marL="0" marR="0" rtl="0" algn="ctr">
              <a:lnSpc>
                <a:spcPct val="150000"/>
              </a:lnSpc>
              <a:spcBef>
                <a:spcPts val="0"/>
              </a:spcBef>
              <a:spcAft>
                <a:spcPts val="0"/>
              </a:spcAft>
              <a:buNone/>
            </a:pPr>
            <a:r>
              <a:rPr lang="en-PH" sz="2400">
                <a:latin typeface="Times New Roman"/>
                <a:ea typeface="Times New Roman"/>
                <a:cs typeface="Times New Roman"/>
                <a:sym typeface="Times New Roman"/>
              </a:rPr>
              <a:t>Audiogram</a:t>
            </a:r>
            <a:endParaRPr sz="2400">
              <a:latin typeface="Times New Roman"/>
              <a:ea typeface="Times New Roman"/>
              <a:cs typeface="Times New Roman"/>
              <a:sym typeface="Times New Roman"/>
            </a:endParaRPr>
          </a:p>
          <a:p>
            <a:pPr indent="0" lvl="0" marL="0" marR="0" rtl="0" algn="ctr">
              <a:lnSpc>
                <a:spcPct val="150000"/>
              </a:lnSpc>
              <a:spcBef>
                <a:spcPts val="0"/>
              </a:spcBef>
              <a:spcAft>
                <a:spcPts val="0"/>
              </a:spcAft>
              <a:buNone/>
            </a:pPr>
            <a:r>
              <a:rPr lang="en-PH" sz="2400">
                <a:latin typeface="Times New Roman"/>
                <a:ea typeface="Times New Roman"/>
                <a:cs typeface="Times New Roman"/>
                <a:sym typeface="Times New Roman"/>
              </a:rPr>
              <a:t>Limitations &amp; </a:t>
            </a:r>
            <a:r>
              <a:rPr lang="en-PH" sz="2400">
                <a:latin typeface="Times New Roman"/>
                <a:ea typeface="Times New Roman"/>
                <a:cs typeface="Times New Roman"/>
                <a:sym typeface="Times New Roman"/>
              </a:rPr>
              <a:t>Improvements</a:t>
            </a:r>
            <a:endParaRPr sz="2400">
              <a:latin typeface="Times New Roman"/>
              <a:ea typeface="Times New Roman"/>
              <a:cs typeface="Times New Roman"/>
              <a:sym typeface="Times New Roman"/>
            </a:endParaRPr>
          </a:p>
        </p:txBody>
      </p:sp>
      <p:sp>
        <p:nvSpPr>
          <p:cNvPr id="84" name="Google Shape;84;p17"/>
          <p:cNvSpPr/>
          <p:nvPr/>
        </p:nvSpPr>
        <p:spPr>
          <a:xfrm rot="-5400000">
            <a:off x="8165652" y="2907839"/>
            <a:ext cx="2924100" cy="252090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fair Display"/>
              <a:ea typeface="Playfair Display"/>
              <a:cs typeface="Playfair Display"/>
              <a:sym typeface="Playfair Display"/>
            </a:endParaRPr>
          </a:p>
        </p:txBody>
      </p:sp>
      <p:sp>
        <p:nvSpPr>
          <p:cNvPr id="85" name="Google Shape;85;p17"/>
          <p:cNvSpPr/>
          <p:nvPr/>
        </p:nvSpPr>
        <p:spPr>
          <a:xfrm rot="5400000">
            <a:off x="1255259" y="615216"/>
            <a:ext cx="1200300" cy="1034700"/>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fair Display"/>
              <a:ea typeface="Playfair Display"/>
              <a:cs typeface="Playfair Display"/>
              <a:sym typeface="Playfair Display"/>
            </a:endParaRPr>
          </a:p>
        </p:txBody>
      </p:sp>
      <p:sp>
        <p:nvSpPr>
          <p:cNvPr id="86" name="Google Shape;86;p17"/>
          <p:cNvSpPr/>
          <p:nvPr/>
        </p:nvSpPr>
        <p:spPr>
          <a:xfrm rot="-5400000">
            <a:off x="260829" y="5228593"/>
            <a:ext cx="1569000" cy="135240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fair Display"/>
              <a:ea typeface="Playfair Display"/>
              <a:cs typeface="Playfair Display"/>
              <a:sym typeface="Playfair Display"/>
            </a:endParaRPr>
          </a:p>
        </p:txBody>
      </p:sp>
      <p:sp>
        <p:nvSpPr>
          <p:cNvPr id="87" name="Google Shape;87;p17"/>
          <p:cNvSpPr/>
          <p:nvPr/>
        </p:nvSpPr>
        <p:spPr>
          <a:xfrm rot="-5400000">
            <a:off x="8865102" y="4390179"/>
            <a:ext cx="1963800" cy="169290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fair Display"/>
              <a:ea typeface="Playfair Display"/>
              <a:cs typeface="Playfair Display"/>
              <a:sym typeface="Playfair Display"/>
            </a:endParaRPr>
          </a:p>
        </p:txBody>
      </p:sp>
      <p:sp>
        <p:nvSpPr>
          <p:cNvPr id="88" name="Google Shape;88;p17"/>
          <p:cNvSpPr/>
          <p:nvPr/>
        </p:nvSpPr>
        <p:spPr>
          <a:xfrm rot="5400000">
            <a:off x="10193094" y="-254895"/>
            <a:ext cx="1200300" cy="1034700"/>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fair Display"/>
              <a:ea typeface="Playfair Display"/>
              <a:cs typeface="Playfair Display"/>
              <a:sym typeface="Playfair Display"/>
            </a:endParaRPr>
          </a:p>
        </p:txBody>
      </p:sp>
      <p:sp>
        <p:nvSpPr>
          <p:cNvPr id="89" name="Google Shape;89;p17"/>
          <p:cNvSpPr/>
          <p:nvPr/>
        </p:nvSpPr>
        <p:spPr>
          <a:xfrm rot="5400000">
            <a:off x="1430059" y="6301315"/>
            <a:ext cx="1200300" cy="1034700"/>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fair Display"/>
              <a:ea typeface="Playfair Display"/>
              <a:cs typeface="Playfair Display"/>
              <a:sym typeface="Playfair Display"/>
            </a:endParaRPr>
          </a:p>
        </p:txBody>
      </p:sp>
      <p:sp>
        <p:nvSpPr>
          <p:cNvPr id="90" name="Google Shape;90;p17"/>
          <p:cNvSpPr/>
          <p:nvPr/>
        </p:nvSpPr>
        <p:spPr>
          <a:xfrm rot="5400000">
            <a:off x="1850961" y="625743"/>
            <a:ext cx="748200" cy="64500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nvSpPr>
        <p:spPr>
          <a:xfrm>
            <a:off x="629175" y="523675"/>
            <a:ext cx="36642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PH" sz="3600">
                <a:solidFill>
                  <a:schemeClr val="dk1"/>
                </a:solidFill>
                <a:latin typeface="Playfair Display"/>
                <a:ea typeface="Playfair Display"/>
                <a:cs typeface="Playfair Display"/>
                <a:sym typeface="Playfair Display"/>
              </a:rPr>
              <a:t>Anatomy of Ear</a:t>
            </a:r>
            <a:endParaRPr b="1" sz="3600"/>
          </a:p>
        </p:txBody>
      </p:sp>
      <p:sp>
        <p:nvSpPr>
          <p:cNvPr id="96" name="Google Shape;96;p18"/>
          <p:cNvSpPr txBox="1"/>
          <p:nvPr/>
        </p:nvSpPr>
        <p:spPr>
          <a:xfrm>
            <a:off x="629175" y="1474925"/>
            <a:ext cx="5931600" cy="19131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i="1" lang="en-PH" sz="1800"/>
              <a:t>Peripheral hearing system</a:t>
            </a:r>
            <a:r>
              <a:rPr lang="en-PH" sz="1800"/>
              <a:t> </a:t>
            </a:r>
            <a:r>
              <a:rPr b="1" i="1" lang="en-PH" sz="1800"/>
              <a:t>:</a:t>
            </a:r>
            <a:endParaRPr b="1" i="1" sz="1800"/>
          </a:p>
          <a:p>
            <a:pPr indent="-342900" lvl="1" marL="914400" marR="0" rtl="0" algn="l">
              <a:lnSpc>
                <a:spcPct val="150000"/>
              </a:lnSpc>
              <a:spcBef>
                <a:spcPts val="0"/>
              </a:spcBef>
              <a:spcAft>
                <a:spcPts val="0"/>
              </a:spcAft>
              <a:buSzPts val="1800"/>
              <a:buChar char="○"/>
            </a:pPr>
            <a:r>
              <a:rPr lang="en-PH" sz="1800"/>
              <a:t>outer ear, middle ear, and inner ear</a:t>
            </a:r>
            <a:endParaRPr sz="1800"/>
          </a:p>
          <a:p>
            <a:pPr indent="0" lvl="0" marL="0" marR="0" rtl="0" algn="l">
              <a:lnSpc>
                <a:spcPct val="150000"/>
              </a:lnSpc>
              <a:spcBef>
                <a:spcPts val="0"/>
              </a:spcBef>
              <a:spcAft>
                <a:spcPts val="0"/>
              </a:spcAft>
              <a:buNone/>
            </a:pPr>
            <a:r>
              <a:rPr b="1" i="1" lang="en-PH" sz="1800"/>
              <a:t>C</a:t>
            </a:r>
            <a:r>
              <a:rPr b="1" i="1" lang="en-PH" sz="1800"/>
              <a:t>entral hearing system :</a:t>
            </a:r>
            <a:endParaRPr sz="1800"/>
          </a:p>
          <a:p>
            <a:pPr indent="-342900" lvl="1" marL="914400" marR="0" rtl="0" algn="l">
              <a:lnSpc>
                <a:spcPct val="150000"/>
              </a:lnSpc>
              <a:spcBef>
                <a:spcPts val="0"/>
              </a:spcBef>
              <a:spcAft>
                <a:spcPts val="0"/>
              </a:spcAft>
              <a:buSzPts val="1800"/>
              <a:buChar char="○"/>
            </a:pPr>
            <a:r>
              <a:rPr lang="en-PH" sz="1800"/>
              <a:t>auditory nerve and pathway to auditory cortex</a:t>
            </a:r>
            <a:endParaRPr sz="1800"/>
          </a:p>
          <a:p>
            <a:pPr indent="0" lvl="0" marL="457200" marR="0" rtl="0" algn="l">
              <a:lnSpc>
                <a:spcPct val="150000"/>
              </a:lnSpc>
              <a:spcBef>
                <a:spcPts val="0"/>
              </a:spcBef>
              <a:spcAft>
                <a:spcPts val="0"/>
              </a:spcAft>
              <a:buNone/>
            </a:pPr>
            <a:r>
              <a:t/>
            </a:r>
            <a:endParaRPr sz="1800"/>
          </a:p>
        </p:txBody>
      </p:sp>
      <p:sp>
        <p:nvSpPr>
          <p:cNvPr id="97" name="Google Shape;97;p18"/>
          <p:cNvSpPr/>
          <p:nvPr/>
        </p:nvSpPr>
        <p:spPr>
          <a:xfrm rot="5400000">
            <a:off x="5670920" y="4899414"/>
            <a:ext cx="1774200" cy="152970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98" name="Google Shape;98;p18"/>
          <p:cNvSpPr/>
          <p:nvPr/>
        </p:nvSpPr>
        <p:spPr>
          <a:xfrm rot="-5400000">
            <a:off x="6159023" y="5429948"/>
            <a:ext cx="1048200" cy="90360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99" name="Google Shape;99;p18"/>
          <p:cNvSpPr/>
          <p:nvPr/>
        </p:nvSpPr>
        <p:spPr>
          <a:xfrm rot="5400000">
            <a:off x="10434087" y="440842"/>
            <a:ext cx="866100" cy="74670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grpSp>
        <p:nvGrpSpPr>
          <p:cNvPr id="100" name="Google Shape;100;p18"/>
          <p:cNvGrpSpPr/>
          <p:nvPr/>
        </p:nvGrpSpPr>
        <p:grpSpPr>
          <a:xfrm>
            <a:off x="4901905" y="670875"/>
            <a:ext cx="633413" cy="755276"/>
            <a:chOff x="3432616" y="337403"/>
            <a:chExt cx="633413" cy="755276"/>
          </a:xfrm>
        </p:grpSpPr>
        <p:sp>
          <p:nvSpPr>
            <p:cNvPr id="101" name="Google Shape;101;p18"/>
            <p:cNvSpPr/>
            <p:nvPr/>
          </p:nvSpPr>
          <p:spPr>
            <a:xfrm rot="5400000">
              <a:off x="3381943" y="388076"/>
              <a:ext cx="734759" cy="63341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102" name="Google Shape;102;p18"/>
            <p:cNvSpPr/>
            <p:nvPr/>
          </p:nvSpPr>
          <p:spPr>
            <a:xfrm rot="5400000">
              <a:off x="3591397" y="618047"/>
              <a:ext cx="509790" cy="439474"/>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grpSp>
      <p:pic>
        <p:nvPicPr>
          <p:cNvPr id="103" name="Google Shape;103;p18"/>
          <p:cNvPicPr preferRelativeResize="0"/>
          <p:nvPr/>
        </p:nvPicPr>
        <p:blipFill>
          <a:blip r:embed="rId3">
            <a:alphaModFix/>
          </a:blip>
          <a:stretch>
            <a:fillRect/>
          </a:stretch>
        </p:blipFill>
        <p:spPr>
          <a:xfrm>
            <a:off x="6834826" y="1476976"/>
            <a:ext cx="5206150" cy="4084399"/>
          </a:xfrm>
          <a:prstGeom prst="rect">
            <a:avLst/>
          </a:prstGeom>
          <a:noFill/>
          <a:ln>
            <a:noFill/>
          </a:ln>
        </p:spPr>
      </p:pic>
      <p:sp>
        <p:nvSpPr>
          <p:cNvPr id="104" name="Google Shape;104;p18"/>
          <p:cNvSpPr txBox="1"/>
          <p:nvPr/>
        </p:nvSpPr>
        <p:spPr>
          <a:xfrm>
            <a:off x="629175" y="3207375"/>
            <a:ext cx="5514600" cy="2593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PH" sz="1800"/>
              <a:t>Sense of Hearing</a:t>
            </a:r>
            <a:r>
              <a:rPr lang="en-PH" sz="1800"/>
              <a:t>:</a:t>
            </a:r>
            <a:endParaRPr sz="1800"/>
          </a:p>
          <a:p>
            <a:pPr indent="-342900" lvl="0" marL="457200" rtl="0" algn="l">
              <a:lnSpc>
                <a:spcPct val="150000"/>
              </a:lnSpc>
              <a:spcBef>
                <a:spcPts val="0"/>
              </a:spcBef>
              <a:spcAft>
                <a:spcPts val="0"/>
              </a:spcAft>
              <a:buSzPts val="1800"/>
              <a:buChar char="●"/>
            </a:pPr>
            <a:r>
              <a:rPr lang="en-PH" sz="1800"/>
              <a:t>Sound wave travel into the ear </a:t>
            </a:r>
            <a:r>
              <a:rPr lang="en-PH" sz="1800"/>
              <a:t>canal</a:t>
            </a:r>
            <a:r>
              <a:rPr lang="en-PH" sz="1800"/>
              <a:t> toward the eardrum</a:t>
            </a:r>
            <a:endParaRPr sz="1800"/>
          </a:p>
          <a:p>
            <a:pPr indent="-342900" lvl="0" marL="457200" rtl="0" algn="l">
              <a:lnSpc>
                <a:spcPct val="150000"/>
              </a:lnSpc>
              <a:spcBef>
                <a:spcPts val="0"/>
              </a:spcBef>
              <a:spcAft>
                <a:spcPts val="0"/>
              </a:spcAft>
              <a:buSzPts val="1800"/>
              <a:buChar char="●"/>
            </a:pPr>
            <a:r>
              <a:rPr lang="en-PH" sz="1800"/>
              <a:t>Eardrum vibration move the chain of tiny bones in the middle ear</a:t>
            </a:r>
            <a:endParaRPr sz="1800"/>
          </a:p>
          <a:p>
            <a:pPr indent="-342900" lvl="1" marL="914400" rtl="0" algn="l">
              <a:lnSpc>
                <a:spcPct val="150000"/>
              </a:lnSpc>
              <a:spcBef>
                <a:spcPts val="0"/>
              </a:spcBef>
              <a:spcAft>
                <a:spcPts val="0"/>
              </a:spcAft>
              <a:buSzPts val="1800"/>
              <a:buChar char="○"/>
            </a:pPr>
            <a:r>
              <a:rPr lang="en-PH" sz="1800"/>
              <a:t>transfer sound to the inner ear</a:t>
            </a:r>
            <a:endParaRPr sz="1800"/>
          </a:p>
          <a:p>
            <a:pPr indent="-342900" lvl="0" marL="457200" rtl="0" algn="l">
              <a:lnSpc>
                <a:spcPct val="115000"/>
              </a:lnSpc>
              <a:spcBef>
                <a:spcPts val="0"/>
              </a:spcBef>
              <a:spcAft>
                <a:spcPts val="0"/>
              </a:spcAft>
              <a:buSzPts val="1800"/>
              <a:buChar char="●"/>
            </a:pPr>
            <a:r>
              <a:rPr lang="en-PH" sz="1800"/>
              <a:t>Hair cells detect sound, generate nerve impulses and send it to the auditory cortex</a:t>
            </a:r>
            <a:endParaRPr sz="1800"/>
          </a:p>
          <a:p>
            <a:pPr indent="0" lvl="0" marL="0" rtl="0" algn="l">
              <a:spcBef>
                <a:spcPts val="0"/>
              </a:spcBef>
              <a:spcAft>
                <a:spcPts val="0"/>
              </a:spcAft>
              <a:buNone/>
            </a:pPr>
            <a:r>
              <a:t/>
            </a:r>
            <a:endParaRPr sz="1800"/>
          </a:p>
        </p:txBody>
      </p:sp>
      <p:sp>
        <p:nvSpPr>
          <p:cNvPr id="105" name="Google Shape;105;p18"/>
          <p:cNvSpPr txBox="1"/>
          <p:nvPr/>
        </p:nvSpPr>
        <p:spPr>
          <a:xfrm>
            <a:off x="10660775" y="6191700"/>
            <a:ext cx="958800" cy="4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PH" sz="1800">
                <a:latin typeface="Times New Roman"/>
                <a:ea typeface="Times New Roman"/>
                <a:cs typeface="Times New Roman"/>
                <a:sym typeface="Times New Roman"/>
              </a:rPr>
              <a:t>[1]</a:t>
            </a:r>
            <a:endParaRPr b="1"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p:nvPr/>
        </p:nvSpPr>
        <p:spPr>
          <a:xfrm rot="5400000">
            <a:off x="337980" y="768787"/>
            <a:ext cx="1200300" cy="1034700"/>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111" name="Google Shape;111;p19"/>
          <p:cNvSpPr txBox="1"/>
          <p:nvPr/>
        </p:nvSpPr>
        <p:spPr>
          <a:xfrm>
            <a:off x="6458343" y="622275"/>
            <a:ext cx="45348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PH" sz="4800">
                <a:solidFill>
                  <a:schemeClr val="dk1"/>
                </a:solidFill>
                <a:latin typeface="Playfair Display"/>
                <a:ea typeface="Playfair Display"/>
                <a:cs typeface="Playfair Display"/>
                <a:sym typeface="Playfair Display"/>
              </a:rPr>
              <a:t>Audiometry</a:t>
            </a:r>
            <a:endParaRPr b="1"/>
          </a:p>
        </p:txBody>
      </p:sp>
      <p:sp>
        <p:nvSpPr>
          <p:cNvPr id="112" name="Google Shape;112;p19"/>
          <p:cNvSpPr txBox="1"/>
          <p:nvPr/>
        </p:nvSpPr>
        <p:spPr>
          <a:xfrm>
            <a:off x="6458350" y="1886275"/>
            <a:ext cx="5342100" cy="41868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50000"/>
              </a:lnSpc>
              <a:spcBef>
                <a:spcPts val="0"/>
              </a:spcBef>
              <a:spcAft>
                <a:spcPts val="0"/>
              </a:spcAft>
              <a:buSzPts val="1800"/>
              <a:buFont typeface="Times New Roman"/>
              <a:buChar char="●"/>
            </a:pPr>
            <a:r>
              <a:rPr lang="en-PH" sz="1800">
                <a:latin typeface="Times New Roman"/>
                <a:ea typeface="Times New Roman"/>
                <a:cs typeface="Times New Roman"/>
                <a:sym typeface="Times New Roman"/>
              </a:rPr>
              <a:t>Branch of audiology and the science of measuring hearing acuity</a:t>
            </a:r>
            <a:endParaRPr sz="1800">
              <a:latin typeface="Times New Roman"/>
              <a:ea typeface="Times New Roman"/>
              <a:cs typeface="Times New Roman"/>
              <a:sym typeface="Times New Roman"/>
            </a:endParaRPr>
          </a:p>
          <a:p>
            <a:pPr indent="-342900" lvl="1" marL="914400" marR="0" rtl="0" algn="l">
              <a:lnSpc>
                <a:spcPct val="150000"/>
              </a:lnSpc>
              <a:spcBef>
                <a:spcPts val="0"/>
              </a:spcBef>
              <a:spcAft>
                <a:spcPts val="0"/>
              </a:spcAft>
              <a:buSzPts val="1800"/>
              <a:buFont typeface="Times New Roman"/>
              <a:buChar char="○"/>
            </a:pPr>
            <a:r>
              <a:rPr lang="en-PH" sz="1800">
                <a:latin typeface="Times New Roman"/>
                <a:ea typeface="Times New Roman"/>
                <a:cs typeface="Times New Roman"/>
                <a:sym typeface="Times New Roman"/>
              </a:rPr>
              <a:t>test:  identify the issues related to the function of the ear</a:t>
            </a:r>
            <a:endParaRPr sz="1800">
              <a:latin typeface="Times New Roman"/>
              <a:ea typeface="Times New Roman"/>
              <a:cs typeface="Times New Roman"/>
              <a:sym typeface="Times New Roman"/>
            </a:endParaRPr>
          </a:p>
          <a:p>
            <a:pPr indent="-342900" lvl="0" marL="457200" marR="0" rtl="0" algn="l">
              <a:lnSpc>
                <a:spcPct val="150000"/>
              </a:lnSpc>
              <a:spcBef>
                <a:spcPts val="0"/>
              </a:spcBef>
              <a:spcAft>
                <a:spcPts val="0"/>
              </a:spcAft>
              <a:buSzPts val="1800"/>
              <a:buFont typeface="Times New Roman"/>
              <a:buChar char="●"/>
            </a:pPr>
            <a:r>
              <a:rPr b="1" lang="en-PH" sz="1800">
                <a:latin typeface="Times New Roman"/>
                <a:ea typeface="Times New Roman"/>
                <a:cs typeface="Times New Roman"/>
                <a:sym typeface="Times New Roman"/>
              </a:rPr>
              <a:t>Types of Hearing Loss:</a:t>
            </a:r>
            <a:endParaRPr b="1" sz="1800">
              <a:latin typeface="Times New Roman"/>
              <a:ea typeface="Times New Roman"/>
              <a:cs typeface="Times New Roman"/>
              <a:sym typeface="Times New Roman"/>
            </a:endParaRPr>
          </a:p>
          <a:p>
            <a:pPr indent="-342900" lvl="1" marL="914400" marR="0" rtl="0" algn="l">
              <a:lnSpc>
                <a:spcPct val="150000"/>
              </a:lnSpc>
              <a:spcBef>
                <a:spcPts val="0"/>
              </a:spcBef>
              <a:spcAft>
                <a:spcPts val="0"/>
              </a:spcAft>
              <a:buSzPts val="1800"/>
              <a:buFont typeface="Times New Roman"/>
              <a:buChar char="○"/>
            </a:pPr>
            <a:r>
              <a:rPr b="1" i="1" lang="en-PH" sz="1800">
                <a:latin typeface="Times New Roman"/>
                <a:ea typeface="Times New Roman"/>
                <a:cs typeface="Times New Roman"/>
                <a:sym typeface="Times New Roman"/>
              </a:rPr>
              <a:t>Conductive</a:t>
            </a:r>
            <a:r>
              <a:rPr lang="en-PH" sz="1800">
                <a:latin typeface="Times New Roman"/>
                <a:ea typeface="Times New Roman"/>
                <a:cs typeface="Times New Roman"/>
                <a:sym typeface="Times New Roman"/>
              </a:rPr>
              <a:t>: inefficient transfer of sound</a:t>
            </a:r>
            <a:endParaRPr sz="1800">
              <a:latin typeface="Times New Roman"/>
              <a:ea typeface="Times New Roman"/>
              <a:cs typeface="Times New Roman"/>
              <a:sym typeface="Times New Roman"/>
            </a:endParaRPr>
          </a:p>
          <a:p>
            <a:pPr indent="-342900" lvl="2" marL="1371600" marR="0" rtl="0" algn="l">
              <a:lnSpc>
                <a:spcPct val="150000"/>
              </a:lnSpc>
              <a:spcBef>
                <a:spcPts val="0"/>
              </a:spcBef>
              <a:spcAft>
                <a:spcPts val="0"/>
              </a:spcAft>
              <a:buSzPts val="1800"/>
              <a:buFont typeface="Times New Roman"/>
              <a:buChar char="■"/>
            </a:pPr>
            <a:r>
              <a:rPr lang="en-PH" sz="1800">
                <a:latin typeface="Times New Roman"/>
                <a:ea typeface="Times New Roman"/>
                <a:cs typeface="Times New Roman"/>
                <a:sym typeface="Times New Roman"/>
              </a:rPr>
              <a:t>Ex: blockage of wax in the ear </a:t>
            </a:r>
            <a:r>
              <a:rPr lang="en-PH" sz="1800">
                <a:latin typeface="Times New Roman"/>
                <a:ea typeface="Times New Roman"/>
                <a:cs typeface="Times New Roman"/>
                <a:sym typeface="Times New Roman"/>
              </a:rPr>
              <a:t>canal</a:t>
            </a:r>
            <a:endParaRPr sz="1800">
              <a:latin typeface="Times New Roman"/>
              <a:ea typeface="Times New Roman"/>
              <a:cs typeface="Times New Roman"/>
              <a:sym typeface="Times New Roman"/>
            </a:endParaRPr>
          </a:p>
          <a:p>
            <a:pPr indent="-342900" lvl="1" marL="914400" marR="0" rtl="0" algn="l">
              <a:lnSpc>
                <a:spcPct val="150000"/>
              </a:lnSpc>
              <a:spcBef>
                <a:spcPts val="0"/>
              </a:spcBef>
              <a:spcAft>
                <a:spcPts val="0"/>
              </a:spcAft>
              <a:buSzPts val="1800"/>
              <a:buFont typeface="Times New Roman"/>
              <a:buChar char="○"/>
            </a:pPr>
            <a:r>
              <a:rPr b="1" i="1" lang="en-PH" sz="1800">
                <a:latin typeface="Times New Roman"/>
                <a:ea typeface="Times New Roman"/>
                <a:cs typeface="Times New Roman"/>
                <a:sym typeface="Times New Roman"/>
              </a:rPr>
              <a:t>Sensorineural</a:t>
            </a:r>
            <a:r>
              <a:rPr lang="en-PH" sz="1800">
                <a:latin typeface="Times New Roman"/>
                <a:ea typeface="Times New Roman"/>
                <a:cs typeface="Times New Roman"/>
                <a:sym typeface="Times New Roman"/>
              </a:rPr>
              <a:t>: Problem with inner ear or auditory nerve or pathway</a:t>
            </a:r>
            <a:endParaRPr sz="1800">
              <a:latin typeface="Times New Roman"/>
              <a:ea typeface="Times New Roman"/>
              <a:cs typeface="Times New Roman"/>
              <a:sym typeface="Times New Roman"/>
            </a:endParaRPr>
          </a:p>
          <a:p>
            <a:pPr indent="-342900" lvl="2" marL="1371600" marR="0" rtl="0" algn="l">
              <a:lnSpc>
                <a:spcPct val="150000"/>
              </a:lnSpc>
              <a:spcBef>
                <a:spcPts val="0"/>
              </a:spcBef>
              <a:spcAft>
                <a:spcPts val="0"/>
              </a:spcAft>
              <a:buSzPts val="1800"/>
              <a:buFont typeface="Times New Roman"/>
              <a:buChar char="■"/>
            </a:pPr>
            <a:r>
              <a:rPr lang="en-PH" sz="1800">
                <a:latin typeface="Times New Roman"/>
                <a:ea typeface="Times New Roman"/>
                <a:cs typeface="Times New Roman"/>
                <a:sym typeface="Times New Roman"/>
              </a:rPr>
              <a:t>Ex: damage to hair cells</a:t>
            </a:r>
            <a:endParaRPr sz="1800">
              <a:latin typeface="Times New Roman"/>
              <a:ea typeface="Times New Roman"/>
              <a:cs typeface="Times New Roman"/>
              <a:sym typeface="Times New Roman"/>
            </a:endParaRPr>
          </a:p>
        </p:txBody>
      </p:sp>
      <p:sp>
        <p:nvSpPr>
          <p:cNvPr id="113" name="Google Shape;113;p19"/>
          <p:cNvSpPr/>
          <p:nvPr/>
        </p:nvSpPr>
        <p:spPr>
          <a:xfrm rot="5400000">
            <a:off x="694323" y="319579"/>
            <a:ext cx="2242500" cy="193320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114" name="Google Shape;114;p19"/>
          <p:cNvSpPr/>
          <p:nvPr/>
        </p:nvSpPr>
        <p:spPr>
          <a:xfrm rot="5400000">
            <a:off x="10768657" y="5051452"/>
            <a:ext cx="1528800" cy="131790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pic>
        <p:nvPicPr>
          <p:cNvPr descr="Image result for audiometry&quot;" id="115" name="Google Shape;115;p19"/>
          <p:cNvPicPr preferRelativeResize="0"/>
          <p:nvPr/>
        </p:nvPicPr>
        <p:blipFill>
          <a:blip r:embed="rId3">
            <a:alphaModFix/>
          </a:blip>
          <a:stretch>
            <a:fillRect/>
          </a:stretch>
        </p:blipFill>
        <p:spPr>
          <a:xfrm>
            <a:off x="420775" y="2404837"/>
            <a:ext cx="5502874" cy="2751426"/>
          </a:xfrm>
          <a:prstGeom prst="rect">
            <a:avLst/>
          </a:prstGeom>
          <a:noFill/>
          <a:ln>
            <a:noFill/>
          </a:ln>
        </p:spPr>
      </p:pic>
      <p:sp>
        <p:nvSpPr>
          <p:cNvPr id="116" name="Google Shape;116;p19"/>
          <p:cNvSpPr txBox="1"/>
          <p:nvPr/>
        </p:nvSpPr>
        <p:spPr>
          <a:xfrm>
            <a:off x="848975" y="6073075"/>
            <a:ext cx="958800" cy="4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PH" sz="1800">
                <a:latin typeface="Times New Roman"/>
                <a:ea typeface="Times New Roman"/>
                <a:cs typeface="Times New Roman"/>
                <a:sym typeface="Times New Roman"/>
              </a:rPr>
              <a:t>[1]</a:t>
            </a:r>
            <a:endParaRPr b="1"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nvSpPr>
        <p:spPr>
          <a:xfrm>
            <a:off x="899050" y="728825"/>
            <a:ext cx="42504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PH" sz="4800"/>
              <a:t>Audiometer </a:t>
            </a:r>
            <a:endParaRPr b="1" sz="4800"/>
          </a:p>
        </p:txBody>
      </p:sp>
      <p:sp>
        <p:nvSpPr>
          <p:cNvPr id="123" name="Google Shape;123;p20"/>
          <p:cNvSpPr txBox="1"/>
          <p:nvPr/>
        </p:nvSpPr>
        <p:spPr>
          <a:xfrm>
            <a:off x="899050" y="1870825"/>
            <a:ext cx="4925700" cy="46620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50000"/>
              </a:lnSpc>
              <a:spcBef>
                <a:spcPts val="0"/>
              </a:spcBef>
              <a:spcAft>
                <a:spcPts val="0"/>
              </a:spcAft>
              <a:buSzPts val="1800"/>
              <a:buFont typeface="Times New Roman"/>
              <a:buChar char="●"/>
            </a:pPr>
            <a:r>
              <a:rPr lang="en-PH" sz="1800">
                <a:latin typeface="Times New Roman"/>
                <a:ea typeface="Times New Roman"/>
                <a:cs typeface="Times New Roman"/>
                <a:sym typeface="Times New Roman"/>
              </a:rPr>
              <a:t>Price:  between $800 and $5000.</a:t>
            </a:r>
            <a:endParaRPr sz="1800">
              <a:latin typeface="Times New Roman"/>
              <a:ea typeface="Times New Roman"/>
              <a:cs typeface="Times New Roman"/>
              <a:sym typeface="Times New Roman"/>
            </a:endParaRPr>
          </a:p>
          <a:p>
            <a:pPr indent="-342900" lvl="0" marL="457200" marR="0" rtl="0" algn="l">
              <a:lnSpc>
                <a:spcPct val="150000"/>
              </a:lnSpc>
              <a:spcBef>
                <a:spcPts val="0"/>
              </a:spcBef>
              <a:spcAft>
                <a:spcPts val="0"/>
              </a:spcAft>
              <a:buSzPts val="1800"/>
              <a:buFont typeface="Times New Roman"/>
              <a:buChar char="●"/>
            </a:pPr>
            <a:r>
              <a:rPr lang="en-PH" sz="1800">
                <a:latin typeface="Times New Roman"/>
                <a:ea typeface="Times New Roman"/>
                <a:cs typeface="Times New Roman"/>
                <a:sym typeface="Times New Roman"/>
              </a:rPr>
              <a:t>Determine the ability to hear sounds</a:t>
            </a:r>
            <a:endParaRPr sz="1800">
              <a:latin typeface="Times New Roman"/>
              <a:ea typeface="Times New Roman"/>
              <a:cs typeface="Times New Roman"/>
              <a:sym typeface="Times New Roman"/>
            </a:endParaRPr>
          </a:p>
          <a:p>
            <a:pPr indent="-342900" lvl="1" marL="914400" marR="0" rtl="0" algn="l">
              <a:lnSpc>
                <a:spcPct val="150000"/>
              </a:lnSpc>
              <a:spcBef>
                <a:spcPts val="0"/>
              </a:spcBef>
              <a:spcAft>
                <a:spcPts val="0"/>
              </a:spcAft>
              <a:buSzPts val="1800"/>
              <a:buFont typeface="Times New Roman"/>
              <a:buChar char="○"/>
            </a:pPr>
            <a:r>
              <a:rPr lang="en-PH" sz="1800">
                <a:latin typeface="Times New Roman"/>
                <a:ea typeface="Times New Roman"/>
                <a:cs typeface="Times New Roman"/>
                <a:sym typeface="Times New Roman"/>
              </a:rPr>
              <a:t>tests the intensity and the tone of sounds</a:t>
            </a:r>
            <a:endParaRPr sz="1800">
              <a:latin typeface="Times New Roman"/>
              <a:ea typeface="Times New Roman"/>
              <a:cs typeface="Times New Roman"/>
              <a:sym typeface="Times New Roman"/>
            </a:endParaRPr>
          </a:p>
          <a:p>
            <a:pPr indent="-342900" lvl="0" marL="457200" marR="0" rtl="0" algn="l">
              <a:lnSpc>
                <a:spcPct val="150000"/>
              </a:lnSpc>
              <a:spcBef>
                <a:spcPts val="0"/>
              </a:spcBef>
              <a:spcAft>
                <a:spcPts val="0"/>
              </a:spcAft>
              <a:buSzPts val="1800"/>
              <a:buFont typeface="Times New Roman"/>
              <a:buChar char="●"/>
            </a:pPr>
            <a:r>
              <a:rPr lang="en-PH" sz="1800">
                <a:latin typeface="Times New Roman"/>
                <a:ea typeface="Times New Roman"/>
                <a:cs typeface="Times New Roman"/>
                <a:sym typeface="Times New Roman"/>
              </a:rPr>
              <a:t>Hearing range: 20 Hz to 20 kHz</a:t>
            </a:r>
            <a:endParaRPr sz="1800">
              <a:latin typeface="Times New Roman"/>
              <a:ea typeface="Times New Roman"/>
              <a:cs typeface="Times New Roman"/>
              <a:sym typeface="Times New Roman"/>
            </a:endParaRPr>
          </a:p>
          <a:p>
            <a:pPr indent="-342900" lvl="1" marL="914400" marR="0" rtl="0" algn="l">
              <a:lnSpc>
                <a:spcPct val="150000"/>
              </a:lnSpc>
              <a:spcBef>
                <a:spcPts val="0"/>
              </a:spcBef>
              <a:spcAft>
                <a:spcPts val="0"/>
              </a:spcAft>
              <a:buSzPts val="1800"/>
              <a:buFont typeface="Times New Roman"/>
              <a:buChar char="○"/>
            </a:pPr>
            <a:r>
              <a:rPr lang="en-PH" sz="1800">
                <a:latin typeface="Times New Roman"/>
                <a:ea typeface="Times New Roman"/>
                <a:cs typeface="Times New Roman"/>
                <a:sym typeface="Times New Roman"/>
              </a:rPr>
              <a:t>more sensitive to sounds between 1 kHz and 4 kHz</a:t>
            </a:r>
            <a:endParaRPr sz="1800">
              <a:latin typeface="Times New Roman"/>
              <a:ea typeface="Times New Roman"/>
              <a:cs typeface="Times New Roman"/>
              <a:sym typeface="Times New Roman"/>
            </a:endParaRPr>
          </a:p>
          <a:p>
            <a:pPr indent="-342900" lvl="1" marL="914400" marR="0" rtl="0" algn="l">
              <a:lnSpc>
                <a:spcPct val="150000"/>
              </a:lnSpc>
              <a:spcBef>
                <a:spcPts val="0"/>
              </a:spcBef>
              <a:spcAft>
                <a:spcPts val="0"/>
              </a:spcAft>
              <a:buSzPts val="1800"/>
              <a:buFont typeface="Times New Roman"/>
              <a:buChar char="○"/>
            </a:pPr>
            <a:r>
              <a:rPr lang="en-PH" sz="1800">
                <a:latin typeface="Times New Roman"/>
                <a:ea typeface="Times New Roman"/>
                <a:cs typeface="Times New Roman"/>
                <a:sym typeface="Times New Roman"/>
              </a:rPr>
              <a:t>The loudness of sound is measured in decibels (dB)</a:t>
            </a:r>
            <a:endParaRPr sz="1800">
              <a:latin typeface="Times New Roman"/>
              <a:ea typeface="Times New Roman"/>
              <a:cs typeface="Times New Roman"/>
              <a:sym typeface="Times New Roman"/>
            </a:endParaRPr>
          </a:p>
          <a:p>
            <a:pPr indent="-342900" lvl="0" marL="457200" marR="0" rtl="0" algn="l">
              <a:lnSpc>
                <a:spcPct val="150000"/>
              </a:lnSpc>
              <a:spcBef>
                <a:spcPts val="0"/>
              </a:spcBef>
              <a:spcAft>
                <a:spcPts val="0"/>
              </a:spcAft>
              <a:buSzPts val="1800"/>
              <a:buFont typeface="Times New Roman"/>
              <a:buChar char="●"/>
            </a:pPr>
            <a:r>
              <a:rPr lang="en-PH" sz="1800">
                <a:latin typeface="Times New Roman"/>
                <a:ea typeface="Times New Roman"/>
                <a:cs typeface="Times New Roman"/>
                <a:sym typeface="Times New Roman"/>
              </a:rPr>
              <a:t>Usually consist of an embedded hardware unit </a:t>
            </a:r>
            <a:endParaRPr sz="1800">
              <a:latin typeface="Times New Roman"/>
              <a:ea typeface="Times New Roman"/>
              <a:cs typeface="Times New Roman"/>
              <a:sym typeface="Times New Roman"/>
            </a:endParaRPr>
          </a:p>
          <a:p>
            <a:pPr indent="-342900" lvl="1" marL="914400" marR="0" rtl="0" algn="l">
              <a:lnSpc>
                <a:spcPct val="150000"/>
              </a:lnSpc>
              <a:spcBef>
                <a:spcPts val="0"/>
              </a:spcBef>
              <a:spcAft>
                <a:spcPts val="0"/>
              </a:spcAft>
              <a:buSzPts val="1800"/>
              <a:buFont typeface="Times New Roman"/>
              <a:buChar char="○"/>
            </a:pPr>
            <a:r>
              <a:rPr lang="en-PH" sz="1800">
                <a:latin typeface="Times New Roman"/>
                <a:ea typeface="Times New Roman"/>
                <a:cs typeface="Times New Roman"/>
                <a:sym typeface="Times New Roman"/>
              </a:rPr>
              <a:t>connected to a pair of headphones </a:t>
            </a:r>
            <a:endParaRPr sz="1800">
              <a:latin typeface="Times New Roman"/>
              <a:ea typeface="Times New Roman"/>
              <a:cs typeface="Times New Roman"/>
              <a:sym typeface="Times New Roman"/>
            </a:endParaRPr>
          </a:p>
          <a:p>
            <a:pPr indent="-342900" lvl="1" marL="914400" marR="0" rtl="0" algn="l">
              <a:lnSpc>
                <a:spcPct val="150000"/>
              </a:lnSpc>
              <a:spcBef>
                <a:spcPts val="0"/>
              </a:spcBef>
              <a:spcAft>
                <a:spcPts val="0"/>
              </a:spcAft>
              <a:buSzPts val="1800"/>
              <a:buFont typeface="Times New Roman"/>
              <a:buChar char="○"/>
            </a:pPr>
            <a:r>
              <a:rPr lang="en-PH" sz="1800">
                <a:latin typeface="Times New Roman"/>
                <a:ea typeface="Times New Roman"/>
                <a:cs typeface="Times New Roman"/>
                <a:sym typeface="Times New Roman"/>
              </a:rPr>
              <a:t>a test subject feedback button</a:t>
            </a:r>
            <a:endParaRPr sz="1800">
              <a:latin typeface="Times New Roman"/>
              <a:ea typeface="Times New Roman"/>
              <a:cs typeface="Times New Roman"/>
              <a:sym typeface="Times New Roman"/>
            </a:endParaRPr>
          </a:p>
        </p:txBody>
      </p:sp>
      <p:grpSp>
        <p:nvGrpSpPr>
          <p:cNvPr id="124" name="Google Shape;124;p20"/>
          <p:cNvGrpSpPr/>
          <p:nvPr/>
        </p:nvGrpSpPr>
        <p:grpSpPr>
          <a:xfrm>
            <a:off x="5675341" y="399878"/>
            <a:ext cx="1441320" cy="755197"/>
            <a:chOff x="3432616" y="337403"/>
            <a:chExt cx="1441320" cy="755197"/>
          </a:xfrm>
        </p:grpSpPr>
        <p:sp>
          <p:nvSpPr>
            <p:cNvPr id="125" name="Google Shape;125;p20"/>
            <p:cNvSpPr/>
            <p:nvPr/>
          </p:nvSpPr>
          <p:spPr>
            <a:xfrm rot="5400000">
              <a:off x="3381943" y="388076"/>
              <a:ext cx="734759" cy="63341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126" name="Google Shape;126;p20"/>
            <p:cNvSpPr/>
            <p:nvPr/>
          </p:nvSpPr>
          <p:spPr>
            <a:xfrm flipH="1" rot="-5400000">
              <a:off x="4215136" y="433800"/>
              <a:ext cx="509700" cy="80790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grpSp>
      <p:pic>
        <p:nvPicPr>
          <p:cNvPr descr="Image result for audiometer market" id="127" name="Google Shape;127;p20"/>
          <p:cNvPicPr preferRelativeResize="0"/>
          <p:nvPr/>
        </p:nvPicPr>
        <p:blipFill>
          <a:blip r:embed="rId3">
            <a:alphaModFix/>
          </a:blip>
          <a:stretch>
            <a:fillRect/>
          </a:stretch>
        </p:blipFill>
        <p:spPr>
          <a:xfrm>
            <a:off x="6228825" y="2070050"/>
            <a:ext cx="2724150" cy="1676400"/>
          </a:xfrm>
          <a:prstGeom prst="rect">
            <a:avLst/>
          </a:prstGeom>
          <a:noFill/>
          <a:ln>
            <a:noFill/>
          </a:ln>
        </p:spPr>
      </p:pic>
      <p:pic>
        <p:nvPicPr>
          <p:cNvPr descr="Image result for audiometer market" id="128" name="Google Shape;128;p20"/>
          <p:cNvPicPr preferRelativeResize="0"/>
          <p:nvPr/>
        </p:nvPicPr>
        <p:blipFill>
          <a:blip r:embed="rId4">
            <a:alphaModFix/>
          </a:blip>
          <a:stretch>
            <a:fillRect/>
          </a:stretch>
        </p:blipFill>
        <p:spPr>
          <a:xfrm>
            <a:off x="9508750" y="2386163"/>
            <a:ext cx="2619375" cy="1743075"/>
          </a:xfrm>
          <a:prstGeom prst="rect">
            <a:avLst/>
          </a:prstGeom>
          <a:noFill/>
          <a:ln>
            <a:noFill/>
          </a:ln>
        </p:spPr>
      </p:pic>
      <p:pic>
        <p:nvPicPr>
          <p:cNvPr descr="Image result for audiometer market" id="129" name="Google Shape;129;p20"/>
          <p:cNvPicPr preferRelativeResize="0"/>
          <p:nvPr/>
        </p:nvPicPr>
        <p:blipFill>
          <a:blip r:embed="rId5">
            <a:alphaModFix/>
          </a:blip>
          <a:stretch>
            <a:fillRect/>
          </a:stretch>
        </p:blipFill>
        <p:spPr>
          <a:xfrm>
            <a:off x="8796750" y="728825"/>
            <a:ext cx="2752725" cy="1657350"/>
          </a:xfrm>
          <a:prstGeom prst="rect">
            <a:avLst/>
          </a:prstGeom>
          <a:noFill/>
          <a:ln>
            <a:noFill/>
          </a:ln>
        </p:spPr>
      </p:pic>
      <p:pic>
        <p:nvPicPr>
          <p:cNvPr descr="Image result for audiometer market" id="130" name="Google Shape;130;p20"/>
          <p:cNvPicPr preferRelativeResize="0"/>
          <p:nvPr/>
        </p:nvPicPr>
        <p:blipFill>
          <a:blip r:embed="rId6">
            <a:alphaModFix/>
          </a:blip>
          <a:stretch>
            <a:fillRect/>
          </a:stretch>
        </p:blipFill>
        <p:spPr>
          <a:xfrm>
            <a:off x="7878350" y="4129238"/>
            <a:ext cx="2743200" cy="1666875"/>
          </a:xfrm>
          <a:prstGeom prst="rect">
            <a:avLst/>
          </a:prstGeom>
          <a:noFill/>
          <a:ln>
            <a:noFill/>
          </a:ln>
        </p:spPr>
      </p:pic>
      <p:sp>
        <p:nvSpPr>
          <p:cNvPr id="131" name="Google Shape;131;p20"/>
          <p:cNvSpPr txBox="1"/>
          <p:nvPr/>
        </p:nvSpPr>
        <p:spPr>
          <a:xfrm>
            <a:off x="10482025" y="6191700"/>
            <a:ext cx="1137600" cy="4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PH" sz="1800">
                <a:latin typeface="Times New Roman"/>
                <a:ea typeface="Times New Roman"/>
                <a:cs typeface="Times New Roman"/>
                <a:sym typeface="Times New Roman"/>
              </a:rPr>
              <a:t>[2] &amp; [3]</a:t>
            </a:r>
            <a:endParaRPr b="1"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p:nvPr/>
        </p:nvSpPr>
        <p:spPr>
          <a:xfrm>
            <a:off x="709275" y="3067883"/>
            <a:ext cx="1728000" cy="36000"/>
          </a:xfrm>
          <a:prstGeom prst="rect">
            <a:avLst/>
          </a:prstGeom>
          <a:solidFill>
            <a:srgbClr val="2527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137" name="Google Shape;137;p21"/>
          <p:cNvSpPr/>
          <p:nvPr/>
        </p:nvSpPr>
        <p:spPr>
          <a:xfrm>
            <a:off x="4563725" y="3067883"/>
            <a:ext cx="1728000" cy="36000"/>
          </a:xfrm>
          <a:prstGeom prst="rect">
            <a:avLst/>
          </a:prstGeom>
          <a:solidFill>
            <a:srgbClr val="2527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138" name="Google Shape;138;p21"/>
          <p:cNvSpPr/>
          <p:nvPr/>
        </p:nvSpPr>
        <p:spPr>
          <a:xfrm>
            <a:off x="8418175" y="3067883"/>
            <a:ext cx="1728000" cy="36000"/>
          </a:xfrm>
          <a:prstGeom prst="rect">
            <a:avLst/>
          </a:prstGeom>
          <a:solidFill>
            <a:srgbClr val="2527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139" name="Google Shape;139;p21"/>
          <p:cNvSpPr txBox="1"/>
          <p:nvPr/>
        </p:nvSpPr>
        <p:spPr>
          <a:xfrm>
            <a:off x="652125" y="3102732"/>
            <a:ext cx="28080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PH" sz="1800">
                <a:solidFill>
                  <a:schemeClr val="dk1"/>
                </a:solidFill>
                <a:latin typeface="Playfair Display"/>
                <a:ea typeface="Playfair Display"/>
                <a:cs typeface="Playfair Display"/>
                <a:sym typeface="Playfair Display"/>
              </a:rPr>
              <a:t>Introduction</a:t>
            </a:r>
            <a:endParaRPr b="1"/>
          </a:p>
        </p:txBody>
      </p:sp>
      <p:sp>
        <p:nvSpPr>
          <p:cNvPr id="140" name="Google Shape;140;p21"/>
          <p:cNvSpPr txBox="1"/>
          <p:nvPr/>
        </p:nvSpPr>
        <p:spPr>
          <a:xfrm>
            <a:off x="652125" y="3838700"/>
            <a:ext cx="2419500" cy="1385100"/>
          </a:xfrm>
          <a:prstGeom prst="rect">
            <a:avLst/>
          </a:prstGeom>
          <a:noFill/>
          <a:ln>
            <a:noFill/>
          </a:ln>
        </p:spPr>
        <p:txBody>
          <a:bodyPr anchorCtr="0" anchor="t" bIns="45700" lIns="91425" spcFirstLastPara="1" rIns="91425" wrap="square" tIns="45700">
            <a:noAutofit/>
          </a:bodyPr>
          <a:lstStyle/>
          <a:p>
            <a:pPr indent="-342900" lvl="0" marL="457200" marR="0" rtl="0" algn="l">
              <a:spcBef>
                <a:spcPts val="0"/>
              </a:spcBef>
              <a:spcAft>
                <a:spcPts val="0"/>
              </a:spcAft>
              <a:buClr>
                <a:schemeClr val="dk1"/>
              </a:buClr>
              <a:buSzPts val="1800"/>
              <a:buFont typeface="Times New Roman"/>
              <a:buChar char="●"/>
            </a:pPr>
            <a:r>
              <a:rPr lang="en-PH" sz="1800">
                <a:solidFill>
                  <a:schemeClr val="dk1"/>
                </a:solidFill>
                <a:latin typeface="Times New Roman"/>
                <a:ea typeface="Times New Roman"/>
                <a:cs typeface="Times New Roman"/>
                <a:sym typeface="Times New Roman"/>
              </a:rPr>
              <a:t>Name</a:t>
            </a:r>
            <a:endParaRPr sz="1800">
              <a:solidFill>
                <a:schemeClr val="dk1"/>
              </a:solidFill>
              <a:latin typeface="Times New Roman"/>
              <a:ea typeface="Times New Roman"/>
              <a:cs typeface="Times New Roman"/>
              <a:sym typeface="Times New Roman"/>
            </a:endParaRPr>
          </a:p>
          <a:p>
            <a:pPr indent="-342900" lvl="0" marL="457200" marR="0" rtl="0" algn="l">
              <a:spcBef>
                <a:spcPts val="0"/>
              </a:spcBef>
              <a:spcAft>
                <a:spcPts val="0"/>
              </a:spcAft>
              <a:buClr>
                <a:schemeClr val="dk1"/>
              </a:buClr>
              <a:buSzPts val="1800"/>
              <a:buFont typeface="Times New Roman"/>
              <a:buChar char="●"/>
            </a:pPr>
            <a:r>
              <a:rPr lang="en-PH" sz="1800">
                <a:solidFill>
                  <a:schemeClr val="dk1"/>
                </a:solidFill>
                <a:latin typeface="Times New Roman"/>
                <a:ea typeface="Times New Roman"/>
                <a:cs typeface="Times New Roman"/>
                <a:sym typeface="Times New Roman"/>
              </a:rPr>
              <a:t>Age</a:t>
            </a:r>
            <a:endParaRPr sz="1800">
              <a:solidFill>
                <a:schemeClr val="dk1"/>
              </a:solidFill>
              <a:latin typeface="Times New Roman"/>
              <a:ea typeface="Times New Roman"/>
              <a:cs typeface="Times New Roman"/>
              <a:sym typeface="Times New Roman"/>
            </a:endParaRPr>
          </a:p>
          <a:p>
            <a:pPr indent="-342900" lvl="0" marL="457200" marR="0" rtl="0" algn="l">
              <a:spcBef>
                <a:spcPts val="0"/>
              </a:spcBef>
              <a:spcAft>
                <a:spcPts val="0"/>
              </a:spcAft>
              <a:buClr>
                <a:schemeClr val="dk1"/>
              </a:buClr>
              <a:buSzPts val="1800"/>
              <a:buFont typeface="Times New Roman"/>
              <a:buChar char="●"/>
            </a:pPr>
            <a:r>
              <a:rPr lang="en-PH" sz="1800">
                <a:solidFill>
                  <a:schemeClr val="dk1"/>
                </a:solidFill>
                <a:latin typeface="Times New Roman"/>
                <a:ea typeface="Times New Roman"/>
                <a:cs typeface="Times New Roman"/>
                <a:sym typeface="Times New Roman"/>
              </a:rPr>
              <a:t>Gender</a:t>
            </a:r>
            <a:endParaRPr sz="1800">
              <a:solidFill>
                <a:schemeClr val="dk1"/>
              </a:solidFill>
              <a:latin typeface="Times New Roman"/>
              <a:ea typeface="Times New Roman"/>
              <a:cs typeface="Times New Roman"/>
              <a:sym typeface="Times New Roman"/>
            </a:endParaRPr>
          </a:p>
        </p:txBody>
      </p:sp>
      <p:sp>
        <p:nvSpPr>
          <p:cNvPr id="141" name="Google Shape;141;p21"/>
          <p:cNvSpPr txBox="1"/>
          <p:nvPr/>
        </p:nvSpPr>
        <p:spPr>
          <a:xfrm>
            <a:off x="4455775" y="3126796"/>
            <a:ext cx="28080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PH" sz="1800">
                <a:solidFill>
                  <a:schemeClr val="dk1"/>
                </a:solidFill>
                <a:latin typeface="Playfair Display"/>
                <a:ea typeface="Playfair Display"/>
                <a:cs typeface="Playfair Display"/>
                <a:sym typeface="Playfair Display"/>
              </a:rPr>
              <a:t>Volume Adjustment</a:t>
            </a:r>
            <a:endParaRPr b="1"/>
          </a:p>
        </p:txBody>
      </p:sp>
      <p:sp>
        <p:nvSpPr>
          <p:cNvPr id="142" name="Google Shape;142;p21"/>
          <p:cNvSpPr txBox="1"/>
          <p:nvPr/>
        </p:nvSpPr>
        <p:spPr>
          <a:xfrm>
            <a:off x="4462125" y="3838700"/>
            <a:ext cx="2547900" cy="1385100"/>
          </a:xfrm>
          <a:prstGeom prst="rect">
            <a:avLst/>
          </a:prstGeom>
          <a:noFill/>
          <a:ln>
            <a:noFill/>
          </a:ln>
        </p:spPr>
        <p:txBody>
          <a:bodyPr anchorCtr="0" anchor="t" bIns="45700" lIns="91425" spcFirstLastPara="1" rIns="91425" wrap="square" tIns="45700">
            <a:noAutofit/>
          </a:bodyPr>
          <a:lstStyle/>
          <a:p>
            <a:pPr indent="-342900" lvl="0" marL="457200" marR="0" rtl="0" algn="l">
              <a:spcBef>
                <a:spcPts val="0"/>
              </a:spcBef>
              <a:spcAft>
                <a:spcPts val="0"/>
              </a:spcAft>
              <a:buClr>
                <a:schemeClr val="dk1"/>
              </a:buClr>
              <a:buSzPts val="1800"/>
              <a:buFont typeface="Times New Roman"/>
              <a:buChar char="●"/>
            </a:pPr>
            <a:r>
              <a:rPr lang="en-PH" sz="1800">
                <a:solidFill>
                  <a:schemeClr val="dk1"/>
                </a:solidFill>
                <a:latin typeface="Times New Roman"/>
                <a:ea typeface="Times New Roman"/>
                <a:cs typeface="Times New Roman"/>
                <a:sym typeface="Times New Roman"/>
              </a:rPr>
              <a:t>Display a sound</a:t>
            </a:r>
            <a:endParaRPr sz="1800">
              <a:solidFill>
                <a:schemeClr val="dk1"/>
              </a:solidFill>
              <a:latin typeface="Times New Roman"/>
              <a:ea typeface="Times New Roman"/>
              <a:cs typeface="Times New Roman"/>
              <a:sym typeface="Times New Roman"/>
            </a:endParaRPr>
          </a:p>
          <a:p>
            <a:pPr indent="-342900" lvl="0" marL="457200" marR="0" rtl="0" algn="l">
              <a:spcBef>
                <a:spcPts val="0"/>
              </a:spcBef>
              <a:spcAft>
                <a:spcPts val="0"/>
              </a:spcAft>
              <a:buClr>
                <a:schemeClr val="dk1"/>
              </a:buClr>
              <a:buSzPts val="1800"/>
              <a:buFont typeface="Times New Roman"/>
              <a:buChar char="●"/>
            </a:pPr>
            <a:r>
              <a:rPr lang="en-PH" sz="1800">
                <a:solidFill>
                  <a:schemeClr val="dk1"/>
                </a:solidFill>
                <a:latin typeface="Times New Roman"/>
                <a:ea typeface="Times New Roman"/>
                <a:cs typeface="Times New Roman"/>
                <a:sym typeface="Times New Roman"/>
              </a:rPr>
              <a:t>Ask user to adjust the volume until the sound is </a:t>
            </a:r>
            <a:r>
              <a:rPr lang="en-PH" sz="1800">
                <a:solidFill>
                  <a:schemeClr val="dk1"/>
                </a:solidFill>
                <a:latin typeface="Times New Roman"/>
                <a:ea typeface="Times New Roman"/>
                <a:cs typeface="Times New Roman"/>
                <a:sym typeface="Times New Roman"/>
              </a:rPr>
              <a:t>acceptable</a:t>
            </a:r>
            <a:endParaRPr sz="1800">
              <a:solidFill>
                <a:schemeClr val="dk1"/>
              </a:solidFill>
              <a:latin typeface="Times New Roman"/>
              <a:ea typeface="Times New Roman"/>
              <a:cs typeface="Times New Roman"/>
              <a:sym typeface="Times New Roman"/>
            </a:endParaRPr>
          </a:p>
        </p:txBody>
      </p:sp>
      <p:sp>
        <p:nvSpPr>
          <p:cNvPr id="143" name="Google Shape;143;p21"/>
          <p:cNvSpPr txBox="1"/>
          <p:nvPr/>
        </p:nvSpPr>
        <p:spPr>
          <a:xfrm>
            <a:off x="8392775" y="3102732"/>
            <a:ext cx="28080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PH" sz="1800">
                <a:solidFill>
                  <a:schemeClr val="dk1"/>
                </a:solidFill>
                <a:latin typeface="Playfair Display"/>
                <a:ea typeface="Playfair Display"/>
                <a:cs typeface="Playfair Display"/>
                <a:sym typeface="Playfair Display"/>
              </a:rPr>
              <a:t>Hearing Test</a:t>
            </a:r>
            <a:endParaRPr b="1"/>
          </a:p>
        </p:txBody>
      </p:sp>
      <p:sp>
        <p:nvSpPr>
          <p:cNvPr id="144" name="Google Shape;144;p21"/>
          <p:cNvSpPr txBox="1"/>
          <p:nvPr/>
        </p:nvSpPr>
        <p:spPr>
          <a:xfrm>
            <a:off x="8373725" y="3838700"/>
            <a:ext cx="2949300" cy="1385100"/>
          </a:xfrm>
          <a:prstGeom prst="rect">
            <a:avLst/>
          </a:prstGeom>
          <a:noFill/>
          <a:ln>
            <a:noFill/>
          </a:ln>
        </p:spPr>
        <p:txBody>
          <a:bodyPr anchorCtr="0" anchor="t" bIns="45700" lIns="91425" spcFirstLastPara="1" rIns="91425" wrap="square" tIns="45700">
            <a:noAutofit/>
          </a:bodyPr>
          <a:lstStyle/>
          <a:p>
            <a:pPr indent="-342900" lvl="0" marL="457200" marR="0" rtl="0" algn="l">
              <a:spcBef>
                <a:spcPts val="0"/>
              </a:spcBef>
              <a:spcAft>
                <a:spcPts val="0"/>
              </a:spcAft>
              <a:buClr>
                <a:schemeClr val="dk1"/>
              </a:buClr>
              <a:buSzPts val="1800"/>
              <a:buFont typeface="Times New Roman"/>
              <a:buChar char="●"/>
            </a:pPr>
            <a:r>
              <a:rPr lang="en-PH" sz="1800">
                <a:solidFill>
                  <a:schemeClr val="dk1"/>
                </a:solidFill>
                <a:latin typeface="Times New Roman"/>
                <a:ea typeface="Times New Roman"/>
                <a:cs typeface="Times New Roman"/>
                <a:sym typeface="Times New Roman"/>
              </a:rPr>
              <a:t>Play 10 sounds</a:t>
            </a:r>
            <a:endParaRPr sz="1800">
              <a:solidFill>
                <a:schemeClr val="dk1"/>
              </a:solidFill>
              <a:latin typeface="Times New Roman"/>
              <a:ea typeface="Times New Roman"/>
              <a:cs typeface="Times New Roman"/>
              <a:sym typeface="Times New Roman"/>
            </a:endParaRPr>
          </a:p>
          <a:p>
            <a:pPr indent="-342900" lvl="0" marL="457200" marR="0" rtl="0" algn="l">
              <a:spcBef>
                <a:spcPts val="0"/>
              </a:spcBef>
              <a:spcAft>
                <a:spcPts val="0"/>
              </a:spcAft>
              <a:buClr>
                <a:schemeClr val="dk1"/>
              </a:buClr>
              <a:buSzPts val="1800"/>
              <a:buFont typeface="Times New Roman"/>
              <a:buChar char="●"/>
            </a:pPr>
            <a:r>
              <a:rPr lang="en-PH" sz="1800">
                <a:solidFill>
                  <a:schemeClr val="dk1"/>
                </a:solidFill>
                <a:latin typeface="Times New Roman"/>
                <a:ea typeface="Times New Roman"/>
                <a:cs typeface="Times New Roman"/>
                <a:sym typeface="Times New Roman"/>
              </a:rPr>
              <a:t>f range: 250 to 10000 Hz</a:t>
            </a:r>
            <a:endParaRPr sz="1800">
              <a:solidFill>
                <a:schemeClr val="dk1"/>
              </a:solidFill>
              <a:latin typeface="Times New Roman"/>
              <a:ea typeface="Times New Roman"/>
              <a:cs typeface="Times New Roman"/>
              <a:sym typeface="Times New Roman"/>
            </a:endParaRPr>
          </a:p>
          <a:p>
            <a:pPr indent="-342900" lvl="0" marL="457200" marR="0" rtl="0" algn="l">
              <a:spcBef>
                <a:spcPts val="0"/>
              </a:spcBef>
              <a:spcAft>
                <a:spcPts val="0"/>
              </a:spcAft>
              <a:buClr>
                <a:schemeClr val="dk1"/>
              </a:buClr>
              <a:buSzPts val="1800"/>
              <a:buFont typeface="Times New Roman"/>
              <a:buChar char="●"/>
            </a:pPr>
            <a:r>
              <a:rPr lang="en-PH" sz="1800">
                <a:solidFill>
                  <a:schemeClr val="dk1"/>
                </a:solidFill>
                <a:latin typeface="Times New Roman"/>
                <a:ea typeface="Times New Roman"/>
                <a:cs typeface="Times New Roman"/>
                <a:sym typeface="Times New Roman"/>
              </a:rPr>
              <a:t>A range: 0 to 10</a:t>
            </a:r>
            <a:endParaRPr sz="1800">
              <a:solidFill>
                <a:schemeClr val="dk1"/>
              </a:solidFill>
              <a:latin typeface="Times New Roman"/>
              <a:ea typeface="Times New Roman"/>
              <a:cs typeface="Times New Roman"/>
              <a:sym typeface="Times New Roman"/>
            </a:endParaRPr>
          </a:p>
          <a:p>
            <a:pPr indent="-342900" lvl="0" marL="457200" marR="0" rtl="0" algn="l">
              <a:spcBef>
                <a:spcPts val="0"/>
              </a:spcBef>
              <a:spcAft>
                <a:spcPts val="0"/>
              </a:spcAft>
              <a:buClr>
                <a:schemeClr val="dk1"/>
              </a:buClr>
              <a:buSzPts val="1800"/>
              <a:buFont typeface="Times New Roman"/>
              <a:buChar char="●"/>
            </a:pPr>
            <a:r>
              <a:rPr lang="en-PH" sz="1800">
                <a:solidFill>
                  <a:schemeClr val="dk1"/>
                </a:solidFill>
                <a:latin typeface="Times New Roman"/>
                <a:ea typeface="Times New Roman"/>
                <a:cs typeface="Times New Roman"/>
                <a:sym typeface="Times New Roman"/>
              </a:rPr>
              <a:t>Both f and A are generated randomly</a:t>
            </a:r>
            <a:endParaRPr sz="1800">
              <a:solidFill>
                <a:schemeClr val="dk1"/>
              </a:solidFill>
              <a:latin typeface="Times New Roman"/>
              <a:ea typeface="Times New Roman"/>
              <a:cs typeface="Times New Roman"/>
              <a:sym typeface="Times New Roman"/>
            </a:endParaRPr>
          </a:p>
        </p:txBody>
      </p:sp>
      <p:sp>
        <p:nvSpPr>
          <p:cNvPr id="145" name="Google Shape;145;p21"/>
          <p:cNvSpPr/>
          <p:nvPr/>
        </p:nvSpPr>
        <p:spPr>
          <a:xfrm rot="5400000">
            <a:off x="10205499" y="1405121"/>
            <a:ext cx="1200330" cy="1034768"/>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146" name="Google Shape;146;p21"/>
          <p:cNvSpPr/>
          <p:nvPr/>
        </p:nvSpPr>
        <p:spPr>
          <a:xfrm rot="5400000">
            <a:off x="277234" y="632871"/>
            <a:ext cx="2242500" cy="193320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147" name="Google Shape;147;p21"/>
          <p:cNvSpPr/>
          <p:nvPr/>
        </p:nvSpPr>
        <p:spPr>
          <a:xfrm rot="5400000">
            <a:off x="1396274" y="367404"/>
            <a:ext cx="1528800" cy="131790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148" name="Google Shape;148;p21"/>
          <p:cNvSpPr/>
          <p:nvPr/>
        </p:nvSpPr>
        <p:spPr>
          <a:xfrm rot="-5400000">
            <a:off x="9209583" y="367378"/>
            <a:ext cx="1528785" cy="1317918"/>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149" name="Google Shape;149;p21"/>
          <p:cNvSpPr txBox="1"/>
          <p:nvPr/>
        </p:nvSpPr>
        <p:spPr>
          <a:xfrm>
            <a:off x="3159313" y="1032113"/>
            <a:ext cx="5686500" cy="178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PH" sz="6000">
                <a:latin typeface="Times New Roman"/>
                <a:ea typeface="Times New Roman"/>
                <a:cs typeface="Times New Roman"/>
                <a:sym typeface="Times New Roman"/>
              </a:rPr>
              <a:t>Procedure</a:t>
            </a:r>
            <a:endParaRPr b="1" sz="6000">
              <a:latin typeface="Times New Roman"/>
              <a:ea typeface="Times New Roman"/>
              <a:cs typeface="Times New Roman"/>
              <a:sym typeface="Times New Roman"/>
            </a:endParaRPr>
          </a:p>
        </p:txBody>
      </p:sp>
      <p:sp>
        <p:nvSpPr>
          <p:cNvPr id="150" name="Google Shape;150;p21"/>
          <p:cNvSpPr/>
          <p:nvPr/>
        </p:nvSpPr>
        <p:spPr>
          <a:xfrm rot="5400000">
            <a:off x="2190630" y="4864087"/>
            <a:ext cx="1200300" cy="1034700"/>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151" name="Google Shape;151;p21"/>
          <p:cNvSpPr/>
          <p:nvPr/>
        </p:nvSpPr>
        <p:spPr>
          <a:xfrm rot="5400000">
            <a:off x="2546973" y="4414879"/>
            <a:ext cx="2242500" cy="193320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nvSpPr>
        <p:spPr>
          <a:xfrm>
            <a:off x="482939" y="337403"/>
            <a:ext cx="5899354"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PH" sz="4800">
                <a:solidFill>
                  <a:schemeClr val="dk1"/>
                </a:solidFill>
                <a:latin typeface="Playfair Display"/>
                <a:ea typeface="Playfair Display"/>
                <a:cs typeface="Playfair Display"/>
                <a:sym typeface="Playfair Display"/>
              </a:rPr>
              <a:t>Introduction</a:t>
            </a:r>
            <a:endParaRPr/>
          </a:p>
        </p:txBody>
      </p:sp>
      <p:grpSp>
        <p:nvGrpSpPr>
          <p:cNvPr id="157" name="Google Shape;157;p22"/>
          <p:cNvGrpSpPr/>
          <p:nvPr/>
        </p:nvGrpSpPr>
        <p:grpSpPr>
          <a:xfrm>
            <a:off x="4229030" y="337403"/>
            <a:ext cx="633413" cy="755276"/>
            <a:chOff x="3432616" y="337403"/>
            <a:chExt cx="633413" cy="755276"/>
          </a:xfrm>
        </p:grpSpPr>
        <p:sp>
          <p:nvSpPr>
            <p:cNvPr id="158" name="Google Shape;158;p22"/>
            <p:cNvSpPr/>
            <p:nvPr/>
          </p:nvSpPr>
          <p:spPr>
            <a:xfrm rot="5400000">
              <a:off x="3381943" y="388076"/>
              <a:ext cx="734759" cy="63341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159" name="Google Shape;159;p22"/>
            <p:cNvSpPr/>
            <p:nvPr/>
          </p:nvSpPr>
          <p:spPr>
            <a:xfrm rot="5400000">
              <a:off x="3591397" y="618047"/>
              <a:ext cx="509790" cy="439474"/>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grpSp>
      <p:pic>
        <p:nvPicPr>
          <p:cNvPr id="160" name="Google Shape;160;p22"/>
          <p:cNvPicPr preferRelativeResize="0"/>
          <p:nvPr/>
        </p:nvPicPr>
        <p:blipFill>
          <a:blip r:embed="rId3">
            <a:alphaModFix/>
          </a:blip>
          <a:stretch>
            <a:fillRect/>
          </a:stretch>
        </p:blipFill>
        <p:spPr>
          <a:xfrm>
            <a:off x="152400" y="1526362"/>
            <a:ext cx="11887200" cy="1255800"/>
          </a:xfrm>
          <a:prstGeom prst="rect">
            <a:avLst/>
          </a:prstGeom>
          <a:noFill/>
          <a:ln>
            <a:noFill/>
          </a:ln>
        </p:spPr>
      </p:pic>
      <p:pic>
        <p:nvPicPr>
          <p:cNvPr id="161" name="Google Shape;161;p22"/>
          <p:cNvPicPr preferRelativeResize="0"/>
          <p:nvPr/>
        </p:nvPicPr>
        <p:blipFill>
          <a:blip r:embed="rId4">
            <a:alphaModFix/>
          </a:blip>
          <a:stretch>
            <a:fillRect/>
          </a:stretch>
        </p:blipFill>
        <p:spPr>
          <a:xfrm>
            <a:off x="319075" y="4793775"/>
            <a:ext cx="3733800" cy="1819275"/>
          </a:xfrm>
          <a:prstGeom prst="rect">
            <a:avLst/>
          </a:prstGeom>
          <a:noFill/>
          <a:ln>
            <a:noFill/>
          </a:ln>
        </p:spPr>
      </p:pic>
      <p:pic>
        <p:nvPicPr>
          <p:cNvPr id="162" name="Google Shape;162;p22"/>
          <p:cNvPicPr preferRelativeResize="0"/>
          <p:nvPr/>
        </p:nvPicPr>
        <p:blipFill>
          <a:blip r:embed="rId5">
            <a:alphaModFix/>
          </a:blip>
          <a:stretch>
            <a:fillRect/>
          </a:stretch>
        </p:blipFill>
        <p:spPr>
          <a:xfrm>
            <a:off x="5019100" y="4725650"/>
            <a:ext cx="2886075" cy="1828800"/>
          </a:xfrm>
          <a:prstGeom prst="rect">
            <a:avLst/>
          </a:prstGeom>
          <a:noFill/>
          <a:ln>
            <a:noFill/>
          </a:ln>
        </p:spPr>
      </p:pic>
      <p:pic>
        <p:nvPicPr>
          <p:cNvPr id="163" name="Google Shape;163;p22"/>
          <p:cNvPicPr preferRelativeResize="0"/>
          <p:nvPr/>
        </p:nvPicPr>
        <p:blipFill>
          <a:blip r:embed="rId6">
            <a:alphaModFix/>
          </a:blip>
          <a:stretch>
            <a:fillRect/>
          </a:stretch>
        </p:blipFill>
        <p:spPr>
          <a:xfrm>
            <a:off x="8871400" y="4725662"/>
            <a:ext cx="2584284" cy="1702063"/>
          </a:xfrm>
          <a:prstGeom prst="rect">
            <a:avLst/>
          </a:prstGeom>
          <a:noFill/>
          <a:ln>
            <a:noFill/>
          </a:ln>
        </p:spPr>
      </p:pic>
      <p:pic>
        <p:nvPicPr>
          <p:cNvPr id="164" name="Google Shape;164;p22"/>
          <p:cNvPicPr preferRelativeResize="0"/>
          <p:nvPr/>
        </p:nvPicPr>
        <p:blipFill>
          <a:blip r:embed="rId7">
            <a:alphaModFix/>
          </a:blip>
          <a:stretch>
            <a:fillRect/>
          </a:stretch>
        </p:blipFill>
        <p:spPr>
          <a:xfrm>
            <a:off x="2736350" y="2934562"/>
            <a:ext cx="5886091" cy="16386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nvSpPr>
        <p:spPr>
          <a:xfrm>
            <a:off x="482939" y="337403"/>
            <a:ext cx="5899354"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PH" sz="4800">
                <a:solidFill>
                  <a:schemeClr val="dk1"/>
                </a:solidFill>
                <a:latin typeface="Playfair Display"/>
                <a:ea typeface="Playfair Display"/>
                <a:cs typeface="Playfair Display"/>
                <a:sym typeface="Playfair Display"/>
              </a:rPr>
              <a:t>Volume Adjustment</a:t>
            </a:r>
            <a:endParaRPr/>
          </a:p>
        </p:txBody>
      </p:sp>
      <p:grpSp>
        <p:nvGrpSpPr>
          <p:cNvPr id="171" name="Google Shape;171;p23"/>
          <p:cNvGrpSpPr/>
          <p:nvPr/>
        </p:nvGrpSpPr>
        <p:grpSpPr>
          <a:xfrm>
            <a:off x="6656393" y="375266"/>
            <a:ext cx="633413" cy="755276"/>
            <a:chOff x="3432616" y="337403"/>
            <a:chExt cx="633413" cy="755276"/>
          </a:xfrm>
        </p:grpSpPr>
        <p:sp>
          <p:nvSpPr>
            <p:cNvPr id="172" name="Google Shape;172;p23"/>
            <p:cNvSpPr/>
            <p:nvPr/>
          </p:nvSpPr>
          <p:spPr>
            <a:xfrm rot="5400000">
              <a:off x="3381943" y="388076"/>
              <a:ext cx="734759" cy="63341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173" name="Google Shape;173;p23"/>
            <p:cNvSpPr/>
            <p:nvPr/>
          </p:nvSpPr>
          <p:spPr>
            <a:xfrm rot="5400000">
              <a:off x="3591397" y="618047"/>
              <a:ext cx="509790" cy="439474"/>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grpSp>
      <p:pic>
        <p:nvPicPr>
          <p:cNvPr id="174" name="Google Shape;174;p23"/>
          <p:cNvPicPr preferRelativeResize="0"/>
          <p:nvPr/>
        </p:nvPicPr>
        <p:blipFill>
          <a:blip r:embed="rId3">
            <a:alphaModFix/>
          </a:blip>
          <a:stretch>
            <a:fillRect/>
          </a:stretch>
        </p:blipFill>
        <p:spPr>
          <a:xfrm>
            <a:off x="7929731" y="607450"/>
            <a:ext cx="3581714" cy="1420775"/>
          </a:xfrm>
          <a:prstGeom prst="rect">
            <a:avLst/>
          </a:prstGeom>
          <a:noFill/>
          <a:ln>
            <a:noFill/>
          </a:ln>
        </p:spPr>
      </p:pic>
      <p:pic>
        <p:nvPicPr>
          <p:cNvPr id="175" name="Google Shape;175;p23"/>
          <p:cNvPicPr preferRelativeResize="0"/>
          <p:nvPr/>
        </p:nvPicPr>
        <p:blipFill>
          <a:blip r:embed="rId4">
            <a:alphaModFix/>
          </a:blip>
          <a:stretch>
            <a:fillRect/>
          </a:stretch>
        </p:blipFill>
        <p:spPr>
          <a:xfrm>
            <a:off x="8855675" y="2433075"/>
            <a:ext cx="2943225" cy="1866900"/>
          </a:xfrm>
          <a:prstGeom prst="rect">
            <a:avLst/>
          </a:prstGeom>
          <a:noFill/>
          <a:ln>
            <a:noFill/>
          </a:ln>
        </p:spPr>
      </p:pic>
      <p:pic>
        <p:nvPicPr>
          <p:cNvPr id="176" name="Google Shape;176;p23"/>
          <p:cNvPicPr preferRelativeResize="0"/>
          <p:nvPr/>
        </p:nvPicPr>
        <p:blipFill>
          <a:blip r:embed="rId5">
            <a:alphaModFix/>
          </a:blip>
          <a:stretch>
            <a:fillRect/>
          </a:stretch>
        </p:blipFill>
        <p:spPr>
          <a:xfrm>
            <a:off x="8830950" y="4704813"/>
            <a:ext cx="3371850" cy="1552575"/>
          </a:xfrm>
          <a:prstGeom prst="rect">
            <a:avLst/>
          </a:prstGeom>
          <a:noFill/>
          <a:ln>
            <a:noFill/>
          </a:ln>
        </p:spPr>
      </p:pic>
      <p:pic>
        <p:nvPicPr>
          <p:cNvPr id="177" name="Google Shape;177;p23"/>
          <p:cNvPicPr preferRelativeResize="0"/>
          <p:nvPr/>
        </p:nvPicPr>
        <p:blipFill>
          <a:blip r:embed="rId6">
            <a:alphaModFix/>
          </a:blip>
          <a:stretch>
            <a:fillRect/>
          </a:stretch>
        </p:blipFill>
        <p:spPr>
          <a:xfrm>
            <a:off x="0" y="2028225"/>
            <a:ext cx="8855676" cy="4065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p:nvPr/>
        </p:nvSpPr>
        <p:spPr>
          <a:xfrm>
            <a:off x="2421850" y="1581575"/>
            <a:ext cx="2287800" cy="494400"/>
          </a:xfrm>
          <a:prstGeom prst="roundRect">
            <a:avLst>
              <a:gd fmla="val 16667" name="adj"/>
            </a:avLst>
          </a:prstGeom>
          <a:solidFill>
            <a:srgbClr val="222A35"/>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PH" sz="1800">
                <a:solidFill>
                  <a:schemeClr val="lt1"/>
                </a:solidFill>
                <a:latin typeface="Lato Light"/>
                <a:ea typeface="Lato Light"/>
                <a:cs typeface="Lato Light"/>
                <a:sym typeface="Lato Light"/>
              </a:rPr>
              <a:t>Sampling Frequency</a:t>
            </a:r>
            <a:endParaRPr sz="1800"/>
          </a:p>
        </p:txBody>
      </p:sp>
      <p:sp>
        <p:nvSpPr>
          <p:cNvPr id="183" name="Google Shape;183;p24"/>
          <p:cNvSpPr txBox="1"/>
          <p:nvPr/>
        </p:nvSpPr>
        <p:spPr>
          <a:xfrm>
            <a:off x="482939" y="337403"/>
            <a:ext cx="5899354"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PH" sz="4800">
                <a:solidFill>
                  <a:schemeClr val="dk1"/>
                </a:solidFill>
                <a:latin typeface="Playfair Display"/>
                <a:ea typeface="Playfair Display"/>
                <a:cs typeface="Playfair Display"/>
                <a:sym typeface="Playfair Display"/>
              </a:rPr>
              <a:t>Test </a:t>
            </a:r>
            <a:r>
              <a:rPr lang="en-PH" sz="4800">
                <a:solidFill>
                  <a:schemeClr val="dk1"/>
                </a:solidFill>
                <a:latin typeface="Playfair Display"/>
                <a:ea typeface="Playfair Display"/>
                <a:cs typeface="Playfair Display"/>
                <a:sym typeface="Playfair Display"/>
              </a:rPr>
              <a:t>Setup</a:t>
            </a:r>
            <a:endParaRPr/>
          </a:p>
        </p:txBody>
      </p:sp>
      <p:grpSp>
        <p:nvGrpSpPr>
          <p:cNvPr id="184" name="Google Shape;184;p24"/>
          <p:cNvGrpSpPr/>
          <p:nvPr/>
        </p:nvGrpSpPr>
        <p:grpSpPr>
          <a:xfrm>
            <a:off x="3928368" y="320791"/>
            <a:ext cx="633413" cy="755276"/>
            <a:chOff x="3432616" y="337403"/>
            <a:chExt cx="633413" cy="755276"/>
          </a:xfrm>
        </p:grpSpPr>
        <p:sp>
          <p:nvSpPr>
            <p:cNvPr id="185" name="Google Shape;185;p24"/>
            <p:cNvSpPr/>
            <p:nvPr/>
          </p:nvSpPr>
          <p:spPr>
            <a:xfrm rot="5400000">
              <a:off x="3381943" y="388076"/>
              <a:ext cx="734759" cy="63341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186" name="Google Shape;186;p24"/>
            <p:cNvSpPr/>
            <p:nvPr/>
          </p:nvSpPr>
          <p:spPr>
            <a:xfrm rot="5400000">
              <a:off x="3591397" y="618047"/>
              <a:ext cx="509790" cy="439474"/>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grpSp>
      <p:sp>
        <p:nvSpPr>
          <p:cNvPr id="187" name="Google Shape;187;p24"/>
          <p:cNvSpPr/>
          <p:nvPr/>
        </p:nvSpPr>
        <p:spPr>
          <a:xfrm>
            <a:off x="864075" y="2790125"/>
            <a:ext cx="1713600" cy="494400"/>
          </a:xfrm>
          <a:prstGeom prst="roundRect">
            <a:avLst>
              <a:gd fmla="val 16667" name="adj"/>
            </a:avLst>
          </a:prstGeom>
          <a:solidFill>
            <a:srgbClr val="222A35"/>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PH" sz="1800">
                <a:solidFill>
                  <a:schemeClr val="lt1"/>
                </a:solidFill>
                <a:latin typeface="Lato Light"/>
                <a:ea typeface="Lato Light"/>
                <a:cs typeface="Lato Light"/>
                <a:sym typeface="Lato Light"/>
              </a:rPr>
              <a:t>Sampling Time</a:t>
            </a:r>
            <a:endParaRPr sz="1800"/>
          </a:p>
        </p:txBody>
      </p:sp>
      <p:sp>
        <p:nvSpPr>
          <p:cNvPr id="188" name="Google Shape;188;p24"/>
          <p:cNvSpPr/>
          <p:nvPr/>
        </p:nvSpPr>
        <p:spPr>
          <a:xfrm>
            <a:off x="647250" y="3903250"/>
            <a:ext cx="1291800" cy="494400"/>
          </a:xfrm>
          <a:prstGeom prst="roundRect">
            <a:avLst>
              <a:gd fmla="val 16667" name="adj"/>
            </a:avLst>
          </a:prstGeom>
          <a:solidFill>
            <a:srgbClr val="222A35"/>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PH" sz="1800">
                <a:solidFill>
                  <a:schemeClr val="lt1"/>
                </a:solidFill>
                <a:latin typeface="Lato Light"/>
                <a:ea typeface="Lato Light"/>
                <a:cs typeface="Lato Light"/>
                <a:sym typeface="Lato Light"/>
              </a:rPr>
              <a:t>Amplitude</a:t>
            </a:r>
            <a:endParaRPr sz="1800"/>
          </a:p>
        </p:txBody>
      </p:sp>
      <p:sp>
        <p:nvSpPr>
          <p:cNvPr id="189" name="Google Shape;189;p24"/>
          <p:cNvSpPr/>
          <p:nvPr/>
        </p:nvSpPr>
        <p:spPr>
          <a:xfrm>
            <a:off x="1668725" y="5016375"/>
            <a:ext cx="1877400" cy="494400"/>
          </a:xfrm>
          <a:prstGeom prst="roundRect">
            <a:avLst>
              <a:gd fmla="val 16667" name="adj"/>
            </a:avLst>
          </a:prstGeom>
          <a:solidFill>
            <a:srgbClr val="222A35"/>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PH" sz="1800">
                <a:solidFill>
                  <a:schemeClr val="lt1"/>
                </a:solidFill>
                <a:latin typeface="Lato Light"/>
                <a:ea typeface="Lato Light"/>
                <a:cs typeface="Lato Light"/>
                <a:sym typeface="Lato Light"/>
              </a:rPr>
              <a:t>Test Frequency</a:t>
            </a:r>
            <a:endParaRPr sz="1800"/>
          </a:p>
        </p:txBody>
      </p:sp>
      <p:sp>
        <p:nvSpPr>
          <p:cNvPr id="190" name="Google Shape;190;p24"/>
          <p:cNvSpPr/>
          <p:nvPr/>
        </p:nvSpPr>
        <p:spPr>
          <a:xfrm>
            <a:off x="3710950" y="5803200"/>
            <a:ext cx="1803000" cy="494400"/>
          </a:xfrm>
          <a:prstGeom prst="roundRect">
            <a:avLst>
              <a:gd fmla="val 16667" name="adj"/>
            </a:avLst>
          </a:prstGeom>
          <a:solidFill>
            <a:srgbClr val="222A35"/>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PH" sz="1800">
                <a:solidFill>
                  <a:schemeClr val="lt1"/>
                </a:solidFill>
                <a:latin typeface="Lato Light"/>
                <a:ea typeface="Lato Light"/>
                <a:cs typeface="Lato Light"/>
                <a:sym typeface="Lato Light"/>
              </a:rPr>
              <a:t>Sine Wave Tone</a:t>
            </a:r>
            <a:endParaRPr sz="1800"/>
          </a:p>
        </p:txBody>
      </p:sp>
      <p:pic>
        <p:nvPicPr>
          <p:cNvPr id="191" name="Google Shape;191;p24"/>
          <p:cNvPicPr preferRelativeResize="0"/>
          <p:nvPr/>
        </p:nvPicPr>
        <p:blipFill>
          <a:blip r:embed="rId3">
            <a:alphaModFix/>
          </a:blip>
          <a:stretch>
            <a:fillRect/>
          </a:stretch>
        </p:blipFill>
        <p:spPr>
          <a:xfrm>
            <a:off x="4829550" y="1581575"/>
            <a:ext cx="7177549" cy="413670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