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ontserrat"/>
      <p:regular r:id="rId22"/>
      <p:bold r:id="rId23"/>
      <p:italic r:id="rId24"/>
      <p:boldItalic r:id="rId25"/>
    </p:embeddedFont>
    <p:embeddedFont>
      <p:font typeface="Abel"/>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ontserrat-regular.fntdata"/><Relationship Id="rId21" Type="http://schemas.openxmlformats.org/officeDocument/2006/relationships/font" Target="fonts/Robo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bel-regular.fntdata"/><Relationship Id="rId25"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64aaaaa783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4aaaaa78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3 socks with the Smart Sock Sensor, batteries are lithium ion, 3 hours to charge Socks connect to the base via Bluetooth, the base station connects to your wifi and sends alerts to your phone.</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64aaaaa78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4aaaaa78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highlight>
                  <a:srgbClr val="FFFFFF"/>
                </a:highlight>
                <a:latin typeface="Times New Roman"/>
                <a:ea typeface="Times New Roman"/>
                <a:cs typeface="Times New Roman"/>
                <a:sym typeface="Times New Roman"/>
              </a:rPr>
              <a:t>In the end, it all depends on your needs. The prices usually depend on the features, as well as </a:t>
            </a:r>
            <a:r>
              <a:rPr lang="en" sz="1200">
                <a:highlight>
                  <a:srgbClr val="FFFFFF"/>
                </a:highlight>
                <a:latin typeface="Times New Roman"/>
                <a:ea typeface="Times New Roman"/>
                <a:cs typeface="Times New Roman"/>
                <a:sym typeface="Times New Roman"/>
              </a:rPr>
              <a:t>usability</a:t>
            </a:r>
            <a:r>
              <a:rPr lang="en" sz="1200">
                <a:highlight>
                  <a:srgbClr val="FFFFFF"/>
                </a:highlight>
                <a:latin typeface="Times New Roman"/>
                <a:ea typeface="Times New Roman"/>
                <a:cs typeface="Times New Roman"/>
                <a:sym typeface="Times New Roman"/>
              </a:rPr>
              <a:t> and </a:t>
            </a:r>
            <a:r>
              <a:rPr lang="en" sz="1200">
                <a:highlight>
                  <a:srgbClr val="FFFFFF"/>
                </a:highlight>
                <a:latin typeface="Times New Roman"/>
                <a:ea typeface="Times New Roman"/>
                <a:cs typeface="Times New Roman"/>
                <a:sym typeface="Times New Roman"/>
              </a:rPr>
              <a:t>portability</a:t>
            </a:r>
            <a:r>
              <a:rPr lang="en" sz="1200">
                <a:highlight>
                  <a:srgbClr val="FFFFFF"/>
                </a:highlight>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64a6b50819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4a6b50819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4a6b5081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4a6b5081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64a6b50819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4a6b50819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Infant sleep apnea is a breathing disorder that describe a condition when infants </a:t>
            </a:r>
            <a:r>
              <a:rPr lang="en"/>
              <a:t>breathing</a:t>
            </a:r>
            <a:r>
              <a:rPr lang="en"/>
              <a:t> slow down or stop completely during an infant’s sleep. the inability to circulate air and oxygen in and out of the lungs results in lowered blood oxygen levels. If this pattern continues, the lungs and heart may suffer permanent damage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64aaaaa783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64aaaaa783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This condition can happen to any infants but most commonly found in premature infants because of their underdeveloped respiratory center.your brain doesn't send proper signals to the muscles that control your breathing. </a:t>
            </a:r>
            <a:r>
              <a:rPr lang="en" sz="1000">
                <a:solidFill>
                  <a:srgbClr val="222222"/>
                </a:solidFill>
                <a:highlight>
                  <a:srgbClr val="FFFFFF"/>
                </a:highlight>
                <a:latin typeface="Roboto"/>
                <a:ea typeface="Roboto"/>
                <a:cs typeface="Roboto"/>
                <a:sym typeface="Roboto"/>
              </a:rPr>
              <a:t>the majority of </a:t>
            </a:r>
            <a:r>
              <a:rPr b="1" lang="en" sz="1000">
                <a:solidFill>
                  <a:srgbClr val="222222"/>
                </a:solidFill>
                <a:highlight>
                  <a:srgbClr val="FFFFFF"/>
                </a:highlight>
                <a:latin typeface="Roboto"/>
                <a:ea typeface="Roboto"/>
                <a:cs typeface="Roboto"/>
                <a:sym typeface="Roboto"/>
              </a:rPr>
              <a:t>apneas</a:t>
            </a:r>
            <a:r>
              <a:rPr lang="en" sz="1000">
                <a:solidFill>
                  <a:srgbClr val="222222"/>
                </a:solidFill>
                <a:highlight>
                  <a:srgbClr val="FFFFFF"/>
                </a:highlight>
                <a:latin typeface="Roboto"/>
                <a:ea typeface="Roboto"/>
                <a:cs typeface="Roboto"/>
                <a:sym typeface="Roboto"/>
              </a:rPr>
              <a:t> that occur in small premature </a:t>
            </a:r>
            <a:r>
              <a:rPr b="1" lang="en" sz="1000">
                <a:solidFill>
                  <a:srgbClr val="222222"/>
                </a:solidFill>
                <a:highlight>
                  <a:srgbClr val="FFFFFF"/>
                </a:highlight>
                <a:latin typeface="Roboto"/>
                <a:ea typeface="Roboto"/>
                <a:cs typeface="Roboto"/>
                <a:sym typeface="Roboto"/>
              </a:rPr>
              <a:t>infants</a:t>
            </a:r>
            <a:r>
              <a:rPr lang="en" sz="1000">
                <a:solidFill>
                  <a:srgbClr val="222222"/>
                </a:solidFill>
                <a:highlight>
                  <a:srgbClr val="FFFFFF"/>
                </a:highlight>
                <a:latin typeface="Roboto"/>
                <a:ea typeface="Roboto"/>
                <a:cs typeface="Roboto"/>
                <a:sym typeface="Roboto"/>
              </a:rPr>
              <a:t> are mixed </a:t>
            </a:r>
            <a:r>
              <a:rPr b="1" lang="en" sz="1000">
                <a:solidFill>
                  <a:srgbClr val="222222"/>
                </a:solidFill>
                <a:highlight>
                  <a:srgbClr val="FFFFFF"/>
                </a:highlight>
                <a:latin typeface="Roboto"/>
                <a:ea typeface="Roboto"/>
                <a:cs typeface="Roboto"/>
                <a:sym typeface="Roboto"/>
              </a:rPr>
              <a:t>apneas</a:t>
            </a:r>
            <a:r>
              <a:rPr lang="en" sz="1000">
                <a:solidFill>
                  <a:srgbClr val="222222"/>
                </a:solidFill>
                <a:highlight>
                  <a:srgbClr val="FFFFFF"/>
                </a:highlight>
                <a:latin typeface="Roboto"/>
                <a:ea typeface="Roboto"/>
                <a:cs typeface="Roboto"/>
                <a:sym typeface="Roboto"/>
              </a:rPr>
              <a:t>. </a:t>
            </a:r>
            <a:r>
              <a:rPr b="1" lang="en" sz="1000">
                <a:solidFill>
                  <a:srgbClr val="222222"/>
                </a:solidFill>
                <a:highlight>
                  <a:srgbClr val="FFFFFF"/>
                </a:highlight>
                <a:latin typeface="Roboto"/>
                <a:ea typeface="Roboto"/>
                <a:cs typeface="Roboto"/>
                <a:sym typeface="Roboto"/>
              </a:rPr>
              <a:t>Apneas</a:t>
            </a:r>
            <a:r>
              <a:rPr lang="en" sz="1000">
                <a:solidFill>
                  <a:srgbClr val="222222"/>
                </a:solidFill>
                <a:highlight>
                  <a:srgbClr val="FFFFFF"/>
                </a:highlight>
                <a:latin typeface="Roboto"/>
                <a:ea typeface="Roboto"/>
                <a:cs typeface="Roboto"/>
                <a:sym typeface="Roboto"/>
              </a:rPr>
              <a:t> that occur in larger premature </a:t>
            </a:r>
            <a:r>
              <a:rPr b="1" lang="en" sz="1000">
                <a:solidFill>
                  <a:srgbClr val="222222"/>
                </a:solidFill>
                <a:highlight>
                  <a:srgbClr val="FFFFFF"/>
                </a:highlight>
                <a:latin typeface="Roboto"/>
                <a:ea typeface="Roboto"/>
                <a:cs typeface="Roboto"/>
                <a:sym typeface="Roboto"/>
              </a:rPr>
              <a:t>infants</a:t>
            </a:r>
            <a:r>
              <a:rPr lang="en" sz="1000">
                <a:solidFill>
                  <a:srgbClr val="222222"/>
                </a:solidFill>
                <a:highlight>
                  <a:srgbClr val="FFFFFF"/>
                </a:highlight>
                <a:latin typeface="Roboto"/>
                <a:ea typeface="Roboto"/>
                <a:cs typeface="Roboto"/>
                <a:sym typeface="Roboto"/>
              </a:rPr>
              <a:t> and full-term </a:t>
            </a:r>
            <a:r>
              <a:rPr b="1" lang="en" sz="1000">
                <a:solidFill>
                  <a:srgbClr val="222222"/>
                </a:solidFill>
                <a:highlight>
                  <a:srgbClr val="FFFFFF"/>
                </a:highlight>
                <a:latin typeface="Roboto"/>
                <a:ea typeface="Roboto"/>
                <a:cs typeface="Roboto"/>
                <a:sym typeface="Roboto"/>
              </a:rPr>
              <a:t>infants</a:t>
            </a:r>
            <a:r>
              <a:rPr lang="en" sz="1000">
                <a:solidFill>
                  <a:srgbClr val="222222"/>
                </a:solidFill>
                <a:highlight>
                  <a:srgbClr val="FFFFFF"/>
                </a:highlight>
                <a:latin typeface="Roboto"/>
                <a:ea typeface="Roboto"/>
                <a:cs typeface="Roboto"/>
                <a:sym typeface="Roboto"/>
              </a:rPr>
              <a:t> tend to be central </a:t>
            </a:r>
            <a:r>
              <a:rPr b="1" lang="en" sz="1000">
                <a:solidFill>
                  <a:srgbClr val="222222"/>
                </a:solidFill>
                <a:highlight>
                  <a:srgbClr val="FFFFFF"/>
                </a:highlight>
                <a:latin typeface="Roboto"/>
                <a:ea typeface="Roboto"/>
                <a:cs typeface="Roboto"/>
                <a:sym typeface="Roboto"/>
              </a:rPr>
              <a:t>apneas</a:t>
            </a:r>
            <a:r>
              <a:rPr lang="en" sz="1000">
                <a:solidFill>
                  <a:srgbClr val="222222"/>
                </a:solidFill>
                <a:highlight>
                  <a:srgbClr val="FFFFFF"/>
                </a:highlight>
                <a:latin typeface="Roboto"/>
                <a:ea typeface="Roboto"/>
                <a:cs typeface="Roboto"/>
                <a:sym typeface="Roboto"/>
              </a:rPr>
              <a:t>. Obstructive sleep apnea is most commonly found in children between three to six years of age</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64a6b50819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4a6b50819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abnormal bluish discoloration of the skin, lips, and mouth  vs unusually slow heartbeat,Loud snoring or noisy breathing, Restlessness during sleep</a:t>
            </a:r>
            <a:endParaRPr/>
          </a:p>
          <a:p>
            <a:pPr indent="0" lvl="0" marL="0" rtl="0" algn="l">
              <a:spcBef>
                <a:spcPts val="0"/>
              </a:spcBef>
              <a:spcAft>
                <a:spcPts val="0"/>
              </a:spcAft>
              <a:buNone/>
            </a:pPr>
            <a:r>
              <a:rPr lang="en"/>
              <a:t>machine forces air through the tube at low pressure that is sufficient to keep the infant's upper airway open and to allow air to enter the lungs.  Surgery?</a:t>
            </a:r>
            <a:endParaRPr/>
          </a:p>
          <a:p>
            <a:pPr indent="0" lvl="0" marL="0" rtl="0" algn="l">
              <a:spcBef>
                <a:spcPts val="0"/>
              </a:spcBef>
              <a:spcAft>
                <a:spcPts val="0"/>
              </a:spcAft>
              <a:buNone/>
            </a:pPr>
            <a:r>
              <a:rPr lang="en"/>
              <a:t>For central sleep apnea, a home-based apnea monitor is usually sufficient, so its more commonly used and it will be the focus of my presentation.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64a6b50819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4a6b50819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 keep track of respiratory activity and heart rate. </a:t>
            </a:r>
            <a:r>
              <a:rPr lang="en"/>
              <a:t>The device may also be referred to as an apnea and bradycardia or A/B monitor. Typically, the doctor will determine when and how often the baby needs to wear the apnea monitor.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64a7ad796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4a7ad796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There are a variety of breathing monitors available in the market today.. When it comes to Infant Apnea Monitor, there are 2 main types</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333333"/>
                </a:solidFill>
                <a:highlight>
                  <a:srgbClr val="FFFFFF"/>
                </a:highlight>
                <a:latin typeface="Times New Roman"/>
                <a:ea typeface="Times New Roman"/>
                <a:cs typeface="Times New Roman"/>
                <a:sym typeface="Times New Roman"/>
              </a:rPr>
              <a:t>set at a heart rate of 60 beats per minute for older babies and 80 beats per minute for a young one.</a:t>
            </a:r>
            <a:endParaRPr sz="1200">
              <a:solidFill>
                <a:srgbClr val="333333"/>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333333"/>
              </a:solidFill>
              <a:highlight>
                <a:srgbClr val="FFFFFF"/>
              </a:highlight>
              <a:latin typeface="Droid Serif"/>
              <a:ea typeface="Droid Serif"/>
              <a:cs typeface="Droid Serif"/>
              <a:sym typeface="Droid Serif"/>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64a6b50819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4a6b50819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American Academy of Pediatrics recommends that home monitors should not be used to reduce the risk of sudden infant death syndrome (SIDS)</a:t>
            </a:r>
            <a:endParaRPr/>
          </a:p>
          <a:p>
            <a:pPr indent="0" lvl="0" marL="0" rtl="0" algn="l">
              <a:spcBef>
                <a:spcPts val="0"/>
              </a:spcBef>
              <a:spcAft>
                <a:spcPts val="0"/>
              </a:spcAft>
              <a:buNone/>
            </a:pPr>
            <a:r>
              <a:rPr lang="en"/>
              <a:t>The #1 leading cause unexplained death, usually during sleep, of a seemingly healthy baby less than a year old</a:t>
            </a:r>
            <a:endParaRPr/>
          </a:p>
          <a:p>
            <a:pPr indent="0" lvl="0" marL="0" rtl="0" algn="l">
              <a:spcBef>
                <a:spcPts val="0"/>
              </a:spcBef>
              <a:spcAft>
                <a:spcPts val="0"/>
              </a:spcAft>
              <a:buNone/>
            </a:pPr>
            <a:r>
              <a:rPr lang="en" sz="1300">
                <a:solidFill>
                  <a:srgbClr val="242424"/>
                </a:solidFill>
                <a:highlight>
                  <a:srgbClr val="FFFFFF"/>
                </a:highlight>
                <a:latin typeface="Roboto"/>
                <a:ea typeface="Roboto"/>
                <a:cs typeface="Roboto"/>
                <a:sym typeface="Roboto"/>
              </a:rPr>
              <a:t>Never shake your baby. This can cause brain damage.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64aaaaa7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4aaaaa7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monitoring different vital signs,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3.png"/><Relationship Id="rId5"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jpg"/><Relationship Id="rId4" Type="http://schemas.openxmlformats.org/officeDocument/2006/relationships/image" Target="../media/image13.jpg"/><Relationship Id="rId5" Type="http://schemas.openxmlformats.org/officeDocument/2006/relationships/image" Target="../media/image2.png"/><Relationship Id="rId6"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3" name="Shape 53"/>
        <p:cNvGrpSpPr/>
        <p:nvPr/>
      </p:nvGrpSpPr>
      <p:grpSpPr>
        <a:xfrm>
          <a:off x="0" y="0"/>
          <a:ext cx="0" cy="0"/>
          <a:chOff x="0" y="0"/>
          <a:chExt cx="0" cy="0"/>
        </a:xfrm>
      </p:grpSpPr>
      <p:sp>
        <p:nvSpPr>
          <p:cNvPr id="54" name="Google Shape;54;p13"/>
          <p:cNvSpPr txBox="1"/>
          <p:nvPr/>
        </p:nvSpPr>
        <p:spPr>
          <a:xfrm>
            <a:off x="610400" y="4101000"/>
            <a:ext cx="3326700" cy="3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dk1"/>
                </a:solidFill>
                <a:latin typeface="Abel"/>
                <a:ea typeface="Abel"/>
                <a:cs typeface="Abel"/>
                <a:sym typeface="Abel"/>
              </a:rPr>
              <a:t>By Socheath Sok</a:t>
            </a:r>
            <a:endParaRPr sz="1200" u="sng">
              <a:solidFill>
                <a:schemeClr val="dk1"/>
              </a:solidFill>
              <a:latin typeface="Abel"/>
              <a:ea typeface="Abel"/>
              <a:cs typeface="Abel"/>
              <a:sym typeface="Abel"/>
            </a:endParaRPr>
          </a:p>
        </p:txBody>
      </p:sp>
      <p:sp>
        <p:nvSpPr>
          <p:cNvPr id="55" name="Google Shape;55;p13"/>
          <p:cNvSpPr txBox="1"/>
          <p:nvPr/>
        </p:nvSpPr>
        <p:spPr>
          <a:xfrm>
            <a:off x="437125" y="2608975"/>
            <a:ext cx="4322100" cy="967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1800" u="sng">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4800">
                <a:solidFill>
                  <a:schemeClr val="dk1"/>
                </a:solidFill>
                <a:latin typeface="Times New Roman"/>
                <a:ea typeface="Times New Roman"/>
                <a:cs typeface="Times New Roman"/>
                <a:sym typeface="Times New Roman"/>
              </a:rPr>
              <a:t>Apnea Monitor for Infants</a:t>
            </a:r>
            <a:endParaRPr sz="4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3000" u="sng">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Instrumentation, </a:t>
            </a:r>
            <a:r>
              <a:rPr lang="en" sz="1800">
                <a:solidFill>
                  <a:schemeClr val="dk1"/>
                </a:solidFill>
                <a:latin typeface="Times New Roman"/>
                <a:ea typeface="Times New Roman"/>
                <a:cs typeface="Times New Roman"/>
                <a:sym typeface="Times New Roman"/>
              </a:rPr>
              <a:t>Usage, and Safety</a:t>
            </a:r>
            <a:endParaRPr sz="1800">
              <a:solidFill>
                <a:schemeClr val="dk1"/>
              </a:solidFill>
              <a:latin typeface="Times New Roman"/>
              <a:ea typeface="Times New Roman"/>
              <a:cs typeface="Times New Roman"/>
              <a:sym typeface="Times New Roman"/>
            </a:endParaRPr>
          </a:p>
        </p:txBody>
      </p:sp>
      <p:sp>
        <p:nvSpPr>
          <p:cNvPr id="56" name="Google Shape;56;p13"/>
          <p:cNvSpPr txBox="1"/>
          <p:nvPr/>
        </p:nvSpPr>
        <p:spPr>
          <a:xfrm>
            <a:off x="269475" y="246050"/>
            <a:ext cx="1066200" cy="4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Lab #7</a:t>
            </a:r>
            <a:endParaRPr b="1">
              <a:solidFill>
                <a:schemeClr val="dk1"/>
              </a:solidFill>
              <a:latin typeface="Times New Roman"/>
              <a:ea typeface="Times New Roman"/>
              <a:cs typeface="Times New Roman"/>
              <a:sym typeface="Times New Roman"/>
            </a:endParaRPr>
          </a:p>
        </p:txBody>
      </p:sp>
      <p:pic>
        <p:nvPicPr>
          <p:cNvPr id="57" name="Google Shape;57;p13"/>
          <p:cNvPicPr preferRelativeResize="0"/>
          <p:nvPr/>
        </p:nvPicPr>
        <p:blipFill>
          <a:blip r:embed="rId3">
            <a:alphaModFix/>
          </a:blip>
          <a:stretch>
            <a:fillRect/>
          </a:stretch>
        </p:blipFill>
        <p:spPr>
          <a:xfrm>
            <a:off x="5585050" y="1870800"/>
            <a:ext cx="2857500" cy="160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nvSpPr>
        <p:spPr>
          <a:xfrm rot="-495">
            <a:off x="2384195" y="166308"/>
            <a:ext cx="41709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Times New Roman"/>
                <a:ea typeface="Times New Roman"/>
                <a:cs typeface="Times New Roman"/>
                <a:sym typeface="Times New Roman"/>
              </a:rPr>
              <a:t>Companies &amp; Products</a:t>
            </a:r>
            <a:endParaRPr b="1" sz="3000">
              <a:solidFill>
                <a:schemeClr val="dk1"/>
              </a:solidFill>
              <a:latin typeface="Times New Roman"/>
              <a:ea typeface="Times New Roman"/>
              <a:cs typeface="Times New Roman"/>
              <a:sym typeface="Times New Roman"/>
            </a:endParaRPr>
          </a:p>
        </p:txBody>
      </p:sp>
      <p:sp>
        <p:nvSpPr>
          <p:cNvPr id="130" name="Google Shape;130;p22"/>
          <p:cNvSpPr txBox="1"/>
          <p:nvPr/>
        </p:nvSpPr>
        <p:spPr>
          <a:xfrm>
            <a:off x="1926277" y="1465850"/>
            <a:ext cx="1704900" cy="38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Times New Roman"/>
                <a:ea typeface="Times New Roman"/>
                <a:cs typeface="Times New Roman"/>
                <a:sym typeface="Times New Roman"/>
              </a:rPr>
              <a:t>Owlet Smart Sock Baby Monitor</a:t>
            </a:r>
            <a:endParaRPr b="1" sz="1600">
              <a:solidFill>
                <a:schemeClr val="dk1"/>
              </a:solidFill>
              <a:latin typeface="Times New Roman"/>
              <a:ea typeface="Times New Roman"/>
              <a:cs typeface="Times New Roman"/>
              <a:sym typeface="Times New Roman"/>
            </a:endParaRPr>
          </a:p>
        </p:txBody>
      </p:sp>
      <p:sp>
        <p:nvSpPr>
          <p:cNvPr id="131" name="Google Shape;131;p22"/>
          <p:cNvSpPr txBox="1"/>
          <p:nvPr/>
        </p:nvSpPr>
        <p:spPr>
          <a:xfrm>
            <a:off x="1877724" y="3752925"/>
            <a:ext cx="1999200" cy="38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Times New Roman"/>
                <a:ea typeface="Times New Roman"/>
                <a:cs typeface="Times New Roman"/>
                <a:sym typeface="Times New Roman"/>
              </a:rPr>
              <a:t>BabySense Video and Movement Monitor</a:t>
            </a:r>
            <a:endParaRPr b="1" sz="1600">
              <a:solidFill>
                <a:schemeClr val="dk1"/>
              </a:solidFill>
              <a:latin typeface="Times New Roman"/>
              <a:ea typeface="Times New Roman"/>
              <a:cs typeface="Times New Roman"/>
              <a:sym typeface="Times New Roman"/>
            </a:endParaRPr>
          </a:p>
        </p:txBody>
      </p:sp>
      <p:pic>
        <p:nvPicPr>
          <p:cNvPr id="132" name="Google Shape;132;p22"/>
          <p:cNvPicPr preferRelativeResize="0"/>
          <p:nvPr/>
        </p:nvPicPr>
        <p:blipFill>
          <a:blip r:embed="rId3">
            <a:alphaModFix/>
          </a:blip>
          <a:stretch>
            <a:fillRect/>
          </a:stretch>
        </p:blipFill>
        <p:spPr>
          <a:xfrm>
            <a:off x="170500" y="950725"/>
            <a:ext cx="1704800" cy="1079275"/>
          </a:xfrm>
          <a:prstGeom prst="rect">
            <a:avLst/>
          </a:prstGeom>
          <a:noFill/>
          <a:ln>
            <a:noFill/>
          </a:ln>
        </p:spPr>
      </p:pic>
      <p:pic>
        <p:nvPicPr>
          <p:cNvPr id="133" name="Google Shape;133;p22"/>
          <p:cNvPicPr preferRelativeResize="0"/>
          <p:nvPr/>
        </p:nvPicPr>
        <p:blipFill>
          <a:blip r:embed="rId4">
            <a:alphaModFix/>
          </a:blip>
          <a:stretch>
            <a:fillRect/>
          </a:stretch>
        </p:blipFill>
        <p:spPr>
          <a:xfrm>
            <a:off x="170500" y="3062912"/>
            <a:ext cx="1704800" cy="1079275"/>
          </a:xfrm>
          <a:prstGeom prst="rect">
            <a:avLst/>
          </a:prstGeom>
          <a:noFill/>
          <a:ln>
            <a:noFill/>
          </a:ln>
        </p:spPr>
      </p:pic>
      <p:sp>
        <p:nvSpPr>
          <p:cNvPr id="134" name="Google Shape;134;p22"/>
          <p:cNvSpPr txBox="1"/>
          <p:nvPr/>
        </p:nvSpPr>
        <p:spPr>
          <a:xfrm>
            <a:off x="3983075" y="945400"/>
            <a:ext cx="4835400" cy="10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Features</a:t>
            </a:r>
            <a:r>
              <a:rPr lang="en" sz="1800">
                <a:latin typeface="Times New Roman"/>
                <a:ea typeface="Times New Roman"/>
                <a:cs typeface="Times New Roman"/>
                <a:sym typeface="Times New Roman"/>
              </a:rPr>
              <a:t>: oxygen level, breathing, and heart rate </a:t>
            </a:r>
            <a:endParaRPr sz="1800">
              <a:latin typeface="Times New Roman"/>
              <a:ea typeface="Times New Roman"/>
              <a:cs typeface="Times New Roman"/>
              <a:sym typeface="Times New Roman"/>
            </a:endParaRPr>
          </a:p>
          <a:p>
            <a:pPr indent="0" lvl="0" marL="914400" rtl="0" algn="l">
              <a:spcBef>
                <a:spcPts val="0"/>
              </a:spcBef>
              <a:spcAft>
                <a:spcPts val="0"/>
              </a:spcAft>
              <a:buNone/>
            </a:pPr>
            <a:r>
              <a:rPr lang="en" sz="1800">
                <a:latin typeface="Times New Roman"/>
                <a:ea typeface="Times New Roman"/>
                <a:cs typeface="Times New Roman"/>
                <a:sym typeface="Times New Roman"/>
              </a:rPr>
              <a:t>monitor, real-time monitoring app, rechargeable and portable unit, alert system </a:t>
            </a:r>
            <a:endParaRPr sz="1800">
              <a:latin typeface="Times New Roman"/>
              <a:ea typeface="Times New Roman"/>
              <a:cs typeface="Times New Roman"/>
              <a:sym typeface="Times New Roman"/>
            </a:endParaRPr>
          </a:p>
          <a:p>
            <a:pPr indent="0" lvl="0" marL="0" rtl="0" algn="l">
              <a:spcBef>
                <a:spcPts val="0"/>
              </a:spcBef>
              <a:spcAft>
                <a:spcPts val="0"/>
              </a:spcAft>
              <a:buNone/>
            </a:pPr>
            <a:r>
              <a:rPr b="1" lang="en" sz="1800">
                <a:latin typeface="Times New Roman"/>
                <a:ea typeface="Times New Roman"/>
                <a:cs typeface="Times New Roman"/>
                <a:sym typeface="Times New Roman"/>
              </a:rPr>
              <a:t>Price</a:t>
            </a:r>
            <a:r>
              <a:rPr lang="en" sz="1800">
                <a:latin typeface="Times New Roman"/>
                <a:ea typeface="Times New Roman"/>
                <a:cs typeface="Times New Roman"/>
                <a:sym typeface="Times New Roman"/>
              </a:rPr>
              <a:t>: $200</a:t>
            </a:r>
            <a:endParaRPr sz="1800">
              <a:latin typeface="Times New Roman"/>
              <a:ea typeface="Times New Roman"/>
              <a:cs typeface="Times New Roman"/>
              <a:sym typeface="Times New Roman"/>
            </a:endParaRPr>
          </a:p>
        </p:txBody>
      </p:sp>
      <p:sp>
        <p:nvSpPr>
          <p:cNvPr id="135" name="Google Shape;135;p22"/>
          <p:cNvSpPr txBox="1"/>
          <p:nvPr/>
        </p:nvSpPr>
        <p:spPr>
          <a:xfrm>
            <a:off x="232500" y="1578150"/>
            <a:ext cx="4851000" cy="9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36" name="Google Shape;136;p22"/>
          <p:cNvSpPr txBox="1"/>
          <p:nvPr/>
        </p:nvSpPr>
        <p:spPr>
          <a:xfrm>
            <a:off x="4076075" y="3132925"/>
            <a:ext cx="4649400" cy="10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Times New Roman"/>
                <a:ea typeface="Times New Roman"/>
                <a:cs typeface="Times New Roman"/>
                <a:sym typeface="Times New Roman"/>
              </a:rPr>
              <a:t>Features</a:t>
            </a:r>
            <a:r>
              <a:rPr lang="en" sz="1800">
                <a:latin typeface="Times New Roman"/>
                <a:ea typeface="Times New Roman"/>
                <a:cs typeface="Times New Roman"/>
                <a:sym typeface="Times New Roman"/>
              </a:rPr>
              <a:t>: v</a:t>
            </a:r>
            <a:r>
              <a:rPr lang="en" sz="1800">
                <a:latin typeface="Times New Roman"/>
                <a:ea typeface="Times New Roman"/>
                <a:cs typeface="Times New Roman"/>
                <a:sym typeface="Times New Roman"/>
              </a:rPr>
              <a:t>ideo recorder, movement sensor </a:t>
            </a:r>
            <a:endParaRPr sz="1800">
              <a:latin typeface="Times New Roman"/>
              <a:ea typeface="Times New Roman"/>
              <a:cs typeface="Times New Roman"/>
              <a:sym typeface="Times New Roman"/>
            </a:endParaRPr>
          </a:p>
          <a:p>
            <a:pPr indent="0" lvl="0" marL="914400" rtl="0" algn="l">
              <a:spcBef>
                <a:spcPts val="0"/>
              </a:spcBef>
              <a:spcAft>
                <a:spcPts val="0"/>
              </a:spcAft>
              <a:buNone/>
            </a:pPr>
            <a:r>
              <a:rPr lang="en" sz="1800">
                <a:latin typeface="Times New Roman"/>
                <a:ea typeface="Times New Roman"/>
                <a:cs typeface="Times New Roman"/>
                <a:sym typeface="Times New Roman"/>
              </a:rPr>
              <a:t>pads, temperature monitor, timer, and two ways audio, rechargeable unit, alert system</a:t>
            </a:r>
            <a:endParaRPr sz="1800">
              <a:latin typeface="Times New Roman"/>
              <a:ea typeface="Times New Roman"/>
              <a:cs typeface="Times New Roman"/>
              <a:sym typeface="Times New Roman"/>
            </a:endParaRPr>
          </a:p>
          <a:p>
            <a:pPr indent="0" lvl="0" marL="0" rtl="0" algn="l">
              <a:spcBef>
                <a:spcPts val="0"/>
              </a:spcBef>
              <a:spcAft>
                <a:spcPts val="0"/>
              </a:spcAft>
              <a:buNone/>
            </a:pPr>
            <a:r>
              <a:rPr b="1" lang="en" sz="1800">
                <a:latin typeface="Times New Roman"/>
                <a:ea typeface="Times New Roman"/>
                <a:cs typeface="Times New Roman"/>
                <a:sym typeface="Times New Roman"/>
              </a:rPr>
              <a:t>Price</a:t>
            </a:r>
            <a:r>
              <a:rPr lang="en" sz="1800">
                <a:latin typeface="Times New Roman"/>
                <a:ea typeface="Times New Roman"/>
                <a:cs typeface="Times New Roman"/>
                <a:sym typeface="Times New Roman"/>
              </a:rPr>
              <a:t>: $150</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37" name="Google Shape;137;p22"/>
          <p:cNvSpPr txBox="1"/>
          <p:nvPr/>
        </p:nvSpPr>
        <p:spPr>
          <a:xfrm>
            <a:off x="170500" y="4788350"/>
            <a:ext cx="6312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el"/>
                <a:ea typeface="Abel"/>
                <a:cs typeface="Abel"/>
                <a:sym typeface="Abel"/>
              </a:rPr>
              <a:t>[7]</a:t>
            </a:r>
            <a:endParaRPr>
              <a:latin typeface="Abel"/>
              <a:ea typeface="Abel"/>
              <a:cs typeface="Abel"/>
              <a:sym typeface="A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1733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Summary</a:t>
            </a:r>
            <a:endParaRPr b="1">
              <a:latin typeface="Times New Roman"/>
              <a:ea typeface="Times New Roman"/>
              <a:cs typeface="Times New Roman"/>
              <a:sym typeface="Times New Roman"/>
            </a:endParaRPr>
          </a:p>
        </p:txBody>
      </p:sp>
      <p:sp>
        <p:nvSpPr>
          <p:cNvPr id="143" name="Google Shape;143;p23"/>
          <p:cNvSpPr txBox="1"/>
          <p:nvPr>
            <p:ph idx="1" type="body"/>
          </p:nvPr>
        </p:nvSpPr>
        <p:spPr>
          <a:xfrm>
            <a:off x="311700" y="972550"/>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When to use an Apnea monitor:</a:t>
            </a:r>
            <a:endParaRPr b="1" sz="1800">
              <a:solidFill>
                <a:schemeClr val="dk1"/>
              </a:solidFill>
              <a:latin typeface="Times New Roman"/>
              <a:ea typeface="Times New Roman"/>
              <a:cs typeface="Times New Roman"/>
              <a:sym typeface="Times New Roman"/>
            </a:endParaRPr>
          </a:p>
          <a:p>
            <a:pPr indent="-342900" lvl="0" marL="457200" rtl="0" algn="l">
              <a:spcBef>
                <a:spcPts val="16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For babies and toddlers who have </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ALTE (Apparent Life Threatening Event)</a:t>
            </a:r>
            <a:endParaRPr sz="1800">
              <a:solidFill>
                <a:schemeClr val="dk1"/>
              </a:solidFill>
              <a:latin typeface="Times New Roman"/>
              <a:ea typeface="Times New Roman"/>
              <a:cs typeface="Times New Roman"/>
              <a:sym typeface="Times New Roman"/>
            </a:endParaRPr>
          </a:p>
          <a:p>
            <a:pPr indent="-342900" lvl="2" marL="13716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Resuscitation</a:t>
            </a:r>
            <a:endParaRPr sz="1800">
              <a:solidFill>
                <a:schemeClr val="dk1"/>
              </a:solidFill>
              <a:latin typeface="Times New Roman"/>
              <a:ea typeface="Times New Roman"/>
              <a:cs typeface="Times New Roman"/>
              <a:sym typeface="Times New Roman"/>
            </a:endParaRPr>
          </a:p>
          <a:p>
            <a:pPr indent="-342900" lvl="2" marL="13716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Cyanosis</a:t>
            </a:r>
            <a:endParaRPr sz="1800">
              <a:solidFill>
                <a:schemeClr val="dk1"/>
              </a:solidFill>
              <a:latin typeface="Times New Roman"/>
              <a:ea typeface="Times New Roman"/>
              <a:cs typeface="Times New Roman"/>
              <a:sym typeface="Times New Roman"/>
            </a:endParaRPr>
          </a:p>
          <a:p>
            <a:pPr indent="-342900" lvl="2" marL="13716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Sleep Apnea</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Premature baby with:</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 episodes of breathing pauses</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B</a:t>
            </a:r>
            <a:r>
              <a:rPr lang="en" sz="1800">
                <a:solidFill>
                  <a:schemeClr val="dk1"/>
                </a:solidFill>
                <a:latin typeface="Times New Roman"/>
                <a:ea typeface="Times New Roman"/>
                <a:cs typeface="Times New Roman"/>
                <a:sym typeface="Times New Roman"/>
              </a:rPr>
              <a:t>radycardia</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chronic lung disease</a:t>
            </a:r>
            <a:endParaRPr sz="1800">
              <a:solidFill>
                <a:schemeClr val="dk1"/>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800">
              <a:solidFill>
                <a:schemeClr val="dk1"/>
              </a:solidFill>
              <a:latin typeface="Times New Roman"/>
              <a:ea typeface="Times New Roman"/>
              <a:cs typeface="Times New Roman"/>
              <a:sym typeface="Times New Roman"/>
            </a:endParaRPr>
          </a:p>
        </p:txBody>
      </p:sp>
      <p:sp>
        <p:nvSpPr>
          <p:cNvPr id="144" name="Google Shape;144;p23"/>
          <p:cNvSpPr txBox="1"/>
          <p:nvPr>
            <p:ph idx="2" type="body"/>
          </p:nvPr>
        </p:nvSpPr>
        <p:spPr>
          <a:xfrm>
            <a:off x="4832400" y="902250"/>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How to pick a good device</a:t>
            </a:r>
            <a:r>
              <a:rPr lang="e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342900" lvl="0" marL="457200" rtl="0" algn="l">
              <a:spcBef>
                <a:spcPts val="16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Choose a device that can monitor multiple vital signs</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Offer additional features such as video and audio recording</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Focus on sensitivity, accuracy, and reliability</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1600"/>
              </a:spcBef>
              <a:spcAft>
                <a:spcPts val="0"/>
              </a:spcAft>
              <a:buNone/>
            </a:pPr>
            <a:r>
              <a:rPr b="1" lang="en" sz="1800">
                <a:solidFill>
                  <a:schemeClr val="dk1"/>
                </a:solidFill>
                <a:latin typeface="Times New Roman"/>
                <a:ea typeface="Times New Roman"/>
                <a:cs typeface="Times New Roman"/>
                <a:sym typeface="Times New Roman"/>
              </a:rPr>
              <a:t>Things to </a:t>
            </a:r>
            <a:r>
              <a:rPr b="1" lang="en" sz="1800">
                <a:solidFill>
                  <a:schemeClr val="dk1"/>
                </a:solidFill>
                <a:latin typeface="Times New Roman"/>
                <a:ea typeface="Times New Roman"/>
                <a:cs typeface="Times New Roman"/>
                <a:sym typeface="Times New Roman"/>
              </a:rPr>
              <a:t>Remember: </a:t>
            </a:r>
            <a:endParaRPr b="1" sz="1800">
              <a:solidFill>
                <a:schemeClr val="dk1"/>
              </a:solidFill>
              <a:latin typeface="Times New Roman"/>
              <a:ea typeface="Times New Roman"/>
              <a:cs typeface="Times New Roman"/>
              <a:sym typeface="Times New Roman"/>
            </a:endParaRPr>
          </a:p>
          <a:p>
            <a:pPr indent="-342900" lvl="0" marL="457200" rtl="0" algn="l">
              <a:lnSpc>
                <a:spcPct val="100000"/>
              </a:lnSpc>
              <a:spcBef>
                <a:spcPts val="16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Do not rely totally on the monitor</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Do not panic</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Review CPR and safety protocol</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nvSpPr>
        <p:spPr>
          <a:xfrm rot="-5400000">
            <a:off x="-1007775" y="1977650"/>
            <a:ext cx="30834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References</a:t>
            </a:r>
            <a:endParaRPr b="1" sz="1800">
              <a:latin typeface="Times New Roman"/>
              <a:ea typeface="Times New Roman"/>
              <a:cs typeface="Times New Roman"/>
              <a:sym typeface="Times New Roman"/>
            </a:endParaRPr>
          </a:p>
        </p:txBody>
      </p:sp>
      <p:sp>
        <p:nvSpPr>
          <p:cNvPr id="150" name="Google Shape;150;p24"/>
          <p:cNvSpPr txBox="1"/>
          <p:nvPr/>
        </p:nvSpPr>
        <p:spPr>
          <a:xfrm>
            <a:off x="1094375" y="302600"/>
            <a:ext cx="7697700" cy="383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[1] Kondamudi, Noah P. “Infant Apnea.” StatPearls [Internet]., U.S. National Library of </a:t>
            </a:r>
            <a:endParaRPr sz="1200">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rPr lang="en" sz="1200">
                <a:latin typeface="Times New Roman"/>
                <a:ea typeface="Times New Roman"/>
                <a:cs typeface="Times New Roman"/>
                <a:sym typeface="Times New Roman"/>
              </a:rPr>
              <a:t>Medicine, 6 Mar. 2019, https://www.ncbi.nlm.nih.gov/books/NBK441969/.</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[2] “Infant Sleep Apnea  – Overview &amp; Facts .” Sleep Education, American Academy of Sleep </a:t>
            </a:r>
            <a:endParaRPr sz="1200">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sz="1200">
                <a:latin typeface="Times New Roman"/>
                <a:ea typeface="Times New Roman"/>
                <a:cs typeface="Times New Roman"/>
                <a:sym typeface="Times New Roman"/>
              </a:rPr>
              <a:t>Medicine,http://sleepeducation.org/sleep-disorders-by-category/sleep-breathing-disorders/infant-sleep-apnea/overview-facts.</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[3] “Apnea, Infantile.” NORD (National Organization for Rare Disorders), 2007, </a:t>
            </a:r>
            <a:endParaRPr sz="1200">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rPr lang="en" sz="1200">
                <a:latin typeface="Times New Roman"/>
                <a:ea typeface="Times New Roman"/>
                <a:cs typeface="Times New Roman"/>
                <a:sym typeface="Times New Roman"/>
              </a:rPr>
              <a:t>https://rarediseases.org/rare-diseases/apnea-infantile/.</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[4]“Three Types of Sleep Apnea.” Goodsomnia Three Types of Sleep Apnea Comments, </a:t>
            </a:r>
            <a:endParaRPr sz="1200">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rPr lang="en" sz="1200">
                <a:latin typeface="Times New Roman"/>
                <a:ea typeface="Times New Roman"/>
                <a:cs typeface="Times New Roman"/>
                <a:sym typeface="Times New Roman"/>
              </a:rPr>
              <a:t>https://goodsomnia.com/blog/snoring-sleep-apnea/sleep-apnea-types/.</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[5] Knowlton, Erin. “Infant Apnea Monitor.” Coroflot, 23 June 2013, </a:t>
            </a:r>
            <a:endParaRPr sz="1200">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rPr lang="en" sz="1200">
                <a:latin typeface="Times New Roman"/>
                <a:ea typeface="Times New Roman"/>
                <a:cs typeface="Times New Roman"/>
                <a:sym typeface="Times New Roman"/>
              </a:rPr>
              <a:t>https://www.coroflot.com/erinknowlton/Infant-Apnea-Monitor.</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[6] Kaneshiro, Neil K. “Home Apnea Monitor Use - Infants: MedlinePlus Medical Encyclopedia.” </a:t>
            </a:r>
            <a:endParaRPr sz="1200">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lang="en" sz="1200">
                <a:latin typeface="Times New Roman"/>
                <a:ea typeface="Times New Roman"/>
                <a:cs typeface="Times New Roman"/>
                <a:sym typeface="Times New Roman"/>
              </a:rPr>
              <a:t>MedlinePlus, U.S. National Library of Medicine, 5 Sept. 2017, https://medlineplus.gov/ency/patientinstructions/000755.htm.</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[7] </a:t>
            </a:r>
            <a:r>
              <a:rPr lang="en" sz="1200">
                <a:latin typeface="Times New Roman"/>
                <a:ea typeface="Times New Roman"/>
                <a:cs typeface="Times New Roman"/>
                <a:sym typeface="Times New Roman"/>
              </a:rPr>
              <a:t>Maheswari, Sumana. “7 Best Baby Breathing Monitors Available In The Market.” </a:t>
            </a:r>
            <a:endParaRPr sz="1200">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rPr lang="en" sz="1200">
                <a:latin typeface="Times New Roman"/>
                <a:ea typeface="Times New Roman"/>
                <a:cs typeface="Times New Roman"/>
                <a:sym typeface="Times New Roman"/>
              </a:rPr>
              <a:t>MomJunction, Momjunction Momjunction FaceBook Pinterest </a:t>
            </a:r>
            <a:endParaRPr sz="1200">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rPr lang="en" sz="1200">
                <a:latin typeface="Times New Roman"/>
                <a:ea typeface="Times New Roman"/>
                <a:cs typeface="Times New Roman"/>
                <a:sym typeface="Times New Roman"/>
              </a:rPr>
              <a:t>Twitter, 13 Sept. 2019,https://www.momjunction.com/articles/</a:t>
            </a:r>
            <a:endParaRPr sz="1200">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rPr lang="en" sz="1200">
                <a:latin typeface="Times New Roman"/>
                <a:ea typeface="Times New Roman"/>
                <a:cs typeface="Times New Roman"/>
                <a:sym typeface="Times New Roman"/>
              </a:rPr>
              <a:t>baby-breathing-monitors_00355466/.</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a:t>
            </a:r>
            <a:r>
              <a:rPr lang="en" sz="1200">
                <a:latin typeface="Times New Roman"/>
                <a:ea typeface="Times New Roman"/>
                <a:cs typeface="Times New Roman"/>
                <a:sym typeface="Times New Roman"/>
              </a:rPr>
              <a:t>8] “Home Apnea Monitor for Infants - What You Need to Know.” Drugs.com, </a:t>
            </a:r>
            <a:endParaRPr sz="1200">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rPr lang="en" sz="1200">
                <a:latin typeface="Times New Roman"/>
                <a:ea typeface="Times New Roman"/>
                <a:cs typeface="Times New Roman"/>
                <a:sym typeface="Times New Roman"/>
              </a:rPr>
              <a:t>24 Sept. 2019, https://www.drugs.com/cg/home-apnea-monitor-</a:t>
            </a:r>
            <a:endParaRPr sz="1200">
              <a:latin typeface="Times New Roman"/>
              <a:ea typeface="Times New Roman"/>
              <a:cs typeface="Times New Roman"/>
              <a:sym typeface="Times New Roman"/>
            </a:endParaRPr>
          </a:p>
          <a:p>
            <a:pPr indent="457200" lvl="0" marL="457200" rtl="0" algn="l">
              <a:lnSpc>
                <a:spcPct val="115000"/>
              </a:lnSpc>
              <a:spcBef>
                <a:spcPts val="0"/>
              </a:spcBef>
              <a:spcAft>
                <a:spcPts val="0"/>
              </a:spcAft>
              <a:buNone/>
            </a:pPr>
            <a:r>
              <a:rPr lang="en" sz="1200">
                <a:latin typeface="Times New Roman"/>
                <a:ea typeface="Times New Roman"/>
                <a:cs typeface="Times New Roman"/>
                <a:sym typeface="Times New Roman"/>
              </a:rPr>
              <a:t>for-infants.html.</a:t>
            </a: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rot="-5400000">
            <a:off x="-1012550" y="2331150"/>
            <a:ext cx="3083400" cy="4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Montserrat"/>
                <a:ea typeface="Montserrat"/>
                <a:cs typeface="Montserrat"/>
                <a:sym typeface="Montserrat"/>
              </a:rPr>
              <a:t>Overview</a:t>
            </a:r>
            <a:endParaRPr b="1" sz="3000">
              <a:solidFill>
                <a:schemeClr val="dk1"/>
              </a:solidFill>
              <a:latin typeface="Montserrat"/>
              <a:ea typeface="Montserrat"/>
              <a:cs typeface="Montserrat"/>
              <a:sym typeface="Montserrat"/>
            </a:endParaRPr>
          </a:p>
        </p:txBody>
      </p:sp>
      <p:sp>
        <p:nvSpPr>
          <p:cNvPr id="63" name="Google Shape;63;p14"/>
          <p:cNvSpPr txBox="1"/>
          <p:nvPr/>
        </p:nvSpPr>
        <p:spPr>
          <a:xfrm flipH="1">
            <a:off x="1062000" y="1030050"/>
            <a:ext cx="5053200" cy="3526500"/>
          </a:xfrm>
          <a:prstGeom prst="rect">
            <a:avLst/>
          </a:prstGeom>
          <a:noFill/>
          <a:ln>
            <a:noFill/>
          </a:ln>
        </p:spPr>
        <p:txBody>
          <a:bodyPr anchorCtr="0" anchor="ctr" bIns="0" lIns="91425" spcFirstLastPara="1" rIns="91425" wrap="square" tIns="234000">
            <a:noAutofit/>
          </a:bodyPr>
          <a:lstStyle/>
          <a:p>
            <a:pPr indent="0" lvl="0" marL="0" rtl="0" algn="ctr">
              <a:spcBef>
                <a:spcPts val="0"/>
              </a:spcBef>
              <a:spcAft>
                <a:spcPts val="0"/>
              </a:spcAft>
              <a:buNone/>
            </a:pPr>
            <a:r>
              <a:rPr b="1" lang="en" sz="2400">
                <a:solidFill>
                  <a:schemeClr val="dk1"/>
                </a:solidFill>
                <a:latin typeface="Times New Roman"/>
                <a:ea typeface="Times New Roman"/>
                <a:cs typeface="Times New Roman"/>
                <a:sym typeface="Times New Roman"/>
              </a:rPr>
              <a:t>Background Information</a:t>
            </a:r>
            <a:endParaRPr b="1" sz="2400">
              <a:solidFill>
                <a:schemeClr val="dk1"/>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b="1" lang="en">
                <a:solidFill>
                  <a:schemeClr val="dk1"/>
                </a:solidFill>
                <a:latin typeface="Times New Roman"/>
                <a:ea typeface="Times New Roman"/>
                <a:cs typeface="Times New Roman"/>
                <a:sym typeface="Times New Roman"/>
              </a:rPr>
              <a:t>(Causes, Types, Symptoms, and Treatments)</a:t>
            </a:r>
            <a:endParaRPr b="1" sz="2400">
              <a:solidFill>
                <a:schemeClr val="dk1"/>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b="1" lang="en" sz="2400">
                <a:solidFill>
                  <a:schemeClr val="dk1"/>
                </a:solidFill>
                <a:latin typeface="Times New Roman"/>
                <a:ea typeface="Times New Roman"/>
                <a:cs typeface="Times New Roman"/>
                <a:sym typeface="Times New Roman"/>
              </a:rPr>
              <a:t>Apnea Monitors</a:t>
            </a:r>
            <a:endParaRPr b="1" sz="2400">
              <a:solidFill>
                <a:schemeClr val="dk1"/>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b="1" lang="en" sz="2400">
                <a:solidFill>
                  <a:schemeClr val="dk1"/>
                </a:solidFill>
                <a:latin typeface="Times New Roman"/>
                <a:ea typeface="Times New Roman"/>
                <a:cs typeface="Times New Roman"/>
                <a:sym typeface="Times New Roman"/>
              </a:rPr>
              <a:t> Functionalities, and Safety</a:t>
            </a:r>
            <a:endParaRPr b="1" sz="2400">
              <a:solidFill>
                <a:schemeClr val="dk1"/>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b="1" lang="en" sz="2400">
                <a:solidFill>
                  <a:schemeClr val="dk1"/>
                </a:solidFill>
                <a:latin typeface="Times New Roman"/>
                <a:ea typeface="Times New Roman"/>
                <a:cs typeface="Times New Roman"/>
                <a:sym typeface="Times New Roman"/>
              </a:rPr>
              <a:t>Products</a:t>
            </a:r>
            <a:endParaRPr b="1" sz="2400">
              <a:solidFill>
                <a:schemeClr val="dk1"/>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b="1" lang="en" sz="2400">
                <a:solidFill>
                  <a:schemeClr val="dk1"/>
                </a:solidFill>
                <a:latin typeface="Times New Roman"/>
                <a:ea typeface="Times New Roman"/>
                <a:cs typeface="Times New Roman"/>
                <a:sym typeface="Times New Roman"/>
              </a:rPr>
              <a:t>Summary</a:t>
            </a:r>
            <a:endParaRPr b="1" sz="2400">
              <a:solidFill>
                <a:schemeClr val="dk1"/>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b="1" lang="en" sz="2400">
                <a:solidFill>
                  <a:schemeClr val="dk1"/>
                </a:solidFill>
                <a:latin typeface="Times New Roman"/>
                <a:ea typeface="Times New Roman"/>
                <a:cs typeface="Times New Roman"/>
                <a:sym typeface="Times New Roman"/>
              </a:rPr>
              <a:t>References</a:t>
            </a:r>
            <a:endParaRPr b="1" sz="2400">
              <a:solidFill>
                <a:schemeClr val="dk1"/>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1011900" y="1277550"/>
            <a:ext cx="6073800" cy="2588400"/>
          </a:xfrm>
          <a:prstGeom prst="rect">
            <a:avLst/>
          </a:prstGeom>
          <a:noFill/>
          <a:ln>
            <a:noFill/>
          </a:ln>
        </p:spPr>
        <p:txBody>
          <a:bodyPr anchorCtr="0" anchor="t" bIns="91425" lIns="91425" spcFirstLastPara="1" rIns="91425" wrap="square" tIns="91425">
            <a:noAutofit/>
          </a:bodyPr>
          <a:lstStyle/>
          <a:p>
            <a:pPr indent="-342900" lvl="0" marL="457200" marR="72000" rtl="0" algn="l">
              <a:lnSpc>
                <a:spcPct val="115000"/>
              </a:lnSpc>
              <a:spcBef>
                <a:spcPts val="0"/>
              </a:spcBef>
              <a:spcAft>
                <a:spcPts val="0"/>
              </a:spcAft>
              <a:buClr>
                <a:schemeClr val="dk1"/>
              </a:buClr>
              <a:buSzPts val="1800"/>
              <a:buFont typeface="Times New Roman"/>
              <a:buChar char="●"/>
            </a:pPr>
            <a:r>
              <a:rPr b="1" lang="en" sz="1800">
                <a:solidFill>
                  <a:schemeClr val="dk1"/>
                </a:solidFill>
                <a:latin typeface="Times New Roman"/>
                <a:ea typeface="Times New Roman"/>
                <a:cs typeface="Times New Roman"/>
                <a:sym typeface="Times New Roman"/>
              </a:rPr>
              <a:t>Apnea: </a:t>
            </a:r>
            <a:r>
              <a:rPr lang="en" sz="1800">
                <a:solidFill>
                  <a:schemeClr val="dk1"/>
                </a:solidFill>
                <a:latin typeface="Times New Roman"/>
                <a:ea typeface="Times New Roman"/>
                <a:cs typeface="Times New Roman"/>
                <a:sym typeface="Times New Roman"/>
              </a:rPr>
              <a:t>cessation of breathing</a:t>
            </a:r>
            <a:endParaRPr sz="1800">
              <a:solidFill>
                <a:schemeClr val="dk1"/>
              </a:solidFill>
              <a:latin typeface="Times New Roman"/>
              <a:ea typeface="Times New Roman"/>
              <a:cs typeface="Times New Roman"/>
              <a:sym typeface="Times New Roman"/>
            </a:endParaRPr>
          </a:p>
          <a:p>
            <a:pPr indent="-342900" lvl="0" marL="457200" marR="72000" rtl="0" algn="l">
              <a:lnSpc>
                <a:spcPct val="115000"/>
              </a:lnSpc>
              <a:spcBef>
                <a:spcPts val="0"/>
              </a:spcBef>
              <a:spcAft>
                <a:spcPts val="0"/>
              </a:spcAft>
              <a:buClr>
                <a:schemeClr val="dk1"/>
              </a:buClr>
              <a:buSzPts val="1800"/>
              <a:buFont typeface="Times New Roman"/>
              <a:buChar char="●"/>
            </a:pPr>
            <a:r>
              <a:rPr b="1" lang="en" sz="1800">
                <a:solidFill>
                  <a:schemeClr val="dk1"/>
                </a:solidFill>
                <a:latin typeface="Times New Roman"/>
                <a:ea typeface="Times New Roman"/>
                <a:cs typeface="Times New Roman"/>
                <a:sym typeface="Times New Roman"/>
              </a:rPr>
              <a:t>General Causes:</a:t>
            </a:r>
            <a:endParaRPr b="1">
              <a:solidFill>
                <a:schemeClr val="dk1"/>
              </a:solidFill>
              <a:latin typeface="Times New Roman"/>
              <a:ea typeface="Times New Roman"/>
              <a:cs typeface="Times New Roman"/>
              <a:sym typeface="Times New Roman"/>
            </a:endParaRPr>
          </a:p>
          <a:p>
            <a:pPr indent="-342900" lvl="0" marL="457200" marR="72000" rtl="0" algn="l">
              <a:lnSpc>
                <a:spcPct val="115000"/>
              </a:lnSpc>
              <a:spcBef>
                <a:spcPts val="0"/>
              </a:spcBef>
              <a:spcAft>
                <a:spcPts val="0"/>
              </a:spcAft>
              <a:buClr>
                <a:schemeClr val="dk1"/>
              </a:buClr>
              <a:buSzPts val="1800"/>
              <a:buFont typeface="Times New Roman"/>
              <a:buAutoNum type="arabicPeriod"/>
            </a:pPr>
            <a:r>
              <a:rPr b="1" lang="en" sz="1800">
                <a:solidFill>
                  <a:schemeClr val="dk1"/>
                </a:solidFill>
                <a:latin typeface="Times New Roman"/>
                <a:ea typeface="Times New Roman"/>
                <a:cs typeface="Times New Roman"/>
                <a:sym typeface="Times New Roman"/>
              </a:rPr>
              <a:t>Neurological problems</a:t>
            </a:r>
            <a:endParaRPr b="1" sz="1800">
              <a:solidFill>
                <a:schemeClr val="dk1"/>
              </a:solidFill>
              <a:latin typeface="Times New Roman"/>
              <a:ea typeface="Times New Roman"/>
              <a:cs typeface="Times New Roman"/>
              <a:sym typeface="Times New Roman"/>
            </a:endParaRPr>
          </a:p>
          <a:p>
            <a:pPr indent="-342900" lvl="0" marL="1371600" marR="720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Immature brainstem</a:t>
            </a:r>
            <a:endParaRPr sz="1800">
              <a:solidFill>
                <a:schemeClr val="dk1"/>
              </a:solidFill>
              <a:latin typeface="Times New Roman"/>
              <a:ea typeface="Times New Roman"/>
              <a:cs typeface="Times New Roman"/>
              <a:sym typeface="Times New Roman"/>
            </a:endParaRPr>
          </a:p>
          <a:p>
            <a:pPr indent="-342900" lvl="0" marL="1371600" marR="720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Brain Infection</a:t>
            </a:r>
            <a:endParaRPr sz="1800">
              <a:solidFill>
                <a:schemeClr val="dk1"/>
              </a:solidFill>
              <a:latin typeface="Times New Roman"/>
              <a:ea typeface="Times New Roman"/>
              <a:cs typeface="Times New Roman"/>
              <a:sym typeface="Times New Roman"/>
            </a:endParaRPr>
          </a:p>
          <a:p>
            <a:pPr indent="-342900" lvl="0" marL="457200" marR="72000" rtl="0" algn="l">
              <a:lnSpc>
                <a:spcPct val="115000"/>
              </a:lnSpc>
              <a:spcBef>
                <a:spcPts val="0"/>
              </a:spcBef>
              <a:spcAft>
                <a:spcPts val="0"/>
              </a:spcAft>
              <a:buClr>
                <a:schemeClr val="dk1"/>
              </a:buClr>
              <a:buSzPts val="1800"/>
              <a:buFont typeface="Times New Roman"/>
              <a:buAutoNum type="arabicPeriod"/>
            </a:pPr>
            <a:r>
              <a:rPr b="1" lang="en" sz="1800">
                <a:solidFill>
                  <a:schemeClr val="dk1"/>
                </a:solidFill>
                <a:latin typeface="Times New Roman"/>
                <a:ea typeface="Times New Roman"/>
                <a:cs typeface="Times New Roman"/>
                <a:sym typeface="Times New Roman"/>
              </a:rPr>
              <a:t>Part of another medical condition.</a:t>
            </a:r>
            <a:endParaRPr b="1" sz="1800">
              <a:solidFill>
                <a:schemeClr val="dk1"/>
              </a:solidFill>
              <a:latin typeface="Times New Roman"/>
              <a:ea typeface="Times New Roman"/>
              <a:cs typeface="Times New Roman"/>
              <a:sym typeface="Times New Roman"/>
            </a:endParaRPr>
          </a:p>
          <a:p>
            <a:pPr indent="-342900" lvl="0" marL="1371600" marR="720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Lung disease,  Metabolic disorder, Down’s Syndrome,  etc.</a:t>
            </a:r>
            <a:endParaRPr sz="1800">
              <a:solidFill>
                <a:schemeClr val="dk1"/>
              </a:solidFill>
              <a:latin typeface="Times New Roman"/>
              <a:ea typeface="Times New Roman"/>
              <a:cs typeface="Times New Roman"/>
              <a:sym typeface="Times New Roman"/>
            </a:endParaRPr>
          </a:p>
          <a:p>
            <a:pPr indent="-342900" lvl="0" marL="457200" marR="72000" rtl="0" algn="l">
              <a:lnSpc>
                <a:spcPct val="115000"/>
              </a:lnSpc>
              <a:spcBef>
                <a:spcPts val="0"/>
              </a:spcBef>
              <a:spcAft>
                <a:spcPts val="0"/>
              </a:spcAft>
              <a:buClr>
                <a:schemeClr val="dk1"/>
              </a:buClr>
              <a:buSzPts val="1800"/>
              <a:buFont typeface="Times New Roman"/>
              <a:buAutoNum type="arabicPeriod"/>
            </a:pPr>
            <a:r>
              <a:rPr b="1" lang="en" sz="1800">
                <a:solidFill>
                  <a:schemeClr val="dk1"/>
                </a:solidFill>
                <a:latin typeface="Times New Roman"/>
                <a:ea typeface="Times New Roman"/>
                <a:cs typeface="Times New Roman"/>
                <a:sym typeface="Times New Roman"/>
              </a:rPr>
              <a:t>Other</a:t>
            </a:r>
            <a:r>
              <a:rPr lang="en" sz="1800">
                <a:solidFill>
                  <a:schemeClr val="dk1"/>
                </a:solidFill>
                <a:latin typeface="Times New Roman"/>
                <a:ea typeface="Times New Roman"/>
                <a:cs typeface="Times New Roman"/>
                <a:sym typeface="Times New Roman"/>
              </a:rPr>
              <a:t>: enlarged tonsils and adenoids due to </a:t>
            </a:r>
            <a:r>
              <a:rPr lang="en" sz="1800">
                <a:solidFill>
                  <a:schemeClr val="dk1"/>
                </a:solidFill>
                <a:latin typeface="Times New Roman"/>
                <a:ea typeface="Times New Roman"/>
                <a:cs typeface="Times New Roman"/>
                <a:sym typeface="Times New Roman"/>
              </a:rPr>
              <a:t>inflamed</a:t>
            </a:r>
            <a:r>
              <a:rPr lang="en" sz="1800">
                <a:solidFill>
                  <a:schemeClr val="dk1"/>
                </a:solidFill>
                <a:latin typeface="Times New Roman"/>
                <a:ea typeface="Times New Roman"/>
                <a:cs typeface="Times New Roman"/>
                <a:sym typeface="Times New Roman"/>
              </a:rPr>
              <a:t> and infected glands</a:t>
            </a:r>
            <a:endParaRPr sz="1800">
              <a:solidFill>
                <a:schemeClr val="dk1"/>
              </a:solidFill>
              <a:latin typeface="Times New Roman"/>
              <a:ea typeface="Times New Roman"/>
              <a:cs typeface="Times New Roman"/>
              <a:sym typeface="Times New Roman"/>
            </a:endParaRPr>
          </a:p>
        </p:txBody>
      </p:sp>
      <p:sp>
        <p:nvSpPr>
          <p:cNvPr id="69" name="Google Shape;69;p15"/>
          <p:cNvSpPr txBox="1"/>
          <p:nvPr/>
        </p:nvSpPr>
        <p:spPr>
          <a:xfrm>
            <a:off x="2033920" y="785900"/>
            <a:ext cx="4669200" cy="384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Times New Roman"/>
                <a:ea typeface="Times New Roman"/>
                <a:cs typeface="Times New Roman"/>
                <a:sym typeface="Times New Roman"/>
              </a:rPr>
              <a:t>Infant Sleep Apnea</a:t>
            </a:r>
            <a:endParaRPr b="1" sz="3000">
              <a:solidFill>
                <a:schemeClr val="dk1"/>
              </a:solidFill>
              <a:latin typeface="Times New Roman"/>
              <a:ea typeface="Times New Roman"/>
              <a:cs typeface="Times New Roman"/>
              <a:sym typeface="Times New Roman"/>
            </a:endParaRPr>
          </a:p>
        </p:txBody>
      </p:sp>
      <p:pic>
        <p:nvPicPr>
          <p:cNvPr id="70" name="Google Shape;70;p15"/>
          <p:cNvPicPr preferRelativeResize="0"/>
          <p:nvPr/>
        </p:nvPicPr>
        <p:blipFill>
          <a:blip r:embed="rId3">
            <a:alphaModFix/>
          </a:blip>
          <a:stretch>
            <a:fillRect/>
          </a:stretch>
        </p:blipFill>
        <p:spPr>
          <a:xfrm>
            <a:off x="5159825" y="1634525"/>
            <a:ext cx="2857500" cy="1600200"/>
          </a:xfrm>
          <a:prstGeom prst="rect">
            <a:avLst/>
          </a:prstGeom>
          <a:noFill/>
          <a:ln>
            <a:noFill/>
          </a:ln>
        </p:spPr>
      </p:pic>
      <p:sp>
        <p:nvSpPr>
          <p:cNvPr id="71" name="Google Shape;71;p15"/>
          <p:cNvSpPr txBox="1"/>
          <p:nvPr/>
        </p:nvSpPr>
        <p:spPr>
          <a:xfrm>
            <a:off x="144900" y="4519450"/>
            <a:ext cx="8670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el"/>
                <a:ea typeface="Abel"/>
                <a:cs typeface="Abel"/>
                <a:sym typeface="Abel"/>
              </a:rPr>
              <a:t>[1] &amp; [2]</a:t>
            </a:r>
            <a:endParaRPr>
              <a:latin typeface="Abel"/>
              <a:ea typeface="Abel"/>
              <a:cs typeface="Abel"/>
              <a:sym typeface="Abe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flipH="1">
            <a:off x="2256200" y="245125"/>
            <a:ext cx="4855500" cy="7749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sz="3000">
                <a:solidFill>
                  <a:schemeClr val="dk1"/>
                </a:solidFill>
                <a:latin typeface="Times New Roman"/>
                <a:ea typeface="Times New Roman"/>
                <a:cs typeface="Times New Roman"/>
                <a:sym typeface="Times New Roman"/>
              </a:rPr>
              <a:t>Types of Sleep Apnea</a:t>
            </a:r>
            <a:endParaRPr b="1" sz="30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 sz="3000">
                <a:solidFill>
                  <a:schemeClr val="dk1"/>
                </a:solidFill>
                <a:latin typeface="Times New Roman"/>
                <a:ea typeface="Times New Roman"/>
                <a:cs typeface="Times New Roman"/>
                <a:sym typeface="Times New Roman"/>
              </a:rPr>
              <a:t>z</a:t>
            </a:r>
            <a:r>
              <a:rPr b="1" lang="en" sz="3000">
                <a:solidFill>
                  <a:schemeClr val="dk1"/>
                </a:solidFill>
                <a:latin typeface="Times New Roman"/>
                <a:ea typeface="Times New Roman"/>
                <a:cs typeface="Times New Roman"/>
                <a:sym typeface="Times New Roman"/>
              </a:rPr>
              <a:t>zy</a:t>
            </a:r>
            <a:endParaRPr b="1" sz="3000">
              <a:solidFill>
                <a:schemeClr val="dk1"/>
              </a:solidFill>
              <a:latin typeface="Times New Roman"/>
              <a:ea typeface="Times New Roman"/>
              <a:cs typeface="Times New Roman"/>
              <a:sym typeface="Times New Roman"/>
            </a:endParaRPr>
          </a:p>
        </p:txBody>
      </p:sp>
      <p:pic>
        <p:nvPicPr>
          <p:cNvPr id="77" name="Google Shape;77;p16"/>
          <p:cNvPicPr preferRelativeResize="0"/>
          <p:nvPr/>
        </p:nvPicPr>
        <p:blipFill>
          <a:blip r:embed="rId3">
            <a:alphaModFix/>
          </a:blip>
          <a:stretch>
            <a:fillRect/>
          </a:stretch>
        </p:blipFill>
        <p:spPr>
          <a:xfrm>
            <a:off x="2032299" y="1296775"/>
            <a:ext cx="5079400" cy="3135800"/>
          </a:xfrm>
          <a:prstGeom prst="rect">
            <a:avLst/>
          </a:prstGeom>
          <a:noFill/>
          <a:ln>
            <a:noFill/>
          </a:ln>
        </p:spPr>
      </p:pic>
      <p:sp>
        <p:nvSpPr>
          <p:cNvPr id="78" name="Google Shape;78;p16"/>
          <p:cNvSpPr txBox="1"/>
          <p:nvPr/>
        </p:nvSpPr>
        <p:spPr>
          <a:xfrm>
            <a:off x="340425" y="4680725"/>
            <a:ext cx="1131300" cy="2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el"/>
                <a:ea typeface="Abel"/>
                <a:cs typeface="Abel"/>
                <a:sym typeface="Abel"/>
              </a:rPr>
              <a:t>[4]</a:t>
            </a:r>
            <a:endParaRPr>
              <a:latin typeface="Abel"/>
              <a:ea typeface="Abel"/>
              <a:cs typeface="Abel"/>
              <a:sym typeface="Abe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nvSpPr>
        <p:spPr>
          <a:xfrm>
            <a:off x="208350" y="147600"/>
            <a:ext cx="4871400" cy="182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chemeClr val="dk1"/>
                </a:solidFill>
                <a:latin typeface="Times New Roman"/>
                <a:ea typeface="Times New Roman"/>
                <a:cs typeface="Times New Roman"/>
                <a:sym typeface="Times New Roman"/>
              </a:rPr>
              <a:t>Symptoms:</a:t>
            </a:r>
            <a:endParaRPr b="1" sz="18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84" name="Google Shape;84;p17"/>
          <p:cNvSpPr txBox="1"/>
          <p:nvPr/>
        </p:nvSpPr>
        <p:spPr>
          <a:xfrm>
            <a:off x="73950" y="4583675"/>
            <a:ext cx="8286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el"/>
                <a:ea typeface="Abel"/>
                <a:cs typeface="Abel"/>
                <a:sym typeface="Abel"/>
              </a:rPr>
              <a:t>[3]</a:t>
            </a:r>
            <a:endParaRPr>
              <a:latin typeface="Abel"/>
              <a:ea typeface="Abel"/>
              <a:cs typeface="Abel"/>
              <a:sym typeface="Abel"/>
            </a:endParaRPr>
          </a:p>
        </p:txBody>
      </p:sp>
      <p:pic>
        <p:nvPicPr>
          <p:cNvPr id="85" name="Google Shape;85;p17"/>
          <p:cNvPicPr preferRelativeResize="0"/>
          <p:nvPr/>
        </p:nvPicPr>
        <p:blipFill>
          <a:blip r:embed="rId3">
            <a:alphaModFix/>
          </a:blip>
          <a:stretch>
            <a:fillRect/>
          </a:stretch>
        </p:blipFill>
        <p:spPr>
          <a:xfrm>
            <a:off x="1748700" y="242225"/>
            <a:ext cx="1790700" cy="1676400"/>
          </a:xfrm>
          <a:prstGeom prst="rect">
            <a:avLst/>
          </a:prstGeom>
          <a:noFill/>
          <a:ln>
            <a:noFill/>
          </a:ln>
        </p:spPr>
      </p:pic>
      <p:pic>
        <p:nvPicPr>
          <p:cNvPr id="86" name="Google Shape;86;p17"/>
          <p:cNvPicPr preferRelativeResize="0"/>
          <p:nvPr/>
        </p:nvPicPr>
        <p:blipFill>
          <a:blip r:embed="rId4">
            <a:alphaModFix/>
          </a:blip>
          <a:stretch>
            <a:fillRect/>
          </a:stretch>
        </p:blipFill>
        <p:spPr>
          <a:xfrm>
            <a:off x="4419375" y="276413"/>
            <a:ext cx="4530225" cy="1608025"/>
          </a:xfrm>
          <a:prstGeom prst="rect">
            <a:avLst/>
          </a:prstGeom>
          <a:noFill/>
          <a:ln>
            <a:noFill/>
          </a:ln>
        </p:spPr>
      </p:pic>
      <p:sp>
        <p:nvSpPr>
          <p:cNvPr id="87" name="Google Shape;87;p17"/>
          <p:cNvSpPr txBox="1"/>
          <p:nvPr/>
        </p:nvSpPr>
        <p:spPr>
          <a:xfrm>
            <a:off x="2030400" y="1918625"/>
            <a:ext cx="71136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solidFill>
                  <a:schemeClr val="dk1"/>
                </a:solidFill>
                <a:latin typeface="Times New Roman"/>
                <a:ea typeface="Times New Roman"/>
                <a:cs typeface="Times New Roman"/>
                <a:sym typeface="Times New Roman"/>
              </a:rPr>
              <a:t>Cyanosis								Bradycardia</a:t>
            </a:r>
            <a:endParaRPr b="1" sz="1800" u="sng">
              <a:solidFill>
                <a:schemeClr val="dk1"/>
              </a:solidFill>
              <a:latin typeface="Times New Roman"/>
              <a:ea typeface="Times New Roman"/>
              <a:cs typeface="Times New Roman"/>
              <a:sym typeface="Times New Roman"/>
            </a:endParaRPr>
          </a:p>
        </p:txBody>
      </p:sp>
      <p:pic>
        <p:nvPicPr>
          <p:cNvPr id="88" name="Google Shape;88;p17"/>
          <p:cNvPicPr preferRelativeResize="0"/>
          <p:nvPr/>
        </p:nvPicPr>
        <p:blipFill>
          <a:blip r:embed="rId5">
            <a:alphaModFix/>
          </a:blip>
          <a:stretch>
            <a:fillRect/>
          </a:stretch>
        </p:blipFill>
        <p:spPr>
          <a:xfrm>
            <a:off x="553100" y="2598000"/>
            <a:ext cx="2699150" cy="1985675"/>
          </a:xfrm>
          <a:prstGeom prst="rect">
            <a:avLst/>
          </a:prstGeom>
          <a:noFill/>
          <a:ln>
            <a:noFill/>
          </a:ln>
        </p:spPr>
      </p:pic>
      <p:sp>
        <p:nvSpPr>
          <p:cNvPr id="89" name="Google Shape;89;p17"/>
          <p:cNvSpPr txBox="1"/>
          <p:nvPr/>
        </p:nvSpPr>
        <p:spPr>
          <a:xfrm>
            <a:off x="3841425" y="2327975"/>
            <a:ext cx="4530300" cy="1537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chemeClr val="dk1"/>
                </a:solidFill>
                <a:latin typeface="Times New Roman"/>
                <a:ea typeface="Times New Roman"/>
                <a:cs typeface="Times New Roman"/>
                <a:sym typeface="Times New Roman"/>
              </a:rPr>
              <a:t>Treatments:</a:t>
            </a:r>
            <a:endParaRPr b="1"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Drugs to stimulate the respiratory system. Ex: Aminophylline &amp; Xanthine</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Continuous Positive Airway Pressure (CPAP) ventilation</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Home Apnea Monitor</a:t>
            </a:r>
            <a:endParaRPr>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nvSpPr>
        <p:spPr>
          <a:xfrm>
            <a:off x="5441150" y="1138895"/>
            <a:ext cx="3186900" cy="1971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3600">
                <a:solidFill>
                  <a:schemeClr val="dk1"/>
                </a:solidFill>
                <a:latin typeface="Times New Roman"/>
                <a:ea typeface="Times New Roman"/>
                <a:cs typeface="Times New Roman"/>
                <a:sym typeface="Times New Roman"/>
              </a:rPr>
              <a:t>Infant Apnea Monitors</a:t>
            </a:r>
            <a:endParaRPr b="1" sz="3600">
              <a:solidFill>
                <a:schemeClr val="dk1"/>
              </a:solidFill>
              <a:latin typeface="Times New Roman"/>
              <a:ea typeface="Times New Roman"/>
              <a:cs typeface="Times New Roman"/>
              <a:sym typeface="Times New Roman"/>
            </a:endParaRPr>
          </a:p>
        </p:txBody>
      </p:sp>
      <p:pic>
        <p:nvPicPr>
          <p:cNvPr id="95" name="Google Shape;95;p18"/>
          <p:cNvPicPr preferRelativeResize="0"/>
          <p:nvPr/>
        </p:nvPicPr>
        <p:blipFill>
          <a:blip r:embed="rId3">
            <a:alphaModFix/>
          </a:blip>
          <a:stretch>
            <a:fillRect/>
          </a:stretch>
        </p:blipFill>
        <p:spPr>
          <a:xfrm>
            <a:off x="789200" y="812550"/>
            <a:ext cx="4133500" cy="33608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1053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Types of Apnea Monitor</a:t>
            </a:r>
            <a:endParaRPr/>
          </a:p>
        </p:txBody>
      </p:sp>
      <p:sp>
        <p:nvSpPr>
          <p:cNvPr id="101" name="Google Shape;101;p19"/>
          <p:cNvSpPr txBox="1"/>
          <p:nvPr>
            <p:ph idx="1" type="body"/>
          </p:nvPr>
        </p:nvSpPr>
        <p:spPr>
          <a:xfrm>
            <a:off x="311700" y="7131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Movement Monitor</a:t>
            </a:r>
            <a:endParaRPr b="1" sz="1800">
              <a:solidFill>
                <a:schemeClr val="dk1"/>
              </a:solidFill>
              <a:latin typeface="Times New Roman"/>
              <a:ea typeface="Times New Roman"/>
              <a:cs typeface="Times New Roman"/>
              <a:sym typeface="Times New Roman"/>
            </a:endParaRPr>
          </a:p>
          <a:p>
            <a:pPr indent="-342900" lvl="0" marL="457200" rtl="0" algn="l">
              <a:spcBef>
                <a:spcPts val="16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designed to alert you if the baby movements are absent or irregular for a preset time frame</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Sensitivity can be set and fine tuned</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Usually come in the form of sensor pads or devices that attach to the baby’s stomach or diaper</a:t>
            </a:r>
            <a:endParaRPr sz="1800">
              <a:solidFill>
                <a:schemeClr val="dk1"/>
              </a:solidFill>
              <a:latin typeface="Times New Roman"/>
              <a:ea typeface="Times New Roman"/>
              <a:cs typeface="Times New Roman"/>
              <a:sym typeface="Times New Roman"/>
            </a:endParaRPr>
          </a:p>
          <a:p>
            <a:pPr indent="0" lvl="0" marL="914400" rtl="0" algn="l">
              <a:spcBef>
                <a:spcPts val="1600"/>
              </a:spcBef>
              <a:spcAft>
                <a:spcPts val="1600"/>
              </a:spcAft>
              <a:buNone/>
            </a:pPr>
            <a:r>
              <a:t/>
            </a:r>
            <a:endParaRPr sz="1400">
              <a:solidFill>
                <a:schemeClr val="dk1"/>
              </a:solidFill>
            </a:endParaRPr>
          </a:p>
        </p:txBody>
      </p:sp>
      <p:sp>
        <p:nvSpPr>
          <p:cNvPr id="102" name="Google Shape;102;p19"/>
          <p:cNvSpPr txBox="1"/>
          <p:nvPr>
            <p:ph idx="2" type="body"/>
          </p:nvPr>
        </p:nvSpPr>
        <p:spPr>
          <a:xfrm>
            <a:off x="4832400" y="7131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C</a:t>
            </a:r>
            <a:r>
              <a:rPr b="1" lang="en" sz="1800">
                <a:solidFill>
                  <a:schemeClr val="dk1"/>
                </a:solidFill>
                <a:latin typeface="Times New Roman"/>
                <a:ea typeface="Times New Roman"/>
                <a:cs typeface="Times New Roman"/>
                <a:sym typeface="Times New Roman"/>
              </a:rPr>
              <a:t>ardiorespiratory</a:t>
            </a:r>
            <a:r>
              <a:rPr b="1" lang="en" sz="1800">
                <a:solidFill>
                  <a:schemeClr val="dk1"/>
                </a:solidFill>
                <a:latin typeface="Times New Roman"/>
                <a:ea typeface="Times New Roman"/>
                <a:cs typeface="Times New Roman"/>
                <a:sym typeface="Times New Roman"/>
              </a:rPr>
              <a:t> Monitor</a:t>
            </a:r>
            <a:endParaRPr b="1" sz="1800">
              <a:solidFill>
                <a:schemeClr val="dk1"/>
              </a:solidFill>
              <a:latin typeface="Times New Roman"/>
              <a:ea typeface="Times New Roman"/>
              <a:cs typeface="Times New Roman"/>
              <a:sym typeface="Times New Roman"/>
            </a:endParaRPr>
          </a:p>
          <a:p>
            <a:pPr indent="-342900" lvl="0" marL="457200" rtl="0" algn="l">
              <a:spcBef>
                <a:spcPts val="16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register chest movement and the heart’s electrical activity through electrodes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Using </a:t>
            </a:r>
            <a:r>
              <a:rPr lang="en" sz="1800">
                <a:solidFill>
                  <a:schemeClr val="dk1"/>
                </a:solidFill>
                <a:latin typeface="Times New Roman"/>
                <a:ea typeface="Times New Roman"/>
                <a:cs typeface="Times New Roman"/>
                <a:sym typeface="Times New Roman"/>
              </a:rPr>
              <a:t>specially</a:t>
            </a:r>
            <a:r>
              <a:rPr lang="en" sz="1800">
                <a:solidFill>
                  <a:schemeClr val="dk1"/>
                </a:solidFill>
                <a:latin typeface="Times New Roman"/>
                <a:ea typeface="Times New Roman"/>
                <a:cs typeface="Times New Roman"/>
                <a:sym typeface="Times New Roman"/>
              </a:rPr>
              <a:t>-made sensor to track your baby’s heart rate and oxygen levels</a:t>
            </a:r>
            <a:endParaRPr sz="1800">
              <a:solidFill>
                <a:schemeClr val="dk1"/>
              </a:solidFill>
              <a:latin typeface="Times New Roman"/>
              <a:ea typeface="Times New Roman"/>
              <a:cs typeface="Times New Roman"/>
              <a:sym typeface="Times New Roman"/>
            </a:endParaRPr>
          </a:p>
        </p:txBody>
      </p:sp>
      <p:pic>
        <p:nvPicPr>
          <p:cNvPr id="103" name="Google Shape;103;p19"/>
          <p:cNvPicPr preferRelativeResize="0"/>
          <p:nvPr/>
        </p:nvPicPr>
        <p:blipFill>
          <a:blip r:embed="rId3">
            <a:alphaModFix/>
          </a:blip>
          <a:stretch>
            <a:fillRect/>
          </a:stretch>
        </p:blipFill>
        <p:spPr>
          <a:xfrm>
            <a:off x="690750" y="3507500"/>
            <a:ext cx="1543800" cy="1393350"/>
          </a:xfrm>
          <a:prstGeom prst="rect">
            <a:avLst/>
          </a:prstGeom>
          <a:noFill/>
          <a:ln>
            <a:noFill/>
          </a:ln>
        </p:spPr>
      </p:pic>
      <p:pic>
        <p:nvPicPr>
          <p:cNvPr id="104" name="Google Shape;104;p19"/>
          <p:cNvPicPr preferRelativeResize="0"/>
          <p:nvPr/>
        </p:nvPicPr>
        <p:blipFill>
          <a:blip r:embed="rId4">
            <a:alphaModFix/>
          </a:blip>
          <a:stretch>
            <a:fillRect/>
          </a:stretch>
        </p:blipFill>
        <p:spPr>
          <a:xfrm>
            <a:off x="2388750" y="3495425"/>
            <a:ext cx="1543800" cy="1417500"/>
          </a:xfrm>
          <a:prstGeom prst="rect">
            <a:avLst/>
          </a:prstGeom>
          <a:noFill/>
          <a:ln>
            <a:noFill/>
          </a:ln>
        </p:spPr>
      </p:pic>
      <p:pic>
        <p:nvPicPr>
          <p:cNvPr id="105" name="Google Shape;105;p19"/>
          <p:cNvPicPr preferRelativeResize="0"/>
          <p:nvPr/>
        </p:nvPicPr>
        <p:blipFill>
          <a:blip r:embed="rId5">
            <a:alphaModFix/>
          </a:blip>
          <a:stretch>
            <a:fillRect/>
          </a:stretch>
        </p:blipFill>
        <p:spPr>
          <a:xfrm>
            <a:off x="5332300" y="3495425"/>
            <a:ext cx="1543799" cy="1417500"/>
          </a:xfrm>
          <a:prstGeom prst="rect">
            <a:avLst/>
          </a:prstGeom>
          <a:noFill/>
          <a:ln>
            <a:noFill/>
          </a:ln>
        </p:spPr>
      </p:pic>
      <p:pic>
        <p:nvPicPr>
          <p:cNvPr id="106" name="Google Shape;106;p19"/>
          <p:cNvPicPr preferRelativeResize="0"/>
          <p:nvPr/>
        </p:nvPicPr>
        <p:blipFill>
          <a:blip r:embed="rId6">
            <a:alphaModFix/>
          </a:blip>
          <a:stretch>
            <a:fillRect/>
          </a:stretch>
        </p:blipFill>
        <p:spPr>
          <a:xfrm>
            <a:off x="7062325" y="3495425"/>
            <a:ext cx="1543800" cy="1417500"/>
          </a:xfrm>
          <a:prstGeom prst="rect">
            <a:avLst/>
          </a:prstGeom>
          <a:noFill/>
          <a:ln>
            <a:noFill/>
          </a:ln>
        </p:spPr>
      </p:pic>
      <p:sp>
        <p:nvSpPr>
          <p:cNvPr id="107" name="Google Shape;107;p19"/>
          <p:cNvSpPr txBox="1"/>
          <p:nvPr/>
        </p:nvSpPr>
        <p:spPr>
          <a:xfrm>
            <a:off x="131375" y="4797350"/>
            <a:ext cx="6312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el"/>
                <a:ea typeface="Abel"/>
                <a:cs typeface="Abel"/>
                <a:sym typeface="Abel"/>
              </a:rPr>
              <a:t>[5]</a:t>
            </a:r>
            <a:endParaRPr>
              <a:latin typeface="Abel"/>
              <a:ea typeface="Abel"/>
              <a:cs typeface="Abel"/>
              <a:sym typeface="A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nvSpPr>
        <p:spPr>
          <a:xfrm flipH="1">
            <a:off x="3296500" y="174150"/>
            <a:ext cx="5219700" cy="2218500"/>
          </a:xfrm>
          <a:prstGeom prst="rect">
            <a:avLst/>
          </a:prstGeom>
          <a:noFill/>
          <a:ln>
            <a:noFill/>
          </a:ln>
        </p:spPr>
        <p:txBody>
          <a:bodyPr anchorCtr="0" anchor="b" bIns="91425" lIns="91425" spcFirstLastPara="1" rIns="91425" wrap="square" tIns="91425">
            <a:noAutofit/>
          </a:bodyPr>
          <a:lstStyle/>
          <a:p>
            <a:pPr indent="0" lvl="0" marL="0" rtl="0" algn="l">
              <a:lnSpc>
                <a:spcPct val="150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lang="en" sz="1800">
                <a:solidFill>
                  <a:schemeClr val="dk1"/>
                </a:solidFill>
                <a:latin typeface="Times New Roman"/>
                <a:ea typeface="Times New Roman"/>
                <a:cs typeface="Times New Roman"/>
                <a:sym typeface="Times New Roman"/>
              </a:rPr>
              <a:t>Safety</a:t>
            </a:r>
            <a:endParaRPr b="1"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Do not place the monitor near your baby's head because alarm can be very loud and may damage your baby's hearing.</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Keep the wires away from your baby's head and neck to prevent them from strangling your baby.</a:t>
            </a:r>
            <a:endParaRPr sz="1800">
              <a:solidFill>
                <a:schemeClr val="dk1"/>
              </a:solidFill>
              <a:latin typeface="Times New Roman"/>
              <a:ea typeface="Times New Roman"/>
              <a:cs typeface="Times New Roman"/>
              <a:sym typeface="Times New Roman"/>
            </a:endParaRPr>
          </a:p>
        </p:txBody>
      </p:sp>
      <p:sp>
        <p:nvSpPr>
          <p:cNvPr id="113" name="Google Shape;113;p20"/>
          <p:cNvSpPr txBox="1"/>
          <p:nvPr/>
        </p:nvSpPr>
        <p:spPr>
          <a:xfrm>
            <a:off x="109725" y="4455350"/>
            <a:ext cx="1146000" cy="2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[8] </a:t>
            </a:r>
            <a:endParaRPr>
              <a:latin typeface="Times New Roman"/>
              <a:ea typeface="Times New Roman"/>
              <a:cs typeface="Times New Roman"/>
              <a:sym typeface="Times New Roman"/>
            </a:endParaRPr>
          </a:p>
        </p:txBody>
      </p:sp>
      <p:sp>
        <p:nvSpPr>
          <p:cNvPr id="114" name="Google Shape;114;p20"/>
          <p:cNvSpPr txBox="1"/>
          <p:nvPr/>
        </p:nvSpPr>
        <p:spPr>
          <a:xfrm>
            <a:off x="109725" y="1834825"/>
            <a:ext cx="5219700" cy="2457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If the baby has stopped breathing, follow the instructions given to you by the healthcare provider.</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If nothing work, perform CPR and call 911</a:t>
            </a:r>
            <a:endParaRPr sz="1800">
              <a:solidFill>
                <a:schemeClr val="dk1"/>
              </a:solidFill>
              <a:latin typeface="Times New Roman"/>
              <a:ea typeface="Times New Roman"/>
              <a:cs typeface="Times New Roman"/>
              <a:sym typeface="Times New Roman"/>
            </a:endParaRPr>
          </a:p>
          <a:p>
            <a:pPr indent="-342900" lvl="1" marL="9144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Should not be used to reduce the risk of Sudden Infant Death Syndrome (SIDS)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endParaRPr>
          </a:p>
        </p:txBody>
      </p:sp>
      <p:pic>
        <p:nvPicPr>
          <p:cNvPr id="115" name="Google Shape;115;p20"/>
          <p:cNvPicPr preferRelativeResize="0"/>
          <p:nvPr/>
        </p:nvPicPr>
        <p:blipFill>
          <a:blip r:embed="rId3">
            <a:alphaModFix/>
          </a:blip>
          <a:stretch>
            <a:fillRect/>
          </a:stretch>
        </p:blipFill>
        <p:spPr>
          <a:xfrm>
            <a:off x="658175" y="562425"/>
            <a:ext cx="2971800" cy="1543050"/>
          </a:xfrm>
          <a:prstGeom prst="rect">
            <a:avLst/>
          </a:prstGeom>
          <a:noFill/>
          <a:ln>
            <a:noFill/>
          </a:ln>
        </p:spPr>
      </p:pic>
      <p:pic>
        <p:nvPicPr>
          <p:cNvPr id="116" name="Google Shape;116;p20"/>
          <p:cNvPicPr preferRelativeResize="0"/>
          <p:nvPr/>
        </p:nvPicPr>
        <p:blipFill>
          <a:blip r:embed="rId4">
            <a:alphaModFix/>
          </a:blip>
          <a:stretch>
            <a:fillRect/>
          </a:stretch>
        </p:blipFill>
        <p:spPr>
          <a:xfrm>
            <a:off x="6182175" y="2334075"/>
            <a:ext cx="1355625" cy="134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Tips To Select Best Monitors</a:t>
            </a:r>
            <a:endParaRPr b="1">
              <a:latin typeface="Times New Roman"/>
              <a:ea typeface="Times New Roman"/>
              <a:cs typeface="Times New Roman"/>
              <a:sym typeface="Times New Roman"/>
            </a:endParaRPr>
          </a:p>
        </p:txBody>
      </p:sp>
      <p:sp>
        <p:nvSpPr>
          <p:cNvPr id="122" name="Google Shape;12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Identify the main features that the baby need</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Offer extensive features for video and audio recording</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Portable, easy to use, and reliable</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No false alarms</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In compliant with approved standards</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High sensitivity and accuracy</a:t>
            </a:r>
            <a:endParaRPr>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Battery longevity, loudness, and area coverage</a:t>
            </a:r>
            <a:endParaRPr>
              <a:solidFill>
                <a:schemeClr val="dk1"/>
              </a:solidFill>
              <a:latin typeface="Times New Roman"/>
              <a:ea typeface="Times New Roman"/>
              <a:cs typeface="Times New Roman"/>
              <a:sym typeface="Times New Roman"/>
            </a:endParaRPr>
          </a:p>
        </p:txBody>
      </p:sp>
      <p:pic>
        <p:nvPicPr>
          <p:cNvPr id="123" name="Google Shape;123;p21"/>
          <p:cNvPicPr preferRelativeResize="0"/>
          <p:nvPr/>
        </p:nvPicPr>
        <p:blipFill>
          <a:blip r:embed="rId3">
            <a:alphaModFix/>
          </a:blip>
          <a:stretch>
            <a:fillRect/>
          </a:stretch>
        </p:blipFill>
        <p:spPr>
          <a:xfrm>
            <a:off x="6445113" y="1229875"/>
            <a:ext cx="2143125" cy="2133600"/>
          </a:xfrm>
          <a:prstGeom prst="rect">
            <a:avLst/>
          </a:prstGeom>
          <a:noFill/>
          <a:ln>
            <a:noFill/>
          </a:ln>
        </p:spPr>
      </p:pic>
      <p:sp>
        <p:nvSpPr>
          <p:cNvPr id="124" name="Google Shape;124;p21"/>
          <p:cNvSpPr txBox="1"/>
          <p:nvPr/>
        </p:nvSpPr>
        <p:spPr>
          <a:xfrm>
            <a:off x="217000" y="4429400"/>
            <a:ext cx="631200" cy="46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bel"/>
                <a:ea typeface="Abel"/>
                <a:cs typeface="Abel"/>
                <a:sym typeface="Abel"/>
              </a:rPr>
              <a:t>[7]</a:t>
            </a:r>
            <a:endParaRPr>
              <a:latin typeface="Abel"/>
              <a:ea typeface="Abel"/>
              <a:cs typeface="Abel"/>
              <a:sym typeface="Abe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