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Nuni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aleway-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a5b1a98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5b1a98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Rectification: converts alternating current (AC), which periodically reverses direction, to direct current (DC), which flows in only one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at default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a5b1a986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a5b1a986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“wide QRS complex” refers to a QRS complex duration ≥120 ms. Widening of the QRS complex is related to slower spread of ventricular depolarization.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Normal duration of qrs: 80 to 100 ms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bf4f0040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bf4f004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autonomic system is the part of the peripheral nervous system that is responsible for regulating involuntary body functions, such as heartbeat, blood flow, breathing, and digestion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a5b1a986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5b1a98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HTI and RMSSD can jointly distinguish between normal heart rhythms and arrhythmias.</a:t>
            </a:r>
            <a:endParaRPr sz="1200">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sz="1200">
                <a:latin typeface="Times New Roman"/>
                <a:ea typeface="Times New Roman"/>
                <a:cs typeface="Times New Roman"/>
                <a:sym typeface="Times New Roman"/>
              </a:rPr>
              <a:t>Normal range: 18 to 87 ms for ages 20 to 30</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a5b1a986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5b1a98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heart is an organ that circulate oxygen a</a:t>
            </a:r>
            <a:r>
              <a:rPr lang="en"/>
              <a:t>nd nutrient-rich blood throughout the body. When it's not working properly, just about everything is affected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a6e9d36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a6e9d36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FFT provides frequency information about the signal.</a:t>
            </a:r>
            <a:endParaRPr/>
          </a:p>
          <a:p>
            <a:pPr indent="0" lvl="0" marL="0" rtl="0" algn="l">
              <a:spcBef>
                <a:spcPts val="0"/>
              </a:spcBef>
              <a:spcAft>
                <a:spcPts val="0"/>
              </a:spcAft>
              <a:buNone/>
            </a:pPr>
            <a:r>
              <a:rPr lang="en"/>
              <a:t>VLH: not well characterized, but is speculated to reflect circadian inputs to the heart</a:t>
            </a:r>
            <a:endParaRPr/>
          </a:p>
          <a:p>
            <a:pPr indent="0" lvl="0" marL="0" rtl="0" algn="l">
              <a:spcBef>
                <a:spcPts val="0"/>
              </a:spcBef>
              <a:spcAft>
                <a:spcPts val="0"/>
              </a:spcAft>
              <a:buNone/>
            </a:pPr>
            <a:r>
              <a:rPr lang="en"/>
              <a:t>LF: reflects the combined responses of the heart to both vagal and sympathetic stimulation</a:t>
            </a:r>
            <a:endParaRPr/>
          </a:p>
          <a:p>
            <a:pPr indent="0" lvl="0" marL="0" rtl="0" algn="l">
              <a:spcBef>
                <a:spcPts val="0"/>
              </a:spcBef>
              <a:spcAft>
                <a:spcPts val="0"/>
              </a:spcAft>
              <a:buNone/>
            </a:pPr>
            <a:r>
              <a:rPr lang="en"/>
              <a:t>HF: reflects the RSA(respiratory sinus </a:t>
            </a:r>
            <a:r>
              <a:rPr lang="en"/>
              <a:t>arrhythmia</a:t>
            </a:r>
            <a:r>
              <a:rPr lang="en"/>
              <a:t>) and is mediated solely by the Vagus nerve and typically occurs at the rate of respiration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913c2ae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913c2ae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a73c95a7e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73c95a7e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a87b2c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87b2c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ECG CALCULATES THE HRV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a87b2c13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a87b2c13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In many situations, the ECG is recorded during ambulatory or strenuous conditions such that the signal is corrupted by different types of noise, sometimes originating from another physiological process of the body.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This noise is very difficult to remove as it is in the same region as the actual signal. </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a87b2c13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87b2c13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are not limited to, the Electroencephalogram (EEG), Electromyogram (EMG) and Electrocardiogram (ECG).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BioRadio is used to record the signals.</a:t>
            </a:r>
            <a:endParaRPr/>
          </a:p>
          <a:p>
            <a:pPr indent="0" lvl="0" marL="0" rtl="0" algn="l">
              <a:spcBef>
                <a:spcPts val="0"/>
              </a:spcBef>
              <a:spcAft>
                <a:spcPts val="0"/>
              </a:spcAft>
              <a:buNone/>
            </a:pPr>
            <a:r>
              <a:rPr lang="en"/>
              <a:t>BioCapture is a software used for data collection and analysis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a87b2c1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87b2c1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a87b2c1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a87b2c1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a87b2c13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87b2c13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a87b2c1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87b2c1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specifically used for the ECG feature extractor to analyze the ECG signals and extract the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essential to our experiemtn bc it focuses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eetimes.com/document.asp?doc_id=1278571" TargetMode="External"/><Relationship Id="rId4" Type="http://schemas.openxmlformats.org/officeDocument/2006/relationships/hyperlink" Target="http://glneurotech.com/Bioradio/Wp-Content/Uploads/2014/08/Note_BioCapture-ECG.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200025" y="698850"/>
            <a:ext cx="50442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ECG </a:t>
            </a:r>
            <a:r>
              <a:rPr lang="en" sz="3200">
                <a:latin typeface="Lato"/>
                <a:ea typeface="Lato"/>
                <a:cs typeface="Lato"/>
                <a:sym typeface="Lato"/>
              </a:rPr>
              <a:t>Signal </a:t>
            </a:r>
            <a:endParaRPr sz="3200">
              <a:latin typeface="Lato"/>
              <a:ea typeface="Lato"/>
              <a:cs typeface="Lato"/>
              <a:sym typeface="Lato"/>
            </a:endParaRPr>
          </a:p>
          <a:p>
            <a:pPr indent="0" lvl="0" marL="0" rtl="0" algn="l">
              <a:spcBef>
                <a:spcPts val="0"/>
              </a:spcBef>
              <a:spcAft>
                <a:spcPts val="0"/>
              </a:spcAft>
              <a:buNone/>
            </a:pPr>
            <a:r>
              <a:rPr lang="en" sz="3200">
                <a:latin typeface="Lato"/>
                <a:ea typeface="Lato"/>
                <a:cs typeface="Lato"/>
                <a:sym typeface="Lato"/>
              </a:rPr>
              <a:t>Acquisition and Analysis</a:t>
            </a:r>
            <a:endParaRPr sz="3200">
              <a:latin typeface="Lato"/>
              <a:ea typeface="Lato"/>
              <a:cs typeface="Lato"/>
              <a:sym typeface="Lato"/>
            </a:endParaRPr>
          </a:p>
          <a:p>
            <a:pPr indent="0" lvl="0" marL="0" rtl="0" algn="l">
              <a:spcBef>
                <a:spcPts val="0"/>
              </a:spcBef>
              <a:spcAft>
                <a:spcPts val="0"/>
              </a:spcAft>
              <a:buNone/>
            </a:pPr>
            <a:r>
              <a:t/>
            </a:r>
            <a:endParaRPr sz="3200">
              <a:latin typeface="Lato"/>
              <a:ea typeface="Lato"/>
              <a:cs typeface="Lato"/>
              <a:sym typeface="Lato"/>
            </a:endParaRPr>
          </a:p>
        </p:txBody>
      </p:sp>
      <p:sp>
        <p:nvSpPr>
          <p:cNvPr id="87" name="Google Shape;87;p13"/>
          <p:cNvSpPr txBox="1"/>
          <p:nvPr>
            <p:ph idx="1" type="subTitle"/>
          </p:nvPr>
        </p:nvSpPr>
        <p:spPr>
          <a:xfrm>
            <a:off x="2332475" y="2571750"/>
            <a:ext cx="4255500" cy="12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Margaris; 014575156</a:t>
            </a:r>
            <a:endParaRPr/>
          </a:p>
          <a:p>
            <a:pPr indent="0" lvl="0" marL="0" rtl="0" algn="l">
              <a:spcBef>
                <a:spcPts val="0"/>
              </a:spcBef>
              <a:spcAft>
                <a:spcPts val="0"/>
              </a:spcAft>
              <a:buNone/>
            </a:pPr>
            <a:r>
              <a:rPr lang="en"/>
              <a:t>Socheath Sok; 014470701</a:t>
            </a:r>
            <a:endParaRPr/>
          </a:p>
          <a:p>
            <a:pPr indent="0" lvl="0" marL="0" rtl="0" algn="l">
              <a:spcBef>
                <a:spcPts val="0"/>
              </a:spcBef>
              <a:spcAft>
                <a:spcPts val="0"/>
              </a:spcAft>
              <a:buNone/>
            </a:pPr>
            <a:r>
              <a:rPr lang="en"/>
              <a:t>Spring 2020 EE 407</a:t>
            </a:r>
            <a:endParaRPr/>
          </a:p>
          <a:p>
            <a:pPr indent="0" lvl="0" marL="0" rtl="0" algn="l">
              <a:spcBef>
                <a:spcPts val="0"/>
              </a:spcBef>
              <a:spcAft>
                <a:spcPts val="0"/>
              </a:spcAft>
              <a:buNone/>
            </a:pPr>
            <a:r>
              <a:rPr lang="en"/>
              <a:t>Project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575350" y="1271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Signal </a:t>
            </a:r>
            <a:r>
              <a:rPr lang="en"/>
              <a:t>Acquisition</a:t>
            </a:r>
            <a:endParaRPr/>
          </a:p>
        </p:txBody>
      </p:sp>
      <p:sp>
        <p:nvSpPr>
          <p:cNvPr id="144" name="Google Shape;144;p22"/>
          <p:cNvSpPr txBox="1"/>
          <p:nvPr>
            <p:ph idx="1" type="body"/>
          </p:nvPr>
        </p:nvSpPr>
        <p:spPr>
          <a:xfrm>
            <a:off x="276525" y="2022725"/>
            <a:ext cx="3137400" cy="2979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Obtained </a:t>
            </a:r>
            <a:r>
              <a:rPr lang="en" sz="1400">
                <a:latin typeface="Times New Roman"/>
                <a:ea typeface="Times New Roman"/>
                <a:cs typeface="Times New Roman"/>
                <a:sym typeface="Times New Roman"/>
              </a:rPr>
              <a:t>using ECG</a:t>
            </a:r>
            <a:r>
              <a:rPr lang="en" sz="1400">
                <a:latin typeface="Times New Roman"/>
                <a:ea typeface="Times New Roman"/>
                <a:cs typeface="Times New Roman"/>
                <a:sym typeface="Times New Roman"/>
              </a:rPr>
              <a:t> feature extractor</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Settings</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QRS detection</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 / T refinement</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Bandpass filter</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Rectification </a:t>
            </a:r>
            <a:endParaRPr sz="1400">
              <a:latin typeface="Times New Roman"/>
              <a:ea typeface="Times New Roman"/>
              <a:cs typeface="Times New Roman"/>
              <a:sym typeface="Times New Roman"/>
            </a:endParaRPr>
          </a:p>
        </p:txBody>
      </p:sp>
      <p:pic>
        <p:nvPicPr>
          <p:cNvPr id="145" name="Google Shape;145;p22"/>
          <p:cNvPicPr preferRelativeResize="0"/>
          <p:nvPr/>
        </p:nvPicPr>
        <p:blipFill>
          <a:blip r:embed="rId3">
            <a:alphaModFix/>
          </a:blip>
          <a:stretch>
            <a:fillRect/>
          </a:stretch>
        </p:blipFill>
        <p:spPr>
          <a:xfrm>
            <a:off x="3570525" y="1589225"/>
            <a:ext cx="5390100" cy="25428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553700" y="1224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QRS Complex</a:t>
            </a:r>
            <a:endParaRPr/>
          </a:p>
        </p:txBody>
      </p:sp>
      <p:sp>
        <p:nvSpPr>
          <p:cNvPr id="151" name="Google Shape;151;p23"/>
          <p:cNvSpPr txBox="1"/>
          <p:nvPr>
            <p:ph idx="1" type="body"/>
          </p:nvPr>
        </p:nvSpPr>
        <p:spPr>
          <a:xfrm>
            <a:off x="279025" y="1692825"/>
            <a:ext cx="4134000" cy="310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Represents the electrical impulse as it spreads through the ventricles </a:t>
            </a:r>
            <a:endParaRPr sz="1400">
              <a:latin typeface="Times New Roman"/>
              <a:ea typeface="Times New Roman"/>
              <a:cs typeface="Times New Roman"/>
              <a:sym typeface="Times New Roman"/>
            </a:endParaRPr>
          </a:p>
          <a:p>
            <a:pPr indent="-317500" lvl="0" marL="457200" rtl="0" algn="l">
              <a:lnSpc>
                <a:spcPct val="115000"/>
              </a:lnSpc>
              <a:spcBef>
                <a:spcPts val="1600"/>
              </a:spcBef>
              <a:spcAft>
                <a:spcPts val="0"/>
              </a:spcAft>
              <a:buSzPts val="1400"/>
              <a:buFont typeface="Times New Roman"/>
              <a:buChar char="●"/>
            </a:pPr>
            <a:r>
              <a:rPr lang="en" sz="1400">
                <a:latin typeface="Times New Roman"/>
                <a:ea typeface="Times New Roman"/>
                <a:cs typeface="Times New Roman"/>
                <a:sym typeface="Times New Roman"/>
              </a:rPr>
              <a:t>Indicate ventricular depolarization</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Often used to determine the axis of the </a:t>
            </a:r>
            <a:r>
              <a:rPr lang="en" sz="1400">
                <a:latin typeface="Times New Roman"/>
                <a:ea typeface="Times New Roman"/>
                <a:cs typeface="Times New Roman"/>
                <a:sym typeface="Times New Roman"/>
              </a:rPr>
              <a:t>electrocardiogram</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400">
                <a:latin typeface="Times New Roman"/>
                <a:ea typeface="Times New Roman"/>
                <a:cs typeface="Times New Roman"/>
                <a:sym typeface="Times New Roman"/>
              </a:rPr>
              <a:t>Amplitude mean: 1.5 mV</a:t>
            </a:r>
            <a:endParaRPr b="1"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400">
                <a:latin typeface="Times New Roman"/>
                <a:ea typeface="Times New Roman"/>
                <a:cs typeface="Times New Roman"/>
                <a:sym typeface="Times New Roman"/>
              </a:rPr>
              <a:t>Amplitude std. : 0.031 mV</a:t>
            </a:r>
            <a:endParaRPr b="1"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400">
                <a:latin typeface="Times New Roman"/>
                <a:ea typeface="Times New Roman"/>
                <a:cs typeface="Times New Roman"/>
                <a:sym typeface="Times New Roman"/>
              </a:rPr>
              <a:t>Width mean: 87 ms</a:t>
            </a:r>
            <a:endParaRPr b="1"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400">
                <a:latin typeface="Times New Roman"/>
                <a:ea typeface="Times New Roman"/>
                <a:cs typeface="Times New Roman"/>
                <a:sym typeface="Times New Roman"/>
              </a:rPr>
              <a:t>Width std: 2ms</a:t>
            </a:r>
            <a:endParaRPr b="1"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52" name="Google Shape;152;p23"/>
          <p:cNvPicPr preferRelativeResize="0"/>
          <p:nvPr/>
        </p:nvPicPr>
        <p:blipFill>
          <a:blip r:embed="rId3">
            <a:alphaModFix/>
          </a:blip>
          <a:stretch>
            <a:fillRect/>
          </a:stretch>
        </p:blipFill>
        <p:spPr>
          <a:xfrm>
            <a:off x="4319200" y="1423350"/>
            <a:ext cx="4639149" cy="3328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1808700" y="8871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Rate Variability </a:t>
            </a:r>
            <a:r>
              <a:rPr lang="en"/>
              <a:t>Analysis</a:t>
            </a:r>
            <a:endParaRPr/>
          </a:p>
        </p:txBody>
      </p:sp>
      <p:sp>
        <p:nvSpPr>
          <p:cNvPr id="158" name="Google Shape;158;p24"/>
          <p:cNvSpPr txBox="1"/>
          <p:nvPr>
            <p:ph idx="1" type="body"/>
          </p:nvPr>
        </p:nvSpPr>
        <p:spPr>
          <a:xfrm>
            <a:off x="465950" y="1399175"/>
            <a:ext cx="4234800" cy="30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Methods:</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Char char="●"/>
            </a:pPr>
            <a:r>
              <a:rPr lang="en" sz="1400">
                <a:latin typeface="Times New Roman"/>
                <a:ea typeface="Times New Roman"/>
                <a:cs typeface="Times New Roman"/>
                <a:sym typeface="Times New Roman"/>
              </a:rPr>
              <a:t>Time-domain analysis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Extracts </a:t>
            </a:r>
            <a:r>
              <a:rPr lang="en" sz="1400">
                <a:latin typeface="Times New Roman"/>
                <a:ea typeface="Times New Roman"/>
                <a:cs typeface="Times New Roman"/>
                <a:sym typeface="Times New Roman"/>
              </a:rPr>
              <a:t>measurements</a:t>
            </a:r>
            <a:r>
              <a:rPr lang="en" sz="1400">
                <a:latin typeface="Times New Roman"/>
                <a:ea typeface="Times New Roman"/>
                <a:cs typeface="Times New Roman"/>
                <a:sym typeface="Times New Roman"/>
              </a:rPr>
              <a:t> from R-R interval signals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Show changes in autonomic nervous system (ANS)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Ex: mean and std of all heat rates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Spectral analysis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Extracts frequency-domain parameters from R-R interval signals</a:t>
            </a:r>
            <a:endParaRPr sz="1400">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Peak </a:t>
            </a:r>
            <a:r>
              <a:rPr lang="en" sz="1400">
                <a:latin typeface="Times New Roman"/>
                <a:ea typeface="Times New Roman"/>
                <a:cs typeface="Times New Roman"/>
                <a:sym typeface="Times New Roman"/>
              </a:rPr>
              <a:t>frequency and </a:t>
            </a:r>
            <a:r>
              <a:rPr lang="en" sz="1400">
                <a:latin typeface="Times New Roman"/>
                <a:ea typeface="Times New Roman"/>
                <a:cs typeface="Times New Roman"/>
                <a:sym typeface="Times New Roman"/>
              </a:rPr>
              <a:t>Power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Can be used to monitor ANS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Ex: FFT spectrum</a:t>
            </a:r>
            <a:endParaRPr sz="1400">
              <a:latin typeface="Times New Roman"/>
              <a:ea typeface="Times New Roman"/>
              <a:cs typeface="Times New Roman"/>
              <a:sym typeface="Times New Roman"/>
            </a:endParaRPr>
          </a:p>
        </p:txBody>
      </p:sp>
      <p:pic>
        <p:nvPicPr>
          <p:cNvPr id="159" name="Google Shape;159;p24"/>
          <p:cNvPicPr preferRelativeResize="0"/>
          <p:nvPr/>
        </p:nvPicPr>
        <p:blipFill>
          <a:blip r:embed="rId3">
            <a:alphaModFix/>
          </a:blip>
          <a:stretch>
            <a:fillRect/>
          </a:stretch>
        </p:blipFill>
        <p:spPr>
          <a:xfrm>
            <a:off x="4700750" y="2397325"/>
            <a:ext cx="4138450" cy="17815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1701900" y="885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of R-R Intervals</a:t>
            </a:r>
            <a:endParaRPr/>
          </a:p>
        </p:txBody>
      </p:sp>
      <p:sp>
        <p:nvSpPr>
          <p:cNvPr id="165" name="Google Shape;165;p25"/>
          <p:cNvSpPr txBox="1"/>
          <p:nvPr>
            <p:ph idx="1" type="body"/>
          </p:nvPr>
        </p:nvSpPr>
        <p:spPr>
          <a:xfrm>
            <a:off x="333500" y="1326625"/>
            <a:ext cx="4635900" cy="404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Mean: 769 ms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Normal interval: 0.6 to 1.2 sec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Std: 8 ms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RMSSD: 37 ms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Root Mean Square of the Successive Differences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most relevant and accurate measure of ANS activity over the short-term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HRV Triangular index: 10.5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integral of the density of the RR interval histogram divided by its height</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For RMSSD ≤ 0.068s, the heart rhythm is</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Char char="●"/>
            </a:pPr>
            <a:r>
              <a:rPr lang="en" sz="1400">
                <a:latin typeface="Times New Roman"/>
                <a:ea typeface="Times New Roman"/>
                <a:cs typeface="Times New Roman"/>
                <a:sym typeface="Times New Roman"/>
              </a:rPr>
              <a:t>HTI ≤ 20.42 → normal heart rhythm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HTI &gt; 20.42 → arrhythmia</a:t>
            </a:r>
            <a:endParaRPr sz="1400">
              <a:latin typeface="Times New Roman"/>
              <a:ea typeface="Times New Roman"/>
              <a:cs typeface="Times New Roman"/>
              <a:sym typeface="Times New Roman"/>
            </a:endParaRPr>
          </a:p>
        </p:txBody>
      </p:sp>
      <p:pic>
        <p:nvPicPr>
          <p:cNvPr id="166" name="Google Shape;166;p25"/>
          <p:cNvPicPr preferRelativeResize="0"/>
          <p:nvPr/>
        </p:nvPicPr>
        <p:blipFill>
          <a:blip r:embed="rId3">
            <a:alphaModFix/>
          </a:blip>
          <a:stretch>
            <a:fillRect/>
          </a:stretch>
        </p:blipFill>
        <p:spPr>
          <a:xfrm>
            <a:off x="4969400" y="1890775"/>
            <a:ext cx="3926624" cy="227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Rate Histogram</a:t>
            </a:r>
            <a:endParaRPr/>
          </a:p>
        </p:txBody>
      </p:sp>
      <p:sp>
        <p:nvSpPr>
          <p:cNvPr id="172" name="Google Shape;172;p26"/>
          <p:cNvSpPr txBox="1"/>
          <p:nvPr>
            <p:ph idx="1" type="body"/>
          </p:nvPr>
        </p:nvSpPr>
        <p:spPr>
          <a:xfrm>
            <a:off x="460250" y="1796900"/>
            <a:ext cx="3215700" cy="301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Show how often each heart rate occur</a:t>
            </a:r>
            <a:endParaRPr sz="1400">
              <a:latin typeface="Times New Roman"/>
              <a:ea typeface="Times New Roman"/>
              <a:cs typeface="Times New Roman"/>
              <a:sym typeface="Times New Roman"/>
            </a:endParaRPr>
          </a:p>
          <a:p>
            <a:pPr indent="-317500" lvl="0" marL="457200" rtl="0" algn="l">
              <a:lnSpc>
                <a:spcPct val="115000"/>
              </a:lnSpc>
              <a:spcBef>
                <a:spcPts val="1600"/>
              </a:spcBef>
              <a:spcAft>
                <a:spcPts val="0"/>
              </a:spcAft>
              <a:buSzPts val="1400"/>
              <a:buFont typeface="Times New Roman"/>
              <a:buChar char="●"/>
            </a:pPr>
            <a:r>
              <a:rPr lang="en" sz="1400">
                <a:latin typeface="Times New Roman"/>
                <a:ea typeface="Times New Roman"/>
                <a:cs typeface="Times New Roman"/>
                <a:sym typeface="Times New Roman"/>
              </a:rPr>
              <a:t>Total # of beats: 33</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Heart rate mean: 78 bpm</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Heart Rate std.: 0.89 bpm</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400">
                <a:latin typeface="Times New Roman"/>
                <a:ea typeface="Times New Roman"/>
                <a:cs typeface="Times New Roman"/>
                <a:sym typeface="Times New Roman"/>
              </a:rPr>
              <a:t>Heart rate can be used to </a:t>
            </a:r>
            <a:r>
              <a:rPr lang="en" sz="1400">
                <a:latin typeface="Times New Roman"/>
                <a:ea typeface="Times New Roman"/>
                <a:cs typeface="Times New Roman"/>
                <a:sym typeface="Times New Roman"/>
              </a:rPr>
              <a:t>determine</a:t>
            </a:r>
            <a:r>
              <a:rPr lang="en" sz="1400">
                <a:latin typeface="Times New Roman"/>
                <a:ea typeface="Times New Roman"/>
                <a:cs typeface="Times New Roman"/>
                <a:sym typeface="Times New Roman"/>
              </a:rPr>
              <a:t> the </a:t>
            </a:r>
            <a:r>
              <a:rPr lang="en" sz="1400">
                <a:latin typeface="Times New Roman"/>
                <a:ea typeface="Times New Roman"/>
                <a:cs typeface="Times New Roman"/>
                <a:sym typeface="Times New Roman"/>
              </a:rPr>
              <a:t>condition</a:t>
            </a:r>
            <a:r>
              <a:rPr lang="en" sz="1400">
                <a:latin typeface="Times New Roman"/>
                <a:ea typeface="Times New Roman"/>
                <a:cs typeface="Times New Roman"/>
                <a:sym typeface="Times New Roman"/>
              </a:rPr>
              <a:t> of the heart</a:t>
            </a:r>
            <a:endParaRPr sz="1400">
              <a:latin typeface="Times New Roman"/>
              <a:ea typeface="Times New Roman"/>
              <a:cs typeface="Times New Roman"/>
              <a:sym typeface="Times New Roman"/>
            </a:endParaRPr>
          </a:p>
          <a:p>
            <a:pPr indent="-317500" lvl="0" marL="457200" rtl="0" algn="l">
              <a:lnSpc>
                <a:spcPct val="115000"/>
              </a:lnSpc>
              <a:spcBef>
                <a:spcPts val="1600"/>
              </a:spcBef>
              <a:spcAft>
                <a:spcPts val="0"/>
              </a:spcAft>
              <a:buSzPts val="1400"/>
              <a:buFont typeface="Times New Roman"/>
              <a:buChar char="●"/>
            </a:pPr>
            <a:r>
              <a:rPr lang="en" sz="1400">
                <a:latin typeface="Times New Roman"/>
                <a:ea typeface="Times New Roman"/>
                <a:cs typeface="Times New Roman"/>
                <a:sym typeface="Times New Roman"/>
              </a:rPr>
              <a:t>Normal ( 60 to 100 BPM)</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Bradycardia (&lt;40 BPM)</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Tachycardia</a:t>
            </a:r>
            <a:r>
              <a:rPr lang="en" sz="1400">
                <a:latin typeface="Times New Roman"/>
                <a:ea typeface="Times New Roman"/>
                <a:cs typeface="Times New Roman"/>
                <a:sym typeface="Times New Roman"/>
              </a:rPr>
              <a:t>  (&gt;100 BPM)</a:t>
            </a:r>
            <a:endParaRPr sz="1400">
              <a:latin typeface="Times New Roman"/>
              <a:ea typeface="Times New Roman"/>
              <a:cs typeface="Times New Roman"/>
              <a:sym typeface="Times New Roman"/>
            </a:endParaRPr>
          </a:p>
        </p:txBody>
      </p:sp>
      <p:pic>
        <p:nvPicPr>
          <p:cNvPr id="173" name="Google Shape;173;p26"/>
          <p:cNvPicPr preferRelativeResize="0"/>
          <p:nvPr/>
        </p:nvPicPr>
        <p:blipFill>
          <a:blip r:embed="rId3">
            <a:alphaModFix/>
          </a:blip>
          <a:stretch>
            <a:fillRect/>
          </a:stretch>
        </p:blipFill>
        <p:spPr>
          <a:xfrm>
            <a:off x="3675950" y="1966625"/>
            <a:ext cx="5600700" cy="24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318950" y="5530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FFT Spectrum of RR Interval</a:t>
            </a:r>
            <a:endParaRPr/>
          </a:p>
        </p:txBody>
      </p:sp>
      <p:sp>
        <p:nvSpPr>
          <p:cNvPr id="179" name="Google Shape;179;p27"/>
          <p:cNvSpPr txBox="1"/>
          <p:nvPr>
            <p:ph idx="1" type="body"/>
          </p:nvPr>
        </p:nvSpPr>
        <p:spPr>
          <a:xfrm>
            <a:off x="286800" y="1350675"/>
            <a:ext cx="7158900" cy="353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VHL power: 140 ms^2</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18%</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Range: 0 Hz to 0.04 Hz</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LF power: 470 ms^2</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60%</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Range: 0.04 Hz to 0.15 Hz</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HF power: 171 ms^@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22%</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Range: 0.15 Hz to 0.5 Hz</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Problems with using FFT analysis:</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Char char="●"/>
            </a:pPr>
            <a:r>
              <a:rPr lang="en" sz="1400">
                <a:latin typeface="Times New Roman"/>
                <a:ea typeface="Times New Roman"/>
                <a:cs typeface="Times New Roman"/>
                <a:sym typeface="Times New Roman"/>
              </a:rPr>
              <a:t>Requires stationary data segments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Often need artificial interpolation which would introduce biases</a:t>
            </a:r>
            <a:endParaRPr sz="1400">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pic>
        <p:nvPicPr>
          <p:cNvPr id="180" name="Google Shape;180;p27"/>
          <p:cNvPicPr preferRelativeResize="0"/>
          <p:nvPr/>
        </p:nvPicPr>
        <p:blipFill>
          <a:blip r:embed="rId3">
            <a:alphaModFix/>
          </a:blip>
          <a:stretch>
            <a:fillRect/>
          </a:stretch>
        </p:blipFill>
        <p:spPr>
          <a:xfrm>
            <a:off x="4432700" y="1830122"/>
            <a:ext cx="4612724" cy="218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6" name="Google Shape;186;p28"/>
          <p:cNvSpPr txBox="1"/>
          <p:nvPr>
            <p:ph idx="1" type="body"/>
          </p:nvPr>
        </p:nvSpPr>
        <p:spPr>
          <a:xfrm>
            <a:off x="872325" y="1990050"/>
            <a:ext cx="7461900" cy="25416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Char char="●"/>
            </a:pPr>
            <a:r>
              <a:rPr lang="en" sz="1200">
                <a:solidFill>
                  <a:srgbClr val="000000"/>
                </a:solidFill>
                <a:latin typeface="Times New Roman"/>
                <a:ea typeface="Times New Roman"/>
                <a:cs typeface="Times New Roman"/>
                <a:sym typeface="Times New Roman"/>
              </a:rPr>
              <a:t>[1] </a:t>
            </a:r>
            <a:r>
              <a:rPr lang="en" sz="1200">
                <a:solidFill>
                  <a:srgbClr val="000000"/>
                </a:solidFill>
                <a:highlight>
                  <a:srgbClr val="FFFFFF"/>
                </a:highlight>
                <a:latin typeface="Times New Roman"/>
                <a:ea typeface="Times New Roman"/>
                <a:cs typeface="Times New Roman"/>
                <a:sym typeface="Times New Roman"/>
              </a:rPr>
              <a:t>“The BioRadio Wireless Physiology Monitor.” </a:t>
            </a:r>
            <a:r>
              <a:rPr i="1" lang="en" sz="1200">
                <a:solidFill>
                  <a:srgbClr val="000000"/>
                </a:solidFill>
                <a:latin typeface="Times New Roman"/>
                <a:ea typeface="Times New Roman"/>
                <a:cs typeface="Times New Roman"/>
                <a:sym typeface="Times New Roman"/>
              </a:rPr>
              <a:t>The BioRadio Wireless Physiology Monitor |</a:t>
            </a:r>
            <a:r>
              <a:rPr lang="en" sz="1200">
                <a:solidFill>
                  <a:srgbClr val="000000"/>
                </a:solidFill>
                <a:highlight>
                  <a:srgbClr val="FFFFFF"/>
                </a:highlight>
                <a:latin typeface="Times New Roman"/>
                <a:ea typeface="Times New Roman"/>
                <a:cs typeface="Times New Roman"/>
                <a:sym typeface="Times New Roman"/>
              </a:rPr>
              <a:t>,</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[2] Bharadwaj, Ajay, et al. “Techniques for Accurate ECG Signal Processing.” </a:t>
            </a:r>
            <a:r>
              <a:rPr i="1" lang="en" sz="1200">
                <a:solidFill>
                  <a:srgbClr val="000000"/>
                </a:solidFill>
                <a:latin typeface="Times New Roman"/>
                <a:ea typeface="Times New Roman"/>
                <a:cs typeface="Times New Roman"/>
                <a:sym typeface="Times New Roman"/>
              </a:rPr>
              <a:t>EETimes</a:t>
            </a:r>
            <a:r>
              <a:rPr lang="en" sz="1200">
                <a:solidFill>
                  <a:srgbClr val="000000"/>
                </a:solidFill>
                <a:highlight>
                  <a:srgbClr val="FFFFFF"/>
                </a:highlight>
                <a:latin typeface="Times New Roman"/>
                <a:ea typeface="Times New Roman"/>
                <a:cs typeface="Times New Roman"/>
                <a:sym typeface="Times New Roman"/>
              </a:rPr>
              <a:t>, EE Times, 14 Feb. 2011, </a:t>
            </a:r>
            <a:r>
              <a:rPr lang="en" sz="12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https://www.eetimes.com/document.asp?doc_id=1278571</a:t>
            </a:r>
            <a:r>
              <a:rPr lang="en" sz="1200">
                <a:solidFill>
                  <a:srgbClr val="000000"/>
                </a:solidFill>
                <a:highlight>
                  <a:srgbClr val="FFFFFF"/>
                </a:highlight>
                <a:latin typeface="Times New Roman"/>
                <a:ea typeface="Times New Roman"/>
                <a:cs typeface="Times New Roman"/>
                <a:sym typeface="Times New Roman"/>
              </a:rPr>
              <a:t>.</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[3] “BioCapture : Acquiring ECG Data.” </a:t>
            </a:r>
            <a:r>
              <a:rPr i="1" lang="en" sz="12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Http://Glneurotech.com/Bioradio/Wp-Content/Uploads/2014/08/Note_BioCapture-ECG.pdf</a:t>
            </a:r>
            <a:endParaRPr i="1" sz="12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i="1" sz="1200">
              <a:solidFill>
                <a:srgbClr val="333333"/>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388625" y="155675"/>
            <a:ext cx="6366900" cy="1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OVERVIEW</a:t>
            </a:r>
            <a:endParaRPr sz="4000"/>
          </a:p>
        </p:txBody>
      </p:sp>
      <p:sp>
        <p:nvSpPr>
          <p:cNvPr id="93" name="Google Shape;93;p14"/>
          <p:cNvSpPr txBox="1"/>
          <p:nvPr>
            <p:ph idx="1" type="body"/>
          </p:nvPr>
        </p:nvSpPr>
        <p:spPr>
          <a:xfrm>
            <a:off x="1388625" y="1000150"/>
            <a:ext cx="7350900" cy="2676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 sz="2000">
                <a:solidFill>
                  <a:schemeClr val="dk2"/>
                </a:solidFill>
              </a:rPr>
              <a:t>Introduction</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BioRadio 150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Objective</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Materials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Procedure</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Results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References </a:t>
            </a:r>
            <a:endParaRPr sz="2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11989" l="6733" r="13298" t="8080"/>
          <a:stretch/>
        </p:blipFill>
        <p:spPr>
          <a:xfrm>
            <a:off x="5183075" y="1646200"/>
            <a:ext cx="3960924" cy="2131700"/>
          </a:xfrm>
          <a:prstGeom prst="rect">
            <a:avLst/>
          </a:prstGeom>
          <a:noFill/>
          <a:ln>
            <a:noFill/>
          </a:ln>
        </p:spPr>
      </p:pic>
      <p:sp>
        <p:nvSpPr>
          <p:cNvPr id="99" name="Google Shape;99;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00" name="Google Shape;100;p15"/>
          <p:cNvSpPr txBox="1"/>
          <p:nvPr>
            <p:ph idx="1" type="body"/>
          </p:nvPr>
        </p:nvSpPr>
        <p:spPr>
          <a:xfrm>
            <a:off x="829275" y="1853850"/>
            <a:ext cx="4712400" cy="3021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Electrocardiography (ECG) captures the electrical activity of the heart over time </a:t>
            </a:r>
            <a:endParaRPr sz="1700"/>
          </a:p>
          <a:p>
            <a:pPr indent="-336550" lvl="0" marL="457200" rtl="0" algn="l">
              <a:spcBef>
                <a:spcPts val="0"/>
              </a:spcBef>
              <a:spcAft>
                <a:spcPts val="0"/>
              </a:spcAft>
              <a:buSzPts val="1700"/>
              <a:buChar char="●"/>
            </a:pPr>
            <a:r>
              <a:rPr lang="en" sz="1700"/>
              <a:t>The cell membranes that form the outer covering of the heart cell have an associated charge which is depolarized during every heartbeat</a:t>
            </a:r>
            <a:endParaRPr sz="1700"/>
          </a:p>
          <a:p>
            <a:pPr indent="-323850" lvl="1" marL="914400" rtl="0" algn="l">
              <a:spcBef>
                <a:spcPts val="0"/>
              </a:spcBef>
              <a:spcAft>
                <a:spcPts val="0"/>
              </a:spcAft>
              <a:buSzPts val="1500"/>
              <a:buChar char="○"/>
            </a:pPr>
            <a:r>
              <a:rPr lang="en" sz="1500"/>
              <a:t>These electrical signals are detected &amp; amplified by the ECG </a:t>
            </a:r>
            <a:endParaRPr sz="1500"/>
          </a:p>
          <a:p>
            <a:pPr indent="-323850" lvl="1" marL="914400" rtl="0" algn="l">
              <a:spcBef>
                <a:spcPts val="0"/>
              </a:spcBef>
              <a:spcAft>
                <a:spcPts val="0"/>
              </a:spcAft>
              <a:buSzPts val="1500"/>
              <a:buChar char="○"/>
            </a:pPr>
            <a:r>
              <a:rPr lang="en" sz="1500"/>
              <a:t>The change in beat to beat is called the heart rate variability (HRV)</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06" name="Google Shape;106;p16"/>
          <p:cNvSpPr txBox="1"/>
          <p:nvPr>
            <p:ph idx="1" type="body"/>
          </p:nvPr>
        </p:nvSpPr>
        <p:spPr>
          <a:xfrm>
            <a:off x="833125" y="1990050"/>
            <a:ext cx="71682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 many occasions of ECG recording, signal is corrupted by noise </a:t>
            </a:r>
            <a:endParaRPr sz="1600"/>
          </a:p>
          <a:p>
            <a:pPr indent="-330200" lvl="1" marL="914400" rtl="0" algn="l">
              <a:spcBef>
                <a:spcPts val="0"/>
              </a:spcBef>
              <a:spcAft>
                <a:spcPts val="0"/>
              </a:spcAft>
              <a:buSzPts val="1600"/>
              <a:buChar char="○"/>
            </a:pPr>
            <a:r>
              <a:rPr lang="en" sz="1600"/>
              <a:t>Another physiological process of the body </a:t>
            </a:r>
            <a:endParaRPr sz="1600"/>
          </a:p>
          <a:p>
            <a:pPr indent="-330200" lvl="0" marL="457200" rtl="0" algn="l">
              <a:spcBef>
                <a:spcPts val="0"/>
              </a:spcBef>
              <a:spcAft>
                <a:spcPts val="0"/>
              </a:spcAft>
              <a:buSzPts val="1600"/>
              <a:buChar char="●"/>
            </a:pPr>
            <a:r>
              <a:rPr lang="en" sz="1600"/>
              <a:t>Signal processing is performed in the vast majority of systems for ECG analysis and interpretation</a:t>
            </a:r>
            <a:endParaRPr sz="1600"/>
          </a:p>
          <a:p>
            <a:pPr indent="-330200" lvl="0" marL="457200" rtl="0" algn="l">
              <a:spcBef>
                <a:spcPts val="0"/>
              </a:spcBef>
              <a:spcAft>
                <a:spcPts val="0"/>
              </a:spcAft>
              <a:buSzPts val="1600"/>
              <a:buChar char="●"/>
            </a:pPr>
            <a:r>
              <a:rPr lang="en" sz="1600"/>
              <a:t>Signal Processing results in: </a:t>
            </a:r>
            <a:endParaRPr sz="1600"/>
          </a:p>
          <a:p>
            <a:pPr indent="-317500" lvl="1" marL="914400" rtl="0" algn="l">
              <a:spcBef>
                <a:spcPts val="0"/>
              </a:spcBef>
              <a:spcAft>
                <a:spcPts val="0"/>
              </a:spcAft>
              <a:buSzPts val="1400"/>
              <a:buChar char="○"/>
            </a:pPr>
            <a:r>
              <a:rPr lang="en" sz="1400"/>
              <a:t>Improvement of measurement accuracy and reproducibility </a:t>
            </a:r>
            <a:endParaRPr sz="1400"/>
          </a:p>
          <a:p>
            <a:pPr indent="-317500" lvl="1" marL="914400" rtl="0" algn="l">
              <a:spcBef>
                <a:spcPts val="0"/>
              </a:spcBef>
              <a:spcAft>
                <a:spcPts val="0"/>
              </a:spcAft>
              <a:buSzPts val="1400"/>
              <a:buChar char="○"/>
            </a:pPr>
            <a:r>
              <a:rPr lang="en" sz="1400"/>
              <a:t>Extraction of information not readily available from the signal through visual assessment</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rotWithShape="1">
          <a:blip r:embed="rId3">
            <a:alphaModFix/>
          </a:blip>
          <a:srcRect b="8600" l="8921" r="15788" t="0"/>
          <a:stretch/>
        </p:blipFill>
        <p:spPr>
          <a:xfrm>
            <a:off x="4455277" y="0"/>
            <a:ext cx="4688723" cy="5143500"/>
          </a:xfrm>
          <a:prstGeom prst="rect">
            <a:avLst/>
          </a:prstGeom>
          <a:noFill/>
          <a:ln>
            <a:noFill/>
          </a:ln>
        </p:spPr>
      </p:pic>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BIORADIO 150</a:t>
            </a:r>
            <a:endParaRPr/>
          </a:p>
        </p:txBody>
      </p:sp>
      <p:sp>
        <p:nvSpPr>
          <p:cNvPr id="113" name="Google Shape;113;p17"/>
          <p:cNvSpPr txBox="1"/>
          <p:nvPr>
            <p:ph idx="1" type="body"/>
          </p:nvPr>
        </p:nvSpPr>
        <p:spPr>
          <a:xfrm>
            <a:off x="833125" y="1715350"/>
            <a:ext cx="4026600" cy="3291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BioRadio 150 is a wireless biomedical monitor with programmable channels for recording and transmitting human physiological signals</a:t>
            </a:r>
            <a:endParaRPr sz="1500"/>
          </a:p>
          <a:p>
            <a:pPr indent="-323850" lvl="1" marL="914400" rtl="0" algn="l">
              <a:spcBef>
                <a:spcPts val="0"/>
              </a:spcBef>
              <a:spcAft>
                <a:spcPts val="0"/>
              </a:spcAft>
              <a:buSzPts val="1500"/>
              <a:buChar char="○"/>
            </a:pPr>
            <a:r>
              <a:rPr lang="en" sz="1500"/>
              <a:t>ECG, EEG, &amp; EMG</a:t>
            </a:r>
            <a:endParaRPr sz="1500"/>
          </a:p>
          <a:p>
            <a:pPr indent="-323850" lvl="0" marL="457200" rtl="0" algn="l">
              <a:spcBef>
                <a:spcPts val="0"/>
              </a:spcBef>
              <a:spcAft>
                <a:spcPts val="0"/>
              </a:spcAft>
              <a:buSzPts val="1500"/>
              <a:buChar char="●"/>
            </a:pPr>
            <a:r>
              <a:rPr lang="en" sz="1500"/>
              <a:t>The BioCapture software is used to capture the data in flexible file format obtained via BioRadio</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24000" y="1117725"/>
            <a:ext cx="5857800" cy="9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19" name="Google Shape;119;p18"/>
          <p:cNvSpPr txBox="1"/>
          <p:nvPr/>
        </p:nvSpPr>
        <p:spPr>
          <a:xfrm>
            <a:off x="441250" y="2038725"/>
            <a:ext cx="5790900" cy="2302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To collect physiological data</a:t>
            </a:r>
            <a:br>
              <a:rPr lang="en" sz="1600">
                <a:latin typeface="Nunito"/>
                <a:ea typeface="Nunito"/>
                <a:cs typeface="Nunito"/>
                <a:sym typeface="Nunito"/>
              </a:rPr>
            </a:b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To record the waveform</a:t>
            </a:r>
            <a:br>
              <a:rPr lang="en" sz="1600">
                <a:latin typeface="Nunito"/>
                <a:ea typeface="Nunito"/>
                <a:cs typeface="Nunito"/>
                <a:sym typeface="Nunito"/>
              </a:rPr>
            </a:b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To analyze the waveform </a:t>
            </a:r>
            <a:endParaRPr sz="1600">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388625" y="772725"/>
            <a:ext cx="6366900" cy="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MATERIALS</a:t>
            </a:r>
            <a:endParaRPr sz="4500"/>
          </a:p>
        </p:txBody>
      </p:sp>
      <p:sp>
        <p:nvSpPr>
          <p:cNvPr id="125" name="Google Shape;125;p19"/>
          <p:cNvSpPr txBox="1"/>
          <p:nvPr>
            <p:ph idx="1" type="body"/>
          </p:nvPr>
        </p:nvSpPr>
        <p:spPr>
          <a:xfrm>
            <a:off x="1388625" y="1725150"/>
            <a:ext cx="6366900" cy="209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BioRadio 150 </a:t>
            </a:r>
            <a:endParaRPr/>
          </a:p>
          <a:p>
            <a:pPr indent="-311150" lvl="0" marL="457200" rtl="0" algn="l">
              <a:spcBef>
                <a:spcPts val="0"/>
              </a:spcBef>
              <a:spcAft>
                <a:spcPts val="0"/>
              </a:spcAft>
              <a:buSzPts val="1300"/>
              <a:buChar char="●"/>
            </a:pPr>
            <a:r>
              <a:rPr lang="en"/>
              <a:t>Electrodes</a:t>
            </a:r>
            <a:endParaRPr/>
          </a:p>
          <a:p>
            <a:pPr indent="-311150" lvl="0" marL="457200" rtl="0" algn="l">
              <a:spcBef>
                <a:spcPts val="0"/>
              </a:spcBef>
              <a:spcAft>
                <a:spcPts val="0"/>
              </a:spcAft>
              <a:buSzPts val="1300"/>
              <a:buChar char="●"/>
            </a:pPr>
            <a:r>
              <a:rPr lang="en"/>
              <a:t>Electrodes connector</a:t>
            </a:r>
            <a:endParaRPr/>
          </a:p>
          <a:p>
            <a:pPr indent="-311150" lvl="0" marL="457200" rtl="0" algn="l">
              <a:spcBef>
                <a:spcPts val="0"/>
              </a:spcBef>
              <a:spcAft>
                <a:spcPts val="0"/>
              </a:spcAft>
              <a:buSzPts val="1300"/>
              <a:buChar char="●"/>
            </a:pPr>
            <a:r>
              <a:rPr lang="en"/>
              <a:t>USB </a:t>
            </a:r>
            <a:r>
              <a:rPr lang="en"/>
              <a:t>Receiver</a:t>
            </a:r>
            <a:r>
              <a:rPr lang="en"/>
              <a:t> </a:t>
            </a:r>
            <a:endParaRPr/>
          </a:p>
          <a:p>
            <a:pPr indent="-311150" lvl="0" marL="457200" rtl="0" algn="l">
              <a:spcBef>
                <a:spcPts val="0"/>
              </a:spcBef>
              <a:spcAft>
                <a:spcPts val="0"/>
              </a:spcAft>
              <a:buSzPts val="1300"/>
              <a:buChar char="●"/>
            </a:pPr>
            <a:r>
              <a:rPr lang="en"/>
              <a:t>BIomedical Toolkit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a:t>
            </a:r>
            <a:endParaRPr/>
          </a:p>
        </p:txBody>
      </p:sp>
      <p:sp>
        <p:nvSpPr>
          <p:cNvPr id="131" name="Google Shape;131;p20"/>
          <p:cNvSpPr txBox="1"/>
          <p:nvPr>
            <p:ph idx="1" type="body"/>
          </p:nvPr>
        </p:nvSpPr>
        <p:spPr>
          <a:xfrm>
            <a:off x="842850" y="1853850"/>
            <a:ext cx="7461900" cy="2933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Attach the electrodes onto the subject and electrode connectors onto the BioRadio 150</a:t>
            </a:r>
            <a:br>
              <a:rPr lang="en" sz="1500"/>
            </a:br>
            <a:endParaRPr sz="1500"/>
          </a:p>
          <a:p>
            <a:pPr indent="-323850" lvl="0" marL="457200" rtl="0" algn="l">
              <a:spcBef>
                <a:spcPts val="0"/>
              </a:spcBef>
              <a:spcAft>
                <a:spcPts val="0"/>
              </a:spcAft>
              <a:buSzPts val="1500"/>
              <a:buChar char="●"/>
            </a:pPr>
            <a:r>
              <a:rPr lang="en" sz="1500"/>
              <a:t>Connect BioRadio to the computer and use BioCapture software to record waveforms</a:t>
            </a:r>
            <a:br>
              <a:rPr lang="en" sz="1500"/>
            </a:br>
            <a:endParaRPr sz="1500"/>
          </a:p>
          <a:p>
            <a:pPr indent="-323850" lvl="0" marL="457200" rtl="0" algn="l">
              <a:spcBef>
                <a:spcPts val="0"/>
              </a:spcBef>
              <a:spcAft>
                <a:spcPts val="0"/>
              </a:spcAft>
              <a:buSzPts val="1500"/>
              <a:buChar char="●"/>
            </a:pPr>
            <a:r>
              <a:rPr lang="en" sz="1500"/>
              <a:t>Save the </a:t>
            </a:r>
            <a:r>
              <a:rPr lang="en" sz="1500"/>
              <a:t>waveform</a:t>
            </a:r>
            <a:r>
              <a:rPr lang="en" sz="1500"/>
              <a:t> as csv file for analyzing using Biomedical Toolkit</a:t>
            </a:r>
            <a:endParaRPr sz="1500"/>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Biomedical Toolkit</a:t>
            </a:r>
            <a:endParaRPr/>
          </a:p>
        </p:txBody>
      </p:sp>
      <p:sp>
        <p:nvSpPr>
          <p:cNvPr id="137" name="Google Shape;137;p21"/>
          <p:cNvSpPr txBox="1"/>
          <p:nvPr>
            <p:ph idx="1" type="body"/>
          </p:nvPr>
        </p:nvSpPr>
        <p:spPr>
          <a:xfrm>
            <a:off x="620975" y="1719425"/>
            <a:ext cx="34563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Times New Roman"/>
              <a:buChar char="●"/>
            </a:pPr>
            <a:r>
              <a:rPr lang="en" sz="1800">
                <a:solidFill>
                  <a:srgbClr val="666666"/>
                </a:solidFill>
                <a:latin typeface="Times New Roman"/>
                <a:ea typeface="Times New Roman"/>
                <a:cs typeface="Times New Roman"/>
                <a:sym typeface="Times New Roman"/>
              </a:rPr>
              <a:t>A collection of ready-to-run applications, utilities, and algorithms </a:t>
            </a:r>
            <a:endParaRPr sz="1800">
              <a:solidFill>
                <a:srgbClr val="666666"/>
              </a:solidFill>
              <a:latin typeface="Times New Roman"/>
              <a:ea typeface="Times New Roman"/>
              <a:cs typeface="Times New Roman"/>
              <a:sym typeface="Times New Roman"/>
            </a:endParaRPr>
          </a:p>
          <a:p>
            <a:pPr indent="-342900" lvl="1" marL="914400" rtl="0" algn="l">
              <a:spcBef>
                <a:spcPts val="0"/>
              </a:spcBef>
              <a:spcAft>
                <a:spcPts val="0"/>
              </a:spcAft>
              <a:buClr>
                <a:srgbClr val="666666"/>
              </a:buClr>
              <a:buSzPts val="1800"/>
              <a:buFont typeface="Times New Roman"/>
              <a:buChar char="○"/>
            </a:pPr>
            <a:r>
              <a:rPr lang="en" sz="1800">
                <a:solidFill>
                  <a:srgbClr val="666666"/>
                </a:solidFill>
                <a:latin typeface="Times New Roman"/>
                <a:ea typeface="Times New Roman"/>
                <a:cs typeface="Times New Roman"/>
                <a:sym typeface="Times New Roman"/>
              </a:rPr>
              <a:t>Designed to simplify the use of LabVIEW software</a:t>
            </a:r>
            <a:endParaRPr sz="1800">
              <a:solidFill>
                <a:srgbClr val="666666"/>
              </a:solidFill>
              <a:latin typeface="Times New Roman"/>
              <a:ea typeface="Times New Roman"/>
              <a:cs typeface="Times New Roman"/>
              <a:sym typeface="Times New Roman"/>
            </a:endParaRPr>
          </a:p>
          <a:p>
            <a:pPr indent="-342900" lvl="1" marL="914400" rtl="0" algn="l">
              <a:spcBef>
                <a:spcPts val="0"/>
              </a:spcBef>
              <a:spcAft>
                <a:spcPts val="0"/>
              </a:spcAft>
              <a:buClr>
                <a:srgbClr val="666666"/>
              </a:buClr>
              <a:buSzPts val="1800"/>
              <a:buFont typeface="Times New Roman"/>
              <a:buChar char="○"/>
            </a:pPr>
            <a:r>
              <a:rPr lang="en" sz="1800">
                <a:solidFill>
                  <a:srgbClr val="666666"/>
                </a:solidFill>
                <a:latin typeface="Times New Roman"/>
                <a:ea typeface="Times New Roman"/>
                <a:cs typeface="Times New Roman"/>
                <a:sym typeface="Times New Roman"/>
              </a:rPr>
              <a:t>Focus on:</a:t>
            </a:r>
            <a:endParaRPr sz="1800">
              <a:solidFill>
                <a:srgbClr val="666666"/>
              </a:solidFill>
              <a:latin typeface="Times New Roman"/>
              <a:ea typeface="Times New Roman"/>
              <a:cs typeface="Times New Roman"/>
              <a:sym typeface="Times New Roman"/>
            </a:endParaRPr>
          </a:p>
          <a:p>
            <a:pPr indent="-342900" lvl="2" marL="1371600" rtl="0" algn="l">
              <a:spcBef>
                <a:spcPts val="0"/>
              </a:spcBef>
              <a:spcAft>
                <a:spcPts val="0"/>
              </a:spcAft>
              <a:buClr>
                <a:srgbClr val="666666"/>
              </a:buClr>
              <a:buSzPts val="1800"/>
              <a:buFont typeface="Times New Roman"/>
              <a:buChar char="■"/>
            </a:pPr>
            <a:r>
              <a:rPr lang="en" sz="1800">
                <a:solidFill>
                  <a:srgbClr val="666666"/>
                </a:solidFill>
                <a:latin typeface="Times New Roman"/>
                <a:ea typeface="Times New Roman"/>
                <a:cs typeface="Times New Roman"/>
                <a:sym typeface="Times New Roman"/>
              </a:rPr>
              <a:t>Data Acquisition</a:t>
            </a:r>
            <a:endParaRPr sz="1800">
              <a:solidFill>
                <a:srgbClr val="666666"/>
              </a:solidFill>
              <a:latin typeface="Times New Roman"/>
              <a:ea typeface="Times New Roman"/>
              <a:cs typeface="Times New Roman"/>
              <a:sym typeface="Times New Roman"/>
            </a:endParaRPr>
          </a:p>
          <a:p>
            <a:pPr indent="-342900" lvl="2" marL="1371600" rtl="0" algn="l">
              <a:spcBef>
                <a:spcPts val="0"/>
              </a:spcBef>
              <a:spcAft>
                <a:spcPts val="0"/>
              </a:spcAft>
              <a:buClr>
                <a:srgbClr val="666666"/>
              </a:buClr>
              <a:buSzPts val="1800"/>
              <a:buFont typeface="Times New Roman"/>
              <a:buChar char="■"/>
            </a:pPr>
            <a:r>
              <a:rPr lang="en" sz="1800">
                <a:solidFill>
                  <a:srgbClr val="666666"/>
                </a:solidFill>
                <a:latin typeface="Times New Roman"/>
                <a:ea typeface="Times New Roman"/>
                <a:cs typeface="Times New Roman"/>
                <a:sym typeface="Times New Roman"/>
              </a:rPr>
              <a:t>Signal Processing </a:t>
            </a:r>
            <a:endParaRPr sz="1800">
              <a:solidFill>
                <a:srgbClr val="666666"/>
              </a:solidFill>
              <a:latin typeface="Times New Roman"/>
              <a:ea typeface="Times New Roman"/>
              <a:cs typeface="Times New Roman"/>
              <a:sym typeface="Times New Roman"/>
            </a:endParaRPr>
          </a:p>
          <a:p>
            <a:pPr indent="-342900" lvl="2" marL="1371600" rtl="0" algn="l">
              <a:spcBef>
                <a:spcPts val="0"/>
              </a:spcBef>
              <a:spcAft>
                <a:spcPts val="0"/>
              </a:spcAft>
              <a:buClr>
                <a:srgbClr val="666666"/>
              </a:buClr>
              <a:buSzPts val="1800"/>
              <a:buFont typeface="Times New Roman"/>
              <a:buChar char="■"/>
            </a:pPr>
            <a:r>
              <a:rPr lang="en" sz="1800">
                <a:solidFill>
                  <a:srgbClr val="666666"/>
                </a:solidFill>
                <a:latin typeface="Times New Roman"/>
                <a:ea typeface="Times New Roman"/>
                <a:cs typeface="Times New Roman"/>
                <a:sym typeface="Times New Roman"/>
              </a:rPr>
              <a:t>Image Processing</a:t>
            </a:r>
            <a:endParaRPr/>
          </a:p>
        </p:txBody>
      </p:sp>
      <p:pic>
        <p:nvPicPr>
          <p:cNvPr id="138" name="Google Shape;138;p21"/>
          <p:cNvPicPr preferRelativeResize="0"/>
          <p:nvPr/>
        </p:nvPicPr>
        <p:blipFill>
          <a:blip r:embed="rId3">
            <a:alphaModFix/>
          </a:blip>
          <a:stretch>
            <a:fillRect/>
          </a:stretch>
        </p:blipFill>
        <p:spPr>
          <a:xfrm>
            <a:off x="4476650" y="1840975"/>
            <a:ext cx="4267201" cy="22985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