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f2b6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f2b6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14273a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14273a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cf2b6f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cf2b6f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a6679403_0_3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a6679403_0_3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at the same time … is durable and comfortable enough to be used like any regular football helmet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connect to the helmet will enable … to monitor…. And send alerts 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cf2b6fd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cf2b6fd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cf2b6f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cf2b6f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cf2b6f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cf2b6f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Sept.12,2019… New England Patriots,  5 blackouts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f2b6f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cf2b6f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at the same time … is durable and comfortable enough to be used like any regular football helmet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connect to the helmet will enable … to monitor…. And send alerts 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cf2b6f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cf2b6f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cf2b6f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cf2b6f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cf2b6f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cf2b6f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a6679403_0_3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a6679403_0_3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a6679403_0_3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a6679403_0_3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4364073" y="-3213"/>
            <a:ext cx="4779927" cy="2524130"/>
            <a:chOff x="4364073" y="-3213"/>
            <a:chExt cx="4779927" cy="2524130"/>
          </a:xfrm>
        </p:grpSpPr>
        <p:pic>
          <p:nvPicPr>
            <p:cNvPr id="60" name="Google Shape;60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1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62" name="Google Shape;62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4" name="Google Shape;64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" name="Google Shape;65;p1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66" name="Google Shape;66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" name="Google Shape;69;p14"/>
            <p:cNvGrpSpPr/>
            <p:nvPr/>
          </p:nvGrpSpPr>
          <p:grpSpPr>
            <a:xfrm flipH="1">
              <a:off x="4364073" y="396118"/>
              <a:ext cx="4381556" cy="520699"/>
              <a:chOff x="0" y="0"/>
              <a:chExt cx="7545300" cy="896675"/>
            </a:xfrm>
          </p:grpSpPr>
          <p:pic>
            <p:nvPicPr>
              <p:cNvPr id="70" name="Google Shape;70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" name="Google Shape;74;p14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75" name="Google Shape;75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9" name="Google Shape;79;p14"/>
          <p:cNvGrpSpPr/>
          <p:nvPr/>
        </p:nvGrpSpPr>
        <p:grpSpPr>
          <a:xfrm>
            <a:off x="-2" y="2743188"/>
            <a:ext cx="4381556" cy="2524130"/>
            <a:chOff x="4364073" y="-3213"/>
            <a:chExt cx="4381556" cy="2524130"/>
          </a:xfrm>
        </p:grpSpPr>
        <p:grpSp>
          <p:nvGrpSpPr>
            <p:cNvPr id="80" name="Google Shape;80;p14"/>
            <p:cNvGrpSpPr/>
            <p:nvPr/>
          </p:nvGrpSpPr>
          <p:grpSpPr>
            <a:xfrm flipH="1">
              <a:off x="4364073" y="2000218"/>
              <a:ext cx="4381556" cy="520699"/>
              <a:chOff x="0" y="0"/>
              <a:chExt cx="7545300" cy="896675"/>
            </a:xfrm>
          </p:grpSpPr>
          <p:pic>
            <p:nvPicPr>
              <p:cNvPr id="81" name="Google Shape;81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1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86" name="Google Shape;86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" name="Google Shape;89;p14"/>
            <p:cNvGrpSpPr/>
            <p:nvPr/>
          </p:nvGrpSpPr>
          <p:grpSpPr>
            <a:xfrm flipH="1">
              <a:off x="4364073" y="1198193"/>
              <a:ext cx="3186606" cy="520699"/>
              <a:chOff x="2057775" y="0"/>
              <a:chExt cx="5487525" cy="896675"/>
            </a:xfrm>
          </p:grpSpPr>
          <p:pic>
            <p:nvPicPr>
              <p:cNvPr id="90" name="Google Shape;90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" name="Google Shape;9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p14"/>
            <p:cNvGrpSpPr/>
            <p:nvPr/>
          </p:nvGrpSpPr>
          <p:grpSpPr>
            <a:xfrm flipH="1">
              <a:off x="4364073" y="396118"/>
              <a:ext cx="1991656" cy="520699"/>
              <a:chOff x="4115550" y="0"/>
              <a:chExt cx="3429750" cy="896675"/>
            </a:xfrm>
          </p:grpSpPr>
          <p:pic>
            <p:nvPicPr>
              <p:cNvPr id="95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7" name="Google Shape;9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4.png"/><Relationship Id="rId6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5.jpg"/><Relationship Id="rId6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20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4294967295" type="ctrTitle"/>
          </p:nvPr>
        </p:nvSpPr>
        <p:spPr>
          <a:xfrm>
            <a:off x="208800" y="794900"/>
            <a:ext cx="6066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00"/>
                </a:solidFill>
              </a:rPr>
              <a:t>Helmet Integrated Impact </a:t>
            </a:r>
            <a:endParaRPr b="1" sz="36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00"/>
                </a:solidFill>
              </a:rPr>
              <a:t>Detection System</a:t>
            </a:r>
            <a:endParaRPr b="1" sz="36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00"/>
                </a:solidFill>
              </a:rPr>
              <a:t>(HI-IDS)</a:t>
            </a:r>
            <a:endParaRPr sz="3600"/>
          </a:p>
        </p:txBody>
      </p:sp>
      <p:sp>
        <p:nvSpPr>
          <p:cNvPr id="105" name="Google Shape;105;p15"/>
          <p:cNvSpPr txBox="1"/>
          <p:nvPr/>
        </p:nvSpPr>
        <p:spPr>
          <a:xfrm>
            <a:off x="2214275" y="2892950"/>
            <a:ext cx="31692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Presenter: Jasmine Arrieta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Role: Hardware Designer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00" y="2571750"/>
            <a:ext cx="2981574" cy="22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1513950" y="1075125"/>
            <a:ext cx="62190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Show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Requirements Trace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fl players head to head collision"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38" y="1248475"/>
            <a:ext cx="5065175" cy="3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1.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NFL players making helmet on helmet contact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47350" y="131875"/>
            <a:ext cx="864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Concussions are a Serious Problem in Football !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62500" y="1252450"/>
            <a:ext cx="75912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Measures the g-force of collisions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Alerts coaches when a player is in danger of a concussion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51150" y="109900"/>
            <a:ext cx="9041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HI-IDS is Designed to Lower Brain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Damages in Players</a:t>
            </a:r>
            <a:endParaRPr b="1" sz="3000"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450" y="2086425"/>
            <a:ext cx="2981024" cy="20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2339550" y="4243600"/>
            <a:ext cx="4637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3.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Coaches monitoring players using mobile app.  This will ensure coaches to receive alerts when players are injured. 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525" y="2179850"/>
            <a:ext cx="1509034" cy="1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9" y="2225562"/>
            <a:ext cx="3836606" cy="14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92150" y="403600"/>
            <a:ext cx="2759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Questions?</a:t>
            </a:r>
            <a:endParaRPr b="1" sz="3600"/>
          </a:p>
        </p:txBody>
      </p:sp>
      <p:pic>
        <p:nvPicPr>
          <p:cNvPr descr="Image result for question mark"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00" y="1200125"/>
            <a:ext cx="3355000" cy="33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fl players head to head collision"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38" y="1248475"/>
            <a:ext cx="5065175" cy="3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905625" y="4351275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1.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NFL players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making helmet on helmet contact.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65988" y="183075"/>
            <a:ext cx="84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Concussions are a Serious Problem in Football !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903000" y="202750"/>
            <a:ext cx="78243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NFL Players Suffer Several Concussions</a:t>
            </a:r>
            <a:r>
              <a:rPr b="1" lang="en" sz="2400"/>
              <a:t> </a:t>
            </a:r>
            <a:endParaRPr b="1" sz="24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751100" y="4385275"/>
            <a:ext cx="61281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2.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NFL player, Rob Gronkowski, admits he has suffered 20 concussions and 5 blackout moments.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5926" l="2857" r="2221" t="0"/>
          <a:stretch/>
        </p:blipFill>
        <p:spPr>
          <a:xfrm>
            <a:off x="1768450" y="1125499"/>
            <a:ext cx="5497200" cy="3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62500" y="1252450"/>
            <a:ext cx="75912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Measures the g-force of collisions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</a:t>
            </a:r>
            <a:r>
              <a:rPr lang="en">
                <a:solidFill>
                  <a:schemeClr val="dk1"/>
                </a:solidFill>
              </a:rPr>
              <a:t>erts coaches when a player is in danger of a concussion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1150" y="109900"/>
            <a:ext cx="9041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HI-IDS is Designed to L</a:t>
            </a:r>
            <a:r>
              <a:rPr b="1" lang="en" sz="3000"/>
              <a:t>ower Brain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Damages in Players</a:t>
            </a:r>
            <a:endParaRPr b="1" sz="30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450" y="2086425"/>
            <a:ext cx="2981024" cy="20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339550" y="4243600"/>
            <a:ext cx="4637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Figure 3.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Coaches monitoring players using mobile app.  This will ensure coaches to receive alerts when players are injured. 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525" y="2179850"/>
            <a:ext cx="1509034" cy="1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9" y="2225562"/>
            <a:ext cx="3836606" cy="14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0" y="486300"/>
            <a:ext cx="91440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Overview</a:t>
            </a:r>
            <a:endParaRPr b="1" sz="30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758700" y="782550"/>
            <a:ext cx="54621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Partitioning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Requirements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Tracing Unit and System Requirements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58571">
            <a:off x="927699" y="1435853"/>
            <a:ext cx="1705329" cy="207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99600" y="180700"/>
            <a:ext cx="55353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Member</a:t>
            </a:r>
            <a:r>
              <a:rPr b="1" lang="en" sz="3000"/>
              <a:t>s</a:t>
            </a:r>
            <a:r>
              <a:rPr b="1" lang="en" sz="3000"/>
              <a:t> </a:t>
            </a:r>
            <a:r>
              <a:rPr b="1" lang="en" sz="3000"/>
              <a:t>Qualification</a:t>
            </a:r>
            <a:endParaRPr b="1" sz="3000"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13683" l="12289" r="50672" t="30120"/>
          <a:stretch/>
        </p:blipFill>
        <p:spPr>
          <a:xfrm>
            <a:off x="416650" y="973075"/>
            <a:ext cx="1414326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894325" y="1125413"/>
            <a:ext cx="2627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Jasmine Arrieta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3D Printing, Creo, Python, Power Systems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453800" y="3543050"/>
            <a:ext cx="2840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Socheath Sok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Software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BME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MATLAB, Simulink, VHDL, &amp; Assembly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353175" y="1697975"/>
            <a:ext cx="3259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Calvin Lee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Software testing &amp;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development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Communications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C++ / Python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89700" y="2808819"/>
            <a:ext cx="243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Rhyan Gonzalez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Role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Emphasis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C++, VHDL, Matlab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88" y="1488707"/>
            <a:ext cx="1414326" cy="151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b="0" l="16916" r="12775" t="12739"/>
          <a:stretch/>
        </p:blipFill>
        <p:spPr>
          <a:xfrm>
            <a:off x="7116413" y="3392150"/>
            <a:ext cx="1414327" cy="14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6">
            <a:alphaModFix/>
          </a:blip>
          <a:srcRect b="11328" l="28409" r="27151" t="16884"/>
          <a:stretch/>
        </p:blipFill>
        <p:spPr>
          <a:xfrm>
            <a:off x="2540662" y="2479913"/>
            <a:ext cx="1544378" cy="166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374925" y="398250"/>
            <a:ext cx="824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Partitioning The System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16212" r="15120" t="0"/>
          <a:stretch/>
        </p:blipFill>
        <p:spPr>
          <a:xfrm>
            <a:off x="374925" y="2121138"/>
            <a:ext cx="12426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duino nano" id="157" name="Google Shape;157;p21"/>
          <p:cNvPicPr preferRelativeResize="0"/>
          <p:nvPr/>
        </p:nvPicPr>
        <p:blipFill rotWithShape="1">
          <a:blip r:embed="rId4">
            <a:alphaModFix/>
          </a:blip>
          <a:srcRect b="18396" l="6759" r="5451" t="17970"/>
          <a:stretch/>
        </p:blipFill>
        <p:spPr>
          <a:xfrm>
            <a:off x="2596225" y="2121138"/>
            <a:ext cx="2820564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pp with graph" id="158" name="Google Shape;158;p21"/>
          <p:cNvPicPr preferRelativeResize="0"/>
          <p:nvPr/>
        </p:nvPicPr>
        <p:blipFill rotWithShape="1">
          <a:blip r:embed="rId5">
            <a:alphaModFix/>
          </a:blip>
          <a:srcRect b="0" l="0" r="0" t="18692"/>
          <a:stretch/>
        </p:blipFill>
        <p:spPr>
          <a:xfrm>
            <a:off x="6647175" y="1548089"/>
            <a:ext cx="1955300" cy="23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1744188" y="2461488"/>
            <a:ext cx="7254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740725" y="2461500"/>
            <a:ext cx="7254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185475" y="1829538"/>
            <a:ext cx="5374200" cy="18024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flipH="1" rot="10800000">
            <a:off x="6488575" y="1370712"/>
            <a:ext cx="2272500" cy="2720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009775" y="3804900"/>
            <a:ext cx="172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Hardware</a:t>
            </a:r>
            <a:endParaRPr sz="2400"/>
          </a:p>
        </p:txBody>
      </p:sp>
      <p:sp>
        <p:nvSpPr>
          <p:cNvPr id="164" name="Google Shape;164;p21"/>
          <p:cNvSpPr txBox="1"/>
          <p:nvPr/>
        </p:nvSpPr>
        <p:spPr>
          <a:xfrm>
            <a:off x="6855925" y="4163775"/>
            <a:ext cx="153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</a:t>
            </a:r>
            <a:r>
              <a:rPr lang="en" sz="2400"/>
              <a:t>ware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74925" y="398250"/>
            <a:ext cx="824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Identifying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 Hardware Requirement 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16212" r="15120" t="0"/>
          <a:stretch/>
        </p:blipFill>
        <p:spPr>
          <a:xfrm>
            <a:off x="3817750" y="3396038"/>
            <a:ext cx="12426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duino nano" id="171" name="Google Shape;171;p22"/>
          <p:cNvPicPr preferRelativeResize="0"/>
          <p:nvPr/>
        </p:nvPicPr>
        <p:blipFill rotWithShape="1">
          <a:blip r:embed="rId4">
            <a:alphaModFix/>
          </a:blip>
          <a:srcRect b="18396" l="6759" r="5451" t="17970"/>
          <a:stretch/>
        </p:blipFill>
        <p:spPr>
          <a:xfrm>
            <a:off x="5923450" y="3396038"/>
            <a:ext cx="2820564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5129213" y="3736388"/>
            <a:ext cx="7254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37550" y="3104438"/>
            <a:ext cx="5374200" cy="18024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74892" l="880" r="-880" t="0"/>
          <a:stretch/>
        </p:blipFill>
        <p:spPr>
          <a:xfrm>
            <a:off x="613975" y="1191886"/>
            <a:ext cx="6310924" cy="30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75" y="1484275"/>
            <a:ext cx="6244975" cy="1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265025" y="398250"/>
            <a:ext cx="824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Identifying Software Requirements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App with graph"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18692"/>
          <a:stretch/>
        </p:blipFill>
        <p:spPr>
          <a:xfrm>
            <a:off x="6708375" y="2383364"/>
            <a:ext cx="1955300" cy="23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 flipH="1" rot="10800000">
            <a:off x="6549775" y="2205987"/>
            <a:ext cx="2272500" cy="2720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825" y="502433"/>
            <a:ext cx="1955300" cy="13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95050"/>
            <a:ext cx="6244975" cy="119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28434"/>
            <a:ext cx="6244975" cy="206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3676267"/>
            <a:ext cx="6244976" cy="77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