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38f2cbc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38f2cbc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16ae56b9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16ae56b9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8f2cbc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38f2cbc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38f2cbc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38f2cbc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International Electrotechnical Commission, Institute of Electrical and Electronics Engineers, Ultra High Speed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6222f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46222f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25c1328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25c1328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34df0f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34df0f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8f2cb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8f2cb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46222fe9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46222fe9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46222fe9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46222fe9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7bfe2d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47bfe2d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6222fe9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46222fe9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Sept.12,2019… New England Patriots,  5 blackouts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6222fe9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6222fe9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at the same time … is durable and comfortable enough to be used like any regular football helmet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connect to the helmet will enable … to monitor…. And send alerts 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25c132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25c132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28fd7e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28fd7e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38f2cbc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38f2cbc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591f0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4591f0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591f02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4591f02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281" name="Google Shape;281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Google Shape;283;p11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84" name="Google Shape;284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" name="Google Shape;287;p11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88" name="Google Shape;288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" name="Google Shape;292;p11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93" name="Google Shape;293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7" name="Google Shape;297;p11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98" name="Google Shape;298;p11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99" name="Google Shape;299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1" name="Google Shape;301;p11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302" name="Google Shape;302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4" name="Google Shape;304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11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0" name="Google Shape;31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4" name="Google Shape;31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42" name="Google Shape;4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3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45" name="Google Shape;45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3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49" name="Google Shape;49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" name="Google Shape;53;p3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54" name="Google Shape;54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8" name="Google Shape;58;p3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59" name="Google Shape;59;p3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60" name="Google Shape;60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3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63" name="Google Shape;63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oogle Shape;77;p4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78" name="Google Shape;78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" name="Google Shape;80;p4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82" name="Google Shape;82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4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86" name="Google Shape;86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8" name="Google Shape;8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91" name="Google Shape;91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92;p5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93" name="Google Shape;9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" name="Google Shape;95;p5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96" name="Google Shape;96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p5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99" name="Google Shape;99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" name="Google Shape;101;p5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102" name="Google Shape;102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5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107" name="Google Shape;10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1" name="Google Shape;111;p5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112" name="Google Shape;112;p5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113" name="Google Shape;11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" name="Google Shape;115;p5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116" name="Google Shape;116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" name="Google Shape;11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6"/>
          <p:cNvGrpSpPr/>
          <p:nvPr/>
        </p:nvGrpSpPr>
        <p:grpSpPr>
          <a:xfrm>
            <a:off x="4364073" y="-3213"/>
            <a:ext cx="4779927" cy="2524130"/>
            <a:chOff x="4364073" y="-3213"/>
            <a:chExt cx="4779927" cy="2524130"/>
          </a:xfrm>
        </p:grpSpPr>
        <p:pic>
          <p:nvPicPr>
            <p:cNvPr id="123" name="Google Shape;123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" name="Google Shape;124;p6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125" name="Google Shape;12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7" name="Google Shape;12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" name="Google Shape;128;p6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129" name="Google Shape;12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" name="Google Shape;132;p6"/>
            <p:cNvGrpSpPr/>
            <p:nvPr/>
          </p:nvGrpSpPr>
          <p:grpSpPr>
            <a:xfrm flipH="1">
              <a:off x="4364073" y="396118"/>
              <a:ext cx="4381556" cy="520699"/>
              <a:chOff x="0" y="0"/>
              <a:chExt cx="7545300" cy="896675"/>
            </a:xfrm>
          </p:grpSpPr>
          <p:pic>
            <p:nvPicPr>
              <p:cNvPr id="133" name="Google Shape;133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7" name="Google Shape;137;p6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138" name="Google Shape;138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" name="Google Shape;142;p6"/>
          <p:cNvGrpSpPr/>
          <p:nvPr/>
        </p:nvGrpSpPr>
        <p:grpSpPr>
          <a:xfrm>
            <a:off x="-2" y="2743188"/>
            <a:ext cx="4381556" cy="2524130"/>
            <a:chOff x="4364073" y="-3213"/>
            <a:chExt cx="4381556" cy="2524130"/>
          </a:xfrm>
        </p:grpSpPr>
        <p:grpSp>
          <p:nvGrpSpPr>
            <p:cNvPr id="143" name="Google Shape;143;p6"/>
            <p:cNvGrpSpPr/>
            <p:nvPr/>
          </p:nvGrpSpPr>
          <p:grpSpPr>
            <a:xfrm flipH="1">
              <a:off x="4364073" y="2000218"/>
              <a:ext cx="4381556" cy="520699"/>
              <a:chOff x="0" y="0"/>
              <a:chExt cx="7545300" cy="896675"/>
            </a:xfrm>
          </p:grpSpPr>
          <p:pic>
            <p:nvPicPr>
              <p:cNvPr id="144" name="Google Shape;14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8" name="Google Shape;148;p6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49" name="Google Shape;14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oogle Shape;152;p6"/>
            <p:cNvGrpSpPr/>
            <p:nvPr/>
          </p:nvGrpSpPr>
          <p:grpSpPr>
            <a:xfrm flipH="1">
              <a:off x="4364073" y="1198193"/>
              <a:ext cx="3186606" cy="520699"/>
              <a:chOff x="2057775" y="0"/>
              <a:chExt cx="5487525" cy="896675"/>
            </a:xfrm>
          </p:grpSpPr>
          <p:pic>
            <p:nvPicPr>
              <p:cNvPr id="153" name="Google Shape;153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Google Shape;156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" name="Google Shape;157;p6"/>
            <p:cNvGrpSpPr/>
            <p:nvPr/>
          </p:nvGrpSpPr>
          <p:grpSpPr>
            <a:xfrm flipH="1">
              <a:off x="4364073" y="396118"/>
              <a:ext cx="1991656" cy="520699"/>
              <a:chOff x="4115550" y="0"/>
              <a:chExt cx="3429750" cy="896675"/>
            </a:xfrm>
          </p:grpSpPr>
          <p:pic>
            <p:nvPicPr>
              <p:cNvPr id="158" name="Google Shape;158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0" name="Google Shape;160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165" name="Google Shape;16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" name="Google Shape;16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68" name="Google Shape;168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Google Shape;17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72" name="Google Shape;172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Google Shape;174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77" name="Google Shape;177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" name="Google Shape;181;p7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182" name="Google Shape;18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83" name="Google Shape;183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" name="Google Shape;18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86" name="Google Shape;186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" name="Google Shape;18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194" name="Google Shape;194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97" name="Google Shape;197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" name="Google Shape;200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01" name="Google Shape;201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06" name="Google Shape;206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0" name="Google Shape;210;p8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11" name="Google Shape;211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12" name="Google Shape;212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" name="Google Shape;214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15" name="Google Shape;215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7" name="Google Shape;21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0" name="Google Shape;220;p8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1" name="Google Shape;221;p8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28" name="Google Shape;228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1" name="Google Shape;231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32" name="Google Shape;232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1" name="Google Shape;241;p9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42" name="Google Shape;242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43" name="Google Shape;243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8" name="Google Shape;248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10"/>
          <p:cNvGrpSpPr/>
          <p:nvPr/>
        </p:nvGrpSpPr>
        <p:grpSpPr>
          <a:xfrm>
            <a:off x="-4" y="2743188"/>
            <a:ext cx="3186608" cy="2524130"/>
            <a:chOff x="4364071" y="-3213"/>
            <a:chExt cx="3186608" cy="2524130"/>
          </a:xfrm>
        </p:grpSpPr>
        <p:grpSp>
          <p:nvGrpSpPr>
            <p:cNvPr id="254" name="Google Shape;254;p10"/>
            <p:cNvGrpSpPr/>
            <p:nvPr/>
          </p:nvGrpSpPr>
          <p:grpSpPr>
            <a:xfrm flipH="1">
              <a:off x="4364073" y="2000218"/>
              <a:ext cx="3186606" cy="520699"/>
              <a:chOff x="2057775" y="0"/>
              <a:chExt cx="5487525" cy="896675"/>
            </a:xfrm>
          </p:grpSpPr>
          <p:pic>
            <p:nvPicPr>
              <p:cNvPr id="255" name="Google Shape;255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8" name="Google Shape;258;p10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59" name="Google Shape;259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" name="Google Shape;261;p10"/>
            <p:cNvGrpSpPr/>
            <p:nvPr/>
          </p:nvGrpSpPr>
          <p:grpSpPr>
            <a:xfrm flipH="1">
              <a:off x="4364073" y="1198193"/>
              <a:ext cx="1991656" cy="520699"/>
              <a:chOff x="4115550" y="0"/>
              <a:chExt cx="3429750" cy="896675"/>
            </a:xfrm>
          </p:grpSpPr>
          <p:pic>
            <p:nvPicPr>
              <p:cNvPr id="262" name="Google Shape;262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4" name="Google Shape;264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0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68" name="Google Shape;268;p10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69" name="Google Shape;269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10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273" name="Google Shape;273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5" name="Google Shape;27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" name="Google Shape;276;p10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277" name="Google Shape;277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7.jpg"/><Relationship Id="rId7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arklesparklesports.com/2018/08/20/are-the-nfl-rules-getting-too-soft/" TargetMode="External"/><Relationship Id="rId4" Type="http://schemas.openxmlformats.org/officeDocument/2006/relationships/hyperlink" Target="https://www.cbsnews.com/news/gronk-concussions-rob-gronkowski-former-new-england-patriots-tight-end-discusses-football-career-2019-09-12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witter.com/CBSNews/status/1172207959251783682?ref_src=twsrc%5Etfw%7Ctwcamp%5Etweetembed%7Ctwterm%5E1172207959251783682&amp;ref_url=https%3A%2F%2Fwww.cbssports.com%2Fnfl%2Fnews%2Frob-gronkowski-admits-to-having-nearly-20-concussions-blacking-out-five-times-in-his-nfl-career-with-patriots%2F" TargetMode="External"/><Relationship Id="rId4" Type="http://schemas.openxmlformats.org/officeDocument/2006/relationships/hyperlink" Target="https://www.playsmartplaysafe.com/nfl-helmet-challen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18.png"/><Relationship Id="rId6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ctrTitle"/>
          </p:nvPr>
        </p:nvSpPr>
        <p:spPr>
          <a:xfrm>
            <a:off x="0" y="2638450"/>
            <a:ext cx="4544100" cy="102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</a:rPr>
              <a:t>Helmet Integrated Impact </a:t>
            </a:r>
            <a:endParaRPr sz="30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</a:rPr>
              <a:t>Detection System</a:t>
            </a:r>
            <a:endParaRPr sz="30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</a:rPr>
              <a:t>(HI-IDS)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633200" y="3926925"/>
            <a:ext cx="31692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Presenter: 	Socheath Sok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Role: Software Design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192800"/>
            <a:ext cx="4295099" cy="32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/>
          <p:nvPr>
            <p:ph idx="1" type="body"/>
          </p:nvPr>
        </p:nvSpPr>
        <p:spPr>
          <a:xfrm>
            <a:off x="620500" y="12882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Social and Ethical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 will be available on IOS and Android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interface must be simple and easy to navigate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final product 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ust perform all of the desired functionalities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Manufacturability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must be properly connected before integrating into the helmet.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 not affect the player’s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317700" y="323350"/>
            <a:ext cx="425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Realistic Constraints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145" y="3665370"/>
            <a:ext cx="1756206" cy="11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-151375" y="667575"/>
            <a:ext cx="51357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Realistic Constraints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 txBox="1"/>
          <p:nvPr>
            <p:ph idx="1" type="body"/>
          </p:nvPr>
        </p:nvSpPr>
        <p:spPr>
          <a:xfrm>
            <a:off x="671250" y="1430850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Economic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Manufacturing cost must be less than $200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 can be connected to multiple devices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must be able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transfer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from the sensor to the app wirelessly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Environmental, Political, Health, and Safety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Lithium ion battery must be recycled as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hazardous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waste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must not overheat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type of smart helmet has been done before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title"/>
          </p:nvPr>
        </p:nvSpPr>
        <p:spPr>
          <a:xfrm>
            <a:off x="706350" y="8732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Parts List</a:t>
            </a:r>
            <a:endParaRPr sz="3000"/>
          </a:p>
        </p:txBody>
      </p:sp>
      <p:pic>
        <p:nvPicPr>
          <p:cNvPr id="406" name="Google Shape;4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0" y="1219050"/>
            <a:ext cx="1214125" cy="10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13" y="1205764"/>
            <a:ext cx="1086987" cy="108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025" y="1219075"/>
            <a:ext cx="1029145" cy="10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475" y="1205775"/>
            <a:ext cx="1087000" cy="10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0100" y="3239138"/>
            <a:ext cx="1352500" cy="14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 txBox="1"/>
          <p:nvPr/>
        </p:nvSpPr>
        <p:spPr>
          <a:xfrm>
            <a:off x="256350" y="2378100"/>
            <a:ext cx="9386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Accelerometer 	     Raspberry Pi Zero W		     16 GB			 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Rechargeable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(ADXL3770)							      Micro SD card	       Lithium Ion Battery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3491475" y="4640825"/>
            <a:ext cx="1991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Football Helmet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487825" y="-1523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Standards Usage</a:t>
            </a:r>
            <a:endParaRPr sz="3000"/>
          </a:p>
        </p:txBody>
      </p:sp>
      <p:sp>
        <p:nvSpPr>
          <p:cNvPr id="418" name="Google Shape;418;p25"/>
          <p:cNvSpPr txBox="1"/>
          <p:nvPr>
            <p:ph idx="1" type="body"/>
          </p:nvPr>
        </p:nvSpPr>
        <p:spPr>
          <a:xfrm>
            <a:off x="374925" y="798225"/>
            <a:ext cx="85995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Times New Roman"/>
              <a:buChar char="❑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IEC 60086-4 Ed. 4.0 b:2014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Primary batteries - Part 4: Safety of lithium batteries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❑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IEEE 802.11b-1999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IEEE Standard for Information Technology - Telecommunications and information exchange between systems - Local and Metropolitan networks - Specific requirements - Part 11: Wireless LAN Medium Access Control (MAC) and Physical Layer (PHY) specifications: Higher Speed Physical Layer (PHY) Extension in the 2.4 GHz band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❑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IEEE 836-2001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IEEE Recommended Practice for Precision Centrifuge Testing of Linear Accelerometers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❑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ISO/IEC 9126-1:2001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 — Product quality — Part 1: Quality model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❑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UHS-III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UHS-III SD Memory Card Standard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fl players head to head collision" id="423" name="Google Shape;4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38" y="1248475"/>
            <a:ext cx="5065175" cy="3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6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606300" y="434550"/>
            <a:ext cx="3000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1.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NFL players making helmet on helmet contact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24275" y="2358375"/>
            <a:ext cx="4923900" cy="180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designed to help football players by allowing coaches and physicians to detect head impacts in order to diagnose possible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concussions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75" y="2571750"/>
            <a:ext cx="3079774" cy="20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500" y="783458"/>
            <a:ext cx="955225" cy="102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825" y="1104058"/>
            <a:ext cx="380050" cy="3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275" y="680588"/>
            <a:ext cx="1335425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type="title"/>
          </p:nvPr>
        </p:nvSpPr>
        <p:spPr>
          <a:xfrm>
            <a:off x="431825" y="266450"/>
            <a:ext cx="8520600" cy="7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441" name="Google Shape;441;p28"/>
          <p:cNvSpPr txBox="1"/>
          <p:nvPr>
            <p:ph idx="1" type="body"/>
          </p:nvPr>
        </p:nvSpPr>
        <p:spPr>
          <a:xfrm>
            <a:off x="431825" y="1272400"/>
            <a:ext cx="85206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Marklesparklesports. “Are the NFL Rules Getting Too Soft?”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Markle Sparkle 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Figure 1, 21 Aug. 2018,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https://marklesparklesports.com/2018/08/20/are-the-nfl-rules-getting-too-soft/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CBS News. “Rob Gronkowski Says He Probably Had 20 Concussions and 5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Blackouts in His Career.” CBS News, CBS Interactive, 13 Sept. 2019,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https://www.cbsnews.com/news/gronk-concussions-rob-gronkowski-former-new-england-patriots-tight-end-discusses-football-career-2019-09-12/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type="title"/>
          </p:nvPr>
        </p:nvSpPr>
        <p:spPr>
          <a:xfrm>
            <a:off x="787375" y="26072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pic>
        <p:nvPicPr>
          <p:cNvPr descr="Image result for question mark" id="447" name="Google Shape;4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1559900"/>
            <a:ext cx="2533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7" y="1883550"/>
            <a:ext cx="8039724" cy="2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0"/>
          <p:cNvSpPr txBox="1"/>
          <p:nvPr>
            <p:ph type="title"/>
          </p:nvPr>
        </p:nvSpPr>
        <p:spPr>
          <a:xfrm>
            <a:off x="776450" y="281425"/>
            <a:ext cx="400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Event Con’t</a:t>
            </a:r>
            <a:endParaRPr sz="3000"/>
          </a:p>
        </p:txBody>
      </p:sp>
      <p:sp>
        <p:nvSpPr>
          <p:cNvPr id="454" name="Google Shape;454;p30"/>
          <p:cNvSpPr txBox="1"/>
          <p:nvPr>
            <p:ph idx="1" type="body"/>
          </p:nvPr>
        </p:nvSpPr>
        <p:spPr>
          <a:xfrm>
            <a:off x="1507938" y="4233425"/>
            <a:ext cx="6128100" cy="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1.1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NFL launched a $3Million innovation challenge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type="title"/>
          </p:nvPr>
        </p:nvSpPr>
        <p:spPr>
          <a:xfrm>
            <a:off x="431825" y="266450"/>
            <a:ext cx="8520600" cy="7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460" name="Google Shape;460;p31"/>
          <p:cNvSpPr txBox="1"/>
          <p:nvPr>
            <p:ph idx="1" type="body"/>
          </p:nvPr>
        </p:nvSpPr>
        <p:spPr>
          <a:xfrm>
            <a:off x="547125" y="128412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witter.com/CBSNews/status/1172207959251783682?ref_src=twsrc%5Etfw%7Ctwcamp%5Etweetembed%7Ctwterm%5E1172207959251783682&amp;ref_url=https%3A%2F%2Fwww.cbssports.com%2Fnfl%2Fnews%2Frob-gronkowski-admits-to-having-nearly-20-concussions-blacking-out-five-times-in-his-nfl-career-with-patriots%2F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https://www.playsmartplaysafe.com/nfl-helmet-challenge/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fl players head to head collision" id="326" name="Google Shape;3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38" y="1248475"/>
            <a:ext cx="5065175" cy="3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1.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NFL players making helmet on helmet contact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06300" y="434550"/>
            <a:ext cx="3000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776450" y="28142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Event</a:t>
            </a:r>
            <a:endParaRPr sz="3000"/>
          </a:p>
        </p:txBody>
      </p:sp>
      <p:sp>
        <p:nvSpPr>
          <p:cNvPr id="334" name="Google Shape;334;p15"/>
          <p:cNvSpPr txBox="1"/>
          <p:nvPr>
            <p:ph idx="1" type="body"/>
          </p:nvPr>
        </p:nvSpPr>
        <p:spPr>
          <a:xfrm>
            <a:off x="1507950" y="4597200"/>
            <a:ext cx="6128100" cy="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2.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NFL player, Rob Gronkowski, admits he has suffered 20 concussions and 5 blackout moments.</a:t>
            </a:r>
            <a:endParaRPr/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b="5926" l="2857" r="2221" t="0"/>
          <a:stretch/>
        </p:blipFill>
        <p:spPr>
          <a:xfrm>
            <a:off x="1823400" y="1301324"/>
            <a:ext cx="5497200" cy="3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776400" y="17062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Detect unreported concussions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Allow c</a:t>
            </a:r>
            <a:r>
              <a:rPr lang="en"/>
              <a:t>oaches and physicians to monitor head impacts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receive alerts when </a:t>
            </a:r>
            <a:r>
              <a:rPr lang="en"/>
              <a:t>a player is in danger of</a:t>
            </a:r>
            <a:r>
              <a:rPr lang="en"/>
              <a:t> a concussion</a:t>
            </a:r>
            <a:endParaRPr/>
          </a:p>
        </p:txBody>
      </p:sp>
      <p:sp>
        <p:nvSpPr>
          <p:cNvPr id="341" name="Google Shape;341;p16"/>
          <p:cNvSpPr txBox="1"/>
          <p:nvPr>
            <p:ph type="title"/>
          </p:nvPr>
        </p:nvSpPr>
        <p:spPr>
          <a:xfrm>
            <a:off x="776450" y="473425"/>
            <a:ext cx="59463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Helmet Integrated Impact Detection System (HI-IDS)</a:t>
            </a:r>
            <a:endParaRPr sz="3000"/>
          </a:p>
        </p:txBody>
      </p:sp>
      <p:pic>
        <p:nvPicPr>
          <p:cNvPr id="342" name="Google Shape;3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3321313"/>
            <a:ext cx="49720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4097049" y="3405401"/>
            <a:ext cx="1050948" cy="596214"/>
          </a:xfrm>
          <a:prstGeom prst="irregularSeal1">
            <a:avLst/>
          </a:prstGeom>
          <a:solidFill>
            <a:srgbClr val="FF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76450" y="14062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349" name="Google Shape;349;p17"/>
          <p:cNvSpPr txBox="1"/>
          <p:nvPr>
            <p:ph idx="1" type="body"/>
          </p:nvPr>
        </p:nvSpPr>
        <p:spPr>
          <a:xfrm>
            <a:off x="3675750" y="891975"/>
            <a:ext cx="3839400" cy="21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Technical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Desired Functionalities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Realistic Constraints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Standards Usage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Preliminary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Parts Lists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58575">
            <a:off x="1721641" y="2040932"/>
            <a:ext cx="660404" cy="80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416650" y="-8057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</a:t>
            </a:r>
            <a:endParaRPr sz="3000"/>
          </a:p>
        </p:txBody>
      </p:sp>
      <p:pic>
        <p:nvPicPr>
          <p:cNvPr id="356" name="Google Shape;356;p18"/>
          <p:cNvPicPr preferRelativeResize="0"/>
          <p:nvPr/>
        </p:nvPicPr>
        <p:blipFill rotWithShape="1">
          <a:blip r:embed="rId3">
            <a:alphaModFix/>
          </a:blip>
          <a:srcRect b="13683" l="12289" r="50672" t="30120"/>
          <a:stretch/>
        </p:blipFill>
        <p:spPr>
          <a:xfrm>
            <a:off x="416650" y="973075"/>
            <a:ext cx="1414326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8"/>
          <p:cNvSpPr txBox="1"/>
          <p:nvPr/>
        </p:nvSpPr>
        <p:spPr>
          <a:xfrm>
            <a:off x="1894325" y="1125413"/>
            <a:ext cx="2627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Jasmine Arrieta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3D Printing, Creo, Python, Power Systems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4453800" y="3543050"/>
            <a:ext cx="2840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Socheath Sok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Software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BME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MATLAB, Simulink, VHDL, &amp; Assembly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6353175" y="1697975"/>
            <a:ext cx="3259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Calvin Lee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Software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 &amp;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development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Communications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C++ / Python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189700" y="2808819"/>
            <a:ext cx="243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Rhyan Gonzalez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C++, VHDL, Matlab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88" y="1488707"/>
            <a:ext cx="1414326" cy="151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8"/>
          <p:cNvPicPr preferRelativeResize="0"/>
          <p:nvPr/>
        </p:nvPicPr>
        <p:blipFill rotWithShape="1">
          <a:blip r:embed="rId5">
            <a:alphaModFix/>
          </a:blip>
          <a:srcRect b="0" l="16916" r="12775" t="12739"/>
          <a:stretch/>
        </p:blipFill>
        <p:spPr>
          <a:xfrm>
            <a:off x="7116413" y="3392150"/>
            <a:ext cx="1414327" cy="14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8"/>
          <p:cNvPicPr preferRelativeResize="0"/>
          <p:nvPr/>
        </p:nvPicPr>
        <p:blipFill rotWithShape="1">
          <a:blip r:embed="rId6">
            <a:alphaModFix/>
          </a:blip>
          <a:srcRect b="11328" l="28409" r="27151" t="16884"/>
          <a:stretch/>
        </p:blipFill>
        <p:spPr>
          <a:xfrm>
            <a:off x="2540662" y="2479913"/>
            <a:ext cx="1544378" cy="166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311700" y="195200"/>
            <a:ext cx="41019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Technical Objectives</a:t>
            </a:r>
            <a:endParaRPr sz="3000"/>
          </a:p>
        </p:txBody>
      </p:sp>
      <p:sp>
        <p:nvSpPr>
          <p:cNvPr id="369" name="Google Shape;369;p19"/>
          <p:cNvSpPr txBox="1"/>
          <p:nvPr>
            <p:ph idx="1" type="body"/>
          </p:nvPr>
        </p:nvSpPr>
        <p:spPr>
          <a:xfrm>
            <a:off x="311700" y="920400"/>
            <a:ext cx="5395800" cy="33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❑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Seamlessly integrate the sensor into the helmet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❑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impacts between +/- 200 G force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❑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range of at least 50 meters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❑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Powered by rechargeable batteries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38" y="2014675"/>
            <a:ext cx="1366775" cy="1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075" y="3178963"/>
            <a:ext cx="1809250" cy="12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800" y="2818400"/>
            <a:ext cx="1523200" cy="20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925" y="3342575"/>
            <a:ext cx="1083875" cy="10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249100" y="0"/>
            <a:ext cx="49176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Desired Functionalities</a:t>
            </a:r>
            <a:endParaRPr sz="3000"/>
          </a:p>
        </p:txBody>
      </p:sp>
      <p:sp>
        <p:nvSpPr>
          <p:cNvPr id="379" name="Google Shape;379;p20"/>
          <p:cNvSpPr txBox="1"/>
          <p:nvPr>
            <p:ph idx="1" type="body"/>
          </p:nvPr>
        </p:nvSpPr>
        <p:spPr>
          <a:xfrm>
            <a:off x="810225" y="1105500"/>
            <a:ext cx="49176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Measure collisions to the helmet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Transmit the data collected from the helmet wirelessly to an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Send an alert on the app when a helmet collision exceeds a certain threshold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a history of impact data over a selected period of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400" y="2326250"/>
            <a:ext cx="2882775" cy="17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515525" y="281175"/>
            <a:ext cx="3649200" cy="59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</a:t>
            </a:r>
            <a:endParaRPr sz="3000"/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515525" y="1231450"/>
            <a:ext cx="56826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Suitable for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Football players of any level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Real games and practices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application is controlled 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Coaches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Physicians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800" y="2356187"/>
            <a:ext cx="3649200" cy="205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