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embeddedFontLst>
    <p:embeddedFont>
      <p:font typeface="Raleway" panose="020B0604020202020204" charset="-52"/>
      <p:regular r:id="rId85"/>
      <p:bold r:id="rId86"/>
      <p:italic r:id="rId87"/>
      <p:boldItalic r:id="rId88"/>
    </p:embeddedFont>
    <p:embeddedFont>
      <p:font typeface="Cambria Math" panose="02040503050406030204" pitchFamily="18" charset="0"/>
      <p:regular r:id="rId89"/>
    </p:embeddedFont>
    <p:embeddedFont>
      <p:font typeface="tahoma" panose="020B0604030504040204" pitchFamily="34" charset="0"/>
      <p:regular r:id="rId90"/>
      <p:bold r:id="rId91"/>
    </p:embeddedFont>
    <p:embeddedFont>
      <p:font typeface="Palatino Linotype" panose="02040502050505030304" pitchFamily="18" charset="0"/>
      <p:regular r:id="rId92"/>
      <p:bold r:id="rId93"/>
      <p:italic r:id="rId94"/>
      <p:boldItalic r:id="rId95"/>
    </p:embeddedFont>
    <p:embeddedFont>
      <p:font typeface="Century Gothic" panose="020B0502020202020204" pitchFamily="34" charset="0"/>
      <p:regular r:id="rId96"/>
      <p:bold r:id="rId97"/>
      <p:italic r:id="rId98"/>
      <p:boldItalic r:id="rId99"/>
    </p:embeddedFont>
    <p:embeddedFont>
      <p:font typeface="Calibri" panose="020F0502020204030204" pitchFamily="34" charset="0"/>
      <p:regular r:id="rId100"/>
      <p:bold r:id="rId101"/>
      <p:italic r:id="rId102"/>
      <p:boldItalic r:id="rId103"/>
    </p:embeddedFont>
    <p:embeddedFont>
      <p:font typeface="Lato" panose="020B0604020202020204"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0" autoAdjust="0"/>
    <p:restoredTop sz="94660"/>
  </p:normalViewPr>
  <p:slideViewPr>
    <p:cSldViewPr snapToGrid="0">
      <p:cViewPr varScale="1">
        <p:scale>
          <a:sx n="115" d="100"/>
          <a:sy n="115" d="100"/>
        </p:scale>
        <p:origin x="69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font" Target="fonts/font2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8.fntdata"/><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9.fntdata"/><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6.fntdata"/><Relationship Id="rId105"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font" Target="fonts/font4.fntdata"/><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b936c500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b936c500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936c500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936c50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936c500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936c500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936c500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936c500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b936c500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b936c500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b936c500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b936c500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b936c500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b936c500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936c500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936c500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b936c500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b936c500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b936c500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b936c500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b91fdcbf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b91fdcbf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b936c500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b936c500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b936c500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b936c500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b936c500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b936c500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b936c500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b936c500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936c500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936c500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b936c500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b936c500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b936c500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b936c500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b936c500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b936c500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b936c50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b936c50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936c500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936c500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936c50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936c50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b936c500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b936c500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b936c500a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b936c500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b936c500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b936c500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b936c500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b936c500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b936c500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b936c500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936c500a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936c500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b936c500a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b936c500a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b936c500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b936c500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936c500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936c500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b936c500a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b936c500a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936c50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b936c50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b936c500a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b936c500a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936c500a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936c500a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b936c500a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6b936c500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936c500a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936c500a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6b936c500a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6b936c500a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b936c500a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b936c500a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b936c500a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b936c500a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b936c500a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b936c500a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b936c50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b936c50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b936c500a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b936c500a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b936c500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b936c50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6b936c500a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6b936c500a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6b936c500a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6b936c500a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b936c500a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6b936c500a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6b936c500a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6b936c500a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936c500a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936c500a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b936c500a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b936c500a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936c500a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936c500a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b936c500a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b936c500a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6b936c500a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6b936c500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b936c500a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b936c500a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936c500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936c500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6b936c500a_7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6b936c500a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759513b77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759513b77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59513b77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59513b77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59513b772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59513b772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759513b77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759513b77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513b772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513b77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759513b77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759513b77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59513b772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59513b77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59513b772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59513b772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759513b77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759513b772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936c500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936c500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59513b772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759513b772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759513b772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759513b772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ba1c5c50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ba1c5c50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59513b772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59513b772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759513b77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759513b77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759513b772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759513b772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59513b772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59513b772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759513b772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759513b772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759513b772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759513b772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759513b772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759513b772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b936c500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b936c500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a1c5c5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a1c5c5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59513b772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59513b772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759513b772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759513b772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936c500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936c500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ftr" idx="11"/>
          </p:nvPr>
        </p:nvSpPr>
        <p:spPr>
          <a:xfrm>
            <a:off x="3108960" y="4783454"/>
            <a:ext cx="2925900" cy="257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84" name="Google Shape;84;p13"/>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85" name="Google Shape;85;p13"/>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3300" b="0" i="0" u="none" strike="noStrike" cap="non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8848" y="1752920"/>
            <a:ext cx="7766400" cy="540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4"/>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300"/>
              <a:buNone/>
              <a:defRPr/>
            </a:lvl1pPr>
            <a:lvl2pPr lvl="1" algn="l" rtl="0">
              <a:spcBef>
                <a:spcPts val="1600"/>
              </a:spcBef>
              <a:spcAft>
                <a:spcPts val="0"/>
              </a:spcAft>
              <a:buSzPts val="1100"/>
              <a:buNone/>
              <a:defRPr/>
            </a:lvl2pPr>
            <a:lvl3pPr lvl="2" algn="l" rtl="0">
              <a:spcBef>
                <a:spcPts val="1600"/>
              </a:spcBef>
              <a:spcAft>
                <a:spcPts val="0"/>
              </a:spcAft>
              <a:buSzPts val="1100"/>
              <a:buNone/>
              <a:defRPr/>
            </a:lvl3pPr>
            <a:lvl4pPr lvl="3" algn="l" rtl="0">
              <a:spcBef>
                <a:spcPts val="1600"/>
              </a:spcBef>
              <a:spcAft>
                <a:spcPts val="0"/>
              </a:spcAft>
              <a:buSzPts val="1100"/>
              <a:buNone/>
              <a:defRPr/>
            </a:lvl4pPr>
            <a:lvl5pPr lvl="4" algn="l" rtl="0">
              <a:spcBef>
                <a:spcPts val="1600"/>
              </a:spcBef>
              <a:spcAft>
                <a:spcPts val="0"/>
              </a:spcAft>
              <a:buSzPts val="1100"/>
              <a:buNone/>
              <a:defRPr/>
            </a:lvl5pPr>
            <a:lvl6pPr lvl="5" algn="l" rtl="0">
              <a:spcBef>
                <a:spcPts val="1600"/>
              </a:spcBef>
              <a:spcAft>
                <a:spcPts val="0"/>
              </a:spcAft>
              <a:buSzPts val="1100"/>
              <a:buNone/>
              <a:defRPr/>
            </a:lvl6pPr>
            <a:lvl7pPr lvl="6" algn="l" rtl="0">
              <a:spcBef>
                <a:spcPts val="1600"/>
              </a:spcBef>
              <a:spcAft>
                <a:spcPts val="0"/>
              </a:spcAft>
              <a:buSzPts val="1100"/>
              <a:buNone/>
              <a:defRPr/>
            </a:lvl7pPr>
            <a:lvl8pPr lvl="7" algn="l" rtl="0">
              <a:spcBef>
                <a:spcPts val="1600"/>
              </a:spcBef>
              <a:spcAft>
                <a:spcPts val="0"/>
              </a:spcAft>
              <a:buSzPts val="1100"/>
              <a:buNone/>
              <a:defRPr/>
            </a:lvl8pPr>
            <a:lvl9pPr lvl="8" algn="l" rtl="0">
              <a:spcBef>
                <a:spcPts val="1600"/>
              </a:spcBef>
              <a:spcAft>
                <a:spcPts val="1600"/>
              </a:spcAft>
              <a:buSzPts val="1100"/>
              <a:buNone/>
              <a:defRPr/>
            </a:lvl9pPr>
          </a:lstStyle>
          <a:p>
            <a:endParaRPr/>
          </a:p>
        </p:txBody>
      </p:sp>
      <p:sp>
        <p:nvSpPr>
          <p:cNvPr id="89" name="Google Shape;89;p14"/>
          <p:cNvSpPr txBox="1">
            <a:spLocks noGrp="1"/>
          </p:cNvSpPr>
          <p:nvPr>
            <p:ph type="ftr" idx="11"/>
          </p:nvPr>
        </p:nvSpPr>
        <p:spPr>
          <a:xfrm>
            <a:off x="3108960" y="4783454"/>
            <a:ext cx="2925900" cy="257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90" name="Google Shape;90;p14"/>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91" name="Google Shape;91;p14"/>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3300" b="0" i="0" u="none" strike="noStrike" cap="none">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88848" y="448863"/>
            <a:ext cx="7767000" cy="861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1600" b="0" i="0">
                <a:solidFill>
                  <a:schemeClr val="dk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5"/>
          <p:cNvSpPr txBox="1">
            <a:spLocks noGrp="1"/>
          </p:cNvSpPr>
          <p:nvPr>
            <p:ph type="body" idx="1"/>
          </p:nvPr>
        </p:nvSpPr>
        <p:spPr>
          <a:xfrm>
            <a:off x="688848" y="1571700"/>
            <a:ext cx="7197000" cy="20055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300"/>
              <a:buNone/>
              <a:defRPr sz="1500" b="0" i="0">
                <a:solidFill>
                  <a:schemeClr val="dk1"/>
                </a:solidFill>
                <a:latin typeface="Palatino Linotype"/>
                <a:ea typeface="Palatino Linotype"/>
                <a:cs typeface="Palatino Linotype"/>
                <a:sym typeface="Palatino Linotype"/>
              </a:defRPr>
            </a:lvl1pPr>
            <a:lvl2pPr marL="914400" lvl="1" indent="-228600" algn="l" rtl="0">
              <a:spcBef>
                <a:spcPts val="1600"/>
              </a:spcBef>
              <a:spcAft>
                <a:spcPts val="0"/>
              </a:spcAft>
              <a:buSzPts val="1100"/>
              <a:buNone/>
              <a:defRPr/>
            </a:lvl2pPr>
            <a:lvl3pPr marL="1371600" lvl="2" indent="-228600" algn="l" rtl="0">
              <a:spcBef>
                <a:spcPts val="1600"/>
              </a:spcBef>
              <a:spcAft>
                <a:spcPts val="0"/>
              </a:spcAft>
              <a:buSzPts val="11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100"/>
              <a:buNone/>
              <a:defRPr/>
            </a:lvl5pPr>
            <a:lvl6pPr marL="2743200" lvl="5" indent="-228600" algn="l" rtl="0">
              <a:spcBef>
                <a:spcPts val="1600"/>
              </a:spcBef>
              <a:spcAft>
                <a:spcPts val="0"/>
              </a:spcAft>
              <a:buSzPts val="1100"/>
              <a:buNone/>
              <a:defRPr/>
            </a:lvl6pPr>
            <a:lvl7pPr marL="3200400" lvl="6" indent="-228600" algn="l" rtl="0">
              <a:spcBef>
                <a:spcPts val="1600"/>
              </a:spcBef>
              <a:spcAft>
                <a:spcPts val="0"/>
              </a:spcAft>
              <a:buSzPts val="1100"/>
              <a:buNone/>
              <a:defRPr/>
            </a:lvl7pPr>
            <a:lvl8pPr marL="3657600" lvl="7" indent="-228600" algn="l" rtl="0">
              <a:spcBef>
                <a:spcPts val="1600"/>
              </a:spcBef>
              <a:spcAft>
                <a:spcPts val="0"/>
              </a:spcAft>
              <a:buSzPts val="1100"/>
              <a:buNone/>
              <a:defRPr/>
            </a:lvl8pPr>
            <a:lvl9pPr marL="4114800" lvl="8" indent="-228600" algn="l" rtl="0">
              <a:spcBef>
                <a:spcPts val="1600"/>
              </a:spcBef>
              <a:spcAft>
                <a:spcPts val="1600"/>
              </a:spcAft>
              <a:buSzPts val="1100"/>
              <a:buNone/>
              <a:defRPr/>
            </a:lvl9pPr>
          </a:lstStyle>
          <a:p>
            <a:endParaRPr/>
          </a:p>
        </p:txBody>
      </p:sp>
      <p:sp>
        <p:nvSpPr>
          <p:cNvPr id="95" name="Google Shape;95;p15"/>
          <p:cNvSpPr txBox="1">
            <a:spLocks noGrp="1"/>
          </p:cNvSpPr>
          <p:nvPr>
            <p:ph type="ftr" idx="11"/>
          </p:nvPr>
        </p:nvSpPr>
        <p:spPr>
          <a:xfrm>
            <a:off x="3108960" y="4783454"/>
            <a:ext cx="2925900" cy="257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96" name="Google Shape;96;p15"/>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97" name="Google Shape;97;p15"/>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33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88848" y="448863"/>
            <a:ext cx="7767000" cy="861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1600" b="0" i="0">
                <a:solidFill>
                  <a:schemeClr val="dk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6"/>
          <p:cNvSpPr txBox="1">
            <a:spLocks noGrp="1"/>
          </p:cNvSpPr>
          <p:nvPr>
            <p:ph type="ftr" idx="11"/>
          </p:nvPr>
        </p:nvSpPr>
        <p:spPr>
          <a:xfrm>
            <a:off x="3108960" y="4783454"/>
            <a:ext cx="2925900" cy="257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101" name="Google Shape;101;p16"/>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102" name="Google Shape;102;p16"/>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33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0.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8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Econometrical analysis:</a:t>
            </a:r>
            <a:endParaRPr/>
          </a:p>
          <a:p>
            <a:pPr marL="0" lvl="0" indent="0" algn="l" rtl="0">
              <a:spcBef>
                <a:spcPts val="0"/>
              </a:spcBef>
              <a:spcAft>
                <a:spcPts val="0"/>
              </a:spcAft>
              <a:buNone/>
            </a:pPr>
            <a:r>
              <a:rPr lang="en-GB"/>
              <a:t>Practical session #1</a:t>
            </a:r>
            <a:endParaRPr/>
          </a:p>
        </p:txBody>
      </p:sp>
      <p:sp>
        <p:nvSpPr>
          <p:cNvPr id="108" name="Google Shape;108;p1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entury Gothic"/>
                <a:ea typeface="Century Gothic"/>
                <a:cs typeface="Century Gothic"/>
                <a:sym typeface="Century Gothic"/>
              </a:rPr>
              <a:t>by </a:t>
            </a:r>
            <a:r>
              <a:rPr lang="en-GB" dirty="0" smtClean="0">
                <a:latin typeface="Century Gothic"/>
                <a:ea typeface="Century Gothic"/>
                <a:cs typeface="Century Gothic"/>
                <a:sym typeface="Century Gothic"/>
              </a:rPr>
              <a:t>Stanislav </a:t>
            </a:r>
            <a:r>
              <a:rPr lang="en-GB" dirty="0">
                <a:latin typeface="Century Gothic"/>
                <a:ea typeface="Century Gothic"/>
                <a:cs typeface="Century Gothic"/>
                <a:sym typeface="Century Gothic"/>
              </a:rPr>
              <a:t>Sochynskyi</a:t>
            </a:r>
            <a:endParaRPr sz="1700" b="1" dirty="0">
              <a:solidFill>
                <a:srgbClr val="000000"/>
              </a:solidFill>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
        <p:nvSpPr>
          <p:cNvPr id="109" name="Google Shape;109;p17"/>
          <p:cNvSpPr txBox="1">
            <a:spLocks noGrp="1"/>
          </p:cNvSpPr>
          <p:nvPr>
            <p:ph type="subTitle" idx="1"/>
          </p:nvPr>
        </p:nvSpPr>
        <p:spPr>
          <a:xfrm>
            <a:off x="727952" y="3772900"/>
            <a:ext cx="7688100" cy="541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latin typeface="Century Gothic"/>
                <a:ea typeface="Century Gothic"/>
                <a:cs typeface="Century Gothic"/>
                <a:sym typeface="Century Gothic"/>
              </a:rPr>
              <a:t>based Natalia Ostapenko slides</a:t>
            </a:r>
            <a:endParaRPr sz="1700" b="1">
              <a:solidFill>
                <a:srgbClr val="000000"/>
              </a:solidFill>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10" name="Google Shape;110;p17"/>
          <p:cNvSpPr txBox="1">
            <a:spLocks noGrp="1"/>
          </p:cNvSpPr>
          <p:nvPr>
            <p:ph type="subTitle" idx="1"/>
          </p:nvPr>
        </p:nvSpPr>
        <p:spPr>
          <a:xfrm>
            <a:off x="729627" y="4514375"/>
            <a:ext cx="7688100" cy="5412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a:latin typeface="Century Gothic"/>
                <a:ea typeface="Century Gothic"/>
                <a:cs typeface="Century Gothic"/>
                <a:sym typeface="Century Gothic"/>
              </a:rPr>
              <a:t>26/11/2019</a:t>
            </a:r>
            <a:endParaRPr>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67" name="Google Shape;167;p26"/>
          <p:cNvSpPr txBox="1">
            <a:spLocks noGrp="1"/>
          </p:cNvSpPr>
          <p:nvPr>
            <p:ph type="body" idx="1"/>
          </p:nvPr>
        </p:nvSpPr>
        <p:spPr>
          <a:xfrm>
            <a:off x="729450" y="2078875"/>
            <a:ext cx="8086500" cy="27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Assumption SLR3 (zero conditional mean)</a:t>
            </a:r>
            <a:endParaRPr sz="2400">
              <a:latin typeface="Century Gothic"/>
              <a:ea typeface="Century Gothic"/>
              <a:cs typeface="Century Gothic"/>
              <a:sym typeface="Century Gothic"/>
            </a:endParaRPr>
          </a:p>
          <a:p>
            <a:pPr marL="457200" lvl="0" indent="-323850" algn="l" rtl="0">
              <a:spcBef>
                <a:spcPts val="1600"/>
              </a:spcBef>
              <a:spcAft>
                <a:spcPts val="0"/>
              </a:spcAft>
              <a:buSzPts val="1500"/>
              <a:buChar char="●"/>
            </a:pPr>
            <a:r>
              <a:rPr lang="en-GB" sz="1500" b="1">
                <a:latin typeface="Century Gothic"/>
                <a:ea typeface="Century Gothic"/>
                <a:cs typeface="Century Gothic"/>
                <a:sym typeface="Century Gothic"/>
              </a:rPr>
              <a:t>Measurement error.</a:t>
            </a:r>
            <a:r>
              <a:rPr lang="en-GB" sz="1500">
                <a:latin typeface="Century Gothic"/>
                <a:ea typeface="Century Gothic"/>
                <a:cs typeface="Century Gothic"/>
                <a:sym typeface="Century Gothic"/>
              </a:rPr>
              <a:t> Which means that our variable </a:t>
            </a:r>
            <a:r>
              <a:rPr lang="en-GB" sz="1500" b="1" i="1">
                <a:latin typeface="Century Gothic"/>
                <a:ea typeface="Century Gothic"/>
                <a:cs typeface="Century Gothic"/>
                <a:sym typeface="Century Gothic"/>
              </a:rPr>
              <a:t>cigs</a:t>
            </a:r>
            <a:r>
              <a:rPr lang="en-GB" sz="1500">
                <a:latin typeface="Century Gothic"/>
                <a:ea typeface="Century Gothic"/>
                <a:cs typeface="Century Gothic"/>
                <a:sym typeface="Century Gothic"/>
              </a:rPr>
              <a:t> is measured with error. It might happen if people lie about the number of cigarettes smoked. Is it plausible? Yes.</a:t>
            </a:r>
            <a:endParaRPr sz="1500">
              <a:latin typeface="Century Gothic"/>
              <a:ea typeface="Century Gothic"/>
              <a:cs typeface="Century Gothic"/>
              <a:sym typeface="Century Gothic"/>
            </a:endParaRPr>
          </a:p>
          <a:p>
            <a:pPr marL="457200" lvl="0" indent="-323850" algn="l" rtl="0">
              <a:spcBef>
                <a:spcPts val="0"/>
              </a:spcBef>
              <a:spcAft>
                <a:spcPts val="0"/>
              </a:spcAft>
              <a:buSzPts val="1500"/>
              <a:buChar char="●"/>
            </a:pPr>
            <a:r>
              <a:rPr lang="en-GB" sz="1500" b="1">
                <a:latin typeface="Century Gothic"/>
                <a:ea typeface="Century Gothic"/>
                <a:cs typeface="Century Gothic"/>
                <a:sym typeface="Century Gothic"/>
              </a:rPr>
              <a:t>Simultaneity/reverse causality.</a:t>
            </a:r>
            <a:r>
              <a:rPr lang="en-GB" sz="1500">
                <a:latin typeface="Century Gothic"/>
                <a:ea typeface="Century Gothic"/>
                <a:cs typeface="Century Gothic"/>
                <a:sym typeface="Century Gothic"/>
              </a:rPr>
              <a:t> Which means that birth weight might has effect on the number of cigarettes smoked. Is it plausible? It might, depends on timing of survey.</a:t>
            </a:r>
            <a:endParaRPr sz="1500">
              <a:latin typeface="Century Gothic"/>
              <a:ea typeface="Century Gothic"/>
              <a:cs typeface="Century Gothic"/>
              <a:sym typeface="Century Gothic"/>
            </a:endParaRPr>
          </a:p>
          <a:p>
            <a:pPr marL="457200" lvl="0" indent="-323850" algn="l" rtl="0">
              <a:spcBef>
                <a:spcPts val="0"/>
              </a:spcBef>
              <a:spcAft>
                <a:spcPts val="0"/>
              </a:spcAft>
              <a:buSzPts val="1500"/>
              <a:buChar char="●"/>
            </a:pPr>
            <a:r>
              <a:rPr lang="en-GB" sz="1500" b="1">
                <a:latin typeface="Century Gothic"/>
                <a:ea typeface="Century Gothic"/>
                <a:cs typeface="Century Gothic"/>
                <a:sym typeface="Century Gothic"/>
              </a:rPr>
              <a:t>Omitted variable bias.</a:t>
            </a:r>
            <a:r>
              <a:rPr lang="en-GB" sz="1500">
                <a:latin typeface="Century Gothic"/>
                <a:ea typeface="Century Gothic"/>
                <a:cs typeface="Century Gothic"/>
                <a:sym typeface="Century Gothic"/>
              </a:rPr>
              <a:t> Means that there is omitted variable which have an effect on birth weight and is correlated with the number of cigarettes smoked</a:t>
            </a:r>
            <a:endParaRPr sz="1500">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73" name="Google Shape;173;p27"/>
          <p:cNvSpPr txBox="1">
            <a:spLocks noGrp="1"/>
          </p:cNvSpPr>
          <p:nvPr>
            <p:ph type="body" idx="1"/>
          </p:nvPr>
        </p:nvSpPr>
        <p:spPr>
          <a:xfrm>
            <a:off x="729450" y="2078875"/>
            <a:ext cx="7688700" cy="25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Assumption SLR3 (zero conditional mean)</a:t>
            </a:r>
            <a:endParaRPr sz="2400">
              <a:latin typeface="Century Gothic"/>
              <a:ea typeface="Century Gothic"/>
              <a:cs typeface="Century Gothic"/>
              <a:sym typeface="Century Gothic"/>
            </a:endParaRPr>
          </a:p>
          <a:p>
            <a:pPr marL="0" lvl="0" indent="0" algn="l" rtl="0">
              <a:spcBef>
                <a:spcPts val="1600"/>
              </a:spcBef>
              <a:spcAft>
                <a:spcPts val="0"/>
              </a:spcAft>
              <a:buNone/>
            </a:pPr>
            <a:r>
              <a:rPr lang="en-GB" sz="2200">
                <a:latin typeface="Century Gothic"/>
                <a:ea typeface="Century Gothic"/>
                <a:cs typeface="Century Gothic"/>
                <a:sym typeface="Century Gothic"/>
              </a:rPr>
              <a:t>Example #1:  Poorer women might smoke more and do not have money for more healthy food.</a:t>
            </a:r>
            <a:endParaRPr sz="2200">
              <a:latin typeface="Century Gothic"/>
              <a:ea typeface="Century Gothic"/>
              <a:cs typeface="Century Gothic"/>
              <a:sym typeface="Century Gothic"/>
            </a:endParaRPr>
          </a:p>
          <a:p>
            <a:pPr marL="0" lvl="0" indent="0" algn="l" rtl="0">
              <a:spcBef>
                <a:spcPts val="1600"/>
              </a:spcBef>
              <a:spcAft>
                <a:spcPts val="1600"/>
              </a:spcAft>
              <a:buNone/>
            </a:pPr>
            <a:r>
              <a:rPr lang="en-GB" sz="2200">
                <a:latin typeface="Century Gothic"/>
                <a:ea typeface="Century Gothic"/>
                <a:cs typeface="Century Gothic"/>
                <a:sym typeface="Century Gothic"/>
              </a:rPr>
              <a:t>Example #2: Less healthy women might smoke more and the mother’s health might have effect on childbirth weight.</a:t>
            </a:r>
            <a:endParaRPr sz="220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79" name="Google Shape;179;p28"/>
          <p:cNvSpPr txBox="1">
            <a:spLocks noGrp="1"/>
          </p:cNvSpPr>
          <p:nvPr>
            <p:ph type="body" idx="1"/>
          </p:nvPr>
        </p:nvSpPr>
        <p:spPr>
          <a:xfrm>
            <a:off x="729450" y="2078875"/>
            <a:ext cx="81861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Assumption SLR4 (sample variation in the independent  variable) is satisfied as observations/independent variables are not equal. </a:t>
            </a:r>
            <a:endParaRPr sz="2400">
              <a:latin typeface="Century Gothic"/>
              <a:ea typeface="Century Gothic"/>
              <a:cs typeface="Century Gothic"/>
              <a:sym typeface="Century Gothic"/>
            </a:endParaRPr>
          </a:p>
        </p:txBody>
      </p:sp>
      <p:pic>
        <p:nvPicPr>
          <p:cNvPr id="180" name="Google Shape;180;p28"/>
          <p:cNvPicPr preferRelativeResize="0"/>
          <p:nvPr/>
        </p:nvPicPr>
        <p:blipFill>
          <a:blip r:embed="rId3">
            <a:alphaModFix/>
          </a:blip>
          <a:stretch>
            <a:fillRect/>
          </a:stretch>
        </p:blipFill>
        <p:spPr>
          <a:xfrm>
            <a:off x="3757613" y="3505600"/>
            <a:ext cx="1628775"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86" name="Google Shape;18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Assumption SLR5 (Homoscedasticity) most probably is not satisfied. In this case, the estimates are still unbiased, but we cannot do statistical tests!</a:t>
            </a:r>
            <a:endParaRPr sz="2400">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a:t>
            </a:r>
            <a:endParaRPr/>
          </a:p>
        </p:txBody>
      </p:sp>
      <p:sp>
        <p:nvSpPr>
          <p:cNvPr id="192" name="Google Shape;192;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In particular do we expect correlation between the error and the regressor? What is the consequence of this correlation? How is it  called in econometrics?</a:t>
            </a:r>
            <a:endParaRPr>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98" name="Google Shape;198;p31"/>
          <p:cNvSpPr txBox="1">
            <a:spLocks noGrp="1"/>
          </p:cNvSpPr>
          <p:nvPr>
            <p:ph type="body" idx="1"/>
          </p:nvPr>
        </p:nvSpPr>
        <p:spPr>
          <a:xfrm>
            <a:off x="729450" y="2078875"/>
            <a:ext cx="8035800" cy="26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In particular do we expect correlation between the error and the regressor? What is the consequence of this correlation? How is it  called in econometrics?</a:t>
            </a:r>
            <a:endParaRPr sz="2400">
              <a:latin typeface="Century Gothic"/>
              <a:ea typeface="Century Gothic"/>
              <a:cs typeface="Century Gothic"/>
              <a:sym typeface="Century Gothic"/>
            </a:endParaRPr>
          </a:p>
          <a:p>
            <a:pPr marL="457200" lvl="0" indent="-381000" algn="l" rtl="0">
              <a:spcBef>
                <a:spcPts val="1600"/>
              </a:spcBef>
              <a:spcAft>
                <a:spcPts val="0"/>
              </a:spcAft>
              <a:buSzPts val="2400"/>
              <a:buFont typeface="Century Gothic"/>
              <a:buChar char="●"/>
            </a:pPr>
            <a:r>
              <a:rPr lang="en-GB" sz="2400">
                <a:latin typeface="Century Gothic"/>
                <a:ea typeface="Century Gothic"/>
                <a:cs typeface="Century Gothic"/>
                <a:sym typeface="Century Gothic"/>
              </a:rPr>
              <a:t>The consequence is that our beta coefficient is biased.</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n-GB" sz="2400">
                <a:latin typeface="Century Gothic"/>
                <a:ea typeface="Century Gothic"/>
                <a:cs typeface="Century Gothic"/>
                <a:sym typeface="Century Gothic"/>
              </a:rPr>
              <a:t>It is called the endogeneity.</a:t>
            </a:r>
            <a:endParaRPr sz="24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Simple linear regression</a:t>
            </a:r>
            <a:endParaRPr/>
          </a:p>
        </p:txBody>
      </p:sp>
      <p:sp>
        <p:nvSpPr>
          <p:cNvPr id="204" name="Google Shape;204;p32"/>
          <p:cNvSpPr txBox="1">
            <a:spLocks noGrp="1"/>
          </p:cNvSpPr>
          <p:nvPr>
            <p:ph type="body" idx="1"/>
          </p:nvPr>
        </p:nvSpPr>
        <p:spPr>
          <a:xfrm>
            <a:off x="729450" y="2078875"/>
            <a:ext cx="8164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Run the simple regression and obtain the estimation output. Comment on what the intercept and slope mean.</a:t>
            </a:r>
            <a:endParaRPr sz="2400">
              <a:latin typeface="Century Gothic"/>
              <a:ea typeface="Century Gothic"/>
              <a:cs typeface="Century Gothic"/>
              <a:sym typeface="Century Gothic"/>
            </a:endParaRPr>
          </a:p>
        </p:txBody>
      </p:sp>
      <p:pic>
        <p:nvPicPr>
          <p:cNvPr id="4" name="Google Shape;117;p18"/>
          <p:cNvPicPr preferRelativeResize="0"/>
          <p:nvPr/>
        </p:nvPicPr>
        <p:blipFill>
          <a:blip r:embed="rId3">
            <a:alphaModFix/>
          </a:blip>
          <a:stretch>
            <a:fillRect/>
          </a:stretch>
        </p:blipFill>
        <p:spPr>
          <a:xfrm>
            <a:off x="2564025" y="3507787"/>
            <a:ext cx="4019550"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Simple linear regression (answer)</a:t>
            </a:r>
            <a:endParaRPr/>
          </a:p>
        </p:txBody>
      </p:sp>
      <p:pic>
        <p:nvPicPr>
          <p:cNvPr id="210" name="Google Shape;210;p33"/>
          <p:cNvPicPr preferRelativeResize="0"/>
          <p:nvPr/>
        </p:nvPicPr>
        <p:blipFill>
          <a:blip r:embed="rId3">
            <a:alphaModFix/>
          </a:blip>
          <a:stretch>
            <a:fillRect/>
          </a:stretch>
        </p:blipFill>
        <p:spPr>
          <a:xfrm>
            <a:off x="4641314" y="3506025"/>
            <a:ext cx="3381375" cy="847725"/>
          </a:xfrm>
          <a:prstGeom prst="rect">
            <a:avLst/>
          </a:prstGeom>
          <a:noFill/>
          <a:ln>
            <a:noFill/>
          </a:ln>
        </p:spPr>
      </p:pic>
      <p:pic>
        <p:nvPicPr>
          <p:cNvPr id="211" name="Google Shape;211;p33"/>
          <p:cNvPicPr preferRelativeResize="0"/>
          <p:nvPr/>
        </p:nvPicPr>
        <p:blipFill>
          <a:blip r:embed="rId4">
            <a:alphaModFix/>
          </a:blip>
          <a:stretch>
            <a:fillRect/>
          </a:stretch>
        </p:blipFill>
        <p:spPr>
          <a:xfrm>
            <a:off x="729461" y="2013600"/>
            <a:ext cx="3585966" cy="2984850"/>
          </a:xfrm>
          <a:prstGeom prst="rect">
            <a:avLst/>
          </a:prstGeom>
          <a:noFill/>
          <a:ln>
            <a:noFill/>
          </a:ln>
        </p:spPr>
      </p:pic>
      <p:pic>
        <p:nvPicPr>
          <p:cNvPr id="5" name="Google Shape;117;p18"/>
          <p:cNvPicPr preferRelativeResize="0"/>
          <p:nvPr/>
        </p:nvPicPr>
        <p:blipFill>
          <a:blip r:embed="rId5">
            <a:alphaModFix/>
          </a:blip>
          <a:stretch>
            <a:fillRect/>
          </a:stretch>
        </p:blipFill>
        <p:spPr>
          <a:xfrm>
            <a:off x="4590514" y="1939774"/>
            <a:ext cx="4019550" cy="742950"/>
          </a:xfrm>
          <a:prstGeom prst="rect">
            <a:avLst/>
          </a:prstGeom>
          <a:noFill/>
          <a:ln>
            <a:noFill/>
          </a:ln>
        </p:spPr>
      </p:pic>
      <mc:AlternateContent xmlns:mc="http://schemas.openxmlformats.org/markup-compatibility/2006" xmlns:a14="http://schemas.microsoft.com/office/drawing/2010/main">
        <mc:Choice Requires="a14">
          <p:sp>
            <p:nvSpPr>
              <p:cNvPr id="2" name="TextBox 1"/>
              <p:cNvSpPr txBox="1"/>
              <p:nvPr/>
            </p:nvSpPr>
            <p:spPr>
              <a:xfrm>
                <a:off x="2856927" y="1939774"/>
                <a:ext cx="159604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uk-UA" sz="32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2" name="TextBox 1"/>
              <p:cNvSpPr txBox="1">
                <a:spLocks noRot="1" noChangeAspect="1" noMove="1" noResize="1" noEditPoints="1" noAdjustHandles="1" noChangeArrowheads="1" noChangeShapeType="1" noTextEdit="1"/>
              </p:cNvSpPr>
              <p:nvPr/>
            </p:nvSpPr>
            <p:spPr>
              <a:xfrm>
                <a:off x="2856927" y="1939774"/>
                <a:ext cx="1596044" cy="492443"/>
              </a:xfrm>
              <a:prstGeom prst="rect">
                <a:avLst/>
              </a:prstGeom>
              <a:blipFill>
                <a:blip r:embed="rId6"/>
                <a:stretch>
                  <a:fillRect/>
                </a:stretch>
              </a:blipFill>
            </p:spPr>
            <p:txBody>
              <a:bodyPr/>
              <a:lstStyle/>
              <a:p>
                <a:r>
                  <a:rPr lang="uk-UA">
                    <a:noFill/>
                  </a:rPr>
                  <a:t> </a:t>
                </a:r>
              </a:p>
            </p:txBody>
          </p:sp>
        </mc:Fallback>
      </mc:AlternateContent>
      <p:sp>
        <p:nvSpPr>
          <p:cNvPr id="7" name="Oval 6"/>
          <p:cNvSpPr/>
          <p:nvPr/>
        </p:nvSpPr>
        <p:spPr>
          <a:xfrm>
            <a:off x="1469548" y="3093690"/>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Oval 7"/>
          <p:cNvSpPr/>
          <p:nvPr/>
        </p:nvSpPr>
        <p:spPr>
          <a:xfrm>
            <a:off x="610504" y="2029794"/>
            <a:ext cx="2578578" cy="4024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Simple linear regression (answer)</a:t>
            </a:r>
            <a:endParaRPr/>
          </a:p>
        </p:txBody>
      </p:sp>
      <p:sp>
        <p:nvSpPr>
          <p:cNvPr id="217" name="Google Shape;217;p34"/>
          <p:cNvSpPr txBox="1">
            <a:spLocks noGrp="1"/>
          </p:cNvSpPr>
          <p:nvPr>
            <p:ph type="body" idx="1"/>
          </p:nvPr>
        </p:nvSpPr>
        <p:spPr>
          <a:xfrm>
            <a:off x="729450" y="2078875"/>
            <a:ext cx="8014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latin typeface="Century Gothic"/>
                <a:ea typeface="Century Gothic"/>
                <a:cs typeface="Century Gothic"/>
                <a:sym typeface="Century Gothic"/>
              </a:rPr>
              <a:t>Intercept: </a:t>
            </a:r>
            <a:r>
              <a:rPr lang="en-GB" sz="2400" dirty="0">
                <a:latin typeface="Century Gothic"/>
                <a:ea typeface="Century Gothic"/>
                <a:cs typeface="Century Gothic"/>
                <a:sym typeface="Century Gothic"/>
              </a:rPr>
              <a:t>for those who smoke 0 cigarettes per day the average birth weight of a child is </a:t>
            </a:r>
            <a:r>
              <a:rPr lang="en-GB" sz="2400" b="1" dirty="0">
                <a:latin typeface="Century Gothic"/>
                <a:ea typeface="Century Gothic"/>
                <a:cs typeface="Century Gothic"/>
                <a:sym typeface="Century Gothic"/>
              </a:rPr>
              <a:t>119.77</a:t>
            </a:r>
            <a:r>
              <a:rPr lang="en-GB" sz="2400" dirty="0">
                <a:latin typeface="Century Gothic"/>
                <a:ea typeface="Century Gothic"/>
                <a:cs typeface="Century Gothic"/>
                <a:sym typeface="Century Gothic"/>
              </a:rPr>
              <a:t>. Average birth weight for non-smoking women is 119.</a:t>
            </a:r>
            <a:endParaRPr sz="2400" dirty="0">
              <a:latin typeface="Century Gothic"/>
              <a:ea typeface="Century Gothic"/>
              <a:cs typeface="Century Gothic"/>
              <a:sym typeface="Century Gothic"/>
            </a:endParaRPr>
          </a:p>
          <a:p>
            <a:pPr marL="0" lvl="0" indent="0" algn="l" rtl="0">
              <a:spcBef>
                <a:spcPts val="1600"/>
              </a:spcBef>
              <a:spcAft>
                <a:spcPts val="1600"/>
              </a:spcAft>
              <a:buNone/>
            </a:pPr>
            <a:r>
              <a:rPr lang="en-GB" sz="2400" b="1" dirty="0">
                <a:latin typeface="Century Gothic"/>
                <a:ea typeface="Century Gothic"/>
                <a:cs typeface="Century Gothic"/>
                <a:sym typeface="Century Gothic"/>
              </a:rPr>
              <a:t>Slope:</a:t>
            </a:r>
            <a:r>
              <a:rPr lang="en-GB" sz="2400" dirty="0">
                <a:latin typeface="Century Gothic"/>
                <a:ea typeface="Century Gothic"/>
                <a:cs typeface="Century Gothic"/>
                <a:sym typeface="Century Gothic"/>
              </a:rPr>
              <a:t> each additional cigarette smoked is associated with </a:t>
            </a:r>
            <a:r>
              <a:rPr lang="en-GB" sz="2400" b="1" dirty="0">
                <a:latin typeface="Century Gothic"/>
                <a:ea typeface="Century Gothic"/>
                <a:cs typeface="Century Gothic"/>
                <a:sym typeface="Century Gothic"/>
              </a:rPr>
              <a:t>0.51</a:t>
            </a:r>
            <a:r>
              <a:rPr lang="en-GB" sz="2400" dirty="0">
                <a:latin typeface="Century Gothic"/>
                <a:ea typeface="Century Gothic"/>
                <a:cs typeface="Century Gothic"/>
                <a:sym typeface="Century Gothic"/>
              </a:rPr>
              <a:t> </a:t>
            </a:r>
            <a:r>
              <a:rPr lang="en-GB" sz="2400" dirty="0" smtClean="0">
                <a:latin typeface="Century Gothic"/>
                <a:ea typeface="Century Gothic"/>
                <a:cs typeface="Century Gothic"/>
                <a:sym typeface="Century Gothic"/>
              </a:rPr>
              <a:t>lower </a:t>
            </a:r>
            <a:r>
              <a:rPr lang="en-GB" sz="2400" dirty="0">
                <a:latin typeface="Century Gothic"/>
                <a:ea typeface="Century Gothic"/>
                <a:cs typeface="Century Gothic"/>
                <a:sym typeface="Century Gothic"/>
              </a:rPr>
              <a:t>birth weight.</a:t>
            </a:r>
            <a:endParaRPr sz="2400" dirty="0">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Simple linear regression</a:t>
            </a:r>
            <a:endParaRPr/>
          </a:p>
          <a:p>
            <a:pPr marL="0" lvl="0" indent="0" algn="l" rtl="0">
              <a:spcBef>
                <a:spcPts val="0"/>
              </a:spcBef>
              <a:spcAft>
                <a:spcPts val="0"/>
              </a:spcAft>
              <a:buNone/>
            </a:pPr>
            <a:endParaRPr/>
          </a:p>
        </p:txBody>
      </p:sp>
      <p:sp>
        <p:nvSpPr>
          <p:cNvPr id="223" name="Google Shape;22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Go over the R estimation output: explain what each number means and explain if and how they are related.</a:t>
            </a:r>
            <a:endParaRPr sz="24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Simple linear regression</a:t>
            </a:r>
            <a:endParaRPr/>
          </a:p>
        </p:txBody>
      </p:sp>
      <p:sp>
        <p:nvSpPr>
          <p:cNvPr id="116" name="Google Shape;116;p18"/>
          <p:cNvSpPr txBox="1">
            <a:spLocks noGrp="1"/>
          </p:cNvSpPr>
          <p:nvPr>
            <p:ph type="body" idx="1"/>
          </p:nvPr>
        </p:nvSpPr>
        <p:spPr>
          <a:xfrm>
            <a:off x="729450" y="2078875"/>
            <a:ext cx="7688700" cy="146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Imagine the example where the health officials want to explain the effects of smoking during pregnancy on birth weight. For this we have simple regression model:</a:t>
            </a:r>
            <a:endParaRPr sz="2400">
              <a:latin typeface="Century Gothic"/>
              <a:ea typeface="Century Gothic"/>
              <a:cs typeface="Century Gothic"/>
              <a:sym typeface="Century Gothic"/>
            </a:endParaRPr>
          </a:p>
        </p:txBody>
      </p:sp>
      <p:pic>
        <p:nvPicPr>
          <p:cNvPr id="117" name="Google Shape;117;p18"/>
          <p:cNvPicPr preferRelativeResize="0"/>
          <p:nvPr/>
        </p:nvPicPr>
        <p:blipFill>
          <a:blip r:embed="rId3">
            <a:alphaModFix/>
          </a:blip>
          <a:stretch>
            <a:fillRect/>
          </a:stretch>
        </p:blipFill>
        <p:spPr>
          <a:xfrm>
            <a:off x="2564025" y="3989925"/>
            <a:ext cx="4019550" cy="742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Simple linear regression (answer)</a:t>
            </a:r>
            <a:endParaRPr/>
          </a:p>
          <a:p>
            <a:pPr marL="0" lvl="0" indent="0" algn="l" rtl="0">
              <a:spcBef>
                <a:spcPts val="0"/>
              </a:spcBef>
              <a:spcAft>
                <a:spcPts val="0"/>
              </a:spcAft>
              <a:buNone/>
            </a:pPr>
            <a:endParaRPr/>
          </a:p>
        </p:txBody>
      </p:sp>
      <p:pic>
        <p:nvPicPr>
          <p:cNvPr id="229" name="Google Shape;229;p36"/>
          <p:cNvPicPr preferRelativeResize="0"/>
          <p:nvPr/>
        </p:nvPicPr>
        <p:blipFill>
          <a:blip r:embed="rId3">
            <a:alphaModFix/>
          </a:blip>
          <a:stretch>
            <a:fillRect/>
          </a:stretch>
        </p:blipFill>
        <p:spPr>
          <a:xfrm>
            <a:off x="906150" y="2009775"/>
            <a:ext cx="4305300" cy="561975"/>
          </a:xfrm>
          <a:prstGeom prst="rect">
            <a:avLst/>
          </a:prstGeom>
          <a:noFill/>
          <a:ln>
            <a:noFill/>
          </a:ln>
        </p:spPr>
      </p:pic>
      <p:pic>
        <p:nvPicPr>
          <p:cNvPr id="230" name="Google Shape;230;p36"/>
          <p:cNvPicPr preferRelativeResize="0"/>
          <p:nvPr/>
        </p:nvPicPr>
        <p:blipFill>
          <a:blip r:embed="rId4">
            <a:alphaModFix/>
          </a:blip>
          <a:stretch>
            <a:fillRect/>
          </a:stretch>
        </p:blipFill>
        <p:spPr>
          <a:xfrm>
            <a:off x="817800" y="2727675"/>
            <a:ext cx="4857750" cy="542925"/>
          </a:xfrm>
          <a:prstGeom prst="rect">
            <a:avLst/>
          </a:prstGeom>
          <a:noFill/>
          <a:ln>
            <a:noFill/>
          </a:ln>
        </p:spPr>
      </p:pic>
      <p:pic>
        <p:nvPicPr>
          <p:cNvPr id="231" name="Google Shape;231;p36"/>
          <p:cNvPicPr preferRelativeResize="0"/>
          <p:nvPr/>
        </p:nvPicPr>
        <p:blipFill>
          <a:blip r:embed="rId5">
            <a:alphaModFix/>
          </a:blip>
          <a:stretch>
            <a:fillRect/>
          </a:stretch>
        </p:blipFill>
        <p:spPr>
          <a:xfrm>
            <a:off x="2048725" y="3270600"/>
            <a:ext cx="4019550" cy="485775"/>
          </a:xfrm>
          <a:prstGeom prst="rect">
            <a:avLst/>
          </a:prstGeom>
          <a:noFill/>
          <a:ln>
            <a:noFill/>
          </a:ln>
        </p:spPr>
      </p:pic>
      <p:pic>
        <p:nvPicPr>
          <p:cNvPr id="232" name="Google Shape;232;p36"/>
          <p:cNvPicPr preferRelativeResize="0"/>
          <p:nvPr/>
        </p:nvPicPr>
        <p:blipFill>
          <a:blip r:embed="rId6">
            <a:alphaModFix/>
          </a:blip>
          <a:stretch>
            <a:fillRect/>
          </a:stretch>
        </p:blipFill>
        <p:spPr>
          <a:xfrm>
            <a:off x="781175" y="3313450"/>
            <a:ext cx="1133475" cy="400050"/>
          </a:xfrm>
          <a:prstGeom prst="rect">
            <a:avLst/>
          </a:prstGeom>
          <a:noFill/>
          <a:ln>
            <a:noFill/>
          </a:ln>
        </p:spPr>
      </p:pic>
      <p:pic>
        <p:nvPicPr>
          <p:cNvPr id="233" name="Google Shape;233;p36"/>
          <p:cNvPicPr preferRelativeResize="0"/>
          <p:nvPr/>
        </p:nvPicPr>
        <p:blipFill>
          <a:blip r:embed="rId7">
            <a:alphaModFix/>
          </a:blip>
          <a:stretch>
            <a:fillRect/>
          </a:stretch>
        </p:blipFill>
        <p:spPr>
          <a:xfrm>
            <a:off x="781175" y="3849875"/>
            <a:ext cx="409575" cy="390525"/>
          </a:xfrm>
          <a:prstGeom prst="rect">
            <a:avLst/>
          </a:prstGeom>
          <a:noFill/>
          <a:ln>
            <a:noFill/>
          </a:ln>
        </p:spPr>
      </p:pic>
      <p:sp>
        <p:nvSpPr>
          <p:cNvPr id="234" name="Google Shape;234;p36"/>
          <p:cNvSpPr txBox="1">
            <a:spLocks noGrp="1"/>
          </p:cNvSpPr>
          <p:nvPr>
            <p:ph type="body" idx="1"/>
          </p:nvPr>
        </p:nvSpPr>
        <p:spPr>
          <a:xfrm>
            <a:off x="1265750" y="3849838"/>
            <a:ext cx="7688700" cy="39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latin typeface="Century Gothic"/>
                <a:ea typeface="Century Gothic"/>
                <a:cs typeface="Century Gothic"/>
                <a:sym typeface="Century Gothic"/>
              </a:rPr>
              <a:t>what percent of variation of the dependent variable we explain with the regression.</a:t>
            </a:r>
            <a:endParaRPr sz="1400">
              <a:latin typeface="Century Gothic"/>
              <a:ea typeface="Century Gothic"/>
              <a:cs typeface="Century Gothic"/>
              <a:sym typeface="Century Gothic"/>
            </a:endParaRPr>
          </a:p>
        </p:txBody>
      </p:sp>
      <p:sp>
        <p:nvSpPr>
          <p:cNvPr id="235" name="Google Shape;235;p36"/>
          <p:cNvSpPr txBox="1">
            <a:spLocks noGrp="1"/>
          </p:cNvSpPr>
          <p:nvPr>
            <p:ph type="body" idx="1"/>
          </p:nvPr>
        </p:nvSpPr>
        <p:spPr>
          <a:xfrm>
            <a:off x="729450" y="4333913"/>
            <a:ext cx="7688700" cy="390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GB" sz="1400" b="1">
                <a:latin typeface="Century Gothic"/>
                <a:ea typeface="Century Gothic"/>
                <a:cs typeface="Century Gothic"/>
                <a:sym typeface="Century Gothic"/>
              </a:rPr>
              <a:t>Residual standard error:</a:t>
            </a:r>
            <a:r>
              <a:rPr lang="en-GB" sz="1400">
                <a:latin typeface="Century Gothic"/>
                <a:ea typeface="Century Gothic"/>
                <a:cs typeface="Century Gothic"/>
                <a:sym typeface="Century Gothic"/>
              </a:rPr>
              <a:t> square root of the mean square error.</a:t>
            </a:r>
            <a:endParaRPr sz="1400">
              <a:latin typeface="Century Gothic"/>
              <a:ea typeface="Century Gothic"/>
              <a:cs typeface="Century Gothic"/>
              <a:sym typeface="Century Gothic"/>
            </a:endParaRPr>
          </a:p>
        </p:txBody>
      </p:sp>
      <p:cxnSp>
        <p:nvCxnSpPr>
          <p:cNvPr id="3" name="Straight Arrow Connector 2"/>
          <p:cNvCxnSpPr/>
          <p:nvPr/>
        </p:nvCxnSpPr>
        <p:spPr>
          <a:xfrm>
            <a:off x="2776451" y="2290762"/>
            <a:ext cx="307571" cy="51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316778" y="2194516"/>
            <a:ext cx="390699" cy="80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206241" y="2359306"/>
            <a:ext cx="603676" cy="107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07312" y="2474263"/>
            <a:ext cx="645574" cy="113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Simple linear regression</a:t>
            </a:r>
            <a:endParaRPr/>
          </a:p>
          <a:p>
            <a:pPr marL="0" lvl="0" indent="0" algn="l" rtl="0">
              <a:spcBef>
                <a:spcPts val="0"/>
              </a:spcBef>
              <a:spcAft>
                <a:spcPts val="0"/>
              </a:spcAft>
              <a:buNone/>
            </a:pPr>
            <a:endParaRPr/>
          </a:p>
        </p:txBody>
      </p:sp>
      <p:sp>
        <p:nvSpPr>
          <p:cNvPr id="242" name="Google Shape;242;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Explain the partial effect of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 on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 in this model.</a:t>
            </a:r>
            <a:endParaRPr sz="2400">
              <a:latin typeface="Century Gothic"/>
              <a:ea typeface="Century Gothic"/>
              <a:cs typeface="Century Gothic"/>
              <a:sym typeface="Century Gothic"/>
            </a:endParaRPr>
          </a:p>
        </p:txBody>
      </p:sp>
      <p:pic>
        <p:nvPicPr>
          <p:cNvPr id="4" name="Google Shape;249;p38"/>
          <p:cNvPicPr preferRelativeResize="0"/>
          <p:nvPr/>
        </p:nvPicPr>
        <p:blipFill>
          <a:blip r:embed="rId3">
            <a:alphaModFix/>
          </a:blip>
          <a:stretch>
            <a:fillRect/>
          </a:stretch>
        </p:blipFill>
        <p:spPr>
          <a:xfrm>
            <a:off x="2292562" y="3054039"/>
            <a:ext cx="4562475" cy="53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Simple linear regression (answer)</a:t>
            </a:r>
            <a:endParaRPr/>
          </a:p>
          <a:p>
            <a:pPr marL="0" lvl="0" indent="0" algn="l" rtl="0">
              <a:spcBef>
                <a:spcPts val="0"/>
              </a:spcBef>
              <a:spcAft>
                <a:spcPts val="0"/>
              </a:spcAft>
              <a:buNone/>
            </a:pPr>
            <a:endParaRPr/>
          </a:p>
        </p:txBody>
      </p:sp>
      <p:sp>
        <p:nvSpPr>
          <p:cNvPr id="248" name="Google Shape;248;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Explain the partial effect of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 on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 in this model.</a:t>
            </a:r>
            <a:endParaRPr sz="2400">
              <a:latin typeface="Century Gothic"/>
              <a:ea typeface="Century Gothic"/>
              <a:cs typeface="Century Gothic"/>
              <a:sym typeface="Century Gothic"/>
            </a:endParaRPr>
          </a:p>
          <a:p>
            <a:pPr marL="0" lvl="0" indent="0" algn="l" rtl="0">
              <a:spcBef>
                <a:spcPts val="1600"/>
              </a:spcBef>
              <a:spcAft>
                <a:spcPts val="0"/>
              </a:spcAft>
              <a:buNone/>
            </a:pPr>
            <a:endParaRPr sz="2400">
              <a:latin typeface="Century Gothic"/>
              <a:ea typeface="Century Gothic"/>
              <a:cs typeface="Century Gothic"/>
              <a:sym typeface="Century Gothic"/>
            </a:endParaRPr>
          </a:p>
          <a:p>
            <a:pPr marL="0" lvl="0" indent="0" algn="l" rtl="0">
              <a:spcBef>
                <a:spcPts val="1600"/>
              </a:spcBef>
              <a:spcAft>
                <a:spcPts val="1600"/>
              </a:spcAft>
              <a:buNone/>
            </a:pPr>
            <a:r>
              <a:rPr lang="en-GB" sz="2400">
                <a:latin typeface="Century Gothic"/>
                <a:ea typeface="Century Gothic"/>
                <a:cs typeface="Century Gothic"/>
                <a:sym typeface="Century Gothic"/>
              </a:rPr>
              <a:t>Each additional cigarette smoked is associated with 0.51 lower birth weight.</a:t>
            </a:r>
            <a:endParaRPr sz="2400">
              <a:latin typeface="Century Gothic"/>
              <a:ea typeface="Century Gothic"/>
              <a:cs typeface="Century Gothic"/>
              <a:sym typeface="Century Gothic"/>
            </a:endParaRPr>
          </a:p>
        </p:txBody>
      </p:sp>
      <p:pic>
        <p:nvPicPr>
          <p:cNvPr id="5" name="Google Shape;249;p38"/>
          <p:cNvPicPr preferRelativeResize="0"/>
          <p:nvPr/>
        </p:nvPicPr>
        <p:blipFill>
          <a:blip r:embed="rId3">
            <a:alphaModFix/>
          </a:blip>
          <a:stretch>
            <a:fillRect/>
          </a:stretch>
        </p:blipFill>
        <p:spPr>
          <a:xfrm>
            <a:off x="2292562" y="3054039"/>
            <a:ext cx="4562475" cy="53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Simple linear regression</a:t>
            </a:r>
            <a:endParaRPr/>
          </a:p>
          <a:p>
            <a:pPr marL="0" lvl="0" indent="0" algn="l" rtl="0">
              <a:spcBef>
                <a:spcPts val="0"/>
              </a:spcBef>
              <a:spcAft>
                <a:spcPts val="0"/>
              </a:spcAft>
              <a:buNone/>
            </a:pPr>
            <a:endParaRPr/>
          </a:p>
        </p:txBody>
      </p:sp>
      <p:sp>
        <p:nvSpPr>
          <p:cNvPr id="255" name="Google Shape;255;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Comment on the significance of the coefficients and their significance. </a:t>
            </a:r>
            <a:endParaRPr sz="24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(g): Simple linear regression (answer)</a:t>
            </a:r>
            <a:endParaRPr dirty="0"/>
          </a:p>
          <a:p>
            <a:pPr marL="0" lvl="0" indent="0" algn="l" rtl="0">
              <a:spcBef>
                <a:spcPts val="0"/>
              </a:spcBef>
              <a:spcAft>
                <a:spcPts val="0"/>
              </a:spcAft>
              <a:buNone/>
            </a:pPr>
            <a:endParaRPr dirty="0"/>
          </a:p>
        </p:txBody>
      </p:sp>
      <p:sp>
        <p:nvSpPr>
          <p:cNvPr id="261" name="Google Shape;261;p40"/>
          <p:cNvSpPr txBox="1">
            <a:spLocks noGrp="1"/>
          </p:cNvSpPr>
          <p:nvPr>
            <p:ph type="body" idx="1"/>
          </p:nvPr>
        </p:nvSpPr>
        <p:spPr>
          <a:xfrm>
            <a:off x="729450" y="2078875"/>
            <a:ext cx="7688700" cy="978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Century Gothic"/>
                <a:ea typeface="Century Gothic"/>
                <a:cs typeface="Century Gothic"/>
                <a:sym typeface="Century Gothic"/>
              </a:rPr>
              <a:t>Comment on the significance of the coefficients and their significance. </a:t>
            </a:r>
            <a:endParaRPr sz="2400" dirty="0">
              <a:latin typeface="Century Gothic"/>
              <a:ea typeface="Century Gothic"/>
              <a:cs typeface="Century Gothic"/>
              <a:sym typeface="Century Gothic"/>
            </a:endParaRPr>
          </a:p>
          <a:p>
            <a:pPr marL="0" lvl="0" indent="0" algn="l" rtl="0">
              <a:spcBef>
                <a:spcPts val="1600"/>
              </a:spcBef>
              <a:spcAft>
                <a:spcPts val="1600"/>
              </a:spcAft>
              <a:buNone/>
            </a:pPr>
            <a:r>
              <a:rPr lang="en-GB" sz="2400" b="1" dirty="0" smtClean="0">
                <a:latin typeface="Century Gothic"/>
                <a:ea typeface="Century Gothic"/>
                <a:cs typeface="Century Gothic"/>
                <a:sym typeface="Century Gothic"/>
              </a:rPr>
              <a:t>t-stat (this slide)</a:t>
            </a:r>
            <a:r>
              <a:rPr lang="en-GB" sz="2400" dirty="0" smtClean="0">
                <a:latin typeface="Century Gothic"/>
                <a:ea typeface="Century Gothic"/>
                <a:cs typeface="Century Gothic"/>
                <a:sym typeface="Century Gothic"/>
              </a:rPr>
              <a:t>, </a:t>
            </a:r>
            <a:r>
              <a:rPr lang="en-GB" sz="2400" b="1" dirty="0" smtClean="0">
                <a:latin typeface="Century Gothic"/>
                <a:ea typeface="Century Gothic"/>
                <a:cs typeface="Century Gothic"/>
                <a:sym typeface="Century Gothic"/>
              </a:rPr>
              <a:t>p-value (slide 24)</a:t>
            </a:r>
            <a:r>
              <a:rPr lang="en-GB" sz="2400" dirty="0" smtClean="0">
                <a:latin typeface="Century Gothic"/>
                <a:ea typeface="Century Gothic"/>
                <a:cs typeface="Century Gothic"/>
                <a:sym typeface="Century Gothic"/>
              </a:rPr>
              <a:t> </a:t>
            </a:r>
            <a:r>
              <a:rPr lang="en-GB" sz="2400" dirty="0">
                <a:latin typeface="Century Gothic"/>
                <a:ea typeface="Century Gothic"/>
                <a:cs typeface="Century Gothic"/>
                <a:sym typeface="Century Gothic"/>
              </a:rPr>
              <a:t>and </a:t>
            </a:r>
            <a:r>
              <a:rPr lang="en-GB" sz="2400" b="1" dirty="0">
                <a:latin typeface="Century Gothic"/>
                <a:ea typeface="Century Gothic"/>
                <a:cs typeface="Century Gothic"/>
                <a:sym typeface="Century Gothic"/>
              </a:rPr>
              <a:t>confidence </a:t>
            </a:r>
            <a:r>
              <a:rPr lang="en-GB" sz="2400" b="1" dirty="0" smtClean="0">
                <a:latin typeface="Century Gothic"/>
                <a:ea typeface="Century Gothic"/>
                <a:cs typeface="Century Gothic"/>
                <a:sym typeface="Century Gothic"/>
              </a:rPr>
              <a:t>interval (slide 25) </a:t>
            </a:r>
            <a:r>
              <a:rPr lang="en-GB" sz="2400" dirty="0">
                <a:latin typeface="Century Gothic"/>
                <a:ea typeface="Century Gothic"/>
                <a:cs typeface="Century Gothic"/>
                <a:sym typeface="Century Gothic"/>
              </a:rPr>
              <a:t>tell us about  that!</a:t>
            </a:r>
            <a:endParaRPr sz="2400" dirty="0">
              <a:latin typeface="Century Gothic"/>
              <a:ea typeface="Century Gothic"/>
              <a:cs typeface="Century Gothic"/>
              <a:sym typeface="Century Gothic"/>
            </a:endParaRPr>
          </a:p>
        </p:txBody>
      </p:sp>
      <p:sp>
        <p:nvSpPr>
          <p:cNvPr id="262" name="Google Shape;262;p40"/>
          <p:cNvSpPr txBox="1">
            <a:spLocks noGrp="1"/>
          </p:cNvSpPr>
          <p:nvPr>
            <p:ph type="body" idx="1"/>
          </p:nvPr>
        </p:nvSpPr>
        <p:spPr>
          <a:xfrm>
            <a:off x="3458955" y="3961497"/>
            <a:ext cx="5136300" cy="859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GB" sz="2400" dirty="0">
                <a:latin typeface="Century Gothic"/>
                <a:ea typeface="Century Gothic"/>
                <a:cs typeface="Century Gothic"/>
                <a:sym typeface="Century Gothic"/>
              </a:rPr>
              <a:t>Means the result is statistically significant at 0.05 level</a:t>
            </a:r>
            <a:endParaRPr sz="2400" dirty="0">
              <a:latin typeface="Century Gothic"/>
              <a:ea typeface="Century Gothic"/>
              <a:cs typeface="Century Gothic"/>
              <a:sym typeface="Century Gothic"/>
            </a:endParaRPr>
          </a:p>
        </p:txBody>
      </p:sp>
      <mc:AlternateContent xmlns:mc="http://schemas.openxmlformats.org/markup-compatibility/2006" xmlns:a14="http://schemas.microsoft.com/office/drawing/2010/main">
        <mc:Choice Requires="a14">
          <p:sp>
            <p:nvSpPr>
              <p:cNvPr id="2" name="TextBox 1"/>
              <p:cNvSpPr txBox="1"/>
              <p:nvPr/>
            </p:nvSpPr>
            <p:spPr>
              <a:xfrm>
                <a:off x="958645" y="4253745"/>
                <a:ext cx="19170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uk-UA" sz="280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𝑠𝑡𝑎𝑡</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oMath>
                  </m:oMathPara>
                </a14:m>
                <a:endParaRPr lang="uk-UA" dirty="0"/>
              </a:p>
            </p:txBody>
          </p:sp>
        </mc:Choice>
        <mc:Fallback xmlns="">
          <p:sp>
            <p:nvSpPr>
              <p:cNvPr id="2" name="TextBox 1"/>
              <p:cNvSpPr txBox="1">
                <a:spLocks noRot="1" noChangeAspect="1" noMove="1" noResize="1" noEditPoints="1" noAdjustHandles="1" noChangeArrowheads="1" noChangeShapeType="1" noTextEdit="1"/>
              </p:cNvSpPr>
              <p:nvPr/>
            </p:nvSpPr>
            <p:spPr>
              <a:xfrm>
                <a:off x="958645" y="4253745"/>
                <a:ext cx="1917000" cy="430887"/>
              </a:xfrm>
              <a:prstGeom prst="rect">
                <a:avLst/>
              </a:prstGeom>
              <a:blipFill>
                <a:blip r:embed="rId3"/>
                <a:stretch>
                  <a:fillRect/>
                </a:stretch>
              </a:blipFill>
            </p:spPr>
            <p:txBody>
              <a:bodyPr/>
              <a:lstStyle/>
              <a:p>
                <a:r>
                  <a:rPr lang="uk-UA">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Simple linear regression (answer)</a:t>
            </a:r>
            <a:endParaRPr/>
          </a:p>
          <a:p>
            <a:pPr marL="0" lvl="0" indent="0" algn="l" rtl="0">
              <a:spcBef>
                <a:spcPts val="0"/>
              </a:spcBef>
              <a:spcAft>
                <a:spcPts val="0"/>
              </a:spcAft>
              <a:buNone/>
            </a:pPr>
            <a:endParaRPr/>
          </a:p>
        </p:txBody>
      </p:sp>
      <p:sp>
        <p:nvSpPr>
          <p:cNvPr id="269" name="Google Shape;269;p41"/>
          <p:cNvSpPr txBox="1">
            <a:spLocks noGrp="1"/>
          </p:cNvSpPr>
          <p:nvPr>
            <p:ph type="body" idx="1"/>
          </p:nvPr>
        </p:nvSpPr>
        <p:spPr>
          <a:xfrm>
            <a:off x="606301" y="2666155"/>
            <a:ext cx="7688700" cy="2180700"/>
          </a:xfrm>
          <a:prstGeom prst="rect">
            <a:avLst/>
          </a:prstGeom>
        </p:spPr>
        <p:txBody>
          <a:bodyPr spcFirstLastPara="1" wrap="square" lIns="91425" tIns="91425" rIns="91425" bIns="91425" anchor="t" anchorCtr="0">
            <a:noAutofit/>
          </a:bodyPr>
          <a:lstStyle/>
          <a:p>
            <a:pPr marL="342900" indent="-342900">
              <a:lnSpc>
                <a:spcPct val="100000"/>
              </a:lnSpc>
            </a:pPr>
            <a:r>
              <a:rPr lang="en-GB" sz="2000" dirty="0">
                <a:latin typeface="Century Gothic"/>
                <a:ea typeface="Century Gothic"/>
                <a:cs typeface="Century Gothic"/>
                <a:sym typeface="Century Gothic"/>
              </a:rPr>
              <a:t>If less than 0.1 - statistically significant at 0.1 level</a:t>
            </a:r>
            <a:r>
              <a:rPr lang="en-GB" sz="2000" dirty="0" smtClean="0">
                <a:latin typeface="Century Gothic"/>
                <a:ea typeface="Century Gothic"/>
                <a:cs typeface="Century Gothic"/>
                <a:sym typeface="Century Gothic"/>
              </a:rPr>
              <a:t>;</a:t>
            </a:r>
            <a:endParaRPr sz="2000" dirty="0">
              <a:latin typeface="Century Gothic"/>
              <a:ea typeface="Century Gothic"/>
              <a:cs typeface="Century Gothic"/>
              <a:sym typeface="Century Gothic"/>
            </a:endParaRPr>
          </a:p>
          <a:p>
            <a:pPr marL="342900" indent="-342900">
              <a:lnSpc>
                <a:spcPct val="100000"/>
              </a:lnSpc>
              <a:spcBef>
                <a:spcPts val="1600"/>
              </a:spcBef>
            </a:pPr>
            <a:r>
              <a:rPr lang="en-GB" sz="2000" dirty="0">
                <a:latin typeface="Century Gothic"/>
                <a:ea typeface="Century Gothic"/>
                <a:cs typeface="Century Gothic"/>
                <a:sym typeface="Century Gothic"/>
              </a:rPr>
              <a:t>If less than 0.05 - statistically significant at 0.05 level;</a:t>
            </a:r>
            <a:endParaRPr sz="2000" dirty="0">
              <a:latin typeface="Century Gothic"/>
              <a:ea typeface="Century Gothic"/>
              <a:cs typeface="Century Gothic"/>
              <a:sym typeface="Century Gothic"/>
            </a:endParaRPr>
          </a:p>
          <a:p>
            <a:pPr marL="342900" indent="-342900">
              <a:lnSpc>
                <a:spcPct val="100000"/>
              </a:lnSpc>
              <a:spcBef>
                <a:spcPts val="1600"/>
              </a:spcBef>
            </a:pPr>
            <a:r>
              <a:rPr lang="en-GB" sz="2000" dirty="0">
                <a:latin typeface="Century Gothic"/>
                <a:ea typeface="Century Gothic"/>
                <a:cs typeface="Century Gothic"/>
                <a:sym typeface="Century Gothic"/>
              </a:rPr>
              <a:t>If less than 0.01 - statistically significant at 0.01 level</a:t>
            </a:r>
            <a:r>
              <a:rPr lang="en-GB" sz="2000" dirty="0" smtClean="0">
                <a:latin typeface="Century Gothic"/>
                <a:ea typeface="Century Gothic"/>
                <a:cs typeface="Century Gothic"/>
                <a:sym typeface="Century Gothic"/>
              </a:rPr>
              <a:t>;</a:t>
            </a:r>
            <a:endParaRPr lang="et-EE" sz="2000" dirty="0" smtClean="0">
              <a:latin typeface="Century Gothic"/>
              <a:ea typeface="Century Gothic"/>
              <a:cs typeface="Century Gothic"/>
              <a:sym typeface="Century Gothic"/>
            </a:endParaRPr>
          </a:p>
          <a:p>
            <a:pPr marL="342900" indent="-342900">
              <a:lnSpc>
                <a:spcPct val="100000"/>
              </a:lnSpc>
              <a:spcBef>
                <a:spcPts val="1600"/>
              </a:spcBef>
            </a:pPr>
            <a:r>
              <a:rPr lang="en-GB" sz="2000" dirty="0">
                <a:latin typeface="Century Gothic"/>
                <a:ea typeface="Century Gothic"/>
                <a:cs typeface="Century Gothic"/>
                <a:sym typeface="Century Gothic"/>
              </a:rPr>
              <a:t>If less than </a:t>
            </a:r>
            <a:r>
              <a:rPr lang="en-GB" sz="2000" dirty="0" smtClean="0">
                <a:latin typeface="Century Gothic"/>
                <a:ea typeface="Century Gothic"/>
                <a:cs typeface="Century Gothic"/>
                <a:sym typeface="Century Gothic"/>
              </a:rPr>
              <a:t>0.0</a:t>
            </a:r>
            <a:r>
              <a:rPr lang="et-EE" sz="2000" dirty="0" smtClean="0">
                <a:latin typeface="Century Gothic"/>
                <a:ea typeface="Century Gothic"/>
                <a:cs typeface="Century Gothic"/>
                <a:sym typeface="Century Gothic"/>
              </a:rPr>
              <a:t>0</a:t>
            </a:r>
            <a:r>
              <a:rPr lang="en-GB" sz="2000" dirty="0" smtClean="0">
                <a:latin typeface="Century Gothic"/>
                <a:ea typeface="Century Gothic"/>
                <a:cs typeface="Century Gothic"/>
                <a:sym typeface="Century Gothic"/>
              </a:rPr>
              <a:t>1 </a:t>
            </a:r>
            <a:r>
              <a:rPr lang="en-GB" sz="2000" dirty="0">
                <a:latin typeface="Century Gothic"/>
                <a:ea typeface="Century Gothic"/>
                <a:cs typeface="Century Gothic"/>
                <a:sym typeface="Century Gothic"/>
              </a:rPr>
              <a:t>- statistically significant at </a:t>
            </a:r>
            <a:r>
              <a:rPr lang="en-GB" sz="2000" dirty="0" smtClean="0">
                <a:latin typeface="Century Gothic"/>
                <a:ea typeface="Century Gothic"/>
                <a:cs typeface="Century Gothic"/>
                <a:sym typeface="Century Gothic"/>
              </a:rPr>
              <a:t>0.001 </a:t>
            </a:r>
            <a:r>
              <a:rPr lang="en-GB" sz="2000" dirty="0">
                <a:latin typeface="Century Gothic"/>
                <a:ea typeface="Century Gothic"/>
                <a:cs typeface="Century Gothic"/>
                <a:sym typeface="Century Gothic"/>
              </a:rPr>
              <a:t>level</a:t>
            </a:r>
            <a:r>
              <a:rPr lang="en-GB" sz="2000" dirty="0" smtClean="0">
                <a:latin typeface="Century Gothic"/>
                <a:ea typeface="Century Gothic"/>
                <a:cs typeface="Century Gothic"/>
                <a:sym typeface="Century Gothic"/>
              </a:rPr>
              <a:t>;</a:t>
            </a:r>
            <a:endParaRPr sz="2000" dirty="0">
              <a:latin typeface="Century Gothic"/>
              <a:ea typeface="Century Gothic"/>
              <a:cs typeface="Century Gothic"/>
              <a:sym typeface="Century Gothic"/>
            </a:endParaRPr>
          </a:p>
          <a:p>
            <a:pPr marL="0" lvl="0" indent="0" algn="l" rtl="0">
              <a:spcBef>
                <a:spcPts val="1600"/>
              </a:spcBef>
              <a:spcAft>
                <a:spcPts val="1600"/>
              </a:spcAft>
              <a:buNone/>
            </a:pPr>
            <a:r>
              <a:rPr lang="en-GB" sz="2000" dirty="0">
                <a:latin typeface="Century Gothic"/>
                <a:ea typeface="Century Gothic"/>
                <a:cs typeface="Century Gothic"/>
                <a:sym typeface="Century Gothic"/>
              </a:rPr>
              <a:t>Here </a:t>
            </a:r>
            <a:r>
              <a:rPr lang="en-GB" sz="2000" dirty="0" smtClean="0">
                <a:latin typeface="Century Gothic"/>
                <a:ea typeface="Century Gothic"/>
                <a:cs typeface="Century Gothic"/>
                <a:sym typeface="Century Gothic"/>
              </a:rPr>
              <a:t>it </a:t>
            </a:r>
            <a:r>
              <a:rPr lang="en-GB" sz="2000" dirty="0">
                <a:latin typeface="Century Gothic"/>
                <a:ea typeface="Century Gothic"/>
                <a:cs typeface="Century Gothic"/>
                <a:sym typeface="Century Gothic"/>
              </a:rPr>
              <a:t>is statistically significant at </a:t>
            </a:r>
            <a:r>
              <a:rPr lang="et-EE" sz="2000" dirty="0" smtClean="0">
                <a:latin typeface="Century Gothic"/>
                <a:ea typeface="Century Gothic"/>
                <a:cs typeface="Century Gothic"/>
                <a:sym typeface="Century Gothic"/>
              </a:rPr>
              <a:t>less </a:t>
            </a:r>
            <a:r>
              <a:rPr lang="en-GB" sz="2000" dirty="0" smtClean="0">
                <a:latin typeface="Century Gothic"/>
                <a:ea typeface="Century Gothic"/>
                <a:cs typeface="Century Gothic"/>
                <a:sym typeface="Century Gothic"/>
              </a:rPr>
              <a:t>0.01 </a:t>
            </a:r>
            <a:r>
              <a:rPr lang="en-GB" sz="2000" dirty="0">
                <a:latin typeface="Century Gothic"/>
                <a:ea typeface="Century Gothic"/>
                <a:cs typeface="Century Gothic"/>
                <a:sym typeface="Century Gothic"/>
              </a:rPr>
              <a:t>level - great!</a:t>
            </a:r>
            <a:endParaRPr sz="2000" dirty="0">
              <a:latin typeface="Century Gothic"/>
              <a:ea typeface="Century Gothic"/>
              <a:cs typeface="Century Gothic"/>
              <a:sym typeface="Century Gothic"/>
            </a:endParaRPr>
          </a:p>
        </p:txBody>
      </p:sp>
      <p:pic>
        <p:nvPicPr>
          <p:cNvPr id="270" name="Google Shape;270;p41"/>
          <p:cNvPicPr preferRelativeResize="0"/>
          <p:nvPr/>
        </p:nvPicPr>
        <p:blipFill>
          <a:blip r:embed="rId3">
            <a:alphaModFix/>
          </a:blip>
          <a:stretch>
            <a:fillRect/>
          </a:stretch>
        </p:blipFill>
        <p:spPr>
          <a:xfrm>
            <a:off x="795900" y="2091325"/>
            <a:ext cx="1394400" cy="492150"/>
          </a:xfrm>
          <a:prstGeom prst="rect">
            <a:avLst/>
          </a:prstGeom>
          <a:noFill/>
          <a:ln>
            <a:noFill/>
          </a:ln>
        </p:spPr>
      </p:pic>
      <p:sp>
        <p:nvSpPr>
          <p:cNvPr id="3" name="TextBox 2"/>
          <p:cNvSpPr txBox="1"/>
          <p:nvPr/>
        </p:nvSpPr>
        <p:spPr>
          <a:xfrm>
            <a:off x="7498966" y="1730284"/>
            <a:ext cx="1519968" cy="523220"/>
          </a:xfrm>
          <a:prstGeom prst="rect">
            <a:avLst/>
          </a:prstGeom>
          <a:noFill/>
        </p:spPr>
        <p:txBody>
          <a:bodyPr wrap="none" rtlCol="0">
            <a:spAutoFit/>
          </a:bodyPr>
          <a:lstStyle/>
          <a:p>
            <a:r>
              <a:rPr lang="et-EE" dirty="0" smtClean="0"/>
              <a:t>How it looks like </a:t>
            </a:r>
          </a:p>
          <a:p>
            <a:r>
              <a:rPr lang="et-EE" dirty="0" smtClean="0"/>
              <a:t>in R output</a:t>
            </a:r>
            <a:endParaRPr lang="uk-UA" dirty="0"/>
          </a:p>
        </p:txBody>
      </p:sp>
      <p:pic>
        <p:nvPicPr>
          <p:cNvPr id="4" name="Picture 3"/>
          <p:cNvPicPr>
            <a:picLocks noChangeAspect="1"/>
          </p:cNvPicPr>
          <p:nvPr/>
        </p:nvPicPr>
        <p:blipFill>
          <a:blip r:embed="rId4"/>
          <a:stretch>
            <a:fillRect/>
          </a:stretch>
        </p:blipFill>
        <p:spPr>
          <a:xfrm>
            <a:off x="8008717" y="2786154"/>
            <a:ext cx="685800" cy="3048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531974" y="2702539"/>
                <a:ext cx="4007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uk-UA" sz="28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5" name="TextBox 4"/>
              <p:cNvSpPr txBox="1">
                <a:spLocks noRot="1" noChangeAspect="1" noMove="1" noResize="1" noEditPoints="1" noAdjustHandles="1" noChangeArrowheads="1" noChangeShapeType="1" noTextEdit="1"/>
              </p:cNvSpPr>
              <p:nvPr/>
            </p:nvSpPr>
            <p:spPr>
              <a:xfrm>
                <a:off x="7531974" y="2702539"/>
                <a:ext cx="400751" cy="430887"/>
              </a:xfrm>
              <a:prstGeom prst="rect">
                <a:avLst/>
              </a:prstGeom>
              <a:blipFill>
                <a:blip r:embed="rId5"/>
                <a:stretch>
                  <a:fillRect/>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94200" y="3217905"/>
                <a:ext cx="4007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uk-UA" sz="28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11" name="TextBox 10"/>
              <p:cNvSpPr txBox="1">
                <a:spLocks noRot="1" noChangeAspect="1" noMove="1" noResize="1" noEditPoints="1" noAdjustHandles="1" noChangeArrowheads="1" noChangeShapeType="1" noTextEdit="1"/>
              </p:cNvSpPr>
              <p:nvPr/>
            </p:nvSpPr>
            <p:spPr>
              <a:xfrm>
                <a:off x="7494200" y="3217905"/>
                <a:ext cx="400751" cy="430887"/>
              </a:xfrm>
              <a:prstGeom prst="rect">
                <a:avLst/>
              </a:prstGeom>
              <a:blipFill>
                <a:blip r:embed="rId6"/>
                <a:stretch>
                  <a:fillRect/>
                </a:stretch>
              </a:blipFill>
            </p:spPr>
            <p:txBody>
              <a:bodyPr/>
              <a:lstStyle/>
              <a:p>
                <a:r>
                  <a:rPr lang="uk-UA">
                    <a:noFill/>
                  </a:rPr>
                  <a:t> </a:t>
                </a:r>
              </a:p>
            </p:txBody>
          </p:sp>
        </mc:Fallback>
      </mc:AlternateContent>
      <p:pic>
        <p:nvPicPr>
          <p:cNvPr id="6" name="Picture 5"/>
          <p:cNvPicPr>
            <a:picLocks noChangeAspect="1"/>
          </p:cNvPicPr>
          <p:nvPr/>
        </p:nvPicPr>
        <p:blipFill>
          <a:blip r:embed="rId7"/>
          <a:stretch>
            <a:fillRect/>
          </a:stretch>
        </p:blipFill>
        <p:spPr>
          <a:xfrm>
            <a:off x="7961092" y="3319522"/>
            <a:ext cx="733425" cy="352425"/>
          </a:xfrm>
          <a:prstGeom prst="rect">
            <a:avLst/>
          </a:prstGeom>
        </p:spPr>
      </p:pic>
      <p:pic>
        <p:nvPicPr>
          <p:cNvPr id="9" name="Picture 8"/>
          <p:cNvPicPr>
            <a:picLocks noChangeAspect="1"/>
          </p:cNvPicPr>
          <p:nvPr/>
        </p:nvPicPr>
        <p:blipFill>
          <a:blip r:embed="rId8"/>
          <a:stretch>
            <a:fillRect/>
          </a:stretch>
        </p:blipFill>
        <p:spPr>
          <a:xfrm>
            <a:off x="7894951" y="3796801"/>
            <a:ext cx="800100" cy="2857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7504896" y="3671728"/>
                <a:ext cx="4007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uk-UA" sz="28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15" name="TextBox 14"/>
              <p:cNvSpPr txBox="1">
                <a:spLocks noRot="1" noChangeAspect="1" noMove="1" noResize="1" noEditPoints="1" noAdjustHandles="1" noChangeArrowheads="1" noChangeShapeType="1" noTextEdit="1"/>
              </p:cNvSpPr>
              <p:nvPr/>
            </p:nvSpPr>
            <p:spPr>
              <a:xfrm>
                <a:off x="7504896" y="3671728"/>
                <a:ext cx="400751" cy="430887"/>
              </a:xfrm>
              <a:prstGeom prst="rect">
                <a:avLst/>
              </a:prstGeom>
              <a:blipFill>
                <a:blip r:embed="rId9"/>
                <a:stretch>
                  <a:fillRect/>
                </a:stretch>
              </a:blipFill>
            </p:spPr>
            <p:txBody>
              <a:bodyPr/>
              <a:lstStyle/>
              <a:p>
                <a:r>
                  <a:rPr lang="uk-UA">
                    <a:noFill/>
                  </a:rPr>
                  <a:t> </a:t>
                </a:r>
              </a:p>
            </p:txBody>
          </p:sp>
        </mc:Fallback>
      </mc:AlternateContent>
      <p:pic>
        <p:nvPicPr>
          <p:cNvPr id="12" name="Picture 11"/>
          <p:cNvPicPr>
            <a:picLocks noChangeAspect="1"/>
          </p:cNvPicPr>
          <p:nvPr/>
        </p:nvPicPr>
        <p:blipFill>
          <a:blip r:embed="rId10"/>
          <a:stretch>
            <a:fillRect/>
          </a:stretch>
        </p:blipFill>
        <p:spPr>
          <a:xfrm>
            <a:off x="7963240" y="4309579"/>
            <a:ext cx="1000125" cy="3429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7571239" y="4187263"/>
                <a:ext cx="4007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uk-UA" sz="28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17" name="TextBox 16"/>
              <p:cNvSpPr txBox="1">
                <a:spLocks noRot="1" noChangeAspect="1" noMove="1" noResize="1" noEditPoints="1" noAdjustHandles="1" noChangeArrowheads="1" noChangeShapeType="1" noTextEdit="1"/>
              </p:cNvSpPr>
              <p:nvPr/>
            </p:nvSpPr>
            <p:spPr>
              <a:xfrm>
                <a:off x="7571239" y="4187263"/>
                <a:ext cx="400751" cy="430887"/>
              </a:xfrm>
              <a:prstGeom prst="rect">
                <a:avLst/>
              </a:prstGeom>
              <a:blipFill>
                <a:blip r:embed="rId11"/>
                <a:stretch>
                  <a:fillRect/>
                </a:stretch>
              </a:blipFill>
            </p:spPr>
            <p:txBody>
              <a:bodyPr/>
              <a:lstStyle/>
              <a:p>
                <a:r>
                  <a:rPr lang="uk-UA">
                    <a:noFill/>
                  </a:rPr>
                  <a:t> </a:t>
                </a:r>
              </a:p>
            </p:txBody>
          </p:sp>
        </mc:Fallback>
      </mc:AlternateContent>
      <p:pic>
        <p:nvPicPr>
          <p:cNvPr id="13" name="Picture 12"/>
          <p:cNvPicPr>
            <a:picLocks noChangeAspect="1"/>
          </p:cNvPicPr>
          <p:nvPr/>
        </p:nvPicPr>
        <p:blipFill>
          <a:blip r:embed="rId12"/>
          <a:stretch>
            <a:fillRect/>
          </a:stretch>
        </p:blipFill>
        <p:spPr>
          <a:xfrm>
            <a:off x="7571239" y="2184990"/>
            <a:ext cx="1200150" cy="6667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rot="12088736">
                <a:off x="7123318" y="2304387"/>
                <a:ext cx="4007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uk-UA" sz="2800" i="1" smtClean="0">
                          <a:latin typeface="Cambria Math" panose="02040503050406030204" pitchFamily="18" charset="0"/>
                          <a:ea typeface="Cambria Math" panose="02040503050406030204" pitchFamily="18" charset="0"/>
                        </a:rPr>
                        <m:t>←</m:t>
                      </m:r>
                    </m:oMath>
                  </m:oMathPara>
                </a14:m>
                <a:endParaRPr lang="uk-UA" dirty="0"/>
              </a:p>
            </p:txBody>
          </p:sp>
        </mc:Choice>
        <mc:Fallback xmlns="">
          <p:sp>
            <p:nvSpPr>
              <p:cNvPr id="19" name="TextBox 18"/>
              <p:cNvSpPr txBox="1">
                <a:spLocks noRot="1" noChangeAspect="1" noMove="1" noResize="1" noEditPoints="1" noAdjustHandles="1" noChangeArrowheads="1" noChangeShapeType="1" noTextEdit="1"/>
              </p:cNvSpPr>
              <p:nvPr/>
            </p:nvSpPr>
            <p:spPr>
              <a:xfrm rot="12088736">
                <a:off x="7123318" y="2304387"/>
                <a:ext cx="400751" cy="430887"/>
              </a:xfrm>
              <a:prstGeom prst="rect">
                <a:avLst/>
              </a:prstGeom>
              <a:blipFill>
                <a:blip r:embed="rId13"/>
                <a:stretch>
                  <a:fillRect/>
                </a:stretch>
              </a:blipFill>
            </p:spPr>
            <p:txBody>
              <a:bodyPr/>
              <a:lstStyle/>
              <a:p>
                <a:r>
                  <a:rPr lang="uk-UA">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Simple linear regression (answer)</a:t>
            </a:r>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76" name="Google Shape;276;p42"/>
              <p:cNvSpPr txBox="1">
                <a:spLocks noGrp="1"/>
              </p:cNvSpPr>
              <p:nvPr>
                <p:ph type="body" idx="1"/>
              </p:nvPr>
            </p:nvSpPr>
            <p:spPr>
              <a:xfrm>
                <a:off x="729450" y="2078875"/>
                <a:ext cx="7688700" cy="938645"/>
              </a:xfrm>
              <a:prstGeom prst="rect">
                <a:avLst/>
              </a:prstGeom>
            </p:spPr>
            <p:txBody>
              <a:bodyPr spcFirstLastPara="1" wrap="square" lIns="91425" tIns="91425" rIns="91425" bIns="91425" anchor="t" anchorCtr="0">
                <a:noAutofit/>
              </a:bodyPr>
              <a:lstStyle/>
              <a:p>
                <a:pPr marL="12700" marR="12700" lvl="0" indent="0">
                  <a:lnSpc>
                    <a:spcPct val="103000"/>
                  </a:lnSpc>
                  <a:spcBef>
                    <a:spcPts val="100"/>
                  </a:spcBef>
                  <a:buNone/>
                </a:pPr>
                <a14:m>
                  <m:oMath xmlns:m="http://schemas.openxmlformats.org/officeDocument/2006/math">
                    <m:r>
                      <a:rPr lang="en-GB" sz="2000" b="1" i="1" dirty="0" smtClean="0">
                        <a:latin typeface="Cambria Math" panose="02040503050406030204" pitchFamily="18" charset="0"/>
                        <a:ea typeface="Century Gothic"/>
                        <a:cs typeface="Century Gothic"/>
                        <a:sym typeface="Century Gothic"/>
                      </a:rPr>
                      <m:t>𝑪𝒐𝒏𝒇𝒊𝒅𝒆𝒏𝒄𝒆</m:t>
                    </m:r>
                    <m:r>
                      <a:rPr lang="en-GB" sz="2000" b="1" i="1" dirty="0" smtClean="0">
                        <a:latin typeface="Cambria Math" panose="02040503050406030204" pitchFamily="18" charset="0"/>
                        <a:ea typeface="Century Gothic"/>
                        <a:cs typeface="Century Gothic"/>
                        <a:sym typeface="Century Gothic"/>
                      </a:rPr>
                      <m:t>  </m:t>
                    </m:r>
                    <m:r>
                      <a:rPr lang="en-GB" sz="2000" b="1" i="1" dirty="0" smtClean="0">
                        <a:latin typeface="Cambria Math" panose="02040503050406030204" pitchFamily="18" charset="0"/>
                        <a:ea typeface="Century Gothic"/>
                        <a:cs typeface="Century Gothic"/>
                        <a:sym typeface="Century Gothic"/>
                      </a:rPr>
                      <m:t>𝒊𝒏𝒕𝒆𝒓𝒗𝒂𝒍</m:t>
                    </m:r>
                    <m:r>
                      <a:rPr lang="en-US" sz="2000" b="0" i="1" dirty="0" smtClean="0">
                        <a:latin typeface="Cambria Math" panose="02040503050406030204" pitchFamily="18" charset="0"/>
                        <a:ea typeface="Century Gothic"/>
                        <a:cs typeface="Century Gothic"/>
                        <a:sym typeface="Century Gothic"/>
                      </a:rPr>
                      <m:t>=</m:t>
                    </m:r>
                    <m:r>
                      <a:rPr lang="en-US" sz="2000" b="0" i="1" dirty="0" smtClean="0">
                        <a:latin typeface="Cambria Math" panose="02040503050406030204" pitchFamily="18" charset="0"/>
                        <a:ea typeface="Century Gothic"/>
                        <a:cs typeface="Century Gothic"/>
                        <a:sym typeface="Century Gothic"/>
                      </a:rPr>
                      <m:t>𝑐𝑜𝑒𝑓</m:t>
                    </m:r>
                    <m:d>
                      <m:dPr>
                        <m:ctrlPr>
                          <a:rPr lang="en-US" sz="2000" i="1" dirty="0">
                            <a:latin typeface="Cambria Math" panose="02040503050406030204" pitchFamily="18" charset="0"/>
                            <a:ea typeface="Century Gothic"/>
                            <a:cs typeface="Century Gothic"/>
                            <a:sym typeface="Century Gothic"/>
                          </a:rPr>
                        </m:ctrlPr>
                      </m:dPr>
                      <m:e>
                        <m:r>
                          <a:rPr lang="en-US" sz="2000" i="1" dirty="0">
                            <a:latin typeface="Cambria Math" panose="02040503050406030204" pitchFamily="18" charset="0"/>
                            <a:ea typeface="Century Gothic"/>
                            <a:cs typeface="Century Gothic"/>
                            <a:sym typeface="Century Gothic"/>
                          </a:rPr>
                          <m:t>+</m:t>
                        </m:r>
                        <m:r>
                          <a:rPr lang="en-US" sz="2000" b="0" i="1" dirty="0" smtClean="0">
                            <a:latin typeface="Cambria Math" panose="02040503050406030204" pitchFamily="18" charset="0"/>
                            <a:ea typeface="Century Gothic"/>
                            <a:cs typeface="Century Gothic"/>
                            <a:sym typeface="Century Gothic"/>
                          </a:rPr>
                          <m:t> </m:t>
                        </m:r>
                        <m:r>
                          <a:rPr lang="en-US" sz="2000" b="0" i="1" dirty="0" smtClean="0">
                            <a:latin typeface="Cambria Math" panose="02040503050406030204" pitchFamily="18" charset="0"/>
                            <a:ea typeface="Century Gothic"/>
                            <a:cs typeface="Century Gothic"/>
                            <a:sym typeface="Century Gothic"/>
                          </a:rPr>
                          <m:t>𝐴𝑁𝐷</m:t>
                        </m:r>
                        <m:r>
                          <a:rPr lang="en-US" sz="2000" i="1" dirty="0">
                            <a:latin typeface="Cambria Math" panose="02040503050406030204" pitchFamily="18" charset="0"/>
                            <a:ea typeface="Century Gothic"/>
                            <a:cs typeface="Century Gothic"/>
                            <a:sym typeface="Century Gothic"/>
                          </a:rPr>
                          <m:t> −</m:t>
                        </m:r>
                      </m:e>
                    </m:d>
                    <m:r>
                      <a:rPr lang="en-US" sz="2000" b="0" i="1" dirty="0" smtClean="0">
                        <a:latin typeface="Cambria Math" panose="02040503050406030204" pitchFamily="18" charset="0"/>
                        <a:ea typeface="Century Gothic"/>
                        <a:cs typeface="Century Gothic"/>
                        <a:sym typeface="Century Gothic"/>
                      </a:rPr>
                      <m:t> </m:t>
                    </m:r>
                    <m:r>
                      <a:rPr lang="en-US" sz="2000" i="1" dirty="0">
                        <a:latin typeface="Cambria Math" panose="02040503050406030204" pitchFamily="18" charset="0"/>
                        <a:ea typeface="Century Gothic"/>
                        <a:cs typeface="Century Gothic"/>
                        <a:sym typeface="Century Gothic"/>
                      </a:rPr>
                      <m:t>1</m:t>
                    </m:r>
                    <m:r>
                      <a:rPr lang="en-US" sz="2000" i="1" dirty="0">
                        <a:latin typeface="Cambria Math" panose="02040503050406030204" pitchFamily="18" charset="0"/>
                        <a:ea typeface="Century Gothic"/>
                        <a:cs typeface="Century Gothic"/>
                        <a:sym typeface="Century Gothic"/>
                      </a:rPr>
                      <m:t>.</m:t>
                    </m:r>
                    <m:r>
                      <a:rPr lang="en-US" sz="2000" i="1" dirty="0">
                        <a:latin typeface="Cambria Math" panose="02040503050406030204" pitchFamily="18" charset="0"/>
                        <a:ea typeface="Century Gothic"/>
                        <a:cs typeface="Century Gothic"/>
                        <a:sym typeface="Century Gothic"/>
                      </a:rPr>
                      <m:t>96</m:t>
                    </m:r>
                    <m:r>
                      <a:rPr lang="en-US" sz="2000" b="0" i="1" dirty="0" smtClean="0">
                        <a:latin typeface="Cambria Math" panose="02040503050406030204" pitchFamily="18" charset="0"/>
                        <a:ea typeface="Century Gothic"/>
                        <a:cs typeface="Century Gothic"/>
                        <a:sym typeface="Century Gothic"/>
                      </a:rPr>
                      <m:t>∗</m:t>
                    </m:r>
                    <m:r>
                      <a:rPr lang="en-US" sz="2000" i="1" dirty="0">
                        <a:latin typeface="Cambria Math" panose="02040503050406030204" pitchFamily="18" charset="0"/>
                        <a:ea typeface="Century Gothic"/>
                        <a:cs typeface="Century Gothic"/>
                        <a:sym typeface="Century Gothic"/>
                      </a:rPr>
                      <m:t>𝑆</m:t>
                    </m:r>
                    <m:r>
                      <a:rPr lang="en-US" sz="2000" i="1" dirty="0">
                        <a:latin typeface="Cambria Math" panose="02040503050406030204" pitchFamily="18" charset="0"/>
                        <a:ea typeface="Century Gothic"/>
                        <a:cs typeface="Century Gothic"/>
                        <a:sym typeface="Century Gothic"/>
                      </a:rPr>
                      <m:t>.</m:t>
                    </m:r>
                    <m:r>
                      <a:rPr lang="en-US" sz="2000" i="1" dirty="0">
                        <a:latin typeface="Cambria Math" panose="02040503050406030204" pitchFamily="18" charset="0"/>
                        <a:ea typeface="Century Gothic"/>
                        <a:cs typeface="Century Gothic"/>
                        <a:sym typeface="Century Gothic"/>
                      </a:rPr>
                      <m:t>𝐸</m:t>
                    </m:r>
                    <m:r>
                      <a:rPr lang="en-US" sz="2000" i="1" dirty="0">
                        <a:latin typeface="Cambria Math" panose="02040503050406030204" pitchFamily="18" charset="0"/>
                        <a:ea typeface="Century Gothic"/>
                        <a:cs typeface="Century Gothic"/>
                        <a:sym typeface="Century Gothic"/>
                      </a:rPr>
                      <m:t>. </m:t>
                    </m:r>
                  </m:oMath>
                </a14:m>
                <a:r>
                  <a:rPr lang="en-GB" sz="2400" dirty="0" smtClean="0">
                    <a:latin typeface="Century Gothic"/>
                    <a:ea typeface="Century Gothic"/>
                    <a:cs typeface="Century Gothic"/>
                    <a:sym typeface="Century Gothic"/>
                  </a:rPr>
                  <a:t> - does </a:t>
                </a:r>
                <a:r>
                  <a:rPr lang="en-GB" sz="2400" dirty="0">
                    <a:latin typeface="Century Gothic"/>
                    <a:ea typeface="Century Gothic"/>
                    <a:cs typeface="Century Gothic"/>
                    <a:sym typeface="Century Gothic"/>
                  </a:rPr>
                  <a:t>not include 0 - </a:t>
                </a:r>
                <a:r>
                  <a:rPr lang="en-GB" sz="2400" dirty="0" smtClean="0">
                    <a:latin typeface="Century Gothic"/>
                    <a:ea typeface="Century Gothic"/>
                    <a:cs typeface="Century Gothic"/>
                    <a:sym typeface="Century Gothic"/>
                  </a:rPr>
                  <a:t>excellent</a:t>
                </a:r>
                <a:r>
                  <a:rPr lang="en-GB" sz="2400" dirty="0">
                    <a:latin typeface="Century Gothic"/>
                    <a:ea typeface="Century Gothic"/>
                    <a:cs typeface="Century Gothic"/>
                    <a:sym typeface="Century Gothic"/>
                  </a:rPr>
                  <a:t>!</a:t>
                </a:r>
                <a:endParaRPr sz="2400" dirty="0">
                  <a:latin typeface="Century Gothic"/>
                  <a:ea typeface="Century Gothic"/>
                  <a:cs typeface="Century Gothic"/>
                  <a:sym typeface="Century Gothic"/>
                </a:endParaRPr>
              </a:p>
            </p:txBody>
          </p:sp>
        </mc:Choice>
        <mc:Fallback xmlns="">
          <p:sp>
            <p:nvSpPr>
              <p:cNvPr id="276" name="Google Shape;276;p42"/>
              <p:cNvSpPr txBox="1">
                <a:spLocks noGrp="1" noRot="1" noChangeAspect="1" noMove="1" noResize="1" noEditPoints="1" noAdjustHandles="1" noChangeArrowheads="1" noChangeShapeType="1" noTextEdit="1"/>
              </p:cNvSpPr>
              <p:nvPr>
                <p:ph type="body" idx="1"/>
              </p:nvPr>
            </p:nvSpPr>
            <p:spPr>
              <a:xfrm>
                <a:off x="729450" y="2078875"/>
                <a:ext cx="7688700" cy="938645"/>
              </a:xfrm>
              <a:prstGeom prst="rect">
                <a:avLst/>
              </a:prstGeom>
              <a:blipFill>
                <a:blip r:embed="rId3"/>
                <a:stretch>
                  <a:fillRect l="-1110" t="-649" b="-8442"/>
                </a:stretch>
              </a:blipFill>
            </p:spPr>
            <p:txBody>
              <a:bodyPr/>
              <a:lstStyle/>
              <a:p>
                <a:r>
                  <a:rPr lang="uk-UA">
                    <a:noFill/>
                  </a:rPr>
                  <a:t> </a:t>
                </a:r>
              </a:p>
            </p:txBody>
          </p:sp>
        </mc:Fallback>
      </mc:AlternateContent>
      <p:pic>
        <p:nvPicPr>
          <p:cNvPr id="5" name="Picture 4"/>
          <p:cNvPicPr>
            <a:picLocks noChangeAspect="1"/>
          </p:cNvPicPr>
          <p:nvPr/>
        </p:nvPicPr>
        <p:blipFill>
          <a:blip r:embed="rId4"/>
          <a:stretch>
            <a:fillRect/>
          </a:stretch>
        </p:blipFill>
        <p:spPr>
          <a:xfrm>
            <a:off x="844694" y="3209425"/>
            <a:ext cx="2466975" cy="1609725"/>
          </a:xfrm>
          <a:prstGeom prst="rect">
            <a:avLst/>
          </a:prstGeom>
        </p:spPr>
      </p:pic>
      <p:pic>
        <p:nvPicPr>
          <p:cNvPr id="6" name="Picture 5"/>
          <p:cNvPicPr>
            <a:picLocks noChangeAspect="1"/>
          </p:cNvPicPr>
          <p:nvPr/>
        </p:nvPicPr>
        <p:blipFill>
          <a:blip r:embed="rId5"/>
          <a:stretch>
            <a:fillRect/>
          </a:stretch>
        </p:blipFill>
        <p:spPr>
          <a:xfrm>
            <a:off x="3601832" y="3171325"/>
            <a:ext cx="2943225" cy="16478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(g): Simple linear regression (answer)</a:t>
            </a:r>
            <a:endParaRPr dirty="0"/>
          </a:p>
          <a:p>
            <a:pPr marL="0" lvl="0" indent="0" algn="l" rtl="0">
              <a:spcBef>
                <a:spcPts val="0"/>
              </a:spcBef>
              <a:spcAft>
                <a:spcPts val="0"/>
              </a:spcAft>
              <a:buNone/>
            </a:pPr>
            <a:endParaRPr dirty="0"/>
          </a:p>
        </p:txBody>
      </p:sp>
      <p:sp>
        <p:nvSpPr>
          <p:cNvPr id="282" name="Google Shape;282;p43"/>
          <p:cNvSpPr txBox="1">
            <a:spLocks noGrp="1"/>
          </p:cNvSpPr>
          <p:nvPr>
            <p:ph type="body" idx="1"/>
          </p:nvPr>
        </p:nvSpPr>
        <p:spPr>
          <a:xfrm>
            <a:off x="729450" y="2078875"/>
            <a:ext cx="7688700" cy="1734825"/>
          </a:xfrm>
          <a:prstGeom prst="rect">
            <a:avLst/>
          </a:prstGeom>
        </p:spPr>
        <p:txBody>
          <a:bodyPr spcFirstLastPara="1" wrap="square" lIns="91425" tIns="91425" rIns="91425" bIns="91425" anchor="t" anchorCtr="0">
            <a:noAutofit/>
          </a:bodyPr>
          <a:lstStyle/>
          <a:p>
            <a:pPr marL="12700" marR="12700" lvl="0" indent="0" algn="l" rtl="0">
              <a:lnSpc>
                <a:spcPct val="103000"/>
              </a:lnSpc>
              <a:spcBef>
                <a:spcPts val="100"/>
              </a:spcBef>
              <a:spcAft>
                <a:spcPts val="0"/>
              </a:spcAft>
              <a:buNone/>
            </a:pPr>
            <a:r>
              <a:rPr lang="en-GB" sz="2400" dirty="0">
                <a:latin typeface="Century Gothic"/>
                <a:ea typeface="Century Gothic"/>
                <a:cs typeface="Century Gothic"/>
                <a:sym typeface="Century Gothic"/>
              </a:rPr>
              <a:t>Joint significance</a:t>
            </a:r>
            <a:endParaRPr sz="2400" dirty="0">
              <a:latin typeface="Century Gothic"/>
              <a:ea typeface="Century Gothic"/>
              <a:cs typeface="Century Gothic"/>
              <a:sym typeface="Century Gothic"/>
            </a:endParaRPr>
          </a:p>
          <a:p>
            <a:pPr marL="0" marR="12700" lvl="0" indent="0" algn="l" rtl="0">
              <a:lnSpc>
                <a:spcPct val="103000"/>
              </a:lnSpc>
              <a:spcBef>
                <a:spcPts val="100"/>
              </a:spcBef>
              <a:spcAft>
                <a:spcPts val="0"/>
              </a:spcAft>
              <a:buNone/>
            </a:pPr>
            <a:endParaRPr sz="2400" dirty="0">
              <a:latin typeface="Century Gothic"/>
              <a:ea typeface="Century Gothic"/>
              <a:cs typeface="Century Gothic"/>
              <a:sym typeface="Century Gothic"/>
            </a:endParaRPr>
          </a:p>
          <a:p>
            <a:pPr marL="0" marR="12700" lvl="0" indent="0" algn="l" rtl="0">
              <a:lnSpc>
                <a:spcPct val="103000"/>
              </a:lnSpc>
              <a:spcBef>
                <a:spcPts val="100"/>
              </a:spcBef>
              <a:spcAft>
                <a:spcPts val="0"/>
              </a:spcAft>
              <a:buNone/>
            </a:pPr>
            <a:endParaRPr sz="2400" dirty="0">
              <a:latin typeface="Century Gothic"/>
              <a:ea typeface="Century Gothic"/>
              <a:cs typeface="Century Gothic"/>
              <a:sym typeface="Century Gothic"/>
            </a:endParaRPr>
          </a:p>
          <a:p>
            <a:pPr marL="12700" marR="12700" lvl="0" indent="0" algn="l" rtl="0">
              <a:lnSpc>
                <a:spcPct val="103000"/>
              </a:lnSpc>
              <a:spcBef>
                <a:spcPts val="100"/>
              </a:spcBef>
              <a:spcAft>
                <a:spcPts val="0"/>
              </a:spcAft>
              <a:buNone/>
            </a:pPr>
            <a:r>
              <a:rPr lang="en-GB" sz="2400" dirty="0">
                <a:latin typeface="Century Gothic"/>
                <a:ea typeface="Century Gothic"/>
                <a:cs typeface="Century Gothic"/>
                <a:sym typeface="Century Gothic"/>
              </a:rPr>
              <a:t>F should be compared to tables</a:t>
            </a:r>
            <a:endParaRPr sz="2400" dirty="0">
              <a:latin typeface="Century Gothic"/>
              <a:ea typeface="Century Gothic"/>
              <a:cs typeface="Century Gothic"/>
              <a:sym typeface="Century Gothic"/>
            </a:endParaRPr>
          </a:p>
          <a:p>
            <a:pPr marL="12700" marR="12700" lvl="0" indent="0" algn="l" rtl="0">
              <a:lnSpc>
                <a:spcPct val="103000"/>
              </a:lnSpc>
              <a:spcBef>
                <a:spcPts val="100"/>
              </a:spcBef>
              <a:spcAft>
                <a:spcPts val="0"/>
              </a:spcAft>
              <a:buNone/>
            </a:pPr>
            <a:endParaRPr sz="2400" dirty="0">
              <a:latin typeface="Century Gothic"/>
              <a:ea typeface="Century Gothic"/>
              <a:cs typeface="Century Gothic"/>
              <a:sym typeface="Century Gothic"/>
            </a:endParaRPr>
          </a:p>
        </p:txBody>
      </p:sp>
      <p:pic>
        <p:nvPicPr>
          <p:cNvPr id="283" name="Google Shape;283;p43"/>
          <p:cNvPicPr preferRelativeResize="0"/>
          <p:nvPr/>
        </p:nvPicPr>
        <p:blipFill>
          <a:blip r:embed="rId3">
            <a:alphaModFix/>
          </a:blip>
          <a:stretch>
            <a:fillRect/>
          </a:stretch>
        </p:blipFill>
        <p:spPr>
          <a:xfrm>
            <a:off x="780763" y="4248838"/>
            <a:ext cx="4629150" cy="542925"/>
          </a:xfrm>
          <a:prstGeom prst="rect">
            <a:avLst/>
          </a:prstGeom>
          <a:noFill/>
          <a:ln>
            <a:noFill/>
          </a:ln>
        </p:spPr>
      </p:pic>
      <p:pic>
        <p:nvPicPr>
          <p:cNvPr id="284" name="Google Shape;284;p43"/>
          <p:cNvPicPr preferRelativeResize="0"/>
          <p:nvPr/>
        </p:nvPicPr>
        <p:blipFill>
          <a:blip r:embed="rId4">
            <a:alphaModFix/>
          </a:blip>
          <a:stretch>
            <a:fillRect/>
          </a:stretch>
        </p:blipFill>
        <p:spPr>
          <a:xfrm>
            <a:off x="780775" y="3813700"/>
            <a:ext cx="4019550" cy="323850"/>
          </a:xfrm>
          <a:prstGeom prst="rect">
            <a:avLst/>
          </a:prstGeom>
          <a:noFill/>
          <a:ln>
            <a:noFill/>
          </a:ln>
        </p:spPr>
      </p:pic>
      <p:pic>
        <p:nvPicPr>
          <p:cNvPr id="285" name="Google Shape;285;p43"/>
          <p:cNvPicPr preferRelativeResize="0"/>
          <p:nvPr/>
        </p:nvPicPr>
        <p:blipFill>
          <a:blip r:embed="rId5">
            <a:alphaModFix/>
          </a:blip>
          <a:stretch>
            <a:fillRect/>
          </a:stretch>
        </p:blipFill>
        <p:spPr>
          <a:xfrm>
            <a:off x="5963625" y="2129675"/>
            <a:ext cx="2667000" cy="990600"/>
          </a:xfrm>
          <a:prstGeom prst="rect">
            <a:avLst/>
          </a:prstGeom>
          <a:noFill/>
          <a:ln>
            <a:noFill/>
          </a:ln>
        </p:spPr>
      </p:pic>
      <p:pic>
        <p:nvPicPr>
          <p:cNvPr id="286" name="Google Shape;286;p43"/>
          <p:cNvPicPr preferRelativeResize="0"/>
          <p:nvPr/>
        </p:nvPicPr>
        <p:blipFill rotWithShape="1">
          <a:blip r:embed="rId6">
            <a:alphaModFix/>
          </a:blip>
          <a:srcRect t="17505"/>
          <a:stretch/>
        </p:blipFill>
        <p:spPr>
          <a:xfrm>
            <a:off x="780775" y="2796425"/>
            <a:ext cx="4924425" cy="323850"/>
          </a:xfrm>
          <a:prstGeom prst="rect">
            <a:avLst/>
          </a:prstGeom>
          <a:noFill/>
          <a:ln>
            <a:noFill/>
          </a:ln>
        </p:spPr>
      </p:pic>
      <mc:AlternateContent xmlns:mc="http://schemas.openxmlformats.org/markup-compatibility/2006" xmlns:a14="http://schemas.microsoft.com/office/drawing/2010/main">
        <mc:Choice Requires="a14">
          <p:sp>
            <p:nvSpPr>
              <p:cNvPr id="2" name="TextBox 1"/>
              <p:cNvSpPr txBox="1"/>
              <p:nvPr/>
            </p:nvSpPr>
            <p:spPr>
              <a:xfrm>
                <a:off x="6236642" y="4141116"/>
                <a:ext cx="249254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32.24</m:t>
                          </m:r>
                        </m:e>
                      </m:d>
                      <m:r>
                        <a:rPr lang="en-US" b="0" i="1" smtClean="0">
                          <a:latin typeface="Cambria Math" panose="02040503050406030204" pitchFamily="18" charset="0"/>
                        </a:rPr>
                        <m:t> </m:t>
                      </m:r>
                      <m:r>
                        <a:rPr lang="en-US" b="0" i="1" smtClean="0">
                          <a:latin typeface="Cambria Math" panose="02040503050406030204" pitchFamily="18" charset="0"/>
                        </a:rPr>
                        <m:t>𝑒𝑞𝑢𝑎𝑙</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−5.678</m:t>
                          </m:r>
                        </m:e>
                        <m:sup>
                          <m:r>
                            <a:rPr lang="en-US" i="1">
                              <a:latin typeface="Cambria Math" panose="02040503050406030204" pitchFamily="18" charset="0"/>
                            </a:rPr>
                            <m:t>2</m:t>
                          </m:r>
                        </m:sup>
                      </m:sSup>
                      <m:r>
                        <a:rPr lang="en-US" b="0" i="1" smtClean="0">
                          <a:latin typeface="Cambria Math" panose="02040503050406030204" pitchFamily="18" charset="0"/>
                        </a:rPr>
                        <m:t>)</m:t>
                      </m:r>
                    </m:oMath>
                  </m:oMathPara>
                </a14:m>
                <a:endParaRPr lang="uk-UA" dirty="0"/>
              </a:p>
            </p:txBody>
          </p:sp>
        </mc:Choice>
        <mc:Fallback xmlns="">
          <p:sp>
            <p:nvSpPr>
              <p:cNvPr id="2" name="TextBox 1"/>
              <p:cNvSpPr txBox="1">
                <a:spLocks noRot="1" noChangeAspect="1" noMove="1" noResize="1" noEditPoints="1" noAdjustHandles="1" noChangeArrowheads="1" noChangeShapeType="1" noTextEdit="1"/>
              </p:cNvSpPr>
              <p:nvPr/>
            </p:nvSpPr>
            <p:spPr>
              <a:xfrm>
                <a:off x="6236642" y="4141116"/>
                <a:ext cx="2492541" cy="215444"/>
              </a:xfrm>
              <a:prstGeom prst="rect">
                <a:avLst/>
              </a:prstGeom>
              <a:blipFill>
                <a:blip r:embed="rId7"/>
                <a:stretch>
                  <a:fillRect l="-978" r="-1956" b="-33333"/>
                </a:stretch>
              </a:blipFill>
            </p:spPr>
            <p:txBody>
              <a:bodyPr/>
              <a:lstStyle/>
              <a:p>
                <a:r>
                  <a:rPr lang="uk-UA">
                    <a:noFill/>
                  </a:rPr>
                  <a:t> </a:t>
                </a:r>
              </a:p>
            </p:txBody>
          </p:sp>
        </mc:Fallback>
      </mc:AlternateContent>
      <p:sp>
        <p:nvSpPr>
          <p:cNvPr id="9" name="Google Shape;282;p43"/>
          <p:cNvSpPr txBox="1">
            <a:spLocks/>
          </p:cNvSpPr>
          <p:nvPr/>
        </p:nvSpPr>
        <p:spPr>
          <a:xfrm>
            <a:off x="5963625" y="3334728"/>
            <a:ext cx="2888501" cy="478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2700" marR="12700" indent="0">
              <a:lnSpc>
                <a:spcPct val="103000"/>
              </a:lnSpc>
              <a:spcBef>
                <a:spcPts val="100"/>
              </a:spcBef>
              <a:buFont typeface="Lato"/>
              <a:buNone/>
            </a:pPr>
            <a:r>
              <a:rPr lang="et-EE" sz="1600" dirty="0" smtClean="0">
                <a:latin typeface="Century Gothic"/>
                <a:ea typeface="Century Gothic"/>
                <a:cs typeface="Century Gothic"/>
                <a:sym typeface="Century Gothic"/>
              </a:rPr>
              <a:t>In case of Simple LR t</a:t>
            </a:r>
            <a:r>
              <a:rPr lang="en-US" sz="1600" dirty="0" smtClean="0">
                <a:latin typeface="Century Gothic"/>
                <a:ea typeface="Century Gothic"/>
                <a:cs typeface="Century Gothic"/>
                <a:sym typeface="Century Gothic"/>
              </a:rPr>
              <a:t>-test and F test do same</a:t>
            </a:r>
            <a:endParaRPr lang="en-US" sz="1600" dirty="0">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(h): Simple linear regression</a:t>
            </a:r>
            <a:endParaRPr/>
          </a:p>
          <a:p>
            <a:pPr marL="0" lvl="0" indent="0" algn="l" rtl="0">
              <a:spcBef>
                <a:spcPts val="0"/>
              </a:spcBef>
              <a:spcAft>
                <a:spcPts val="0"/>
              </a:spcAft>
              <a:buNone/>
            </a:pPr>
            <a:endParaRPr/>
          </a:p>
        </p:txBody>
      </p:sp>
      <p:sp>
        <p:nvSpPr>
          <p:cNvPr id="292" name="Google Shape;292;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Calculate the two sided confidence interval for the coefficients with 95% confidence level. </a:t>
            </a:r>
            <a:endParaRPr sz="2400">
              <a:latin typeface="Century Gothic"/>
              <a:ea typeface="Century Gothic"/>
              <a:cs typeface="Century Gothic"/>
              <a:sym typeface="Century Gothic"/>
            </a:endParaRPr>
          </a:p>
          <a:p>
            <a:pPr marL="0" lvl="0" indent="0" algn="l" rtl="0">
              <a:spcBef>
                <a:spcPts val="1600"/>
              </a:spcBef>
              <a:spcAft>
                <a:spcPts val="1600"/>
              </a:spcAft>
              <a:buNone/>
            </a:pPr>
            <a:r>
              <a:rPr lang="en-GB" sz="2400">
                <a:latin typeface="Century Gothic"/>
                <a:ea typeface="Century Gothic"/>
                <a:cs typeface="Century Gothic"/>
                <a:sym typeface="Century Gothic"/>
              </a:rPr>
              <a:t>Calculate the confidence interval for one sided confidence  interval: </a:t>
            </a:r>
            <a:r>
              <a:rPr lang="en-GB" sz="2400" i="1">
                <a:latin typeface="Century Gothic"/>
                <a:ea typeface="Century Gothic"/>
                <a:cs typeface="Century Gothic"/>
                <a:sym typeface="Century Gothic"/>
              </a:rPr>
              <a:t>H</a:t>
            </a:r>
            <a:r>
              <a:rPr lang="en-GB" sz="2400">
                <a:latin typeface="Century Gothic"/>
                <a:ea typeface="Century Gothic"/>
                <a:cs typeface="Century Gothic"/>
                <a:sym typeface="Century Gothic"/>
              </a:rPr>
              <a:t>1 : </a:t>
            </a:r>
            <a:r>
              <a:rPr lang="en-GB" sz="2400" i="1">
                <a:latin typeface="Century Gothic"/>
                <a:ea typeface="Century Gothic"/>
                <a:cs typeface="Century Gothic"/>
                <a:sym typeface="Century Gothic"/>
              </a:rPr>
              <a:t>β</a:t>
            </a:r>
            <a:r>
              <a:rPr lang="en-GB" sz="2400" baseline="-25000">
                <a:latin typeface="Century Gothic"/>
                <a:ea typeface="Century Gothic"/>
                <a:cs typeface="Century Gothic"/>
                <a:sym typeface="Century Gothic"/>
              </a:rPr>
              <a:t>1 </a:t>
            </a:r>
            <a:r>
              <a:rPr lang="en-GB" sz="2400" i="1">
                <a:latin typeface="Century Gothic"/>
                <a:ea typeface="Century Gothic"/>
                <a:cs typeface="Century Gothic"/>
                <a:sym typeface="Century Gothic"/>
              </a:rPr>
              <a:t>&lt; </a:t>
            </a:r>
            <a:r>
              <a:rPr lang="en-GB" sz="2400">
                <a:latin typeface="Century Gothic"/>
                <a:ea typeface="Century Gothic"/>
                <a:cs typeface="Century Gothic"/>
                <a:sym typeface="Century Gothic"/>
              </a:rPr>
              <a:t>0 - in theory,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 can not positively  affect </a:t>
            </a:r>
            <a:r>
              <a:rPr lang="en-GB" sz="2400" b="1" i="1">
                <a:latin typeface="Century Gothic"/>
                <a:ea typeface="Century Gothic"/>
                <a:cs typeface="Century Gothic"/>
                <a:sym typeface="Century Gothic"/>
              </a:rPr>
              <a:t>bwght</a:t>
            </a:r>
            <a:endParaRPr sz="2400" b="1" i="1">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(h): Simple linear regression (answer)</a:t>
            </a:r>
            <a:endParaRPr/>
          </a:p>
          <a:p>
            <a:pPr marL="0" lvl="0" indent="0" algn="l" rtl="0">
              <a:spcBef>
                <a:spcPts val="0"/>
              </a:spcBef>
              <a:spcAft>
                <a:spcPts val="0"/>
              </a:spcAft>
              <a:buNone/>
            </a:pPr>
            <a:endParaRPr/>
          </a:p>
        </p:txBody>
      </p:sp>
      <p:sp>
        <p:nvSpPr>
          <p:cNvPr id="298" name="Google Shape;298;p45"/>
          <p:cNvSpPr txBox="1">
            <a:spLocks noGrp="1"/>
          </p:cNvSpPr>
          <p:nvPr>
            <p:ph type="body" idx="1"/>
          </p:nvPr>
        </p:nvSpPr>
        <p:spPr>
          <a:xfrm>
            <a:off x="817800" y="2078875"/>
            <a:ext cx="190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2400">
                <a:latin typeface="Century Gothic"/>
                <a:ea typeface="Century Gothic"/>
                <a:cs typeface="Century Gothic"/>
                <a:sym typeface="Century Gothic"/>
              </a:rPr>
              <a:t>For cigs</a:t>
            </a:r>
            <a:endParaRPr sz="2400">
              <a:latin typeface="Century Gothic"/>
              <a:ea typeface="Century Gothic"/>
              <a:cs typeface="Century Gothic"/>
              <a:sym typeface="Century Gothic"/>
            </a:endParaRPr>
          </a:p>
        </p:txBody>
      </p:sp>
      <p:sp>
        <p:nvSpPr>
          <p:cNvPr id="299" name="Google Shape;299;p45"/>
          <p:cNvSpPr txBox="1">
            <a:spLocks noGrp="1"/>
          </p:cNvSpPr>
          <p:nvPr>
            <p:ph type="body" idx="1"/>
          </p:nvPr>
        </p:nvSpPr>
        <p:spPr>
          <a:xfrm>
            <a:off x="3463050" y="2078875"/>
            <a:ext cx="22215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2400">
                <a:latin typeface="Century Gothic"/>
                <a:ea typeface="Century Gothic"/>
                <a:cs typeface="Century Gothic"/>
                <a:sym typeface="Century Gothic"/>
              </a:rPr>
              <a:t>For intercept</a:t>
            </a:r>
            <a:endParaRPr sz="2400">
              <a:latin typeface="Century Gothic"/>
              <a:ea typeface="Century Gothic"/>
              <a:cs typeface="Century Gothic"/>
              <a:sym typeface="Century Gothic"/>
            </a:endParaRPr>
          </a:p>
        </p:txBody>
      </p:sp>
      <p:pic>
        <p:nvPicPr>
          <p:cNvPr id="300" name="Google Shape;300;p45"/>
          <p:cNvPicPr preferRelativeResize="0"/>
          <p:nvPr/>
        </p:nvPicPr>
        <p:blipFill>
          <a:blip r:embed="rId3">
            <a:alphaModFix/>
          </a:blip>
          <a:stretch>
            <a:fillRect/>
          </a:stretch>
        </p:blipFill>
        <p:spPr>
          <a:xfrm>
            <a:off x="817800" y="2828475"/>
            <a:ext cx="1962150" cy="1343025"/>
          </a:xfrm>
          <a:prstGeom prst="rect">
            <a:avLst/>
          </a:prstGeom>
          <a:noFill/>
          <a:ln>
            <a:noFill/>
          </a:ln>
        </p:spPr>
      </p:pic>
      <p:pic>
        <p:nvPicPr>
          <p:cNvPr id="301" name="Google Shape;301;p45"/>
          <p:cNvPicPr preferRelativeResize="0"/>
          <p:nvPr/>
        </p:nvPicPr>
        <p:blipFill>
          <a:blip r:embed="rId4">
            <a:alphaModFix/>
          </a:blip>
          <a:stretch>
            <a:fillRect/>
          </a:stretch>
        </p:blipFill>
        <p:spPr>
          <a:xfrm>
            <a:off x="3587950" y="2857050"/>
            <a:ext cx="1971675" cy="1285875"/>
          </a:xfrm>
          <a:prstGeom prst="rect">
            <a:avLst/>
          </a:prstGeom>
          <a:noFill/>
          <a:ln>
            <a:noFill/>
          </a:ln>
        </p:spPr>
      </p:pic>
      <p:sp>
        <p:nvSpPr>
          <p:cNvPr id="302" name="Google Shape;302;p45"/>
          <p:cNvSpPr txBox="1">
            <a:spLocks noGrp="1"/>
          </p:cNvSpPr>
          <p:nvPr>
            <p:ph type="body" idx="1"/>
          </p:nvPr>
        </p:nvSpPr>
        <p:spPr>
          <a:xfrm>
            <a:off x="6427200" y="2096175"/>
            <a:ext cx="22215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2400">
                <a:latin typeface="Century Gothic"/>
                <a:ea typeface="Century Gothic"/>
                <a:cs typeface="Century Gothic"/>
                <a:sym typeface="Century Gothic"/>
              </a:rPr>
              <a:t>Code</a:t>
            </a:r>
            <a:endParaRPr sz="2400">
              <a:latin typeface="Century Gothic"/>
              <a:ea typeface="Century Gothic"/>
              <a:cs typeface="Century Gothic"/>
              <a:sym typeface="Century Gothic"/>
            </a:endParaRPr>
          </a:p>
        </p:txBody>
      </p:sp>
      <p:pic>
        <p:nvPicPr>
          <p:cNvPr id="303" name="Google Shape;303;p45"/>
          <p:cNvPicPr preferRelativeResize="0"/>
          <p:nvPr/>
        </p:nvPicPr>
        <p:blipFill>
          <a:blip r:embed="rId5">
            <a:alphaModFix/>
          </a:blip>
          <a:stretch>
            <a:fillRect/>
          </a:stretch>
        </p:blipFill>
        <p:spPr>
          <a:xfrm>
            <a:off x="6280025" y="2899788"/>
            <a:ext cx="2515850" cy="101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Simple linear regression</a:t>
            </a:r>
            <a:endParaRPr/>
          </a:p>
        </p:txBody>
      </p:sp>
      <p:sp>
        <p:nvSpPr>
          <p:cNvPr id="123" name="Google Shape;123;p19"/>
          <p:cNvSpPr txBox="1">
            <a:spLocks noGrp="1"/>
          </p:cNvSpPr>
          <p:nvPr>
            <p:ph type="body" idx="1"/>
          </p:nvPr>
        </p:nvSpPr>
        <p:spPr>
          <a:xfrm>
            <a:off x="729450" y="2078875"/>
            <a:ext cx="7688700" cy="14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Plot the variables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 and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 in a scatter plot. Discuss the relationship (correlation) between these variables.</a:t>
            </a:r>
            <a:endParaRPr sz="2400">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(h): Simple linear regression (answer) </a:t>
            </a:r>
            <a:endParaRPr/>
          </a:p>
          <a:p>
            <a:pPr marL="0" lvl="0" indent="0" algn="l" rtl="0">
              <a:spcBef>
                <a:spcPts val="0"/>
              </a:spcBef>
              <a:spcAft>
                <a:spcPts val="0"/>
              </a:spcAft>
              <a:buNone/>
            </a:pPr>
            <a:endParaRPr/>
          </a:p>
        </p:txBody>
      </p:sp>
      <p:sp>
        <p:nvSpPr>
          <p:cNvPr id="309" name="Google Shape;309;p46"/>
          <p:cNvSpPr txBox="1">
            <a:spLocks noGrp="1"/>
          </p:cNvSpPr>
          <p:nvPr>
            <p:ph type="body" idx="1"/>
          </p:nvPr>
        </p:nvSpPr>
        <p:spPr>
          <a:xfrm>
            <a:off x="729450" y="2078875"/>
            <a:ext cx="4170300" cy="2879700"/>
          </a:xfrm>
          <a:prstGeom prst="rect">
            <a:avLst/>
          </a:prstGeom>
        </p:spPr>
        <p:txBody>
          <a:bodyPr spcFirstLastPara="1" wrap="square" lIns="91425" tIns="91425" rIns="91425" bIns="91425" anchor="t" anchorCtr="0">
            <a:noAutofit/>
          </a:bodyPr>
          <a:lstStyle/>
          <a:p>
            <a:pPr marL="50800" marR="12700" lvl="0" indent="0" algn="l" rtl="0">
              <a:lnSpc>
                <a:spcPct val="83000"/>
              </a:lnSpc>
              <a:spcBef>
                <a:spcPts val="300"/>
              </a:spcBef>
              <a:spcAft>
                <a:spcPts val="0"/>
              </a:spcAft>
              <a:buNone/>
            </a:pPr>
            <a:r>
              <a:rPr lang="en-GB" sz="2200">
                <a:latin typeface="Century Gothic"/>
                <a:ea typeface="Century Gothic"/>
                <a:cs typeface="Century Gothic"/>
                <a:sym typeface="Century Gothic"/>
              </a:rPr>
              <a:t>One-sided confidence interval is: (−∞; −0</a:t>
            </a:r>
            <a:r>
              <a:rPr lang="en-GB" sz="2200" i="1">
                <a:latin typeface="Century Gothic"/>
                <a:ea typeface="Century Gothic"/>
                <a:cs typeface="Century Gothic"/>
                <a:sym typeface="Century Gothic"/>
              </a:rPr>
              <a:t>.</a:t>
            </a:r>
            <a:r>
              <a:rPr lang="en-GB" sz="2200">
                <a:latin typeface="Century Gothic"/>
                <a:ea typeface="Century Gothic"/>
                <a:cs typeface="Century Gothic"/>
                <a:sym typeface="Century Gothic"/>
              </a:rPr>
              <a:t>6621736).</a:t>
            </a:r>
            <a:endParaRPr sz="2200">
              <a:latin typeface="Century Gothic"/>
              <a:ea typeface="Century Gothic"/>
              <a:cs typeface="Century Gothic"/>
              <a:sym typeface="Century Gothic"/>
            </a:endParaRPr>
          </a:p>
          <a:p>
            <a:pPr marL="50800" marR="12700" lvl="0" indent="0" algn="l" rtl="0">
              <a:lnSpc>
                <a:spcPct val="83000"/>
              </a:lnSpc>
              <a:spcBef>
                <a:spcPts val="300"/>
              </a:spcBef>
              <a:spcAft>
                <a:spcPts val="0"/>
              </a:spcAft>
              <a:buNone/>
            </a:pPr>
            <a:r>
              <a:rPr lang="en-GB" sz="2200">
                <a:latin typeface="Century Gothic"/>
                <a:ea typeface="Century Gothic"/>
                <a:cs typeface="Century Gothic"/>
                <a:sym typeface="Century Gothic"/>
              </a:rPr>
              <a:t>0 is not  contained in the interval, therefore we can reject H0 in favor of  alternative hypothesis that </a:t>
            </a:r>
            <a:r>
              <a:rPr lang="en-GB" sz="2200" i="1">
                <a:latin typeface="Century Gothic"/>
                <a:ea typeface="Century Gothic"/>
                <a:cs typeface="Century Gothic"/>
                <a:sym typeface="Century Gothic"/>
              </a:rPr>
              <a:t>H</a:t>
            </a:r>
            <a:r>
              <a:rPr lang="en-GB" sz="2200">
                <a:latin typeface="Century Gothic"/>
                <a:ea typeface="Century Gothic"/>
                <a:cs typeface="Century Gothic"/>
                <a:sym typeface="Century Gothic"/>
              </a:rPr>
              <a:t>1 : </a:t>
            </a:r>
            <a:r>
              <a:rPr lang="en-GB" sz="2200" i="1">
                <a:latin typeface="Century Gothic"/>
                <a:ea typeface="Century Gothic"/>
                <a:cs typeface="Century Gothic"/>
                <a:sym typeface="Century Gothic"/>
              </a:rPr>
              <a:t>β</a:t>
            </a:r>
            <a:r>
              <a:rPr lang="en-GB" sz="2200" baseline="-25000">
                <a:latin typeface="Century Gothic"/>
                <a:ea typeface="Century Gothic"/>
                <a:cs typeface="Century Gothic"/>
                <a:sym typeface="Century Gothic"/>
              </a:rPr>
              <a:t>1 </a:t>
            </a:r>
            <a:r>
              <a:rPr lang="en-GB" sz="2200" i="1">
                <a:latin typeface="Century Gothic"/>
                <a:ea typeface="Century Gothic"/>
                <a:cs typeface="Century Gothic"/>
                <a:sym typeface="Century Gothic"/>
              </a:rPr>
              <a:t>&lt; </a:t>
            </a:r>
            <a:r>
              <a:rPr lang="en-GB" sz="2200">
                <a:latin typeface="Century Gothic"/>
                <a:ea typeface="Century Gothic"/>
                <a:cs typeface="Century Gothic"/>
                <a:sym typeface="Century Gothic"/>
              </a:rPr>
              <a:t>0.</a:t>
            </a:r>
            <a:endParaRPr sz="2200">
              <a:latin typeface="Century Gothic"/>
              <a:ea typeface="Century Gothic"/>
              <a:cs typeface="Century Gothic"/>
              <a:sym typeface="Century Gothic"/>
            </a:endParaRPr>
          </a:p>
        </p:txBody>
      </p:sp>
      <p:pic>
        <p:nvPicPr>
          <p:cNvPr id="310" name="Google Shape;310;p46"/>
          <p:cNvPicPr preferRelativeResize="0"/>
          <p:nvPr/>
        </p:nvPicPr>
        <p:blipFill>
          <a:blip r:embed="rId3">
            <a:alphaModFix/>
          </a:blip>
          <a:stretch>
            <a:fillRect/>
          </a:stretch>
        </p:blipFill>
        <p:spPr>
          <a:xfrm>
            <a:off x="4998663" y="2486000"/>
            <a:ext cx="3419475" cy="180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(i): Simple linear regression</a:t>
            </a:r>
            <a:endParaRPr/>
          </a:p>
        </p:txBody>
      </p:sp>
      <mc:AlternateContent xmlns:mc="http://schemas.openxmlformats.org/markup-compatibility/2006" xmlns:a14="http://schemas.microsoft.com/office/drawing/2010/main">
        <mc:Choice Requires="a14">
          <p:sp>
            <p:nvSpPr>
              <p:cNvPr id="316" name="Google Shape;316;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Aft>
                    <a:spcPts val="1600"/>
                  </a:spcAft>
                  <a:buNone/>
                </a:pPr>
                <a:r>
                  <a:rPr lang="en-GB" sz="2400" dirty="0" smtClean="0">
                    <a:latin typeface="Century Gothic"/>
                    <a:ea typeface="Century Gothic"/>
                    <a:cs typeface="Century Gothic"/>
                    <a:sym typeface="Century Gothic"/>
                  </a:rPr>
                  <a:t>Comment on the </a:t>
                </a:r>
                <a14:m>
                  <m:oMath xmlns:m="http://schemas.openxmlformats.org/officeDocument/2006/math">
                    <m:sSup>
                      <m:sSupPr>
                        <m:ctrlPr>
                          <a:rPr lang="en-GB" sz="2400" i="1" dirty="0" smtClean="0">
                            <a:latin typeface="Cambria Math" panose="02040503050406030204" pitchFamily="18" charset="0"/>
                            <a:sym typeface="Century Gothic"/>
                          </a:rPr>
                        </m:ctrlPr>
                      </m:sSupPr>
                      <m:e>
                        <m:r>
                          <a:rPr lang="en-GB" sz="2400" i="1" dirty="0">
                            <a:latin typeface="Cambria Math" panose="02040503050406030204" pitchFamily="18" charset="0"/>
                            <a:ea typeface="Century Gothic"/>
                            <a:cs typeface="Century Gothic"/>
                            <a:sym typeface="Century Gothic"/>
                          </a:rPr>
                          <m:t>𝑅</m:t>
                        </m:r>
                      </m:e>
                      <m:sup>
                        <m:r>
                          <a:rPr lang="en-US" sz="2400" b="0" i="1" dirty="0" smtClean="0">
                            <a:latin typeface="Cambria Math" panose="02040503050406030204" pitchFamily="18" charset="0"/>
                            <a:sym typeface="Century Gothic"/>
                          </a:rPr>
                          <m:t>2</m:t>
                        </m:r>
                      </m:sup>
                    </m:sSup>
                  </m:oMath>
                </a14:m>
                <a:r>
                  <a:rPr lang="en-GB" sz="2400" dirty="0">
                    <a:latin typeface="Century Gothic"/>
                    <a:ea typeface="Century Gothic"/>
                    <a:cs typeface="Century Gothic"/>
                    <a:sym typeface="Century Gothic"/>
                  </a:rPr>
                  <a:t> of the model.</a:t>
                </a:r>
                <a:endParaRPr sz="2400" dirty="0">
                  <a:latin typeface="Century Gothic"/>
                  <a:ea typeface="Century Gothic"/>
                  <a:cs typeface="Century Gothic"/>
                  <a:sym typeface="Century Gothic"/>
                </a:endParaRPr>
              </a:p>
            </p:txBody>
          </p:sp>
        </mc:Choice>
        <mc:Fallback xmlns="">
          <p:sp>
            <p:nvSpPr>
              <p:cNvPr id="316" name="Google Shape;316;p47"/>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1269"/>
                </a:stretch>
              </a:blipFill>
            </p:spPr>
            <p:txBody>
              <a:bodyPr/>
              <a:lstStyle/>
              <a:p>
                <a:r>
                  <a:rPr lang="uk-UA">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(i): Simple linear regression (answer)</a:t>
            </a:r>
            <a:endParaRPr/>
          </a:p>
          <a:p>
            <a:pPr marL="0" lvl="0" indent="0" algn="l" rtl="0">
              <a:spcBef>
                <a:spcPts val="0"/>
              </a:spcBef>
              <a:spcAft>
                <a:spcPts val="0"/>
              </a:spcAft>
              <a:buNone/>
            </a:pPr>
            <a:endParaRPr/>
          </a:p>
        </p:txBody>
      </p:sp>
      <p:sp>
        <p:nvSpPr>
          <p:cNvPr id="322" name="Google Shape;322;p48"/>
          <p:cNvSpPr txBox="1">
            <a:spLocks noGrp="1"/>
          </p:cNvSpPr>
          <p:nvPr>
            <p:ph type="body" idx="1"/>
          </p:nvPr>
        </p:nvSpPr>
        <p:spPr>
          <a:xfrm>
            <a:off x="729450" y="2078875"/>
            <a:ext cx="7688700" cy="2827422"/>
          </a:xfrm>
          <a:prstGeom prst="rect">
            <a:avLst/>
          </a:prstGeom>
        </p:spPr>
        <p:txBody>
          <a:bodyPr spcFirstLastPara="1" wrap="square" lIns="91425" tIns="91425" rIns="91425" bIns="91425" anchor="t" anchorCtr="0">
            <a:noAutofit/>
          </a:bodyPr>
          <a:lstStyle/>
          <a:p>
            <a:pPr marL="12700" lvl="0" indent="0" algn="l" rtl="0">
              <a:spcBef>
                <a:spcPts val="100"/>
              </a:spcBef>
              <a:spcAft>
                <a:spcPts val="0"/>
              </a:spcAft>
              <a:buNone/>
            </a:pPr>
            <a:r>
              <a:rPr lang="en-GB" sz="2200" dirty="0">
                <a:latin typeface="Century Gothic"/>
                <a:ea typeface="Century Gothic"/>
                <a:cs typeface="Century Gothic"/>
                <a:sym typeface="Century Gothic"/>
              </a:rPr>
              <a:t>The model explains 2.273% of variation of the dependent variable.  Proportion of variance in the target attribute that is predictable from the source attribute.</a:t>
            </a:r>
            <a:endParaRPr sz="2200" dirty="0">
              <a:latin typeface="Century Gothic"/>
              <a:ea typeface="Century Gothic"/>
              <a:cs typeface="Century Gothic"/>
              <a:sym typeface="Century Gothic"/>
            </a:endParaRPr>
          </a:p>
          <a:p>
            <a:pPr marL="0" lvl="0" indent="0" algn="l" rtl="0">
              <a:spcBef>
                <a:spcPts val="1600"/>
              </a:spcBef>
              <a:spcAft>
                <a:spcPts val="1600"/>
              </a:spcAft>
              <a:buNone/>
            </a:pPr>
            <a:r>
              <a:rPr lang="en-GB" sz="2200" dirty="0" smtClean="0">
                <a:latin typeface="Century Gothic"/>
                <a:ea typeface="Century Gothic"/>
                <a:cs typeface="Century Gothic"/>
                <a:sym typeface="Century Gothic"/>
              </a:rPr>
              <a:t>Basically</a:t>
            </a:r>
            <a:r>
              <a:rPr lang="en-GB" sz="2200" dirty="0">
                <a:latin typeface="Century Gothic"/>
                <a:ea typeface="Century Gothic"/>
                <a:cs typeface="Century Gothic"/>
                <a:sym typeface="Century Gothic"/>
              </a:rPr>
              <a:t>, measures how well the data follow the regression line</a:t>
            </a:r>
            <a:endParaRPr sz="2200" dirty="0">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(j): Simple linear regression</a:t>
            </a:r>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28" name="Google Shape;328;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latin typeface="Century Gothic"/>
                    <a:ea typeface="Century Gothic"/>
                    <a:cs typeface="Century Gothic"/>
                    <a:sym typeface="Century Gothic"/>
                  </a:rPr>
                  <a:t>Run a </a:t>
                </a:r>
                <a:r>
                  <a:rPr lang="en-GB" sz="2000" b="1" dirty="0">
                    <a:latin typeface="Century Gothic"/>
                    <a:ea typeface="Century Gothic"/>
                    <a:cs typeface="Century Gothic"/>
                    <a:sym typeface="Century Gothic"/>
                  </a:rPr>
                  <a:t>regression through origin</a:t>
                </a:r>
                <a:r>
                  <a:rPr lang="en-GB" sz="2000" dirty="0">
                    <a:latin typeface="Century Gothic"/>
                    <a:ea typeface="Century Gothic"/>
                    <a:cs typeface="Century Gothic"/>
                    <a:sym typeface="Century Gothic"/>
                  </a:rPr>
                  <a:t>. Comment on what effect this has on the  estimation. Emphasize the fact that in the true model the </a:t>
                </a:r>
                <a:r>
                  <a:rPr lang="en-GB" sz="2000" b="1" dirty="0">
                    <a:latin typeface="Century Gothic"/>
                    <a:ea typeface="Century Gothic"/>
                    <a:cs typeface="Century Gothic"/>
                    <a:sym typeface="Century Gothic"/>
                  </a:rPr>
                  <a:t>intercept can’t be </a:t>
                </a:r>
                <a:r>
                  <a:rPr lang="en-GB" sz="2000" b="1" dirty="0" smtClean="0">
                    <a:latin typeface="Century Gothic"/>
                    <a:ea typeface="Century Gothic"/>
                    <a:cs typeface="Century Gothic"/>
                    <a:sym typeface="Century Gothic"/>
                  </a:rPr>
                  <a:t>zero</a:t>
                </a:r>
                <a:r>
                  <a:rPr lang="en-GB" sz="2000" dirty="0" smtClean="0">
                    <a:latin typeface="Century Gothic"/>
                    <a:ea typeface="Century Gothic"/>
                    <a:cs typeface="Century Gothic"/>
                    <a:sym typeface="Century Gothic"/>
                  </a:rPr>
                  <a:t> (impossible to have 0 weight).</a:t>
                </a:r>
              </a:p>
              <a:p>
                <a:pPr marL="0" lvl="0" indent="0">
                  <a:spcAft>
                    <a:spcPts val="1600"/>
                  </a:spcAft>
                  <a:buNone/>
                </a:pPr>
                <a:r>
                  <a:rPr lang="en-GB" sz="2000" dirty="0" smtClean="0">
                    <a:latin typeface="Century Gothic"/>
                    <a:ea typeface="Century Gothic"/>
                    <a:cs typeface="Century Gothic"/>
                    <a:sym typeface="Century Gothic"/>
                  </a:rPr>
                  <a:t>Not </a:t>
                </a:r>
                <a:r>
                  <a:rPr lang="en-GB" sz="2000" dirty="0">
                    <a:latin typeface="Century Gothic"/>
                    <a:ea typeface="Century Gothic"/>
                    <a:cs typeface="Century Gothic"/>
                    <a:sym typeface="Century Gothic"/>
                  </a:rPr>
                  <a:t>including the intercept will cause the </a:t>
                </a:r>
                <a:r>
                  <a:rPr lang="en-GB" sz="2000" b="1" dirty="0">
                    <a:latin typeface="Century Gothic"/>
                    <a:ea typeface="Century Gothic"/>
                    <a:cs typeface="Century Gothic"/>
                    <a:sym typeface="Century Gothic"/>
                  </a:rPr>
                  <a:t>slope</a:t>
                </a:r>
                <a:r>
                  <a:rPr lang="en-GB" sz="2000" dirty="0">
                    <a:latin typeface="Century Gothic"/>
                    <a:ea typeface="Century Gothic"/>
                    <a:cs typeface="Century Gothic"/>
                    <a:sym typeface="Century Gothic"/>
                  </a:rPr>
                  <a:t> estimator to be biased.  Compare </a:t>
                </a:r>
                <a14:m>
                  <m:oMath xmlns:m="http://schemas.openxmlformats.org/officeDocument/2006/math">
                    <m:sSup>
                      <m:sSupPr>
                        <m:ctrlPr>
                          <a:rPr lang="en-GB" sz="2000" i="1" dirty="0">
                            <a:latin typeface="Cambria Math" panose="02040503050406030204" pitchFamily="18" charset="0"/>
                            <a:sym typeface="Century Gothic"/>
                          </a:rPr>
                        </m:ctrlPr>
                      </m:sSupPr>
                      <m:e>
                        <m:r>
                          <a:rPr lang="en-GB" sz="2000" i="1" dirty="0">
                            <a:latin typeface="Cambria Math" panose="02040503050406030204" pitchFamily="18" charset="0"/>
                            <a:ea typeface="Century Gothic"/>
                            <a:cs typeface="Century Gothic"/>
                            <a:sym typeface="Century Gothic"/>
                          </a:rPr>
                          <m:t>𝑅</m:t>
                        </m:r>
                      </m:e>
                      <m:sup>
                        <m:r>
                          <a:rPr lang="en-US" sz="2000" i="1" dirty="0">
                            <a:latin typeface="Cambria Math" panose="02040503050406030204" pitchFamily="18" charset="0"/>
                            <a:sym typeface="Century Gothic"/>
                          </a:rPr>
                          <m:t>2</m:t>
                        </m:r>
                      </m:sup>
                    </m:sSup>
                  </m:oMath>
                </a14:m>
                <a:r>
                  <a:rPr lang="ru-RU" sz="2000" dirty="0" smtClean="0">
                    <a:latin typeface="Century Gothic"/>
                    <a:ea typeface="Century Gothic"/>
                    <a:cs typeface="Century Gothic"/>
                    <a:sym typeface="Century Gothic"/>
                  </a:rPr>
                  <a:t> </a:t>
                </a:r>
                <a:r>
                  <a:rPr lang="en-GB" sz="2000" dirty="0" smtClean="0">
                    <a:latin typeface="Century Gothic"/>
                    <a:ea typeface="Century Gothic"/>
                    <a:cs typeface="Century Gothic"/>
                    <a:sym typeface="Century Gothic"/>
                  </a:rPr>
                  <a:t>of </a:t>
                </a:r>
                <a:r>
                  <a:rPr lang="en-GB" sz="2000" dirty="0">
                    <a:latin typeface="Century Gothic"/>
                    <a:ea typeface="Century Gothic"/>
                    <a:cs typeface="Century Gothic"/>
                    <a:sym typeface="Century Gothic"/>
                  </a:rPr>
                  <a:t>this regression with </a:t>
                </a:r>
                <a:r>
                  <a:rPr lang="en-GB" sz="2000" b="1" dirty="0" smtClean="0">
                    <a:latin typeface="Century Gothic"/>
                    <a:ea typeface="Century Gothic"/>
                    <a:cs typeface="Century Gothic"/>
                    <a:sym typeface="Century Gothic"/>
                  </a:rPr>
                  <a:t>intercept</a:t>
                </a:r>
                <a:r>
                  <a:rPr lang="en-GB" sz="2000" dirty="0" smtClean="0">
                    <a:latin typeface="Century Gothic"/>
                    <a:ea typeface="Century Gothic"/>
                    <a:cs typeface="Century Gothic"/>
                    <a:sym typeface="Century Gothic"/>
                  </a:rPr>
                  <a:t>.</a:t>
                </a:r>
                <a:endParaRPr sz="2000" dirty="0">
                  <a:latin typeface="Century Gothic"/>
                  <a:ea typeface="Century Gothic"/>
                  <a:cs typeface="Century Gothic"/>
                  <a:sym typeface="Century Gothic"/>
                </a:endParaRPr>
              </a:p>
            </p:txBody>
          </p:sp>
        </mc:Choice>
        <mc:Fallback xmlns="">
          <p:sp>
            <p:nvSpPr>
              <p:cNvPr id="328" name="Google Shape;328;p49"/>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872" b="-11590"/>
                </a:stretch>
              </a:blipFill>
            </p:spPr>
            <p:txBody>
              <a:bodyPr/>
              <a:lstStyle/>
              <a:p>
                <a:r>
                  <a:rPr lang="uk-UA">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(j): Simple linear regression (code)</a:t>
            </a:r>
            <a:endParaRPr dirty="0"/>
          </a:p>
          <a:p>
            <a:pPr marL="0" lvl="0" indent="0" algn="l" rtl="0">
              <a:spcBef>
                <a:spcPts val="0"/>
              </a:spcBef>
              <a:spcAft>
                <a:spcPts val="0"/>
              </a:spcAft>
              <a:buNone/>
            </a:pPr>
            <a:endParaRPr dirty="0"/>
          </a:p>
        </p:txBody>
      </p:sp>
      <p:pic>
        <p:nvPicPr>
          <p:cNvPr id="334" name="Google Shape;334;p50"/>
          <p:cNvPicPr preferRelativeResize="0"/>
          <p:nvPr/>
        </p:nvPicPr>
        <p:blipFill>
          <a:blip r:embed="rId3">
            <a:alphaModFix/>
          </a:blip>
          <a:stretch>
            <a:fillRect/>
          </a:stretch>
        </p:blipFill>
        <p:spPr>
          <a:xfrm>
            <a:off x="865699" y="2322442"/>
            <a:ext cx="4767743" cy="1672590"/>
          </a:xfrm>
          <a:prstGeom prst="rect">
            <a:avLst/>
          </a:prstGeom>
          <a:noFill/>
          <a:ln>
            <a:noFill/>
          </a:ln>
        </p:spPr>
      </p:pic>
      <p:pic>
        <p:nvPicPr>
          <p:cNvPr id="4" name="Picture 3"/>
          <p:cNvPicPr>
            <a:picLocks noChangeAspect="1"/>
          </p:cNvPicPr>
          <p:nvPr/>
        </p:nvPicPr>
        <p:blipFill>
          <a:blip r:embed="rId4"/>
          <a:stretch>
            <a:fillRect/>
          </a:stretch>
        </p:blipFill>
        <p:spPr>
          <a:xfrm>
            <a:off x="743737" y="4424663"/>
            <a:ext cx="5238750" cy="228600"/>
          </a:xfrm>
          <a:prstGeom prst="rect">
            <a:avLst/>
          </a:prstGeom>
        </p:spPr>
      </p:pic>
      <p:sp>
        <p:nvSpPr>
          <p:cNvPr id="2" name="Oval 1"/>
          <p:cNvSpPr/>
          <p:nvPr/>
        </p:nvSpPr>
        <p:spPr>
          <a:xfrm>
            <a:off x="1309842" y="2564536"/>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4935352" y="3431269"/>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Oval 6"/>
          <p:cNvSpPr/>
          <p:nvPr/>
        </p:nvSpPr>
        <p:spPr>
          <a:xfrm>
            <a:off x="2498248" y="3431269"/>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Oval 7"/>
          <p:cNvSpPr/>
          <p:nvPr/>
        </p:nvSpPr>
        <p:spPr>
          <a:xfrm>
            <a:off x="2525200" y="4325940"/>
            <a:ext cx="773349" cy="4260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Oval 8"/>
          <p:cNvSpPr/>
          <p:nvPr/>
        </p:nvSpPr>
        <p:spPr>
          <a:xfrm>
            <a:off x="5284397" y="4349621"/>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p:nvSpPr>
        <p:spPr>
          <a:xfrm>
            <a:off x="729450" y="4044393"/>
            <a:ext cx="1370888" cy="307777"/>
          </a:xfrm>
          <a:prstGeom prst="rect">
            <a:avLst/>
          </a:prstGeom>
        </p:spPr>
        <p:txBody>
          <a:bodyPr wrap="none">
            <a:spAutoFit/>
          </a:bodyPr>
          <a:lstStyle/>
          <a:p>
            <a:r>
              <a:rPr lang="en-GB" dirty="0">
                <a:latin typeface="Century Gothic"/>
                <a:ea typeface="Century Gothic"/>
                <a:cs typeface="Century Gothic"/>
                <a:sym typeface="Century Gothic"/>
              </a:rPr>
              <a:t>with </a:t>
            </a:r>
            <a:r>
              <a:rPr lang="en-GB" b="1" dirty="0">
                <a:latin typeface="Century Gothic"/>
                <a:ea typeface="Century Gothic"/>
                <a:cs typeface="Century Gothic"/>
                <a:sym typeface="Century Gothic"/>
              </a:rPr>
              <a:t>intercept</a:t>
            </a:r>
            <a:endParaRPr lang="uk-UA" dirty="0"/>
          </a:p>
        </p:txBody>
      </p:sp>
      <p:sp>
        <p:nvSpPr>
          <p:cNvPr id="11" name="Rectangle 10"/>
          <p:cNvSpPr/>
          <p:nvPr/>
        </p:nvSpPr>
        <p:spPr>
          <a:xfrm>
            <a:off x="861012" y="2041943"/>
            <a:ext cx="3972562" cy="307777"/>
          </a:xfrm>
          <a:prstGeom prst="rect">
            <a:avLst/>
          </a:prstGeom>
        </p:spPr>
        <p:txBody>
          <a:bodyPr wrap="none">
            <a:spAutoFit/>
          </a:bodyPr>
          <a:lstStyle/>
          <a:p>
            <a:r>
              <a:rPr lang="en-GB" b="1" dirty="0" smtClean="0">
                <a:latin typeface="Century Gothic"/>
                <a:ea typeface="Century Gothic"/>
                <a:cs typeface="Century Gothic"/>
                <a:sym typeface="Century Gothic"/>
              </a:rPr>
              <a:t>regression </a:t>
            </a:r>
            <a:r>
              <a:rPr lang="en-GB" b="1" dirty="0">
                <a:latin typeface="Century Gothic"/>
                <a:ea typeface="Century Gothic"/>
                <a:cs typeface="Century Gothic"/>
                <a:sym typeface="Century Gothic"/>
              </a:rPr>
              <a:t>through </a:t>
            </a:r>
            <a:r>
              <a:rPr lang="en-GB" b="1" dirty="0" smtClean="0">
                <a:latin typeface="Century Gothic"/>
                <a:ea typeface="Century Gothic"/>
                <a:cs typeface="Century Gothic"/>
                <a:sym typeface="Century Gothic"/>
              </a:rPr>
              <a:t>origin</a:t>
            </a:r>
            <a:r>
              <a:rPr lang="et-EE" b="1" dirty="0" smtClean="0">
                <a:latin typeface="Century Gothic"/>
                <a:ea typeface="Century Gothic"/>
                <a:cs typeface="Century Gothic"/>
                <a:sym typeface="Century Gothic"/>
              </a:rPr>
              <a:t> </a:t>
            </a:r>
            <a:r>
              <a:rPr lang="en-US" b="1" dirty="0" smtClean="0">
                <a:latin typeface="Century Gothic"/>
                <a:ea typeface="Century Gothic"/>
                <a:cs typeface="Century Gothic"/>
                <a:sym typeface="Century Gothic"/>
              </a:rPr>
              <a:t>(without intercept)</a:t>
            </a:r>
            <a:endParaRPr lang="uk-U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(j): Simple linear regression (code)</a:t>
            </a:r>
            <a:endParaRPr/>
          </a:p>
          <a:p>
            <a:pPr marL="0" lvl="0" indent="0" algn="l" rtl="0">
              <a:spcBef>
                <a:spcPts val="0"/>
              </a:spcBef>
              <a:spcAft>
                <a:spcPts val="0"/>
              </a:spcAft>
              <a:buNone/>
            </a:pPr>
            <a:endParaRPr/>
          </a:p>
        </p:txBody>
      </p:sp>
      <p:pic>
        <p:nvPicPr>
          <p:cNvPr id="340" name="Google Shape;340;p51"/>
          <p:cNvPicPr preferRelativeResize="0"/>
          <p:nvPr/>
        </p:nvPicPr>
        <p:blipFill>
          <a:blip r:embed="rId3">
            <a:alphaModFix/>
          </a:blip>
          <a:stretch>
            <a:fillRect/>
          </a:stretch>
        </p:blipFill>
        <p:spPr>
          <a:xfrm>
            <a:off x="729450" y="1947350"/>
            <a:ext cx="4895681" cy="2984850"/>
          </a:xfrm>
          <a:prstGeom prst="rect">
            <a:avLst/>
          </a:prstGeom>
          <a:noFill/>
          <a:ln>
            <a:noFill/>
          </a:ln>
        </p:spPr>
      </p:pic>
      <p:pic>
        <p:nvPicPr>
          <p:cNvPr id="341" name="Google Shape;341;p51"/>
          <p:cNvPicPr preferRelativeResize="0"/>
          <p:nvPr/>
        </p:nvPicPr>
        <p:blipFill>
          <a:blip r:embed="rId4">
            <a:alphaModFix/>
          </a:blip>
          <a:stretch>
            <a:fillRect/>
          </a:stretch>
        </p:blipFill>
        <p:spPr>
          <a:xfrm>
            <a:off x="4071975" y="1947350"/>
            <a:ext cx="4614176" cy="741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(j): Simple linear regression (code)</a:t>
            </a:r>
            <a:endParaRPr/>
          </a:p>
          <a:p>
            <a:pPr marL="0" lvl="0" indent="0" algn="l" rtl="0">
              <a:spcBef>
                <a:spcPts val="0"/>
              </a:spcBef>
              <a:spcAft>
                <a:spcPts val="0"/>
              </a:spcAft>
              <a:buNone/>
            </a:pPr>
            <a:endParaRPr/>
          </a:p>
        </p:txBody>
      </p:sp>
      <p:pic>
        <p:nvPicPr>
          <p:cNvPr id="347" name="Google Shape;347;p52"/>
          <p:cNvPicPr preferRelativeResize="0"/>
          <p:nvPr/>
        </p:nvPicPr>
        <p:blipFill>
          <a:blip r:embed="rId3">
            <a:alphaModFix/>
          </a:blip>
          <a:stretch>
            <a:fillRect/>
          </a:stretch>
        </p:blipFill>
        <p:spPr>
          <a:xfrm>
            <a:off x="729450" y="1954950"/>
            <a:ext cx="5087813" cy="2984850"/>
          </a:xfrm>
          <a:prstGeom prst="rect">
            <a:avLst/>
          </a:prstGeom>
          <a:noFill/>
          <a:ln>
            <a:noFill/>
          </a:ln>
        </p:spPr>
      </p:pic>
      <p:pic>
        <p:nvPicPr>
          <p:cNvPr id="348" name="Google Shape;348;p52"/>
          <p:cNvPicPr preferRelativeResize="0"/>
          <p:nvPr/>
        </p:nvPicPr>
        <p:blipFill>
          <a:blip r:embed="rId4">
            <a:alphaModFix/>
          </a:blip>
          <a:stretch>
            <a:fillRect/>
          </a:stretch>
        </p:blipFill>
        <p:spPr>
          <a:xfrm>
            <a:off x="4243400" y="1954950"/>
            <a:ext cx="4628825" cy="723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(k): Simple linear regression</a:t>
            </a:r>
            <a:endParaRPr/>
          </a:p>
          <a:p>
            <a:pPr marL="0" lvl="0" indent="0" algn="l" rtl="0">
              <a:spcBef>
                <a:spcPts val="0"/>
              </a:spcBef>
              <a:spcAft>
                <a:spcPts val="0"/>
              </a:spcAft>
              <a:buNone/>
            </a:pPr>
            <a:endParaRPr/>
          </a:p>
        </p:txBody>
      </p:sp>
      <p:sp>
        <p:nvSpPr>
          <p:cNvPr id="354" name="Google Shape;354;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Run a regression using packs as a regressor instead of cigs: Compare the  estimation results with part (d). Could we include both packs and cigs as regressors?</a:t>
            </a:r>
            <a:endParaRPr sz="2400">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(k): Simple linear regression (answer)</a:t>
            </a:r>
            <a:endParaRPr/>
          </a:p>
          <a:p>
            <a:pPr marL="0" lvl="0" indent="0" algn="l" rtl="0">
              <a:spcBef>
                <a:spcPts val="0"/>
              </a:spcBef>
              <a:spcAft>
                <a:spcPts val="0"/>
              </a:spcAft>
              <a:buNone/>
            </a:pPr>
            <a:endParaRPr/>
          </a:p>
        </p:txBody>
      </p:sp>
      <p:sp>
        <p:nvSpPr>
          <p:cNvPr id="360" name="Google Shape;360;p54"/>
          <p:cNvSpPr txBox="1">
            <a:spLocks noGrp="1"/>
          </p:cNvSpPr>
          <p:nvPr>
            <p:ph type="body" idx="1"/>
          </p:nvPr>
        </p:nvSpPr>
        <p:spPr>
          <a:xfrm>
            <a:off x="729450" y="2078875"/>
            <a:ext cx="3316200" cy="2466000"/>
          </a:xfrm>
          <a:prstGeom prst="rect">
            <a:avLst/>
          </a:prstGeom>
        </p:spPr>
        <p:txBody>
          <a:bodyPr spcFirstLastPara="1" wrap="square" lIns="91425" tIns="91425" rIns="91425" bIns="91425" anchor="t" anchorCtr="0">
            <a:noAutofit/>
          </a:bodyPr>
          <a:lstStyle/>
          <a:p>
            <a:pPr marL="12700" marR="12700" lvl="0" indent="0" algn="l" rtl="0">
              <a:spcBef>
                <a:spcPts val="100"/>
              </a:spcBef>
              <a:spcAft>
                <a:spcPts val="0"/>
              </a:spcAft>
              <a:buNone/>
            </a:pPr>
            <a:r>
              <a:rPr lang="en-GB" sz="2400" dirty="0">
                <a:latin typeface="Century Gothic"/>
                <a:ea typeface="Century Gothic"/>
                <a:cs typeface="Century Gothic"/>
                <a:sym typeface="Century Gothic"/>
              </a:rPr>
              <a:t>The negative association between birth weight of a child and packs is much  higher than with cigs</a:t>
            </a:r>
            <a:r>
              <a:rPr lang="en-GB" sz="2400" dirty="0" smtClean="0">
                <a:latin typeface="Century Gothic"/>
                <a:ea typeface="Century Gothic"/>
                <a:cs typeface="Century Gothic"/>
                <a:sym typeface="Century Gothic"/>
              </a:rPr>
              <a:t>.</a:t>
            </a:r>
            <a:r>
              <a:rPr lang="ru-RU" sz="2400" dirty="0" smtClean="0">
                <a:latin typeface="Century Gothic"/>
                <a:ea typeface="Century Gothic"/>
                <a:cs typeface="Century Gothic"/>
                <a:sym typeface="Century Gothic"/>
              </a:rPr>
              <a:t> (20*--0.51)</a:t>
            </a:r>
            <a:endParaRPr sz="2400" dirty="0">
              <a:latin typeface="Century Gothic"/>
              <a:ea typeface="Century Gothic"/>
              <a:cs typeface="Century Gothic"/>
              <a:sym typeface="Century Gothic"/>
            </a:endParaRPr>
          </a:p>
        </p:txBody>
      </p:sp>
      <p:pic>
        <p:nvPicPr>
          <p:cNvPr id="361" name="Google Shape;361;p54"/>
          <p:cNvPicPr preferRelativeResize="0"/>
          <p:nvPr/>
        </p:nvPicPr>
        <p:blipFill>
          <a:blip r:embed="rId3">
            <a:alphaModFix/>
          </a:blip>
          <a:stretch>
            <a:fillRect/>
          </a:stretch>
        </p:blipFill>
        <p:spPr>
          <a:xfrm>
            <a:off x="4271600" y="2078838"/>
            <a:ext cx="4396049" cy="2466076"/>
          </a:xfrm>
          <a:prstGeom prst="rect">
            <a:avLst/>
          </a:prstGeom>
          <a:noFill/>
          <a:ln>
            <a:noFill/>
          </a:ln>
        </p:spPr>
      </p:pic>
      <p:sp>
        <p:nvSpPr>
          <p:cNvPr id="5" name="Oval 4"/>
          <p:cNvSpPr/>
          <p:nvPr/>
        </p:nvSpPr>
        <p:spPr>
          <a:xfrm>
            <a:off x="5050948" y="3393169"/>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(l): Simple linear regression</a:t>
            </a:r>
            <a:endParaRPr/>
          </a:p>
          <a:p>
            <a:pPr marL="0" lvl="0" indent="0" algn="l" rtl="0">
              <a:spcBef>
                <a:spcPts val="0"/>
              </a:spcBef>
              <a:spcAft>
                <a:spcPts val="0"/>
              </a:spcAft>
              <a:buNone/>
            </a:pPr>
            <a:endParaRPr/>
          </a:p>
        </p:txBody>
      </p:sp>
      <p:sp>
        <p:nvSpPr>
          <p:cNvPr id="367" name="Google Shape;367;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Could we include both packs and cigs as regressors?</a:t>
            </a:r>
            <a:endParaRPr sz="24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Simple linear regression (code)</a:t>
            </a:r>
            <a:endParaRPr/>
          </a:p>
        </p:txBody>
      </p:sp>
      <p:pic>
        <p:nvPicPr>
          <p:cNvPr id="129" name="Google Shape;129;p20"/>
          <p:cNvPicPr preferRelativeResize="0"/>
          <p:nvPr/>
        </p:nvPicPr>
        <p:blipFill rotWithShape="1">
          <a:blip r:embed="rId3">
            <a:alphaModFix/>
          </a:blip>
          <a:srcRect/>
          <a:stretch/>
        </p:blipFill>
        <p:spPr>
          <a:xfrm>
            <a:off x="820100" y="2145675"/>
            <a:ext cx="6867525" cy="1724025"/>
          </a:xfrm>
          <a:prstGeom prst="rect">
            <a:avLst/>
          </a:prstGeom>
          <a:noFill/>
          <a:ln>
            <a:noFill/>
          </a:ln>
        </p:spPr>
      </p:pic>
      <p:pic>
        <p:nvPicPr>
          <p:cNvPr id="130" name="Google Shape;130;p20"/>
          <p:cNvPicPr preferRelativeResize="0"/>
          <p:nvPr/>
        </p:nvPicPr>
        <p:blipFill>
          <a:blip r:embed="rId4">
            <a:alphaModFix/>
          </a:blip>
          <a:stretch>
            <a:fillRect/>
          </a:stretch>
        </p:blipFill>
        <p:spPr>
          <a:xfrm>
            <a:off x="820088" y="3963000"/>
            <a:ext cx="1933575" cy="971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(l): Simple linear regression (answer)</a:t>
            </a:r>
            <a:endParaRPr/>
          </a:p>
          <a:p>
            <a:pPr marL="0" lvl="0" indent="0" algn="l" rtl="0">
              <a:spcBef>
                <a:spcPts val="0"/>
              </a:spcBef>
              <a:spcAft>
                <a:spcPts val="0"/>
              </a:spcAft>
              <a:buNone/>
            </a:pPr>
            <a:endParaRPr/>
          </a:p>
        </p:txBody>
      </p:sp>
      <p:sp>
        <p:nvSpPr>
          <p:cNvPr id="373" name="Google Shape;373;p56"/>
          <p:cNvSpPr txBox="1">
            <a:spLocks noGrp="1"/>
          </p:cNvSpPr>
          <p:nvPr>
            <p:ph type="body" idx="1"/>
          </p:nvPr>
        </p:nvSpPr>
        <p:spPr>
          <a:xfrm>
            <a:off x="729450" y="2078875"/>
            <a:ext cx="2491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b="1">
                <a:latin typeface="Century Gothic"/>
                <a:ea typeface="Century Gothic"/>
                <a:cs typeface="Century Gothic"/>
                <a:sym typeface="Century Gothic"/>
              </a:rPr>
              <a:t>No</a:t>
            </a:r>
            <a:r>
              <a:rPr lang="en-GB" sz="2400">
                <a:latin typeface="Century Gothic"/>
                <a:ea typeface="Century Gothic"/>
                <a:cs typeface="Century Gothic"/>
                <a:sym typeface="Century Gothic"/>
              </a:rPr>
              <a:t>, they are perfectly correlated!</a:t>
            </a:r>
            <a:endParaRPr sz="2400">
              <a:latin typeface="Century Gothic"/>
              <a:ea typeface="Century Gothic"/>
              <a:cs typeface="Century Gothic"/>
              <a:sym typeface="Century Gothic"/>
            </a:endParaRPr>
          </a:p>
        </p:txBody>
      </p:sp>
      <p:pic>
        <p:nvPicPr>
          <p:cNvPr id="374" name="Google Shape;374;p56"/>
          <p:cNvPicPr preferRelativeResize="0"/>
          <p:nvPr/>
        </p:nvPicPr>
        <p:blipFill>
          <a:blip r:embed="rId3">
            <a:alphaModFix/>
          </a:blip>
          <a:stretch>
            <a:fillRect/>
          </a:stretch>
        </p:blipFill>
        <p:spPr>
          <a:xfrm>
            <a:off x="876700" y="3833575"/>
            <a:ext cx="2028825" cy="952500"/>
          </a:xfrm>
          <a:prstGeom prst="rect">
            <a:avLst/>
          </a:prstGeom>
          <a:noFill/>
          <a:ln>
            <a:noFill/>
          </a:ln>
        </p:spPr>
      </p:pic>
      <p:pic>
        <p:nvPicPr>
          <p:cNvPr id="375" name="Google Shape;375;p56"/>
          <p:cNvPicPr preferRelativeResize="0"/>
          <p:nvPr/>
        </p:nvPicPr>
        <p:blipFill>
          <a:blip r:embed="rId4">
            <a:alphaModFix/>
          </a:blip>
          <a:stretch>
            <a:fillRect/>
          </a:stretch>
        </p:blipFill>
        <p:spPr>
          <a:xfrm>
            <a:off x="3291263" y="1853838"/>
            <a:ext cx="5457825" cy="3190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Multiple linear regression</a:t>
            </a:r>
            <a:endParaRPr/>
          </a:p>
        </p:txBody>
      </p:sp>
      <p:sp>
        <p:nvSpPr>
          <p:cNvPr id="381" name="Google Shape;381;p57"/>
          <p:cNvSpPr txBox="1">
            <a:spLocks noGrp="1"/>
          </p:cNvSpPr>
          <p:nvPr>
            <p:ph type="body" idx="1"/>
          </p:nvPr>
        </p:nvSpPr>
        <p:spPr>
          <a:xfrm>
            <a:off x="729450" y="2078875"/>
            <a:ext cx="7688700" cy="146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400">
                <a:latin typeface="Century Gothic"/>
                <a:ea typeface="Century Gothic"/>
                <a:cs typeface="Century Gothic"/>
                <a:sym typeface="Century Gothic"/>
              </a:rPr>
              <a:t>Now imagine that we include another factor called family income </a:t>
            </a:r>
            <a:r>
              <a:rPr lang="en-GB" sz="2400" b="1" i="1">
                <a:latin typeface="Century Gothic"/>
                <a:ea typeface="Century Gothic"/>
                <a:cs typeface="Century Gothic"/>
                <a:sym typeface="Century Gothic"/>
              </a:rPr>
              <a:t>(faminc)</a:t>
            </a:r>
            <a:r>
              <a:rPr lang="en-GB" sz="2400">
                <a:latin typeface="Century Gothic"/>
                <a:ea typeface="Century Gothic"/>
                <a:cs typeface="Century Gothic"/>
                <a:sym typeface="Century Gothic"/>
              </a:rPr>
              <a:t> that affects the birth weight. We run the following  regression:</a:t>
            </a:r>
            <a:endParaRPr sz="2400">
              <a:latin typeface="Century Gothic"/>
              <a:ea typeface="Century Gothic"/>
              <a:cs typeface="Century Gothic"/>
              <a:sym typeface="Century Gothic"/>
            </a:endParaRPr>
          </a:p>
        </p:txBody>
      </p:sp>
      <p:sp>
        <p:nvSpPr>
          <p:cNvPr id="382" name="Google Shape;382;p57"/>
          <p:cNvSpPr txBox="1"/>
          <p:nvPr/>
        </p:nvSpPr>
        <p:spPr>
          <a:xfrm>
            <a:off x="1867800" y="3798525"/>
            <a:ext cx="5408400" cy="434100"/>
          </a:xfrm>
          <a:prstGeom prst="rect">
            <a:avLst/>
          </a:prstGeom>
          <a:blipFill rotWithShape="1">
            <a:blip r:embed="rId3">
              <a:alphaModFix/>
            </a:blip>
            <a:stretch>
              <a:fillRect l="-1599" r="-199" b="-30558"/>
            </a:stretch>
          </a:blip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GB" sz="3300">
                <a:latin typeface="Calibri"/>
                <a:ea typeface="Calibri"/>
                <a:cs typeface="Calibri"/>
                <a:sym typeface="Calibri"/>
              </a:rPr>
              <a:t> </a:t>
            </a: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Multiple linear regression</a:t>
            </a:r>
            <a:endParaRPr/>
          </a:p>
          <a:p>
            <a:pPr marL="0" lvl="0" indent="0" algn="l" rtl="0">
              <a:spcBef>
                <a:spcPts val="0"/>
              </a:spcBef>
              <a:spcAft>
                <a:spcPts val="0"/>
              </a:spcAft>
              <a:buNone/>
            </a:pPr>
            <a:endParaRPr/>
          </a:p>
        </p:txBody>
      </p:sp>
      <p:sp>
        <p:nvSpPr>
          <p:cNvPr id="388" name="Google Shape;388;p5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Why do you think </a:t>
            </a:r>
            <a:r>
              <a:rPr lang="en-GB" sz="2400" b="1" i="1">
                <a:latin typeface="Century Gothic"/>
                <a:ea typeface="Century Gothic"/>
                <a:cs typeface="Century Gothic"/>
                <a:sym typeface="Century Gothic"/>
              </a:rPr>
              <a:t>faminc</a:t>
            </a:r>
            <a:r>
              <a:rPr lang="en-GB" sz="2400">
                <a:latin typeface="Century Gothic"/>
                <a:ea typeface="Century Gothic"/>
                <a:cs typeface="Century Gothic"/>
                <a:sym typeface="Century Gothic"/>
              </a:rPr>
              <a:t> could be related to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a:t>
            </a:r>
            <a:endParaRPr sz="2400">
              <a:latin typeface="Century Gothic"/>
              <a:ea typeface="Century Gothic"/>
              <a:cs typeface="Century Gothic"/>
              <a:sym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Multiple linear regression (answer)</a:t>
            </a:r>
            <a:endParaRPr/>
          </a:p>
          <a:p>
            <a:pPr marL="0" lvl="0" indent="0" algn="l" rtl="0">
              <a:spcBef>
                <a:spcPts val="0"/>
              </a:spcBef>
              <a:spcAft>
                <a:spcPts val="0"/>
              </a:spcAft>
              <a:buNone/>
            </a:pPr>
            <a:endParaRPr/>
          </a:p>
        </p:txBody>
      </p:sp>
      <p:sp>
        <p:nvSpPr>
          <p:cNvPr id="394" name="Google Shape;394;p59"/>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Why do you think </a:t>
            </a:r>
            <a:r>
              <a:rPr lang="en-GB" sz="2400" b="1" i="1">
                <a:latin typeface="Century Gothic"/>
                <a:ea typeface="Century Gothic"/>
                <a:cs typeface="Century Gothic"/>
                <a:sym typeface="Century Gothic"/>
              </a:rPr>
              <a:t>faminc</a:t>
            </a:r>
            <a:r>
              <a:rPr lang="en-GB" sz="2400">
                <a:latin typeface="Century Gothic"/>
                <a:ea typeface="Century Gothic"/>
                <a:cs typeface="Century Gothic"/>
                <a:sym typeface="Century Gothic"/>
              </a:rPr>
              <a:t> could be related to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a:t>
            </a:r>
            <a:endParaRPr sz="2400">
              <a:latin typeface="Century Gothic"/>
              <a:ea typeface="Century Gothic"/>
              <a:cs typeface="Century Gothic"/>
              <a:sym typeface="Century Gothic"/>
            </a:endParaRPr>
          </a:p>
          <a:p>
            <a:pPr marL="457200" lvl="0" indent="-368300" algn="l" rtl="0">
              <a:spcBef>
                <a:spcPts val="1600"/>
              </a:spcBef>
              <a:spcAft>
                <a:spcPts val="0"/>
              </a:spcAft>
              <a:buSzPts val="2200"/>
              <a:buFont typeface="Century Gothic"/>
              <a:buChar char="●"/>
            </a:pPr>
            <a:r>
              <a:rPr lang="en-GB" sz="2200">
                <a:latin typeface="Century Gothic"/>
                <a:ea typeface="Century Gothic"/>
                <a:cs typeface="Century Gothic"/>
                <a:sym typeface="Century Gothic"/>
              </a:rPr>
              <a:t>Richer women might be different from the poor</a:t>
            </a:r>
            <a:endParaRPr sz="2200">
              <a:latin typeface="Century Gothic"/>
              <a:ea typeface="Century Gothic"/>
              <a:cs typeface="Century Gothic"/>
              <a:sym typeface="Century Gothic"/>
            </a:endParaRPr>
          </a:p>
          <a:p>
            <a:pPr marL="457200" lvl="0" indent="-368300" algn="l" rtl="0">
              <a:spcBef>
                <a:spcPts val="0"/>
              </a:spcBef>
              <a:spcAft>
                <a:spcPts val="0"/>
              </a:spcAft>
              <a:buSzPts val="2200"/>
              <a:buFont typeface="Century Gothic"/>
              <a:buChar char="●"/>
            </a:pPr>
            <a:r>
              <a:rPr lang="en-GB" sz="2200">
                <a:latin typeface="Century Gothic"/>
                <a:ea typeface="Century Gothic"/>
                <a:cs typeface="Century Gothic"/>
                <a:sym typeface="Century Gothic"/>
              </a:rPr>
              <a:t>Richer women might acquire better access to medical care</a:t>
            </a:r>
            <a:endParaRPr sz="2200">
              <a:latin typeface="Century Gothic"/>
              <a:ea typeface="Century Gothic"/>
              <a:cs typeface="Century Gothic"/>
              <a:sym typeface="Century Gothic"/>
            </a:endParaRPr>
          </a:p>
          <a:p>
            <a:pPr marL="457200" lvl="0" indent="-368300" algn="l" rtl="0">
              <a:spcBef>
                <a:spcPts val="0"/>
              </a:spcBef>
              <a:spcAft>
                <a:spcPts val="0"/>
              </a:spcAft>
              <a:buSzPts val="2200"/>
              <a:buFont typeface="Century Gothic"/>
              <a:buChar char="●"/>
            </a:pPr>
            <a:r>
              <a:rPr lang="en-GB" sz="2200">
                <a:latin typeface="Century Gothic"/>
                <a:ea typeface="Century Gothic"/>
                <a:cs typeface="Century Gothic"/>
                <a:sym typeface="Century Gothic"/>
              </a:rPr>
              <a:t>Richer women might have better health conditions</a:t>
            </a:r>
            <a:endParaRPr sz="2200">
              <a:latin typeface="Century Gothic"/>
              <a:ea typeface="Century Gothic"/>
              <a:cs typeface="Century Gothic"/>
              <a:sym typeface="Century Gothic"/>
            </a:endParaRPr>
          </a:p>
          <a:p>
            <a:pPr marL="0" lvl="0" indent="0" algn="l" rtl="0">
              <a:spcBef>
                <a:spcPts val="1600"/>
              </a:spcBef>
              <a:spcAft>
                <a:spcPts val="0"/>
              </a:spcAft>
              <a:buNone/>
            </a:pPr>
            <a:endParaRPr sz="2400">
              <a:latin typeface="Century Gothic"/>
              <a:ea typeface="Century Gothic"/>
              <a:cs typeface="Century Gothic"/>
              <a:sym typeface="Century Gothic"/>
            </a:endParaRPr>
          </a:p>
          <a:p>
            <a:pPr marL="0" lvl="0" indent="0" algn="l" rtl="0">
              <a:spcBef>
                <a:spcPts val="1600"/>
              </a:spcBef>
              <a:spcAft>
                <a:spcPts val="1600"/>
              </a:spcAft>
              <a:buNone/>
            </a:pPr>
            <a:endParaRPr sz="2400">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Multiple linear regression</a:t>
            </a:r>
            <a:endParaRPr/>
          </a:p>
          <a:p>
            <a:pPr marL="0" lvl="0" indent="0" algn="l" rtl="0">
              <a:spcBef>
                <a:spcPts val="0"/>
              </a:spcBef>
              <a:spcAft>
                <a:spcPts val="0"/>
              </a:spcAft>
              <a:buNone/>
            </a:pPr>
            <a:endParaRPr/>
          </a:p>
        </p:txBody>
      </p:sp>
      <p:sp>
        <p:nvSpPr>
          <p:cNvPr id="400" name="Google Shape;400;p60"/>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Estimate the model. Explain if R-squared is improved and comment on it. How did adjusted R-squared change?</a:t>
            </a:r>
            <a:endParaRPr sz="2400">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(b): Multiple linear regression (answer)</a:t>
            </a:r>
            <a:endParaRPr dirty="0"/>
          </a:p>
          <a:p>
            <a:pPr marL="0" lvl="0" indent="0" algn="l" rtl="0">
              <a:spcBef>
                <a:spcPts val="0"/>
              </a:spcBef>
              <a:spcAft>
                <a:spcPts val="0"/>
              </a:spcAft>
              <a:buNone/>
            </a:pPr>
            <a:endParaRPr dirty="0"/>
          </a:p>
        </p:txBody>
      </p:sp>
      <p:pic>
        <p:nvPicPr>
          <p:cNvPr id="406" name="Google Shape;406;p61"/>
          <p:cNvPicPr preferRelativeResize="0"/>
          <p:nvPr/>
        </p:nvPicPr>
        <p:blipFill rotWithShape="1">
          <a:blip r:embed="rId3">
            <a:alphaModFix/>
          </a:blip>
          <a:srcRect l="6134" t="21691" r="11418"/>
          <a:stretch/>
        </p:blipFill>
        <p:spPr>
          <a:xfrm>
            <a:off x="642725" y="2144925"/>
            <a:ext cx="3981975" cy="2698900"/>
          </a:xfrm>
          <a:prstGeom prst="rect">
            <a:avLst/>
          </a:prstGeom>
          <a:noFill/>
          <a:ln>
            <a:noFill/>
          </a:ln>
        </p:spPr>
      </p:pic>
      <p:pic>
        <p:nvPicPr>
          <p:cNvPr id="407" name="Google Shape;407;p61"/>
          <p:cNvPicPr preferRelativeResize="0"/>
          <p:nvPr/>
        </p:nvPicPr>
        <p:blipFill>
          <a:blip r:embed="rId4">
            <a:alphaModFix/>
          </a:blip>
          <a:stretch>
            <a:fillRect/>
          </a:stretch>
        </p:blipFill>
        <p:spPr>
          <a:xfrm>
            <a:off x="4853800" y="2144925"/>
            <a:ext cx="3863400" cy="2698900"/>
          </a:xfrm>
          <a:prstGeom prst="rect">
            <a:avLst/>
          </a:prstGeom>
          <a:noFill/>
          <a:ln>
            <a:noFill/>
          </a:ln>
        </p:spPr>
      </p:pic>
      <p:sp>
        <p:nvSpPr>
          <p:cNvPr id="5" name="Oval 4"/>
          <p:cNvSpPr/>
          <p:nvPr/>
        </p:nvSpPr>
        <p:spPr>
          <a:xfrm>
            <a:off x="3676180" y="4368780"/>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1850548" y="4368780"/>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Oval 6"/>
          <p:cNvSpPr/>
          <p:nvPr/>
        </p:nvSpPr>
        <p:spPr>
          <a:xfrm>
            <a:off x="6045248" y="4359255"/>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Oval 7"/>
          <p:cNvSpPr/>
          <p:nvPr/>
        </p:nvSpPr>
        <p:spPr>
          <a:xfrm>
            <a:off x="4781550" y="2144925"/>
            <a:ext cx="2537845"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Oval 8"/>
          <p:cNvSpPr/>
          <p:nvPr/>
        </p:nvSpPr>
        <p:spPr>
          <a:xfrm>
            <a:off x="476450" y="2144925"/>
            <a:ext cx="3548775"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Multiple linear regression</a:t>
            </a:r>
            <a:endParaRPr/>
          </a:p>
          <a:p>
            <a:pPr marL="0" lvl="0" indent="0" algn="l" rtl="0">
              <a:spcBef>
                <a:spcPts val="0"/>
              </a:spcBef>
              <a:spcAft>
                <a:spcPts val="0"/>
              </a:spcAft>
              <a:buNone/>
            </a:pPr>
            <a:endParaRPr/>
          </a:p>
        </p:txBody>
      </p:sp>
      <p:sp>
        <p:nvSpPr>
          <p:cNvPr id="413" name="Google Shape;413;p62"/>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Comment on the significance of the coefficients and joint  significance.</a:t>
            </a:r>
            <a:endParaRPr sz="2400">
              <a:latin typeface="Century Gothic"/>
              <a:ea typeface="Century Gothic"/>
              <a:cs typeface="Century Gothic"/>
              <a:sym typeface="Century Gothic"/>
            </a:endParaRPr>
          </a:p>
          <a:p>
            <a:pPr marL="0" lvl="0" indent="0" algn="l" rtl="0">
              <a:spcBef>
                <a:spcPts val="1600"/>
              </a:spcBef>
              <a:spcAft>
                <a:spcPts val="0"/>
              </a:spcAft>
              <a:buNone/>
            </a:pPr>
            <a:endParaRPr sz="2400">
              <a:latin typeface="Century Gothic"/>
              <a:ea typeface="Century Gothic"/>
              <a:cs typeface="Century Gothic"/>
              <a:sym typeface="Century Gothic"/>
            </a:endParaRPr>
          </a:p>
          <a:p>
            <a:pPr marL="0" lvl="0" indent="0" algn="l" rtl="0">
              <a:spcBef>
                <a:spcPts val="1600"/>
              </a:spcBef>
              <a:spcAft>
                <a:spcPts val="1600"/>
              </a:spcAft>
              <a:buNone/>
            </a:pPr>
            <a:endParaRPr sz="2400">
              <a:latin typeface="Century Gothic"/>
              <a:ea typeface="Century Gothic"/>
              <a:cs typeface="Century Gothic"/>
              <a:sym typeface="Century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Multiple linear regression (answer)</a:t>
            </a:r>
            <a:endParaRPr/>
          </a:p>
          <a:p>
            <a:pPr marL="0" lvl="0" indent="0" algn="l" rtl="0">
              <a:spcBef>
                <a:spcPts val="0"/>
              </a:spcBef>
              <a:spcAft>
                <a:spcPts val="0"/>
              </a:spcAft>
              <a:buNone/>
            </a:pPr>
            <a:endParaRPr/>
          </a:p>
        </p:txBody>
      </p:sp>
      <p:sp>
        <p:nvSpPr>
          <p:cNvPr id="419" name="Google Shape;419;p63"/>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Century Gothic"/>
                <a:ea typeface="Century Gothic"/>
                <a:cs typeface="Century Gothic"/>
                <a:sym typeface="Century Gothic"/>
              </a:rPr>
              <a:t>Comment on the significance of the coefficients and joint  significance.</a:t>
            </a:r>
            <a:endParaRPr sz="2400" dirty="0">
              <a:latin typeface="Century Gothic"/>
              <a:ea typeface="Century Gothic"/>
              <a:cs typeface="Century Gothic"/>
              <a:sym typeface="Century Gothic"/>
            </a:endParaRPr>
          </a:p>
          <a:p>
            <a:pPr marL="457200" lvl="0" indent="-368300" algn="l" rtl="0">
              <a:spcBef>
                <a:spcPts val="1600"/>
              </a:spcBef>
              <a:spcAft>
                <a:spcPts val="0"/>
              </a:spcAft>
              <a:buSzPts val="2200"/>
              <a:buFont typeface="Century Gothic"/>
              <a:buChar char="●"/>
            </a:pPr>
            <a:r>
              <a:rPr lang="en-GB" sz="2200" dirty="0">
                <a:latin typeface="Century Gothic"/>
                <a:ea typeface="Century Gothic"/>
                <a:cs typeface="Century Gothic"/>
                <a:sym typeface="Century Gothic"/>
              </a:rPr>
              <a:t>All coefficients are </a:t>
            </a:r>
            <a:r>
              <a:rPr lang="en-GB" sz="2200" dirty="0" smtClean="0">
                <a:latin typeface="Century Gothic"/>
                <a:ea typeface="Century Gothic"/>
                <a:cs typeface="Century Gothic"/>
                <a:sym typeface="Century Gothic"/>
              </a:rPr>
              <a:t>jointly significant  </a:t>
            </a:r>
            <a:r>
              <a:rPr lang="en-GB" sz="2200" dirty="0">
                <a:latin typeface="Century Gothic"/>
                <a:ea typeface="Century Gothic"/>
                <a:cs typeface="Century Gothic"/>
                <a:sym typeface="Century Gothic"/>
              </a:rPr>
              <a:t>at </a:t>
            </a:r>
            <a:r>
              <a:rPr lang="en-GB" sz="2200" dirty="0" smtClean="0">
                <a:latin typeface="Century Gothic"/>
                <a:ea typeface="Century Gothic"/>
                <a:cs typeface="Century Gothic"/>
                <a:sym typeface="Century Gothic"/>
              </a:rPr>
              <a:t>1</a:t>
            </a:r>
            <a:r>
              <a:rPr lang="en-GB" sz="2200" dirty="0">
                <a:latin typeface="Century Gothic"/>
                <a:ea typeface="Century Gothic"/>
                <a:cs typeface="Century Gothic"/>
                <a:sym typeface="Century Gothic"/>
              </a:rPr>
              <a:t>% level</a:t>
            </a:r>
            <a:endParaRPr sz="2200" dirty="0">
              <a:latin typeface="Century Gothic"/>
              <a:ea typeface="Century Gothic"/>
              <a:cs typeface="Century Gothic"/>
              <a:sym typeface="Century Gothic"/>
            </a:endParaRPr>
          </a:p>
          <a:p>
            <a:pPr marL="457200" lvl="0" indent="-368300" algn="l" rtl="0">
              <a:spcBef>
                <a:spcPts val="0"/>
              </a:spcBef>
              <a:spcAft>
                <a:spcPts val="0"/>
              </a:spcAft>
              <a:buSzPts val="2200"/>
              <a:buFont typeface="Century Gothic"/>
              <a:buChar char="●"/>
            </a:pPr>
            <a:r>
              <a:rPr lang="en-GB" sz="2200" dirty="0">
                <a:latin typeface="Century Gothic"/>
                <a:ea typeface="Century Gothic"/>
                <a:cs typeface="Century Gothic"/>
                <a:sym typeface="Century Gothic"/>
              </a:rPr>
              <a:t>Individual </a:t>
            </a:r>
            <a:r>
              <a:rPr lang="en-GB" sz="2200" dirty="0" smtClean="0">
                <a:latin typeface="Century Gothic"/>
                <a:ea typeface="Century Gothic"/>
                <a:cs typeface="Century Gothic"/>
                <a:sym typeface="Century Gothic"/>
              </a:rPr>
              <a:t>coefficients are significant at 1</a:t>
            </a:r>
            <a:r>
              <a:rPr lang="en-GB" sz="2200" dirty="0">
                <a:latin typeface="Century Gothic"/>
                <a:ea typeface="Century Gothic"/>
                <a:cs typeface="Century Gothic"/>
                <a:sym typeface="Century Gothic"/>
              </a:rPr>
              <a:t>%  level</a:t>
            </a:r>
            <a:endParaRPr sz="2200" dirty="0">
              <a:latin typeface="Century Gothic"/>
              <a:ea typeface="Century Gothic"/>
              <a:cs typeface="Century Gothic"/>
              <a:sym typeface="Century Gothic"/>
            </a:endParaRPr>
          </a:p>
          <a:p>
            <a:pPr marL="0" lvl="0" indent="0" algn="l" rtl="0">
              <a:spcBef>
                <a:spcPts val="1600"/>
              </a:spcBef>
              <a:spcAft>
                <a:spcPts val="0"/>
              </a:spcAft>
              <a:buNone/>
            </a:pPr>
            <a:endParaRPr sz="2400" dirty="0">
              <a:latin typeface="Century Gothic"/>
              <a:ea typeface="Century Gothic"/>
              <a:cs typeface="Century Gothic"/>
              <a:sym typeface="Century Gothic"/>
            </a:endParaRPr>
          </a:p>
          <a:p>
            <a:pPr marL="0" lvl="0" indent="0" algn="l" rtl="0">
              <a:spcBef>
                <a:spcPts val="1600"/>
              </a:spcBef>
              <a:spcAft>
                <a:spcPts val="0"/>
              </a:spcAft>
              <a:buNone/>
            </a:pPr>
            <a:endParaRPr sz="2400" dirty="0">
              <a:latin typeface="Century Gothic"/>
              <a:ea typeface="Century Gothic"/>
              <a:cs typeface="Century Gothic"/>
              <a:sym typeface="Century Gothic"/>
            </a:endParaRPr>
          </a:p>
          <a:p>
            <a:pPr marL="0" lvl="0" indent="0" algn="l" rtl="0">
              <a:spcBef>
                <a:spcPts val="1600"/>
              </a:spcBef>
              <a:spcAft>
                <a:spcPts val="1600"/>
              </a:spcAft>
              <a:buNone/>
            </a:pPr>
            <a:endParaRPr sz="2400" dirty="0">
              <a:latin typeface="Century Gothic"/>
              <a:ea typeface="Century Gothic"/>
              <a:cs typeface="Century Gothic"/>
              <a:sym typeface="Century Gothic"/>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Multiple linear regression</a:t>
            </a:r>
            <a:endParaRPr/>
          </a:p>
          <a:p>
            <a:pPr marL="0" lvl="0" indent="0" algn="l" rtl="0">
              <a:spcBef>
                <a:spcPts val="0"/>
              </a:spcBef>
              <a:spcAft>
                <a:spcPts val="0"/>
              </a:spcAft>
              <a:buNone/>
            </a:pPr>
            <a:endParaRPr/>
          </a:p>
        </p:txBody>
      </p:sp>
      <p:sp>
        <p:nvSpPr>
          <p:cNvPr id="425" name="Google Shape;425;p64"/>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Century Gothic"/>
                <a:ea typeface="Century Gothic"/>
                <a:cs typeface="Century Gothic"/>
                <a:sym typeface="Century Gothic"/>
              </a:rPr>
              <a:t>Comment on if the two </a:t>
            </a:r>
            <a:r>
              <a:rPr lang="en-GB" sz="2400" dirty="0" err="1">
                <a:latin typeface="Century Gothic"/>
                <a:ea typeface="Century Gothic"/>
                <a:cs typeface="Century Gothic"/>
                <a:sym typeface="Century Gothic"/>
              </a:rPr>
              <a:t>regressors</a:t>
            </a:r>
            <a:r>
              <a:rPr lang="en-GB" sz="2400" dirty="0">
                <a:latin typeface="Century Gothic"/>
                <a:ea typeface="Century Gothic"/>
                <a:cs typeface="Century Gothic"/>
                <a:sym typeface="Century Gothic"/>
              </a:rPr>
              <a:t> can be correlated. Check the correlation  between the </a:t>
            </a:r>
            <a:r>
              <a:rPr lang="en-GB" sz="2400" dirty="0" err="1">
                <a:latin typeface="Century Gothic"/>
                <a:ea typeface="Century Gothic"/>
                <a:cs typeface="Century Gothic"/>
                <a:sym typeface="Century Gothic"/>
              </a:rPr>
              <a:t>regressors</a:t>
            </a:r>
            <a:r>
              <a:rPr lang="en-GB" sz="2400" dirty="0">
                <a:latin typeface="Century Gothic"/>
                <a:ea typeface="Century Gothic"/>
                <a:cs typeface="Century Gothic"/>
                <a:sym typeface="Century Gothic"/>
              </a:rPr>
              <a:t> and comment on possible </a:t>
            </a:r>
            <a:r>
              <a:rPr lang="en-GB" sz="2400" dirty="0" err="1">
                <a:latin typeface="Century Gothic"/>
                <a:ea typeface="Century Gothic"/>
                <a:cs typeface="Century Gothic"/>
                <a:sym typeface="Century Gothic"/>
              </a:rPr>
              <a:t>multicollinearity</a:t>
            </a:r>
            <a:r>
              <a:rPr lang="en-GB" sz="2400" dirty="0">
                <a:latin typeface="Century Gothic"/>
                <a:ea typeface="Century Gothic"/>
                <a:cs typeface="Century Gothic"/>
                <a:sym typeface="Century Gothic"/>
              </a:rPr>
              <a:t>. How would  the </a:t>
            </a:r>
            <a:r>
              <a:rPr lang="en-GB" sz="2400" dirty="0" err="1">
                <a:latin typeface="Century Gothic"/>
                <a:ea typeface="Century Gothic"/>
                <a:cs typeface="Century Gothic"/>
                <a:sym typeface="Century Gothic"/>
              </a:rPr>
              <a:t>multicollinearity</a:t>
            </a:r>
            <a:r>
              <a:rPr lang="en-GB" sz="2400" dirty="0">
                <a:latin typeface="Century Gothic"/>
                <a:ea typeface="Century Gothic"/>
                <a:cs typeface="Century Gothic"/>
                <a:sym typeface="Century Gothic"/>
              </a:rPr>
              <a:t> affect the estimators? Calculate the </a:t>
            </a:r>
            <a:r>
              <a:rPr lang="en-GB" sz="2400" b="1" dirty="0">
                <a:latin typeface="Century Gothic"/>
                <a:ea typeface="Century Gothic"/>
                <a:cs typeface="Century Gothic"/>
                <a:sym typeface="Century Gothic"/>
              </a:rPr>
              <a:t>variance inflation </a:t>
            </a:r>
            <a:r>
              <a:rPr lang="en-GB" sz="2400" b="1" dirty="0" smtClean="0">
                <a:latin typeface="Century Gothic"/>
                <a:ea typeface="Century Gothic"/>
                <a:cs typeface="Century Gothic"/>
                <a:sym typeface="Century Gothic"/>
              </a:rPr>
              <a:t>factor</a:t>
            </a:r>
            <a:r>
              <a:rPr lang="ru-RU" sz="2400" b="1" dirty="0" smtClean="0">
                <a:latin typeface="Century Gothic"/>
                <a:ea typeface="Century Gothic"/>
                <a:cs typeface="Century Gothic"/>
                <a:sym typeface="Century Gothic"/>
              </a:rPr>
              <a:t> (</a:t>
            </a:r>
            <a:r>
              <a:rPr lang="et-EE" sz="2400" b="1" dirty="0" smtClean="0">
                <a:latin typeface="Century Gothic"/>
                <a:ea typeface="Century Gothic"/>
                <a:cs typeface="Century Gothic"/>
                <a:sym typeface="Century Gothic"/>
              </a:rPr>
              <a:t>VIF</a:t>
            </a:r>
            <a:r>
              <a:rPr lang="en-US" sz="2400" b="1" dirty="0" smtClean="0">
                <a:latin typeface="Century Gothic"/>
                <a:ea typeface="Century Gothic"/>
                <a:cs typeface="Century Gothic"/>
                <a:sym typeface="Century Gothic"/>
              </a:rPr>
              <a:t>)</a:t>
            </a:r>
            <a:r>
              <a:rPr lang="en-GB" sz="2400" b="1" dirty="0" smtClean="0">
                <a:latin typeface="Century Gothic"/>
                <a:ea typeface="Century Gothic"/>
                <a:cs typeface="Century Gothic"/>
                <a:sym typeface="Century Gothic"/>
              </a:rPr>
              <a:t> </a:t>
            </a:r>
            <a:r>
              <a:rPr lang="en-GB" sz="2400" dirty="0" smtClean="0">
                <a:latin typeface="Century Gothic"/>
                <a:ea typeface="Century Gothic"/>
                <a:cs typeface="Century Gothic"/>
                <a:sym typeface="Century Gothic"/>
              </a:rPr>
              <a:t>for </a:t>
            </a:r>
            <a:r>
              <a:rPr lang="en-GB" sz="2400" dirty="0">
                <a:latin typeface="Century Gothic"/>
                <a:ea typeface="Century Gothic"/>
                <a:cs typeface="Century Gothic"/>
                <a:sym typeface="Century Gothic"/>
              </a:rPr>
              <a:t>the coefficients and comment.</a:t>
            </a:r>
            <a:endParaRPr sz="2400" dirty="0">
              <a:latin typeface="Century Gothic"/>
              <a:ea typeface="Century Gothic"/>
              <a:cs typeface="Century Gothic"/>
              <a:sym typeface="Century Gothic"/>
            </a:endParaRPr>
          </a:p>
          <a:p>
            <a:pPr marL="0" lvl="0" indent="0" algn="l" rtl="0">
              <a:spcBef>
                <a:spcPts val="1600"/>
              </a:spcBef>
              <a:spcAft>
                <a:spcPts val="0"/>
              </a:spcAft>
              <a:buNone/>
            </a:pPr>
            <a:endParaRPr sz="2400" dirty="0">
              <a:latin typeface="Century Gothic"/>
              <a:ea typeface="Century Gothic"/>
              <a:cs typeface="Century Gothic"/>
              <a:sym typeface="Century Gothic"/>
            </a:endParaRPr>
          </a:p>
          <a:p>
            <a:pPr marL="0" lvl="0" indent="0" algn="l" rtl="0">
              <a:spcBef>
                <a:spcPts val="1600"/>
              </a:spcBef>
              <a:spcAft>
                <a:spcPts val="1600"/>
              </a:spcAft>
              <a:buNone/>
            </a:pPr>
            <a:endParaRPr sz="2400" dirty="0">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Multiple linear regression (code)</a:t>
            </a:r>
            <a:endParaRPr/>
          </a:p>
          <a:p>
            <a:pPr marL="0" lvl="0" indent="0" algn="l" rtl="0">
              <a:spcBef>
                <a:spcPts val="0"/>
              </a:spcBef>
              <a:spcAft>
                <a:spcPts val="0"/>
              </a:spcAft>
              <a:buNone/>
            </a:pPr>
            <a:endParaRPr/>
          </a:p>
        </p:txBody>
      </p:sp>
      <p:pic>
        <p:nvPicPr>
          <p:cNvPr id="431" name="Google Shape;431;p65"/>
          <p:cNvPicPr preferRelativeResize="0"/>
          <p:nvPr/>
        </p:nvPicPr>
        <p:blipFill rotWithShape="1">
          <a:blip r:embed="rId3">
            <a:alphaModFix/>
          </a:blip>
          <a:srcRect/>
          <a:stretch/>
        </p:blipFill>
        <p:spPr>
          <a:xfrm>
            <a:off x="729450" y="2083825"/>
            <a:ext cx="6998626" cy="2400950"/>
          </a:xfrm>
          <a:prstGeom prst="rect">
            <a:avLst/>
          </a:prstGeom>
          <a:noFill/>
          <a:ln>
            <a:noFill/>
          </a:ln>
        </p:spPr>
      </p:pic>
      <p:sp>
        <p:nvSpPr>
          <p:cNvPr id="4" name="Google Shape;595;p90"/>
          <p:cNvSpPr txBox="1">
            <a:spLocks/>
          </p:cNvSpPr>
          <p:nvPr/>
        </p:nvSpPr>
        <p:spPr>
          <a:xfrm>
            <a:off x="729450" y="4262665"/>
            <a:ext cx="3032925" cy="74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Bef>
                <a:spcPts val="1600"/>
              </a:spcBef>
              <a:spcAft>
                <a:spcPts val="1600"/>
              </a:spcAft>
              <a:buFont typeface="Lato"/>
              <a:buNone/>
            </a:pPr>
            <a:r>
              <a:rPr lang="en-US" sz="1600" b="1" dirty="0" smtClean="0">
                <a:latin typeface="Century Gothic"/>
                <a:ea typeface="Century Gothic"/>
                <a:cs typeface="Century Gothic"/>
                <a:sym typeface="Century Gothic"/>
              </a:rPr>
              <a:t>VIF </a:t>
            </a:r>
            <a:r>
              <a:rPr lang="et-EE" sz="1600" b="1" dirty="0" smtClean="0">
                <a:latin typeface="Century Gothic"/>
                <a:ea typeface="Century Gothic"/>
                <a:cs typeface="Century Gothic"/>
                <a:sym typeface="Century Gothic"/>
              </a:rPr>
              <a:t>BELOW</a:t>
            </a:r>
            <a:r>
              <a:rPr lang="en-US" sz="1600" b="1" dirty="0" smtClean="0">
                <a:latin typeface="Century Gothic"/>
                <a:ea typeface="Century Gothic"/>
                <a:cs typeface="Century Gothic"/>
                <a:sym typeface="Century Gothic"/>
              </a:rPr>
              <a:t> 10</a:t>
            </a:r>
            <a:r>
              <a:rPr lang="ru-RU" sz="1600" b="1" dirty="0" smtClean="0">
                <a:latin typeface="Century Gothic"/>
                <a:ea typeface="Century Gothic"/>
                <a:cs typeface="Century Gothic"/>
                <a:sym typeface="Century Gothic"/>
              </a:rPr>
              <a:t> </a:t>
            </a:r>
            <a:r>
              <a:rPr lang="en-US" sz="1600" b="1" dirty="0" smtClean="0">
                <a:latin typeface="Century Gothic"/>
                <a:ea typeface="Century Gothic"/>
                <a:cs typeface="Century Gothic"/>
                <a:sym typeface="Century Gothic"/>
              </a:rPr>
              <a:t>– good!</a:t>
            </a:r>
            <a:endParaRPr lang="en-US" sz="1600" b="1" dirty="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Simple linear regression (answer)</a:t>
            </a:r>
            <a:endParaRPr/>
          </a:p>
        </p:txBody>
      </p:sp>
      <p:pic>
        <p:nvPicPr>
          <p:cNvPr id="136" name="Google Shape;136;p21"/>
          <p:cNvPicPr preferRelativeResize="0"/>
          <p:nvPr/>
        </p:nvPicPr>
        <p:blipFill>
          <a:blip r:embed="rId3">
            <a:alphaModFix/>
          </a:blip>
          <a:stretch>
            <a:fillRect/>
          </a:stretch>
        </p:blipFill>
        <p:spPr>
          <a:xfrm>
            <a:off x="1359025" y="1963925"/>
            <a:ext cx="5722049" cy="3179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Multiple linear regression (answer)</a:t>
            </a:r>
            <a:endParaRPr/>
          </a:p>
          <a:p>
            <a:pPr marL="0" lvl="0" indent="0" algn="l" rtl="0">
              <a:spcBef>
                <a:spcPts val="0"/>
              </a:spcBef>
              <a:spcAft>
                <a:spcPts val="0"/>
              </a:spcAft>
              <a:buNone/>
            </a:pPr>
            <a:endParaRPr/>
          </a:p>
        </p:txBody>
      </p:sp>
      <p:sp>
        <p:nvSpPr>
          <p:cNvPr id="437" name="Google Shape;437;p66"/>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406400" lvl="0" indent="-361950" algn="l" rtl="0">
              <a:lnSpc>
                <a:spcPct val="100000"/>
              </a:lnSpc>
              <a:spcBef>
                <a:spcPts val="0"/>
              </a:spcBef>
              <a:spcAft>
                <a:spcPts val="0"/>
              </a:spcAft>
              <a:buClr>
                <a:schemeClr val="accent1"/>
              </a:buClr>
              <a:buSzPts val="2300"/>
              <a:buFont typeface="Century Gothic"/>
              <a:buChar char="▪"/>
            </a:pPr>
            <a:r>
              <a:rPr lang="en-GB" sz="2300" dirty="0">
                <a:latin typeface="Century Gothic"/>
                <a:ea typeface="Century Gothic"/>
                <a:cs typeface="Century Gothic"/>
                <a:sym typeface="Century Gothic"/>
              </a:rPr>
              <a:t>If we suppose that richer (poorer) women suppose to smoke more (less)</a:t>
            </a:r>
            <a:endParaRPr sz="2300" dirty="0">
              <a:latin typeface="Century Gothic"/>
              <a:ea typeface="Century Gothic"/>
              <a:cs typeface="Century Gothic"/>
              <a:sym typeface="Century Gothic"/>
            </a:endParaRPr>
          </a:p>
          <a:p>
            <a:pPr marL="406400" lvl="0" indent="-361950" algn="l" rtl="0">
              <a:lnSpc>
                <a:spcPct val="100000"/>
              </a:lnSpc>
              <a:spcBef>
                <a:spcPts val="200"/>
              </a:spcBef>
              <a:spcAft>
                <a:spcPts val="0"/>
              </a:spcAft>
              <a:buClr>
                <a:schemeClr val="accent1"/>
              </a:buClr>
              <a:buSzPts val="2300"/>
              <a:buFont typeface="Century Gothic"/>
              <a:buChar char="▪"/>
            </a:pPr>
            <a:r>
              <a:rPr lang="en-GB" sz="2300" dirty="0">
                <a:latin typeface="Century Gothic"/>
                <a:ea typeface="Century Gothic"/>
                <a:cs typeface="Century Gothic"/>
                <a:sym typeface="Century Gothic"/>
              </a:rPr>
              <a:t>Perfect </a:t>
            </a:r>
            <a:r>
              <a:rPr lang="en-GB" sz="2300" dirty="0" err="1">
                <a:latin typeface="Century Gothic"/>
                <a:ea typeface="Century Gothic"/>
                <a:cs typeface="Century Gothic"/>
                <a:sym typeface="Century Gothic"/>
              </a:rPr>
              <a:t>multicollinearity</a:t>
            </a:r>
            <a:r>
              <a:rPr lang="en-GB" sz="2300" dirty="0">
                <a:latin typeface="Century Gothic"/>
                <a:ea typeface="Century Gothic"/>
                <a:cs typeface="Century Gothic"/>
                <a:sym typeface="Century Gothic"/>
              </a:rPr>
              <a:t> will give us problems with identification of betas</a:t>
            </a:r>
            <a:endParaRPr sz="2300" dirty="0">
              <a:latin typeface="Century Gothic"/>
              <a:ea typeface="Century Gothic"/>
              <a:cs typeface="Century Gothic"/>
              <a:sym typeface="Century Gothic"/>
            </a:endParaRPr>
          </a:p>
          <a:p>
            <a:pPr marL="406400" marR="76200" lvl="0" indent="-361950" algn="l" rtl="0">
              <a:lnSpc>
                <a:spcPct val="122222"/>
              </a:lnSpc>
              <a:spcBef>
                <a:spcPts val="100"/>
              </a:spcBef>
              <a:spcAft>
                <a:spcPts val="0"/>
              </a:spcAft>
              <a:buClr>
                <a:schemeClr val="accent1"/>
              </a:buClr>
              <a:buSzPts val="2300"/>
              <a:buFont typeface="Century Gothic"/>
              <a:buChar char="▪"/>
            </a:pPr>
            <a:r>
              <a:rPr lang="en-GB" sz="2300" dirty="0">
                <a:latin typeface="Century Gothic"/>
                <a:ea typeface="Century Gothic"/>
                <a:cs typeface="Century Gothic"/>
                <a:sym typeface="Century Gothic"/>
              </a:rPr>
              <a:t>Not perfect </a:t>
            </a:r>
            <a:r>
              <a:rPr lang="en-GB" sz="2300" dirty="0" err="1">
                <a:latin typeface="Century Gothic"/>
                <a:ea typeface="Century Gothic"/>
                <a:cs typeface="Century Gothic"/>
                <a:sym typeface="Century Gothic"/>
              </a:rPr>
              <a:t>multicollinearity</a:t>
            </a:r>
            <a:r>
              <a:rPr lang="en-GB" sz="2300" dirty="0">
                <a:latin typeface="Century Gothic"/>
                <a:ea typeface="Century Gothic"/>
                <a:cs typeface="Century Gothic"/>
                <a:sym typeface="Century Gothic"/>
              </a:rPr>
              <a:t> does not actually bias results; it just produces large standard errors in the related independent variables</a:t>
            </a:r>
            <a:endParaRPr sz="2300" dirty="0">
              <a:latin typeface="Century Gothic"/>
              <a:ea typeface="Century Gothic"/>
              <a:cs typeface="Century Gothic"/>
              <a:sym typeface="Century Gothic"/>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Multiple linear regression (answer)</a:t>
            </a:r>
            <a:endParaRPr/>
          </a:p>
          <a:p>
            <a:pPr marL="0" lvl="0" indent="0" algn="l" rtl="0">
              <a:spcBef>
                <a:spcPts val="0"/>
              </a:spcBef>
              <a:spcAft>
                <a:spcPts val="0"/>
              </a:spcAft>
              <a:buNone/>
            </a:pPr>
            <a:endParaRPr/>
          </a:p>
        </p:txBody>
      </p:sp>
      <p:sp>
        <p:nvSpPr>
          <p:cNvPr id="443" name="Google Shape;443;p67"/>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marR="76200" lvl="0" indent="0" algn="just" rtl="0">
              <a:lnSpc>
                <a:spcPct val="122222"/>
              </a:lnSpc>
              <a:spcBef>
                <a:spcPts val="100"/>
              </a:spcBef>
              <a:spcAft>
                <a:spcPts val="0"/>
              </a:spcAft>
              <a:buNone/>
            </a:pPr>
            <a:r>
              <a:rPr lang="en-GB" sz="2400">
                <a:latin typeface="Century Gothic"/>
                <a:ea typeface="Century Gothic"/>
                <a:cs typeface="Century Gothic"/>
                <a:sym typeface="Century Gothic"/>
              </a:rPr>
              <a:t>Could there be still omitted variable bias? Explain.</a:t>
            </a:r>
            <a:endParaRPr sz="2400">
              <a:latin typeface="Century Gothic"/>
              <a:ea typeface="Century Gothic"/>
              <a:cs typeface="Century Gothic"/>
              <a:sym typeface="Century Gothic"/>
            </a:endParaRPr>
          </a:p>
          <a:p>
            <a:pPr marL="0" marR="76200" lvl="0" indent="0" algn="just" rtl="0">
              <a:lnSpc>
                <a:spcPct val="122222"/>
              </a:lnSpc>
              <a:spcBef>
                <a:spcPts val="100"/>
              </a:spcBef>
              <a:spcAft>
                <a:spcPts val="0"/>
              </a:spcAft>
              <a:buNone/>
            </a:pPr>
            <a:endParaRPr sz="2400">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Multiple linear regression (answer)</a:t>
            </a:r>
            <a:endParaRPr/>
          </a:p>
          <a:p>
            <a:pPr marL="0" lvl="0" indent="0" algn="l" rtl="0">
              <a:spcBef>
                <a:spcPts val="0"/>
              </a:spcBef>
              <a:spcAft>
                <a:spcPts val="0"/>
              </a:spcAft>
              <a:buNone/>
            </a:pPr>
            <a:endParaRPr/>
          </a:p>
        </p:txBody>
      </p:sp>
      <p:sp>
        <p:nvSpPr>
          <p:cNvPr id="449" name="Google Shape;449;p68"/>
          <p:cNvSpPr txBox="1">
            <a:spLocks noGrp="1"/>
          </p:cNvSpPr>
          <p:nvPr>
            <p:ph type="body" idx="1"/>
          </p:nvPr>
        </p:nvSpPr>
        <p:spPr>
          <a:xfrm>
            <a:off x="729450" y="2078875"/>
            <a:ext cx="7917900" cy="2399100"/>
          </a:xfrm>
          <a:prstGeom prst="rect">
            <a:avLst/>
          </a:prstGeom>
        </p:spPr>
        <p:txBody>
          <a:bodyPr spcFirstLastPara="1" wrap="square" lIns="91425" tIns="91425" rIns="91425" bIns="91425" anchor="t" anchorCtr="0">
            <a:noAutofit/>
          </a:bodyPr>
          <a:lstStyle/>
          <a:p>
            <a:pPr marL="0" marR="76200" lvl="0" indent="0" algn="l" rtl="0">
              <a:lnSpc>
                <a:spcPct val="122222"/>
              </a:lnSpc>
              <a:spcBef>
                <a:spcPts val="100"/>
              </a:spcBef>
              <a:spcAft>
                <a:spcPts val="0"/>
              </a:spcAft>
              <a:buNone/>
            </a:pPr>
            <a:r>
              <a:rPr lang="en-GB" sz="2200">
                <a:latin typeface="Century Gothic"/>
                <a:ea typeface="Century Gothic"/>
                <a:cs typeface="Century Gothic"/>
                <a:sym typeface="Century Gothic"/>
              </a:rPr>
              <a:t>Now the omitted variables should have an effect on the birth weight and be correlated with </a:t>
            </a:r>
            <a:r>
              <a:rPr lang="en-GB" sz="2200" b="1" i="1">
                <a:latin typeface="Century Gothic"/>
                <a:ea typeface="Century Gothic"/>
                <a:cs typeface="Century Gothic"/>
                <a:sym typeface="Century Gothic"/>
              </a:rPr>
              <a:t>cigs</a:t>
            </a:r>
            <a:r>
              <a:rPr lang="en-GB" sz="2200">
                <a:latin typeface="Century Gothic"/>
                <a:ea typeface="Century Gothic"/>
                <a:cs typeface="Century Gothic"/>
                <a:sym typeface="Century Gothic"/>
              </a:rPr>
              <a:t> or </a:t>
            </a:r>
            <a:r>
              <a:rPr lang="en-GB" sz="2200" b="1" i="1">
                <a:latin typeface="Century Gothic"/>
                <a:ea typeface="Century Gothic"/>
                <a:cs typeface="Century Gothic"/>
                <a:sym typeface="Century Gothic"/>
              </a:rPr>
              <a:t>faminc</a:t>
            </a:r>
            <a:r>
              <a:rPr lang="en-GB" sz="2200">
                <a:latin typeface="Century Gothic"/>
                <a:ea typeface="Century Gothic"/>
                <a:cs typeface="Century Gothic"/>
                <a:sym typeface="Century Gothic"/>
              </a:rPr>
              <a:t>:</a:t>
            </a:r>
            <a:endParaRPr sz="2200">
              <a:latin typeface="Century Gothic"/>
              <a:ea typeface="Century Gothic"/>
              <a:cs typeface="Century Gothic"/>
              <a:sym typeface="Century Gothic"/>
            </a:endParaRPr>
          </a:p>
          <a:p>
            <a:pPr marL="406400" marR="76200" lvl="0" indent="-342900" algn="l" rtl="0">
              <a:lnSpc>
                <a:spcPct val="122222"/>
              </a:lnSpc>
              <a:spcBef>
                <a:spcPts val="100"/>
              </a:spcBef>
              <a:spcAft>
                <a:spcPts val="0"/>
              </a:spcAft>
              <a:buClr>
                <a:schemeClr val="accent1"/>
              </a:buClr>
              <a:buSzPts val="2000"/>
              <a:buFont typeface="Century Gothic"/>
              <a:buChar char="●"/>
            </a:pPr>
            <a:r>
              <a:rPr lang="en-GB" sz="2000">
                <a:latin typeface="Century Gothic"/>
                <a:ea typeface="Century Gothic"/>
                <a:cs typeface="Century Gothic"/>
                <a:sym typeface="Century Gothic"/>
              </a:rPr>
              <a:t>Maybe smarter women are more healthy and have higher family  income</a:t>
            </a:r>
            <a:endParaRPr sz="2000">
              <a:latin typeface="Century Gothic"/>
              <a:ea typeface="Century Gothic"/>
              <a:cs typeface="Century Gothic"/>
              <a:sym typeface="Century Gothic"/>
            </a:endParaRPr>
          </a:p>
          <a:p>
            <a:pPr marL="406400" marR="76200" lvl="0" indent="-342900" algn="l" rtl="0">
              <a:lnSpc>
                <a:spcPct val="122222"/>
              </a:lnSpc>
              <a:spcBef>
                <a:spcPts val="100"/>
              </a:spcBef>
              <a:spcAft>
                <a:spcPts val="0"/>
              </a:spcAft>
              <a:buClr>
                <a:schemeClr val="accent1"/>
              </a:buClr>
              <a:buSzPts val="2000"/>
              <a:buFont typeface="Century Gothic"/>
              <a:buChar char="●"/>
            </a:pPr>
            <a:r>
              <a:rPr lang="en-GB" sz="2000">
                <a:latin typeface="Century Gothic"/>
                <a:ea typeface="Century Gothic"/>
                <a:cs typeface="Century Gothic"/>
                <a:sym typeface="Century Gothic"/>
              </a:rPr>
              <a:t>Married women might smoke less and be more healthy</a:t>
            </a:r>
            <a:endParaRPr sz="2000">
              <a:latin typeface="Century Gothic"/>
              <a:ea typeface="Century Gothic"/>
              <a:cs typeface="Century Gothic"/>
              <a:sym typeface="Century Gothic"/>
            </a:endParaRPr>
          </a:p>
          <a:p>
            <a:pPr marL="406400" marR="76200" lvl="0" indent="-342900" algn="l" rtl="0">
              <a:lnSpc>
                <a:spcPct val="122222"/>
              </a:lnSpc>
              <a:spcBef>
                <a:spcPts val="100"/>
              </a:spcBef>
              <a:spcAft>
                <a:spcPts val="0"/>
              </a:spcAft>
              <a:buClr>
                <a:schemeClr val="accent1"/>
              </a:buClr>
              <a:buSzPts val="2000"/>
              <a:buFont typeface="Century Gothic"/>
              <a:buChar char="●"/>
            </a:pPr>
            <a:r>
              <a:rPr lang="en-GB" sz="2000">
                <a:latin typeface="Century Gothic"/>
                <a:ea typeface="Century Gothic"/>
                <a:cs typeface="Century Gothic"/>
                <a:sym typeface="Century Gothic"/>
              </a:rPr>
              <a:t>Women who are living in bad areas might have lower income  and be less healthy</a:t>
            </a:r>
            <a:endParaRPr sz="2000">
              <a:latin typeface="Century Gothic"/>
              <a:ea typeface="Century Gothic"/>
              <a:cs typeface="Century Gothic"/>
              <a:sym typeface="Century Gothic"/>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(answer)</a:t>
            </a:r>
            <a:endParaRPr/>
          </a:p>
          <a:p>
            <a:pPr marL="0" lvl="0" indent="0" algn="l" rtl="0">
              <a:spcBef>
                <a:spcPts val="0"/>
              </a:spcBef>
              <a:spcAft>
                <a:spcPts val="0"/>
              </a:spcAft>
              <a:buNone/>
            </a:pPr>
            <a:endParaRPr/>
          </a:p>
        </p:txBody>
      </p:sp>
      <p:sp>
        <p:nvSpPr>
          <p:cNvPr id="455" name="Google Shape;455;p69"/>
          <p:cNvSpPr txBox="1">
            <a:spLocks noGrp="1"/>
          </p:cNvSpPr>
          <p:nvPr>
            <p:ph type="body" idx="1"/>
          </p:nvPr>
        </p:nvSpPr>
        <p:spPr>
          <a:xfrm>
            <a:off x="729450" y="2078875"/>
            <a:ext cx="7688700" cy="2399100"/>
          </a:xfrm>
          <a:prstGeom prst="rect">
            <a:avLst/>
          </a:prstGeom>
        </p:spPr>
        <p:txBody>
          <a:bodyPr spcFirstLastPara="1" wrap="square" lIns="91425" tIns="91425" rIns="91425" bIns="91425" anchor="t" anchorCtr="0">
            <a:noAutofit/>
          </a:bodyPr>
          <a:lstStyle/>
          <a:p>
            <a:pPr marL="0" marR="76200" lvl="0" indent="0" algn="l" rtl="0">
              <a:lnSpc>
                <a:spcPct val="122222"/>
              </a:lnSpc>
              <a:spcBef>
                <a:spcPts val="100"/>
              </a:spcBef>
              <a:spcAft>
                <a:spcPts val="0"/>
              </a:spcAft>
              <a:buNone/>
            </a:pPr>
            <a:r>
              <a:rPr lang="en-GB" sz="2200">
                <a:latin typeface="Century Gothic"/>
                <a:ea typeface="Century Gothic"/>
                <a:cs typeface="Century Gothic"/>
                <a:sym typeface="Century Gothic"/>
              </a:rPr>
              <a:t>Include another variable which is an interaction term: </a:t>
            </a:r>
            <a:r>
              <a:rPr lang="en-GB" sz="2200" b="1" i="1">
                <a:latin typeface="Century Gothic"/>
                <a:ea typeface="Century Gothic"/>
                <a:cs typeface="Century Gothic"/>
                <a:sym typeface="Century Gothic"/>
              </a:rPr>
              <a:t>cigs ∗ faminc</a:t>
            </a:r>
            <a:r>
              <a:rPr lang="en-GB" sz="2200">
                <a:latin typeface="Century Gothic"/>
                <a:ea typeface="Century Gothic"/>
                <a:cs typeface="Century Gothic"/>
                <a:sym typeface="Century Gothic"/>
              </a:rPr>
              <a:t>. Estimate the model. Derive the equation for partial effect of cigs. Calculate and perform a test of significance on the partial effect of </a:t>
            </a:r>
            <a:r>
              <a:rPr lang="en-GB" sz="2200" b="1" i="1">
                <a:latin typeface="Century Gothic"/>
                <a:ea typeface="Century Gothic"/>
                <a:cs typeface="Century Gothic"/>
                <a:sym typeface="Century Gothic"/>
              </a:rPr>
              <a:t>cigs</a:t>
            </a:r>
            <a:r>
              <a:rPr lang="en-GB" sz="2200">
                <a:latin typeface="Century Gothic"/>
                <a:ea typeface="Century Gothic"/>
                <a:cs typeface="Century Gothic"/>
                <a:sym typeface="Century Gothic"/>
              </a:rPr>
              <a:t> for an average family income level. (using margins command in R). Is the sign of </a:t>
            </a:r>
            <a:r>
              <a:rPr lang="en-GB" sz="2200" i="1">
                <a:latin typeface="Century Gothic"/>
                <a:ea typeface="Century Gothic"/>
                <a:cs typeface="Century Gothic"/>
                <a:sym typeface="Century Gothic"/>
              </a:rPr>
              <a:t>β</a:t>
            </a:r>
            <a:r>
              <a:rPr lang="en-GB" sz="2200" baseline="-25000">
                <a:latin typeface="Century Gothic"/>
                <a:ea typeface="Century Gothic"/>
                <a:cs typeface="Century Gothic"/>
                <a:sym typeface="Century Gothic"/>
              </a:rPr>
              <a:t>3 </a:t>
            </a:r>
            <a:r>
              <a:rPr lang="en-GB" sz="2200">
                <a:latin typeface="Century Gothic"/>
                <a:ea typeface="Century Gothic"/>
                <a:cs typeface="Century Gothic"/>
                <a:sym typeface="Century Gothic"/>
              </a:rPr>
              <a:t>as expected?</a:t>
            </a:r>
            <a:endParaRPr sz="2200">
              <a:latin typeface="Century Gothic"/>
              <a:ea typeface="Century Gothic"/>
              <a:cs typeface="Century Gothic"/>
              <a:sym typeface="Century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(answer)</a:t>
            </a:r>
            <a:endParaRPr/>
          </a:p>
          <a:p>
            <a:pPr marL="0" lvl="0" indent="0" algn="l" rtl="0">
              <a:spcBef>
                <a:spcPts val="0"/>
              </a:spcBef>
              <a:spcAft>
                <a:spcPts val="0"/>
              </a:spcAft>
              <a:buNone/>
            </a:pPr>
            <a:endParaRPr/>
          </a:p>
        </p:txBody>
      </p:sp>
      <p:pic>
        <p:nvPicPr>
          <p:cNvPr id="461" name="Google Shape;461;p70"/>
          <p:cNvPicPr preferRelativeResize="0"/>
          <p:nvPr/>
        </p:nvPicPr>
        <p:blipFill rotWithShape="1">
          <a:blip r:embed="rId3">
            <a:alphaModFix/>
          </a:blip>
          <a:srcRect b="378"/>
          <a:stretch/>
        </p:blipFill>
        <p:spPr>
          <a:xfrm>
            <a:off x="729450" y="2003525"/>
            <a:ext cx="4005726" cy="2831650"/>
          </a:xfrm>
          <a:prstGeom prst="rect">
            <a:avLst/>
          </a:prstGeom>
          <a:noFill/>
          <a:ln>
            <a:noFill/>
          </a:ln>
        </p:spPr>
      </p:pic>
      <p:sp>
        <p:nvSpPr>
          <p:cNvPr id="5" name="Oval 4"/>
          <p:cNvSpPr/>
          <p:nvPr/>
        </p:nvSpPr>
        <p:spPr>
          <a:xfrm>
            <a:off x="2876549" y="2588525"/>
            <a:ext cx="771525" cy="4112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1636748" y="3952875"/>
            <a:ext cx="534951" cy="2851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(answer)</a:t>
            </a:r>
            <a:endParaRPr/>
          </a:p>
          <a:p>
            <a:pPr marL="0" lvl="0" indent="0" algn="l" rtl="0">
              <a:spcBef>
                <a:spcPts val="0"/>
              </a:spcBef>
              <a:spcAft>
                <a:spcPts val="0"/>
              </a:spcAft>
              <a:buNone/>
            </a:pPr>
            <a:endParaRPr/>
          </a:p>
        </p:txBody>
      </p:sp>
      <p:sp>
        <p:nvSpPr>
          <p:cNvPr id="467" name="Google Shape;467;p71"/>
          <p:cNvSpPr txBox="1"/>
          <p:nvPr/>
        </p:nvSpPr>
        <p:spPr>
          <a:xfrm>
            <a:off x="729450" y="4153655"/>
            <a:ext cx="8115300" cy="810000"/>
          </a:xfrm>
          <a:prstGeom prst="rect">
            <a:avLst/>
          </a:prstGeom>
          <a:noFill/>
          <a:ln>
            <a:noFill/>
          </a:ln>
        </p:spPr>
        <p:txBody>
          <a:bodyPr spcFirstLastPara="1" wrap="square" lIns="0" tIns="12675" rIns="0" bIns="0" anchor="t" anchorCtr="0">
            <a:noAutofit/>
          </a:bodyPr>
          <a:lstStyle/>
          <a:p>
            <a:pPr marL="25400" marR="12700" lvl="0" indent="0" algn="l" rtl="0">
              <a:lnSpc>
                <a:spcPct val="102600"/>
              </a:lnSpc>
              <a:spcBef>
                <a:spcPts val="0"/>
              </a:spcBef>
              <a:spcAft>
                <a:spcPts val="0"/>
              </a:spcAft>
              <a:buNone/>
            </a:pPr>
            <a:r>
              <a:rPr lang="en-GB" sz="2400">
                <a:solidFill>
                  <a:schemeClr val="accent1"/>
                </a:solidFill>
                <a:latin typeface="Century Gothic"/>
                <a:ea typeface="Century Gothic"/>
                <a:cs typeface="Century Gothic"/>
                <a:sym typeface="Century Gothic"/>
              </a:rPr>
              <a:t>It is the average change in birth weight when </a:t>
            </a:r>
            <a:r>
              <a:rPr lang="en-GB" sz="2400" b="1" i="1">
                <a:solidFill>
                  <a:schemeClr val="accent1"/>
                </a:solidFill>
                <a:latin typeface="Century Gothic"/>
                <a:ea typeface="Century Gothic"/>
                <a:cs typeface="Century Gothic"/>
                <a:sym typeface="Century Gothic"/>
              </a:rPr>
              <a:t>cigs (faminc)</a:t>
            </a:r>
            <a:r>
              <a:rPr lang="en-GB" sz="2400">
                <a:solidFill>
                  <a:schemeClr val="accent1"/>
                </a:solidFill>
                <a:latin typeface="Century Gothic"/>
                <a:ea typeface="Century Gothic"/>
                <a:cs typeface="Century Gothic"/>
                <a:sym typeface="Century Gothic"/>
              </a:rPr>
              <a:t> increases  by one unit.</a:t>
            </a:r>
            <a:endParaRPr sz="2400">
              <a:solidFill>
                <a:schemeClr val="accent1"/>
              </a:solidFill>
              <a:latin typeface="Century Gothic"/>
              <a:ea typeface="Century Gothic"/>
              <a:cs typeface="Century Gothic"/>
              <a:sym typeface="Century Gothic"/>
            </a:endParaRPr>
          </a:p>
        </p:txBody>
      </p:sp>
      <p:sp>
        <p:nvSpPr>
          <p:cNvPr id="468" name="Google Shape;468;p71"/>
          <p:cNvSpPr txBox="1"/>
          <p:nvPr/>
        </p:nvSpPr>
        <p:spPr>
          <a:xfrm>
            <a:off x="3120600" y="2571750"/>
            <a:ext cx="2902800" cy="569400"/>
          </a:xfrm>
          <a:prstGeom prst="rect">
            <a:avLst/>
          </a:prstGeom>
          <a:blipFill rotWithShape="1">
            <a:blip r:embed="rId3">
              <a:alphaModFix/>
            </a:blip>
            <a:stretch>
              <a:fillRect l="-2189" t="-4759" r="-2189" b="-17458"/>
            </a:stretch>
          </a:blip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GB" sz="3300">
                <a:latin typeface="Calibri"/>
                <a:ea typeface="Calibri"/>
                <a:cs typeface="Calibri"/>
                <a:sym typeface="Calibri"/>
              </a:rPr>
              <a:t> </a:t>
            </a:r>
            <a:endParaRPr sz="2500"/>
          </a:p>
        </p:txBody>
      </p:sp>
      <p:sp>
        <p:nvSpPr>
          <p:cNvPr id="469" name="Google Shape;469;p71"/>
          <p:cNvSpPr txBox="1"/>
          <p:nvPr/>
        </p:nvSpPr>
        <p:spPr>
          <a:xfrm>
            <a:off x="3120601" y="3362700"/>
            <a:ext cx="2902800" cy="569400"/>
          </a:xfrm>
          <a:prstGeom prst="rect">
            <a:avLst/>
          </a:prstGeom>
          <a:blipFill rotWithShape="1">
            <a:blip r:embed="rId4">
              <a:alphaModFix/>
            </a:blip>
            <a:stretch>
              <a:fillRect l="-2369" t="-4759" r="-2369" b="-17458"/>
            </a:stretch>
          </a:blip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GB" sz="3300">
                <a:latin typeface="Calibri"/>
                <a:ea typeface="Calibri"/>
                <a:cs typeface="Calibri"/>
                <a:sym typeface="Calibri"/>
              </a:rPr>
              <a:t> </a:t>
            </a:r>
            <a:endParaRPr sz="2500"/>
          </a:p>
        </p:txBody>
      </p:sp>
      <p:sp>
        <p:nvSpPr>
          <p:cNvPr id="470" name="Google Shape;470;p71"/>
          <p:cNvSpPr txBox="1"/>
          <p:nvPr/>
        </p:nvSpPr>
        <p:spPr>
          <a:xfrm>
            <a:off x="1527000" y="2075388"/>
            <a:ext cx="6090000" cy="274800"/>
          </a:xfrm>
          <a:prstGeom prst="rect">
            <a:avLst/>
          </a:prstGeom>
          <a:blipFill rotWithShape="1">
            <a:blip r:embed="rId5">
              <a:alphaModFix/>
            </a:blip>
            <a:stretch>
              <a:fillRect l="-939" t="-3328" b="-33327"/>
            </a:stretch>
          </a:blip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GB" sz="3300">
                <a:latin typeface="Calibri"/>
                <a:ea typeface="Calibri"/>
                <a:cs typeface="Calibri"/>
                <a:sym typeface="Calibri"/>
              </a:rPr>
              <a:t> </a:t>
            </a:r>
            <a:endParaRPr sz="25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(answer)</a:t>
            </a:r>
            <a:endParaRPr/>
          </a:p>
          <a:p>
            <a:pPr marL="0" lvl="0" indent="0" algn="l" rtl="0">
              <a:spcBef>
                <a:spcPts val="0"/>
              </a:spcBef>
              <a:spcAft>
                <a:spcPts val="0"/>
              </a:spcAft>
              <a:buNone/>
            </a:pPr>
            <a:endParaRPr/>
          </a:p>
        </p:txBody>
      </p:sp>
      <p:pic>
        <p:nvPicPr>
          <p:cNvPr id="476" name="Google Shape;476;p72"/>
          <p:cNvPicPr preferRelativeResize="0"/>
          <p:nvPr/>
        </p:nvPicPr>
        <p:blipFill rotWithShape="1">
          <a:blip r:embed="rId3">
            <a:alphaModFix/>
          </a:blip>
          <a:srcRect/>
          <a:stretch/>
        </p:blipFill>
        <p:spPr>
          <a:xfrm>
            <a:off x="729450" y="1853850"/>
            <a:ext cx="4259476" cy="3201725"/>
          </a:xfrm>
          <a:prstGeom prst="rect">
            <a:avLst/>
          </a:prstGeom>
          <a:noFill/>
          <a:ln>
            <a:noFill/>
          </a:ln>
        </p:spPr>
      </p:pic>
      <p:sp>
        <p:nvSpPr>
          <p:cNvPr id="4" name="Oval 3"/>
          <p:cNvSpPr/>
          <p:nvPr/>
        </p:nvSpPr>
        <p:spPr>
          <a:xfrm>
            <a:off x="2422048" y="4564744"/>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Oval 4"/>
          <p:cNvSpPr/>
          <p:nvPr/>
        </p:nvSpPr>
        <p:spPr>
          <a:xfrm>
            <a:off x="2250598" y="3720267"/>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1345723" y="2620678"/>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(answer)</a:t>
            </a:r>
            <a:endParaRPr/>
          </a:p>
          <a:p>
            <a:pPr marL="0" lvl="0" indent="0" algn="l" rtl="0">
              <a:spcBef>
                <a:spcPts val="0"/>
              </a:spcBef>
              <a:spcAft>
                <a:spcPts val="0"/>
              </a:spcAft>
              <a:buNone/>
            </a:pPr>
            <a:endParaRPr/>
          </a:p>
        </p:txBody>
      </p:sp>
      <p:pic>
        <p:nvPicPr>
          <p:cNvPr id="482" name="Google Shape;482;p73"/>
          <p:cNvPicPr preferRelativeResize="0"/>
          <p:nvPr/>
        </p:nvPicPr>
        <p:blipFill rotWithShape="1">
          <a:blip r:embed="rId3">
            <a:alphaModFix/>
          </a:blip>
          <a:srcRect/>
          <a:stretch/>
        </p:blipFill>
        <p:spPr>
          <a:xfrm>
            <a:off x="729446" y="1956429"/>
            <a:ext cx="6655298" cy="2718034"/>
          </a:xfrm>
          <a:prstGeom prst="rect">
            <a:avLst/>
          </a:prstGeom>
          <a:noFill/>
          <a:ln>
            <a:noFill/>
          </a:ln>
        </p:spPr>
      </p:pic>
      <p:sp>
        <p:nvSpPr>
          <p:cNvPr id="4" name="Oval 3"/>
          <p:cNvSpPr/>
          <p:nvPr/>
        </p:nvSpPr>
        <p:spPr>
          <a:xfrm>
            <a:off x="1917223" y="3612244"/>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Oval 4"/>
          <p:cNvSpPr/>
          <p:nvPr/>
        </p:nvSpPr>
        <p:spPr>
          <a:xfrm>
            <a:off x="3536473" y="3612244"/>
            <a:ext cx="698090" cy="38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Multiple linear regression # 2</a:t>
            </a:r>
            <a:endParaRPr/>
          </a:p>
        </p:txBody>
      </p:sp>
      <mc:AlternateContent xmlns:mc="http://schemas.openxmlformats.org/markup-compatibility/2006" xmlns:a14="http://schemas.microsoft.com/office/drawing/2010/main">
        <mc:Choice Requires="a14">
          <p:sp>
            <p:nvSpPr>
              <p:cNvPr id="488" name="Google Shape;488;p74"/>
              <p:cNvSpPr txBox="1">
                <a:spLocks noGrp="1"/>
              </p:cNvSpPr>
              <p:nvPr>
                <p:ph type="body" idx="1"/>
              </p:nvPr>
            </p:nvSpPr>
            <p:spPr>
              <a:xfrm>
                <a:off x="729450" y="2012199"/>
                <a:ext cx="7688700" cy="277887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400" dirty="0" smtClean="0">
                    <a:latin typeface="Century Gothic"/>
                    <a:ea typeface="Century Gothic"/>
                    <a:cs typeface="Century Gothic"/>
                    <a:sym typeface="Century Gothic"/>
                  </a:rPr>
                  <a:t>Imagine that we want to regress the standardized  final score </a:t>
                </a:r>
                <a:r>
                  <a:rPr lang="en-GB" sz="2400" b="1" i="1" dirty="0">
                    <a:latin typeface="Century Gothic"/>
                    <a:ea typeface="Century Gothic"/>
                    <a:cs typeface="Century Gothic"/>
                    <a:sym typeface="Century Gothic"/>
                  </a:rPr>
                  <a:t>(</a:t>
                </a:r>
                <a:r>
                  <a:rPr lang="en-GB" sz="2400" b="1" i="1" dirty="0" err="1">
                    <a:latin typeface="Century Gothic"/>
                    <a:ea typeface="Century Gothic"/>
                    <a:cs typeface="Century Gothic"/>
                    <a:sym typeface="Century Gothic"/>
                  </a:rPr>
                  <a:t>stndfnl</a:t>
                </a:r>
                <a:r>
                  <a:rPr lang="en-GB" sz="2400" b="1" i="1" dirty="0">
                    <a:latin typeface="Century Gothic"/>
                    <a:ea typeface="Century Gothic"/>
                    <a:cs typeface="Century Gothic"/>
                    <a:sym typeface="Century Gothic"/>
                  </a:rPr>
                  <a:t>)</a:t>
                </a:r>
                <a:r>
                  <a:rPr lang="en-GB" sz="2400" dirty="0">
                    <a:latin typeface="Century Gothic"/>
                    <a:ea typeface="Century Gothic"/>
                    <a:cs typeface="Century Gothic"/>
                    <a:sym typeface="Century Gothic"/>
                  </a:rPr>
                  <a:t> on the attendance rate </a:t>
                </a:r>
                <a:r>
                  <a:rPr lang="en-GB" sz="2400" b="1" i="1" dirty="0">
                    <a:latin typeface="Century Gothic"/>
                    <a:ea typeface="Century Gothic"/>
                    <a:cs typeface="Century Gothic"/>
                    <a:sym typeface="Century Gothic"/>
                  </a:rPr>
                  <a:t>(</a:t>
                </a:r>
                <a:r>
                  <a:rPr lang="en-GB" sz="2400" b="1" i="1" dirty="0" err="1">
                    <a:latin typeface="Century Gothic"/>
                    <a:ea typeface="Century Gothic"/>
                    <a:cs typeface="Century Gothic"/>
                    <a:sym typeface="Century Gothic"/>
                  </a:rPr>
                  <a:t>atndrte</a:t>
                </a:r>
                <a:r>
                  <a:rPr lang="en-GB" sz="2400" b="1" i="1" dirty="0">
                    <a:latin typeface="Century Gothic"/>
                    <a:ea typeface="Century Gothic"/>
                    <a:cs typeface="Century Gothic"/>
                    <a:sym typeface="Century Gothic"/>
                  </a:rPr>
                  <a:t>)</a:t>
                </a:r>
                <a:r>
                  <a:rPr lang="en-GB" sz="2400" dirty="0">
                    <a:latin typeface="Century Gothic"/>
                    <a:ea typeface="Century Gothic"/>
                    <a:cs typeface="Century Gothic"/>
                    <a:sym typeface="Century Gothic"/>
                  </a:rPr>
                  <a:t> prior college grade point average </a:t>
                </a:r>
                <a:r>
                  <a:rPr lang="en-GB" sz="2400" b="1" i="1" dirty="0">
                    <a:latin typeface="Century Gothic"/>
                    <a:ea typeface="Century Gothic"/>
                    <a:cs typeface="Century Gothic"/>
                    <a:sym typeface="Century Gothic"/>
                  </a:rPr>
                  <a:t>(</a:t>
                </a:r>
                <a:r>
                  <a:rPr lang="en-GB" sz="2400" b="1" i="1" dirty="0" err="1">
                    <a:latin typeface="Century Gothic"/>
                    <a:ea typeface="Century Gothic"/>
                    <a:cs typeface="Century Gothic"/>
                    <a:sym typeface="Century Gothic"/>
                  </a:rPr>
                  <a:t>priGPA</a:t>
                </a:r>
                <a:r>
                  <a:rPr lang="en-GB" sz="2400" b="1" i="1" dirty="0">
                    <a:latin typeface="Century Gothic"/>
                    <a:ea typeface="Century Gothic"/>
                    <a:cs typeface="Century Gothic"/>
                    <a:sym typeface="Century Gothic"/>
                  </a:rPr>
                  <a:t>)</a:t>
                </a:r>
                <a:r>
                  <a:rPr lang="en-GB" sz="2400" dirty="0">
                    <a:latin typeface="Century Gothic"/>
                    <a:ea typeface="Century Gothic"/>
                    <a:cs typeface="Century Gothic"/>
                    <a:sym typeface="Century Gothic"/>
                  </a:rPr>
                  <a:t> and ACT test score </a:t>
                </a:r>
                <a:r>
                  <a:rPr lang="en-GB" sz="2400" b="1" i="1" dirty="0">
                    <a:latin typeface="Century Gothic"/>
                    <a:ea typeface="Century Gothic"/>
                    <a:cs typeface="Century Gothic"/>
                    <a:sym typeface="Century Gothic"/>
                  </a:rPr>
                  <a:t>(ACT)</a:t>
                </a:r>
                <a:r>
                  <a:rPr lang="en-GB" sz="2400" dirty="0">
                    <a:latin typeface="Century Gothic"/>
                    <a:ea typeface="Century Gothic"/>
                    <a:cs typeface="Century Gothic"/>
                    <a:sym typeface="Century Gothic"/>
                  </a:rPr>
                  <a:t> in the following way</a:t>
                </a:r>
                <a:r>
                  <a:rPr lang="en-GB" sz="2400" dirty="0" smtClean="0">
                    <a:latin typeface="Century Gothic"/>
                    <a:ea typeface="Century Gothic"/>
                    <a:cs typeface="Century Gothic"/>
                    <a:sym typeface="Century Gothic"/>
                  </a:rPr>
                  <a:t>:</a:t>
                </a:r>
              </a:p>
              <a:p>
                <a:pPr marL="0" lvl="0" indent="0" algn="l" rtl="0">
                  <a:lnSpc>
                    <a:spcPct val="100000"/>
                  </a:lnSpc>
                  <a:spcBef>
                    <a:spcPts val="0"/>
                  </a:spcBef>
                  <a:spcAft>
                    <a:spcPts val="0"/>
                  </a:spcAft>
                  <a:buNone/>
                </a:pPr>
                <a:endParaRPr lang="ru-RU" sz="2400" dirty="0" smtClean="0">
                  <a:latin typeface="Century Gothic"/>
                  <a:ea typeface="Century Gothic"/>
                  <a:cs typeface="Century Gothic"/>
                  <a:sym typeface="Century Gothic"/>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t-EE" sz="1600" b="0" i="1" smtClean="0">
                          <a:latin typeface="Cambria Math" panose="02040503050406030204" pitchFamily="18" charset="0"/>
                          <a:ea typeface="Century Gothic"/>
                          <a:cs typeface="Century Gothic"/>
                          <a:sym typeface="Century Gothic"/>
                        </a:rPr>
                        <m:t>𝑠𝑡𝑑𝑛𝑓𝑛𝑙</m:t>
                      </m:r>
                      <m:r>
                        <a:rPr lang="en-US" sz="1600" b="0" i="1" smtClean="0">
                          <a:latin typeface="Cambria Math" panose="02040503050406030204" pitchFamily="18" charset="0"/>
                          <a:ea typeface="Century Gothic"/>
                          <a:cs typeface="Century Gothic"/>
                          <a:sym typeface="Century Gothic"/>
                        </a:rPr>
                        <m:t>= </m:t>
                      </m:r>
                      <m:sSub>
                        <m:sSubPr>
                          <m:ctrlPr>
                            <a:rPr lang="en-US" sz="1600" b="0" i="1" smtClean="0">
                              <a:latin typeface="Cambria Math" panose="02040503050406030204" pitchFamily="18" charset="0"/>
                              <a:sym typeface="Century Gothic"/>
                            </a:rPr>
                          </m:ctrlPr>
                        </m:sSubPr>
                        <m:e>
                          <m:r>
                            <a:rPr lang="en-US" sz="1600" b="0" i="1" smtClean="0">
                              <a:latin typeface="Cambria Math" panose="02040503050406030204" pitchFamily="18" charset="0"/>
                              <a:ea typeface="Cambria Math" panose="02040503050406030204" pitchFamily="18" charset="0"/>
                              <a:sym typeface="Century Gothic"/>
                            </a:rPr>
                            <m:t>𝛽</m:t>
                          </m:r>
                        </m:e>
                        <m:sub>
                          <m:r>
                            <a:rPr lang="en-US" sz="1600" b="0" i="1" smtClean="0">
                              <a:latin typeface="Cambria Math" panose="02040503050406030204" pitchFamily="18" charset="0"/>
                              <a:sym typeface="Century Gothic"/>
                            </a:rPr>
                            <m:t>0</m:t>
                          </m:r>
                        </m:sub>
                      </m:sSub>
                      <m:r>
                        <a:rPr lang="en-US" sz="1600" b="0" i="1" smtClean="0">
                          <a:latin typeface="Cambria Math" panose="02040503050406030204" pitchFamily="18" charset="0"/>
                          <a:sym typeface="Century Gothic"/>
                        </a:rPr>
                        <m:t>+</m:t>
                      </m:r>
                      <m:sSub>
                        <m:sSubPr>
                          <m:ctrlPr>
                            <a:rPr lang="en-US" sz="1600" i="1">
                              <a:latin typeface="Cambria Math" panose="02040503050406030204" pitchFamily="18" charset="0"/>
                              <a:sym typeface="Century Gothic"/>
                            </a:rPr>
                          </m:ctrlPr>
                        </m:sSubPr>
                        <m:e>
                          <m:r>
                            <a:rPr lang="en-US" sz="1600" i="1">
                              <a:latin typeface="Cambria Math" panose="02040503050406030204" pitchFamily="18" charset="0"/>
                              <a:ea typeface="Cambria Math" panose="02040503050406030204" pitchFamily="18" charset="0"/>
                              <a:sym typeface="Century Gothic"/>
                            </a:rPr>
                            <m:t>𝛽</m:t>
                          </m:r>
                        </m:e>
                        <m:sub>
                          <m:r>
                            <a:rPr lang="en-US" sz="1600" b="0" i="1" smtClean="0">
                              <a:latin typeface="Cambria Math" panose="02040503050406030204" pitchFamily="18" charset="0"/>
                              <a:ea typeface="Cambria Math" panose="02040503050406030204" pitchFamily="18" charset="0"/>
                              <a:sym typeface="Century Gothic"/>
                            </a:rPr>
                            <m:t>1</m:t>
                          </m:r>
                        </m:sub>
                      </m:sSub>
                      <m:r>
                        <a:rPr lang="en-US" sz="1600" b="0" i="1" smtClean="0">
                          <a:latin typeface="Cambria Math" panose="02040503050406030204" pitchFamily="18" charset="0"/>
                          <a:sym typeface="Century Gothic"/>
                        </a:rPr>
                        <m:t>∗</m:t>
                      </m:r>
                      <m:r>
                        <a:rPr lang="en-US" sz="1600" b="0" i="1" smtClean="0">
                          <a:latin typeface="Cambria Math" panose="02040503050406030204" pitchFamily="18" charset="0"/>
                          <a:sym typeface="Century Gothic"/>
                        </a:rPr>
                        <m:t>𝑎𝑡𝑛𝑑𝑟𝑡𝑒</m:t>
                      </m:r>
                      <m:r>
                        <a:rPr lang="en-US" sz="1600" b="0" i="1" smtClean="0">
                          <a:latin typeface="Cambria Math" panose="02040503050406030204" pitchFamily="18" charset="0"/>
                          <a:sym typeface="Century Gothic"/>
                        </a:rPr>
                        <m:t>+</m:t>
                      </m:r>
                      <m:sSub>
                        <m:sSubPr>
                          <m:ctrlPr>
                            <a:rPr lang="en-US" sz="1600" i="1">
                              <a:latin typeface="Cambria Math" panose="02040503050406030204" pitchFamily="18" charset="0"/>
                              <a:sym typeface="Century Gothic"/>
                            </a:rPr>
                          </m:ctrlPr>
                        </m:sSubPr>
                        <m:e>
                          <m:r>
                            <a:rPr lang="en-US" sz="1600" i="1">
                              <a:latin typeface="Cambria Math" panose="02040503050406030204" pitchFamily="18" charset="0"/>
                              <a:ea typeface="Cambria Math" panose="02040503050406030204" pitchFamily="18" charset="0"/>
                              <a:sym typeface="Century Gothic"/>
                            </a:rPr>
                            <m:t>𝛽</m:t>
                          </m:r>
                        </m:e>
                        <m:sub>
                          <m:r>
                            <a:rPr lang="en-US" sz="1600" b="0" i="1" smtClean="0">
                              <a:latin typeface="Cambria Math" panose="02040503050406030204" pitchFamily="18" charset="0"/>
                              <a:ea typeface="Cambria Math" panose="02040503050406030204" pitchFamily="18" charset="0"/>
                              <a:sym typeface="Century Gothic"/>
                            </a:rPr>
                            <m:t>2</m:t>
                          </m:r>
                        </m:sub>
                      </m:sSub>
                      <m:r>
                        <a:rPr lang="en-US" sz="1600" i="1">
                          <a:latin typeface="Cambria Math" panose="02040503050406030204" pitchFamily="18" charset="0"/>
                          <a:sym typeface="Century Gothic"/>
                        </a:rPr>
                        <m:t>∗</m:t>
                      </m:r>
                      <m:r>
                        <a:rPr lang="en-US" sz="1600" b="0" i="1" smtClean="0">
                          <a:latin typeface="Cambria Math" panose="02040503050406030204" pitchFamily="18" charset="0"/>
                          <a:sym typeface="Century Gothic"/>
                        </a:rPr>
                        <m:t>𝑝𝑟𝑖𝐺𝑃𝐴</m:t>
                      </m:r>
                      <m:r>
                        <a:rPr lang="en-US" sz="1600" b="0" i="1" smtClean="0">
                          <a:latin typeface="Cambria Math" panose="02040503050406030204" pitchFamily="18" charset="0"/>
                          <a:sym typeface="Century Gothic"/>
                        </a:rPr>
                        <m:t>+</m:t>
                      </m:r>
                      <m:sSub>
                        <m:sSubPr>
                          <m:ctrlPr>
                            <a:rPr lang="en-US" sz="1600" i="1">
                              <a:latin typeface="Cambria Math" panose="02040503050406030204" pitchFamily="18" charset="0"/>
                              <a:sym typeface="Century Gothic"/>
                            </a:rPr>
                          </m:ctrlPr>
                        </m:sSubPr>
                        <m:e>
                          <m:r>
                            <a:rPr lang="en-US" sz="1600" i="1">
                              <a:latin typeface="Cambria Math" panose="02040503050406030204" pitchFamily="18" charset="0"/>
                              <a:ea typeface="Cambria Math" panose="02040503050406030204" pitchFamily="18" charset="0"/>
                              <a:sym typeface="Century Gothic"/>
                            </a:rPr>
                            <m:t>𝛽</m:t>
                          </m:r>
                        </m:e>
                        <m:sub>
                          <m:r>
                            <a:rPr lang="en-US" sz="1600" b="0" i="1" smtClean="0">
                              <a:latin typeface="Cambria Math" panose="02040503050406030204" pitchFamily="18" charset="0"/>
                              <a:ea typeface="Cambria Math" panose="02040503050406030204" pitchFamily="18" charset="0"/>
                              <a:sym typeface="Century Gothic"/>
                            </a:rPr>
                            <m:t>3</m:t>
                          </m:r>
                        </m:sub>
                      </m:sSub>
                      <m:r>
                        <a:rPr lang="en-US" sz="1600" i="1">
                          <a:latin typeface="Cambria Math" panose="02040503050406030204" pitchFamily="18" charset="0"/>
                          <a:sym typeface="Century Gothic"/>
                        </a:rPr>
                        <m:t>∗</m:t>
                      </m:r>
                      <m:sSup>
                        <m:sSupPr>
                          <m:ctrlPr>
                            <a:rPr lang="en-US" sz="1600" i="1" smtClean="0">
                              <a:latin typeface="Cambria Math" panose="02040503050406030204" pitchFamily="18" charset="0"/>
                              <a:sym typeface="Century Gothic"/>
                            </a:rPr>
                          </m:ctrlPr>
                        </m:sSupPr>
                        <m:e>
                          <m:r>
                            <a:rPr lang="en-US" sz="1600" i="1">
                              <a:latin typeface="Cambria Math" panose="02040503050406030204" pitchFamily="18" charset="0"/>
                              <a:sym typeface="Century Gothic"/>
                            </a:rPr>
                            <m:t>𝑝𝑟𝑖𝐺𝑃𝐴</m:t>
                          </m:r>
                          <m:r>
                            <m:rPr>
                              <m:nor/>
                            </m:rPr>
                            <a:rPr lang="en-US" sz="1600" dirty="0">
                              <a:latin typeface="Century Gothic"/>
                              <a:ea typeface="Century Gothic"/>
                              <a:cs typeface="Century Gothic"/>
                              <a:sym typeface="Century Gothic"/>
                            </a:rPr>
                            <m:t> </m:t>
                          </m:r>
                        </m:e>
                        <m:sup>
                          <m:r>
                            <a:rPr lang="en-US" sz="1600" b="0" i="1" smtClean="0">
                              <a:latin typeface="Cambria Math" panose="02040503050406030204" pitchFamily="18" charset="0"/>
                              <a:sym typeface="Century Gothic"/>
                            </a:rPr>
                            <m:t>2</m:t>
                          </m:r>
                        </m:sup>
                      </m:sSup>
                      <m:r>
                        <a:rPr lang="en-US" sz="1600" b="0" i="1" smtClean="0">
                          <a:latin typeface="Cambria Math" panose="02040503050406030204" pitchFamily="18" charset="0"/>
                          <a:sym typeface="Century Gothic"/>
                        </a:rPr>
                        <m:t>+</m:t>
                      </m:r>
                      <m:sSub>
                        <m:sSubPr>
                          <m:ctrlPr>
                            <a:rPr lang="en-US" sz="1600" i="1">
                              <a:latin typeface="Cambria Math" panose="02040503050406030204" pitchFamily="18" charset="0"/>
                              <a:sym typeface="Century Gothic"/>
                            </a:rPr>
                          </m:ctrlPr>
                        </m:sSubPr>
                        <m:e>
                          <m:r>
                            <a:rPr lang="en-US" sz="1600" i="1">
                              <a:latin typeface="Cambria Math" panose="02040503050406030204" pitchFamily="18" charset="0"/>
                              <a:ea typeface="Cambria Math" panose="02040503050406030204" pitchFamily="18" charset="0"/>
                              <a:sym typeface="Century Gothic"/>
                            </a:rPr>
                            <m:t>𝛽</m:t>
                          </m:r>
                        </m:e>
                        <m:sub>
                          <m:r>
                            <a:rPr lang="en-US" sz="1600" b="0" i="1" smtClean="0">
                              <a:latin typeface="Cambria Math" panose="02040503050406030204" pitchFamily="18" charset="0"/>
                              <a:ea typeface="Cambria Math" panose="02040503050406030204" pitchFamily="18" charset="0"/>
                              <a:sym typeface="Century Gothic"/>
                            </a:rPr>
                            <m:t>4</m:t>
                          </m:r>
                        </m:sub>
                      </m:sSub>
                      <m:r>
                        <a:rPr lang="en-US" sz="1600" i="1">
                          <a:latin typeface="Cambria Math" panose="02040503050406030204" pitchFamily="18" charset="0"/>
                          <a:sym typeface="Century Gothic"/>
                        </a:rPr>
                        <m:t>∗</m:t>
                      </m:r>
                      <m:r>
                        <a:rPr lang="en-US" sz="1600" i="1">
                          <a:latin typeface="Cambria Math" panose="02040503050406030204" pitchFamily="18" charset="0"/>
                          <a:sym typeface="Century Gothic"/>
                        </a:rPr>
                        <m:t>𝑎𝑡𝑛𝑑𝑟𝑡𝑒</m:t>
                      </m:r>
                      <m:r>
                        <a:rPr lang="en-US" sz="1600" b="0" i="1" smtClean="0">
                          <a:latin typeface="Cambria Math" panose="02040503050406030204" pitchFamily="18" charset="0"/>
                          <a:sym typeface="Century Gothic"/>
                        </a:rPr>
                        <m:t>+</m:t>
                      </m:r>
                      <m:r>
                        <a:rPr lang="en-US" sz="1600" b="0" i="1" smtClean="0">
                          <a:latin typeface="Cambria Math" panose="02040503050406030204" pitchFamily="18" charset="0"/>
                          <a:sym typeface="Century Gothic"/>
                        </a:rPr>
                        <m:t>𝑢</m:t>
                      </m:r>
                    </m:oMath>
                  </m:oMathPara>
                </a14:m>
                <a:endParaRPr sz="2400" dirty="0">
                  <a:latin typeface="Century Gothic"/>
                  <a:ea typeface="Century Gothic"/>
                  <a:cs typeface="Century Gothic"/>
                  <a:sym typeface="Century Gothic"/>
                </a:endParaRPr>
              </a:p>
            </p:txBody>
          </p:sp>
        </mc:Choice>
        <mc:Fallback xmlns="">
          <p:sp>
            <p:nvSpPr>
              <p:cNvPr id="488" name="Google Shape;488;p74"/>
              <p:cNvSpPr txBox="1">
                <a:spLocks noGrp="1" noRot="1" noChangeAspect="1" noMove="1" noResize="1" noEditPoints="1" noAdjustHandles="1" noChangeArrowheads="1" noChangeShapeType="1" noTextEdit="1"/>
              </p:cNvSpPr>
              <p:nvPr>
                <p:ph type="body" idx="1"/>
              </p:nvPr>
            </p:nvSpPr>
            <p:spPr>
              <a:xfrm>
                <a:off x="729450" y="2012199"/>
                <a:ext cx="7688700" cy="2778875"/>
              </a:xfrm>
              <a:prstGeom prst="rect">
                <a:avLst/>
              </a:prstGeom>
              <a:blipFill>
                <a:blip r:embed="rId3"/>
                <a:stretch>
                  <a:fillRect l="-1269" r="-1427"/>
                </a:stretch>
              </a:blipFill>
            </p:spPr>
            <p:txBody>
              <a:bodyPr/>
              <a:lstStyle/>
              <a:p>
                <a:r>
                  <a:rPr lang="uk-UA">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Multiple linear regression # 2 </a:t>
            </a:r>
            <a:endParaRPr/>
          </a:p>
        </p:txBody>
      </p:sp>
      <mc:AlternateContent xmlns:mc="http://schemas.openxmlformats.org/markup-compatibility/2006" xmlns:a14="http://schemas.microsoft.com/office/drawing/2010/main">
        <mc:Choice Requires="a14">
          <p:sp>
            <p:nvSpPr>
              <p:cNvPr id="495" name="Google Shape;495;p7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Aft>
                    <a:spcPts val="1600"/>
                  </a:spcAft>
                  <a:buNone/>
                </a:pPr>
                <a:r>
                  <a:rPr lang="en-GB" sz="2400" dirty="0" smtClean="0">
                    <a:latin typeface="Century Gothic"/>
                    <a:ea typeface="Century Gothic"/>
                    <a:cs typeface="Century Gothic"/>
                    <a:sym typeface="Century Gothic"/>
                  </a:rPr>
                  <a:t>What is the expected sign of the coefficient of attendance rate? What could be the idea of including </a:t>
                </a:r>
                <a14:m>
                  <m:oMath xmlns:m="http://schemas.openxmlformats.org/officeDocument/2006/math">
                    <m:sSup>
                      <m:sSupPr>
                        <m:ctrlPr>
                          <a:rPr lang="en-GB" sz="2400" i="1" dirty="0" smtClean="0">
                            <a:latin typeface="Cambria Math" panose="02040503050406030204" pitchFamily="18" charset="0"/>
                            <a:sym typeface="Century Gothic"/>
                          </a:rPr>
                        </m:ctrlPr>
                      </m:sSupPr>
                      <m:e>
                        <m:r>
                          <a:rPr lang="en-GB" sz="2400" i="1" dirty="0">
                            <a:latin typeface="Cambria Math" panose="02040503050406030204" pitchFamily="18" charset="0"/>
                            <a:ea typeface="Century Gothic"/>
                            <a:cs typeface="Century Gothic"/>
                            <a:sym typeface="Century Gothic"/>
                          </a:rPr>
                          <m:t>𝑝𝑟𝑖𝐺𝑃𝐴</m:t>
                        </m:r>
                      </m:e>
                      <m:sup>
                        <m:r>
                          <a:rPr lang="en-US" sz="2400" b="0" i="1" dirty="0" smtClean="0">
                            <a:latin typeface="Cambria Math" panose="02040503050406030204" pitchFamily="18" charset="0"/>
                            <a:sym typeface="Century Gothic"/>
                          </a:rPr>
                          <m:t>2</m:t>
                        </m:r>
                      </m:sup>
                    </m:sSup>
                  </m:oMath>
                </a14:m>
                <a:r>
                  <a:rPr lang="en-GB" sz="2400" dirty="0">
                    <a:latin typeface="Century Gothic"/>
                    <a:ea typeface="Century Gothic"/>
                    <a:cs typeface="Century Gothic"/>
                    <a:sym typeface="Century Gothic"/>
                  </a:rPr>
                  <a:t> to the regression?</a:t>
                </a:r>
                <a:endParaRPr sz="2400" dirty="0">
                  <a:latin typeface="Century Gothic"/>
                  <a:ea typeface="Century Gothic"/>
                  <a:cs typeface="Century Gothic"/>
                  <a:sym typeface="Century Gothic"/>
                </a:endParaRPr>
              </a:p>
            </p:txBody>
          </p:sp>
        </mc:Choice>
        <mc:Fallback xmlns="">
          <p:sp>
            <p:nvSpPr>
              <p:cNvPr id="495" name="Google Shape;495;p75"/>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1269"/>
                </a:stretch>
              </a:blipFill>
            </p:spPr>
            <p:txBody>
              <a:bodyPr/>
              <a:lstStyle/>
              <a:p>
                <a:r>
                  <a:rPr lang="uk-UA">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Simple linear regression</a:t>
            </a:r>
            <a:endParaRPr/>
          </a:p>
        </p:txBody>
      </p:sp>
      <p:sp>
        <p:nvSpPr>
          <p:cNvPr id="142" name="Google Shape;142;p22"/>
          <p:cNvSpPr txBox="1">
            <a:spLocks noGrp="1"/>
          </p:cNvSpPr>
          <p:nvPr>
            <p:ph type="body" idx="1"/>
          </p:nvPr>
        </p:nvSpPr>
        <p:spPr>
          <a:xfrm>
            <a:off x="729450" y="2078875"/>
            <a:ext cx="76887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Explain why we expect causality between the two variables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  and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a:t>
            </a:r>
            <a:endParaRPr sz="2400">
              <a:latin typeface="Century Gothic"/>
              <a:ea typeface="Century Gothic"/>
              <a:cs typeface="Century Gothic"/>
              <a:sym typeface="Century Gothic"/>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(a). Multiple linear regression # 2 (answer) </a:t>
            </a:r>
            <a:endParaRPr/>
          </a:p>
        </p:txBody>
      </p:sp>
      <p:sp>
        <p:nvSpPr>
          <p:cNvPr id="501" name="Google Shape;501;p76"/>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entury Gothic"/>
              <a:buChar char="●"/>
            </a:pPr>
            <a:r>
              <a:rPr lang="en-GB" sz="2000">
                <a:latin typeface="Century Gothic"/>
                <a:ea typeface="Century Gothic"/>
                <a:cs typeface="Century Gothic"/>
                <a:sym typeface="Century Gothic"/>
              </a:rPr>
              <a:t>The expected sign of the coefficient of attendance rate is positive: the higher the attendance rate - the better the final score should be</a:t>
            </a:r>
            <a:endParaRPr sz="2000">
              <a:latin typeface="Century Gothic"/>
              <a:ea typeface="Century Gothic"/>
              <a:cs typeface="Century Gothic"/>
              <a:sym typeface="Century Gothic"/>
            </a:endParaRPr>
          </a:p>
          <a:p>
            <a:pPr marL="457200" lvl="0" indent="-355600" algn="l" rtl="0">
              <a:spcBef>
                <a:spcPts val="0"/>
              </a:spcBef>
              <a:spcAft>
                <a:spcPts val="0"/>
              </a:spcAft>
              <a:buSzPts val="2000"/>
              <a:buFont typeface="Century Gothic"/>
              <a:buChar char="●"/>
            </a:pPr>
            <a:r>
              <a:rPr lang="en-GB" sz="2000">
                <a:latin typeface="Century Gothic"/>
                <a:ea typeface="Century Gothic"/>
                <a:cs typeface="Century Gothic"/>
                <a:sym typeface="Century Gothic"/>
              </a:rPr>
              <a:t>We expect that prior college grade point average has non-linear connection with standardized final score</a:t>
            </a:r>
            <a:endParaRPr sz="2000">
              <a:latin typeface="Century Gothic"/>
              <a:ea typeface="Century Gothic"/>
              <a:cs typeface="Century Gothic"/>
              <a:sym typeface="Century Gothic"/>
            </a:endParaRPr>
          </a:p>
          <a:p>
            <a:pPr marL="0" lvl="0" indent="0" algn="l" rtl="0">
              <a:spcBef>
                <a:spcPts val="1600"/>
              </a:spcBef>
              <a:spcAft>
                <a:spcPts val="1600"/>
              </a:spcAft>
              <a:buNone/>
            </a:pPr>
            <a:endParaRPr sz="2400">
              <a:latin typeface="Century Gothic"/>
              <a:ea typeface="Century Gothic"/>
              <a:cs typeface="Century Gothic"/>
              <a:sym typeface="Century Gothic"/>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Multiple linear regression # 2  </a:t>
            </a:r>
            <a:endParaRPr/>
          </a:p>
        </p:txBody>
      </p:sp>
      <p:sp>
        <p:nvSpPr>
          <p:cNvPr id="507" name="Google Shape;507;p77"/>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Estimate the model. Comment on the coefficients and their significance.</a:t>
            </a:r>
            <a:endParaRPr sz="2400">
              <a:latin typeface="Century Gothic"/>
              <a:ea typeface="Century Gothic"/>
              <a:cs typeface="Century Gothic"/>
              <a:sym typeface="Century Gothic"/>
            </a:endParaRPr>
          </a:p>
          <a:p>
            <a:pPr marL="457200" lvl="0" indent="0" algn="l" rtl="0">
              <a:spcBef>
                <a:spcPts val="1600"/>
              </a:spcBef>
              <a:spcAft>
                <a:spcPts val="0"/>
              </a:spcAft>
              <a:buNone/>
            </a:pPr>
            <a:endParaRPr sz="2400">
              <a:latin typeface="Century Gothic"/>
              <a:ea typeface="Century Gothic"/>
              <a:cs typeface="Century Gothic"/>
              <a:sym typeface="Century Gothic"/>
            </a:endParaRPr>
          </a:p>
          <a:p>
            <a:pPr marL="0" lvl="0" indent="0" algn="l" rtl="0">
              <a:spcBef>
                <a:spcPts val="1600"/>
              </a:spcBef>
              <a:spcAft>
                <a:spcPts val="1600"/>
              </a:spcAft>
              <a:buNone/>
            </a:pPr>
            <a:endParaRPr sz="2400">
              <a:latin typeface="Century Gothic"/>
              <a:ea typeface="Century Gothic"/>
              <a:cs typeface="Century Gothic"/>
              <a:sym typeface="Century Gothic"/>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Multiple linear regression # 2 (answer) </a:t>
            </a:r>
            <a:endParaRPr/>
          </a:p>
        </p:txBody>
      </p:sp>
      <p:pic>
        <p:nvPicPr>
          <p:cNvPr id="513" name="Google Shape;513;p78"/>
          <p:cNvPicPr preferRelativeResize="0"/>
          <p:nvPr/>
        </p:nvPicPr>
        <p:blipFill>
          <a:blip r:embed="rId3">
            <a:alphaModFix/>
          </a:blip>
          <a:stretch>
            <a:fillRect/>
          </a:stretch>
        </p:blipFill>
        <p:spPr>
          <a:xfrm>
            <a:off x="815025" y="1976800"/>
            <a:ext cx="4098914" cy="2984850"/>
          </a:xfrm>
          <a:prstGeom prst="rect">
            <a:avLst/>
          </a:prstGeom>
          <a:noFill/>
          <a:ln>
            <a:noFill/>
          </a:ln>
        </p:spPr>
      </p:pic>
      <p:sp>
        <p:nvSpPr>
          <p:cNvPr id="4" name="Oval 3"/>
          <p:cNvSpPr/>
          <p:nvPr/>
        </p:nvSpPr>
        <p:spPr>
          <a:xfrm>
            <a:off x="3238500" y="3752851"/>
            <a:ext cx="1215138"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Oval 4"/>
          <p:cNvSpPr/>
          <p:nvPr/>
        </p:nvSpPr>
        <p:spPr>
          <a:xfrm>
            <a:off x="1419194" y="3752851"/>
            <a:ext cx="1215138"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Multiple linear regression # 2 (answer) </a:t>
            </a:r>
            <a:endParaRPr/>
          </a:p>
        </p:txBody>
      </p:sp>
      <p:sp>
        <p:nvSpPr>
          <p:cNvPr id="519" name="Google Shape;519;p79"/>
          <p:cNvSpPr txBox="1">
            <a:spLocks noGrp="1"/>
          </p:cNvSpPr>
          <p:nvPr>
            <p:ph type="body" idx="1"/>
          </p:nvPr>
        </p:nvSpPr>
        <p:spPr>
          <a:xfrm>
            <a:off x="727650" y="2066975"/>
            <a:ext cx="80625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entury Gothic"/>
              <a:buChar char="●"/>
            </a:pPr>
            <a:r>
              <a:rPr lang="en-GB" sz="1800" dirty="0">
                <a:latin typeface="Century Gothic"/>
                <a:ea typeface="Century Gothic"/>
                <a:cs typeface="Century Gothic"/>
                <a:sym typeface="Century Gothic"/>
              </a:rPr>
              <a:t>Intercept is -0.740416 and it is not statistically significant.</a:t>
            </a:r>
            <a:endParaRPr sz="1800"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n-GB" sz="1800" dirty="0">
                <a:latin typeface="Century Gothic"/>
                <a:ea typeface="Century Gothic"/>
                <a:cs typeface="Century Gothic"/>
                <a:sym typeface="Century Gothic"/>
              </a:rPr>
              <a:t>Coefficient of attendance rate is 0.006025 and it is statistically significant at 0.05 level.</a:t>
            </a:r>
            <a:endParaRPr sz="1800"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n-GB" sz="1800" dirty="0">
                <a:latin typeface="Century Gothic"/>
                <a:ea typeface="Century Gothic"/>
                <a:cs typeface="Century Gothic"/>
                <a:sym typeface="Century Gothic"/>
              </a:rPr>
              <a:t>Coefficient of prior college grade point average is -1.567381 and it is statistically significant at </a:t>
            </a:r>
            <a:r>
              <a:rPr lang="en-GB" sz="1800" dirty="0" smtClean="0">
                <a:latin typeface="Century Gothic"/>
                <a:ea typeface="Century Gothic"/>
                <a:cs typeface="Century Gothic"/>
                <a:sym typeface="Century Gothic"/>
              </a:rPr>
              <a:t>0.0</a:t>
            </a:r>
            <a:r>
              <a:rPr lang="ru-RU" sz="1800" dirty="0" smtClean="0">
                <a:latin typeface="Century Gothic"/>
                <a:ea typeface="Century Gothic"/>
                <a:cs typeface="Century Gothic"/>
                <a:sym typeface="Century Gothic"/>
              </a:rPr>
              <a:t>0</a:t>
            </a:r>
            <a:r>
              <a:rPr lang="en-GB" sz="1800" dirty="0" smtClean="0">
                <a:latin typeface="Century Gothic"/>
                <a:ea typeface="Century Gothic"/>
                <a:cs typeface="Century Gothic"/>
                <a:sym typeface="Century Gothic"/>
              </a:rPr>
              <a:t>1 </a:t>
            </a:r>
            <a:r>
              <a:rPr lang="en-GB" sz="1800" dirty="0">
                <a:latin typeface="Century Gothic"/>
                <a:ea typeface="Century Gothic"/>
                <a:cs typeface="Century Gothic"/>
                <a:sym typeface="Century Gothic"/>
              </a:rPr>
              <a:t>level.</a:t>
            </a:r>
            <a:endParaRPr sz="1800"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n-GB" sz="1800" dirty="0">
                <a:latin typeface="Century Gothic"/>
                <a:ea typeface="Century Gothic"/>
                <a:cs typeface="Century Gothic"/>
                <a:sym typeface="Century Gothic"/>
              </a:rPr>
              <a:t>Coefficient of prior college grade point average squared is 0.376345 and it is statistically significant at </a:t>
            </a:r>
            <a:r>
              <a:rPr lang="en-GB" sz="1800" dirty="0" smtClean="0">
                <a:latin typeface="Century Gothic"/>
                <a:ea typeface="Century Gothic"/>
                <a:cs typeface="Century Gothic"/>
                <a:sym typeface="Century Gothic"/>
              </a:rPr>
              <a:t>0.0</a:t>
            </a:r>
            <a:r>
              <a:rPr lang="ru-RU" sz="1800" dirty="0" smtClean="0">
                <a:latin typeface="Century Gothic"/>
                <a:ea typeface="Century Gothic"/>
                <a:cs typeface="Century Gothic"/>
                <a:sym typeface="Century Gothic"/>
              </a:rPr>
              <a:t>0</a:t>
            </a:r>
            <a:r>
              <a:rPr lang="en-GB" sz="1800" dirty="0" smtClean="0">
                <a:latin typeface="Century Gothic"/>
                <a:ea typeface="Century Gothic"/>
                <a:cs typeface="Century Gothic"/>
                <a:sym typeface="Century Gothic"/>
              </a:rPr>
              <a:t>1 </a:t>
            </a:r>
            <a:r>
              <a:rPr lang="en-GB" sz="1800" dirty="0">
                <a:latin typeface="Century Gothic"/>
                <a:ea typeface="Century Gothic"/>
                <a:cs typeface="Century Gothic"/>
                <a:sym typeface="Century Gothic"/>
              </a:rPr>
              <a:t>level.</a:t>
            </a:r>
            <a:endParaRPr sz="1800"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n-GB" sz="1800" dirty="0">
                <a:latin typeface="Century Gothic"/>
                <a:ea typeface="Century Gothic"/>
                <a:cs typeface="Century Gothic"/>
                <a:sym typeface="Century Gothic"/>
              </a:rPr>
              <a:t>Coefficient of ACT score is 0.07563 and it is statistically significant at </a:t>
            </a:r>
            <a:r>
              <a:rPr lang="en-GB" sz="1800" dirty="0" smtClean="0">
                <a:latin typeface="Century Gothic"/>
                <a:ea typeface="Century Gothic"/>
                <a:cs typeface="Century Gothic"/>
                <a:sym typeface="Century Gothic"/>
              </a:rPr>
              <a:t>0.0</a:t>
            </a:r>
            <a:r>
              <a:rPr lang="ru-RU" sz="1800" dirty="0" smtClean="0">
                <a:latin typeface="Century Gothic"/>
                <a:ea typeface="Century Gothic"/>
                <a:cs typeface="Century Gothic"/>
                <a:sym typeface="Century Gothic"/>
              </a:rPr>
              <a:t>0</a:t>
            </a:r>
            <a:r>
              <a:rPr lang="en-GB" sz="1800" dirty="0" smtClean="0">
                <a:latin typeface="Century Gothic"/>
                <a:ea typeface="Century Gothic"/>
                <a:cs typeface="Century Gothic"/>
                <a:sym typeface="Century Gothic"/>
              </a:rPr>
              <a:t>1 </a:t>
            </a:r>
            <a:r>
              <a:rPr lang="en-GB" sz="1800" dirty="0">
                <a:latin typeface="Century Gothic"/>
                <a:ea typeface="Century Gothic"/>
                <a:cs typeface="Century Gothic"/>
                <a:sym typeface="Century Gothic"/>
              </a:rPr>
              <a:t>level.</a:t>
            </a:r>
            <a:endParaRPr sz="1800" dirty="0">
              <a:latin typeface="Century Gothic"/>
              <a:ea typeface="Century Gothic"/>
              <a:cs typeface="Century Gothic"/>
              <a:sym typeface="Century Gothic"/>
            </a:endParaRPr>
          </a:p>
          <a:p>
            <a:pPr marL="0" lvl="0" indent="0" algn="l" rtl="0">
              <a:spcBef>
                <a:spcPts val="1600"/>
              </a:spcBef>
              <a:spcAft>
                <a:spcPts val="0"/>
              </a:spcAft>
              <a:buNone/>
            </a:pPr>
            <a:endParaRPr sz="1800" dirty="0">
              <a:latin typeface="Century Gothic"/>
              <a:ea typeface="Century Gothic"/>
              <a:cs typeface="Century Gothic"/>
              <a:sym typeface="Century Gothic"/>
            </a:endParaRPr>
          </a:p>
          <a:p>
            <a:pPr marL="0" lvl="0" indent="0" algn="l" rtl="0">
              <a:spcBef>
                <a:spcPts val="1600"/>
              </a:spcBef>
              <a:spcAft>
                <a:spcPts val="1600"/>
              </a:spcAft>
              <a:buNone/>
            </a:pPr>
            <a:endParaRPr sz="1800" dirty="0">
              <a:latin typeface="Century Gothic"/>
              <a:ea typeface="Century Gothic"/>
              <a:cs typeface="Century Gothic"/>
              <a:sym typeface="Century Gothic"/>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Multiple linear regression # 2 (answer) </a:t>
            </a:r>
            <a:endParaRPr/>
          </a:p>
          <a:p>
            <a:pPr marL="0" lvl="0" indent="0" algn="l" rtl="0">
              <a:spcBef>
                <a:spcPts val="0"/>
              </a:spcBef>
              <a:spcAft>
                <a:spcPts val="0"/>
              </a:spcAft>
              <a:buNone/>
            </a:pPr>
            <a:r>
              <a:rPr lang="en-GB"/>
              <a:t>  </a:t>
            </a:r>
            <a:endParaRPr/>
          </a:p>
        </p:txBody>
      </p:sp>
      <mc:AlternateContent xmlns:mc="http://schemas.openxmlformats.org/markup-compatibility/2006" xmlns:a14="http://schemas.microsoft.com/office/drawing/2010/main">
        <mc:Choice Requires="a14">
          <p:sp>
            <p:nvSpPr>
              <p:cNvPr id="525" name="Google Shape;525;p80"/>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buNone/>
                </a:pPr>
                <a:r>
                  <a:rPr lang="en-GB" sz="1800" dirty="0" smtClean="0">
                    <a:latin typeface="Century Gothic"/>
                    <a:ea typeface="Century Gothic"/>
                    <a:cs typeface="Century Gothic"/>
                    <a:sym typeface="Century Gothic"/>
                  </a:rPr>
                  <a:t>Test if 1 unit increase in the attendance rate would increase the final score by more than 0.2. (</a:t>
                </a:r>
                <a:r>
                  <a:rPr lang="en-GB" sz="1800" dirty="0" err="1">
                    <a:latin typeface="Century Gothic"/>
                    <a:ea typeface="Century Gothic"/>
                    <a:cs typeface="Century Gothic"/>
                    <a:sym typeface="Century Gothic"/>
                  </a:rPr>
                  <a:t>i:e</a:t>
                </a:r>
                <a:r>
                  <a:rPr lang="en-GB" sz="1800" dirty="0">
                    <a:latin typeface="Century Gothic"/>
                    <a:ea typeface="Century Gothic"/>
                    <a:cs typeface="Century Gothic"/>
                    <a:sym typeface="Century Gothic"/>
                  </a:rPr>
                  <a:t>: </a:t>
                </a:r>
                <a:r>
                  <a:rPr lang="en-GB" sz="1800" dirty="0" smtClean="0">
                    <a:latin typeface="Century Gothic"/>
                    <a:ea typeface="Century Gothic"/>
                    <a:cs typeface="Century Gothic"/>
                    <a:sym typeface="Century Gothic"/>
                  </a:rPr>
                  <a:t>H0: </a:t>
                </a:r>
                <a14:m>
                  <m:oMath xmlns:m="http://schemas.openxmlformats.org/officeDocument/2006/math">
                    <m:sSub>
                      <m:sSubPr>
                        <m:ctrlPr>
                          <a:rPr lang="ar-AE" sz="1800" i="1" smtClean="0">
                            <a:latin typeface="Cambria Math" panose="02040503050406030204" pitchFamily="18" charset="0"/>
                            <a:sym typeface="Century Gothic"/>
                          </a:rPr>
                        </m:ctrlPr>
                      </m:sSubPr>
                      <m:e>
                        <m:r>
                          <a:rPr lang="ar-AE" sz="1800" i="1" smtClean="0">
                            <a:latin typeface="Cambria Math" panose="02040503050406030204" pitchFamily="18" charset="0"/>
                            <a:ea typeface="Cambria Math" panose="02040503050406030204" pitchFamily="18" charset="0"/>
                            <a:sym typeface="Century Gothic"/>
                          </a:rPr>
                          <m:t>𝛽</m:t>
                        </m:r>
                      </m:e>
                      <m:sub>
                        <m:r>
                          <a:rPr lang="ar-AE" sz="1800" b="0" i="1" smtClean="0">
                            <a:latin typeface="Cambria Math" panose="02040503050406030204" pitchFamily="18" charset="0"/>
                            <a:sym typeface="Century Gothic"/>
                          </a:rPr>
                          <m:t>1</m:t>
                        </m:r>
                      </m:sub>
                    </m:sSub>
                    <m:r>
                      <a:rPr lang="en-US" sz="1800" b="0" i="0" smtClean="0">
                        <a:latin typeface="Cambria Math" panose="02040503050406030204" pitchFamily="18" charset="0"/>
                        <a:sym typeface="Century Gothic"/>
                      </a:rPr>
                      <m:t>=</m:t>
                    </m:r>
                    <m:r>
                      <a:rPr lang="en-US" sz="1800" b="0" i="0" smtClean="0">
                        <a:latin typeface="Cambria Math" panose="02040503050406030204" pitchFamily="18" charset="0"/>
                        <a:sym typeface="Century Gothic"/>
                      </a:rPr>
                      <m:t>0</m:t>
                    </m:r>
                    <m:r>
                      <a:rPr lang="en-US" sz="1800" b="0" i="0" smtClean="0">
                        <a:latin typeface="Cambria Math" panose="02040503050406030204" pitchFamily="18" charset="0"/>
                        <a:sym typeface="Century Gothic"/>
                      </a:rPr>
                      <m:t>.</m:t>
                    </m:r>
                    <m:r>
                      <a:rPr lang="en-US" sz="1800" b="0" i="0" smtClean="0">
                        <a:latin typeface="Cambria Math" panose="02040503050406030204" pitchFamily="18" charset="0"/>
                        <a:sym typeface="Century Gothic"/>
                      </a:rPr>
                      <m:t>2</m:t>
                    </m:r>
                  </m:oMath>
                </a14:m>
                <a:r>
                  <a:rPr lang="en-US" sz="1800" dirty="0" smtClean="0">
                    <a:latin typeface="Century Gothic"/>
                    <a:ea typeface="Century Gothic"/>
                    <a:cs typeface="Century Gothic"/>
                    <a:sym typeface="Century Gothic"/>
                  </a:rPr>
                  <a:t>; </a:t>
                </a:r>
                <a:r>
                  <a:rPr lang="en-GB" sz="1800" dirty="0" smtClean="0">
                    <a:latin typeface="Century Gothic"/>
                    <a:ea typeface="Century Gothic"/>
                    <a:cs typeface="Century Gothic"/>
                    <a:sym typeface="Century Gothic"/>
                  </a:rPr>
                  <a:t>H1: </a:t>
                </a:r>
                <a14:m>
                  <m:oMath xmlns:m="http://schemas.openxmlformats.org/officeDocument/2006/math">
                    <m:sSub>
                      <m:sSubPr>
                        <m:ctrlPr>
                          <a:rPr lang="ar-AE" sz="1800" i="1">
                            <a:latin typeface="Cambria Math" panose="02040503050406030204" pitchFamily="18" charset="0"/>
                            <a:sym typeface="Century Gothic"/>
                          </a:rPr>
                        </m:ctrlPr>
                      </m:sSubPr>
                      <m:e>
                        <m:r>
                          <a:rPr lang="ar-AE" sz="1800" i="1">
                            <a:latin typeface="Cambria Math" panose="02040503050406030204" pitchFamily="18" charset="0"/>
                            <a:ea typeface="Cambria Math" panose="02040503050406030204" pitchFamily="18" charset="0"/>
                            <a:sym typeface="Century Gothic"/>
                          </a:rPr>
                          <m:t>𝛽</m:t>
                        </m:r>
                      </m:e>
                      <m:sub>
                        <m:r>
                          <a:rPr lang="ar-AE" sz="1800" i="1">
                            <a:latin typeface="Cambria Math" panose="02040503050406030204" pitchFamily="18" charset="0"/>
                            <a:sym typeface="Century Gothic"/>
                          </a:rPr>
                          <m:t>1</m:t>
                        </m:r>
                      </m:sub>
                    </m:sSub>
                    <m:r>
                      <a:rPr lang="en-US" sz="1800" b="0" i="0" smtClean="0">
                        <a:latin typeface="Cambria Math" panose="02040503050406030204" pitchFamily="18" charset="0"/>
                        <a:sym typeface="Century Gothic"/>
                      </a:rPr>
                      <m:t>&gt;</m:t>
                    </m:r>
                    <m:r>
                      <a:rPr lang="en-US" sz="1800">
                        <a:latin typeface="Cambria Math" panose="02040503050406030204" pitchFamily="18" charset="0"/>
                        <a:sym typeface="Century Gothic"/>
                      </a:rPr>
                      <m:t>0</m:t>
                    </m:r>
                    <m:r>
                      <a:rPr lang="en-US" sz="1800">
                        <a:latin typeface="Cambria Math" panose="02040503050406030204" pitchFamily="18" charset="0"/>
                        <a:sym typeface="Century Gothic"/>
                      </a:rPr>
                      <m:t>.</m:t>
                    </m:r>
                    <m:r>
                      <a:rPr lang="en-US" sz="1800">
                        <a:latin typeface="Cambria Math" panose="02040503050406030204" pitchFamily="18" charset="0"/>
                        <a:sym typeface="Century Gothic"/>
                      </a:rPr>
                      <m:t>2</m:t>
                    </m:r>
                  </m:oMath>
                </a14:m>
                <a:r>
                  <a:rPr lang="en-GB" sz="1800" dirty="0" smtClean="0">
                    <a:latin typeface="Century Gothic"/>
                    <a:ea typeface="Century Gothic"/>
                    <a:cs typeface="Century Gothic"/>
                    <a:sym typeface="Century Gothic"/>
                  </a:rPr>
                  <a:t>)</a:t>
                </a:r>
                <a:endParaRPr lang="en-GB" sz="1800" dirty="0">
                  <a:latin typeface="Century Gothic"/>
                  <a:ea typeface="Century Gothic"/>
                  <a:cs typeface="Century Gothic"/>
                  <a:sym typeface="Century Gothic"/>
                </a:endParaRPr>
              </a:p>
              <a:p>
                <a:pPr marL="0" lvl="0" indent="0" algn="l" rtl="0">
                  <a:spcBef>
                    <a:spcPts val="1600"/>
                  </a:spcBef>
                  <a:spcAft>
                    <a:spcPts val="0"/>
                  </a:spcAft>
                  <a:buNone/>
                </a:pPr>
                <a:endParaRPr lang="en-GB" sz="1800" dirty="0">
                  <a:latin typeface="Century Gothic"/>
                  <a:ea typeface="Century Gothic"/>
                  <a:cs typeface="Century Gothic"/>
                  <a:sym typeface="Century Gothic"/>
                </a:endParaRPr>
              </a:p>
              <a:p>
                <a:pPr marL="0" lvl="0" indent="0" algn="l" rtl="0">
                  <a:spcBef>
                    <a:spcPts val="1600"/>
                  </a:spcBef>
                  <a:spcAft>
                    <a:spcPts val="0"/>
                  </a:spcAft>
                  <a:buNone/>
                </a:pPr>
                <a:endParaRPr lang="en-GB" sz="2400" dirty="0">
                  <a:latin typeface="Century Gothic"/>
                  <a:ea typeface="Century Gothic"/>
                  <a:cs typeface="Century Gothic"/>
                  <a:sym typeface="Century Gothic"/>
                </a:endParaRPr>
              </a:p>
              <a:p>
                <a:pPr marL="457200" lvl="0" indent="0" algn="l" rtl="0">
                  <a:spcBef>
                    <a:spcPts val="1600"/>
                  </a:spcBef>
                  <a:spcAft>
                    <a:spcPts val="0"/>
                  </a:spcAft>
                  <a:buNone/>
                </a:pPr>
                <a:endParaRPr lang="en-GB" sz="2400" dirty="0">
                  <a:latin typeface="Century Gothic"/>
                  <a:ea typeface="Century Gothic"/>
                  <a:cs typeface="Century Gothic"/>
                  <a:sym typeface="Century Gothic"/>
                </a:endParaRPr>
              </a:p>
              <a:p>
                <a:pPr marL="0" lvl="0" indent="0" algn="l" rtl="0">
                  <a:spcBef>
                    <a:spcPts val="1600"/>
                  </a:spcBef>
                  <a:spcAft>
                    <a:spcPts val="1600"/>
                  </a:spcAft>
                  <a:buNone/>
                </a:pPr>
                <a:endParaRPr sz="2400" dirty="0">
                  <a:latin typeface="Century Gothic"/>
                  <a:ea typeface="Century Gothic"/>
                  <a:cs typeface="Century Gothic"/>
                  <a:sym typeface="Century Gothic"/>
                </a:endParaRPr>
              </a:p>
            </p:txBody>
          </p:sp>
        </mc:Choice>
        <mc:Fallback xmlns="">
          <p:sp>
            <p:nvSpPr>
              <p:cNvPr id="525" name="Google Shape;525;p80"/>
              <p:cNvSpPr txBox="1">
                <a:spLocks noGrp="1" noRot="1" noChangeAspect="1" noMove="1" noResize="1" noEditPoints="1" noAdjustHandles="1" noChangeArrowheads="1" noChangeShapeType="1" noTextEdit="1"/>
              </p:cNvSpPr>
              <p:nvPr>
                <p:ph type="body" idx="1"/>
              </p:nvPr>
            </p:nvSpPr>
            <p:spPr>
              <a:xfrm>
                <a:off x="727650" y="2066975"/>
                <a:ext cx="7688700" cy="2261100"/>
              </a:xfrm>
              <a:prstGeom prst="rect">
                <a:avLst/>
              </a:prstGeom>
              <a:blipFill>
                <a:blip r:embed="rId3"/>
                <a:stretch>
                  <a:fillRect l="-634"/>
                </a:stretch>
              </a:blipFill>
            </p:spPr>
            <p:txBody>
              <a:bodyPr/>
              <a:lstStyle/>
              <a:p>
                <a:r>
                  <a:rPr lang="uk-UA">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Multiple linear regression # 2 (answer) </a:t>
            </a:r>
            <a:endParaRPr/>
          </a:p>
          <a:p>
            <a:pPr marL="0" lvl="0" indent="0" algn="l" rtl="0">
              <a:spcBef>
                <a:spcPts val="0"/>
              </a:spcBef>
              <a:spcAft>
                <a:spcPts val="0"/>
              </a:spcAft>
              <a:buNone/>
            </a:pPr>
            <a:r>
              <a:rPr lang="en-GB"/>
              <a:t>  </a:t>
            </a:r>
            <a:endParaRPr/>
          </a:p>
        </p:txBody>
      </p:sp>
      <mc:AlternateContent xmlns:mc="http://schemas.openxmlformats.org/markup-compatibility/2006" xmlns:a14="http://schemas.microsoft.com/office/drawing/2010/main">
        <mc:Choice Requires="a14">
          <p:sp>
            <p:nvSpPr>
              <p:cNvPr id="531" name="Google Shape;531;p81"/>
              <p:cNvSpPr txBox="1">
                <a:spLocks noGrp="1"/>
              </p:cNvSpPr>
              <p:nvPr>
                <p:ph type="body" idx="1"/>
              </p:nvPr>
            </p:nvSpPr>
            <p:spPr>
              <a:xfrm>
                <a:off x="727650" y="3064850"/>
                <a:ext cx="7688700" cy="1729500"/>
              </a:xfrm>
              <a:prstGeom prst="rect">
                <a:avLst/>
              </a:prstGeom>
            </p:spPr>
            <p:txBody>
              <a:bodyPr spcFirstLastPara="1" wrap="square" lIns="91425" tIns="91425" rIns="91425" bIns="91425" anchor="t" anchorCtr="0">
                <a:noAutofit/>
              </a:bodyPr>
              <a:lstStyle/>
              <a:p>
                <a:pPr marL="0" lvl="0" indent="0">
                  <a:spcAft>
                    <a:spcPts val="1600"/>
                  </a:spcAft>
                  <a:buNone/>
                </a:pPr>
                <a:r>
                  <a:rPr lang="en-GB" sz="1800" dirty="0" smtClean="0">
                    <a:latin typeface="Century Gothic"/>
                    <a:ea typeface="Century Gothic"/>
                    <a:cs typeface="Century Gothic"/>
                    <a:sym typeface="Century Gothic"/>
                  </a:rPr>
                  <a:t>Critical value for 5% is </a:t>
                </a:r>
                <a:r>
                  <a:rPr lang="en-GB" sz="1800" b="1" dirty="0" err="1">
                    <a:latin typeface="Century Gothic"/>
                    <a:ea typeface="Century Gothic"/>
                    <a:cs typeface="Century Gothic"/>
                    <a:sym typeface="Century Gothic"/>
                  </a:rPr>
                  <a:t>qt</a:t>
                </a:r>
                <a:r>
                  <a:rPr lang="en-GB" sz="1800" b="1" dirty="0">
                    <a:latin typeface="Century Gothic"/>
                    <a:ea typeface="Century Gothic"/>
                    <a:cs typeface="Century Gothic"/>
                    <a:sym typeface="Century Gothic"/>
                  </a:rPr>
                  <a:t>(0.95,675)</a:t>
                </a:r>
                <a:r>
                  <a:rPr lang="en-GB" sz="1800" dirty="0">
                    <a:latin typeface="Century Gothic"/>
                    <a:ea typeface="Century Gothic"/>
                    <a:cs typeface="Century Gothic"/>
                    <a:sym typeface="Century Gothic"/>
                  </a:rPr>
                  <a:t> is 1.647114. Rejection rule: we need to compare whether our test statistic is higher than critical value, i.e. t &gt; </a:t>
                </a:r>
                <a14:m>
                  <m:oMath xmlns:m="http://schemas.openxmlformats.org/officeDocument/2006/math">
                    <m:sSub>
                      <m:sSubPr>
                        <m:ctrlPr>
                          <a:rPr lang="en-GB" sz="1800" i="1" dirty="0" smtClean="0">
                            <a:latin typeface="Cambria Math" panose="02040503050406030204" pitchFamily="18" charset="0"/>
                            <a:sym typeface="Century Gothic"/>
                          </a:rPr>
                        </m:ctrlPr>
                      </m:sSubPr>
                      <m:e>
                        <m:r>
                          <a:rPr lang="en-GB" sz="1800" i="1" dirty="0">
                            <a:latin typeface="Cambria Math" panose="02040503050406030204" pitchFamily="18" charset="0"/>
                            <a:ea typeface="Century Gothic"/>
                            <a:cs typeface="Century Gothic"/>
                            <a:sym typeface="Century Gothic"/>
                          </a:rPr>
                          <m:t>𝑡</m:t>
                        </m:r>
                      </m:e>
                      <m:sub>
                        <m:r>
                          <a:rPr lang="en-US" sz="1800" b="0" i="1" dirty="0" smtClean="0">
                            <a:latin typeface="Cambria Math" panose="02040503050406030204" pitchFamily="18" charset="0"/>
                            <a:sym typeface="Century Gothic"/>
                          </a:rPr>
                          <m:t>𝑐𝑟𝑖𝑡</m:t>
                        </m:r>
                      </m:sub>
                    </m:sSub>
                  </m:oMath>
                </a14:m>
                <a:r>
                  <a:rPr lang="en-GB" sz="1800" dirty="0">
                    <a:latin typeface="Century Gothic"/>
                    <a:ea typeface="Century Gothic"/>
                    <a:cs typeface="Century Gothic"/>
                    <a:sym typeface="Century Gothic"/>
                  </a:rPr>
                  <a:t>. In this case -82.72 is not higher than 1.647114 and therefore we cannot reject H0 that H0 : </a:t>
                </a:r>
                <a:r>
                  <a:rPr lang="en-GB" sz="2200" i="1" dirty="0">
                    <a:latin typeface="Century Gothic"/>
                    <a:ea typeface="Century Gothic"/>
                    <a:cs typeface="Century Gothic"/>
                    <a:sym typeface="Century Gothic"/>
                  </a:rPr>
                  <a:t>β</a:t>
                </a:r>
                <a:r>
                  <a:rPr lang="en-GB" sz="2200" baseline="-25000" dirty="0">
                    <a:latin typeface="Century Gothic"/>
                    <a:ea typeface="Century Gothic"/>
                    <a:cs typeface="Century Gothic"/>
                    <a:sym typeface="Century Gothic"/>
                  </a:rPr>
                  <a:t>1</a:t>
                </a:r>
                <a:r>
                  <a:rPr lang="en-GB" sz="1800" dirty="0">
                    <a:latin typeface="Century Gothic"/>
                    <a:ea typeface="Century Gothic"/>
                    <a:cs typeface="Century Gothic"/>
                    <a:sym typeface="Century Gothic"/>
                  </a:rPr>
                  <a:t> = 0.2 in </a:t>
                </a:r>
                <a:r>
                  <a:rPr lang="en-GB" sz="1800" dirty="0" smtClean="0">
                    <a:latin typeface="Century Gothic"/>
                    <a:ea typeface="Century Gothic"/>
                    <a:cs typeface="Century Gothic"/>
                    <a:sym typeface="Century Gothic"/>
                  </a:rPr>
                  <a:t>favour </a:t>
                </a:r>
                <a:r>
                  <a:rPr lang="en-GB" sz="1800" dirty="0">
                    <a:latin typeface="Century Gothic"/>
                    <a:ea typeface="Century Gothic"/>
                    <a:cs typeface="Century Gothic"/>
                    <a:sym typeface="Century Gothic"/>
                  </a:rPr>
                  <a:t>of Alternative that H1 : </a:t>
                </a:r>
                <a:r>
                  <a:rPr lang="en-GB" sz="2200" i="1" dirty="0">
                    <a:latin typeface="Century Gothic"/>
                    <a:ea typeface="Century Gothic"/>
                    <a:cs typeface="Century Gothic"/>
                    <a:sym typeface="Century Gothic"/>
                  </a:rPr>
                  <a:t>β</a:t>
                </a:r>
                <a:r>
                  <a:rPr lang="en-GB" sz="2200" baseline="-25000" dirty="0">
                    <a:latin typeface="Century Gothic"/>
                    <a:ea typeface="Century Gothic"/>
                    <a:cs typeface="Century Gothic"/>
                    <a:sym typeface="Century Gothic"/>
                  </a:rPr>
                  <a:t>1</a:t>
                </a:r>
                <a:r>
                  <a:rPr lang="en-GB" sz="1800" dirty="0">
                    <a:latin typeface="Century Gothic"/>
                    <a:ea typeface="Century Gothic"/>
                    <a:cs typeface="Century Gothic"/>
                    <a:sym typeface="Century Gothic"/>
                  </a:rPr>
                  <a:t> &gt; 0.2 at 5% significance level.</a:t>
                </a:r>
                <a:endParaRPr sz="1800" dirty="0">
                  <a:latin typeface="Century Gothic"/>
                  <a:ea typeface="Century Gothic"/>
                  <a:cs typeface="Century Gothic"/>
                  <a:sym typeface="Century Gothic"/>
                </a:endParaRPr>
              </a:p>
            </p:txBody>
          </p:sp>
        </mc:Choice>
        <mc:Fallback xmlns="">
          <p:sp>
            <p:nvSpPr>
              <p:cNvPr id="531" name="Google Shape;531;p81"/>
              <p:cNvSpPr txBox="1">
                <a:spLocks noGrp="1" noRot="1" noChangeAspect="1" noMove="1" noResize="1" noEditPoints="1" noAdjustHandles="1" noChangeArrowheads="1" noChangeShapeType="1" noTextEdit="1"/>
              </p:cNvSpPr>
              <p:nvPr>
                <p:ph type="body" idx="1"/>
              </p:nvPr>
            </p:nvSpPr>
            <p:spPr>
              <a:xfrm>
                <a:off x="727650" y="3064850"/>
                <a:ext cx="7688700" cy="1729500"/>
              </a:xfrm>
              <a:prstGeom prst="rect">
                <a:avLst/>
              </a:prstGeom>
              <a:blipFill>
                <a:blip r:embed="rId3"/>
                <a:stretch>
                  <a:fillRect l="-634" r="-475" b="-12721"/>
                </a:stretch>
              </a:blipFill>
            </p:spPr>
            <p:txBody>
              <a:bodyPr/>
              <a:lstStyle/>
              <a:p>
                <a:r>
                  <a:rPr lang="uk-UA">
                    <a:noFill/>
                  </a:rPr>
                  <a:t> </a:t>
                </a:r>
              </a:p>
            </p:txBody>
          </p:sp>
        </mc:Fallback>
      </mc:AlternateContent>
      <p:pic>
        <p:nvPicPr>
          <p:cNvPr id="532" name="Google Shape;532;p81"/>
          <p:cNvPicPr preferRelativeResize="0"/>
          <p:nvPr/>
        </p:nvPicPr>
        <p:blipFill>
          <a:blip r:embed="rId4">
            <a:alphaModFix/>
          </a:blip>
          <a:stretch>
            <a:fillRect/>
          </a:stretch>
        </p:blipFill>
        <p:spPr>
          <a:xfrm>
            <a:off x="2142125" y="2243575"/>
            <a:ext cx="4569901" cy="656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Multiple linear regression # 2 </a:t>
            </a:r>
            <a:endParaRPr/>
          </a:p>
          <a:p>
            <a:pPr marL="0" lvl="0" indent="0" algn="l" rtl="0">
              <a:spcBef>
                <a:spcPts val="0"/>
              </a:spcBef>
              <a:spcAft>
                <a:spcPts val="0"/>
              </a:spcAft>
              <a:buNone/>
            </a:pPr>
            <a:r>
              <a:rPr lang="en-GB"/>
              <a:t>  </a:t>
            </a:r>
            <a:endParaRPr/>
          </a:p>
        </p:txBody>
      </p:sp>
      <mc:AlternateContent xmlns:mc="http://schemas.openxmlformats.org/markup-compatibility/2006" xmlns:a14="http://schemas.microsoft.com/office/drawing/2010/main">
        <mc:Choice Requires="a14">
          <p:sp>
            <p:nvSpPr>
              <p:cNvPr id="538" name="Google Shape;538;p82"/>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smtClean="0">
                    <a:latin typeface="Century Gothic"/>
                    <a:ea typeface="Century Gothic"/>
                    <a:cs typeface="Century Gothic"/>
                    <a:sym typeface="Century Gothic"/>
                  </a:rPr>
                  <a:t>Would it be correct to look at </a:t>
                </a:r>
                <a14:m>
                  <m:oMath xmlns:m="http://schemas.openxmlformats.org/officeDocument/2006/math">
                    <m:acc>
                      <m:accPr>
                        <m:chr m:val="̂"/>
                        <m:ctrlPr>
                          <a:rPr lang="en-GB" sz="2000" i="1" smtClean="0">
                            <a:latin typeface="Cambria Math" panose="02040503050406030204" pitchFamily="18" charset="0"/>
                            <a:sym typeface="Century Gothic"/>
                          </a:rPr>
                        </m:ctrlPr>
                      </m:accPr>
                      <m:e>
                        <m:sSub>
                          <m:sSubPr>
                            <m:ctrlPr>
                              <a:rPr lang="en-GB" sz="2000" i="1" smtClean="0">
                                <a:latin typeface="Cambria Math" panose="02040503050406030204" pitchFamily="18" charset="0"/>
                                <a:sym typeface="Century Gothic"/>
                              </a:rPr>
                            </m:ctrlPr>
                          </m:sSubPr>
                          <m:e>
                            <m:r>
                              <a:rPr lang="en-GB" sz="2000" i="1" smtClean="0">
                                <a:latin typeface="Cambria Math" panose="02040503050406030204" pitchFamily="18" charset="0"/>
                                <a:ea typeface="Cambria Math" panose="02040503050406030204" pitchFamily="18" charset="0"/>
                                <a:sym typeface="Century Gothic"/>
                              </a:rPr>
                              <m:t>𝛽</m:t>
                            </m:r>
                          </m:e>
                          <m:sub>
                            <m:r>
                              <a:rPr lang="en-US" sz="2000" b="0" i="1" smtClean="0">
                                <a:latin typeface="Cambria Math" panose="02040503050406030204" pitchFamily="18" charset="0"/>
                                <a:sym typeface="Century Gothic"/>
                              </a:rPr>
                              <m:t>2</m:t>
                            </m:r>
                          </m:sub>
                        </m:sSub>
                      </m:e>
                    </m:acc>
                  </m:oMath>
                </a14:m>
                <a:r>
                  <a:rPr lang="en-GB" sz="2000" dirty="0" smtClean="0">
                    <a:latin typeface="Century Gothic"/>
                    <a:ea typeface="Century Gothic"/>
                    <a:cs typeface="Century Gothic"/>
                    <a:sym typeface="Century Gothic"/>
                  </a:rPr>
                  <a:t> to </a:t>
                </a:r>
                <a:r>
                  <a:rPr lang="en-GB" sz="2000" dirty="0">
                    <a:latin typeface="Century Gothic"/>
                    <a:ea typeface="Century Gothic"/>
                    <a:cs typeface="Century Gothic"/>
                    <a:sym typeface="Century Gothic"/>
                  </a:rPr>
                  <a:t>conclude about the partial effect of </a:t>
                </a:r>
                <a:r>
                  <a:rPr lang="en-GB" sz="2000" dirty="0" err="1">
                    <a:latin typeface="Century Gothic"/>
                    <a:ea typeface="Century Gothic"/>
                    <a:cs typeface="Century Gothic"/>
                    <a:sym typeface="Century Gothic"/>
                  </a:rPr>
                  <a:t>priGPA</a:t>
                </a:r>
                <a:r>
                  <a:rPr lang="en-GB" sz="2000" dirty="0">
                    <a:latin typeface="Century Gothic"/>
                    <a:ea typeface="Century Gothic"/>
                    <a:cs typeface="Century Gothic"/>
                    <a:sym typeface="Century Gothic"/>
                  </a:rPr>
                  <a:t>?</a:t>
                </a:r>
                <a:endParaRPr sz="2000" dirty="0">
                  <a:latin typeface="Century Gothic"/>
                  <a:ea typeface="Century Gothic"/>
                  <a:cs typeface="Century Gothic"/>
                  <a:sym typeface="Century Gothic"/>
                </a:endParaRPr>
              </a:p>
            </p:txBody>
          </p:sp>
        </mc:Choice>
        <mc:Fallback xmlns="">
          <p:sp>
            <p:nvSpPr>
              <p:cNvPr id="538" name="Google Shape;538;p82"/>
              <p:cNvSpPr txBox="1">
                <a:spLocks noGrp="1" noRot="1" noChangeAspect="1" noMove="1" noResize="1" noEditPoints="1" noAdjustHandles="1" noChangeArrowheads="1" noChangeShapeType="1" noTextEdit="1"/>
              </p:cNvSpPr>
              <p:nvPr>
                <p:ph type="body" idx="1"/>
              </p:nvPr>
            </p:nvSpPr>
            <p:spPr>
              <a:xfrm>
                <a:off x="727650" y="2066975"/>
                <a:ext cx="7688700" cy="2261100"/>
              </a:xfrm>
              <a:prstGeom prst="rect">
                <a:avLst/>
              </a:prstGeom>
              <a:blipFill>
                <a:blip r:embed="rId3"/>
                <a:stretch>
                  <a:fillRect l="-792"/>
                </a:stretch>
              </a:blipFill>
            </p:spPr>
            <p:txBody>
              <a:bodyPr/>
              <a:lstStyle/>
              <a:p>
                <a:r>
                  <a:rPr lang="uk-UA">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(d). Multiple linear regression # 2 (answer)  </a:t>
            </a:r>
            <a:endParaRPr/>
          </a:p>
          <a:p>
            <a:pPr marL="0" lvl="0" indent="0" algn="l" rtl="0">
              <a:spcBef>
                <a:spcPts val="0"/>
              </a:spcBef>
              <a:spcAft>
                <a:spcPts val="0"/>
              </a:spcAft>
              <a:buNone/>
            </a:pPr>
            <a:r>
              <a:rPr lang="en-GB"/>
              <a:t>  </a:t>
            </a:r>
            <a:endParaRPr/>
          </a:p>
        </p:txBody>
      </p:sp>
      <mc:AlternateContent xmlns:mc="http://schemas.openxmlformats.org/markup-compatibility/2006" xmlns:a14="http://schemas.microsoft.com/office/drawing/2010/main">
        <mc:Choice Requires="a14">
          <p:sp>
            <p:nvSpPr>
              <p:cNvPr id="545" name="Google Shape;545;p83"/>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buNone/>
                </a:pPr>
                <a:r>
                  <a:rPr lang="en-GB" sz="2000" dirty="0" smtClean="0">
                    <a:latin typeface="Century Gothic"/>
                    <a:ea typeface="Century Gothic"/>
                    <a:cs typeface="Century Gothic"/>
                    <a:sym typeface="Century Gothic"/>
                  </a:rPr>
                  <a:t>Would it be correct to look at </a:t>
                </a:r>
                <a14:m>
                  <m:oMath xmlns:m="http://schemas.openxmlformats.org/officeDocument/2006/math">
                    <m:acc>
                      <m:accPr>
                        <m:chr m:val="̂"/>
                        <m:ctrlPr>
                          <a:rPr lang="ar-AE" sz="2000" i="1">
                            <a:latin typeface="Cambria Math" panose="02040503050406030204" pitchFamily="18" charset="0"/>
                            <a:sym typeface="Century Gothic"/>
                          </a:rPr>
                        </m:ctrlPr>
                      </m:accPr>
                      <m:e>
                        <m:sSub>
                          <m:sSubPr>
                            <m:ctrlPr>
                              <a:rPr lang="ar-AE" sz="2000" i="1">
                                <a:latin typeface="Cambria Math" panose="02040503050406030204" pitchFamily="18" charset="0"/>
                                <a:sym typeface="Century Gothic"/>
                              </a:rPr>
                            </m:ctrlPr>
                          </m:sSubPr>
                          <m:e>
                            <m:r>
                              <a:rPr lang="ar-AE" sz="2000" i="1">
                                <a:latin typeface="Cambria Math" panose="02040503050406030204" pitchFamily="18" charset="0"/>
                                <a:ea typeface="Cambria Math" panose="02040503050406030204" pitchFamily="18" charset="0"/>
                                <a:sym typeface="Century Gothic"/>
                              </a:rPr>
                              <m:t>𝛽</m:t>
                            </m:r>
                          </m:e>
                          <m:sub>
                            <m:r>
                              <a:rPr lang="ar-AE" sz="2000" i="1">
                                <a:latin typeface="Cambria Math" panose="02040503050406030204" pitchFamily="18" charset="0"/>
                                <a:sym typeface="Century Gothic"/>
                              </a:rPr>
                              <m:t>2</m:t>
                            </m:r>
                          </m:sub>
                        </m:sSub>
                      </m:e>
                    </m:acc>
                  </m:oMath>
                </a14:m>
                <a:r>
                  <a:rPr lang="ar-AE" sz="2000" dirty="0" smtClean="0">
                    <a:latin typeface="Century Gothic"/>
                    <a:ea typeface="Century Gothic"/>
                    <a:cs typeface="Century Gothic"/>
                    <a:sym typeface="Century Gothic"/>
                  </a:rPr>
                  <a:t> </a:t>
                </a:r>
                <a:r>
                  <a:rPr lang="en-GB" sz="2000" dirty="0" smtClean="0">
                    <a:latin typeface="Century Gothic"/>
                    <a:ea typeface="Century Gothic"/>
                    <a:cs typeface="Century Gothic"/>
                    <a:sym typeface="Century Gothic"/>
                  </a:rPr>
                  <a:t>to </a:t>
                </a:r>
                <a:r>
                  <a:rPr lang="en-GB" sz="2000" dirty="0">
                    <a:latin typeface="Century Gothic"/>
                    <a:ea typeface="Century Gothic"/>
                    <a:cs typeface="Century Gothic"/>
                    <a:sym typeface="Century Gothic"/>
                  </a:rPr>
                  <a:t>conclude about the partial effect of </a:t>
                </a:r>
                <a:r>
                  <a:rPr lang="en-GB" sz="2000" dirty="0" err="1">
                    <a:latin typeface="Century Gothic"/>
                    <a:ea typeface="Century Gothic"/>
                    <a:cs typeface="Century Gothic"/>
                    <a:sym typeface="Century Gothic"/>
                  </a:rPr>
                  <a:t>priGPA</a:t>
                </a:r>
                <a:r>
                  <a:rPr lang="en-GB" sz="2000" dirty="0">
                    <a:latin typeface="Century Gothic"/>
                    <a:ea typeface="Century Gothic"/>
                    <a:cs typeface="Century Gothic"/>
                    <a:sym typeface="Century Gothic"/>
                  </a:rPr>
                  <a:t>?</a:t>
                </a:r>
              </a:p>
              <a:p>
                <a:pPr marL="0" lvl="0" indent="0">
                  <a:spcBef>
                    <a:spcPts val="1600"/>
                  </a:spcBef>
                  <a:spcAft>
                    <a:spcPts val="1600"/>
                  </a:spcAft>
                  <a:buNone/>
                </a:pPr>
                <a:r>
                  <a:rPr lang="en-GB" sz="2000" b="1" dirty="0">
                    <a:latin typeface="Century Gothic"/>
                    <a:ea typeface="Century Gothic"/>
                    <a:cs typeface="Century Gothic"/>
                    <a:sym typeface="Century Gothic"/>
                  </a:rPr>
                  <a:t>No</a:t>
                </a:r>
                <a:r>
                  <a:rPr lang="en-GB" sz="2000" dirty="0">
                    <a:latin typeface="Century Gothic"/>
                    <a:ea typeface="Century Gothic"/>
                    <a:cs typeface="Century Gothic"/>
                    <a:sym typeface="Century Gothic"/>
                  </a:rPr>
                  <a:t>, since the partial effect of </a:t>
                </a:r>
                <a:r>
                  <a:rPr lang="en-GB" sz="2000" dirty="0" err="1">
                    <a:latin typeface="Century Gothic"/>
                    <a:ea typeface="Century Gothic"/>
                    <a:cs typeface="Century Gothic"/>
                    <a:sym typeface="Century Gothic"/>
                  </a:rPr>
                  <a:t>priGPA</a:t>
                </a:r>
                <a:r>
                  <a:rPr lang="en-GB" sz="2000" dirty="0">
                    <a:latin typeface="Century Gothic"/>
                    <a:ea typeface="Century Gothic"/>
                    <a:cs typeface="Century Gothic"/>
                    <a:sym typeface="Century Gothic"/>
                  </a:rPr>
                  <a:t> also includes </a:t>
                </a:r>
                <a:r>
                  <a:rPr lang="en-GB" sz="2000" dirty="0" smtClean="0">
                    <a:latin typeface="Century Gothic"/>
                    <a:ea typeface="Century Gothic"/>
                    <a:cs typeface="Century Gothic"/>
                    <a:sym typeface="Century Gothic"/>
                  </a:rPr>
                  <a:t>2 * </a:t>
                </a:r>
                <a14:m>
                  <m:oMath xmlns:m="http://schemas.openxmlformats.org/officeDocument/2006/math">
                    <m:acc>
                      <m:accPr>
                        <m:chr m:val="̂"/>
                        <m:ctrlPr>
                          <a:rPr lang="ar-AE" sz="2000" i="1">
                            <a:latin typeface="Cambria Math" panose="02040503050406030204" pitchFamily="18" charset="0"/>
                            <a:sym typeface="Century Gothic"/>
                          </a:rPr>
                        </m:ctrlPr>
                      </m:accPr>
                      <m:e>
                        <m:sSub>
                          <m:sSubPr>
                            <m:ctrlPr>
                              <a:rPr lang="ar-AE" sz="2000" i="1">
                                <a:latin typeface="Cambria Math" panose="02040503050406030204" pitchFamily="18" charset="0"/>
                                <a:sym typeface="Century Gothic"/>
                              </a:rPr>
                            </m:ctrlPr>
                          </m:sSubPr>
                          <m:e>
                            <m:r>
                              <a:rPr lang="ar-AE" sz="2000" i="1">
                                <a:latin typeface="Cambria Math" panose="02040503050406030204" pitchFamily="18" charset="0"/>
                                <a:ea typeface="Cambria Math" panose="02040503050406030204" pitchFamily="18" charset="0"/>
                                <a:sym typeface="Century Gothic"/>
                              </a:rPr>
                              <m:t>𝛽</m:t>
                            </m:r>
                          </m:e>
                          <m:sub>
                            <m:r>
                              <a:rPr lang="en-US" sz="2000" b="0" i="1" smtClean="0">
                                <a:latin typeface="Cambria Math" panose="02040503050406030204" pitchFamily="18" charset="0"/>
                                <a:ea typeface="Cambria Math" panose="02040503050406030204" pitchFamily="18" charset="0"/>
                                <a:sym typeface="Century Gothic"/>
                              </a:rPr>
                              <m:t>3</m:t>
                            </m:r>
                          </m:sub>
                        </m:sSub>
                      </m:e>
                    </m:acc>
                  </m:oMath>
                </a14:m>
                <a:r>
                  <a:rPr lang="en-GB" sz="2000" dirty="0" smtClean="0">
                    <a:latin typeface="Century Gothic"/>
                    <a:ea typeface="Century Gothic"/>
                    <a:cs typeface="Century Gothic"/>
                    <a:sym typeface="Century Gothic"/>
                  </a:rPr>
                  <a:t> * priGPA</a:t>
                </a:r>
                <a:r>
                  <a:rPr lang="en-GB" sz="2000" dirty="0">
                    <a:latin typeface="Century Gothic"/>
                    <a:ea typeface="Century Gothic"/>
                    <a:cs typeface="Century Gothic"/>
                    <a:sym typeface="Century Gothic"/>
                  </a:rPr>
                  <a:t>.</a:t>
                </a:r>
                <a:endParaRPr sz="2000" dirty="0">
                  <a:latin typeface="Century Gothic"/>
                  <a:ea typeface="Century Gothic"/>
                  <a:cs typeface="Century Gothic"/>
                  <a:sym typeface="Century Gothic"/>
                </a:endParaRPr>
              </a:p>
            </p:txBody>
          </p:sp>
        </mc:Choice>
        <mc:Fallback xmlns="">
          <p:sp>
            <p:nvSpPr>
              <p:cNvPr id="545" name="Google Shape;545;p83"/>
              <p:cNvSpPr txBox="1">
                <a:spLocks noGrp="1" noRot="1" noChangeAspect="1" noMove="1" noResize="1" noEditPoints="1" noAdjustHandles="1" noChangeArrowheads="1" noChangeShapeType="1" noTextEdit="1"/>
              </p:cNvSpPr>
              <p:nvPr>
                <p:ph type="body" idx="1"/>
              </p:nvPr>
            </p:nvSpPr>
            <p:spPr>
              <a:xfrm>
                <a:off x="727650" y="2066975"/>
                <a:ext cx="7688700" cy="2261100"/>
              </a:xfrm>
              <a:prstGeom prst="rect">
                <a:avLst/>
              </a:prstGeom>
              <a:blipFill>
                <a:blip r:embed="rId3"/>
                <a:stretch>
                  <a:fillRect l="-792" r="-1030"/>
                </a:stretch>
              </a:blipFill>
            </p:spPr>
            <p:txBody>
              <a:bodyPr/>
              <a:lstStyle/>
              <a:p>
                <a:r>
                  <a:rPr lang="uk-UA">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Multiple linear regression # 2 </a:t>
            </a:r>
            <a:endParaRPr/>
          </a:p>
          <a:p>
            <a:pPr marL="0" lvl="0" indent="0" algn="l" rtl="0">
              <a:spcBef>
                <a:spcPts val="0"/>
              </a:spcBef>
              <a:spcAft>
                <a:spcPts val="0"/>
              </a:spcAft>
              <a:buNone/>
            </a:pPr>
            <a:r>
              <a:rPr lang="en-GB"/>
              <a:t>  </a:t>
            </a:r>
            <a:endParaRPr/>
          </a:p>
        </p:txBody>
      </p:sp>
      <p:sp>
        <p:nvSpPr>
          <p:cNvPr id="553" name="Google Shape;553;p84"/>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latin typeface="Century Gothic"/>
                <a:ea typeface="Century Gothic"/>
                <a:cs typeface="Century Gothic"/>
                <a:sym typeface="Century Gothic"/>
              </a:rPr>
              <a:t>Test that </a:t>
            </a:r>
            <a:r>
              <a:rPr lang="en-GB" sz="2200" b="1">
                <a:latin typeface="Century Gothic"/>
                <a:ea typeface="Century Gothic"/>
                <a:cs typeface="Century Gothic"/>
                <a:sym typeface="Century Gothic"/>
              </a:rPr>
              <a:t>priGPA</a:t>
            </a:r>
            <a:r>
              <a:rPr lang="en-GB" sz="2200">
                <a:latin typeface="Century Gothic"/>
                <a:ea typeface="Century Gothic"/>
                <a:cs typeface="Century Gothic"/>
                <a:sym typeface="Century Gothic"/>
              </a:rPr>
              <a:t> doesn’t affect the standardized final score at any level of </a:t>
            </a:r>
            <a:r>
              <a:rPr lang="en-GB" sz="2200" b="1">
                <a:latin typeface="Century Gothic"/>
                <a:ea typeface="Century Gothic"/>
                <a:cs typeface="Century Gothic"/>
                <a:sym typeface="Century Gothic"/>
              </a:rPr>
              <a:t>priGPA</a:t>
            </a:r>
            <a:r>
              <a:rPr lang="en-GB" sz="2200">
                <a:latin typeface="Century Gothic"/>
                <a:ea typeface="Century Gothic"/>
                <a:cs typeface="Century Gothic"/>
                <a:sym typeface="Century Gothic"/>
              </a:rPr>
              <a:t>.(i:e: H0 : </a:t>
            </a:r>
            <a:r>
              <a:rPr lang="en-GB" sz="2200" i="1">
                <a:latin typeface="Century Gothic"/>
                <a:ea typeface="Century Gothic"/>
                <a:cs typeface="Century Gothic"/>
                <a:sym typeface="Century Gothic"/>
              </a:rPr>
              <a:t>β</a:t>
            </a:r>
            <a:r>
              <a:rPr lang="en-GB" sz="2200" baseline="-25000">
                <a:latin typeface="Century Gothic"/>
                <a:ea typeface="Century Gothic"/>
                <a:cs typeface="Century Gothic"/>
                <a:sym typeface="Century Gothic"/>
              </a:rPr>
              <a:t>2</a:t>
            </a:r>
            <a:r>
              <a:rPr lang="en-GB" sz="2200">
                <a:latin typeface="Century Gothic"/>
                <a:ea typeface="Century Gothic"/>
                <a:cs typeface="Century Gothic"/>
                <a:sym typeface="Century Gothic"/>
              </a:rPr>
              <a:t> = 0 and </a:t>
            </a:r>
            <a:r>
              <a:rPr lang="en-GB" sz="2200" i="1">
                <a:latin typeface="Century Gothic"/>
                <a:ea typeface="Century Gothic"/>
                <a:cs typeface="Century Gothic"/>
                <a:sym typeface="Century Gothic"/>
              </a:rPr>
              <a:t>β</a:t>
            </a:r>
            <a:r>
              <a:rPr lang="en-GB" sz="2200" baseline="-25000">
                <a:latin typeface="Century Gothic"/>
                <a:ea typeface="Century Gothic"/>
                <a:cs typeface="Century Gothic"/>
                <a:sym typeface="Century Gothic"/>
              </a:rPr>
              <a:t>3</a:t>
            </a:r>
            <a:r>
              <a:rPr lang="en-GB" sz="2200">
                <a:latin typeface="Century Gothic"/>
                <a:ea typeface="Century Gothic"/>
                <a:cs typeface="Century Gothic"/>
                <a:sym typeface="Century Gothic"/>
              </a:rPr>
              <a:t> = 0)</a:t>
            </a:r>
            <a:endParaRPr sz="2200">
              <a:latin typeface="Century Gothic"/>
              <a:ea typeface="Century Gothic"/>
              <a:cs typeface="Century Gothic"/>
              <a:sym typeface="Century Gothic"/>
            </a:endParaRPr>
          </a:p>
          <a:p>
            <a:pPr marL="0" lvl="0" indent="0" algn="l" rtl="0">
              <a:spcBef>
                <a:spcPts val="1600"/>
              </a:spcBef>
              <a:spcAft>
                <a:spcPts val="0"/>
              </a:spcAft>
              <a:buNone/>
            </a:pPr>
            <a:endParaRPr sz="2200">
              <a:latin typeface="Century Gothic"/>
              <a:ea typeface="Century Gothic"/>
              <a:cs typeface="Century Gothic"/>
              <a:sym typeface="Century Gothic"/>
            </a:endParaRPr>
          </a:p>
          <a:p>
            <a:pPr marL="0" lvl="0" indent="0" algn="l" rtl="0">
              <a:spcBef>
                <a:spcPts val="1600"/>
              </a:spcBef>
              <a:spcAft>
                <a:spcPts val="0"/>
              </a:spcAft>
              <a:buNone/>
            </a:pPr>
            <a:endParaRPr sz="2200">
              <a:latin typeface="Century Gothic"/>
              <a:ea typeface="Century Gothic"/>
              <a:cs typeface="Century Gothic"/>
              <a:sym typeface="Century Gothic"/>
            </a:endParaRPr>
          </a:p>
          <a:p>
            <a:pPr marL="0" lvl="0" indent="0" algn="l" rtl="0">
              <a:spcBef>
                <a:spcPts val="1600"/>
              </a:spcBef>
              <a:spcAft>
                <a:spcPts val="0"/>
              </a:spcAft>
              <a:buNone/>
            </a:pPr>
            <a:endParaRPr sz="2200">
              <a:latin typeface="Century Gothic"/>
              <a:ea typeface="Century Gothic"/>
              <a:cs typeface="Century Gothic"/>
              <a:sym typeface="Century Gothic"/>
            </a:endParaRPr>
          </a:p>
          <a:p>
            <a:pPr marL="0" lvl="0" indent="0" algn="l" rtl="0">
              <a:spcBef>
                <a:spcPts val="1600"/>
              </a:spcBef>
              <a:spcAft>
                <a:spcPts val="0"/>
              </a:spcAft>
              <a:buNone/>
            </a:pPr>
            <a:endParaRPr sz="2200">
              <a:latin typeface="Century Gothic"/>
              <a:ea typeface="Century Gothic"/>
              <a:cs typeface="Century Gothic"/>
              <a:sym typeface="Century Gothic"/>
            </a:endParaRPr>
          </a:p>
          <a:p>
            <a:pPr marL="0" lvl="0" indent="0" algn="l" rtl="0">
              <a:spcBef>
                <a:spcPts val="1600"/>
              </a:spcBef>
              <a:spcAft>
                <a:spcPts val="0"/>
              </a:spcAft>
              <a:buNone/>
            </a:pPr>
            <a:endParaRPr sz="2200">
              <a:latin typeface="Century Gothic"/>
              <a:ea typeface="Century Gothic"/>
              <a:cs typeface="Century Gothic"/>
              <a:sym typeface="Century Gothic"/>
            </a:endParaRPr>
          </a:p>
          <a:p>
            <a:pPr marL="457200" lvl="0" indent="0" algn="l" rtl="0">
              <a:spcBef>
                <a:spcPts val="1600"/>
              </a:spcBef>
              <a:spcAft>
                <a:spcPts val="0"/>
              </a:spcAft>
              <a:buNone/>
            </a:pPr>
            <a:endParaRPr sz="2200">
              <a:latin typeface="Century Gothic"/>
              <a:ea typeface="Century Gothic"/>
              <a:cs typeface="Century Gothic"/>
              <a:sym typeface="Century Gothic"/>
            </a:endParaRPr>
          </a:p>
          <a:p>
            <a:pPr marL="0" lvl="0" indent="0" algn="l" rtl="0">
              <a:spcBef>
                <a:spcPts val="1600"/>
              </a:spcBef>
              <a:spcAft>
                <a:spcPts val="1600"/>
              </a:spcAft>
              <a:buNone/>
            </a:pPr>
            <a:endParaRPr sz="2200">
              <a:latin typeface="Century Gothic"/>
              <a:ea typeface="Century Gothic"/>
              <a:cs typeface="Century Gothic"/>
              <a:sym typeface="Century Gothic"/>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(e). Multiple linear regression # 2 (answer) </a:t>
            </a:r>
            <a:endParaRPr dirty="0"/>
          </a:p>
          <a:p>
            <a:pPr marL="0" lvl="0" indent="0" algn="l" rtl="0">
              <a:spcBef>
                <a:spcPts val="0"/>
              </a:spcBef>
              <a:spcAft>
                <a:spcPts val="0"/>
              </a:spcAft>
              <a:buNone/>
            </a:pPr>
            <a:r>
              <a:rPr lang="en-GB" dirty="0"/>
              <a:t>  </a:t>
            </a:r>
            <a:endParaRPr dirty="0"/>
          </a:p>
        </p:txBody>
      </p:sp>
      <p:sp>
        <p:nvSpPr>
          <p:cNvPr id="559" name="Google Shape;559;p85"/>
          <p:cNvSpPr txBox="1">
            <a:spLocks noGrp="1"/>
          </p:cNvSpPr>
          <p:nvPr>
            <p:ph type="body" idx="1"/>
          </p:nvPr>
        </p:nvSpPr>
        <p:spPr>
          <a:xfrm>
            <a:off x="727650" y="2066975"/>
            <a:ext cx="5238900" cy="58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latin typeface="Century Gothic"/>
                <a:ea typeface="Century Gothic"/>
                <a:cs typeface="Century Gothic"/>
                <a:sym typeface="Century Gothic"/>
              </a:rPr>
              <a:t>R long (unrestricted)</a:t>
            </a:r>
            <a:endParaRPr sz="2400">
              <a:latin typeface="Century Gothic"/>
              <a:ea typeface="Century Gothic"/>
              <a:cs typeface="Century Gothic"/>
              <a:sym typeface="Century Gothic"/>
            </a:endParaRPr>
          </a:p>
        </p:txBody>
      </p:sp>
      <p:pic>
        <p:nvPicPr>
          <p:cNvPr id="560" name="Google Shape;560;p85"/>
          <p:cNvPicPr preferRelativeResize="0"/>
          <p:nvPr/>
        </p:nvPicPr>
        <p:blipFill>
          <a:blip r:embed="rId3">
            <a:alphaModFix/>
          </a:blip>
          <a:stretch>
            <a:fillRect/>
          </a:stretch>
        </p:blipFill>
        <p:spPr>
          <a:xfrm rot="33">
            <a:off x="5968230" y="2045102"/>
            <a:ext cx="2833416" cy="631743"/>
          </a:xfrm>
          <a:prstGeom prst="rect">
            <a:avLst/>
          </a:prstGeom>
          <a:noFill/>
          <a:ln>
            <a:noFill/>
          </a:ln>
        </p:spPr>
      </p:pic>
      <p:pic>
        <p:nvPicPr>
          <p:cNvPr id="561" name="Google Shape;561;p85"/>
          <p:cNvPicPr preferRelativeResize="0"/>
          <p:nvPr/>
        </p:nvPicPr>
        <p:blipFill>
          <a:blip r:embed="rId4">
            <a:alphaModFix/>
          </a:blip>
          <a:stretch>
            <a:fillRect/>
          </a:stretch>
        </p:blipFill>
        <p:spPr>
          <a:xfrm>
            <a:off x="729463" y="3818850"/>
            <a:ext cx="5238750" cy="723900"/>
          </a:xfrm>
          <a:prstGeom prst="rect">
            <a:avLst/>
          </a:prstGeom>
          <a:noFill/>
          <a:ln>
            <a:noFill/>
          </a:ln>
        </p:spPr>
      </p:pic>
      <p:pic>
        <p:nvPicPr>
          <p:cNvPr id="562" name="Google Shape;562;p85"/>
          <p:cNvPicPr preferRelativeResize="0"/>
          <p:nvPr/>
        </p:nvPicPr>
        <p:blipFill>
          <a:blip r:embed="rId5">
            <a:alphaModFix/>
          </a:blip>
          <a:stretch>
            <a:fillRect/>
          </a:stretch>
        </p:blipFill>
        <p:spPr>
          <a:xfrm>
            <a:off x="772338" y="2654975"/>
            <a:ext cx="5153025" cy="657225"/>
          </a:xfrm>
          <a:prstGeom prst="rect">
            <a:avLst/>
          </a:prstGeom>
          <a:noFill/>
          <a:ln>
            <a:noFill/>
          </a:ln>
        </p:spPr>
      </p:pic>
      <p:sp>
        <p:nvSpPr>
          <p:cNvPr id="563" name="Google Shape;563;p85"/>
          <p:cNvSpPr txBox="1">
            <a:spLocks noGrp="1"/>
          </p:cNvSpPr>
          <p:nvPr>
            <p:ph type="body" idx="1"/>
          </p:nvPr>
        </p:nvSpPr>
        <p:spPr>
          <a:xfrm>
            <a:off x="727650" y="3312200"/>
            <a:ext cx="5238900" cy="58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latin typeface="Century Gothic"/>
                <a:ea typeface="Century Gothic"/>
                <a:cs typeface="Century Gothic"/>
                <a:sym typeface="Century Gothic"/>
              </a:rPr>
              <a:t>R short (restricted)</a:t>
            </a:r>
            <a:endParaRPr sz="2400">
              <a:latin typeface="Century Gothic"/>
              <a:ea typeface="Century Gothic"/>
              <a:cs typeface="Century Gothic"/>
              <a:sym typeface="Century Gothic"/>
            </a:endParaRPr>
          </a:p>
        </p:txBody>
      </p:sp>
      <p:sp>
        <p:nvSpPr>
          <p:cNvPr id="8" name="Oval 7"/>
          <p:cNvSpPr/>
          <p:nvPr/>
        </p:nvSpPr>
        <p:spPr>
          <a:xfrm>
            <a:off x="2480325" y="2807567"/>
            <a:ext cx="866775" cy="29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Oval 8"/>
          <p:cNvSpPr/>
          <p:nvPr/>
        </p:nvSpPr>
        <p:spPr>
          <a:xfrm>
            <a:off x="2433987" y="3975954"/>
            <a:ext cx="781050" cy="29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Oval 9"/>
          <p:cNvSpPr/>
          <p:nvPr/>
        </p:nvSpPr>
        <p:spPr>
          <a:xfrm>
            <a:off x="3676650" y="2676859"/>
            <a:ext cx="1190626" cy="29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Oval 10"/>
          <p:cNvSpPr/>
          <p:nvPr/>
        </p:nvSpPr>
        <p:spPr>
          <a:xfrm>
            <a:off x="3676650" y="3799125"/>
            <a:ext cx="1190626" cy="29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(b): Simple linear regression (answer)</a:t>
            </a:r>
            <a:endParaRPr/>
          </a:p>
        </p:txBody>
      </p:sp>
      <p:sp>
        <p:nvSpPr>
          <p:cNvPr id="148" name="Google Shape;148;p23"/>
          <p:cNvSpPr txBox="1">
            <a:spLocks noGrp="1"/>
          </p:cNvSpPr>
          <p:nvPr>
            <p:ph type="body" idx="1"/>
          </p:nvPr>
        </p:nvSpPr>
        <p:spPr>
          <a:xfrm>
            <a:off x="729450" y="2078875"/>
            <a:ext cx="7688700" cy="22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Explain why we expect causality between the two variables </a:t>
            </a:r>
            <a:r>
              <a:rPr lang="en-GB" sz="2400" b="1" i="1">
                <a:latin typeface="Century Gothic"/>
                <a:ea typeface="Century Gothic"/>
                <a:cs typeface="Century Gothic"/>
                <a:sym typeface="Century Gothic"/>
              </a:rPr>
              <a:t>bwght</a:t>
            </a:r>
            <a:r>
              <a:rPr lang="en-GB" sz="2400">
                <a:latin typeface="Century Gothic"/>
                <a:ea typeface="Century Gothic"/>
                <a:cs typeface="Century Gothic"/>
                <a:sym typeface="Century Gothic"/>
              </a:rPr>
              <a:t>  and </a:t>
            </a:r>
            <a:r>
              <a:rPr lang="en-GB" sz="2400" b="1" i="1">
                <a:latin typeface="Century Gothic"/>
                <a:ea typeface="Century Gothic"/>
                <a:cs typeface="Century Gothic"/>
                <a:sym typeface="Century Gothic"/>
              </a:rPr>
              <a:t>cigs</a:t>
            </a:r>
            <a:r>
              <a:rPr lang="en-GB" sz="2400">
                <a:latin typeface="Century Gothic"/>
                <a:ea typeface="Century Gothic"/>
                <a:cs typeface="Century Gothic"/>
                <a:sym typeface="Century Gothic"/>
              </a:rPr>
              <a:t>.</a:t>
            </a:r>
            <a:endParaRPr sz="2400">
              <a:latin typeface="Century Gothic"/>
              <a:ea typeface="Century Gothic"/>
              <a:cs typeface="Century Gothic"/>
              <a:sym typeface="Century Gothic"/>
            </a:endParaRPr>
          </a:p>
          <a:p>
            <a:pPr marL="457200" lvl="0" indent="-381000" algn="l" rtl="0">
              <a:spcBef>
                <a:spcPts val="1600"/>
              </a:spcBef>
              <a:spcAft>
                <a:spcPts val="0"/>
              </a:spcAft>
              <a:buSzPts val="2400"/>
              <a:buFont typeface="Century Gothic"/>
              <a:buChar char="●"/>
            </a:pPr>
            <a:r>
              <a:rPr lang="en-GB" sz="2400">
                <a:latin typeface="Century Gothic"/>
                <a:ea typeface="Century Gothic"/>
                <a:cs typeface="Century Gothic"/>
                <a:sym typeface="Century Gothic"/>
              </a:rPr>
              <a:t>Number of cigarettes smoked might have negative effect on the children [1]</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n-GB" sz="2400">
                <a:latin typeface="Century Gothic"/>
                <a:ea typeface="Century Gothic"/>
                <a:cs typeface="Century Gothic"/>
                <a:sym typeface="Century Gothic"/>
              </a:rPr>
              <a:t>The smoking precedes the child birth</a:t>
            </a:r>
            <a:endParaRPr sz="2400">
              <a:latin typeface="Century Gothic"/>
              <a:ea typeface="Century Gothic"/>
              <a:cs typeface="Century Gothic"/>
              <a:sym typeface="Century Gothic"/>
            </a:endParaRPr>
          </a:p>
        </p:txBody>
      </p:sp>
      <p:sp>
        <p:nvSpPr>
          <p:cNvPr id="149" name="Google Shape;149;p23"/>
          <p:cNvSpPr txBox="1"/>
          <p:nvPr/>
        </p:nvSpPr>
        <p:spPr>
          <a:xfrm>
            <a:off x="802825" y="4794900"/>
            <a:ext cx="58680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accent1"/>
                </a:solidFill>
                <a:latin typeface="Times New Roman"/>
                <a:ea typeface="Times New Roman"/>
                <a:cs typeface="Times New Roman"/>
                <a:sym typeface="Times New Roman"/>
              </a:rPr>
              <a:t>[1]  Reproductive Effects https://www.cdc.gov/tobacco/data_statistics/sgr/2004/pdfs/chapter5.pdf</a:t>
            </a:r>
            <a:endParaRPr sz="1000">
              <a:solidFill>
                <a:schemeClr val="accent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(e). Multiple linear regression # 2 (answer) </a:t>
            </a:r>
            <a:endParaRPr/>
          </a:p>
          <a:p>
            <a:pPr marL="0" lvl="0" indent="0" algn="l" rtl="0">
              <a:spcBef>
                <a:spcPts val="0"/>
              </a:spcBef>
              <a:spcAft>
                <a:spcPts val="0"/>
              </a:spcAft>
              <a:buNone/>
            </a:pPr>
            <a:r>
              <a:rPr lang="en-GB"/>
              <a:t>  </a:t>
            </a:r>
            <a:endParaRPr/>
          </a:p>
        </p:txBody>
      </p:sp>
      <p:pic>
        <p:nvPicPr>
          <p:cNvPr id="569" name="Google Shape;569;p86"/>
          <p:cNvPicPr preferRelativeResize="0"/>
          <p:nvPr/>
        </p:nvPicPr>
        <p:blipFill>
          <a:blip r:embed="rId3">
            <a:alphaModFix/>
          </a:blip>
          <a:stretch>
            <a:fillRect/>
          </a:stretch>
        </p:blipFill>
        <p:spPr>
          <a:xfrm>
            <a:off x="2108620" y="1914570"/>
            <a:ext cx="4650376" cy="1358000"/>
          </a:xfrm>
          <a:prstGeom prst="rect">
            <a:avLst/>
          </a:prstGeom>
          <a:noFill/>
          <a:ln>
            <a:noFill/>
          </a:ln>
        </p:spPr>
      </p:pic>
      <p:pic>
        <p:nvPicPr>
          <p:cNvPr id="570" name="Google Shape;570;p86"/>
          <p:cNvPicPr preferRelativeResize="0"/>
          <p:nvPr/>
        </p:nvPicPr>
        <p:blipFill>
          <a:blip r:embed="rId4">
            <a:alphaModFix/>
          </a:blip>
          <a:stretch>
            <a:fillRect/>
          </a:stretch>
        </p:blipFill>
        <p:spPr>
          <a:xfrm>
            <a:off x="1183125" y="3637275"/>
            <a:ext cx="2983851" cy="1013850"/>
          </a:xfrm>
          <a:prstGeom prst="rect">
            <a:avLst/>
          </a:prstGeom>
          <a:noFill/>
          <a:ln>
            <a:noFill/>
          </a:ln>
        </p:spPr>
      </p:pic>
      <p:pic>
        <p:nvPicPr>
          <p:cNvPr id="571" name="Google Shape;571;p86"/>
          <p:cNvPicPr preferRelativeResize="0"/>
          <p:nvPr/>
        </p:nvPicPr>
        <p:blipFill>
          <a:blip r:embed="rId5">
            <a:alphaModFix/>
          </a:blip>
          <a:stretch>
            <a:fillRect/>
          </a:stretch>
        </p:blipFill>
        <p:spPr>
          <a:xfrm>
            <a:off x="4895025" y="3637275"/>
            <a:ext cx="3523129" cy="1013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 2 </a:t>
            </a:r>
            <a:endParaRPr/>
          </a:p>
          <a:p>
            <a:pPr marL="0" lvl="0" indent="0" algn="l" rtl="0">
              <a:spcBef>
                <a:spcPts val="0"/>
              </a:spcBef>
              <a:spcAft>
                <a:spcPts val="0"/>
              </a:spcAft>
              <a:buNone/>
            </a:pPr>
            <a:r>
              <a:rPr lang="en-GB"/>
              <a:t>  </a:t>
            </a:r>
            <a:endParaRPr/>
          </a:p>
        </p:txBody>
      </p:sp>
      <p:sp>
        <p:nvSpPr>
          <p:cNvPr id="577" name="Google Shape;577;p87"/>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entury Gothic"/>
                <a:ea typeface="Century Gothic"/>
                <a:cs typeface="Century Gothic"/>
                <a:sym typeface="Century Gothic"/>
              </a:rPr>
              <a:t>Comment on the overall significance of the regression. </a:t>
            </a: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45720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1600"/>
              </a:spcAft>
              <a:buNone/>
            </a:pPr>
            <a:endParaRPr sz="2000">
              <a:latin typeface="Century Gothic"/>
              <a:ea typeface="Century Gothic"/>
              <a:cs typeface="Century Gothic"/>
              <a:sym typeface="Century Gothic"/>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(f). Multiple linear regression # 2 (answer)</a:t>
            </a:r>
            <a:endParaRPr/>
          </a:p>
          <a:p>
            <a:pPr marL="0" lvl="0" indent="0" algn="l" rtl="0">
              <a:spcBef>
                <a:spcPts val="0"/>
              </a:spcBef>
              <a:spcAft>
                <a:spcPts val="0"/>
              </a:spcAft>
              <a:buNone/>
            </a:pPr>
            <a:r>
              <a:rPr lang="en-GB"/>
              <a:t>  </a:t>
            </a:r>
            <a:endParaRPr/>
          </a:p>
        </p:txBody>
      </p:sp>
      <p:sp>
        <p:nvSpPr>
          <p:cNvPr id="583" name="Google Shape;583;p88"/>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Century Gothic"/>
                <a:ea typeface="Century Gothic"/>
                <a:cs typeface="Century Gothic"/>
                <a:sym typeface="Century Gothic"/>
              </a:rPr>
              <a:t>Comment on the overall significance of the regression. </a:t>
            </a:r>
            <a:endParaRPr sz="2000" dirty="0">
              <a:latin typeface="Century Gothic"/>
              <a:ea typeface="Century Gothic"/>
              <a:cs typeface="Century Gothic"/>
              <a:sym typeface="Century Gothic"/>
            </a:endParaRPr>
          </a:p>
          <a:p>
            <a:pPr marL="0" lvl="0" indent="0" algn="l" rtl="0">
              <a:spcBef>
                <a:spcPts val="1600"/>
              </a:spcBef>
              <a:spcAft>
                <a:spcPts val="0"/>
              </a:spcAft>
              <a:buNone/>
            </a:pPr>
            <a:r>
              <a:rPr lang="en-GB" sz="2000" dirty="0" smtClean="0">
                <a:latin typeface="Century Gothic"/>
                <a:ea typeface="Century Gothic"/>
                <a:cs typeface="Century Gothic"/>
                <a:sym typeface="Century Gothic"/>
              </a:rPr>
              <a:t>That </a:t>
            </a:r>
            <a:r>
              <a:rPr lang="en-GB" sz="2000" dirty="0">
                <a:latin typeface="Century Gothic"/>
                <a:ea typeface="Century Gothic"/>
                <a:cs typeface="Century Gothic"/>
                <a:sym typeface="Century Gothic"/>
              </a:rPr>
              <a:t>is F-test: Coefficients are jointly statistically significant at </a:t>
            </a:r>
            <a:r>
              <a:rPr lang="en-GB" sz="2000" dirty="0" smtClean="0">
                <a:latin typeface="Century Gothic"/>
                <a:ea typeface="Century Gothic"/>
                <a:cs typeface="Century Gothic"/>
                <a:sym typeface="Century Gothic"/>
              </a:rPr>
              <a:t>0.001 </a:t>
            </a:r>
            <a:r>
              <a:rPr lang="en-GB" sz="2000" dirty="0">
                <a:latin typeface="Century Gothic"/>
                <a:ea typeface="Century Gothic"/>
                <a:cs typeface="Century Gothic"/>
                <a:sym typeface="Century Gothic"/>
              </a:rPr>
              <a:t>level (p−value :&lt; 2.2e−16, and that is smaller than </a:t>
            </a:r>
            <a:r>
              <a:rPr lang="en-GB" sz="2000" dirty="0" smtClean="0">
                <a:latin typeface="Century Gothic"/>
                <a:ea typeface="Century Gothic"/>
                <a:cs typeface="Century Gothic"/>
                <a:sym typeface="Century Gothic"/>
              </a:rPr>
              <a:t>0.001)</a:t>
            </a:r>
            <a:endParaRPr sz="2000" dirty="0">
              <a:latin typeface="Century Gothic"/>
              <a:ea typeface="Century Gothic"/>
              <a:cs typeface="Century Gothic"/>
              <a:sym typeface="Century Gothic"/>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Multiple linear regression # 2 </a:t>
            </a:r>
            <a:endParaRPr/>
          </a:p>
          <a:p>
            <a:pPr marL="0" lvl="0" indent="0" algn="l" rtl="0">
              <a:spcBef>
                <a:spcPts val="0"/>
              </a:spcBef>
              <a:spcAft>
                <a:spcPts val="0"/>
              </a:spcAft>
              <a:buNone/>
            </a:pPr>
            <a:r>
              <a:rPr lang="en-GB"/>
              <a:t>  </a:t>
            </a:r>
            <a:endParaRPr/>
          </a:p>
        </p:txBody>
      </p:sp>
      <p:sp>
        <p:nvSpPr>
          <p:cNvPr id="589" name="Google Shape;589;p89"/>
          <p:cNvSpPr txBox="1">
            <a:spLocks noGrp="1"/>
          </p:cNvSpPr>
          <p:nvPr>
            <p:ph type="body" idx="1"/>
          </p:nvPr>
        </p:nvSpPr>
        <p:spPr>
          <a:xfrm>
            <a:off x="727650" y="2066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Century Gothic"/>
                <a:ea typeface="Century Gothic"/>
                <a:cs typeface="Century Gothic"/>
                <a:sym typeface="Century Gothic"/>
              </a:rPr>
              <a:t>In principle you would expect that successful students attend to classes more. </a:t>
            </a:r>
            <a:endParaRPr lang="en-GB" sz="2000" dirty="0" smtClean="0">
              <a:latin typeface="Century Gothic"/>
              <a:ea typeface="Century Gothic"/>
              <a:cs typeface="Century Gothic"/>
              <a:sym typeface="Century Gothic"/>
            </a:endParaRPr>
          </a:p>
          <a:p>
            <a:pPr marL="0" lvl="0" indent="0" algn="l" rtl="0">
              <a:spcBef>
                <a:spcPts val="0"/>
              </a:spcBef>
              <a:spcAft>
                <a:spcPts val="0"/>
              </a:spcAft>
              <a:buNone/>
            </a:pPr>
            <a:r>
              <a:rPr lang="en-GB" sz="2000" dirty="0" smtClean="0">
                <a:latin typeface="Century Gothic"/>
                <a:ea typeface="Century Gothic"/>
                <a:cs typeface="Century Gothic"/>
                <a:sym typeface="Century Gothic"/>
              </a:rPr>
              <a:t>Task: Check </a:t>
            </a:r>
            <a:r>
              <a:rPr lang="en-GB" sz="2000" dirty="0">
                <a:latin typeface="Century Gothic"/>
                <a:ea typeface="Century Gothic"/>
                <a:cs typeface="Century Gothic"/>
                <a:sym typeface="Century Gothic"/>
              </a:rPr>
              <a:t>the correlation between the </a:t>
            </a:r>
            <a:r>
              <a:rPr lang="en-GB" sz="2000" dirty="0" err="1">
                <a:latin typeface="Century Gothic"/>
                <a:ea typeface="Century Gothic"/>
                <a:cs typeface="Century Gothic"/>
                <a:sym typeface="Century Gothic"/>
              </a:rPr>
              <a:t>regressors</a:t>
            </a:r>
            <a:r>
              <a:rPr lang="en-GB" sz="2000" dirty="0">
                <a:latin typeface="Century Gothic"/>
                <a:ea typeface="Century Gothic"/>
                <a:cs typeface="Century Gothic"/>
                <a:sym typeface="Century Gothic"/>
              </a:rPr>
              <a:t> and comment on possible </a:t>
            </a:r>
            <a:r>
              <a:rPr lang="en-GB" sz="2000" dirty="0" err="1">
                <a:latin typeface="Century Gothic"/>
                <a:ea typeface="Century Gothic"/>
                <a:cs typeface="Century Gothic"/>
                <a:sym typeface="Century Gothic"/>
              </a:rPr>
              <a:t>multicollinearity</a:t>
            </a:r>
            <a:r>
              <a:rPr lang="en-GB" sz="2000" dirty="0">
                <a:latin typeface="Century Gothic"/>
                <a:ea typeface="Century Gothic"/>
                <a:cs typeface="Century Gothic"/>
                <a:sym typeface="Century Gothic"/>
              </a:rPr>
              <a:t>. Calculate the </a:t>
            </a:r>
            <a:r>
              <a:rPr lang="en-GB" sz="2000" b="1" i="1" dirty="0">
                <a:latin typeface="Century Gothic"/>
                <a:ea typeface="Century Gothic"/>
                <a:cs typeface="Century Gothic"/>
                <a:sym typeface="Century Gothic"/>
              </a:rPr>
              <a:t>variance inflation factor (VIF)</a:t>
            </a:r>
            <a:r>
              <a:rPr lang="en-GB" sz="2000" dirty="0">
                <a:latin typeface="Century Gothic"/>
                <a:ea typeface="Century Gothic"/>
                <a:cs typeface="Century Gothic"/>
                <a:sym typeface="Century Gothic"/>
              </a:rPr>
              <a:t> for the coefficients and comment.</a:t>
            </a: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45720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1600"/>
              </a:spcAft>
              <a:buNone/>
            </a:pPr>
            <a:endParaRPr sz="2000" dirty="0">
              <a:latin typeface="Century Gothic"/>
              <a:ea typeface="Century Gothic"/>
              <a:cs typeface="Century Gothic"/>
              <a:sym typeface="Century Gothic"/>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Multiple linear regression # 2 (answer) </a:t>
            </a:r>
            <a:endParaRPr/>
          </a:p>
          <a:p>
            <a:pPr marL="0" lvl="0" indent="0" algn="l" rtl="0">
              <a:spcBef>
                <a:spcPts val="0"/>
              </a:spcBef>
              <a:spcAft>
                <a:spcPts val="0"/>
              </a:spcAft>
              <a:buNone/>
            </a:pPr>
            <a:r>
              <a:rPr lang="en-GB"/>
              <a:t>  </a:t>
            </a:r>
            <a:endParaRPr/>
          </a:p>
        </p:txBody>
      </p:sp>
      <p:sp>
        <p:nvSpPr>
          <p:cNvPr id="595" name="Google Shape;595;p90"/>
          <p:cNvSpPr txBox="1">
            <a:spLocks noGrp="1"/>
          </p:cNvSpPr>
          <p:nvPr>
            <p:ph type="body" idx="1"/>
          </p:nvPr>
        </p:nvSpPr>
        <p:spPr>
          <a:xfrm>
            <a:off x="729450" y="2066975"/>
            <a:ext cx="8355000" cy="7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Century Gothic"/>
                <a:ea typeface="Century Gothic"/>
                <a:cs typeface="Century Gothic"/>
                <a:sym typeface="Century Gothic"/>
              </a:rPr>
              <a:t>The correlation between </a:t>
            </a:r>
            <a:r>
              <a:rPr lang="en-GB" sz="1800" b="1" i="1" dirty="0" err="1">
                <a:latin typeface="Century Gothic"/>
                <a:ea typeface="Century Gothic"/>
                <a:cs typeface="Century Gothic"/>
                <a:sym typeface="Century Gothic"/>
              </a:rPr>
              <a:t>priGPA</a:t>
            </a:r>
            <a:r>
              <a:rPr lang="en-GB" sz="1800" dirty="0">
                <a:latin typeface="Century Gothic"/>
                <a:ea typeface="Century Gothic"/>
                <a:cs typeface="Century Gothic"/>
                <a:sym typeface="Century Gothic"/>
              </a:rPr>
              <a:t> and </a:t>
            </a:r>
            <a:r>
              <a:rPr lang="en-GB" sz="1800" b="1" i="1" dirty="0" err="1">
                <a:latin typeface="Century Gothic"/>
                <a:ea typeface="Century Gothic"/>
                <a:cs typeface="Century Gothic"/>
                <a:sym typeface="Century Gothic"/>
              </a:rPr>
              <a:t>priGPA</a:t>
            </a:r>
            <a:r>
              <a:rPr lang="en-GB" sz="1800" dirty="0">
                <a:latin typeface="Century Gothic"/>
                <a:ea typeface="Century Gothic"/>
                <a:cs typeface="Century Gothic"/>
                <a:sym typeface="Century Gothic"/>
              </a:rPr>
              <a:t> squared is 0.99. </a:t>
            </a:r>
            <a:r>
              <a:rPr lang="en-GB" sz="1800" dirty="0" err="1">
                <a:latin typeface="Century Gothic"/>
                <a:ea typeface="Century Gothic"/>
                <a:cs typeface="Century Gothic"/>
                <a:sym typeface="Century Gothic"/>
              </a:rPr>
              <a:t>Multicollinearity</a:t>
            </a:r>
            <a:r>
              <a:rPr lang="en-GB" sz="1800" dirty="0">
                <a:latin typeface="Century Gothic"/>
                <a:ea typeface="Century Gothic"/>
                <a:cs typeface="Century Gothic"/>
                <a:sym typeface="Century Gothic"/>
              </a:rPr>
              <a:t> ?</a:t>
            </a:r>
            <a:endParaRPr sz="18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45720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1600"/>
              </a:spcAft>
              <a:buNone/>
            </a:pPr>
            <a:endParaRPr sz="1600" dirty="0">
              <a:latin typeface="Century Gothic"/>
              <a:ea typeface="Century Gothic"/>
              <a:cs typeface="Century Gothic"/>
              <a:sym typeface="Century Gothic"/>
            </a:endParaRPr>
          </a:p>
        </p:txBody>
      </p:sp>
      <p:pic>
        <p:nvPicPr>
          <p:cNvPr id="596" name="Google Shape;596;p90"/>
          <p:cNvPicPr preferRelativeResize="0"/>
          <p:nvPr/>
        </p:nvPicPr>
        <p:blipFill rotWithShape="1">
          <a:blip r:embed="rId3">
            <a:alphaModFix/>
          </a:blip>
          <a:srcRect r="9412"/>
          <a:stretch/>
        </p:blipFill>
        <p:spPr>
          <a:xfrm>
            <a:off x="729450" y="2902425"/>
            <a:ext cx="4206775" cy="1355225"/>
          </a:xfrm>
          <a:prstGeom prst="rect">
            <a:avLst/>
          </a:prstGeom>
          <a:noFill/>
          <a:ln>
            <a:noFill/>
          </a:ln>
        </p:spPr>
      </p:pic>
      <p:pic>
        <p:nvPicPr>
          <p:cNvPr id="597" name="Google Shape;597;p90"/>
          <p:cNvPicPr preferRelativeResize="0"/>
          <p:nvPr/>
        </p:nvPicPr>
        <p:blipFill>
          <a:blip r:embed="rId4">
            <a:alphaModFix/>
          </a:blip>
          <a:stretch>
            <a:fillRect/>
          </a:stretch>
        </p:blipFill>
        <p:spPr>
          <a:xfrm>
            <a:off x="5079724" y="2902424"/>
            <a:ext cx="3806625" cy="1217775"/>
          </a:xfrm>
          <a:prstGeom prst="rect">
            <a:avLst/>
          </a:prstGeom>
          <a:noFill/>
          <a:ln>
            <a:noFill/>
          </a:ln>
        </p:spPr>
      </p:pic>
      <p:sp>
        <p:nvSpPr>
          <p:cNvPr id="6" name="Oval 5"/>
          <p:cNvSpPr/>
          <p:nvPr/>
        </p:nvSpPr>
        <p:spPr>
          <a:xfrm>
            <a:off x="2536445" y="3694339"/>
            <a:ext cx="592783" cy="3265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Oval 6"/>
          <p:cNvSpPr/>
          <p:nvPr/>
        </p:nvSpPr>
        <p:spPr>
          <a:xfrm>
            <a:off x="6165721" y="3857624"/>
            <a:ext cx="826360" cy="23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Oval 7"/>
          <p:cNvSpPr/>
          <p:nvPr/>
        </p:nvSpPr>
        <p:spPr>
          <a:xfrm>
            <a:off x="7046179" y="3857625"/>
            <a:ext cx="893035" cy="2339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Google Shape;595;p90"/>
          <p:cNvSpPr txBox="1">
            <a:spLocks/>
          </p:cNvSpPr>
          <p:nvPr/>
        </p:nvSpPr>
        <p:spPr>
          <a:xfrm>
            <a:off x="6229068" y="3986440"/>
            <a:ext cx="1634221" cy="74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Bef>
                <a:spcPts val="1600"/>
              </a:spcBef>
              <a:spcAft>
                <a:spcPts val="1600"/>
              </a:spcAft>
              <a:buFont typeface="Lato"/>
              <a:buNone/>
            </a:pPr>
            <a:r>
              <a:rPr lang="en-US" sz="1600" b="1" dirty="0" smtClean="0">
                <a:latin typeface="Century Gothic"/>
                <a:ea typeface="Century Gothic"/>
                <a:cs typeface="Century Gothic"/>
                <a:sym typeface="Century Gothic"/>
              </a:rPr>
              <a:t>VIF ABOVE 10!</a:t>
            </a:r>
            <a:endParaRPr lang="en-US" sz="1600" b="1" dirty="0">
              <a:latin typeface="Century Gothic"/>
              <a:ea typeface="Century Gothic"/>
              <a:cs typeface="Century Gothic"/>
              <a:sym typeface="Century Gothic"/>
            </a:endParaRPr>
          </a:p>
        </p:txBody>
      </p:sp>
      <p:sp>
        <p:nvSpPr>
          <p:cNvPr id="11" name="Oval 10"/>
          <p:cNvSpPr/>
          <p:nvPr/>
        </p:nvSpPr>
        <p:spPr>
          <a:xfrm>
            <a:off x="1889564" y="3823155"/>
            <a:ext cx="592783" cy="3265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Multiple linear regression # 2 (answer) </a:t>
            </a:r>
            <a:endParaRPr/>
          </a:p>
          <a:p>
            <a:pPr marL="0" lvl="0" indent="0" algn="l" rtl="0">
              <a:spcBef>
                <a:spcPts val="0"/>
              </a:spcBef>
              <a:spcAft>
                <a:spcPts val="0"/>
              </a:spcAft>
              <a:buNone/>
            </a:pPr>
            <a:r>
              <a:rPr lang="en-GB"/>
              <a:t>  </a:t>
            </a:r>
            <a:endParaRPr/>
          </a:p>
        </p:txBody>
      </p:sp>
      <p:sp>
        <p:nvSpPr>
          <p:cNvPr id="603" name="Google Shape;603;p91"/>
          <p:cNvSpPr txBox="1">
            <a:spLocks noGrp="1"/>
          </p:cNvSpPr>
          <p:nvPr>
            <p:ph type="body" idx="1"/>
          </p:nvPr>
        </p:nvSpPr>
        <p:spPr>
          <a:xfrm>
            <a:off x="729450" y="2066975"/>
            <a:ext cx="7926900" cy="28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entury Gothic"/>
                <a:ea typeface="Century Gothic"/>
                <a:cs typeface="Century Gothic"/>
                <a:sym typeface="Century Gothic"/>
              </a:rPr>
              <a:t>Not really! In this case since we are not interested in evaluating the effect of changing </a:t>
            </a:r>
            <a:r>
              <a:rPr lang="en-GB" sz="1800" b="1" i="1">
                <a:latin typeface="Century Gothic"/>
                <a:ea typeface="Century Gothic"/>
                <a:cs typeface="Century Gothic"/>
                <a:sym typeface="Century Gothic"/>
              </a:rPr>
              <a:t>priGPA</a:t>
            </a:r>
            <a:r>
              <a:rPr lang="en-GB" sz="1800">
                <a:latin typeface="Century Gothic"/>
                <a:ea typeface="Century Gothic"/>
                <a:cs typeface="Century Gothic"/>
                <a:sym typeface="Century Gothic"/>
              </a:rPr>
              <a:t> without changing </a:t>
            </a:r>
            <a:r>
              <a:rPr lang="en-GB" sz="1800" b="1" i="1">
                <a:latin typeface="Century Gothic"/>
                <a:ea typeface="Century Gothic"/>
                <a:cs typeface="Century Gothic"/>
                <a:sym typeface="Century Gothic"/>
              </a:rPr>
              <a:t>priGPA</a:t>
            </a:r>
            <a:r>
              <a:rPr lang="en-GB" sz="1800">
                <a:latin typeface="Century Gothic"/>
                <a:ea typeface="Century Gothic"/>
                <a:cs typeface="Century Gothic"/>
                <a:sym typeface="Century Gothic"/>
              </a:rPr>
              <a:t> squared.</a:t>
            </a:r>
            <a:endParaRPr sz="1800">
              <a:latin typeface="Century Gothic"/>
              <a:ea typeface="Century Gothic"/>
              <a:cs typeface="Century Gothic"/>
              <a:sym typeface="Century Gothic"/>
            </a:endParaRPr>
          </a:p>
          <a:p>
            <a:pPr marL="457200" lvl="0" indent="-317500" algn="l" rtl="0">
              <a:spcBef>
                <a:spcPts val="1600"/>
              </a:spcBef>
              <a:spcAft>
                <a:spcPts val="0"/>
              </a:spcAft>
              <a:buSzPts val="1400"/>
              <a:buChar char="●"/>
            </a:pPr>
            <a:r>
              <a:rPr lang="en-GB" sz="1400" b="1" i="1"/>
              <a:t>priGPA</a:t>
            </a:r>
            <a:r>
              <a:rPr lang="en-GB" sz="1400"/>
              <a:t> and </a:t>
            </a:r>
            <a:r>
              <a:rPr lang="en-GB" sz="1400" b="1" i="1"/>
              <a:t>priGPA squared</a:t>
            </a:r>
            <a:r>
              <a:rPr lang="en-GB" sz="1400"/>
              <a:t> are not linearly dependent (we squared </a:t>
            </a:r>
            <a:r>
              <a:rPr lang="en-GB" sz="1400" b="1" i="1"/>
              <a:t>priGPA</a:t>
            </a:r>
            <a:r>
              <a:rPr lang="en-GB" sz="1400"/>
              <a:t>, which is nonlinear function of </a:t>
            </a:r>
            <a:r>
              <a:rPr lang="en-GB" sz="1400" b="1" i="1"/>
              <a:t>priGPA</a:t>
            </a:r>
            <a:r>
              <a:rPr lang="en-GB" sz="1400"/>
              <a:t>)</a:t>
            </a:r>
            <a:endParaRPr sz="1400"/>
          </a:p>
          <a:p>
            <a:pPr marL="457200" lvl="0" indent="-317500" algn="l" rtl="0">
              <a:spcBef>
                <a:spcPts val="0"/>
              </a:spcBef>
              <a:spcAft>
                <a:spcPts val="0"/>
              </a:spcAft>
              <a:buSzPts val="1400"/>
              <a:buChar char="●"/>
            </a:pPr>
            <a:r>
              <a:rPr lang="en-GB" sz="1400"/>
              <a:t>Multicollinearity has to be checked and problems have to be solved when you want to estimate the independent effect of two variables which happen to be correlated by chance.</a:t>
            </a:r>
            <a:endParaRPr sz="1400"/>
          </a:p>
          <a:p>
            <a:pPr marL="457200" lvl="0" indent="-317500" algn="l" rtl="0">
              <a:spcBef>
                <a:spcPts val="0"/>
              </a:spcBef>
              <a:spcAft>
                <a:spcPts val="0"/>
              </a:spcAft>
              <a:buSzPts val="1400"/>
              <a:buChar char="●"/>
            </a:pPr>
            <a:r>
              <a:rPr lang="en-GB" sz="1400"/>
              <a:t>We include </a:t>
            </a:r>
            <a:r>
              <a:rPr lang="en-GB" sz="1400" b="1" i="1"/>
              <a:t>priGPA squared</a:t>
            </a:r>
            <a:r>
              <a:rPr lang="en-GB" sz="1400"/>
              <a:t> in the regression for testing the nonlinear effect of </a:t>
            </a:r>
            <a:r>
              <a:rPr lang="en-GB" sz="1400" b="1" i="1"/>
              <a:t>priGPA</a:t>
            </a:r>
            <a:r>
              <a:rPr lang="en-GB" sz="1400"/>
              <a:t> on standardized score.</a:t>
            </a:r>
            <a:endParaRPr sz="1400"/>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45720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1600"/>
              </a:spcAft>
              <a:buNone/>
            </a:pPr>
            <a:endParaRPr sz="1600">
              <a:latin typeface="Century Gothic"/>
              <a:ea typeface="Century Gothic"/>
              <a:cs typeface="Century Gothic"/>
              <a:sym typeface="Century Gothic"/>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(g). Multiple linear regression # 2 (answer) </a:t>
            </a:r>
            <a:endParaRPr/>
          </a:p>
          <a:p>
            <a:pPr marL="0" lvl="0" indent="0" algn="l" rtl="0">
              <a:spcBef>
                <a:spcPts val="0"/>
              </a:spcBef>
              <a:spcAft>
                <a:spcPts val="0"/>
              </a:spcAft>
              <a:buNone/>
            </a:pPr>
            <a:r>
              <a:rPr lang="en-GB"/>
              <a:t>  </a:t>
            </a:r>
            <a:endParaRPr/>
          </a:p>
        </p:txBody>
      </p:sp>
      <p:sp>
        <p:nvSpPr>
          <p:cNvPr id="609" name="Google Shape;609;p92"/>
          <p:cNvSpPr txBox="1">
            <a:spLocks noGrp="1"/>
          </p:cNvSpPr>
          <p:nvPr>
            <p:ph type="body" idx="1"/>
          </p:nvPr>
        </p:nvSpPr>
        <p:spPr>
          <a:xfrm>
            <a:off x="729450" y="2066975"/>
            <a:ext cx="8193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Century Gothic"/>
                <a:ea typeface="Century Gothic"/>
                <a:cs typeface="Century Gothic"/>
                <a:sym typeface="Century Gothic"/>
              </a:rPr>
              <a:t>All others correlations are lower than 0.5 which is OK.</a:t>
            </a:r>
            <a:endParaRPr sz="2000" dirty="0">
              <a:latin typeface="Century Gothic"/>
              <a:ea typeface="Century Gothic"/>
              <a:cs typeface="Century Gothic"/>
              <a:sym typeface="Century Gothic"/>
            </a:endParaRPr>
          </a:p>
          <a:p>
            <a:pPr marL="45720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45720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1600"/>
              </a:spcAft>
              <a:buNone/>
            </a:pPr>
            <a:endParaRPr sz="1600" dirty="0">
              <a:latin typeface="Century Gothic"/>
              <a:ea typeface="Century Gothic"/>
              <a:cs typeface="Century Gothic"/>
              <a:sym typeface="Century Gothic"/>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(h). Multiple linear regression # 2 </a:t>
            </a:r>
            <a:endParaRPr/>
          </a:p>
          <a:p>
            <a:pPr marL="0" lvl="0" indent="0" algn="l" rtl="0">
              <a:spcBef>
                <a:spcPts val="0"/>
              </a:spcBef>
              <a:spcAft>
                <a:spcPts val="0"/>
              </a:spcAft>
              <a:buNone/>
            </a:pPr>
            <a:r>
              <a:rPr lang="en-GB"/>
              <a:t>  </a:t>
            </a:r>
            <a:endParaRPr/>
          </a:p>
        </p:txBody>
      </p:sp>
      <p:sp>
        <p:nvSpPr>
          <p:cNvPr id="615" name="Google Shape;615;p93"/>
          <p:cNvSpPr txBox="1">
            <a:spLocks noGrp="1"/>
          </p:cNvSpPr>
          <p:nvPr>
            <p:ph type="body" idx="1"/>
          </p:nvPr>
        </p:nvSpPr>
        <p:spPr>
          <a:xfrm>
            <a:off x="729450" y="2066975"/>
            <a:ext cx="8193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Century Gothic"/>
                <a:ea typeface="Century Gothic"/>
                <a:cs typeface="Century Gothic"/>
                <a:sym typeface="Century Gothic"/>
              </a:rPr>
              <a:t>We could also think that when attending a class a student, whose </a:t>
            </a:r>
            <a:r>
              <a:rPr lang="en-GB" sz="2000" b="1" i="1" dirty="0" err="1">
                <a:latin typeface="Century Gothic"/>
                <a:ea typeface="Century Gothic"/>
                <a:cs typeface="Century Gothic"/>
                <a:sym typeface="Century Gothic"/>
              </a:rPr>
              <a:t>priGPA</a:t>
            </a:r>
            <a:r>
              <a:rPr lang="en-GB" sz="2000" dirty="0">
                <a:latin typeface="Century Gothic"/>
                <a:ea typeface="Century Gothic"/>
                <a:cs typeface="Century Gothic"/>
                <a:sym typeface="Century Gothic"/>
              </a:rPr>
              <a:t> and </a:t>
            </a:r>
            <a:r>
              <a:rPr lang="en-GB" sz="2000" b="1" i="1" dirty="0">
                <a:latin typeface="Century Gothic"/>
                <a:ea typeface="Century Gothic"/>
                <a:cs typeface="Century Gothic"/>
                <a:sym typeface="Century Gothic"/>
              </a:rPr>
              <a:t>ACT</a:t>
            </a:r>
            <a:r>
              <a:rPr lang="en-GB" sz="2000" dirty="0">
                <a:latin typeface="Century Gothic"/>
                <a:ea typeface="Century Gothic"/>
                <a:cs typeface="Century Gothic"/>
                <a:sym typeface="Century Gothic"/>
              </a:rPr>
              <a:t> scores are high, would listen and understand the class material better compared to others. In other words, students who attend the class may receive different levels of knowledge and this correlates with the prior college GPA and ACT test score. How would we incorporate this idea to the regression? </a:t>
            </a:r>
            <a:r>
              <a:rPr lang="en-GB" sz="2000" i="1" dirty="0">
                <a:latin typeface="Century Gothic"/>
                <a:ea typeface="Century Gothic"/>
                <a:cs typeface="Century Gothic"/>
                <a:sym typeface="Century Gothic"/>
              </a:rPr>
              <a:t>(</a:t>
            </a:r>
            <a:r>
              <a:rPr lang="en-GB" sz="2000" i="1" dirty="0" err="1">
                <a:latin typeface="Century Gothic"/>
                <a:ea typeface="Century Gothic"/>
                <a:cs typeface="Century Gothic"/>
                <a:sym typeface="Century Gothic"/>
              </a:rPr>
              <a:t>i:e</a:t>
            </a:r>
            <a:r>
              <a:rPr lang="en-GB" sz="2000" i="1" dirty="0">
                <a:latin typeface="Century Gothic"/>
                <a:ea typeface="Century Gothic"/>
                <a:cs typeface="Century Gothic"/>
                <a:sym typeface="Century Gothic"/>
              </a:rPr>
              <a:t>: interaction terms </a:t>
            </a:r>
            <a:r>
              <a:rPr lang="en-GB" sz="2000" b="1" i="1" dirty="0" err="1">
                <a:latin typeface="Century Gothic"/>
                <a:ea typeface="Century Gothic"/>
                <a:cs typeface="Century Gothic"/>
                <a:sym typeface="Century Gothic"/>
              </a:rPr>
              <a:t>atndrte</a:t>
            </a:r>
            <a:r>
              <a:rPr lang="en-GB" sz="2000" b="1" i="1" dirty="0">
                <a:latin typeface="Century Gothic"/>
                <a:ea typeface="Century Gothic"/>
                <a:cs typeface="Century Gothic"/>
                <a:sym typeface="Century Gothic"/>
              </a:rPr>
              <a:t> * </a:t>
            </a:r>
            <a:r>
              <a:rPr lang="en-GB" sz="2000" b="1" i="1" dirty="0" err="1">
                <a:latin typeface="Century Gothic"/>
                <a:ea typeface="Century Gothic"/>
                <a:cs typeface="Century Gothic"/>
                <a:sym typeface="Century Gothic"/>
              </a:rPr>
              <a:t>priGPA</a:t>
            </a:r>
            <a:r>
              <a:rPr lang="en-GB" sz="2000" i="1" dirty="0">
                <a:latin typeface="Century Gothic"/>
                <a:ea typeface="Century Gothic"/>
                <a:cs typeface="Century Gothic"/>
                <a:sym typeface="Century Gothic"/>
              </a:rPr>
              <a:t> and </a:t>
            </a:r>
            <a:r>
              <a:rPr lang="en-GB" sz="2000" b="1" i="1" dirty="0" err="1">
                <a:latin typeface="Century Gothic"/>
                <a:ea typeface="Century Gothic"/>
                <a:cs typeface="Century Gothic"/>
                <a:sym typeface="Century Gothic"/>
              </a:rPr>
              <a:t>atndrte</a:t>
            </a:r>
            <a:r>
              <a:rPr lang="en-GB" sz="2000" b="1" i="1" dirty="0">
                <a:latin typeface="Century Gothic"/>
                <a:ea typeface="Century Gothic"/>
                <a:cs typeface="Century Gothic"/>
                <a:sym typeface="Century Gothic"/>
              </a:rPr>
              <a:t>*ACT</a:t>
            </a:r>
            <a:r>
              <a:rPr lang="en-GB" sz="2000" i="1" dirty="0">
                <a:latin typeface="Century Gothic"/>
                <a:ea typeface="Century Gothic"/>
                <a:cs typeface="Century Gothic"/>
                <a:sym typeface="Century Gothic"/>
              </a:rPr>
              <a:t>)</a:t>
            </a:r>
            <a:endParaRPr sz="2000" i="1" dirty="0">
              <a:latin typeface="Century Gothic"/>
              <a:ea typeface="Century Gothic"/>
              <a:cs typeface="Century Gothic"/>
              <a:sym typeface="Century Gothic"/>
            </a:endParaRPr>
          </a:p>
          <a:p>
            <a:pPr marL="0" lvl="0" indent="0" algn="l" rtl="0">
              <a:spcBef>
                <a:spcPts val="1600"/>
              </a:spcBef>
              <a:spcAft>
                <a:spcPts val="0"/>
              </a:spcAft>
              <a:buNone/>
            </a:pPr>
            <a:endParaRPr sz="2000" dirty="0">
              <a:latin typeface="Century Gothic"/>
              <a:ea typeface="Century Gothic"/>
              <a:cs typeface="Century Gothic"/>
              <a:sym typeface="Century Gothic"/>
            </a:endParaRPr>
          </a:p>
          <a:p>
            <a:pPr marL="457200" lvl="0" indent="0" algn="l" rtl="0">
              <a:spcBef>
                <a:spcPts val="1600"/>
              </a:spcBef>
              <a:spcAft>
                <a:spcPts val="0"/>
              </a:spcAft>
              <a:buNone/>
            </a:pPr>
            <a:endParaRPr sz="20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0"/>
              </a:spcAft>
              <a:buNone/>
            </a:pPr>
            <a:endParaRPr sz="1600" dirty="0">
              <a:latin typeface="Century Gothic"/>
              <a:ea typeface="Century Gothic"/>
              <a:cs typeface="Century Gothic"/>
              <a:sym typeface="Century Gothic"/>
            </a:endParaRPr>
          </a:p>
          <a:p>
            <a:pPr marL="457200" lvl="0" indent="0" algn="l" rtl="0">
              <a:spcBef>
                <a:spcPts val="1600"/>
              </a:spcBef>
              <a:spcAft>
                <a:spcPts val="0"/>
              </a:spcAft>
              <a:buNone/>
            </a:pPr>
            <a:endParaRPr sz="1600" dirty="0">
              <a:latin typeface="Century Gothic"/>
              <a:ea typeface="Century Gothic"/>
              <a:cs typeface="Century Gothic"/>
              <a:sym typeface="Century Gothic"/>
            </a:endParaRPr>
          </a:p>
          <a:p>
            <a:pPr marL="0" lvl="0" indent="0" algn="l" rtl="0">
              <a:spcBef>
                <a:spcPts val="1600"/>
              </a:spcBef>
              <a:spcAft>
                <a:spcPts val="1600"/>
              </a:spcAft>
              <a:buNone/>
            </a:pPr>
            <a:endParaRPr sz="1600" dirty="0">
              <a:latin typeface="Century Gothic"/>
              <a:ea typeface="Century Gothic"/>
              <a:cs typeface="Century Gothic"/>
              <a:sym typeface="Century Gothic"/>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(h). Multiple linear regression # 2 (answer)</a:t>
            </a:r>
            <a:endParaRPr/>
          </a:p>
          <a:p>
            <a:pPr marL="0" lvl="0" indent="0" algn="l" rtl="0">
              <a:spcBef>
                <a:spcPts val="0"/>
              </a:spcBef>
              <a:spcAft>
                <a:spcPts val="0"/>
              </a:spcAft>
              <a:buNone/>
            </a:pPr>
            <a:r>
              <a:rPr lang="en-GB"/>
              <a:t>  </a:t>
            </a:r>
            <a:endParaRPr/>
          </a:p>
        </p:txBody>
      </p:sp>
      <p:pic>
        <p:nvPicPr>
          <p:cNvPr id="621" name="Google Shape;621;p94"/>
          <p:cNvPicPr preferRelativeResize="0"/>
          <p:nvPr/>
        </p:nvPicPr>
        <p:blipFill>
          <a:blip r:embed="rId3">
            <a:alphaModFix/>
          </a:blip>
          <a:stretch>
            <a:fillRect/>
          </a:stretch>
        </p:blipFill>
        <p:spPr>
          <a:xfrm>
            <a:off x="5526488" y="2080000"/>
            <a:ext cx="3038475" cy="1543050"/>
          </a:xfrm>
          <a:prstGeom prst="rect">
            <a:avLst/>
          </a:prstGeom>
          <a:noFill/>
          <a:ln>
            <a:noFill/>
          </a:ln>
        </p:spPr>
      </p:pic>
      <p:pic>
        <p:nvPicPr>
          <p:cNvPr id="622" name="Google Shape;622;p94"/>
          <p:cNvPicPr preferRelativeResize="0"/>
          <p:nvPr/>
        </p:nvPicPr>
        <p:blipFill>
          <a:blip r:embed="rId4">
            <a:alphaModFix/>
          </a:blip>
          <a:stretch>
            <a:fillRect/>
          </a:stretch>
        </p:blipFill>
        <p:spPr>
          <a:xfrm>
            <a:off x="849325" y="1932625"/>
            <a:ext cx="3722678" cy="2984850"/>
          </a:xfrm>
          <a:prstGeom prst="rect">
            <a:avLst/>
          </a:prstGeom>
          <a:noFill/>
          <a:ln>
            <a:noFill/>
          </a:ln>
        </p:spPr>
      </p:pic>
      <p:sp>
        <p:nvSpPr>
          <p:cNvPr id="5" name="Oval 4"/>
          <p:cNvSpPr/>
          <p:nvPr/>
        </p:nvSpPr>
        <p:spPr>
          <a:xfrm>
            <a:off x="561975" y="1932625"/>
            <a:ext cx="4200525" cy="4544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6991351" y="2647950"/>
            <a:ext cx="1426800"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(i). Multiple linear regression # 2 </a:t>
            </a:r>
            <a:endParaRPr/>
          </a:p>
          <a:p>
            <a:pPr marL="0" lvl="0" indent="0" algn="l" rtl="0">
              <a:spcBef>
                <a:spcPts val="0"/>
              </a:spcBef>
              <a:spcAft>
                <a:spcPts val="0"/>
              </a:spcAft>
              <a:buNone/>
            </a:pPr>
            <a:r>
              <a:rPr lang="en-GB"/>
              <a:t>  </a:t>
            </a:r>
            <a:endParaRPr/>
          </a:p>
        </p:txBody>
      </p:sp>
      <p:sp>
        <p:nvSpPr>
          <p:cNvPr id="628" name="Google Shape;628;p95"/>
          <p:cNvSpPr txBox="1">
            <a:spLocks noGrp="1"/>
          </p:cNvSpPr>
          <p:nvPr>
            <p:ph type="body" idx="1"/>
          </p:nvPr>
        </p:nvSpPr>
        <p:spPr>
          <a:xfrm>
            <a:off x="729450" y="2066975"/>
            <a:ext cx="8193300" cy="8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entury Gothic"/>
                <a:ea typeface="Century Gothic"/>
                <a:cs typeface="Century Gothic"/>
                <a:sym typeface="Century Gothic"/>
              </a:rPr>
              <a:t>Estimate the regression in part (h). What is the partial effect of </a:t>
            </a:r>
            <a:r>
              <a:rPr lang="en-GB" sz="2000" b="1">
                <a:latin typeface="Century Gothic"/>
                <a:ea typeface="Century Gothic"/>
                <a:cs typeface="Century Gothic"/>
                <a:sym typeface="Century Gothic"/>
              </a:rPr>
              <a:t>atndrte</a:t>
            </a:r>
            <a:r>
              <a:rPr lang="en-GB" sz="2000">
                <a:latin typeface="Century Gothic"/>
                <a:ea typeface="Century Gothic"/>
                <a:cs typeface="Century Gothic"/>
                <a:sym typeface="Century Gothic"/>
              </a:rPr>
              <a:t> for an average priGPA and ACT level?</a:t>
            </a: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45720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45720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1600"/>
              </a:spcAft>
              <a:buNone/>
            </a:pPr>
            <a:endParaRPr sz="1600">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Century Gothic"/>
                <a:ea typeface="Century Gothic"/>
                <a:cs typeface="Century Gothic"/>
                <a:sym typeface="Century Gothic"/>
              </a:rPr>
              <a:t>Discuss if the model satisfies the basic assumptions of the SLR. In  particular do we expect correlation between the error and the  regressor? What is the consequence of this correlation? How is it  called in econometrics?</a:t>
            </a:r>
            <a:endParaRPr sz="2400">
              <a:latin typeface="Century Gothic"/>
              <a:ea typeface="Century Gothic"/>
              <a:cs typeface="Century Gothic"/>
              <a:sym typeface="Century Gothic"/>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(i). Multiple linear regression # 2 (answer) </a:t>
            </a:r>
            <a:endParaRPr/>
          </a:p>
          <a:p>
            <a:pPr marL="0" lvl="0" indent="0" algn="l" rtl="0">
              <a:spcBef>
                <a:spcPts val="0"/>
              </a:spcBef>
              <a:spcAft>
                <a:spcPts val="0"/>
              </a:spcAft>
              <a:buNone/>
            </a:pPr>
            <a:r>
              <a:rPr lang="en-GB"/>
              <a:t>  </a:t>
            </a:r>
            <a:endParaRPr/>
          </a:p>
        </p:txBody>
      </p:sp>
      <p:sp>
        <p:nvSpPr>
          <p:cNvPr id="634" name="Google Shape;634;p96"/>
          <p:cNvSpPr txBox="1">
            <a:spLocks noGrp="1"/>
          </p:cNvSpPr>
          <p:nvPr>
            <p:ph type="body" idx="1"/>
          </p:nvPr>
        </p:nvSpPr>
        <p:spPr>
          <a:xfrm>
            <a:off x="729450" y="2066975"/>
            <a:ext cx="8193300" cy="8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entury Gothic"/>
                <a:ea typeface="Century Gothic"/>
                <a:cs typeface="Century Gothic"/>
                <a:sym typeface="Century Gothic"/>
              </a:rPr>
              <a:t>Estimate the regression in part (h). What is the partial effect of </a:t>
            </a:r>
            <a:r>
              <a:rPr lang="en-GB" sz="2000" b="1">
                <a:latin typeface="Century Gothic"/>
                <a:ea typeface="Century Gothic"/>
                <a:cs typeface="Century Gothic"/>
                <a:sym typeface="Century Gothic"/>
              </a:rPr>
              <a:t>atndrte</a:t>
            </a:r>
            <a:r>
              <a:rPr lang="en-GB" sz="2000">
                <a:latin typeface="Century Gothic"/>
                <a:ea typeface="Century Gothic"/>
                <a:cs typeface="Century Gothic"/>
                <a:sym typeface="Century Gothic"/>
              </a:rPr>
              <a:t> for an average priGPA and ACT level?</a:t>
            </a: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2000">
              <a:latin typeface="Century Gothic"/>
              <a:ea typeface="Century Gothic"/>
              <a:cs typeface="Century Gothic"/>
              <a:sym typeface="Century Gothic"/>
            </a:endParaRPr>
          </a:p>
          <a:p>
            <a:pPr marL="457200" lvl="0" indent="0" algn="l" rtl="0">
              <a:spcBef>
                <a:spcPts val="1600"/>
              </a:spcBef>
              <a:spcAft>
                <a:spcPts val="0"/>
              </a:spcAft>
              <a:buNone/>
            </a:pPr>
            <a:endParaRPr sz="20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0"/>
              </a:spcAft>
              <a:buNone/>
            </a:pPr>
            <a:endParaRPr sz="1600">
              <a:latin typeface="Century Gothic"/>
              <a:ea typeface="Century Gothic"/>
              <a:cs typeface="Century Gothic"/>
              <a:sym typeface="Century Gothic"/>
            </a:endParaRPr>
          </a:p>
          <a:p>
            <a:pPr marL="457200" lvl="0" indent="0" algn="l" rtl="0">
              <a:spcBef>
                <a:spcPts val="1600"/>
              </a:spcBef>
              <a:spcAft>
                <a:spcPts val="0"/>
              </a:spcAft>
              <a:buNone/>
            </a:pPr>
            <a:endParaRPr sz="1600">
              <a:latin typeface="Century Gothic"/>
              <a:ea typeface="Century Gothic"/>
              <a:cs typeface="Century Gothic"/>
              <a:sym typeface="Century Gothic"/>
            </a:endParaRPr>
          </a:p>
          <a:p>
            <a:pPr marL="0" lvl="0" indent="0" algn="l" rtl="0">
              <a:spcBef>
                <a:spcPts val="1600"/>
              </a:spcBef>
              <a:spcAft>
                <a:spcPts val="1600"/>
              </a:spcAft>
              <a:buNone/>
            </a:pPr>
            <a:endParaRPr sz="1600">
              <a:latin typeface="Century Gothic"/>
              <a:ea typeface="Century Gothic"/>
              <a:cs typeface="Century Gothic"/>
              <a:sym typeface="Century Gothic"/>
            </a:endParaRPr>
          </a:p>
        </p:txBody>
      </p:sp>
      <p:pic>
        <p:nvPicPr>
          <p:cNvPr id="635" name="Google Shape;635;p96"/>
          <p:cNvPicPr preferRelativeResize="0"/>
          <p:nvPr/>
        </p:nvPicPr>
        <p:blipFill rotWithShape="1">
          <a:blip r:embed="rId3">
            <a:alphaModFix/>
          </a:blip>
          <a:srcRect r="29498"/>
          <a:stretch/>
        </p:blipFill>
        <p:spPr>
          <a:xfrm>
            <a:off x="795475" y="2962475"/>
            <a:ext cx="3142850" cy="1724025"/>
          </a:xfrm>
          <a:prstGeom prst="rect">
            <a:avLst/>
          </a:prstGeom>
          <a:noFill/>
          <a:ln>
            <a:noFill/>
          </a:ln>
        </p:spPr>
      </p:pic>
      <p:pic>
        <p:nvPicPr>
          <p:cNvPr id="636" name="Google Shape;636;p96"/>
          <p:cNvPicPr preferRelativeResize="0"/>
          <p:nvPr/>
        </p:nvPicPr>
        <p:blipFill>
          <a:blip r:embed="rId4">
            <a:alphaModFix/>
          </a:blip>
          <a:stretch>
            <a:fillRect/>
          </a:stretch>
        </p:blipFill>
        <p:spPr>
          <a:xfrm>
            <a:off x="4099475" y="2933124"/>
            <a:ext cx="4243000" cy="1941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(i). Multiple linear regression # 2 (answer) </a:t>
            </a:r>
            <a:endParaRPr/>
          </a:p>
          <a:p>
            <a:pPr marL="0" lvl="0" indent="0" algn="l" rtl="0">
              <a:spcBef>
                <a:spcPts val="0"/>
              </a:spcBef>
              <a:spcAft>
                <a:spcPts val="0"/>
              </a:spcAft>
              <a:buNone/>
            </a:pPr>
            <a:r>
              <a:rPr lang="en-GB"/>
              <a:t>  </a:t>
            </a:r>
            <a:endParaRPr/>
          </a:p>
        </p:txBody>
      </p:sp>
      <p:pic>
        <p:nvPicPr>
          <p:cNvPr id="642" name="Google Shape;642;p97"/>
          <p:cNvPicPr preferRelativeResize="0"/>
          <p:nvPr/>
        </p:nvPicPr>
        <p:blipFill>
          <a:blip r:embed="rId3">
            <a:alphaModFix/>
          </a:blip>
          <a:stretch>
            <a:fillRect/>
          </a:stretch>
        </p:blipFill>
        <p:spPr>
          <a:xfrm>
            <a:off x="729450" y="2212400"/>
            <a:ext cx="7500725" cy="2004900"/>
          </a:xfrm>
          <a:prstGeom prst="rect">
            <a:avLst/>
          </a:prstGeom>
          <a:noFill/>
          <a:ln>
            <a:noFill/>
          </a:ln>
        </p:spPr>
      </p:pic>
      <p:sp>
        <p:nvSpPr>
          <p:cNvPr id="4" name="Oval 3"/>
          <p:cNvSpPr/>
          <p:nvPr/>
        </p:nvSpPr>
        <p:spPr>
          <a:xfrm>
            <a:off x="2000250" y="2988575"/>
            <a:ext cx="1215138"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8"/>
          <p:cNvSpPr txBox="1">
            <a:spLocks noGrp="1"/>
          </p:cNvSpPr>
          <p:nvPr>
            <p:ph type="title"/>
          </p:nvPr>
        </p:nvSpPr>
        <p:spPr>
          <a:xfrm>
            <a:off x="727650" y="13773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t>THANK YOU FOR ATTENTION :)</a:t>
            </a:r>
            <a:endParaRPr sz="3000"/>
          </a:p>
          <a:p>
            <a:pPr marL="0" lvl="0" indent="0" algn="ctr" rtl="0">
              <a:spcBef>
                <a:spcPts val="0"/>
              </a:spcBef>
              <a:spcAft>
                <a:spcPts val="0"/>
              </a:spcAft>
              <a:buNone/>
            </a:pPr>
            <a:endParaRPr sz="3000"/>
          </a:p>
          <a:p>
            <a:pPr marL="0" lvl="0" indent="0" algn="ctr" rtl="0">
              <a:spcBef>
                <a:spcPts val="0"/>
              </a:spcBef>
              <a:spcAft>
                <a:spcPts val="0"/>
              </a:spcAft>
              <a:buNone/>
            </a:pPr>
            <a:r>
              <a:rPr lang="en-GB" sz="3000"/>
              <a:t>See you in a week!</a:t>
            </a:r>
            <a:endParaRPr sz="3000"/>
          </a:p>
          <a:p>
            <a:pPr marL="0" lvl="0" indent="0" algn="l" rtl="0">
              <a:spcBef>
                <a:spcPts val="0"/>
              </a:spcBef>
              <a:spcAft>
                <a:spcPts val="0"/>
              </a:spcAft>
              <a:buNone/>
            </a:pPr>
            <a:r>
              <a:rPr lang="en-GB" sz="3000"/>
              <a:t>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(c): Simple linear regression (answer)</a:t>
            </a:r>
            <a:endParaRPr/>
          </a:p>
        </p:txBody>
      </p:sp>
      <p:sp>
        <p:nvSpPr>
          <p:cNvPr id="161" name="Google Shape;161;p25"/>
          <p:cNvSpPr txBox="1">
            <a:spLocks noGrp="1"/>
          </p:cNvSpPr>
          <p:nvPr>
            <p:ph type="body" idx="1"/>
          </p:nvPr>
        </p:nvSpPr>
        <p:spPr>
          <a:xfrm>
            <a:off x="729450" y="2078875"/>
            <a:ext cx="7688700" cy="28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Assumption SLR1 (linear in parameters) is satisfied because we  assume the linear relationship between the variables.</a:t>
            </a:r>
            <a:endParaRPr sz="2400">
              <a:latin typeface="Century Gothic"/>
              <a:ea typeface="Century Gothic"/>
              <a:cs typeface="Century Gothic"/>
              <a:sym typeface="Century Gothic"/>
            </a:endParaRPr>
          </a:p>
          <a:p>
            <a:pPr marL="0" lvl="0" indent="0" algn="l" rtl="0">
              <a:spcBef>
                <a:spcPts val="1600"/>
              </a:spcBef>
              <a:spcAft>
                <a:spcPts val="1600"/>
              </a:spcAft>
              <a:buNone/>
            </a:pPr>
            <a:r>
              <a:rPr lang="en-GB" sz="2400">
                <a:latin typeface="Century Gothic"/>
                <a:ea typeface="Century Gothic"/>
                <a:cs typeface="Century Gothic"/>
                <a:sym typeface="Century Gothic"/>
              </a:rPr>
              <a:t>Assumption SLR2 (random sampling) is satisfied because the data is a survey which uses randomization in methodology.</a:t>
            </a:r>
            <a:endParaRPr sz="24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2795</Words>
  <Application>Microsoft Office PowerPoint</Application>
  <PresentationFormat>On-screen Show (16:9)</PresentationFormat>
  <Paragraphs>323</Paragraphs>
  <Slides>82</Slides>
  <Notes>82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Raleway</vt:lpstr>
      <vt:lpstr>Times New Roman</vt:lpstr>
      <vt:lpstr>Cambria Math</vt:lpstr>
      <vt:lpstr>tahoma</vt:lpstr>
      <vt:lpstr>Palatino Linotype</vt:lpstr>
      <vt:lpstr>Century Gothic</vt:lpstr>
      <vt:lpstr>Calibri</vt:lpstr>
      <vt:lpstr>Lato</vt:lpstr>
      <vt:lpstr>Streamline</vt:lpstr>
      <vt:lpstr>Econometrical analysis: Practical session #1</vt:lpstr>
      <vt:lpstr>Simple linear regression</vt:lpstr>
      <vt:lpstr>Task (a): Simple linear regression</vt:lpstr>
      <vt:lpstr>Task (a): Simple linear regression (code)</vt:lpstr>
      <vt:lpstr>Task (a): Simple linear regression (answer)</vt:lpstr>
      <vt:lpstr>Task (b): Simple linear regression</vt:lpstr>
      <vt:lpstr>Task (b): Simple linear regression (answer)</vt:lpstr>
      <vt:lpstr>Task (c): Simple linear regression</vt:lpstr>
      <vt:lpstr>Task (c): Simple linear regression (answer)</vt:lpstr>
      <vt:lpstr>Task (c): Simple linear regression (answer)</vt:lpstr>
      <vt:lpstr>Task (c): Simple linear regression (answer)</vt:lpstr>
      <vt:lpstr>Task (c): Simple linear regression (answer)</vt:lpstr>
      <vt:lpstr>Task (c): Simple linear regression (answer)</vt:lpstr>
      <vt:lpstr>Task (c): Simple linear regression</vt:lpstr>
      <vt:lpstr>Task (c): Simple linear regression (answer)</vt:lpstr>
      <vt:lpstr>Task (d): Simple linear regression</vt:lpstr>
      <vt:lpstr>Task (d): Simple linear regression (answer)</vt:lpstr>
      <vt:lpstr>Task (d): Simple linear regression (answer)</vt:lpstr>
      <vt:lpstr>Task (e): Simple linear regression </vt:lpstr>
      <vt:lpstr>Task (e): Simple linear regression (answer) </vt:lpstr>
      <vt:lpstr>Task (f): Simple linear regression </vt:lpstr>
      <vt:lpstr>Task (f): Simple linear regression (answer) </vt:lpstr>
      <vt:lpstr>Task (g): Simple linear regression </vt:lpstr>
      <vt:lpstr>Task (g): Simple linear regression (answer) </vt:lpstr>
      <vt:lpstr>Task (g): Simple linear regression (answer) </vt:lpstr>
      <vt:lpstr>Task (g): Simple linear regression (answer) </vt:lpstr>
      <vt:lpstr>Task (g): Simple linear regression (answer) </vt:lpstr>
      <vt:lpstr>Task (h): Simple linear regression </vt:lpstr>
      <vt:lpstr>Task (h): Simple linear regression (answer) </vt:lpstr>
      <vt:lpstr>Task (h): Simple linear regression (answer)  </vt:lpstr>
      <vt:lpstr>Task (i): Simple linear regression</vt:lpstr>
      <vt:lpstr>Task (i): Simple linear regression (answer) </vt:lpstr>
      <vt:lpstr>Task (j): Simple linear regression </vt:lpstr>
      <vt:lpstr>Task (j): Simple linear regression (code) </vt:lpstr>
      <vt:lpstr>Task (j): Simple linear regression (code) </vt:lpstr>
      <vt:lpstr>Task (j): Simple linear regression (code) </vt:lpstr>
      <vt:lpstr>Task (k): Simple linear regression </vt:lpstr>
      <vt:lpstr>Task (k): Simple linear regression (answer) </vt:lpstr>
      <vt:lpstr>Task (l): Simple linear regression </vt:lpstr>
      <vt:lpstr>Task (l): Simple linear regression (answer) </vt:lpstr>
      <vt:lpstr>Multiple linear regression</vt:lpstr>
      <vt:lpstr>Task (a): Multiple linear regression </vt:lpstr>
      <vt:lpstr>Task (a): Multiple linear regression (answer) </vt:lpstr>
      <vt:lpstr>Task (b): Multiple linear regression </vt:lpstr>
      <vt:lpstr>Task (b): Multiple linear regression (answer) </vt:lpstr>
      <vt:lpstr>Task (c): Multiple linear regression </vt:lpstr>
      <vt:lpstr>Task (c): Multiple linear regression (answer) </vt:lpstr>
      <vt:lpstr>Task (d): Multiple linear regression </vt:lpstr>
      <vt:lpstr>Task (d): Multiple linear regression (code) </vt:lpstr>
      <vt:lpstr>Task (d): Multiple linear regression (answer) </vt:lpstr>
      <vt:lpstr>Task (e): Multiple linear regression (answer) </vt:lpstr>
      <vt:lpstr>Task (e): Multiple linear regression (answer) </vt:lpstr>
      <vt:lpstr>Task (f): Multiple linear regression (answer) </vt:lpstr>
      <vt:lpstr>Task (f): Multiple linear regression (answer) </vt:lpstr>
      <vt:lpstr>Task (f): Multiple linear regression (answer) </vt:lpstr>
      <vt:lpstr>Task (f): Multiple linear regression (answer) </vt:lpstr>
      <vt:lpstr>Task (f): Multiple linear regression (answer) </vt:lpstr>
      <vt:lpstr>Multiple linear regression # 2</vt:lpstr>
      <vt:lpstr>Task (a). Multiple linear regression # 2 </vt:lpstr>
      <vt:lpstr>Task (a). Multiple linear regression # 2 (answer) </vt:lpstr>
      <vt:lpstr>Task (b). Multiple linear regression # 2  </vt:lpstr>
      <vt:lpstr>Task (b). Multiple linear regression # 2 (answer) </vt:lpstr>
      <vt:lpstr>Task (b). Multiple linear regression # 2 (answer) </vt:lpstr>
      <vt:lpstr>Task (c). Multiple linear regression # 2 (answer)    </vt:lpstr>
      <vt:lpstr>Task (c). Multiple linear regression # 2 (answer)    </vt:lpstr>
      <vt:lpstr>Task (d). Multiple linear regression # 2    </vt:lpstr>
      <vt:lpstr>Task (d). Multiple linear regression # 2 (answer)     </vt:lpstr>
      <vt:lpstr>Task (e). Multiple linear regression # 2    </vt:lpstr>
      <vt:lpstr>Task (e). Multiple linear regression # 2 (answer)    </vt:lpstr>
      <vt:lpstr>Task (e). Multiple linear regression # 2 (answer)    </vt:lpstr>
      <vt:lpstr>Task (f). Multiple linear regression # 2    </vt:lpstr>
      <vt:lpstr>Task (f). Multiple linear regression # 2 (answer)   </vt:lpstr>
      <vt:lpstr>Task (g). Multiple linear regression # 2    </vt:lpstr>
      <vt:lpstr>Task (g). Multiple linear regression # 2 (answer)    </vt:lpstr>
      <vt:lpstr>Task (g). Multiple linear regression # 2 (answer)    </vt:lpstr>
      <vt:lpstr>Task (g). Multiple linear regression # 2 (answer)    </vt:lpstr>
      <vt:lpstr>Task (h). Multiple linear regression # 2    </vt:lpstr>
      <vt:lpstr>Task (h). Multiple linear regression # 2 (answer)   </vt:lpstr>
      <vt:lpstr>Task (i). Multiple linear regression # 2    </vt:lpstr>
      <vt:lpstr>Task (i). Multiple linear regression # 2 (answer)    </vt:lpstr>
      <vt:lpstr>Task (i). Multiple linear regression # 2 (answer)    </vt:lpstr>
      <vt:lpstr>THANK YOU FOR ATTENTION :)  See you in a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Econometrical analysis: Practical session #1</dc:title>
  <cp:lastModifiedBy>Stanislav Sochynskyi</cp:lastModifiedBy>
  <cp:revision>24</cp:revision>
  <dcterms:modified xsi:type="dcterms:W3CDTF">2019-12-12T00:25:18Z</dcterms:modified>
</cp:coreProperties>
</file>