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60" r:id="rId4"/>
    <p:sldId id="278" r:id="rId5"/>
    <p:sldId id="279" r:id="rId6"/>
    <p:sldId id="280" r:id="rId7"/>
    <p:sldId id="275" r:id="rId8"/>
    <p:sldId id="277" r:id="rId9"/>
    <p:sldId id="261" r:id="rId10"/>
    <p:sldId id="262" r:id="rId11"/>
    <p:sldId id="264" r:id="rId12"/>
    <p:sldId id="266" r:id="rId13"/>
    <p:sldId id="281" r:id="rId14"/>
    <p:sldId id="282" r:id="rId15"/>
    <p:sldId id="283" r:id="rId16"/>
    <p:sldId id="267" r:id="rId17"/>
    <p:sldId id="268" r:id="rId18"/>
    <p:sldId id="271"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01" autoAdjust="0"/>
    <p:restoredTop sz="94660"/>
  </p:normalViewPr>
  <p:slideViewPr>
    <p:cSldViewPr snapToGrid="0">
      <p:cViewPr>
        <p:scale>
          <a:sx n="81" d="100"/>
          <a:sy n="81" d="100"/>
        </p:scale>
        <p:origin x="-306" y="2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48A87A34-81AB-432B-8DAE-1953F412C126}" type="datetimeFigureOut">
              <a:rPr lang="en-US" smtClean="0"/>
              <a:t>31/05/2019</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6D22F896-40B5-4ADD-8801-0D06FADFA095}" type="slidenum">
              <a:rPr lang="en-US" smtClean="0"/>
              <a:t>‹#›</a:t>
            </a:fld>
            <a:endParaRPr lang="en-US" dirty="0"/>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A87A34-81AB-432B-8DAE-1953F412C126}" type="datetimeFigureOut">
              <a:rPr lang="en-US" smtClean="0"/>
              <a:t>31/05/2019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A87A34-81AB-432B-8DAE-1953F412C126}" type="datetimeFigureOut">
              <a:rPr lang="en-US" smtClean="0"/>
              <a:t>31/05/2019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A87A34-81AB-432B-8DAE-1953F412C126}" type="datetimeFigureOut">
              <a:rPr lang="en-US" smtClean="0"/>
              <a:t>31/05/2019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8A87A34-81AB-432B-8DAE-1953F412C126}" type="datetimeFigureOut">
              <a:rPr lang="en-US" smtClean="0"/>
              <a:t>31/05/2019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t>‹#›</a:t>
            </a:fld>
            <a:endParaRPr lang="en-US" dirty="0"/>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8A87A34-81AB-432B-8DAE-1953F412C126}" type="datetimeFigureOut">
              <a:rPr lang="en-US" smtClean="0"/>
              <a:t>31/05/2019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8A87A34-81AB-432B-8DAE-1953F412C126}" type="datetimeFigureOut">
              <a:rPr lang="en-US" smtClean="0"/>
              <a:t>31/05/2019</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8A87A34-81AB-432B-8DAE-1953F412C126}" type="datetimeFigureOut">
              <a:rPr lang="en-US" smtClean="0"/>
              <a:t>31/05/2019</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8A87A34-81AB-432B-8DAE-1953F412C126}" type="datetimeFigureOut">
              <a:rPr lang="en-US" smtClean="0"/>
              <a:t>31/05/2019</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6D22F896-40B5-4ADD-8801-0D06FADFA095}" type="slidenum">
              <a:rPr lang="en-US" smtClean="0"/>
              <a:t>‹#›</a:t>
            </a:fld>
            <a:endParaRPr lang="en-US" dirty="0"/>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8A87A34-81AB-432B-8DAE-1953F412C126}" type="datetimeFigureOut">
              <a:rPr lang="en-US" smtClean="0"/>
              <a:t>31/05/2019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48A87A34-81AB-432B-8DAE-1953F412C126}" type="datetimeFigureOut">
              <a:rPr lang="en-US" smtClean="0"/>
              <a:t>31/05/2019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D22F896-40B5-4ADD-8801-0D06FADFA095}" type="slidenum">
              <a:rPr lang="en-US" smtClean="0"/>
              <a:t>‹#›</a:t>
            </a:fld>
            <a:endParaRPr lang="en-US" dirty="0"/>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8A87A34-81AB-432B-8DAE-1953F412C126}" type="datetimeFigureOut">
              <a:rPr lang="en-US" smtClean="0"/>
              <a:pPr/>
              <a:t>31/05/2019</a:t>
            </a:fld>
            <a:endParaRPr lang="en-US" dirty="0"/>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D22F896-40B5-4ADD-8801-0D06FADFA095}" type="slidenum">
              <a:rPr lang="en-US" smtClean="0"/>
              <a:pPr/>
              <a:t>‹#›</a:t>
            </a:fld>
            <a:endParaRPr lang="en-US" dirty="0"/>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postalcodes.info/queryPostal/Cape+Tow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postalcodes.info/queryPostal/Cape+Tow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The battle of </a:t>
            </a:r>
            <a:r>
              <a:rPr lang="en-GB" dirty="0" err="1" smtClean="0"/>
              <a:t>N</a:t>
            </a:r>
            <a:r>
              <a:rPr lang="en-GB" dirty="0" err="1" smtClean="0"/>
              <a:t>eighborhoods</a:t>
            </a:r>
            <a:r>
              <a:rPr lang="en-GB" dirty="0" smtClean="0"/>
              <a:t/>
            </a:r>
            <a:br>
              <a:rPr lang="en-GB" dirty="0" smtClean="0"/>
            </a:br>
            <a:r>
              <a:rPr lang="en-GB" dirty="0" smtClean="0"/>
              <a:t>Cape Town, South Africa – Sushi Restaurants</a:t>
            </a:r>
            <a:endParaRPr lang="ro-RO"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893276" y="1938704"/>
            <a:ext cx="9208477" cy="4457700"/>
          </a:xfrm>
          <a:prstGeom prst="rect">
            <a:avLst/>
          </a:prstGeom>
        </p:spPr>
      </p:pic>
    </p:spTree>
    <p:extLst>
      <p:ext uri="{BB962C8B-B14F-4D97-AF65-F5344CB8AC3E}">
        <p14:creationId xmlns:p14="http://schemas.microsoft.com/office/powerpoint/2010/main" val="3591375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ro-RO" dirty="0"/>
          </a:p>
        </p:txBody>
      </p:sp>
      <p:sp>
        <p:nvSpPr>
          <p:cNvPr id="3" name="Content Placeholder 2"/>
          <p:cNvSpPr>
            <a:spLocks noGrp="1"/>
          </p:cNvSpPr>
          <p:nvPr>
            <p:ph idx="1"/>
          </p:nvPr>
        </p:nvSpPr>
        <p:spPr>
          <a:xfrm>
            <a:off x="1816472" y="1380956"/>
            <a:ext cx="9906605" cy="1678767"/>
          </a:xfrm>
        </p:spPr>
        <p:txBody>
          <a:bodyPr>
            <a:normAutofit fontScale="62500" lnSpcReduction="20000"/>
          </a:bodyPr>
          <a:lstStyle/>
          <a:p>
            <a:pPr>
              <a:buFont typeface="Wingdings" pitchFamily="2" charset="2"/>
              <a:buChar char="v"/>
            </a:pPr>
            <a:r>
              <a:rPr lang="en-US" dirty="0" smtClean="0"/>
              <a:t>We </a:t>
            </a:r>
            <a:r>
              <a:rPr lang="en-US" dirty="0"/>
              <a:t>can see that there are 310 Sushi restaurants in Cape Town.  </a:t>
            </a:r>
            <a:endParaRPr lang="en-US" dirty="0" smtClean="0"/>
          </a:p>
          <a:p>
            <a:pPr>
              <a:buFont typeface="Wingdings" pitchFamily="2" charset="2"/>
              <a:buChar char="v"/>
            </a:pPr>
            <a:r>
              <a:rPr lang="en-US" dirty="0" smtClean="0"/>
              <a:t>We </a:t>
            </a:r>
            <a:r>
              <a:rPr lang="en-US" dirty="0"/>
              <a:t>can also see that there are 161 unique venues in 12 categories serving Sushi. The amount of venues per neighborhood can also be seen in the table below. </a:t>
            </a:r>
            <a:endParaRPr lang="en-US" dirty="0" smtClean="0"/>
          </a:p>
          <a:p>
            <a:pPr>
              <a:buFont typeface="Wingdings" pitchFamily="2" charset="2"/>
              <a:buChar char="v"/>
            </a:pPr>
            <a:r>
              <a:rPr lang="en-US" dirty="0" smtClean="0"/>
              <a:t>The </a:t>
            </a:r>
            <a:r>
              <a:rPr lang="en-US" dirty="0"/>
              <a:t>Neighborhoods where the restaurants are situated also listed in the below table. </a:t>
            </a:r>
            <a:endParaRPr lang="en-US" dirty="0" smtClean="0"/>
          </a:p>
          <a:p>
            <a:pPr>
              <a:buFont typeface="Wingdings" pitchFamily="2" charset="2"/>
              <a:buChar char="v"/>
            </a:pPr>
            <a:r>
              <a:rPr lang="en-US" dirty="0" smtClean="0"/>
              <a:t>The </a:t>
            </a:r>
            <a:r>
              <a:rPr lang="en-US" dirty="0"/>
              <a:t>table below is extracted from the </a:t>
            </a:r>
            <a:r>
              <a:rPr lang="en-US" dirty="0" err="1"/>
              <a:t>dataframe</a:t>
            </a:r>
            <a:r>
              <a:rPr lang="en-US" dirty="0"/>
              <a:t> “</a:t>
            </a:r>
            <a:r>
              <a:rPr lang="en-US" dirty="0" err="1"/>
              <a:t>sushi_venues</a:t>
            </a:r>
            <a:r>
              <a:rPr lang="en-US" dirty="0"/>
              <a:t>”.</a:t>
            </a:r>
            <a:endParaRPr lang="ro-RO"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017" y="3009065"/>
            <a:ext cx="8747613" cy="3561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5789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Results – Continued</a:t>
            </a:r>
            <a:endParaRPr lang="ro-RO" dirty="0"/>
          </a:p>
        </p:txBody>
      </p:sp>
      <p:sp>
        <p:nvSpPr>
          <p:cNvPr id="3" name="Content Placeholder 2"/>
          <p:cNvSpPr>
            <a:spLocks noGrp="1"/>
          </p:cNvSpPr>
          <p:nvPr>
            <p:ph idx="1"/>
          </p:nvPr>
        </p:nvSpPr>
        <p:spPr/>
        <p:txBody>
          <a:bodyPr/>
          <a:lstStyle/>
          <a:p>
            <a:pPr marL="82296" indent="0">
              <a:buNone/>
            </a:pPr>
            <a:endParaRPr lang="ro-RO"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928445" y="1461722"/>
            <a:ext cx="8950569" cy="4801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9044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Results – Continued</a:t>
            </a:r>
            <a:endParaRPr lang="ro-RO" dirty="0"/>
          </a:p>
        </p:txBody>
      </p:sp>
      <p:sp>
        <p:nvSpPr>
          <p:cNvPr id="3" name="Content Placeholder 2"/>
          <p:cNvSpPr>
            <a:spLocks noGrp="1"/>
          </p:cNvSpPr>
          <p:nvPr>
            <p:ph idx="1"/>
          </p:nvPr>
        </p:nvSpPr>
        <p:spPr/>
        <p:txBody>
          <a:bodyPr/>
          <a:lstStyle/>
          <a:p>
            <a:pPr>
              <a:buFont typeface="Wingdings" pitchFamily="2" charset="2"/>
              <a:buChar char="v"/>
            </a:pPr>
            <a:r>
              <a:rPr lang="en-US" dirty="0"/>
              <a:t>While the 1st most common restaurants serving Sushi were Sushi Restaurants, there were other common restaurants serving Sushi are as follows: Asian Restaurants, Thai Restaurants, Seafood Restaurants, Japanese Restaurants, </a:t>
            </a:r>
            <a:r>
              <a:rPr lang="en-US" dirty="0" smtClean="0"/>
              <a:t>Chinese </a:t>
            </a:r>
            <a:r>
              <a:rPr lang="en-US" dirty="0"/>
              <a:t>Restaurants, etc</a:t>
            </a:r>
            <a:r>
              <a:rPr lang="en-US" dirty="0" smtClean="0"/>
              <a: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1457" y="4032737"/>
            <a:ext cx="9156822" cy="2354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2829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Clusters – 1 &amp; 2</a:t>
            </a:r>
            <a:endParaRPr lang="en-US"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8341" y="1228747"/>
            <a:ext cx="9996488" cy="252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2954" y="3716215"/>
            <a:ext cx="9859109" cy="2876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5818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Clusters – 3 &amp; 4</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9139" y="1385155"/>
            <a:ext cx="9732719" cy="3128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99139" y="4604186"/>
            <a:ext cx="9996488" cy="2051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937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Clusters – 5</a:t>
            </a:r>
            <a:endParaRPr lang="en-US" dirty="0"/>
          </a:p>
        </p:txBody>
      </p:sp>
      <p:sp>
        <p:nvSpPr>
          <p:cNvPr id="4" name="Content Placeholder 3"/>
          <p:cNvSpPr>
            <a:spLocks noGrp="1"/>
          </p:cNvSpPr>
          <p:nvPr>
            <p:ph idx="1"/>
          </p:nvPr>
        </p:nvSpPr>
        <p:spPr/>
        <p:txBody>
          <a:bodyPr/>
          <a:lstStyle/>
          <a:p>
            <a:endParaRPr lang="en-US" dirty="0"/>
          </a:p>
        </p:txBody>
      </p:sp>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03"/>
          <a:stretch/>
        </p:blipFill>
        <p:spPr bwMode="auto">
          <a:xfrm>
            <a:off x="1781907" y="1345956"/>
            <a:ext cx="10163907" cy="3530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2201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Discussion:</a:t>
            </a:r>
            <a:endParaRPr lang="ro-RO"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v"/>
            </a:pPr>
            <a:r>
              <a:rPr lang="en-US" dirty="0"/>
              <a:t>Based on the results of the above </a:t>
            </a:r>
            <a:r>
              <a:rPr lang="en-US" dirty="0" smtClean="0"/>
              <a:t>table, observed </a:t>
            </a:r>
            <a:r>
              <a:rPr lang="en-US" dirty="0"/>
              <a:t>the highest amounts of restaurants serving Sushi in </a:t>
            </a:r>
            <a:r>
              <a:rPr lang="en-US" dirty="0" smtClean="0"/>
              <a:t>the Bo-</a:t>
            </a:r>
            <a:r>
              <a:rPr lang="en-US" dirty="0" err="1" smtClean="0"/>
              <a:t>Kaap</a:t>
            </a:r>
            <a:r>
              <a:rPr lang="en-US" dirty="0" smtClean="0"/>
              <a:t> </a:t>
            </a:r>
            <a:r>
              <a:rPr lang="en-US" dirty="0"/>
              <a:t>and Victoria Junction Neighborhoods. </a:t>
            </a:r>
            <a:endParaRPr lang="en-US" dirty="0" smtClean="0"/>
          </a:p>
          <a:p>
            <a:pPr>
              <a:buFont typeface="Wingdings" pitchFamily="2" charset="2"/>
              <a:buChar char="v"/>
            </a:pPr>
            <a:r>
              <a:rPr lang="en-US" dirty="0" smtClean="0"/>
              <a:t>Each </a:t>
            </a:r>
            <a:r>
              <a:rPr lang="en-US" dirty="0"/>
              <a:t>of the two has 90 Sushi Restaurants. </a:t>
            </a:r>
            <a:endParaRPr lang="en-US" dirty="0" smtClean="0"/>
          </a:p>
          <a:p>
            <a:pPr>
              <a:buFont typeface="Wingdings" pitchFamily="2" charset="2"/>
              <a:buChar char="v"/>
            </a:pPr>
            <a:r>
              <a:rPr lang="en-US" dirty="0" smtClean="0"/>
              <a:t>These </a:t>
            </a:r>
            <a:r>
              <a:rPr lang="en-US" dirty="0"/>
              <a:t>two neighborhoods seem to be abnormal. </a:t>
            </a:r>
            <a:endParaRPr lang="en-US" dirty="0" smtClean="0"/>
          </a:p>
          <a:p>
            <a:pPr>
              <a:buFont typeface="Wingdings" pitchFamily="2" charset="2"/>
              <a:buChar char="v"/>
            </a:pPr>
            <a:r>
              <a:rPr lang="en-US" dirty="0" smtClean="0"/>
              <a:t>Both fall </a:t>
            </a:r>
            <a:r>
              <a:rPr lang="en-US" dirty="0"/>
              <a:t>in the Cape Town City Centre </a:t>
            </a:r>
            <a:endParaRPr lang="en-US" dirty="0" smtClean="0"/>
          </a:p>
          <a:p>
            <a:pPr>
              <a:buFont typeface="Wingdings" pitchFamily="2" charset="2"/>
              <a:buChar char="v"/>
            </a:pPr>
            <a:r>
              <a:rPr lang="en-US" dirty="0"/>
              <a:t>B</a:t>
            </a:r>
            <a:r>
              <a:rPr lang="en-US" dirty="0" smtClean="0"/>
              <a:t>oth </a:t>
            </a:r>
            <a:r>
              <a:rPr lang="en-US" dirty="0"/>
              <a:t>have the same 90 restaurants surrounding them. </a:t>
            </a:r>
            <a:endParaRPr lang="en-US" dirty="0" smtClean="0"/>
          </a:p>
          <a:p>
            <a:pPr>
              <a:buFont typeface="Wingdings" pitchFamily="2" charset="2"/>
              <a:buChar char="v"/>
            </a:pPr>
            <a:r>
              <a:rPr lang="en-US" dirty="0" smtClean="0"/>
              <a:t>Therefore they are </a:t>
            </a:r>
            <a:r>
              <a:rPr lang="en-US" dirty="0"/>
              <a:t>joint </a:t>
            </a:r>
            <a:r>
              <a:rPr lang="en-US" dirty="0" smtClean="0"/>
              <a:t>first</a:t>
            </a:r>
          </a:p>
          <a:p>
            <a:pPr>
              <a:buFont typeface="Wingdings" pitchFamily="2" charset="2"/>
              <a:buChar char="v"/>
            </a:pPr>
            <a:r>
              <a:rPr lang="en-US" dirty="0" smtClean="0"/>
              <a:t>Followed </a:t>
            </a:r>
            <a:r>
              <a:rPr lang="en-US" dirty="0"/>
              <a:t>by Sea Point with 18 in 2</a:t>
            </a:r>
            <a:r>
              <a:rPr lang="en-US" baseline="30000" dirty="0"/>
              <a:t>nd</a:t>
            </a:r>
            <a:r>
              <a:rPr lang="en-US" dirty="0"/>
              <a:t> </a:t>
            </a:r>
            <a:endParaRPr lang="en-US" dirty="0" smtClean="0"/>
          </a:p>
          <a:p>
            <a:pPr>
              <a:buFont typeface="Wingdings" pitchFamily="2" charset="2"/>
              <a:buChar char="v"/>
            </a:pPr>
            <a:r>
              <a:rPr lang="en-US" dirty="0" smtClean="0"/>
              <a:t>The </a:t>
            </a:r>
            <a:r>
              <a:rPr lang="en-US" dirty="0"/>
              <a:t>Waterfront with 17 in 3</a:t>
            </a:r>
            <a:r>
              <a:rPr lang="en-US" baseline="30000" dirty="0"/>
              <a:t>rd</a:t>
            </a:r>
            <a:r>
              <a:rPr lang="en-US" dirty="0"/>
              <a:t>. </a:t>
            </a:r>
            <a:endParaRPr lang="en-US" dirty="0" smtClean="0"/>
          </a:p>
          <a:p>
            <a:pPr>
              <a:buFont typeface="Wingdings" pitchFamily="2" charset="2"/>
              <a:buChar char="v"/>
            </a:pPr>
            <a:r>
              <a:rPr lang="en-US" dirty="0" smtClean="0"/>
              <a:t>Based </a:t>
            </a:r>
            <a:r>
              <a:rPr lang="en-US" dirty="0"/>
              <a:t>off of the Clustering, it appears as if most of the Sushi restaurants do not only sell Sushi, they usually have multiple cuisines.</a:t>
            </a:r>
          </a:p>
        </p:txBody>
      </p:sp>
    </p:spTree>
    <p:extLst>
      <p:ext uri="{BB962C8B-B14F-4D97-AF65-F5344CB8AC3E}">
        <p14:creationId xmlns:p14="http://schemas.microsoft.com/office/powerpoint/2010/main" val="3848940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Recommendation:</a:t>
            </a:r>
            <a:endParaRPr lang="ro-RO" dirty="0"/>
          </a:p>
        </p:txBody>
      </p:sp>
      <p:sp>
        <p:nvSpPr>
          <p:cNvPr id="3" name="Content Placeholder 2"/>
          <p:cNvSpPr>
            <a:spLocks noGrp="1"/>
          </p:cNvSpPr>
          <p:nvPr>
            <p:ph idx="1"/>
          </p:nvPr>
        </p:nvSpPr>
        <p:spPr/>
        <p:txBody>
          <a:bodyPr>
            <a:normAutofit fontScale="85000" lnSpcReduction="10000"/>
          </a:bodyPr>
          <a:lstStyle/>
          <a:p>
            <a:pPr marL="82296" indent="0">
              <a:buNone/>
            </a:pPr>
            <a:r>
              <a:rPr lang="en-US" dirty="0"/>
              <a:t>Based on the results and observations my recommendation is as follows:</a:t>
            </a:r>
          </a:p>
          <a:p>
            <a:pPr lvl="0">
              <a:buFont typeface="Wingdings" pitchFamily="2" charset="2"/>
              <a:buChar char="v"/>
            </a:pPr>
            <a:r>
              <a:rPr lang="en-US" dirty="0"/>
              <a:t>Due to the high volume of Sushi restaurants in and around the Bo-</a:t>
            </a:r>
            <a:r>
              <a:rPr lang="en-US" dirty="0" err="1"/>
              <a:t>Kaap</a:t>
            </a:r>
            <a:r>
              <a:rPr lang="en-US" dirty="0"/>
              <a:t>/Victoria junction neighborhoods, I would recommend that those neighborhoods be avoided as they are highly saturated. </a:t>
            </a:r>
          </a:p>
          <a:p>
            <a:pPr lvl="0">
              <a:buFont typeface="Wingdings" pitchFamily="2" charset="2"/>
              <a:buChar char="v"/>
            </a:pPr>
            <a:r>
              <a:rPr lang="en-US" dirty="0"/>
              <a:t>I would recommend that the person looks at opening the restaurant in the Waterfront or Newlands neighborhoods as these neighborhoods have already shown that there is a high demand for Sushi, while at the same time, not being overly saturated.</a:t>
            </a:r>
          </a:p>
          <a:p>
            <a:pPr lvl="0">
              <a:buFont typeface="Wingdings" pitchFamily="2" charset="2"/>
              <a:buChar char="v"/>
            </a:pPr>
            <a:r>
              <a:rPr lang="en-US" dirty="0"/>
              <a:t>I would also recommend that the person look at serving other cuisines in their restaurant as this seems to be something customers look for.</a:t>
            </a:r>
          </a:p>
        </p:txBody>
      </p:sp>
    </p:spTree>
    <p:extLst>
      <p:ext uri="{BB962C8B-B14F-4D97-AF65-F5344CB8AC3E}">
        <p14:creationId xmlns:p14="http://schemas.microsoft.com/office/powerpoint/2010/main" val="3490374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ro-RO" dirty="0"/>
          </a:p>
        </p:txBody>
      </p:sp>
      <p:sp>
        <p:nvSpPr>
          <p:cNvPr id="3" name="Content Placeholder 2"/>
          <p:cNvSpPr>
            <a:spLocks noGrp="1"/>
          </p:cNvSpPr>
          <p:nvPr>
            <p:ph idx="1"/>
          </p:nvPr>
        </p:nvSpPr>
        <p:spPr/>
        <p:txBody>
          <a:bodyPr>
            <a:normAutofit fontScale="85000" lnSpcReduction="10000"/>
          </a:bodyPr>
          <a:lstStyle/>
          <a:p>
            <a:pPr>
              <a:buFont typeface="Wingdings" pitchFamily="2" charset="2"/>
              <a:buChar char="v"/>
            </a:pPr>
            <a:r>
              <a:rPr lang="en-US" dirty="0" smtClean="0"/>
              <a:t>The </a:t>
            </a:r>
            <a:r>
              <a:rPr lang="en-US" dirty="0"/>
              <a:t>goal of this project was to assist a potential restaurant owner by answering the Geospatial questions on how many Sushi restaurants are in each neighborhood, as well as Cape Town in general, and in which neighborhoods there are Sushi restaurants. </a:t>
            </a:r>
            <a:endParaRPr lang="en-US" dirty="0" smtClean="0"/>
          </a:p>
          <a:p>
            <a:pPr>
              <a:buFont typeface="Wingdings" pitchFamily="2" charset="2"/>
              <a:buChar char="v"/>
            </a:pPr>
            <a:r>
              <a:rPr lang="en-US" dirty="0" smtClean="0"/>
              <a:t>They </a:t>
            </a:r>
            <a:r>
              <a:rPr lang="en-US" dirty="0"/>
              <a:t>also requested a recommendation as to which neighborhood is the best one to open their restaurant in. </a:t>
            </a:r>
            <a:endParaRPr lang="en-US" dirty="0" smtClean="0"/>
          </a:p>
          <a:p>
            <a:pPr>
              <a:buFont typeface="Wingdings" pitchFamily="2" charset="2"/>
              <a:buChar char="v"/>
            </a:pPr>
            <a:r>
              <a:rPr lang="en-US" dirty="0" smtClean="0"/>
              <a:t>Using </a:t>
            </a:r>
            <a:r>
              <a:rPr lang="en-US" dirty="0"/>
              <a:t>the described data, I queried Foursquare API servers, used the results to perform clustering by the K-Means Machine Learning Algorithm, and made a recommendation that the person look at opening their restaurant in either Sea Point or the Waterfront neighborhood and that they look at serving an additional cuisine with their Sushi.</a:t>
            </a:r>
          </a:p>
        </p:txBody>
      </p:sp>
    </p:spTree>
    <p:extLst>
      <p:ext uri="{BB962C8B-B14F-4D97-AF65-F5344CB8AC3E}">
        <p14:creationId xmlns:p14="http://schemas.microsoft.com/office/powerpoint/2010/main" val="133406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399" y="2886270"/>
            <a:ext cx="10353761" cy="1326321"/>
          </a:xfrm>
        </p:spPr>
        <p:txBody>
          <a:bodyPr/>
          <a:lstStyle/>
          <a:p>
            <a:r>
              <a:rPr lang="en-GB" dirty="0" smtClean="0"/>
              <a:t>Thank you!</a:t>
            </a:r>
            <a:endParaRPr lang="ro-RO" dirty="0"/>
          </a:p>
        </p:txBody>
      </p:sp>
    </p:spTree>
    <p:extLst>
      <p:ext uri="{BB962C8B-B14F-4D97-AF65-F5344CB8AC3E}">
        <p14:creationId xmlns:p14="http://schemas.microsoft.com/office/powerpoint/2010/main" val="461859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ro-RO" dirty="0"/>
          </a:p>
        </p:txBody>
      </p:sp>
      <p:sp>
        <p:nvSpPr>
          <p:cNvPr id="3" name="Content Placeholder 2"/>
          <p:cNvSpPr>
            <a:spLocks noGrp="1"/>
          </p:cNvSpPr>
          <p:nvPr>
            <p:ph idx="1"/>
          </p:nvPr>
        </p:nvSpPr>
        <p:spPr/>
        <p:txBody>
          <a:bodyPr>
            <a:normAutofit fontScale="62500" lnSpcReduction="20000"/>
          </a:bodyPr>
          <a:lstStyle/>
          <a:p>
            <a:pPr>
              <a:buFont typeface="Wingdings" pitchFamily="2" charset="2"/>
              <a:buChar char="v"/>
            </a:pPr>
            <a:r>
              <a:rPr lang="en-US" dirty="0"/>
              <a:t>When looking to open a restaurant in any city, it is very important to do research on the </a:t>
            </a:r>
            <a:r>
              <a:rPr lang="en-US" dirty="0" smtClean="0"/>
              <a:t>cities </a:t>
            </a:r>
            <a:r>
              <a:rPr lang="en-US" dirty="0"/>
              <a:t>or </a:t>
            </a:r>
            <a:r>
              <a:rPr lang="en-US" dirty="0" smtClean="0"/>
              <a:t>neighborhoods. This gives </a:t>
            </a:r>
            <a:r>
              <a:rPr lang="en-US" dirty="0"/>
              <a:t>you a good understanding of what kind of restaurants are in the area, which ones are doing well and why they are/ are not doing so well. </a:t>
            </a:r>
            <a:r>
              <a:rPr lang="en-US" dirty="0" smtClean="0"/>
              <a:t>The </a:t>
            </a:r>
            <a:r>
              <a:rPr lang="en-US" dirty="0"/>
              <a:t>amount of restaurants, </a:t>
            </a:r>
            <a:r>
              <a:rPr lang="en-US" dirty="0" smtClean="0"/>
              <a:t>different </a:t>
            </a:r>
            <a:r>
              <a:rPr lang="en-US" dirty="0"/>
              <a:t>cuisines and </a:t>
            </a:r>
            <a:r>
              <a:rPr lang="en-US" dirty="0" smtClean="0"/>
              <a:t>ratings </a:t>
            </a:r>
            <a:r>
              <a:rPr lang="en-US" dirty="0"/>
              <a:t>of </a:t>
            </a:r>
            <a:r>
              <a:rPr lang="en-US" dirty="0" smtClean="0"/>
              <a:t>the </a:t>
            </a:r>
            <a:r>
              <a:rPr lang="en-US" dirty="0"/>
              <a:t>restaurants </a:t>
            </a:r>
            <a:r>
              <a:rPr lang="en-US" dirty="0" smtClean="0"/>
              <a:t>are good </a:t>
            </a:r>
            <a:r>
              <a:rPr lang="en-US" dirty="0"/>
              <a:t>indicators of how well </a:t>
            </a:r>
            <a:r>
              <a:rPr lang="en-US" dirty="0" smtClean="0"/>
              <a:t>a </a:t>
            </a:r>
            <a:r>
              <a:rPr lang="en-US" dirty="0"/>
              <a:t>new one will fair in its chosen location.</a:t>
            </a:r>
          </a:p>
          <a:p>
            <a:endParaRPr lang="en-US" dirty="0" smtClean="0"/>
          </a:p>
          <a:p>
            <a:pPr>
              <a:buFont typeface="Wingdings" pitchFamily="2" charset="2"/>
              <a:buChar char="v"/>
            </a:pPr>
            <a:r>
              <a:rPr lang="en-US" dirty="0" smtClean="0"/>
              <a:t>For </a:t>
            </a:r>
            <a:r>
              <a:rPr lang="en-US" dirty="0"/>
              <a:t>the purpose of this project, we will assume that a person is looking to open a Sushi restaurant in the city of Cape Town, South Africa. </a:t>
            </a:r>
            <a:r>
              <a:rPr lang="en-US" dirty="0" smtClean="0"/>
              <a:t>However, </a:t>
            </a:r>
            <a:r>
              <a:rPr lang="en-US" dirty="0"/>
              <a:t>Sushi is a very popular food in Cape Town and there is no shortage of Sushi restaurants</a:t>
            </a:r>
            <a:r>
              <a:rPr lang="en-US" dirty="0" smtClean="0"/>
              <a:t>.</a:t>
            </a:r>
          </a:p>
          <a:p>
            <a:pPr marL="82296" indent="0">
              <a:buNone/>
            </a:pPr>
            <a:r>
              <a:rPr lang="en-US" dirty="0" smtClean="0"/>
              <a:t> </a:t>
            </a:r>
            <a:endParaRPr lang="en-US" dirty="0"/>
          </a:p>
          <a:p>
            <a:pPr>
              <a:buFont typeface="Wingdings" pitchFamily="2" charset="2"/>
              <a:buChar char="v"/>
            </a:pPr>
            <a:r>
              <a:rPr lang="en-US" dirty="0"/>
              <a:t>The person opening the restaurant wants to </a:t>
            </a:r>
            <a:r>
              <a:rPr lang="en-US" dirty="0" smtClean="0"/>
              <a:t>know: </a:t>
            </a:r>
          </a:p>
          <a:p>
            <a:pPr lvl="1"/>
            <a:r>
              <a:rPr lang="en-US" sz="3200" dirty="0" smtClean="0"/>
              <a:t>How </a:t>
            </a:r>
            <a:r>
              <a:rPr lang="en-US" sz="3200" dirty="0"/>
              <a:t>many Sushi restaurants are in each neighborhood </a:t>
            </a:r>
            <a:endParaRPr lang="en-US" sz="3200" dirty="0" smtClean="0"/>
          </a:p>
          <a:p>
            <a:pPr lvl="1"/>
            <a:r>
              <a:rPr lang="en-US" sz="3200" dirty="0"/>
              <a:t>How many Sushi restaurants are in</a:t>
            </a:r>
            <a:r>
              <a:rPr lang="en-US" sz="3200" dirty="0" smtClean="0"/>
              <a:t> </a:t>
            </a:r>
            <a:r>
              <a:rPr lang="en-US" sz="3200" dirty="0"/>
              <a:t>Cape Town in general </a:t>
            </a:r>
            <a:endParaRPr lang="en-US" sz="3200" dirty="0" smtClean="0"/>
          </a:p>
          <a:p>
            <a:pPr lvl="1"/>
            <a:r>
              <a:rPr lang="en-US" sz="3200" dirty="0" smtClean="0"/>
              <a:t>Which </a:t>
            </a:r>
            <a:r>
              <a:rPr lang="en-US" sz="3200" dirty="0"/>
              <a:t>neighborhoods there are Sushi restaurants. </a:t>
            </a:r>
            <a:endParaRPr lang="en-US" sz="3200" dirty="0" smtClean="0"/>
          </a:p>
          <a:p>
            <a:pPr lvl="1"/>
            <a:r>
              <a:rPr lang="en-US" sz="3200" dirty="0" smtClean="0"/>
              <a:t>Which </a:t>
            </a:r>
            <a:r>
              <a:rPr lang="en-US" sz="3200" dirty="0"/>
              <a:t>neighborhood is the best one to open their restaurant in. </a:t>
            </a:r>
          </a:p>
        </p:txBody>
      </p:sp>
    </p:spTree>
    <p:extLst>
      <p:ext uri="{BB962C8B-B14F-4D97-AF65-F5344CB8AC3E}">
        <p14:creationId xmlns:p14="http://schemas.microsoft.com/office/powerpoint/2010/main" val="3638969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a:t>
            </a:r>
            <a:r>
              <a:rPr lang="en-GB" dirty="0" smtClean="0"/>
              <a:t>description</a:t>
            </a:r>
            <a:endParaRPr lang="ro-RO" dirty="0"/>
          </a:p>
        </p:txBody>
      </p:sp>
      <p:sp>
        <p:nvSpPr>
          <p:cNvPr id="3" name="Content Placeholder 2"/>
          <p:cNvSpPr>
            <a:spLocks noGrp="1"/>
          </p:cNvSpPr>
          <p:nvPr>
            <p:ph idx="1"/>
          </p:nvPr>
        </p:nvSpPr>
        <p:spPr/>
        <p:txBody>
          <a:bodyPr>
            <a:normAutofit/>
          </a:bodyPr>
          <a:lstStyle/>
          <a:p>
            <a:pPr marL="82296" indent="0">
              <a:buNone/>
            </a:pPr>
            <a:r>
              <a:rPr lang="en-US" dirty="0"/>
              <a:t>The data I will be using will be as follows:</a:t>
            </a:r>
          </a:p>
          <a:p>
            <a:pPr lvl="0">
              <a:buFont typeface="Wingdings" pitchFamily="2" charset="2"/>
              <a:buChar char="v"/>
            </a:pPr>
            <a:r>
              <a:rPr lang="en-US" b="1" dirty="0"/>
              <a:t>The Cape Town postal codes:</a:t>
            </a:r>
            <a:r>
              <a:rPr lang="en-US" dirty="0"/>
              <a:t> The table containing all of the postal codes and neighborhood names for the Cape Town area, which are found on the South African Postal Codes website (</a:t>
            </a:r>
            <a:r>
              <a:rPr lang="en-US" u="sng" dirty="0">
                <a:hlinkClick r:id="rId2"/>
              </a:rPr>
              <a:t>http://sapostalcodes.info/queryPostal/Cape+Town</a:t>
            </a:r>
            <a:r>
              <a:rPr lang="en-US" dirty="0"/>
              <a:t>).</a:t>
            </a:r>
          </a:p>
          <a:p>
            <a:pPr lvl="0">
              <a:buFont typeface="Wingdings" pitchFamily="2" charset="2"/>
              <a:buChar char="v"/>
            </a:pPr>
            <a:r>
              <a:rPr lang="en-US" b="1" dirty="0"/>
              <a:t>The Foursquare API data:</a:t>
            </a:r>
            <a:r>
              <a:rPr lang="en-US" dirty="0"/>
              <a:t> Obtaining the location data of each neighborhood, such as: venue names, geospatial data and categories.</a:t>
            </a:r>
          </a:p>
        </p:txBody>
      </p:sp>
    </p:spTree>
    <p:extLst>
      <p:ext uri="{BB962C8B-B14F-4D97-AF65-F5344CB8AC3E}">
        <p14:creationId xmlns:p14="http://schemas.microsoft.com/office/powerpoint/2010/main" val="1198219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a:t>
            </a:r>
            <a:r>
              <a:rPr lang="en-GB" dirty="0" smtClean="0"/>
              <a:t>description - Continued</a:t>
            </a:r>
            <a:endParaRPr lang="ro-RO" dirty="0"/>
          </a:p>
        </p:txBody>
      </p:sp>
      <p:sp>
        <p:nvSpPr>
          <p:cNvPr id="3" name="Content Placeholder 2"/>
          <p:cNvSpPr>
            <a:spLocks noGrp="1"/>
          </p:cNvSpPr>
          <p:nvPr>
            <p:ph idx="1"/>
          </p:nvPr>
        </p:nvSpPr>
        <p:spPr/>
        <p:txBody>
          <a:bodyPr>
            <a:normAutofit fontScale="92500" lnSpcReduction="20000"/>
          </a:bodyPr>
          <a:lstStyle/>
          <a:p>
            <a:pPr lvl="0">
              <a:buFont typeface="Wingdings" pitchFamily="2" charset="2"/>
              <a:buChar char="v"/>
            </a:pPr>
            <a:r>
              <a:rPr lang="en-US" b="1" dirty="0"/>
              <a:t>Python Libraries/packages:</a:t>
            </a:r>
            <a:r>
              <a:rPr lang="en-US" dirty="0"/>
              <a:t> In order to create the machine learning algorithms, generate maps reflecting the data, encode the data, normalize the data and display the results</a:t>
            </a:r>
            <a:r>
              <a:rPr lang="en-US" dirty="0" smtClean="0"/>
              <a:t>.</a:t>
            </a:r>
            <a:endParaRPr lang="en-US" dirty="0"/>
          </a:p>
          <a:p>
            <a:pPr lvl="1">
              <a:buFont typeface="Wingdings" pitchFamily="2" charset="2"/>
              <a:buChar char="v"/>
            </a:pPr>
            <a:r>
              <a:rPr lang="en-US" b="1" dirty="0"/>
              <a:t>The Python Libraries/packages: </a:t>
            </a:r>
            <a:endParaRPr lang="en-US" dirty="0"/>
          </a:p>
          <a:p>
            <a:pPr lvl="2">
              <a:buFont typeface="Wingdings" pitchFamily="2" charset="2"/>
              <a:buChar char="v"/>
            </a:pPr>
            <a:r>
              <a:rPr lang="en-US" dirty="0"/>
              <a:t>Pandas</a:t>
            </a:r>
          </a:p>
          <a:p>
            <a:pPr lvl="2">
              <a:buFont typeface="Wingdings" pitchFamily="2" charset="2"/>
              <a:buChar char="v"/>
            </a:pPr>
            <a:r>
              <a:rPr lang="en-US" dirty="0" err="1"/>
              <a:t>Numpy</a:t>
            </a:r>
            <a:endParaRPr lang="en-US" dirty="0"/>
          </a:p>
          <a:p>
            <a:pPr lvl="2">
              <a:buFont typeface="Wingdings" pitchFamily="2" charset="2"/>
              <a:buChar char="v"/>
            </a:pPr>
            <a:r>
              <a:rPr lang="en-US" dirty="0" err="1"/>
              <a:t>Matplotlib</a:t>
            </a:r>
            <a:endParaRPr lang="en-US" dirty="0"/>
          </a:p>
          <a:p>
            <a:pPr lvl="2">
              <a:buFont typeface="Wingdings" pitchFamily="2" charset="2"/>
              <a:buChar char="v"/>
            </a:pPr>
            <a:r>
              <a:rPr lang="en-US" dirty="0"/>
              <a:t>JSON</a:t>
            </a:r>
          </a:p>
          <a:p>
            <a:pPr lvl="2">
              <a:buFont typeface="Wingdings" pitchFamily="2" charset="2"/>
              <a:buChar char="v"/>
            </a:pPr>
            <a:r>
              <a:rPr lang="en-US" dirty="0" err="1"/>
              <a:t>Sklearn</a:t>
            </a:r>
            <a:endParaRPr lang="en-US" dirty="0"/>
          </a:p>
          <a:p>
            <a:pPr lvl="2">
              <a:buFont typeface="Wingdings" pitchFamily="2" charset="2"/>
              <a:buChar char="v"/>
            </a:pPr>
            <a:r>
              <a:rPr lang="en-US" dirty="0"/>
              <a:t>Folium</a:t>
            </a:r>
          </a:p>
          <a:p>
            <a:pPr lvl="2">
              <a:buFont typeface="Wingdings" pitchFamily="2" charset="2"/>
              <a:buChar char="v"/>
            </a:pPr>
            <a:r>
              <a:rPr lang="en-US" dirty="0"/>
              <a:t>Requests</a:t>
            </a:r>
          </a:p>
          <a:p>
            <a:pPr lvl="2">
              <a:buFont typeface="Wingdings" pitchFamily="2" charset="2"/>
              <a:buChar char="v"/>
            </a:pPr>
            <a:r>
              <a:rPr lang="en-US" dirty="0" err="1"/>
              <a:t>Geopy</a:t>
            </a:r>
            <a:endParaRPr lang="en-US" dirty="0"/>
          </a:p>
          <a:p>
            <a:endParaRPr lang="ro-RO" dirty="0"/>
          </a:p>
        </p:txBody>
      </p:sp>
    </p:spTree>
    <p:extLst>
      <p:ext uri="{BB962C8B-B14F-4D97-AF65-F5344CB8AC3E}">
        <p14:creationId xmlns:p14="http://schemas.microsoft.com/office/powerpoint/2010/main" val="4284388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How the Data will be used to solve the problem</a:t>
            </a:r>
            <a:endParaRPr lang="ro-RO" dirty="0"/>
          </a:p>
        </p:txBody>
      </p:sp>
      <p:sp>
        <p:nvSpPr>
          <p:cNvPr id="3" name="Content Placeholder 2"/>
          <p:cNvSpPr>
            <a:spLocks noGrp="1"/>
          </p:cNvSpPr>
          <p:nvPr>
            <p:ph idx="1"/>
          </p:nvPr>
        </p:nvSpPr>
        <p:spPr/>
        <p:txBody>
          <a:bodyPr>
            <a:normAutofit fontScale="92500"/>
          </a:bodyPr>
          <a:lstStyle/>
          <a:p>
            <a:pPr marL="457200" indent="-457200">
              <a:buFont typeface="Wingdings" pitchFamily="2" charset="2"/>
              <a:buChar char="v"/>
            </a:pPr>
            <a:r>
              <a:rPr lang="en-US" dirty="0"/>
              <a:t>Using the Cape Town postal codes as well as the Foursquare API data, </a:t>
            </a:r>
            <a:r>
              <a:rPr lang="en-US" dirty="0" smtClean="0"/>
              <a:t>create </a:t>
            </a:r>
            <a:r>
              <a:rPr lang="en-US" dirty="0"/>
              <a:t>data frames in order to normalize the data. </a:t>
            </a:r>
            <a:endParaRPr lang="en-US" dirty="0" smtClean="0"/>
          </a:p>
          <a:p>
            <a:pPr marL="457200" indent="-457200">
              <a:buFont typeface="Wingdings" pitchFamily="2" charset="2"/>
              <a:buChar char="v"/>
            </a:pPr>
            <a:r>
              <a:rPr lang="en-US" dirty="0" smtClean="0"/>
              <a:t>These </a:t>
            </a:r>
            <a:r>
              <a:rPr lang="en-US" dirty="0"/>
              <a:t>data frames will contain the geospatial data and venue data. </a:t>
            </a:r>
            <a:endParaRPr lang="en-US" dirty="0" smtClean="0"/>
          </a:p>
          <a:p>
            <a:pPr marL="457200" indent="-457200">
              <a:buFont typeface="Wingdings" pitchFamily="2" charset="2"/>
              <a:buChar char="v"/>
            </a:pPr>
            <a:r>
              <a:rPr lang="en-US" dirty="0" smtClean="0"/>
              <a:t>The </a:t>
            </a:r>
            <a:r>
              <a:rPr lang="en-US" dirty="0"/>
              <a:t>data will be processed, encoded using “One Hot” encoding, run through a K-means clustering algorithm and mapped out visually. </a:t>
            </a:r>
            <a:endParaRPr lang="en-US" dirty="0" smtClean="0"/>
          </a:p>
          <a:p>
            <a:pPr marL="457200" indent="-457200">
              <a:buFont typeface="Wingdings" pitchFamily="2" charset="2"/>
              <a:buChar char="v"/>
            </a:pPr>
            <a:r>
              <a:rPr lang="en-US" dirty="0" smtClean="0"/>
              <a:t>The </a:t>
            </a:r>
            <a:r>
              <a:rPr lang="en-US" dirty="0"/>
              <a:t>results will </a:t>
            </a:r>
            <a:r>
              <a:rPr lang="en-US" dirty="0" smtClean="0"/>
              <a:t>be </a:t>
            </a:r>
            <a:r>
              <a:rPr lang="en-US" dirty="0"/>
              <a:t>used to determine which neighborhood will be the best suited to open the new restaurant in</a:t>
            </a:r>
            <a:r>
              <a:rPr lang="en-US" dirty="0" smtClean="0"/>
              <a:t>.</a:t>
            </a:r>
            <a:endParaRPr lang="en-US" dirty="0"/>
          </a:p>
        </p:txBody>
      </p:sp>
    </p:spTree>
    <p:extLst>
      <p:ext uri="{BB962C8B-B14F-4D97-AF65-F5344CB8AC3E}">
        <p14:creationId xmlns:p14="http://schemas.microsoft.com/office/powerpoint/2010/main" val="3714993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262915"/>
            <a:ext cx="10172348" cy="815608"/>
          </a:xfrm>
        </p:spPr>
        <p:txBody>
          <a:bodyPr>
            <a:normAutofit/>
          </a:bodyPr>
          <a:lstStyle/>
          <a:p>
            <a:r>
              <a:rPr lang="en-US" dirty="0" smtClean="0"/>
              <a:t>Methodology:</a:t>
            </a:r>
            <a:r>
              <a:rPr lang="en-US" b="1" dirty="0" smtClean="0">
                <a:effectLst/>
              </a:rPr>
              <a:t> </a:t>
            </a:r>
            <a:r>
              <a:rPr lang="en-US" dirty="0"/>
              <a:t>Identifying </a:t>
            </a:r>
            <a:r>
              <a:rPr lang="en-US" dirty="0"/>
              <a:t>the Neighborhoods</a:t>
            </a:r>
            <a:endParaRPr lang="ro-RO" dirty="0"/>
          </a:p>
        </p:txBody>
      </p:sp>
      <p:sp>
        <p:nvSpPr>
          <p:cNvPr id="3" name="Content Placeholder 2"/>
          <p:cNvSpPr>
            <a:spLocks noGrp="1"/>
          </p:cNvSpPr>
          <p:nvPr>
            <p:ph idx="1"/>
          </p:nvPr>
        </p:nvSpPr>
        <p:spPr>
          <a:xfrm>
            <a:off x="2016368" y="1125415"/>
            <a:ext cx="9718431" cy="2684585"/>
          </a:xfrm>
        </p:spPr>
        <p:txBody>
          <a:bodyPr>
            <a:normAutofit fontScale="55000" lnSpcReduction="20000"/>
          </a:bodyPr>
          <a:lstStyle/>
          <a:p>
            <a:pPr>
              <a:buFont typeface="Wingdings" pitchFamily="2" charset="2"/>
              <a:buChar char="v"/>
            </a:pPr>
            <a:r>
              <a:rPr lang="en-US" dirty="0" smtClean="0"/>
              <a:t>Identify </a:t>
            </a:r>
            <a:r>
              <a:rPr lang="en-US" dirty="0"/>
              <a:t>the neighborhoods in Cape Town, we will use the Postal Codes and neighborhoods obtained using URL requests to (</a:t>
            </a:r>
            <a:r>
              <a:rPr lang="en-US" u="sng" dirty="0">
                <a:hlinkClick r:id="rId2"/>
              </a:rPr>
              <a:t>http://sapostalcodes.info/queryPostal/Cape+Town</a:t>
            </a:r>
            <a:r>
              <a:rPr lang="en-US" dirty="0"/>
              <a:t>). </a:t>
            </a:r>
            <a:endParaRPr lang="en-US" dirty="0" smtClean="0"/>
          </a:p>
          <a:p>
            <a:pPr>
              <a:buFont typeface="Wingdings" pitchFamily="2" charset="2"/>
              <a:buChar char="v"/>
            </a:pPr>
            <a:r>
              <a:rPr lang="en-US" dirty="0" smtClean="0"/>
              <a:t>Data scraped </a:t>
            </a:r>
            <a:r>
              <a:rPr lang="en-US" dirty="0"/>
              <a:t>and read into Pandas </a:t>
            </a:r>
            <a:r>
              <a:rPr lang="en-US" dirty="0" err="1"/>
              <a:t>dataframes</a:t>
            </a:r>
            <a:r>
              <a:rPr lang="en-US" dirty="0"/>
              <a:t>, </a:t>
            </a:r>
            <a:endParaRPr lang="en-US" dirty="0" smtClean="0"/>
          </a:p>
          <a:p>
            <a:pPr>
              <a:buFont typeface="Wingdings" pitchFamily="2" charset="2"/>
              <a:buChar char="v"/>
            </a:pPr>
            <a:r>
              <a:rPr lang="en-US" dirty="0" smtClean="0"/>
              <a:t>A </a:t>
            </a:r>
            <a:r>
              <a:rPr lang="en-US" dirty="0"/>
              <a:t>URL request will be made to the IBM Watson data assets storage point to obtain the CSV file containing the coordinates for the postal codes. </a:t>
            </a:r>
            <a:endParaRPr lang="en-US" dirty="0" smtClean="0"/>
          </a:p>
          <a:p>
            <a:pPr>
              <a:buFont typeface="Wingdings" pitchFamily="2" charset="2"/>
              <a:buChar char="v"/>
            </a:pPr>
            <a:r>
              <a:rPr lang="en-US" dirty="0" smtClean="0"/>
              <a:t>This is </a:t>
            </a:r>
            <a:r>
              <a:rPr lang="en-US" dirty="0"/>
              <a:t>read into </a:t>
            </a:r>
            <a:r>
              <a:rPr lang="en-US" dirty="0" err="1"/>
              <a:t>dataframes</a:t>
            </a:r>
            <a:r>
              <a:rPr lang="en-US" dirty="0"/>
              <a:t>. </a:t>
            </a:r>
            <a:endParaRPr lang="en-US" dirty="0" smtClean="0"/>
          </a:p>
          <a:p>
            <a:pPr>
              <a:buFont typeface="Wingdings" pitchFamily="2" charset="2"/>
              <a:buChar char="v"/>
            </a:pPr>
            <a:r>
              <a:rPr lang="en-US" dirty="0" err="1" smtClean="0"/>
              <a:t>Dataframes</a:t>
            </a:r>
            <a:r>
              <a:rPr lang="en-US" dirty="0" smtClean="0"/>
              <a:t> </a:t>
            </a:r>
            <a:r>
              <a:rPr lang="en-US" dirty="0"/>
              <a:t>will be merged to form one </a:t>
            </a:r>
            <a:r>
              <a:rPr lang="en-US" dirty="0" err="1"/>
              <a:t>dataframe</a:t>
            </a:r>
            <a:r>
              <a:rPr lang="en-US" dirty="0"/>
              <a:t> containing the Neighborhood names, coordinates, postal codes and city name. </a:t>
            </a:r>
            <a:endParaRPr lang="en-US" dirty="0" smtClean="0"/>
          </a:p>
          <a:p>
            <a:pPr>
              <a:buFont typeface="Wingdings" pitchFamily="2" charset="2"/>
              <a:buChar char="v"/>
            </a:pPr>
            <a:r>
              <a:rPr lang="en-US" dirty="0" smtClean="0"/>
              <a:t>Using </a:t>
            </a:r>
            <a:r>
              <a:rPr lang="en-US" dirty="0"/>
              <a:t>the Folium package, this will be visually displayed on a map. </a:t>
            </a:r>
          </a:p>
          <a:p>
            <a:pPr marL="82296" indent="0">
              <a:buNone/>
            </a:pPr>
            <a:endParaRPr lang="ro-RO" dirty="0"/>
          </a:p>
        </p:txBody>
      </p:sp>
      <p:pic>
        <p:nvPicPr>
          <p:cNvPr id="1026" name="Picture 2"/>
          <p:cNvPicPr>
            <a:picLocks noChangeArrowheads="1"/>
          </p:cNvPicPr>
          <p:nvPr/>
        </p:nvPicPr>
        <p:blipFill rotWithShape="1">
          <a:blip r:embed="rId3">
            <a:extLst>
              <a:ext uri="{28A0092B-C50C-407E-A947-70E740481C1C}">
                <a14:useLocalDpi xmlns:a14="http://schemas.microsoft.com/office/drawing/2010/main" val="0"/>
              </a:ext>
            </a:extLst>
          </a:blip>
          <a:srcRect r="5507" b="8455"/>
          <a:stretch/>
        </p:blipFill>
        <p:spPr bwMode="auto">
          <a:xfrm>
            <a:off x="2262553" y="3552093"/>
            <a:ext cx="9050215" cy="3223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7312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Methodology:</a:t>
            </a:r>
            <a:r>
              <a:rPr lang="en-US" b="1" dirty="0">
                <a:effectLst/>
              </a:rPr>
              <a:t> </a:t>
            </a:r>
            <a:r>
              <a:rPr lang="en-US" dirty="0"/>
              <a:t>Retrieving Location </a:t>
            </a:r>
            <a:r>
              <a:rPr lang="en-US" dirty="0"/>
              <a:t>Data</a:t>
            </a:r>
            <a:endParaRPr lang="ro-RO" dirty="0"/>
          </a:p>
        </p:txBody>
      </p:sp>
      <p:sp>
        <p:nvSpPr>
          <p:cNvPr id="3" name="Content Placeholder 2"/>
          <p:cNvSpPr>
            <a:spLocks noGrp="1"/>
          </p:cNvSpPr>
          <p:nvPr>
            <p:ph idx="1"/>
          </p:nvPr>
        </p:nvSpPr>
        <p:spPr>
          <a:xfrm>
            <a:off x="1914144" y="1447800"/>
            <a:ext cx="9997440" cy="2561492"/>
          </a:xfrm>
        </p:spPr>
        <p:txBody>
          <a:bodyPr>
            <a:normAutofit fontScale="92500" lnSpcReduction="20000"/>
          </a:bodyPr>
          <a:lstStyle/>
          <a:p>
            <a:pPr>
              <a:buFont typeface="Wingdings" pitchFamily="2" charset="2"/>
              <a:buChar char="v"/>
            </a:pPr>
            <a:r>
              <a:rPr lang="en-US" dirty="0"/>
              <a:t>To retrieve location data for each of the neighborhoods in Cape Town, a request to the Foursquare API server will be made.  </a:t>
            </a:r>
            <a:endParaRPr lang="en-US" dirty="0" smtClean="0"/>
          </a:p>
          <a:p>
            <a:pPr>
              <a:buFont typeface="Wingdings" pitchFamily="2" charset="2"/>
              <a:buChar char="v"/>
            </a:pPr>
            <a:r>
              <a:rPr lang="en-US" dirty="0" smtClean="0"/>
              <a:t>After </a:t>
            </a:r>
            <a:r>
              <a:rPr lang="en-US" dirty="0"/>
              <a:t>obtaining the data for the neighborhoods, </a:t>
            </a:r>
            <a:r>
              <a:rPr lang="en-US" dirty="0" smtClean="0"/>
              <a:t>request </a:t>
            </a:r>
            <a:r>
              <a:rPr lang="en-US" dirty="0"/>
              <a:t>the Foursquare API server to return information about </a:t>
            </a:r>
            <a:r>
              <a:rPr lang="en-US" dirty="0" smtClean="0"/>
              <a:t>the </a:t>
            </a:r>
            <a:r>
              <a:rPr lang="en-US" dirty="0"/>
              <a:t>Sushi venues in Cape Town.</a:t>
            </a:r>
            <a:endParaRPr lang="ro-RO"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0345" y="3804137"/>
            <a:ext cx="9621348" cy="1951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3870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r>
              <a:rPr lang="en-US" b="1" dirty="0">
                <a:effectLst/>
              </a:rPr>
              <a:t> </a:t>
            </a:r>
            <a:r>
              <a:rPr lang="en-US" dirty="0" smtClean="0"/>
              <a:t>Processing </a:t>
            </a:r>
            <a:r>
              <a:rPr lang="en-US" dirty="0"/>
              <a:t>the retrieved </a:t>
            </a:r>
            <a:r>
              <a:rPr lang="en-US" dirty="0" smtClean="0"/>
              <a:t>data</a:t>
            </a:r>
            <a:endParaRPr lang="ro-RO" dirty="0"/>
          </a:p>
        </p:txBody>
      </p:sp>
      <p:sp>
        <p:nvSpPr>
          <p:cNvPr id="3" name="Content Placeholder 2"/>
          <p:cNvSpPr>
            <a:spLocks noGrp="1"/>
          </p:cNvSpPr>
          <p:nvPr>
            <p:ph idx="1"/>
          </p:nvPr>
        </p:nvSpPr>
        <p:spPr>
          <a:xfrm>
            <a:off x="1914144" y="1447800"/>
            <a:ext cx="9997440" cy="2620108"/>
          </a:xfrm>
        </p:spPr>
        <p:txBody>
          <a:bodyPr>
            <a:normAutofit fontScale="85000" lnSpcReduction="10000"/>
          </a:bodyPr>
          <a:lstStyle/>
          <a:p>
            <a:pPr>
              <a:buFont typeface="Wingdings" pitchFamily="2" charset="2"/>
              <a:buChar char="v"/>
            </a:pPr>
            <a:r>
              <a:rPr lang="en-US" dirty="0"/>
              <a:t>Once the JSON file is retrieved from the Foursquare API </a:t>
            </a:r>
            <a:r>
              <a:rPr lang="en-US" dirty="0" smtClean="0"/>
              <a:t>server, read </a:t>
            </a:r>
            <a:r>
              <a:rPr lang="en-US" dirty="0"/>
              <a:t>the results into </a:t>
            </a:r>
            <a:r>
              <a:rPr lang="en-US" dirty="0" err="1"/>
              <a:t>dataframes</a:t>
            </a:r>
            <a:r>
              <a:rPr lang="en-US" dirty="0"/>
              <a:t>. </a:t>
            </a:r>
            <a:endParaRPr lang="en-US" dirty="0" smtClean="0"/>
          </a:p>
          <a:p>
            <a:pPr>
              <a:buFont typeface="Wingdings" pitchFamily="2" charset="2"/>
              <a:buChar char="v"/>
            </a:pPr>
            <a:r>
              <a:rPr lang="en-US" dirty="0" smtClean="0"/>
              <a:t>From there, normalize </a:t>
            </a:r>
            <a:r>
              <a:rPr lang="en-US" dirty="0"/>
              <a:t>the data and then the data will be grouped by the Neighborhoods column and a count will be performed. </a:t>
            </a:r>
            <a:endParaRPr lang="en-US" dirty="0" smtClean="0"/>
          </a:p>
          <a:p>
            <a:pPr>
              <a:buFont typeface="Wingdings" pitchFamily="2" charset="2"/>
              <a:buChar char="v"/>
            </a:pPr>
            <a:r>
              <a:rPr lang="en-US" dirty="0" smtClean="0"/>
              <a:t>Perform </a:t>
            </a:r>
            <a:r>
              <a:rPr lang="en-US" dirty="0"/>
              <a:t>“One Hot” encoding on the resulting </a:t>
            </a:r>
            <a:r>
              <a:rPr lang="en-US" dirty="0" err="1"/>
              <a:t>dataframe</a:t>
            </a:r>
            <a:r>
              <a:rPr lang="en-US" dirty="0"/>
              <a:t> and re-group by neighborhoods. </a:t>
            </a:r>
            <a:endParaRPr lang="en-US"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368" y="4153267"/>
            <a:ext cx="9554309"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3282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Methodology – Unsupervised Machine Learning</a:t>
            </a:r>
            <a:endParaRPr lang="ro-RO" dirty="0"/>
          </a:p>
        </p:txBody>
      </p:sp>
      <p:sp>
        <p:nvSpPr>
          <p:cNvPr id="3" name="Content Placeholder 2"/>
          <p:cNvSpPr>
            <a:spLocks noGrp="1"/>
          </p:cNvSpPr>
          <p:nvPr>
            <p:ph idx="1"/>
          </p:nvPr>
        </p:nvSpPr>
        <p:spPr>
          <a:xfrm>
            <a:off x="1921980" y="1276812"/>
            <a:ext cx="9707312" cy="3236574"/>
          </a:xfrm>
        </p:spPr>
        <p:txBody>
          <a:bodyPr>
            <a:normAutofit fontScale="77500" lnSpcReduction="20000"/>
          </a:bodyPr>
          <a:lstStyle/>
          <a:p>
            <a:pPr>
              <a:buFont typeface="Wingdings" pitchFamily="2" charset="2"/>
              <a:buChar char="v"/>
            </a:pPr>
            <a:r>
              <a:rPr lang="en-US" dirty="0" smtClean="0"/>
              <a:t>Select </a:t>
            </a:r>
            <a:r>
              <a:rPr lang="en-US" dirty="0"/>
              <a:t>the top 10 Sushi restaurants from each neighborhood for statistical analysis. </a:t>
            </a:r>
            <a:endParaRPr lang="en-US" dirty="0" smtClean="0"/>
          </a:p>
          <a:p>
            <a:pPr>
              <a:buFont typeface="Wingdings" pitchFamily="2" charset="2"/>
              <a:buChar char="v"/>
            </a:pPr>
            <a:r>
              <a:rPr lang="en-US" dirty="0" smtClean="0"/>
              <a:t>Perform </a:t>
            </a:r>
            <a:r>
              <a:rPr lang="en-US" dirty="0"/>
              <a:t>K-Means Clustering on the restaurant data and merge the </a:t>
            </a:r>
            <a:r>
              <a:rPr lang="en-US" dirty="0" err="1"/>
              <a:t>dataframes</a:t>
            </a:r>
            <a:r>
              <a:rPr lang="en-US" dirty="0"/>
              <a:t> in order to solve the problem. </a:t>
            </a:r>
            <a:endParaRPr lang="en-US" dirty="0" smtClean="0"/>
          </a:p>
          <a:p>
            <a:pPr>
              <a:buFont typeface="Wingdings" pitchFamily="2" charset="2"/>
              <a:buChar char="v"/>
            </a:pPr>
            <a:r>
              <a:rPr lang="en-US" dirty="0" smtClean="0"/>
              <a:t>K-means Clustering </a:t>
            </a:r>
            <a:r>
              <a:rPr lang="en-US" dirty="0"/>
              <a:t>selected due </a:t>
            </a:r>
            <a:r>
              <a:rPr lang="en-US" dirty="0" smtClean="0"/>
              <a:t>to </a:t>
            </a:r>
            <a:r>
              <a:rPr lang="en-US" dirty="0"/>
              <a:t>large </a:t>
            </a:r>
            <a:r>
              <a:rPr lang="en-US" dirty="0" smtClean="0"/>
              <a:t>amounts </a:t>
            </a:r>
            <a:r>
              <a:rPr lang="en-US" dirty="0"/>
              <a:t>of unlabeled data. </a:t>
            </a:r>
            <a:endParaRPr lang="en-US" dirty="0" smtClean="0"/>
          </a:p>
          <a:p>
            <a:pPr>
              <a:buFont typeface="Wingdings" pitchFamily="2" charset="2"/>
              <a:buChar char="v"/>
            </a:pPr>
            <a:r>
              <a:rPr lang="en-US" dirty="0" smtClean="0"/>
              <a:t>Using Folium, </a:t>
            </a:r>
            <a:r>
              <a:rPr lang="en-US" dirty="0"/>
              <a:t>the cluster will be visually displayed on a </a:t>
            </a:r>
            <a:r>
              <a:rPr lang="en-US" dirty="0" smtClean="0"/>
              <a:t>map.</a:t>
            </a:r>
          </a:p>
          <a:p>
            <a:pPr>
              <a:buFont typeface="Wingdings" pitchFamily="2" charset="2"/>
              <a:buChar char="v"/>
            </a:pPr>
            <a:r>
              <a:rPr lang="en-US" dirty="0" smtClean="0"/>
              <a:t> </a:t>
            </a:r>
            <a:r>
              <a:rPr lang="en-US" dirty="0"/>
              <a:t>The data clusters will also be examined in order to solve the problem.</a:t>
            </a: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251"/>
          <a:stretch/>
        </p:blipFill>
        <p:spPr bwMode="auto">
          <a:xfrm>
            <a:off x="2098430" y="3786554"/>
            <a:ext cx="9518405" cy="205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70464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981</TotalTime>
  <Words>1169</Words>
  <Application>Microsoft Office PowerPoint</Application>
  <PresentationFormat>Custom</PresentationFormat>
  <Paragraphs>82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Solstice</vt:lpstr>
      <vt:lpstr>The battle of Neighborhoods Cape Town, South Africa – Sushi Restaurants</vt:lpstr>
      <vt:lpstr>Introduction</vt:lpstr>
      <vt:lpstr>Data description</vt:lpstr>
      <vt:lpstr>Data description - Continued</vt:lpstr>
      <vt:lpstr>How the Data will be used to solve the problem</vt:lpstr>
      <vt:lpstr>Methodology: Identifying the Neighborhoods</vt:lpstr>
      <vt:lpstr>Methodology: Retrieving Location Data</vt:lpstr>
      <vt:lpstr>Methodology: Processing the retrieved data</vt:lpstr>
      <vt:lpstr>Methodology – Unsupervised Machine Learning</vt:lpstr>
      <vt:lpstr>Results</vt:lpstr>
      <vt:lpstr>Results – Continued</vt:lpstr>
      <vt:lpstr>Results – Continued</vt:lpstr>
      <vt:lpstr>Clusters – 1 &amp; 2</vt:lpstr>
      <vt:lpstr>Clusters – 3 &amp; 4</vt:lpstr>
      <vt:lpstr>Clusters – 5</vt:lpstr>
      <vt:lpstr>Discussion:</vt:lpstr>
      <vt:lpstr>Recommendation:</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soarecii</dc:creator>
  <cp:lastModifiedBy>Grant Ewels</cp:lastModifiedBy>
  <cp:revision>107</cp:revision>
  <dcterms:created xsi:type="dcterms:W3CDTF">2019-03-29T07:55:45Z</dcterms:created>
  <dcterms:modified xsi:type="dcterms:W3CDTF">2019-05-31T20:45:35Z</dcterms:modified>
</cp:coreProperties>
</file>