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CF2F1-E2BD-446E-9961-E0042DF60DF7}" type="datetimeFigureOut">
              <a:rPr lang="en-US"/>
              <a:t>2/23/2015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963A1-B1DE-4DD6-B10C-EDCB073403B5}" type="slidenum">
              <a:rPr lang="en-US"/>
              <a:t>‹#›</a:t>
            </a:fld>
            <a:endParaRPr lang="en-US"/>
          </a:p>
        </p:txBody>
      </p:sp>
    </p:spTree>
    <p:extLst>
      <p:ext uri="{BB962C8B-B14F-4D97-AF65-F5344CB8AC3E}">
        <p14:creationId xmlns:p14="http://schemas.microsoft.com/office/powerpoint/2010/main" val="68023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963A1-B1DE-4DD6-B10C-EDCB073403B5}" type="slidenum">
              <a:rPr lang="en-US"/>
              <a:t>1</a:t>
            </a:fld>
            <a:endParaRPr lang="en-US"/>
          </a:p>
        </p:txBody>
      </p:sp>
    </p:spTree>
    <p:extLst>
      <p:ext uri="{BB962C8B-B14F-4D97-AF65-F5344CB8AC3E}">
        <p14:creationId xmlns:p14="http://schemas.microsoft.com/office/powerpoint/2010/main" val="219196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2.png"/>
          <p:cNvPicPr>
            <a:picLocks noChangeAspect="1"/>
          </p:cNvPicPr>
          <p:nvPr/>
        </p:nvPicPr>
        <p:blipFill>
          <a:blip r:embed="rId3"/>
          <a:srcRect l="14862" t="2199" r="12560" b="10149"/>
          <a:stretch>
            <a:fillRect/>
          </a:stretch>
        </p:blipFill>
        <p:spPr>
          <a:xfrm>
            <a:off x="5966618" y="363177"/>
            <a:ext cx="5932539" cy="4436310"/>
          </a:xfrm>
          <a:prstGeom prst="rect">
            <a:avLst/>
          </a:prstGeom>
        </p:spPr>
      </p:pic>
      <p:sp>
        <p:nvSpPr>
          <p:cNvPr id="5" name="TextBox 4"/>
          <p:cNvSpPr txBox="1"/>
          <p:nvPr/>
        </p:nvSpPr>
        <p:spPr>
          <a:xfrm>
            <a:off x="369886" y="144262"/>
            <a:ext cx="5401505" cy="6740307"/>
          </a:xfrm>
          <a:prstGeom prst="rect">
            <a:avLst/>
          </a:prstGeom>
        </p:spPr>
        <p:txBody>
          <a:bodyPr rtlCol="0">
            <a:spAutoFit/>
          </a:bodyPr>
          <a:lstStyle/>
          <a:p>
            <a:pPr marL="342900" indent="-342900">
              <a:buFont typeface="+mj-lt"/>
              <a:buAutoNum type="arabicPeriod"/>
            </a:pPr>
            <a:r>
              <a:rPr lang="en-US" sz="1600" b="1" dirty="0" smtClean="0">
                <a:solidFill>
                  <a:srgbClr val="292F33"/>
                </a:solidFill>
                <a:cs typeface="Arial" charset="0"/>
              </a:rPr>
              <a:t>Summary</a:t>
            </a:r>
            <a:r>
              <a:rPr lang="en-US" sz="1600" b="1" dirty="0">
                <a:solidFill>
                  <a:srgbClr val="292F33"/>
                </a:solidFill>
                <a:cs typeface="Arial" charset="0"/>
                <a:sym typeface="Wingdings" panose="05000000000000000000" pitchFamily="2" charset="2"/>
              </a:rPr>
              <a:t>:</a:t>
            </a:r>
            <a:r>
              <a:rPr lang="en-US" sz="1600" dirty="0" smtClean="0">
                <a:solidFill>
                  <a:srgbClr val="292F33"/>
                </a:solidFill>
                <a:cs typeface="Arial" charset="0"/>
              </a:rPr>
              <a:t> We </a:t>
            </a:r>
            <a:r>
              <a:rPr lang="en-US" sz="1600" dirty="0">
                <a:solidFill>
                  <a:srgbClr val="292F33"/>
                </a:solidFill>
                <a:cs typeface="Arial" charset="0"/>
              </a:rPr>
              <a:t>aim to give the 7 billion people around the globe their choice in who will be the next UN </a:t>
            </a:r>
            <a:r>
              <a:rPr lang="en-US" sz="1600" dirty="0" smtClean="0">
                <a:solidFill>
                  <a:srgbClr val="292F33"/>
                </a:solidFill>
                <a:cs typeface="Arial" charset="0"/>
              </a:rPr>
              <a:t>Secretary-General</a:t>
            </a:r>
            <a:br>
              <a:rPr lang="en-US" sz="1600" dirty="0" smtClean="0">
                <a:solidFill>
                  <a:srgbClr val="292F33"/>
                </a:solidFill>
                <a:cs typeface="Arial" charset="0"/>
              </a:rPr>
            </a:br>
            <a:endParaRPr lang="en-US" sz="1600" dirty="0">
              <a:solidFill>
                <a:srgbClr val="292F33"/>
              </a:solidFill>
              <a:cs typeface="Arial" charset="0"/>
            </a:endParaRPr>
          </a:p>
          <a:p>
            <a:pPr marL="342900" indent="-342900">
              <a:buFont typeface="+mj-lt"/>
              <a:buAutoNum type="arabicPeriod"/>
            </a:pPr>
            <a:r>
              <a:rPr lang="en-US" sz="1600" b="1" dirty="0">
                <a:solidFill>
                  <a:srgbClr val="292F33"/>
                </a:solidFill>
                <a:cs typeface="Arial" charset="0"/>
              </a:rPr>
              <a:t>Intended audience:</a:t>
            </a:r>
            <a:r>
              <a:rPr lang="en-US" sz="1600" dirty="0">
                <a:solidFill>
                  <a:srgbClr val="292F33"/>
                </a:solidFill>
                <a:cs typeface="Arial" charset="0"/>
              </a:rPr>
              <a:t> Engaged users from the 1 for 7 billion campaign (over 500k reach) plus people they share with after making their choice. Ideally anyone with internet access or </a:t>
            </a:r>
            <a:r>
              <a:rPr lang="en-US" sz="1600" dirty="0" smtClean="0">
                <a:solidFill>
                  <a:srgbClr val="292F33"/>
                </a:solidFill>
                <a:cs typeface="Arial" charset="0"/>
              </a:rPr>
              <a:t>SMS</a:t>
            </a:r>
            <a:br>
              <a:rPr lang="en-US" sz="1600" dirty="0" smtClean="0">
                <a:solidFill>
                  <a:srgbClr val="292F33"/>
                </a:solidFill>
                <a:cs typeface="Arial" charset="0"/>
              </a:rPr>
            </a:br>
            <a:endParaRPr lang="en-US" sz="1600" dirty="0">
              <a:solidFill>
                <a:srgbClr val="292F33"/>
              </a:solidFill>
              <a:cs typeface="Arial" charset="0"/>
            </a:endParaRPr>
          </a:p>
          <a:p>
            <a:pPr marL="342900" indent="-342900">
              <a:buFont typeface="+mj-lt"/>
              <a:buAutoNum type="arabicPeriod"/>
            </a:pPr>
            <a:r>
              <a:rPr lang="en-US" sz="1600" b="1" dirty="0">
                <a:solidFill>
                  <a:srgbClr val="292F33"/>
                </a:solidFill>
                <a:cs typeface="Arial" charset="0"/>
              </a:rPr>
              <a:t>The problem addressed: </a:t>
            </a:r>
            <a:r>
              <a:rPr lang="en-US" sz="1600" dirty="0">
                <a:solidFill>
                  <a:srgbClr val="292F33"/>
                </a:solidFill>
                <a:cs typeface="Arial" charset="0"/>
              </a:rPr>
              <a:t>The UN Secretary-General is elected behind closed doors by the five permanent members of the security council. This is undemocratic and against the UN charter. We want people to be able to nominate their own </a:t>
            </a:r>
            <a:r>
              <a:rPr lang="en-US" sz="1600" dirty="0" smtClean="0">
                <a:solidFill>
                  <a:srgbClr val="292F33"/>
                </a:solidFill>
                <a:cs typeface="Arial" charset="0"/>
              </a:rPr>
              <a:t>SG</a:t>
            </a:r>
            <a:br>
              <a:rPr lang="en-US" sz="1600" dirty="0" smtClean="0">
                <a:solidFill>
                  <a:srgbClr val="292F33"/>
                </a:solidFill>
                <a:cs typeface="Arial" charset="0"/>
              </a:rPr>
            </a:br>
            <a:endParaRPr lang="en-US" sz="1600" dirty="0">
              <a:solidFill>
                <a:srgbClr val="292F33"/>
              </a:solidFill>
              <a:cs typeface="Arial" charset="0"/>
            </a:endParaRPr>
          </a:p>
          <a:p>
            <a:pPr marL="342900" indent="-342900">
              <a:buFont typeface="+mj-lt"/>
              <a:buAutoNum type="arabicPeriod"/>
            </a:pPr>
            <a:r>
              <a:rPr lang="en-US" sz="1600" b="1" dirty="0" smtClean="0">
                <a:solidFill>
                  <a:srgbClr val="292F33"/>
                </a:solidFill>
                <a:cs typeface="Arial" charset="0"/>
              </a:rPr>
              <a:t>How it works: </a:t>
            </a:r>
            <a:r>
              <a:rPr lang="en-US" sz="1600" dirty="0" smtClean="0">
                <a:solidFill>
                  <a:srgbClr val="292F33"/>
                </a:solidFill>
                <a:cs typeface="Arial" charset="0"/>
              </a:rPr>
              <a:t>We </a:t>
            </a:r>
            <a:r>
              <a:rPr lang="en-US" sz="1600" dirty="0">
                <a:solidFill>
                  <a:srgbClr val="292F33"/>
                </a:solidFill>
                <a:cs typeface="Arial" charset="0"/>
              </a:rPr>
              <a:t>have created a website (wethepeoples.co) to allow people to nominate and vote for their preferred nominee after validating their identity . They then share the vote on social media to broaden the </a:t>
            </a:r>
            <a:r>
              <a:rPr lang="en-US" sz="1600" dirty="0" smtClean="0">
                <a:solidFill>
                  <a:srgbClr val="292F33"/>
                </a:solidFill>
                <a:cs typeface="Arial" charset="0"/>
              </a:rPr>
              <a:t>reach</a:t>
            </a:r>
            <a:br>
              <a:rPr lang="en-US" sz="1600" dirty="0" smtClean="0">
                <a:solidFill>
                  <a:srgbClr val="292F33"/>
                </a:solidFill>
                <a:cs typeface="Arial" charset="0"/>
              </a:rPr>
            </a:br>
            <a:endParaRPr lang="en-US" sz="1600" dirty="0">
              <a:solidFill>
                <a:srgbClr val="292F33"/>
              </a:solidFill>
              <a:cs typeface="Arial" charset="0"/>
            </a:endParaRPr>
          </a:p>
          <a:p>
            <a:pPr marL="342900" indent="-342900">
              <a:buFont typeface="+mj-lt"/>
              <a:buAutoNum type="arabicPeriod"/>
            </a:pPr>
            <a:r>
              <a:rPr lang="en-US" sz="1600" b="1" dirty="0" smtClean="0">
                <a:solidFill>
                  <a:srgbClr val="292F33"/>
                </a:solidFill>
                <a:cs typeface="Arial" charset="0"/>
              </a:rPr>
              <a:t>Reasons to believe:</a:t>
            </a:r>
            <a:r>
              <a:rPr lang="en-US" sz="1600" dirty="0" smtClean="0">
                <a:solidFill>
                  <a:srgbClr val="292F33"/>
                </a:solidFill>
                <a:cs typeface="Arial" charset="0"/>
              </a:rPr>
              <a:t> We </a:t>
            </a:r>
            <a:r>
              <a:rPr lang="en-US" sz="1600" dirty="0">
                <a:solidFill>
                  <a:srgbClr val="292F33"/>
                </a:solidFill>
                <a:cs typeface="Arial" charset="0"/>
              </a:rPr>
              <a:t>have an engaged audience from the 1 for 7 billion campaign. The site is simple to use, responsive and easy to share. </a:t>
            </a:r>
            <a:r>
              <a:rPr lang="en-US" sz="1600" dirty="0" smtClean="0">
                <a:solidFill>
                  <a:srgbClr val="292F33"/>
                </a:solidFill>
                <a:cs typeface="Arial" charset="0"/>
              </a:rPr>
              <a:t>}</a:t>
            </a:r>
            <a:br>
              <a:rPr lang="en-US" sz="1600" dirty="0" smtClean="0">
                <a:solidFill>
                  <a:srgbClr val="292F33"/>
                </a:solidFill>
                <a:cs typeface="Arial" charset="0"/>
              </a:rPr>
            </a:br>
            <a:endParaRPr lang="en-US" sz="1600" dirty="0">
              <a:solidFill>
                <a:srgbClr val="292F33"/>
              </a:solidFill>
              <a:cs typeface="Arial" charset="0"/>
            </a:endParaRPr>
          </a:p>
          <a:p>
            <a:pPr marL="342900" indent="-342900">
              <a:buFont typeface="+mj-lt"/>
              <a:buAutoNum type="arabicPeriod"/>
            </a:pPr>
            <a:r>
              <a:rPr lang="en-US" sz="1600" b="1" dirty="0" smtClean="0">
                <a:solidFill>
                  <a:srgbClr val="292F33"/>
                </a:solidFill>
                <a:cs typeface="Arial" charset="0"/>
              </a:rPr>
              <a:t>Twitter:</a:t>
            </a:r>
            <a:r>
              <a:rPr lang="en-US" sz="1600" dirty="0" smtClean="0">
                <a:solidFill>
                  <a:srgbClr val="292F33"/>
                </a:solidFill>
                <a:cs typeface="Arial" charset="0"/>
              </a:rPr>
              <a:t> @</a:t>
            </a:r>
            <a:r>
              <a:rPr lang="en-US" sz="1600" dirty="0" err="1" smtClean="0">
                <a:solidFill>
                  <a:srgbClr val="292F33"/>
                </a:solidFill>
                <a:cs typeface="Arial" charset="0"/>
              </a:rPr>
              <a:t>we_thepeoples</a:t>
            </a:r>
            <a:r>
              <a:rPr lang="en-US" sz="1600" dirty="0" smtClean="0">
                <a:solidFill>
                  <a:srgbClr val="292F33"/>
                </a:solidFill>
                <a:cs typeface="Arial" charset="0"/>
              </a:rPr>
              <a:t>  </a:t>
            </a:r>
            <a:r>
              <a:rPr lang="en-US" sz="1600" dirty="0">
                <a:solidFill>
                  <a:srgbClr val="292F33"/>
                </a:solidFill>
                <a:cs typeface="Arial" charset="0"/>
              </a:rPr>
              <a:t>/ @</a:t>
            </a:r>
            <a:r>
              <a:rPr lang="en-US" sz="1600" dirty="0" err="1">
                <a:solidFill>
                  <a:srgbClr val="292F33"/>
                </a:solidFill>
                <a:cs typeface="Arial" charset="0"/>
              </a:rPr>
              <a:t>swampymarsh</a:t>
            </a:r>
            <a:endParaRPr lang="en-US" sz="1600" dirty="0">
              <a:solidFill>
                <a:srgbClr val="292F33"/>
              </a:solidFill>
              <a:cs typeface="Arial" charset="0"/>
            </a:endParaRPr>
          </a:p>
          <a:p>
            <a:pPr marL="342900" indent="-342900">
              <a:buFont typeface="+mj-lt"/>
              <a:buAutoNum type="arabicPeriod"/>
            </a:pPr>
            <a:endParaRPr lang="en-US" sz="1600" dirty="0">
              <a:solidFill>
                <a:srgbClr val="292F33"/>
              </a:solidFill>
              <a:cs typeface="Arial" charset="0"/>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BD6B6DCE11324482DF458D31A03D24" ma:contentTypeVersion="1" ma:contentTypeDescription="Create a new document." ma:contentTypeScope="" ma:versionID="2702bc5f7017cdffd5145ffadffb049b">
  <xsd:schema xmlns:xsd="http://www.w3.org/2001/XMLSchema" xmlns:xs="http://www.w3.org/2001/XMLSchema" xmlns:p="http://schemas.microsoft.com/office/2006/metadata/properties" xmlns:ns3="f528b771-a247-4629-a932-d2d9703590fc" targetNamespace="http://schemas.microsoft.com/office/2006/metadata/properties" ma:root="true" ma:fieldsID="4824449dae23627cf0fba9a6764216a0" ns3:_="">
    <xsd:import namespace="f528b771-a247-4629-a932-d2d9703590f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28b771-a247-4629-a932-d2d9703590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685604-22AA-4F6E-9362-23164D125F79}">
  <ds:schemaRefs>
    <ds:schemaRef ds:uri="http://schemas.microsoft.com/sharepoint/v3/contenttype/forms"/>
  </ds:schemaRefs>
</ds:datastoreItem>
</file>

<file path=customXml/itemProps2.xml><?xml version="1.0" encoding="utf-8"?>
<ds:datastoreItem xmlns:ds="http://schemas.openxmlformats.org/officeDocument/2006/customXml" ds:itemID="{20AD1EB8-0D77-4B75-A624-F31F0C09E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28b771-a247-4629-a932-d2d970359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FF7838-A7D7-47FF-AB6E-7834D39C1A8E}">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 ds:uri="f528b771-a247-4629-a932-d2d9703590f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6</TotalTime>
  <Words>24</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dc:creator>
  <cp:lastModifiedBy>Danielle</cp:lastModifiedBy>
  <cp:revision>4</cp:revision>
  <dcterms:created xsi:type="dcterms:W3CDTF">2013-07-15T20:26:40Z</dcterms:created>
  <dcterms:modified xsi:type="dcterms:W3CDTF">2015-02-23T23:39:15Z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0x01010085BD6B6DCE11324482DF458D31A03D24</vt:lpwstr>
  </property>
</Properties>
</file>