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42"/>
  </p:notesMasterIdLst>
  <p:sldIdLst>
    <p:sldId id="256" r:id="rId13"/>
    <p:sldId id="268" r:id="rId14"/>
    <p:sldId id="305" r:id="rId15"/>
    <p:sldId id="304" r:id="rId16"/>
    <p:sldId id="281" r:id="rId17"/>
    <p:sldId id="332" r:id="rId18"/>
    <p:sldId id="333" r:id="rId19"/>
    <p:sldId id="284" r:id="rId20"/>
    <p:sldId id="286" r:id="rId21"/>
    <p:sldId id="288" r:id="rId22"/>
    <p:sldId id="289" r:id="rId23"/>
    <p:sldId id="328" r:id="rId24"/>
    <p:sldId id="330" r:id="rId25"/>
    <p:sldId id="331" r:id="rId26"/>
    <p:sldId id="322" r:id="rId27"/>
    <p:sldId id="315" r:id="rId28"/>
    <p:sldId id="323" r:id="rId29"/>
    <p:sldId id="324" r:id="rId30"/>
    <p:sldId id="325" r:id="rId31"/>
    <p:sldId id="317" r:id="rId32"/>
    <p:sldId id="316" r:id="rId33"/>
    <p:sldId id="321" r:id="rId34"/>
    <p:sldId id="326" r:id="rId35"/>
    <p:sldId id="334" r:id="rId36"/>
    <p:sldId id="327" r:id="rId37"/>
    <p:sldId id="318" r:id="rId38"/>
    <p:sldId id="319" r:id="rId39"/>
    <p:sldId id="310" r:id="rId40"/>
    <p:sldId id="309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1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7" autoAdjust="0"/>
  </p:normalViewPr>
  <p:slideViewPr>
    <p:cSldViewPr>
      <p:cViewPr>
        <p:scale>
          <a:sx n="50" d="100"/>
          <a:sy n="50" d="100"/>
        </p:scale>
        <p:origin x="-119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http://msdn.microsoft.com/en-us/library/vstudio/ms181432.aspx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DEB3F-C8D1-4C80-8FEA-EB540A33A1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0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http://msdn.microsoft.com/en-us/library/fda2bad5.aspx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http://msdn.microsoft.com/en-us/library/ms181237.aspx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Team Foundation Server Setup/Installation - www.RichardHaleShawGroup.com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1998 - 2006, The Richard Hale Shaw Group, Inc. - Printing/duplication prohibited without the expressed, written permission of the author.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64499-61F4-43FB-8D5B-D86C3383563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5A1338-7F4A-4E50-9167-1C63C2CA31CE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48131" name="Rectangle 33792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 cap="flat">
            <a:headEnd type="none" w="med" len="med"/>
            <a:tailEnd type="none" w="med" len="med"/>
          </a:ln>
        </p:spPr>
      </p:sp>
      <p:sp>
        <p:nvSpPr>
          <p:cNvPr id="48132" name="Rectangle 33792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Teamprise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© 2006 </a:t>
            </a:r>
            <a:r>
              <a:rPr lang="en-US" dirty="0" err="1"/>
              <a:t>Teamprise</a:t>
            </a:r>
            <a:r>
              <a:rPr lang="en-US" dirty="0"/>
              <a:t>. All rights reserved.</a:t>
            </a:r>
          </a:p>
          <a:p>
            <a:r>
              <a:rPr lang="en-US" dirty="0"/>
              <a:t>This presentation is for informational purposes only. </a:t>
            </a:r>
            <a:r>
              <a:rPr lang="en-US" dirty="0" err="1"/>
              <a:t>Teamprise</a:t>
            </a:r>
            <a:r>
              <a:rPr lang="en-US" dirty="0"/>
              <a:t> makes no warranties, express or implied, in this summary.</a:t>
            </a:r>
            <a:endParaRPr lang="en-US" sz="1100" dirty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0B153-CE7C-450F-93FF-665BB712555B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http://msdn.microsoft.com/en-us/library/vstudio/bb385990.aspx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8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2198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6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83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83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51.gif"/><Relationship Id="rId4" Type="http://schemas.openxmlformats.org/officeDocument/2006/relationships/image" Target="../media/image5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787631.aspx" TargetMode="External"/><Relationship Id="rId2" Type="http://schemas.openxmlformats.org/officeDocument/2006/relationships/hyperlink" Target="http://msdn.microsoft.com/en-us/library/ms181721.aspx" TargetMode="External"/><Relationship Id="rId1" Type="http://schemas.openxmlformats.org/officeDocument/2006/relationships/slideLayout" Target="../slideLayouts/slideLayout94.xml"/><Relationship Id="rId5" Type="http://schemas.openxmlformats.org/officeDocument/2006/relationships/hyperlink" Target="http://msdn.microsoft.com/en-us/library/hh205279.aspx" TargetMode="External"/><Relationship Id="rId4" Type="http://schemas.openxmlformats.org/officeDocument/2006/relationships/hyperlink" Target="http://msdn.microsoft.com/en-us/library/ms253138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382.aspx" TargetMode="External"/><Relationship Id="rId2" Type="http://schemas.openxmlformats.org/officeDocument/2006/relationships/hyperlink" Target="http://msdn.microsoft.com/en-us/library/hh543900.aspx" TargetMode="External"/><Relationship Id="rId1" Type="http://schemas.openxmlformats.org/officeDocument/2006/relationships/slideLayout" Target="../slideLayouts/slideLayout94.xml"/><Relationship Id="rId6" Type="http://schemas.openxmlformats.org/officeDocument/2006/relationships/hyperlink" Target="http://msdn.microsoft.com/en-us/library/bb892960.aspx" TargetMode="External"/><Relationship Id="rId5" Type="http://schemas.openxmlformats.org/officeDocument/2006/relationships/hyperlink" Target="http://msdn.microsoft.com/en-us/library/hh270865.aspx" TargetMode="External"/><Relationship Id="rId4" Type="http://schemas.openxmlformats.org/officeDocument/2006/relationships/hyperlink" Target="http://msdn.microsoft.com/en-us/library/hh474795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892960.aspx#serv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4.xml"/><Relationship Id="rId4" Type="http://schemas.openxmlformats.org/officeDocument/2006/relationships/hyperlink" Target="http://msdn.microsoft.com/en-us/library/bb892960.aspx#loc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</a:rPr>
              <a:t>Team Foundation Server</a:t>
            </a:r>
            <a:endParaRPr lang="uk-UA" sz="4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3364" y="5301208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Created by Lesya Klakovych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What should go into source control?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>
          <a:xfrm>
            <a:off x="179512" y="1124745"/>
            <a:ext cx="8229600" cy="3096344"/>
          </a:xfrm>
          <a:solidFill>
            <a:schemeClr val="accent3">
              <a:lumMod val="75000"/>
            </a:schemeClr>
          </a:solidFill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Solution files -- *.sln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Project files -- *.</a:t>
            </a:r>
            <a:r>
              <a:rPr lang="en-US" sz="2000" dirty="0" err="1" smtClean="0"/>
              <a:t>csproj</a:t>
            </a:r>
            <a:r>
              <a:rPr lang="en-US" sz="2000" dirty="0" smtClean="0"/>
              <a:t>, *.</a:t>
            </a:r>
            <a:r>
              <a:rPr lang="en-US" sz="2000" dirty="0" err="1" smtClean="0"/>
              <a:t>vbproj</a:t>
            </a:r>
            <a:endParaRPr lang="en-US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Source Control Project Metadata (*.</a:t>
            </a:r>
            <a:r>
              <a:rPr lang="en-US" sz="2000" dirty="0" err="1" smtClean="0"/>
              <a:t>vspscc</a:t>
            </a:r>
            <a:r>
              <a:rPr lang="en-US" sz="2000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Project bindings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Source control configuration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Application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(*.</a:t>
            </a:r>
            <a:r>
              <a:rPr lang="en-US" sz="2000" dirty="0" err="1" smtClean="0"/>
              <a:t>config</a:t>
            </a:r>
            <a:r>
              <a:rPr lang="en-US" sz="2000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Source files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Project Binaries dependency references (e.g. Third Party </a:t>
            </a:r>
            <a:r>
              <a:rPr lang="en-US" sz="2000" dirty="0" err="1" smtClean="0"/>
              <a:t>dlls</a:t>
            </a:r>
            <a:r>
              <a:rPr lang="en-US" sz="2000" dirty="0" smtClean="0"/>
              <a:t>, Components)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81975" y="6381750"/>
            <a:ext cx="96202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19685FD-29BC-47F9-8C20-1BF391E41D2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88640"/>
            <a:ext cx="8256587" cy="609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What should </a:t>
            </a:r>
            <a:r>
              <a:rPr lang="en-US" sz="2800" dirty="0" smtClean="0"/>
              <a:t>not</a:t>
            </a:r>
            <a:r>
              <a:rPr lang="en-US" sz="2800" dirty="0" smtClean="0">
                <a:solidFill>
                  <a:srgbClr val="FFFF00"/>
                </a:solidFill>
              </a:rPr>
              <a:t> go in source control?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552" y="1196753"/>
            <a:ext cx="4464496" cy="3456384"/>
          </a:xfr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Solution user option files (*.suo)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Local user customizations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Project user option files (*.user)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Local user customizations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err="1" smtClean="0"/>
              <a:t>WebInfo</a:t>
            </a:r>
            <a:r>
              <a:rPr lang="en-US" sz="2000" dirty="0" smtClean="0"/>
              <a:t> files (*.</a:t>
            </a:r>
            <a:r>
              <a:rPr lang="en-US" sz="2000" dirty="0" err="1" smtClean="0"/>
              <a:t>webinfo</a:t>
            </a:r>
            <a:r>
              <a:rPr lang="en-US" sz="2000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Build outputs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/bin/debug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/bin/release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/</a:t>
            </a:r>
            <a:r>
              <a:rPr lang="en-US" sz="1800" dirty="0" err="1" smtClean="0"/>
              <a:t>obj</a:t>
            </a:r>
            <a:endParaRPr lang="en-US" sz="18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81975" y="6381750"/>
            <a:ext cx="96202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D8669A4-2503-4B5C-B936-BAADEC6302F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4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itle 336898"/>
          <p:cNvSpPr>
            <a:spLocks noGrp="1" noChangeArrowheads="1"/>
          </p:cNvSpPr>
          <p:nvPr>
            <p:ph type="title"/>
          </p:nvPr>
        </p:nvSpPr>
        <p:spPr>
          <a:xfrm>
            <a:off x="6705600" y="1219200"/>
            <a:ext cx="2209800" cy="420688"/>
          </a:xfrm>
        </p:spPr>
        <p:txBody>
          <a:bodyPr anchor="t"/>
          <a:lstStyle/>
          <a:p>
            <a:pPr algn="ctr" defTabSz="914363" fontAlgn="auto">
              <a:spcAft>
                <a:spcPts val="0"/>
              </a:spcAft>
              <a:defRPr/>
            </a:pPr>
            <a:r>
              <a:rPr sz="2400"/>
              <a:t>Scenarios</a:t>
            </a:r>
          </a:p>
        </p:txBody>
      </p:sp>
      <p:sp>
        <p:nvSpPr>
          <p:cNvPr id="22531" name="Text Placeholder 33692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724400" cy="4057650"/>
          </a:xfrm>
        </p:spPr>
        <p:txBody>
          <a:bodyPr/>
          <a:lstStyle/>
          <a:p>
            <a:r>
              <a:rPr lang="en-US" sz="2800" dirty="0" smtClean="0"/>
              <a:t>Set aside pending changes without </a:t>
            </a:r>
            <a:r>
              <a:rPr lang="en-US" sz="2800" dirty="0" err="1" smtClean="0"/>
              <a:t>checkin</a:t>
            </a:r>
            <a:endParaRPr lang="en-US" sz="2800" dirty="0" smtClean="0"/>
          </a:p>
          <a:p>
            <a:pPr lvl="1"/>
            <a:r>
              <a:rPr lang="en-US" sz="2400" dirty="0" smtClean="0"/>
              <a:t>Optionally revert to unmodified files</a:t>
            </a:r>
          </a:p>
          <a:p>
            <a:pPr lvl="1"/>
            <a:r>
              <a:rPr lang="en-US" sz="2400" dirty="0" smtClean="0"/>
              <a:t>Restore shelved changes by “</a:t>
            </a:r>
            <a:r>
              <a:rPr lang="en-US" sz="2400" dirty="0" err="1" smtClean="0"/>
              <a:t>unshelving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 err="1" smtClean="0"/>
              <a:t>Unshelve</a:t>
            </a:r>
            <a:r>
              <a:rPr lang="en-US" sz="2400" dirty="0" smtClean="0"/>
              <a:t> other user’s changes</a:t>
            </a:r>
          </a:p>
          <a:p>
            <a:r>
              <a:rPr lang="en-US" sz="2800" dirty="0" smtClean="0"/>
              <a:t>Power of task branching with less overhead</a:t>
            </a:r>
            <a:endParaRPr lang="en-US" dirty="0" smtClean="0"/>
          </a:p>
        </p:txBody>
      </p:sp>
      <p:sp>
        <p:nvSpPr>
          <p:cNvPr id="336923" name="Rectangle 336922"/>
          <p:cNvSpPr>
            <a:spLocks noChangeArrowheads="1"/>
          </p:cNvSpPr>
          <p:nvPr/>
        </p:nvSpPr>
        <p:spPr bwMode="auto">
          <a:xfrm>
            <a:off x="3203848" y="367136"/>
            <a:ext cx="8870950" cy="48013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egoe Semibold" pitchFamily="34" charset="0"/>
                <a:cs typeface="+mn-cs"/>
              </a:rPr>
              <a:t>Shelving</a:t>
            </a:r>
          </a:p>
        </p:txBody>
      </p:sp>
      <p:grpSp>
        <p:nvGrpSpPr>
          <p:cNvPr id="22533" name="Group 33"/>
          <p:cNvGrpSpPr>
            <a:grpSpLocks/>
          </p:cNvGrpSpPr>
          <p:nvPr/>
        </p:nvGrpSpPr>
        <p:grpSpPr bwMode="auto">
          <a:xfrm>
            <a:off x="4725988" y="1676400"/>
            <a:ext cx="4418012" cy="4178300"/>
            <a:chOff x="2977" y="1056"/>
            <a:chExt cx="2783" cy="2632"/>
          </a:xfrm>
        </p:grpSpPr>
        <p:pic>
          <p:nvPicPr>
            <p:cNvPr id="22534" name="Rectangle 33689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" y="1056"/>
              <a:ext cx="1562" cy="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Straight Connector 336899"/>
            <p:cNvSpPr>
              <a:spLocks noChangeShapeType="1"/>
            </p:cNvSpPr>
            <p:nvPr/>
          </p:nvSpPr>
          <p:spPr bwMode="auto">
            <a:xfrm>
              <a:off x="3459" y="2202"/>
              <a:ext cx="941" cy="55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Straight Connector 336900"/>
            <p:cNvSpPr>
              <a:spLocks noChangeShapeType="1"/>
            </p:cNvSpPr>
            <p:nvPr/>
          </p:nvSpPr>
          <p:spPr bwMode="auto">
            <a:xfrm>
              <a:off x="3473" y="2202"/>
              <a:ext cx="883" cy="109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Box 336901"/>
            <p:cNvSpPr txBox="1">
              <a:spLocks noChangeArrowheads="1"/>
            </p:cNvSpPr>
            <p:nvPr/>
          </p:nvSpPr>
          <p:spPr bwMode="auto">
            <a:xfrm>
              <a:off x="2977" y="2544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/>
                <a:t>Developer</a:t>
              </a:r>
            </a:p>
          </p:txBody>
        </p:sp>
        <p:sp>
          <p:nvSpPr>
            <p:cNvPr id="22538" name="Straight Connector 336903"/>
            <p:cNvSpPr>
              <a:spLocks noChangeShapeType="1"/>
            </p:cNvSpPr>
            <p:nvPr/>
          </p:nvSpPr>
          <p:spPr bwMode="auto">
            <a:xfrm flipV="1">
              <a:off x="3472" y="1847"/>
              <a:ext cx="928" cy="3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Straight Connector 336904"/>
            <p:cNvSpPr>
              <a:spLocks noChangeShapeType="1"/>
            </p:cNvSpPr>
            <p:nvPr/>
          </p:nvSpPr>
          <p:spPr bwMode="auto">
            <a:xfrm>
              <a:off x="3458" y="2202"/>
              <a:ext cx="905" cy="7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540" name="Rectangle 3369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" y="2016"/>
              <a:ext cx="43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41" name="Group 11"/>
            <p:cNvGrpSpPr>
              <a:grpSpLocks/>
            </p:cNvGrpSpPr>
            <p:nvPr/>
          </p:nvGrpSpPr>
          <p:grpSpPr bwMode="auto">
            <a:xfrm>
              <a:off x="4350" y="1196"/>
              <a:ext cx="1363" cy="407"/>
              <a:chOff x="2647" y="1027"/>
              <a:chExt cx="1599" cy="459"/>
            </a:xfrm>
          </p:grpSpPr>
          <p:pic>
            <p:nvPicPr>
              <p:cNvPr id="22552" name="Rectangle 33690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" y="1027"/>
                <a:ext cx="1599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6909" name="TextBox 336908"/>
              <p:cNvSpPr txBox="1">
                <a:spLocks noChangeArrowheads="1"/>
              </p:cNvSpPr>
              <p:nvPr/>
            </p:nvSpPr>
            <p:spPr bwMode="auto">
              <a:xfrm>
                <a:off x="3005" y="1149"/>
                <a:ext cx="909" cy="2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Switch Tasks</a:t>
                </a:r>
              </a:p>
            </p:txBody>
          </p:sp>
        </p:grpSp>
        <p:pic>
          <p:nvPicPr>
            <p:cNvPr id="22542" name="Rectangle 3369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" y="1680"/>
              <a:ext cx="14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912" name="TextBox 336911"/>
            <p:cNvSpPr txBox="1">
              <a:spLocks noChangeArrowheads="1"/>
            </p:cNvSpPr>
            <p:nvPr/>
          </p:nvSpPr>
          <p:spPr bwMode="auto">
            <a:xfrm>
              <a:off x="4393" y="1680"/>
              <a:ext cx="1367" cy="32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Backup</a:t>
              </a:r>
            </a:p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Work-In-Progress</a:t>
              </a:r>
            </a:p>
          </p:txBody>
        </p:sp>
        <p:pic>
          <p:nvPicPr>
            <p:cNvPr id="22544" name="Rectangle 3369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" y="2112"/>
              <a:ext cx="1382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915" name="TextBox 336914"/>
            <p:cNvSpPr txBox="1">
              <a:spLocks noChangeArrowheads="1"/>
            </p:cNvSpPr>
            <p:nvPr/>
          </p:nvSpPr>
          <p:spPr bwMode="auto">
            <a:xfrm>
              <a:off x="4460" y="2160"/>
              <a:ext cx="1021" cy="3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Checkpoint</a:t>
              </a:r>
            </a:p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Work-In-Progress</a:t>
              </a:r>
            </a:p>
          </p:txBody>
        </p:sp>
        <p:pic>
          <p:nvPicPr>
            <p:cNvPr id="22546" name="Rectangle 3369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" y="2577"/>
              <a:ext cx="138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918" name="TextBox 336917"/>
            <p:cNvSpPr txBox="1">
              <a:spLocks noChangeArrowheads="1"/>
            </p:cNvSpPr>
            <p:nvPr/>
          </p:nvSpPr>
          <p:spPr bwMode="auto">
            <a:xfrm>
              <a:off x="4557" y="2592"/>
              <a:ext cx="991" cy="32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Share </a:t>
              </a:r>
            </a:p>
            <a:p>
              <a:pPr algn="ctr"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Work-In-Progress</a:t>
              </a:r>
            </a:p>
          </p:txBody>
        </p:sp>
        <p:grpSp>
          <p:nvGrpSpPr>
            <p:cNvPr id="22548" name="Group 23"/>
            <p:cNvGrpSpPr>
              <a:grpSpLocks/>
            </p:cNvGrpSpPr>
            <p:nvPr/>
          </p:nvGrpSpPr>
          <p:grpSpPr bwMode="auto">
            <a:xfrm>
              <a:off x="4320" y="3069"/>
              <a:ext cx="1393" cy="408"/>
              <a:chOff x="2633" y="1027"/>
              <a:chExt cx="1661" cy="459"/>
            </a:xfrm>
          </p:grpSpPr>
          <p:pic>
            <p:nvPicPr>
              <p:cNvPr id="22550" name="Rectangle 33691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7" y="1027"/>
                <a:ext cx="1599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6921" name="TextBox 336920"/>
              <p:cNvSpPr txBox="1">
                <a:spLocks noChangeArrowheads="1"/>
              </p:cNvSpPr>
              <p:nvPr/>
            </p:nvSpPr>
            <p:spPr bwMode="auto">
              <a:xfrm>
                <a:off x="2633" y="1149"/>
                <a:ext cx="1661" cy="2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Perform a Code Review</a:t>
                </a:r>
              </a:p>
            </p:txBody>
          </p:sp>
        </p:grpSp>
        <p:sp>
          <p:nvSpPr>
            <p:cNvPr id="22549" name="Straight Connector 336902"/>
            <p:cNvSpPr>
              <a:spLocks noChangeShapeType="1"/>
            </p:cNvSpPr>
            <p:nvPr/>
          </p:nvSpPr>
          <p:spPr bwMode="auto">
            <a:xfrm flipV="1">
              <a:off x="3497" y="1430"/>
              <a:ext cx="967" cy="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04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8229600" cy="7969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Branching Scenarios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093213"/>
            <a:ext cx="9144000" cy="5016500"/>
          </a:xfrm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No Branching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Everyone works from the same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Branch for Release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Stabilization in order to prepare for a release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Branch for Maintenance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Maintenance of a previous build/release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Service pack development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Branch for Feature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Branch from the Trunk to develop a new feature (such as a new module in isolation)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Merge back into the Trunk when feature is done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Branch for  Multiple Teams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Branches for multiple teams working on a set of features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81975" y="6381750"/>
            <a:ext cx="96202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BD1C36F-F72C-4B9B-A577-A2A6C73D50B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2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25797"/>
            <a:ext cx="8229600" cy="972766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solidFill>
                  <a:srgbClr val="FFFF00"/>
                </a:solidFill>
              </a:rPr>
              <a:t>Branching and Merging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324520" y="6247961"/>
            <a:ext cx="770275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b="0" dirty="0">
                <a:solidFill>
                  <a:schemeClr val="bg1"/>
                </a:solidFill>
                <a:cs typeface="+mn-cs"/>
              </a:rPr>
              <a:t>Source: </a:t>
            </a:r>
            <a:r>
              <a:rPr lang="en-US" sz="1400" b="0" dirty="0">
                <a:solidFill>
                  <a:schemeClr val="bg1"/>
                </a:solidFill>
                <a:cs typeface="+mn-cs"/>
              </a:rPr>
              <a:t>http://downloads.seapine.com/pub/papers/SCMBranchingModels.pdf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198563"/>
            <a:ext cx="8629650" cy="49355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7416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TFVC </a:t>
            </a:r>
            <a:r>
              <a:rPr lang="en-US" dirty="0">
                <a:solidFill>
                  <a:srgbClr val="FFFF00"/>
                </a:solidFill>
              </a:rPr>
              <a:t>in work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1) Add TFS to the list of recognized servers</a:t>
            </a:r>
            <a:br>
              <a:rPr lang="en-US" sz="2000" dirty="0"/>
            </a:br>
            <a:r>
              <a:rPr lang="en-US" sz="2000" dirty="0"/>
              <a:t>2) Set up Team Foundation Version Control on your </a:t>
            </a:r>
            <a:r>
              <a:rPr lang="en-US" sz="2000" dirty="0" err="1"/>
              <a:t>dev</a:t>
            </a:r>
            <a:r>
              <a:rPr lang="en-US" sz="2000" dirty="0"/>
              <a:t> </a:t>
            </a:r>
            <a:r>
              <a:rPr lang="en-US" sz="2000" dirty="0" smtClean="0"/>
              <a:t>machine</a:t>
            </a:r>
          </a:p>
          <a:p>
            <a:pPr marL="0" indent="0">
              <a:buNone/>
            </a:pPr>
            <a:r>
              <a:rPr lang="en-US" sz="2000" dirty="0" smtClean="0"/>
              <a:t>3</a:t>
            </a:r>
            <a:r>
              <a:rPr lang="en-US" sz="2000" dirty="0"/>
              <a:t>) Add your code to version </a:t>
            </a:r>
            <a:r>
              <a:rPr lang="en-US" sz="2000" dirty="0" smtClean="0"/>
              <a:t>control</a:t>
            </a:r>
          </a:p>
          <a:p>
            <a:pPr marL="0" indent="0">
              <a:buNone/>
            </a:pPr>
            <a:r>
              <a:rPr lang="en-US" sz="2000" dirty="0"/>
              <a:t>4) Work in Solution </a:t>
            </a:r>
            <a:r>
              <a:rPr lang="en-US" sz="2000" dirty="0" smtClean="0"/>
              <a:t>Explorer</a:t>
            </a:r>
          </a:p>
          <a:p>
            <a:pPr marL="0" indent="0">
              <a:buNone/>
            </a:pPr>
            <a:r>
              <a:rPr lang="en-US" sz="2000" dirty="0"/>
              <a:t>5) Review personal backlog </a:t>
            </a:r>
            <a:r>
              <a:rPr lang="en-US" sz="2000" dirty="0" smtClean="0"/>
              <a:t>and </a:t>
            </a:r>
            <a:r>
              <a:rPr lang="en-US" sz="2000" dirty="0"/>
              <a:t>prepare tasks to begin </a:t>
            </a:r>
            <a:r>
              <a:rPr lang="en-US" sz="2000" dirty="0" smtClean="0"/>
              <a:t>work</a:t>
            </a:r>
          </a:p>
          <a:p>
            <a:pPr marL="0" indent="0">
              <a:buNone/>
            </a:pPr>
            <a:r>
              <a:rPr lang="en-US" sz="2000" dirty="0"/>
              <a:t>6) Check in the </a:t>
            </a:r>
            <a:r>
              <a:rPr lang="en-US" sz="2000" dirty="0" smtClean="0"/>
              <a:t>changes</a:t>
            </a:r>
          </a:p>
          <a:p>
            <a:pPr marL="0" indent="0">
              <a:buNone/>
            </a:pPr>
            <a:r>
              <a:rPr lang="en-US" sz="2000" dirty="0"/>
              <a:t>7) Resolve </a:t>
            </a:r>
            <a:r>
              <a:rPr lang="en-US" sz="2000" dirty="0" smtClean="0"/>
              <a:t>conflicts</a:t>
            </a:r>
          </a:p>
          <a:p>
            <a:pPr marL="0" indent="0">
              <a:buNone/>
            </a:pPr>
            <a:r>
              <a:rPr lang="en-US" sz="2000" dirty="0"/>
              <a:t>8) Merge changes in merge </a:t>
            </a:r>
            <a:r>
              <a:rPr lang="en-US" sz="2000" dirty="0" smtClean="0"/>
              <a:t>tool</a:t>
            </a:r>
          </a:p>
          <a:p>
            <a:pPr marL="0" indent="0">
              <a:buNone/>
            </a:pPr>
            <a:r>
              <a:rPr lang="en-US" sz="2000" dirty="0"/>
              <a:t>9) Compare and edit a file in your workspace </a:t>
            </a:r>
            <a:r>
              <a:rPr lang="en-US" sz="2000" dirty="0" smtClean="0"/>
              <a:t>with </a:t>
            </a:r>
            <a:r>
              <a:rPr lang="en-US" sz="2000" dirty="0"/>
              <a:t>a file on the server in Diff window</a:t>
            </a:r>
            <a:br>
              <a:rPr lang="en-US" sz="2000" dirty="0"/>
            </a:br>
            <a:r>
              <a:rPr lang="en-US" sz="2000" dirty="0" smtClean="0"/>
              <a:t>10) </a:t>
            </a:r>
            <a:r>
              <a:rPr lang="en-US" sz="2000" dirty="0"/>
              <a:t>Manage </a:t>
            </a:r>
            <a:r>
              <a:rPr lang="en-US" sz="2000" dirty="0" err="1" smtClean="0"/>
              <a:t>Changesets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11) </a:t>
            </a:r>
            <a:r>
              <a:rPr lang="en-US" sz="2000" dirty="0"/>
              <a:t>Request </a:t>
            </a:r>
            <a:r>
              <a:rPr lang="en-US" sz="2000" dirty="0" smtClean="0"/>
              <a:t>and provide code review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229600" cy="1143000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</a:rPr>
              <a:t>1) Add </a:t>
            </a:r>
            <a:r>
              <a:rPr lang="en-US" sz="2400" dirty="0">
                <a:solidFill>
                  <a:srgbClr val="FFFF00"/>
                </a:solidFill>
              </a:rPr>
              <a:t>TFS to the list of recognized </a:t>
            </a:r>
            <a:r>
              <a:rPr lang="en-US" sz="2400" dirty="0" smtClean="0">
                <a:solidFill>
                  <a:srgbClr val="FFFF00"/>
                </a:solidFill>
              </a:rPr>
              <a:t>servers</a:t>
            </a: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ervers button on the Connect to Team Foundation Server dialog box. Add button on the Add/Remove TFS. Name of server in the Add TFS dialog box. OK butt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67" y="2069980"/>
            <a:ext cx="57150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286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7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3888432" cy="520899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1800" dirty="0"/>
              <a:t>C</a:t>
            </a:r>
            <a:r>
              <a:rPr lang="en-US" sz="1800" dirty="0" smtClean="0"/>
              <a:t>onnect </a:t>
            </a:r>
            <a:r>
              <a:rPr lang="en-US" sz="1800" dirty="0"/>
              <a:t>to the team </a:t>
            </a:r>
            <a:r>
              <a:rPr lang="en-US" sz="1800" dirty="0" smtClean="0"/>
              <a:t>project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 algn="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91272" y="188640"/>
            <a:ext cx="655272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FF00"/>
                </a:solidFill>
              </a:rPr>
              <a:t>2) </a:t>
            </a:r>
            <a:r>
              <a:rPr lang="en-US" sz="2600" dirty="0" smtClean="0">
                <a:solidFill>
                  <a:srgbClr val="FFFF00"/>
                </a:solidFill>
              </a:rPr>
              <a:t>Set up Team Foundation Version Control on your </a:t>
            </a:r>
            <a:r>
              <a:rPr lang="en-US" sz="2600" dirty="0" err="1" smtClean="0">
                <a:solidFill>
                  <a:srgbClr val="FFFF00"/>
                </a:solidFill>
              </a:rPr>
              <a:t>dev</a:t>
            </a:r>
            <a:r>
              <a:rPr lang="en-US" sz="2600" dirty="0" smtClean="0">
                <a:solidFill>
                  <a:srgbClr val="FFFF00"/>
                </a:solidFill>
              </a:rPr>
              <a:t> machine</a:t>
            </a:r>
            <a:endParaRPr lang="en-US" sz="2600" dirty="0" smtClean="0">
              <a:solidFill>
                <a:srgbClr val="FFFF00"/>
              </a:solidFill>
            </a:endParaRPr>
          </a:p>
          <a:p>
            <a:r>
              <a:rPr lang="en-US" sz="2600" dirty="0" smtClean="0">
                <a:solidFill>
                  <a:srgbClr val="FFFF00"/>
                </a:solidFill>
              </a:rPr>
              <a:t/>
            </a:r>
            <a:br>
              <a:rPr lang="en-US" sz="2600" dirty="0" smtClean="0">
                <a:solidFill>
                  <a:srgbClr val="FFFF00"/>
                </a:solidFill>
              </a:rPr>
            </a:br>
            <a:endParaRPr lang="en-US" sz="26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Connecting to a TFVC team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3" y="1545457"/>
            <a:ext cx="29241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prompts you to map the team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221088"/>
            <a:ext cx="2695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figuring your work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1088"/>
            <a:ext cx="2695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1979712" y="5187876"/>
            <a:ext cx="2088232" cy="3293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32240" y="5187876"/>
            <a:ext cx="2080056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Map the workspace and get your code.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3803" y="3720516"/>
            <a:ext cx="676446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Map the team project to a folder on your </a:t>
            </a:r>
            <a:r>
              <a:rPr lang="en-US" kern="0" dirty="0" err="1">
                <a:solidFill>
                  <a:srgbClr val="000000"/>
                </a:solidFill>
                <a:latin typeface="Arial"/>
                <a:ea typeface="ＭＳ Ｐゴシック"/>
              </a:rPr>
              <a:t>dev</a:t>
            </a: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 machine.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86252" y="1734554"/>
            <a:ext cx="4572000" cy="1015663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en-US" sz="2000" dirty="0"/>
              <a:t>To set up </a:t>
            </a:r>
            <a:r>
              <a:rPr lang="en-US" sz="2000" dirty="0" smtClean="0"/>
              <a:t>TFVC </a:t>
            </a:r>
            <a:r>
              <a:rPr lang="en-US" sz="2000" dirty="0"/>
              <a:t>on your </a:t>
            </a:r>
            <a:r>
              <a:rPr lang="en-US" sz="2000" dirty="0" err="1"/>
              <a:t>dev</a:t>
            </a:r>
            <a:r>
              <a:rPr lang="en-US" sz="2000" dirty="0"/>
              <a:t> machine, you just need to </a:t>
            </a:r>
            <a:r>
              <a:rPr lang="en-US" sz="2000" b="1" dirty="0"/>
              <a:t>create a workspace</a:t>
            </a:r>
            <a:r>
              <a:rPr lang="en-US" sz="2000" dirty="0"/>
              <a:t> and then </a:t>
            </a:r>
            <a:r>
              <a:rPr lang="en-US" sz="2000" b="1" dirty="0"/>
              <a:t>add your code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3) Add </a:t>
            </a:r>
            <a:r>
              <a:rPr lang="en-US" sz="2800" dirty="0">
                <a:solidFill>
                  <a:srgbClr val="FFFF00"/>
                </a:solidFill>
              </a:rPr>
              <a:t>your code to version control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9"/>
            <a:ext cx="8229600" cy="1257646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2000" b="1" dirty="0"/>
              <a:t>Put an existing solution under version </a:t>
            </a:r>
            <a:r>
              <a:rPr lang="en-US" sz="2000" b="1" dirty="0" smtClean="0"/>
              <a:t>control</a:t>
            </a:r>
          </a:p>
          <a:p>
            <a:pPr lvl="1"/>
            <a:r>
              <a:rPr lang="en-US" sz="1600" dirty="0"/>
              <a:t>Move your solution into your workspace folder (for example: </a:t>
            </a:r>
            <a:r>
              <a:rPr lang="en-US" sz="1600" b="1" dirty="0"/>
              <a:t>c:\</a:t>
            </a:r>
            <a:r>
              <a:rPr lang="en-US" sz="1600" b="1" dirty="0" smtClean="0"/>
              <a:t>Users\YourName\Source\Workspaces\YourTeamProject\Main\</a:t>
            </a:r>
            <a:endParaRPr lang="en-US" sz="1600" dirty="0"/>
          </a:p>
          <a:p>
            <a:pPr lvl="1"/>
            <a:r>
              <a:rPr lang="en-US" sz="1600" dirty="0" smtClean="0"/>
              <a:t>Or add </a:t>
            </a:r>
            <a:r>
              <a:rPr lang="en-US" sz="1600" dirty="0"/>
              <a:t>your solution to source </a:t>
            </a:r>
            <a:r>
              <a:rPr lang="en-US" sz="1600" dirty="0" smtClean="0"/>
              <a:t>control</a:t>
            </a:r>
            <a:endParaRPr lang="en-US" sz="16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2050" name="Picture 2" descr="Adding a solution to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4" y="2238374"/>
            <a:ext cx="42957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66199" y="5299467"/>
            <a:ext cx="3455193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After that -</a:t>
            </a:r>
            <a:r>
              <a:rPr lang="en-US" dirty="0"/>
              <a:t> check in your changes (Keyboard: Ctrl + 0,P)</a:t>
            </a:r>
          </a:p>
        </p:txBody>
      </p:sp>
    </p:spTree>
    <p:extLst>
      <p:ext uri="{BB962C8B-B14F-4D97-AF65-F5344CB8AC3E}">
        <p14:creationId xmlns:p14="http://schemas.microsoft.com/office/powerpoint/2010/main" val="39103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4) Work </a:t>
            </a:r>
            <a:r>
              <a:rPr lang="en-US" sz="2800" dirty="0">
                <a:solidFill>
                  <a:srgbClr val="FFFF00"/>
                </a:solidFill>
              </a:rPr>
              <a:t>in Solution Explorer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408" y="1196752"/>
            <a:ext cx="744332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After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open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solution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open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solution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explorer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endParaRPr kumimoji="0" lang="uk-UA" sz="20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When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you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open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and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modify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a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file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solution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explorer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,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Segoe UI" pitchFamily="34" charset="0"/>
              <a:cs typeface="Segoe UI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file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is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automatically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checked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out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for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you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. </a:t>
            </a:r>
            <a:endParaRPr kumimoji="0" lang="uk-UA" sz="20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</a:br>
            <a:endParaRPr kumimoji="0" lang="uk-UA" sz="2000" b="0" i="0" u="none" strike="noStrike" cap="none" normalizeH="0" baseline="0" dirty="0" smtClean="0">
              <a:ln>
                <a:noFill/>
              </a:ln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Solution Explorer with Test and Class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54" y="2732440"/>
            <a:ext cx="4135396" cy="35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99241" y="3501008"/>
            <a:ext cx="4572000" cy="24006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uk-UA" sz="2000" dirty="0" err="1">
                <a:latin typeface="Segoe UI" pitchFamily="34" charset="0"/>
                <a:cs typeface="Segoe UI" pitchFamily="34" charset="0"/>
              </a:rPr>
              <a:t>Icons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appear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to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 smtClean="0">
                <a:latin typeface="Segoe UI" pitchFamily="34" charset="0"/>
                <a:cs typeface="Segoe UI" pitchFamily="34" charset="0"/>
              </a:rPr>
              <a:t>indicate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:</a:t>
            </a:r>
            <a:r>
              <a:rPr lang="uk-UA" sz="2000" dirty="0" smtClean="0">
                <a:latin typeface="Segoe UI" pitchFamily="34" charset="0"/>
                <a:cs typeface="Segoe UI" pitchFamily="34" charset="0"/>
              </a:rPr>
              <a:t>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 </a:t>
            </a:r>
            <a:r>
              <a:rPr lang="uk-UA" sz="2000" dirty="0" err="1" smtClean="0">
                <a:latin typeface="Segoe UI" pitchFamily="34" charset="0"/>
                <a:cs typeface="Segoe UI" pitchFamily="34" charset="0"/>
              </a:rPr>
              <a:t>files</a:t>
            </a:r>
            <a:r>
              <a:rPr lang="uk-UA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you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have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not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 smtClean="0">
                <a:latin typeface="Segoe UI" pitchFamily="34" charset="0"/>
                <a:cs typeface="Segoe UI" pitchFamily="34" charset="0"/>
              </a:rPr>
              <a:t>changed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 files</a:t>
            </a:r>
            <a:r>
              <a:rPr lang="uk-UA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you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have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checked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out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 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0"/>
              </a:spcBef>
            </a:pP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  files</a:t>
            </a:r>
            <a:r>
              <a:rPr lang="uk-UA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you have added to </a:t>
            </a:r>
            <a:r>
              <a:rPr lang="uk-UA" sz="2000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uk-UA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 </a:t>
            </a:r>
            <a:r>
              <a:rPr lang="uk-UA" sz="2000" dirty="0" err="1" smtClean="0">
                <a:latin typeface="Segoe UI" pitchFamily="34" charset="0"/>
                <a:cs typeface="Segoe UI" pitchFamily="34" charset="0"/>
              </a:rPr>
              <a:t>solution</a:t>
            </a:r>
            <a:endParaRPr lang="en-US" sz="2000" dirty="0"/>
          </a:p>
        </p:txBody>
      </p:sp>
      <p:pic>
        <p:nvPicPr>
          <p:cNvPr id="3075" name="Picture 3" descr="TFSC Checked-In Stat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46245"/>
            <a:ext cx="478383" cy="4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FSC Checked-Out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14" y="4477603"/>
            <a:ext cx="443637" cy="4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TFSC Pending Addition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18714" y="5229198"/>
            <a:ext cx="443637" cy="4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229600" cy="990600"/>
          </a:xfrm>
        </p:spPr>
        <p:txBody>
          <a:bodyPr/>
          <a:lstStyle/>
          <a:p>
            <a:r>
              <a:rPr lang="en-AU" sz="3600" dirty="0" smtClean="0">
                <a:solidFill>
                  <a:srgbClr val="FFFF00"/>
                </a:solidFill>
              </a:rPr>
              <a:t>Agenda</a:t>
            </a:r>
            <a:endParaRPr lang="en-AU" sz="3600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457200" y="1340768"/>
            <a:ext cx="8229600" cy="316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TFS 2013</a:t>
            </a:r>
          </a:p>
          <a:p>
            <a:r>
              <a:rPr lang="en-US" sz="2800" dirty="0" smtClean="0"/>
              <a:t>Application </a:t>
            </a:r>
            <a:r>
              <a:rPr lang="en-US" sz="2800" dirty="0"/>
              <a:t>Lifecycle Management with Visual Studio </a:t>
            </a:r>
            <a:r>
              <a:rPr lang="en-US" sz="2800" dirty="0" smtClean="0"/>
              <a:t>TFS</a:t>
            </a:r>
          </a:p>
          <a:p>
            <a:r>
              <a:rPr lang="en-US" sz="2800" dirty="0"/>
              <a:t>Work in Team Web </a:t>
            </a:r>
            <a:r>
              <a:rPr lang="en-US" sz="2800" dirty="0" smtClean="0"/>
              <a:t>Access and Team Explorer</a:t>
            </a:r>
            <a:endParaRPr lang="en-US" sz="2800" dirty="0" smtClean="0"/>
          </a:p>
          <a:p>
            <a:r>
              <a:rPr lang="en-US" sz="2800" dirty="0" smtClean="0"/>
              <a:t>Team Foundation Version Control</a:t>
            </a:r>
          </a:p>
          <a:p>
            <a:pPr lvl="1"/>
            <a:r>
              <a:rPr lang="en-US" dirty="0" smtClean="0"/>
              <a:t>Terminology and scenarios</a:t>
            </a:r>
          </a:p>
          <a:p>
            <a:pPr lvl="1"/>
            <a:r>
              <a:rPr lang="en-US" dirty="0" smtClean="0"/>
              <a:t>TFVC in work</a:t>
            </a:r>
            <a:endParaRPr lang="en-US" dirty="0" smtClean="0"/>
          </a:p>
          <a:p>
            <a:r>
              <a:rPr lang="en-US" sz="2800" dirty="0" smtClean="0"/>
              <a:t>References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065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5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r>
              <a:rPr lang="en-US" sz="2400" dirty="0">
                <a:solidFill>
                  <a:srgbClr val="FFFF00"/>
                </a:solidFill>
              </a:rPr>
              <a:t>R</a:t>
            </a:r>
            <a:r>
              <a:rPr lang="en-US" sz="2400" dirty="0" smtClean="0">
                <a:solidFill>
                  <a:srgbClr val="FFFF00"/>
                </a:solidFill>
              </a:rPr>
              <a:t>eview </a:t>
            </a:r>
            <a:r>
              <a:rPr lang="en-US" sz="2400" dirty="0">
                <a:solidFill>
                  <a:srgbClr val="FFFF00"/>
                </a:solidFill>
              </a:rPr>
              <a:t>personal backlog </a:t>
            </a: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and </a:t>
            </a:r>
            <a:r>
              <a:rPr lang="en-US" sz="2400" dirty="0">
                <a:solidFill>
                  <a:srgbClr val="FFFF00"/>
                </a:solidFill>
              </a:rPr>
              <a:t>prepare tasks to begin work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To Do List on My Work Page in Team Navig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4861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55750" y="2132856"/>
            <a:ext cx="4572000" cy="25853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You can use </a:t>
            </a:r>
            <a:r>
              <a:rPr lang="en-US" b="1" dirty="0"/>
              <a:t>My Work</a:t>
            </a:r>
            <a:r>
              <a:rPr lang="en-US" dirty="0"/>
              <a:t> 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Track your work against work </a:t>
            </a:r>
            <a:r>
              <a:rPr lang="en-US" dirty="0" smtClean="0"/>
              <a:t>items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Suspend </a:t>
            </a:r>
            <a:r>
              <a:rPr lang="en-US" dirty="0"/>
              <a:t>and later resume your work (including file changes, associated work items, and Visual Studio state such as window positions and </a:t>
            </a:r>
            <a:r>
              <a:rPr lang="en-US" dirty="0" smtClean="0"/>
              <a:t>breakpoints)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/>
              <a:t>a code review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6</a:t>
            </a:r>
            <a:r>
              <a:rPr lang="en-US" sz="2800" dirty="0" smtClean="0">
                <a:solidFill>
                  <a:srgbClr val="FFFF00"/>
                </a:solidFill>
              </a:rPr>
              <a:t>) </a:t>
            </a:r>
            <a:r>
              <a:rPr lang="en-US" sz="2800" dirty="0" smtClean="0">
                <a:solidFill>
                  <a:srgbClr val="FFFF00"/>
                </a:solidFill>
              </a:rPr>
              <a:t>Check in the changes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0152" y="1268760"/>
            <a:ext cx="3203848" cy="4525963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1600" dirty="0"/>
              <a:t>Review the contents of the </a:t>
            </a:r>
            <a:r>
              <a:rPr lang="en-US" sz="1600" b="1" dirty="0"/>
              <a:t>Pending Changes</a:t>
            </a:r>
            <a:r>
              <a:rPr lang="en-US" sz="1600" dirty="0"/>
              <a:t> page to make sure that:</a:t>
            </a:r>
          </a:p>
          <a:p>
            <a:pPr lvl="1"/>
            <a:r>
              <a:rPr lang="en-US" sz="1600" dirty="0"/>
              <a:t>All relevant changes are listed in </a:t>
            </a:r>
            <a:r>
              <a:rPr lang="en-US" sz="1600" b="1" dirty="0"/>
              <a:t>Included Changes</a:t>
            </a:r>
            <a:endParaRPr lang="en-US" sz="1600" dirty="0"/>
          </a:p>
          <a:p>
            <a:pPr lvl="1"/>
            <a:r>
              <a:rPr lang="en-US" sz="1600" dirty="0"/>
              <a:t>All relevant work items are listed in </a:t>
            </a:r>
            <a:r>
              <a:rPr lang="en-US" sz="1600" b="1" dirty="0"/>
              <a:t>Related Work Items</a:t>
            </a:r>
            <a:r>
              <a:rPr lang="en-US" sz="1600" dirty="0"/>
              <a:t>.</a:t>
            </a:r>
          </a:p>
          <a:p>
            <a:r>
              <a:rPr lang="en-US" sz="1600" dirty="0"/>
              <a:t>Specify a </a:t>
            </a:r>
            <a:r>
              <a:rPr lang="en-US" sz="1600" b="1" dirty="0"/>
              <a:t>Comment</a:t>
            </a:r>
            <a:r>
              <a:rPr lang="en-US" sz="1600" dirty="0"/>
              <a:t> to help your team understand the purpose of these </a:t>
            </a:r>
            <a:r>
              <a:rPr lang="en-US" sz="1600" dirty="0" smtClean="0"/>
              <a:t>changes</a:t>
            </a:r>
            <a:endParaRPr lang="en-US" sz="1600" dirty="0"/>
          </a:p>
          <a:p>
            <a:r>
              <a:rPr lang="en-US" sz="1600" dirty="0"/>
              <a:t>Choose </a:t>
            </a:r>
            <a:r>
              <a:rPr lang="en-US" sz="1600" b="1" dirty="0"/>
              <a:t>Check In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1026" name="Picture 2" descr="Checking in the pending chan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5530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730" y="188640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7</a:t>
            </a:r>
            <a:r>
              <a:rPr lang="en-US" sz="2800" dirty="0" smtClean="0">
                <a:solidFill>
                  <a:srgbClr val="FFFF00"/>
                </a:solidFill>
              </a:rPr>
              <a:t>) </a:t>
            </a:r>
            <a:r>
              <a:rPr lang="en-US" sz="2800" dirty="0" smtClean="0">
                <a:solidFill>
                  <a:srgbClr val="FFFF00"/>
                </a:solidFill>
              </a:rPr>
              <a:t>Resolve conflicts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0" y="1700808"/>
            <a:ext cx="4968552" cy="105152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2000" dirty="0"/>
              <a:t>Use the </a:t>
            </a:r>
            <a:r>
              <a:rPr lang="en-US" sz="2000" b="1" dirty="0"/>
              <a:t>Resolve Conflicts</a:t>
            </a:r>
            <a:r>
              <a:rPr lang="en-US" sz="2000" dirty="0"/>
              <a:t> window to resolve conflicts that are blocking you.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Conflicting changes block a check-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0099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olve Conflicts win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45223"/>
            <a:ext cx="61055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88640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8) Merge </a:t>
            </a:r>
            <a:r>
              <a:rPr lang="en-US" sz="2800" dirty="0">
                <a:solidFill>
                  <a:srgbClr val="FFFF00"/>
                </a:solidFill>
              </a:rPr>
              <a:t>changes in merge tool</a:t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Merge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3" y="1468016"/>
            <a:ext cx="4295775" cy="46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96800" y="1484784"/>
            <a:ext cx="457200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a conflict is caused by conflicting content </a:t>
            </a:r>
            <a:r>
              <a:rPr lang="en-US" sz="2000" dirty="0" smtClean="0"/>
              <a:t>changes - use</a:t>
            </a:r>
            <a:r>
              <a:rPr lang="en-US" sz="2000" dirty="0"/>
              <a:t> </a:t>
            </a:r>
            <a:r>
              <a:rPr lang="en-US" sz="2000" b="1" dirty="0"/>
              <a:t>Merge Changes in Merge Tool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7984" y="4437111"/>
            <a:ext cx="4572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The outcome of your work to resolve the conflict is shown in the </a:t>
            </a:r>
            <a:r>
              <a:rPr lang="en-US" b="1" dirty="0"/>
              <a:t>Results</a:t>
            </a:r>
            <a:r>
              <a:rPr lang="en-US" dirty="0"/>
              <a:t> pane.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8229600" cy="1143000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</a:rPr>
              <a:t>9) Compare </a:t>
            </a:r>
            <a:r>
              <a:rPr lang="en-US" sz="2400" dirty="0">
                <a:solidFill>
                  <a:srgbClr val="FFFF00"/>
                </a:solidFill>
              </a:rPr>
              <a:t>and edit a </a:t>
            </a:r>
            <a:r>
              <a:rPr lang="en-US" sz="2400" dirty="0" smtClean="0">
                <a:solidFill>
                  <a:srgbClr val="FFFF00"/>
                </a:solidFill>
              </a:rPr>
              <a:t>file in </a:t>
            </a:r>
            <a:r>
              <a:rPr lang="en-US" sz="2400" dirty="0">
                <a:solidFill>
                  <a:srgbClr val="FFFF00"/>
                </a:solidFill>
              </a:rPr>
              <a:t>your workspace </a:t>
            </a: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with </a:t>
            </a:r>
            <a:r>
              <a:rPr lang="en-US" sz="2400" dirty="0">
                <a:solidFill>
                  <a:srgbClr val="FFFF00"/>
                </a:solidFill>
              </a:rPr>
              <a:t>a file on the </a:t>
            </a:r>
            <a:r>
              <a:rPr lang="en-US" sz="2400" dirty="0" smtClean="0">
                <a:solidFill>
                  <a:srgbClr val="FFFF00"/>
                </a:solidFill>
              </a:rPr>
              <a:t>server in Diff window</a:t>
            </a: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4464496" cy="41044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sz="2000" dirty="0" smtClean="0"/>
              <a:t>On </a:t>
            </a:r>
            <a:r>
              <a:rPr lang="en-US" sz="2000" dirty="0"/>
              <a:t>the </a:t>
            </a:r>
            <a:r>
              <a:rPr lang="en-US" sz="2000" b="1" dirty="0"/>
              <a:t>Pending Changes</a:t>
            </a:r>
            <a:r>
              <a:rPr lang="en-US" sz="2000" dirty="0"/>
              <a:t> page, locate the </a:t>
            </a:r>
            <a:r>
              <a:rPr lang="en-US" sz="2000" dirty="0" smtClean="0"/>
              <a:t>file. In the </a:t>
            </a:r>
            <a:r>
              <a:rPr lang="en-US" sz="2000" dirty="0"/>
              <a:t>shortcut menu for this </a:t>
            </a:r>
            <a:r>
              <a:rPr lang="en-US" sz="2000" dirty="0" smtClean="0"/>
              <a:t>file:</a:t>
            </a:r>
          </a:p>
          <a:p>
            <a:pPr lvl="1"/>
            <a:r>
              <a:rPr lang="en-US" sz="1600" dirty="0" smtClean="0"/>
              <a:t>Choose</a:t>
            </a:r>
            <a:r>
              <a:rPr lang="en-US" sz="1600" dirty="0"/>
              <a:t> </a:t>
            </a:r>
            <a:r>
              <a:rPr lang="en-US" sz="1600" b="1" dirty="0"/>
              <a:t>Compare with Workspace Version</a:t>
            </a:r>
            <a:r>
              <a:rPr lang="en-US" sz="1600" dirty="0"/>
              <a:t> to see what changes you have made to the version you checked out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Choose </a:t>
            </a:r>
            <a:r>
              <a:rPr lang="en-US" sz="1600" b="1" dirty="0"/>
              <a:t>Compare with Latest Version</a:t>
            </a:r>
            <a:r>
              <a:rPr lang="en-US" sz="1600" dirty="0"/>
              <a:t> to see how the changes you have made compare to the latest version of the file on your </a:t>
            </a:r>
            <a:r>
              <a:rPr lang="en-US" sz="1600" dirty="0" smtClean="0"/>
              <a:t>TFS.</a:t>
            </a:r>
            <a:endParaRPr lang="en-US" sz="1600" dirty="0"/>
          </a:p>
          <a:p>
            <a:r>
              <a:rPr lang="en-US" sz="2000" dirty="0" smtClean="0"/>
              <a:t>The </a:t>
            </a:r>
            <a:r>
              <a:rPr lang="en-US" sz="2000" b="1" dirty="0"/>
              <a:t>Diff</a:t>
            </a:r>
            <a:r>
              <a:rPr lang="en-US" sz="2000" dirty="0"/>
              <a:t> window appears. You can continue to make changes to the file in this window.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098" name="Picture 2" descr="Comaring two versions of a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4193679" cy="39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2664296" cy="144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10</a:t>
            </a:r>
            <a:r>
              <a:rPr lang="en-US" sz="2800" dirty="0" smtClean="0">
                <a:solidFill>
                  <a:srgbClr val="FFFF00"/>
                </a:solidFill>
              </a:rPr>
              <a:t>) Manage </a:t>
            </a:r>
            <a:r>
              <a:rPr lang="en-US" sz="2800" dirty="0" err="1" smtClean="0">
                <a:solidFill>
                  <a:srgbClr val="FFFF00"/>
                </a:solidFill>
              </a:rPr>
              <a:t>Changesets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1"/>
            <a:ext cx="8229600" cy="1224136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2000" dirty="0"/>
              <a:t>When you check in your changes, they are stored on the server as a </a:t>
            </a:r>
            <a:r>
              <a:rPr lang="en-US" sz="2000" b="1" dirty="0" err="1"/>
              <a:t>changeset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b="1" dirty="0" err="1" smtClean="0"/>
              <a:t>Changesets</a:t>
            </a:r>
            <a:r>
              <a:rPr lang="en-US" sz="2000" dirty="0" smtClean="0"/>
              <a:t> </a:t>
            </a:r>
            <a:r>
              <a:rPr lang="en-US" sz="2000" dirty="0"/>
              <a:t>contain the history of each item in version control.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 descr="Version Control Change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0424"/>
            <a:ext cx="27717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23295" y="2681408"/>
            <a:ext cx="3087181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View details for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changesets</a:t>
            </a:r>
            <a:r>
              <a:rPr lang="en-US" sz="2000" dirty="0" smtClean="0"/>
              <a:t> </a:t>
            </a:r>
            <a:r>
              <a:rPr lang="en-US" sz="2000" dirty="0"/>
              <a:t>from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History window</a:t>
            </a:r>
            <a:endParaRPr lang="en-US" sz="2000" dirty="0"/>
          </a:p>
        </p:txBody>
      </p:sp>
      <p:pic>
        <p:nvPicPr>
          <p:cNvPr id="5124" name="Picture 4" descr="Changeset Details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680424"/>
            <a:ext cx="30099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llback changes from one change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87068"/>
            <a:ext cx="3571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95936" y="4076135"/>
            <a:ext cx="1656184" cy="7078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Roll back </a:t>
            </a:r>
            <a:r>
              <a:rPr lang="en-US" sz="2000" dirty="0" err="1" smtClean="0"/>
              <a:t>changesets</a:t>
            </a:r>
            <a:endParaRPr lang="en-US" sz="2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292080" y="4076135"/>
            <a:ext cx="1368152" cy="353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566885" y="4076135"/>
            <a:ext cx="2381379" cy="1972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8229600" cy="1143000"/>
          </a:xfrm>
        </p:spPr>
        <p:txBody>
          <a:bodyPr/>
          <a:lstStyle/>
          <a:p>
            <a:r>
              <a:rPr lang="en-US" sz="2600" dirty="0" smtClean="0">
                <a:solidFill>
                  <a:srgbClr val="FFFF00"/>
                </a:solidFill>
              </a:rPr>
              <a:t>11</a:t>
            </a:r>
            <a:r>
              <a:rPr lang="en-US" sz="2600" dirty="0" smtClean="0">
                <a:solidFill>
                  <a:srgbClr val="FFFF00"/>
                </a:solidFill>
              </a:rPr>
              <a:t>) </a:t>
            </a:r>
            <a:r>
              <a:rPr lang="en-US" sz="2600" dirty="0" smtClean="0">
                <a:solidFill>
                  <a:srgbClr val="FFFF00"/>
                </a:solidFill>
              </a:rPr>
              <a:t>Request </a:t>
            </a:r>
            <a:r>
              <a:rPr lang="en-US" sz="2600" dirty="0" smtClean="0">
                <a:solidFill>
                  <a:srgbClr val="FFFF00"/>
                </a:solidFill>
              </a:rPr>
              <a:t> and provide code </a:t>
            </a:r>
            <a:r>
              <a:rPr lang="en-US" sz="2600" dirty="0">
                <a:solidFill>
                  <a:srgbClr val="FFFF00"/>
                </a:solidFill>
              </a:rPr>
              <a:t>review</a:t>
            </a:r>
            <a:br>
              <a:rPr lang="en-US" sz="2600" dirty="0">
                <a:solidFill>
                  <a:srgbClr val="FFFF00"/>
                </a:solidFill>
              </a:rPr>
            </a:br>
            <a:r>
              <a:rPr lang="en-US" sz="2600" dirty="0">
                <a:solidFill>
                  <a:srgbClr val="FFFF00"/>
                </a:solidFill>
              </a:rPr>
              <a:t/>
            </a:r>
            <a:br>
              <a:rPr lang="en-US" sz="2600" dirty="0">
                <a:solidFill>
                  <a:srgbClr val="FFFF00"/>
                </a:solidFill>
              </a:rPr>
            </a:b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y Work page - Request Review link. New Code Review page - Enter the name of a reviewer dropdown, Enter a description (optional) textbox, Submit Request butt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3" y="1268761"/>
            <a:ext cx="524279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iff window. Code Review page - Accept link, Overall comment, code block com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641032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123728" y="260648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600" kern="0" dirty="0" smtClean="0">
                <a:solidFill>
                  <a:srgbClr val="FFFF00"/>
                </a:solidFill>
              </a:rPr>
              <a:t>11) Request  and provide code review</a:t>
            </a:r>
            <a:br>
              <a:rPr lang="en-US" sz="2600" kern="0" dirty="0" smtClean="0">
                <a:solidFill>
                  <a:srgbClr val="FFFF00"/>
                </a:solidFill>
              </a:rPr>
            </a:br>
            <a:r>
              <a:rPr lang="en-US" sz="2600" kern="0" dirty="0" smtClean="0">
                <a:solidFill>
                  <a:srgbClr val="FFFF00"/>
                </a:solidFill>
              </a:rPr>
              <a:t/>
            </a:r>
            <a:br>
              <a:rPr lang="en-US" sz="2600" kern="0" dirty="0" smtClean="0">
                <a:solidFill>
                  <a:srgbClr val="FFFF00"/>
                </a:solidFill>
              </a:rPr>
            </a:br>
            <a:endParaRPr lang="en-US" sz="2600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mtClean="0"/>
              <a:t>Run, monitor and manage builds using an enhanced interface</a:t>
            </a:r>
          </a:p>
          <a:p>
            <a:pPr lvl="1"/>
            <a:r>
              <a:rPr lang="en-GB" smtClean="0">
                <a:hlinkClick r:id="rId2"/>
              </a:rPr>
              <a:t>Run, Monitor, and Manage Builds</a:t>
            </a:r>
            <a:endParaRPr lang="en-GB" smtClean="0"/>
          </a:p>
          <a:p>
            <a:r>
              <a:rPr lang="en-GB" smtClean="0"/>
              <a:t>Define gated check-in build processes that support multiple check-ins</a:t>
            </a:r>
          </a:p>
          <a:p>
            <a:pPr lvl="1"/>
            <a:r>
              <a:rPr lang="en-GB" smtClean="0">
                <a:hlinkClick r:id="rId3"/>
              </a:rPr>
              <a:t>Define a Gated Check-In Build Process to Validate Changes</a:t>
            </a:r>
            <a:r>
              <a:rPr lang="en-GB" smtClean="0"/>
              <a:t>.</a:t>
            </a:r>
          </a:p>
          <a:p>
            <a:r>
              <a:rPr lang="en-GB" smtClean="0"/>
              <a:t>Run native and third-party framework unit tests in your build process</a:t>
            </a:r>
          </a:p>
          <a:p>
            <a:pPr lvl="1"/>
            <a:r>
              <a:rPr lang="en-GB" smtClean="0">
                <a:hlinkClick r:id="rId4"/>
              </a:rPr>
              <a:t>Run Tests in Your Build Process</a:t>
            </a:r>
            <a:r>
              <a:rPr lang="en-GB" smtClean="0"/>
              <a:t>.</a:t>
            </a:r>
          </a:p>
          <a:p>
            <a:r>
              <a:rPr lang="en-GB" smtClean="0"/>
              <a:t>Debug your build process more easily</a:t>
            </a:r>
          </a:p>
          <a:p>
            <a:pPr lvl="1"/>
            <a:r>
              <a:rPr lang="en-GB" smtClean="0"/>
              <a:t>View diagnostic logs from within the build results window.</a:t>
            </a:r>
          </a:p>
          <a:p>
            <a:r>
              <a:rPr lang="en-GB" smtClean="0"/>
              <a:t>Find duplicate code</a:t>
            </a:r>
          </a:p>
          <a:p>
            <a:pPr lvl="1"/>
            <a:r>
              <a:rPr lang="en-GB" smtClean="0"/>
              <a:t> </a:t>
            </a:r>
            <a:r>
              <a:rPr lang="en-GB" smtClean="0">
                <a:hlinkClick r:id="rId5"/>
              </a:rPr>
              <a:t>Finding Duplicate Code by using Code Clone Detection</a:t>
            </a:r>
            <a:r>
              <a:rPr lang="en-GB" smtClean="0"/>
              <a:t>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8229600" cy="1143000"/>
          </a:xfrm>
        </p:spPr>
        <p:txBody>
          <a:bodyPr/>
          <a:lstStyle/>
          <a:p>
            <a:r>
              <a:rPr lang="en-GB" sz="2800" dirty="0" smtClean="0">
                <a:solidFill>
                  <a:srgbClr val="FFFF00"/>
                </a:solidFill>
              </a:rPr>
              <a:t>References: Compilation </a:t>
            </a:r>
            <a:r>
              <a:rPr lang="en-GB" sz="2800" dirty="0" smtClean="0">
                <a:solidFill>
                  <a:srgbClr val="FFFF00"/>
                </a:solidFill>
              </a:rPr>
              <a:t>–</a:t>
            </a:r>
            <a:br>
              <a:rPr lang="en-GB" sz="2800" dirty="0" smtClean="0">
                <a:solidFill>
                  <a:srgbClr val="FFFF00"/>
                </a:solidFill>
              </a:rPr>
            </a:br>
            <a:r>
              <a:rPr lang="en-GB" sz="2800" dirty="0" smtClean="0">
                <a:solidFill>
                  <a:srgbClr val="FFFF00"/>
                </a:solidFill>
              </a:rPr>
              <a:t>Automating &amp; Debugging Builds </a:t>
            </a:r>
            <a:endParaRPr lang="en-GB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Track tasks and boost productivity using an enhanced interface</a:t>
            </a:r>
          </a:p>
          <a:p>
            <a:pPr lvl="1"/>
            <a:r>
              <a:rPr lang="en-GB" dirty="0" smtClean="0"/>
              <a:t>Organize upcoming, on-going and suspended work while increasing transparency and reducing the impact of interruptions. </a:t>
            </a:r>
            <a:r>
              <a:rPr lang="en-GB" dirty="0" smtClean="0">
                <a:hlinkClick r:id="rId2"/>
              </a:rPr>
              <a:t>Day in the Life of an ALM Developer: Write New Code for a User Story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 more efficiently in a version-controlled codebase</a:t>
            </a:r>
          </a:p>
          <a:p>
            <a:pPr lvl="1"/>
            <a:r>
              <a:rPr lang="en-GB" dirty="0" smtClean="0"/>
              <a:t>Organize your work, reduce the impact of interruptions and manage </a:t>
            </a:r>
            <a:r>
              <a:rPr lang="en-GB" dirty="0" err="1" smtClean="0"/>
              <a:t>shelvesets</a:t>
            </a:r>
            <a:r>
              <a:rPr lang="en-GB" dirty="0" smtClean="0"/>
              <a:t> and </a:t>
            </a:r>
            <a:r>
              <a:rPr lang="en-GB" dirty="0" err="1" smtClean="0"/>
              <a:t>changesets</a:t>
            </a:r>
            <a:r>
              <a:rPr lang="en-GB" dirty="0" smtClean="0"/>
              <a:t>. </a:t>
            </a:r>
            <a:r>
              <a:rPr lang="en-GB" dirty="0" smtClean="0">
                <a:hlinkClick r:id="rId3"/>
              </a:rPr>
              <a:t>Develop Your App in a Version-Controlled Codebase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Initiate and Track Code Review Requests and Responses</a:t>
            </a:r>
          </a:p>
          <a:p>
            <a:pPr lvl="1"/>
            <a:r>
              <a:rPr lang="en-GB" dirty="0" smtClean="0">
                <a:hlinkClick r:id="rId4"/>
              </a:rPr>
              <a:t>Day in the Life of an ALM Developer: Suspend Work, Fix a Bug, and Conduct a Code Review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Perform unit testing by using as part of your workflow</a:t>
            </a:r>
          </a:p>
          <a:p>
            <a:pPr lvl="1"/>
            <a:r>
              <a:rPr lang="en-GB" dirty="0" smtClean="0">
                <a:hlinkClick r:id="rId5"/>
              </a:rPr>
              <a:t>Running Unit Tests with Test Explorer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 offline</a:t>
            </a:r>
          </a:p>
          <a:p>
            <a:pPr lvl="1"/>
            <a:r>
              <a:rPr lang="en-GB" dirty="0" smtClean="0"/>
              <a:t>Work in local workspaces either inside or outside of Visual Studio. </a:t>
            </a:r>
            <a:r>
              <a:rPr lang="en-GB" dirty="0" smtClean="0">
                <a:hlinkClick r:id="rId6"/>
              </a:rPr>
              <a:t>Decide Between Using a Local or a Server Workspace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856"/>
            <a:ext cx="8229600" cy="1143000"/>
          </a:xfrm>
        </p:spPr>
        <p:txBody>
          <a:bodyPr/>
          <a:lstStyle/>
          <a:p>
            <a:r>
              <a:rPr lang="en-GB" sz="2800" dirty="0" smtClean="0">
                <a:solidFill>
                  <a:srgbClr val="FFFF00"/>
                </a:solidFill>
              </a:rPr>
              <a:t>References: </a:t>
            </a:r>
            <a:r>
              <a:rPr lang="en-GB" sz="2800" dirty="0">
                <a:solidFill>
                  <a:srgbClr val="FFFF00"/>
                </a:solidFill>
              </a:rPr>
              <a:t>Team </a:t>
            </a:r>
            <a:r>
              <a:rPr lang="en-GB" sz="2800" dirty="0" smtClean="0">
                <a:solidFill>
                  <a:srgbClr val="FFFF00"/>
                </a:solidFill>
              </a:rPr>
              <a:t>Work-</a:t>
            </a:r>
            <a:br>
              <a:rPr lang="en-GB" sz="2800" dirty="0" smtClean="0">
                <a:solidFill>
                  <a:srgbClr val="FFFF00"/>
                </a:solidFill>
              </a:rPr>
            </a:br>
            <a:r>
              <a:rPr lang="en-GB" sz="2800" dirty="0" smtClean="0">
                <a:solidFill>
                  <a:srgbClr val="FFFF00"/>
                </a:solidFill>
              </a:rPr>
              <a:t>Effective Development &amp; Collaboration</a:t>
            </a:r>
            <a:endParaRPr lang="en-GB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9622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spc="-150" dirty="0" smtClean="0">
                <a:solidFill>
                  <a:srgbClr val="FFFF00"/>
                </a:solidFill>
              </a:rPr>
              <a:t>Team Foundation </a:t>
            </a:r>
            <a:r>
              <a:rPr lang="en-US" sz="3200" spc="-150" dirty="0" smtClean="0">
                <a:solidFill>
                  <a:srgbClr val="FFFF00"/>
                </a:solidFill>
              </a:rPr>
              <a:t>Server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9223"/>
            <a:ext cx="7620000" cy="462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246053" y="302494"/>
            <a:ext cx="8229600" cy="881104"/>
          </a:xfrm>
          <a:effectLst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Application Lifecycle Management 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>
                <a:solidFill>
                  <a:srgbClr val="FFFF00"/>
                </a:solidFill>
              </a:rPr>
              <a:t>Visual Studio TFS</a:t>
            </a:r>
          </a:p>
        </p:txBody>
      </p:sp>
      <p:sp>
        <p:nvSpPr>
          <p:cNvPr id="131" name="Round Same Side Corner Rectangle 130"/>
          <p:cNvSpPr/>
          <p:nvPr/>
        </p:nvSpPr>
        <p:spPr bwMode="auto">
          <a:xfrm>
            <a:off x="1658250" y="1155742"/>
            <a:ext cx="5827500" cy="5168860"/>
          </a:xfrm>
          <a:prstGeom prst="round2SameRect">
            <a:avLst>
              <a:gd name="adj1" fmla="val 4773"/>
              <a:gd name="adj2" fmla="val 0"/>
            </a:avLst>
          </a:prstGeom>
          <a:gradFill flip="none" rotWithShape="0">
            <a:gsLst>
              <a:gs pos="0">
                <a:schemeClr val="bg1">
                  <a:lumMod val="50000"/>
                  <a:alpha val="35000"/>
                </a:schemeClr>
              </a:gs>
              <a:gs pos="47000">
                <a:srgbClr val="FFFFFF">
                  <a:alpha val="2000"/>
                </a:srgbClr>
              </a:gs>
            </a:gsLst>
            <a:lin ang="6000000" scaled="0"/>
            <a:tileRect/>
          </a:gradFill>
          <a:ln w="254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8900000" scaled="1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1648047" y="3165298"/>
            <a:ext cx="1052613" cy="2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700660" y="2665567"/>
            <a:ext cx="999461" cy="999461"/>
            <a:chOff x="2700658" y="2509284"/>
            <a:chExt cx="999461" cy="999461"/>
          </a:xfrm>
        </p:grpSpPr>
        <p:sp>
          <p:nvSpPr>
            <p:cNvPr id="134" name="Oval 133"/>
            <p:cNvSpPr/>
            <p:nvPr/>
          </p:nvSpPr>
          <p:spPr bwMode="auto">
            <a:xfrm>
              <a:off x="2700658" y="2509284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50909" y="3124210"/>
              <a:ext cx="477695" cy="2954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User</a:t>
              </a:r>
              <a:b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</a:b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Stories</a:t>
              </a:r>
            </a:p>
          </p:txBody>
        </p:sp>
        <p:pic>
          <p:nvPicPr>
            <p:cNvPr id="136" name="Picture 8" descr="\\eventsql\dvd\Online_ART\DVD_ART36\Artwork_Imagery\Icons - Illustrations\_ WINDOWS SERVER ICONS\Documents\Document Bullet List Yellow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891226" y="2583449"/>
              <a:ext cx="614848" cy="61484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 rot="10800000">
            <a:off x="3700119" y="3165298"/>
            <a:ext cx="378520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684182" y="1751166"/>
            <a:ext cx="999461" cy="999461"/>
            <a:chOff x="3684180" y="1594883"/>
            <a:chExt cx="999461" cy="999461"/>
          </a:xfrm>
        </p:grpSpPr>
        <p:sp>
          <p:nvSpPr>
            <p:cNvPr id="139" name="Oval 138"/>
            <p:cNvSpPr/>
            <p:nvPr/>
          </p:nvSpPr>
          <p:spPr bwMode="auto">
            <a:xfrm>
              <a:off x="3684180" y="1594883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008509" y="2317444"/>
              <a:ext cx="393313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Tasks</a:t>
              </a:r>
            </a:p>
          </p:txBody>
        </p:sp>
        <p:grpSp>
          <p:nvGrpSpPr>
            <p:cNvPr id="141" name="Group 24"/>
            <p:cNvGrpSpPr/>
            <p:nvPr/>
          </p:nvGrpSpPr>
          <p:grpSpPr>
            <a:xfrm>
              <a:off x="3819369" y="1647042"/>
              <a:ext cx="729082" cy="711618"/>
              <a:chOff x="2796933" y="3988850"/>
              <a:chExt cx="468392" cy="457173"/>
            </a:xfrm>
            <a:effectLst/>
          </p:grpSpPr>
          <p:pic>
            <p:nvPicPr>
              <p:cNvPr id="142" name="Picture 9" descr="\\eventsql\dvd\Online_ART\DVD_ART36\Artwork_Imagery\Icons - Illustrations\_ WINDOWS SERVER ICONS\Documents\Document Bullet List White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2808152" y="3988850"/>
                <a:ext cx="457173" cy="457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9" descr="\\eventsql\dvd\Online_ART\DVD_ART36\Artwork_Imagery\Icons - Illustrations\_ WINDOWS SERVER ICONS\Documents\Document Bullet List White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2796933" y="3988850"/>
                <a:ext cx="457173" cy="457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44" name="Elbow Connector 143"/>
          <p:cNvCxnSpPr/>
          <p:nvPr/>
        </p:nvCxnSpPr>
        <p:spPr>
          <a:xfrm rot="5400000" flipH="1" flipV="1">
            <a:off x="3198660" y="2215486"/>
            <a:ext cx="457200" cy="45720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1472228" y="3710563"/>
            <a:ext cx="1547650" cy="118289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6" name="Elbow Connector 145"/>
          <p:cNvCxnSpPr/>
          <p:nvPr/>
        </p:nvCxnSpPr>
        <p:spPr>
          <a:xfrm rot="16200000" flipH="1">
            <a:off x="3198660" y="3663596"/>
            <a:ext cx="457200" cy="457200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84182" y="3569333"/>
            <a:ext cx="999461" cy="999461"/>
            <a:chOff x="3684180" y="3413050"/>
            <a:chExt cx="999461" cy="999461"/>
          </a:xfrm>
        </p:grpSpPr>
        <p:sp>
          <p:nvSpPr>
            <p:cNvPr id="148" name="Oval 147"/>
            <p:cNvSpPr/>
            <p:nvPr/>
          </p:nvSpPr>
          <p:spPr bwMode="auto">
            <a:xfrm>
              <a:off x="3684180" y="3413050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9" name="Group 40"/>
            <p:cNvGrpSpPr/>
            <p:nvPr/>
          </p:nvGrpSpPr>
          <p:grpSpPr>
            <a:xfrm>
              <a:off x="3810160" y="3452353"/>
              <a:ext cx="736874" cy="736874"/>
              <a:chOff x="5056904" y="4331023"/>
              <a:chExt cx="475961" cy="475961"/>
            </a:xfrm>
            <a:effectLst/>
          </p:grpSpPr>
          <p:pic>
            <p:nvPicPr>
              <p:cNvPr id="151" name="Picture 9" descr="\\eventsql\dvd\Online_ART\DVD_ART36\Artwork_Imagery\Icons - Illustrations\_ WINDOWS SERVER ICONS\Documents\Document Bullet List White.png"/>
              <p:cNvPicPr>
                <a:picLocks noChangeAspect="1" noChangeArrowheads="1"/>
              </p:cNvPicPr>
              <p:nvPr/>
            </p:nvPicPr>
            <p:blipFill>
              <a:blip r:embed="rId4"/>
              <a:stretch>
                <a:fillRect/>
              </a:stretch>
            </p:blipFill>
            <p:spPr bwMode="auto">
              <a:xfrm>
                <a:off x="5066299" y="4344009"/>
                <a:ext cx="457173" cy="457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0" descr="\\eventsql\dvd\Online_ART\DVD_ART36\Artwork_Imagery\Icons - Illustrations\_ WINDOWS SERVER ICONS\Documents\Check list checklist to do done tasks.png"/>
              <p:cNvPicPr>
                <a:picLocks noChangeAspect="1" noChangeArrowheads="1"/>
              </p:cNvPicPr>
              <p:nvPr/>
            </p:nvPicPr>
            <p:blipFill>
              <a:blip r:embed="rId4"/>
              <a:stretch>
                <a:fillRect/>
              </a:stretch>
            </p:blipFill>
            <p:spPr bwMode="auto">
              <a:xfrm>
                <a:off x="5056904" y="4331023"/>
                <a:ext cx="475961" cy="475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0" name="TextBox 149"/>
            <p:cNvSpPr txBox="1"/>
            <p:nvPr/>
          </p:nvSpPr>
          <p:spPr>
            <a:xfrm>
              <a:off x="4019506" y="4160761"/>
              <a:ext cx="359650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Tests</a:t>
              </a: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 rot="10800000">
            <a:off x="5972178" y="2451809"/>
            <a:ext cx="1502515" cy="5327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4" name="Straight Arrow Connector 153"/>
          <p:cNvCxnSpPr/>
          <p:nvPr/>
        </p:nvCxnSpPr>
        <p:spPr>
          <a:xfrm rot="10800000">
            <a:off x="4677067" y="2237080"/>
            <a:ext cx="365760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55" name="Group 154"/>
          <p:cNvGrpSpPr/>
          <p:nvPr/>
        </p:nvGrpSpPr>
        <p:grpSpPr>
          <a:xfrm>
            <a:off x="5039842" y="1751166"/>
            <a:ext cx="999461" cy="999461"/>
            <a:chOff x="5039840" y="1594883"/>
            <a:chExt cx="999461" cy="999461"/>
          </a:xfrm>
        </p:grpSpPr>
        <p:sp>
          <p:nvSpPr>
            <p:cNvPr id="156" name="Oval 155"/>
            <p:cNvSpPr/>
            <p:nvPr/>
          </p:nvSpPr>
          <p:spPr bwMode="auto">
            <a:xfrm>
              <a:off x="5039840" y="1594883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57" name="Group 46"/>
            <p:cNvGrpSpPr/>
            <p:nvPr/>
          </p:nvGrpSpPr>
          <p:grpSpPr>
            <a:xfrm>
              <a:off x="5387794" y="1682235"/>
              <a:ext cx="292725" cy="584715"/>
              <a:chOff x="5431033" y="954131"/>
              <a:chExt cx="323554" cy="797686"/>
            </a:xfrm>
            <a:effectLst/>
          </p:grpSpPr>
          <p:pic>
            <p:nvPicPr>
              <p:cNvPr id="159" name="Picture 12" descr="\\eventsql\dvd\Online_ART\DVD_ART36\Artwork_Imagery\Icons - Illustrations\_ XML ICONS\Binary Code 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1033" y="954131"/>
                <a:ext cx="320000" cy="68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12" descr="\\eventsql\dvd\Online_ART\DVD_ART36\Artwork_Imagery\Icons - Illustrations\_ XML ICONS\Binary Code 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1033" y="1003308"/>
                <a:ext cx="320000" cy="68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12" descr="\\eventsql\dvd\Online_ART\DVD_ART36\Artwork_Imagery\Icons - Illustrations\_ XML ICONS\Binary Code 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4587" y="1066103"/>
                <a:ext cx="320000" cy="68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8" name="TextBox 157"/>
            <p:cNvSpPr txBox="1"/>
            <p:nvPr/>
          </p:nvSpPr>
          <p:spPr>
            <a:xfrm>
              <a:off x="5243015" y="2282230"/>
              <a:ext cx="604333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Check-in</a:t>
              </a:r>
            </a:p>
          </p:txBody>
        </p:sp>
      </p:grpSp>
      <p:cxnSp>
        <p:nvCxnSpPr>
          <p:cNvPr id="162" name="Straight Arrow Connector 161"/>
          <p:cNvCxnSpPr/>
          <p:nvPr/>
        </p:nvCxnSpPr>
        <p:spPr>
          <a:xfrm rot="16200000" flipH="1">
            <a:off x="5179950" y="3174055"/>
            <a:ext cx="1727371" cy="8476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3801290">
            <a:off x="5860995" y="3653587"/>
            <a:ext cx="758797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525051"/>
                </a:solidFill>
              </a:rPr>
              <a:t>Team Build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6156251" y="4419936"/>
            <a:ext cx="999461" cy="999461"/>
            <a:chOff x="6156249" y="4263654"/>
            <a:chExt cx="999461" cy="999461"/>
          </a:xfrm>
        </p:grpSpPr>
        <p:sp>
          <p:nvSpPr>
            <p:cNvPr id="165" name="Oval 164"/>
            <p:cNvSpPr/>
            <p:nvPr/>
          </p:nvSpPr>
          <p:spPr bwMode="auto">
            <a:xfrm>
              <a:off x="6156249" y="4263654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6" name="Picture 13" descr="\\eventsql\dvd\Online_ART\DVD_ART36\Artwork_Imagery\Shapes\Cylinder\Database blue.pn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298178" y="4326445"/>
              <a:ext cx="715603" cy="71560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/>
            <p:cNvSpPr txBox="1"/>
            <p:nvPr/>
          </p:nvSpPr>
          <p:spPr>
            <a:xfrm>
              <a:off x="6486061" y="5026768"/>
              <a:ext cx="339837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Build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689498" y="5174849"/>
            <a:ext cx="999461" cy="999461"/>
            <a:chOff x="3689496" y="5018566"/>
            <a:chExt cx="999461" cy="999461"/>
          </a:xfrm>
        </p:grpSpPr>
        <p:sp>
          <p:nvSpPr>
            <p:cNvPr id="169" name="Oval 168"/>
            <p:cNvSpPr/>
            <p:nvPr/>
          </p:nvSpPr>
          <p:spPr bwMode="auto">
            <a:xfrm>
              <a:off x="3689496" y="5018566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998" y="5137112"/>
              <a:ext cx="460456" cy="774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71" name="Straight Arrow Connector 170"/>
          <p:cNvCxnSpPr/>
          <p:nvPr/>
        </p:nvCxnSpPr>
        <p:spPr>
          <a:xfrm>
            <a:off x="1669314" y="5696177"/>
            <a:ext cx="1997813" cy="158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3878330" y="4859685"/>
            <a:ext cx="621792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4657725" y="5052133"/>
            <a:ext cx="1514475" cy="48577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74" name="Picture 3" descr="E:\Mesh\Images\dvd\Artwork_Imagery\Icons - Illustrations\_ WINDOWS VISTA ICONS\Disable disabled x b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94567" y="5609326"/>
            <a:ext cx="389323" cy="389323"/>
          </a:xfrm>
          <a:prstGeom prst="rect">
            <a:avLst/>
          </a:prstGeom>
          <a:noFill/>
          <a:effectLst/>
        </p:spPr>
      </p:pic>
      <p:cxnSp>
        <p:nvCxnSpPr>
          <p:cNvPr id="175" name="Straight Arrow Connector 174"/>
          <p:cNvCxnSpPr/>
          <p:nvPr/>
        </p:nvCxnSpPr>
        <p:spPr>
          <a:xfrm rot="5400000" flipH="1" flipV="1">
            <a:off x="3878330" y="4859685"/>
            <a:ext cx="621792" cy="158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4676953" y="4120794"/>
            <a:ext cx="365760" cy="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39842" y="3569333"/>
            <a:ext cx="999461" cy="999461"/>
            <a:chOff x="5039840" y="3413050"/>
            <a:chExt cx="999461" cy="999461"/>
          </a:xfrm>
        </p:grpSpPr>
        <p:sp>
          <p:nvSpPr>
            <p:cNvPr id="178" name="Oval 177"/>
            <p:cNvSpPr/>
            <p:nvPr/>
          </p:nvSpPr>
          <p:spPr bwMode="auto">
            <a:xfrm>
              <a:off x="5039840" y="3413050"/>
              <a:ext cx="999461" cy="999461"/>
            </a:xfrm>
            <a:prstGeom prst="ellipse">
              <a:avLst/>
            </a:prstGeom>
            <a:solidFill>
              <a:schemeClr val="tx2">
                <a:alpha val="39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6521" y="4157752"/>
              <a:ext cx="272510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Bug</a:t>
              </a:r>
            </a:p>
          </p:txBody>
        </p:sp>
      </p:grpSp>
      <p:sp>
        <p:nvSpPr>
          <p:cNvPr id="180" name="Round Same Side Corner Rectangle 179"/>
          <p:cNvSpPr/>
          <p:nvPr/>
        </p:nvSpPr>
        <p:spPr bwMode="auto">
          <a:xfrm rot="5400000">
            <a:off x="7378994" y="2676200"/>
            <a:ext cx="1275907" cy="1063251"/>
          </a:xfrm>
          <a:prstGeom prst="round2SameRect">
            <a:avLst>
              <a:gd name="adj1" fmla="val 14136"/>
              <a:gd name="adj2" fmla="val 0"/>
            </a:avLst>
          </a:prstGeom>
          <a:solidFill>
            <a:schemeClr val="accent4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1" name="Round Same Side Corner Rectangle 180"/>
          <p:cNvSpPr/>
          <p:nvPr/>
        </p:nvSpPr>
        <p:spPr bwMode="auto">
          <a:xfrm rot="16200000">
            <a:off x="451674" y="4925194"/>
            <a:ext cx="1275907" cy="1137263"/>
          </a:xfrm>
          <a:prstGeom prst="round2SameRect">
            <a:avLst>
              <a:gd name="adj1" fmla="val 14136"/>
              <a:gd name="adj2" fmla="val 0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2" name="Round Same Side Corner Rectangle 181"/>
          <p:cNvSpPr/>
          <p:nvPr/>
        </p:nvSpPr>
        <p:spPr bwMode="auto">
          <a:xfrm rot="16200000">
            <a:off x="451674" y="2628561"/>
            <a:ext cx="1275907" cy="1137263"/>
          </a:xfrm>
          <a:prstGeom prst="round2SameRect">
            <a:avLst>
              <a:gd name="adj1" fmla="val 14136"/>
              <a:gd name="adj2" fmla="val 0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73589" y="2635358"/>
            <a:ext cx="871463" cy="1184709"/>
            <a:chOff x="272887" y="2555275"/>
            <a:chExt cx="871463" cy="1184709"/>
          </a:xfrm>
        </p:grpSpPr>
        <p:sp>
          <p:nvSpPr>
            <p:cNvPr id="184" name="TextBox 183"/>
            <p:cNvSpPr txBox="1"/>
            <p:nvPr/>
          </p:nvSpPr>
          <p:spPr>
            <a:xfrm>
              <a:off x="462442" y="3370652"/>
              <a:ext cx="621965" cy="369332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Business</a:t>
              </a:r>
            </a:p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Analyst</a:t>
              </a:r>
            </a:p>
          </p:txBody>
        </p:sp>
        <p:pic>
          <p:nvPicPr>
            <p:cNvPr id="185" name="Picture 2" descr="C:\Users\adi\Desktop\_Work_in_Progress\932\ba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flipH="1">
              <a:off x="272887" y="2555275"/>
              <a:ext cx="871463" cy="871463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86" name="Group 185"/>
          <p:cNvGrpSpPr/>
          <p:nvPr/>
        </p:nvGrpSpPr>
        <p:grpSpPr>
          <a:xfrm>
            <a:off x="680486" y="5068526"/>
            <a:ext cx="797022" cy="955562"/>
            <a:chOff x="632535" y="4954772"/>
            <a:chExt cx="797022" cy="955561"/>
          </a:xfrm>
        </p:grpSpPr>
        <p:sp>
          <p:nvSpPr>
            <p:cNvPr id="187" name="TextBox 186"/>
            <p:cNvSpPr txBox="1"/>
            <p:nvPr/>
          </p:nvSpPr>
          <p:spPr>
            <a:xfrm>
              <a:off x="823304" y="5725667"/>
              <a:ext cx="418961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Tester</a:t>
              </a:r>
            </a:p>
          </p:txBody>
        </p:sp>
        <p:pic>
          <p:nvPicPr>
            <p:cNvPr id="188" name="Picture 3" descr="C:\Users\adi\Desktop\_Work_in_Progress\932\tester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flipH="1">
              <a:off x="632535" y="4954772"/>
              <a:ext cx="797022" cy="79702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89" name="Group 188"/>
          <p:cNvGrpSpPr/>
          <p:nvPr/>
        </p:nvGrpSpPr>
        <p:grpSpPr>
          <a:xfrm>
            <a:off x="7550423" y="2738224"/>
            <a:ext cx="886322" cy="959943"/>
            <a:chOff x="7550427" y="2624474"/>
            <a:chExt cx="886322" cy="959944"/>
          </a:xfrm>
        </p:grpSpPr>
        <p:sp>
          <p:nvSpPr>
            <p:cNvPr id="190" name="TextBox 189"/>
            <p:cNvSpPr txBox="1"/>
            <p:nvPr/>
          </p:nvSpPr>
          <p:spPr>
            <a:xfrm>
              <a:off x="7739442" y="3399752"/>
              <a:ext cx="697307" cy="18466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:rPr>
                <a:t>Developer</a:t>
              </a:r>
            </a:p>
          </p:txBody>
        </p:sp>
        <p:pic>
          <p:nvPicPr>
            <p:cNvPr id="191" name="Picture 4" descr="C:\Users\adi\Desktop\_Work_in_Progress\932\dev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550427" y="2624474"/>
              <a:ext cx="822201" cy="822201"/>
            </a:xfrm>
            <a:prstGeom prst="rect">
              <a:avLst/>
            </a:prstGeom>
            <a:noFill/>
            <a:effectLst/>
          </p:spPr>
        </p:pic>
      </p:grpSp>
      <p:pic>
        <p:nvPicPr>
          <p:cNvPr id="192" name="Picture 191" descr="3229830950_bf92cef25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7905" y="3758295"/>
            <a:ext cx="541642" cy="49118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9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Application Lifecycle Management 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with Visual Studio TFS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4482"/>
              </p:ext>
            </p:extLst>
          </p:nvPr>
        </p:nvGraphicFramePr>
        <p:xfrm>
          <a:off x="355692" y="1288777"/>
          <a:ext cx="8424938" cy="52850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8155"/>
                <a:gridCol w="7056783"/>
              </a:tblGrid>
              <a:tr h="988095">
                <a:tc>
                  <a:txBody>
                    <a:bodyPr/>
                    <a:lstStyle/>
                    <a:p>
                      <a:pPr fontAlgn="t"/>
                      <a:endParaRPr lang="uk-UA" sz="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  <a:tc>
                  <a:txBody>
                    <a:bodyPr/>
                    <a:lstStyle/>
                    <a:p>
                      <a:pPr marL="324000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Set up: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 up TFS, create a team project, and add team member accounts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</a:tr>
              <a:tr h="1008112">
                <a:tc>
                  <a:txBody>
                    <a:bodyPr/>
                    <a:lstStyle/>
                    <a:p>
                      <a:pPr fontAlgn="t"/>
                      <a:endParaRPr lang="uk-UA" sz="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  <a:tc>
                  <a:txBody>
                    <a:bodyPr/>
                    <a:lstStyle/>
                    <a:p>
                      <a:pPr marL="324000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Code: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Share and build your code using Team Foundation version control (TFVC) or </a:t>
                      </a:r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Git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</a:tr>
              <a:tr h="1008112">
                <a:tc>
                  <a:txBody>
                    <a:bodyPr/>
                    <a:lstStyle/>
                    <a:p>
                      <a:pPr fontAlgn="t"/>
                      <a:endParaRPr lang="uk-UA" sz="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  <a:tc>
                  <a:txBody>
                    <a:bodyPr/>
                    <a:lstStyle/>
                    <a:p>
                      <a:pPr marL="324000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Work: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Plan projects, track work, collaborate as a team, and report progress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</a:tr>
              <a:tr h="1127488">
                <a:tc>
                  <a:txBody>
                    <a:bodyPr/>
                    <a:lstStyle/>
                    <a:p>
                      <a:pPr fontAlgn="t"/>
                      <a:endParaRPr lang="uk-UA" sz="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  <a:tc>
                  <a:txBody>
                    <a:bodyPr/>
                    <a:lstStyle/>
                    <a:p>
                      <a:pPr marL="324000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Build: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 up your on-premises build server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define your build processes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</a:tr>
              <a:tr h="1153234">
                <a:tc>
                  <a:txBody>
                    <a:bodyPr/>
                    <a:lstStyle/>
                    <a:p>
                      <a:pPr fontAlgn="t"/>
                      <a:endParaRPr lang="uk-UA" sz="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  <a:tc>
                  <a:txBody>
                    <a:bodyPr/>
                    <a:lstStyle/>
                    <a:p>
                      <a:pPr marL="324000" fontAlgn="t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Test: 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Test your application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1501" marR="21501" marT="26876" marB="26876"/>
                </a:tc>
              </a:tr>
            </a:tbl>
          </a:graphicData>
        </a:graphic>
      </p:graphicFrame>
      <p:pic>
        <p:nvPicPr>
          <p:cNvPr id="1026" name="Picture 2" descr="Set up T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5" y="2365510"/>
            <a:ext cx="831932" cy="8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ersion control conceptua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3" y="1399728"/>
            <a:ext cx="718944" cy="7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ceptual image for working as a te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6" y="3284984"/>
            <a:ext cx="896260" cy="8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Build conceptual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9" y="4437112"/>
            <a:ext cx="860648" cy="8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conceptual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5" y="5531023"/>
            <a:ext cx="891678" cy="8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862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Work in </a:t>
            </a:r>
            <a:r>
              <a:rPr lang="en-US" sz="2800" dirty="0" smtClean="0">
                <a:solidFill>
                  <a:srgbClr val="FFFF00"/>
                </a:solidFill>
              </a:rPr>
              <a:t>Team Web </a:t>
            </a:r>
            <a:r>
              <a:rPr lang="en-US" sz="2800" dirty="0">
                <a:solidFill>
                  <a:srgbClr val="FFFF00"/>
                </a:solidFill>
              </a:rPr>
              <a:t>Access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40768"/>
            <a:ext cx="9144000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Planning and tracking the progress of your software development project is simple when you use Team Web Access (TWA).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Launch </a:t>
            </a:r>
            <a:r>
              <a:rPr lang="en-US" dirty="0"/>
              <a:t>TWA from a connected project in Visual Studio or from a supported web browser using the following URL:</a:t>
            </a:r>
          </a:p>
          <a:p>
            <a:r>
              <a:rPr lang="en-US" b="1" dirty="0" smtClean="0"/>
              <a:t>	http</a:t>
            </a:r>
            <a:r>
              <a:rPr lang="en-US" b="1" dirty="0"/>
              <a:t>://</a:t>
            </a:r>
            <a:r>
              <a:rPr lang="en-US" dirty="0"/>
              <a:t> </a:t>
            </a:r>
            <a:r>
              <a:rPr lang="en-US" i="1" dirty="0" err="1"/>
              <a:t>ServerName</a:t>
            </a:r>
            <a:r>
              <a:rPr lang="en-US" dirty="0"/>
              <a:t> </a:t>
            </a:r>
            <a:r>
              <a:rPr lang="en-US" b="1" dirty="0"/>
              <a:t>:8080/</a:t>
            </a:r>
            <a:r>
              <a:rPr lang="en-US" b="1" dirty="0" err="1"/>
              <a:t>tfs</a:t>
            </a:r>
            <a:r>
              <a:rPr lang="en-US" b="1" dirty="0"/>
              <a:t>/</a:t>
            </a:r>
            <a:r>
              <a:rPr lang="en-US" dirty="0"/>
              <a:t> </a:t>
            </a:r>
            <a:r>
              <a:rPr lang="en-US" i="1" dirty="0" err="1" smtClean="0"/>
              <a:t>CollectionName</a:t>
            </a:r>
            <a:r>
              <a:rPr lang="en-US" i="1" dirty="0" smtClean="0"/>
              <a:t>/</a:t>
            </a:r>
            <a:r>
              <a:rPr lang="en-US" i="1" dirty="0" err="1" smtClean="0"/>
              <a:t>ProjectName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4052996"/>
            <a:ext cx="2286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 can manage source code, work items, builds, and test </a:t>
            </a:r>
            <a:r>
              <a:rPr lang="en-US" dirty="0" smtClean="0">
                <a:solidFill>
                  <a:srgbClr val="000000"/>
                </a:solidFill>
              </a:rPr>
              <a:t>efforts here</a:t>
            </a:r>
            <a:endParaRPr lang="en-US" dirty="0"/>
          </a:p>
        </p:txBody>
      </p:sp>
      <p:pic>
        <p:nvPicPr>
          <p:cNvPr id="2050" name="Picture 2" descr="Portfolio backlog with features and backlog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852936"/>
            <a:ext cx="57150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Work in Team Explorer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1484784"/>
            <a:ext cx="5328592" cy="39703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Team </a:t>
            </a:r>
            <a:r>
              <a:rPr lang="en-US" b="1" dirty="0"/>
              <a:t>Explorer</a:t>
            </a:r>
            <a:r>
              <a:rPr lang="en-US" dirty="0"/>
              <a:t> </a:t>
            </a:r>
            <a:r>
              <a:rPr lang="en-US" dirty="0" smtClean="0"/>
              <a:t>is used to </a:t>
            </a:r>
            <a:r>
              <a:rPr lang="en-US" dirty="0"/>
              <a:t>manage work that is assigned to you, your team, or your team projects, and to coordinate your efforts with other team members to develop a project.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Team </a:t>
            </a:r>
            <a:r>
              <a:rPr lang="en-US" b="1" dirty="0"/>
              <a:t>Explorer</a:t>
            </a:r>
            <a:r>
              <a:rPr lang="en-US" dirty="0"/>
              <a:t> is a plug-in that installs with Visual Studio or Eclipse.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Developers </a:t>
            </a:r>
            <a:r>
              <a:rPr lang="en-US" dirty="0"/>
              <a:t>and stakeholders working from different platforms can collaborate effectively using </a:t>
            </a:r>
            <a:r>
              <a:rPr lang="en-US" b="1" dirty="0"/>
              <a:t>Team Explorer</a:t>
            </a:r>
            <a:r>
              <a:rPr lang="en-US" dirty="0"/>
              <a:t> connected to team projects hosted on </a:t>
            </a:r>
            <a:r>
              <a:rPr lang="en-US" b="1" dirty="0"/>
              <a:t>Visual Studio Online</a:t>
            </a:r>
            <a:r>
              <a:rPr lang="en-US" dirty="0"/>
              <a:t> or an on-premises </a:t>
            </a:r>
            <a:r>
              <a:rPr lang="en-US" b="1" dirty="0"/>
              <a:t>Visual Studio Team Foundation Server (TFS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Team Explorer Home page w/ TFVC as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" y="1123530"/>
            <a:ext cx="2870289" cy="51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66913" y="188640"/>
            <a:ext cx="8229600" cy="1143000"/>
          </a:xfrm>
        </p:spPr>
        <p:txBody>
          <a:bodyPr/>
          <a:lstStyle/>
          <a:p>
            <a:r>
              <a:rPr lang="en-GB" sz="2800" dirty="0" smtClean="0">
                <a:solidFill>
                  <a:srgbClr val="FFFF00"/>
                </a:solidFill>
              </a:rPr>
              <a:t>Team Foundation Version Control </a:t>
            </a:r>
            <a:endParaRPr lang="en-GB" sz="2800" dirty="0" smtClean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12776"/>
            <a:ext cx="8748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TFVC</a:t>
            </a:r>
            <a:r>
              <a:rPr lang="en-US" dirty="0"/>
              <a:t> is a centralized version control system 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TFVC</a:t>
            </a:r>
            <a:r>
              <a:rPr lang="en-US" dirty="0" smtClean="0"/>
              <a:t> </a:t>
            </a:r>
            <a:r>
              <a:rPr lang="en-US" dirty="0"/>
              <a:t>enables two models for your team to make </a:t>
            </a:r>
            <a:r>
              <a:rPr lang="en-US" dirty="0" smtClean="0"/>
              <a:t>changes: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Server </a:t>
            </a:r>
            <a:r>
              <a:rPr lang="en-US" dirty="0">
                <a:hlinkClick r:id="rId3"/>
              </a:rPr>
              <a:t>workspaces</a:t>
            </a:r>
            <a:r>
              <a:rPr lang="en-US" dirty="0"/>
              <a:t>: Before making changes, team members publicly check out files. Most operations require developers to be connected to the </a:t>
            </a:r>
            <a:r>
              <a:rPr lang="en-US" dirty="0" smtClean="0"/>
              <a:t>server.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Local </a:t>
            </a:r>
            <a:r>
              <a:rPr lang="en-US" dirty="0">
                <a:hlinkClick r:id="rId4"/>
              </a:rPr>
              <a:t>workspaces</a:t>
            </a:r>
            <a:r>
              <a:rPr lang="en-US" dirty="0"/>
              <a:t>: Each team member takes a copy of the latest version of the codebase with them and works offline as needed. Developers check in their changes and resolve conflicts as necessary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TFVC: </a:t>
            </a:r>
            <a:r>
              <a:rPr lang="en-US" sz="2800" dirty="0" smtClean="0">
                <a:solidFill>
                  <a:srgbClr val="FFFF00"/>
                </a:solidFill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229600" cy="495624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smtClean="0"/>
              <a:t>Workspaces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Area on local disk where you edit files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smtClean="0"/>
              <a:t>Check in / check out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Check out marks the beginning of your edits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Check in commits your changes to the repository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TFS allows shared check out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err="1" smtClean="0"/>
              <a:t>Changesets</a:t>
            </a:r>
            <a:endParaRPr lang="en-US" sz="2400" b="1" dirty="0" smtClean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Group of changes that happen when you check in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It works similarly as Label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smtClean="0"/>
              <a:t>Shelving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Similar to check in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Changes get stored on the server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Not visible as part of the main project source tree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For the purpose of Park your changes &amp; go ahead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smtClean="0"/>
              <a:t>Branching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Used to manage multiple versions of a product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Helps in Release Process (Bug Fixes, Developing new features, Service Packs)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81975" y="6381750"/>
            <a:ext cx="96202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D22BFB1-ADA9-462F-8E0B-9843D23615B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sync and other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Assync and other</Template>
  <TotalTime>974</TotalTime>
  <Words>1186</Words>
  <Application>Microsoft Office PowerPoint</Application>
  <PresentationFormat>Экран (4:3)</PresentationFormat>
  <Paragraphs>235</Paragraphs>
  <Slides>29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12</vt:i4>
      </vt:variant>
      <vt:variant>
        <vt:lpstr>Заголовки слайдов</vt:lpstr>
      </vt:variant>
      <vt:variant>
        <vt:i4>29</vt:i4>
      </vt:variant>
    </vt:vector>
  </HeadingPairs>
  <TitlesOfParts>
    <vt:vector size="41" baseType="lpstr">
      <vt:lpstr>Assync and other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Team Foundation Server</vt:lpstr>
      <vt:lpstr>Agenda</vt:lpstr>
      <vt:lpstr>Team Foundation Server</vt:lpstr>
      <vt:lpstr>Application Lifecycle Management  with Visual Studio TFS</vt:lpstr>
      <vt:lpstr>Application Lifecycle Management  with Visual Studio TFS</vt:lpstr>
      <vt:lpstr>Work in Team Web Access  </vt:lpstr>
      <vt:lpstr>Work in Team Explorer  </vt:lpstr>
      <vt:lpstr>Team Foundation Version Control </vt:lpstr>
      <vt:lpstr>TFVC: Terminology</vt:lpstr>
      <vt:lpstr>What should go into source control?</vt:lpstr>
      <vt:lpstr>What should not go in source control?</vt:lpstr>
      <vt:lpstr>Scenarios</vt:lpstr>
      <vt:lpstr>Branching Scenarios</vt:lpstr>
      <vt:lpstr>Branching and Merging</vt:lpstr>
      <vt:lpstr>TFVC in work </vt:lpstr>
      <vt:lpstr>1) Add TFS to the list of recognized servers  </vt:lpstr>
      <vt:lpstr>Презентация PowerPoint</vt:lpstr>
      <vt:lpstr>3) Add your code to version control  </vt:lpstr>
      <vt:lpstr>4) Work in Solution Explorer  </vt:lpstr>
      <vt:lpstr>5) Review personal backlog  and prepare tasks to begin work  </vt:lpstr>
      <vt:lpstr>6) Check in the changes</vt:lpstr>
      <vt:lpstr>7) Resolve conflicts  </vt:lpstr>
      <vt:lpstr>8) Merge changes in merge tool </vt:lpstr>
      <vt:lpstr>9) Compare and edit a file in your workspace  with a file on the server in Diff window  </vt:lpstr>
      <vt:lpstr>10) Manage Changesets</vt:lpstr>
      <vt:lpstr>11) Request  and provide code review  </vt:lpstr>
      <vt:lpstr>Презентация PowerPoint</vt:lpstr>
      <vt:lpstr>References: Compilation – Automating &amp; Debugging Builds </vt:lpstr>
      <vt:lpstr>References: Team Work- Effective Development &amp; Collaboration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Леся</cp:lastModifiedBy>
  <cp:revision>91</cp:revision>
  <dcterms:created xsi:type="dcterms:W3CDTF">2014-10-25T14:22:27Z</dcterms:created>
  <dcterms:modified xsi:type="dcterms:W3CDTF">2015-01-09T08:33:43Z</dcterms:modified>
</cp:coreProperties>
</file>