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42"/>
  </p:notesMasterIdLst>
  <p:sldIdLst>
    <p:sldId id="257" r:id="rId13"/>
    <p:sldId id="258" r:id="rId14"/>
    <p:sldId id="259" r:id="rId15"/>
    <p:sldId id="260" r:id="rId16"/>
    <p:sldId id="261" r:id="rId17"/>
    <p:sldId id="264" r:id="rId18"/>
    <p:sldId id="265" r:id="rId19"/>
    <p:sldId id="263" r:id="rId20"/>
    <p:sldId id="267" r:id="rId21"/>
    <p:sldId id="266" r:id="rId22"/>
    <p:sldId id="262" r:id="rId23"/>
    <p:sldId id="284" r:id="rId24"/>
    <p:sldId id="283" r:id="rId25"/>
    <p:sldId id="268" r:id="rId26"/>
    <p:sldId id="269" r:id="rId27"/>
    <p:sldId id="270" r:id="rId28"/>
    <p:sldId id="271" r:id="rId29"/>
    <p:sldId id="272" r:id="rId30"/>
    <p:sldId id="280" r:id="rId31"/>
    <p:sldId id="273" r:id="rId32"/>
    <p:sldId id="274" r:id="rId33"/>
    <p:sldId id="281" r:id="rId34"/>
    <p:sldId id="282" r:id="rId35"/>
    <p:sldId id="275" r:id="rId36"/>
    <p:sldId id="276" r:id="rId37"/>
    <p:sldId id="277" r:id="rId38"/>
    <p:sldId id="278" r:id="rId39"/>
    <p:sldId id="279" r:id="rId40"/>
    <p:sldId id="285" r:id="rId4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2F2DEB0-BE70-47B2-8C04-133C677AEB94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CBF316-24CC-4F7D-807D-FCF28D9B8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61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2973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808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097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714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79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3342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37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71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3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56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3759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8066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35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60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94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98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7009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27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956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88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4887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4507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9573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645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44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707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21094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08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98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92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0710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730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22523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44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5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02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2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1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2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71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5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322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7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5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6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4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696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558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186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9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6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3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73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15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3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618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774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8090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0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96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70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27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4807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06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66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3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602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1726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097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66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4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09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01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4908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51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19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38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14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136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0998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47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39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02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3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8330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23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79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1199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859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7349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023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30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6725698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0618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94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20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54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808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86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98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71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0720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7621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9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5202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37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18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51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95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5069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85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73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35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1318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8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65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uk-UA" altLang="en-US" b="1" smtClean="0">
                <a:solidFill>
                  <a:schemeClr val="bg1"/>
                </a:solidFill>
              </a:rPr>
              <a:t>Pro</a:t>
            </a:r>
            <a:r>
              <a:rPr lang="en-US" altLang="en-US" b="1" smtClean="0">
                <a:solidFill>
                  <a:schemeClr val="bg1"/>
                </a:solidFill>
              </a:rPr>
              <a:t>g</a:t>
            </a:r>
            <a:r>
              <a:rPr lang="uk-UA" altLang="en-US" b="1" smtClean="0">
                <a:solidFill>
                  <a:schemeClr val="bg1"/>
                </a:solidFill>
              </a:rPr>
              <a:t>ram Structure</a:t>
            </a: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r>
              <a:rPr lang="uk-UA" altLang="en-US" b="1" smtClean="0">
                <a:solidFill>
                  <a:schemeClr val="bg1"/>
                </a:solidFill>
              </a:rPr>
              <a:t>and Code Conventions</a:t>
            </a: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r>
              <a:rPr lang="en-US" altLang="en-US" b="1" smtClean="0">
                <a:solidFill>
                  <a:schemeClr val="bg1"/>
                </a:solidFill>
              </a:rPr>
              <a:t/>
            </a:r>
            <a:br>
              <a:rPr lang="en-US" altLang="en-US" b="1" smtClean="0">
                <a:solidFill>
                  <a:schemeClr val="bg1"/>
                </a:solidFill>
              </a:rPr>
            </a:br>
            <a:endParaRPr lang="uk-UA" altLang="en-US" smtClean="0">
              <a:solidFill>
                <a:schemeClr val="bg1"/>
              </a:solidFill>
            </a:endParaRP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 bwMode="auto">
          <a:xfrm>
            <a:off x="611188" y="3860800"/>
            <a:ext cx="6400800" cy="1728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C# Coding Standards</a:t>
            </a:r>
            <a:br>
              <a:rPr lang="en-US" altLang="en-US" sz="2000" b="1" dirty="0" smtClean="0">
                <a:solidFill>
                  <a:schemeClr val="bg1"/>
                </a:solidFill>
              </a:rPr>
            </a:br>
            <a:r>
              <a:rPr lang="en-US" altLang="en-US" sz="2000" b="1" dirty="0" smtClean="0">
                <a:solidFill>
                  <a:schemeClr val="bg1"/>
                </a:solidFill>
              </a:rPr>
              <a:t>and Best Programming Practices</a:t>
            </a:r>
            <a:endParaRPr lang="uk-UA" altLang="en-US" sz="2000" dirty="0" smtClean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79512" y="5085197"/>
            <a:ext cx="6400800" cy="1151656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US" sz="1800" kern="0" dirty="0" smtClean="0">
                <a:solidFill>
                  <a:schemeClr val="bg1"/>
                </a:solidFill>
              </a:rPr>
              <a:t>20/03/2014 </a:t>
            </a:r>
            <a:r>
              <a:rPr lang="en-US" sz="1800" kern="0" dirty="0" smtClean="0">
                <a:solidFill>
                  <a:schemeClr val="bg1"/>
                </a:solidFill>
              </a:rPr>
              <a:t>by </a:t>
            </a:r>
            <a:r>
              <a:rPr lang="en-US" sz="1800" kern="0" dirty="0" err="1" smtClean="0">
                <a:solidFill>
                  <a:schemeClr val="bg1"/>
                </a:solidFill>
              </a:rPr>
              <a:t>L.Klakovych</a:t>
            </a:r>
            <a:endParaRPr lang="en-US" sz="1800" kern="0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1800" kern="0" dirty="0" smtClean="0">
                <a:solidFill>
                  <a:schemeClr val="bg1"/>
                </a:solidFill>
              </a:rPr>
              <a:t>10/03/2016 Edited by </a:t>
            </a:r>
            <a:r>
              <a:rPr lang="en-US" sz="1800" kern="0" dirty="0" err="1" smtClean="0">
                <a:solidFill>
                  <a:schemeClr val="bg1"/>
                </a:solidFill>
              </a:rPr>
              <a:t>N.Pylyp</a:t>
            </a:r>
            <a:endParaRPr lang="en-US" sz="1800" kern="0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en-US" sz="1800" kern="0" dirty="0" smtClean="0">
                <a:solidFill>
                  <a:schemeClr val="bg1"/>
                </a:solidFill>
              </a:rPr>
              <a:t>10/03/2016 Reviewed </a:t>
            </a:r>
            <a:r>
              <a:rPr lang="en-US" sz="1800" kern="0" dirty="0" smtClean="0">
                <a:solidFill>
                  <a:schemeClr val="bg1"/>
                </a:solidFill>
              </a:rPr>
              <a:t>by </a:t>
            </a:r>
            <a:r>
              <a:rPr lang="en-US" sz="1800" kern="0" dirty="0" err="1" smtClean="0">
                <a:solidFill>
                  <a:schemeClr val="bg1"/>
                </a:solidFill>
              </a:rPr>
              <a:t>R.Yakhymets</a:t>
            </a:r>
            <a:endParaRPr lang="uk-UA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 bwMode="auto">
          <a:xfrm>
            <a:off x="539750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Interfaces names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004888"/>
            <a:ext cx="8450262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 bwMode="auto">
          <a:xfrm>
            <a:off x="455613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Methods names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28725"/>
            <a:ext cx="8362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50825" y="1628775"/>
            <a:ext cx="8713788" cy="28781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Make the </a:t>
            </a:r>
            <a:r>
              <a:rPr lang="en-US" altLang="en-US" sz="1600" b="1" dirty="0">
                <a:solidFill>
                  <a:srgbClr val="0070C0"/>
                </a:solidFill>
              </a:rPr>
              <a:t>method name </a:t>
            </a:r>
            <a:r>
              <a:rPr lang="en-US" altLang="en-US" sz="1600" b="1" dirty="0">
                <a:solidFill>
                  <a:schemeClr val="accent2"/>
                </a:solidFill>
              </a:rPr>
              <a:t>obvious</a:t>
            </a:r>
            <a:r>
              <a:rPr lang="en-US" altLang="en-US" sz="1600" dirty="0"/>
              <a:t> </a:t>
            </a:r>
            <a:endParaRPr lang="uk-UA" altLang="en-US" sz="1600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 sz="1600" dirty="0"/>
              <a:t>	</a:t>
            </a:r>
            <a:r>
              <a:rPr lang="uk-UA" altLang="en-US" sz="1600" b="1" dirty="0" err="1">
                <a:solidFill>
                  <a:srgbClr val="C00000"/>
                </a:solidFill>
              </a:rPr>
              <a:t>Good</a:t>
            </a:r>
            <a:r>
              <a:rPr lang="uk-UA" altLang="en-US" sz="160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</a:t>
            </a: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SavePhoneNumber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phoneNumber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   </a:t>
            </a:r>
            <a:r>
              <a:rPr lang="en-US" altLang="en-US" sz="1600" dirty="0">
                <a:latin typeface="Courier New" panose="02070309020205020404" pitchFamily="49" charset="0"/>
              </a:rPr>
              <a:t>		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	</a:t>
            </a:r>
            <a:r>
              <a:rPr lang="uk-UA" altLang="en-US" sz="1600" b="1" dirty="0" err="1">
                <a:solidFill>
                  <a:srgbClr val="C00000"/>
                </a:solidFill>
              </a:rPr>
              <a:t>Not</a:t>
            </a:r>
            <a:r>
              <a:rPr lang="uk-UA" altLang="en-US" sz="1600" b="1" dirty="0">
                <a:solidFill>
                  <a:srgbClr val="C00000"/>
                </a:solidFill>
              </a:rPr>
              <a:t> </a:t>
            </a:r>
            <a:r>
              <a:rPr lang="uk-UA" altLang="en-US" sz="1600" b="1" dirty="0" err="1">
                <a:solidFill>
                  <a:srgbClr val="C00000"/>
                </a:solidFill>
              </a:rPr>
              <a:t>good</a:t>
            </a:r>
            <a:r>
              <a:rPr lang="uk-UA" altLang="en-US" sz="160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This method will 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SaveData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phoneNumber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    </a:t>
            </a:r>
            <a:r>
              <a:rPr lang="en-US" altLang="en-US" sz="1600" dirty="0">
                <a:latin typeface="Courier New" panose="02070309020205020404" pitchFamily="49" charset="0"/>
              </a:rPr>
              <a:t>			//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</a:rPr>
              <a:t>Save the phone number</a:t>
            </a: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latin typeface="Courier New" panose="02070309020205020404" pitchFamily="49" charset="0"/>
              </a:rPr>
              <a:t>  	</a:t>
            </a:r>
            <a:r>
              <a:rPr lang="en-US" altLang="en-US" sz="1600" dirty="0">
                <a:latin typeface="Courier New" panose="02070309020205020404" pitchFamily="49" charset="0"/>
              </a:rPr>
              <a:t>		}</a:t>
            </a:r>
            <a:endParaRPr lang="en-US" altLang="en-US" dirty="0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Methods. Best practices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Methods. Best practices</a:t>
            </a:r>
            <a:endParaRPr lang="en-US" altLang="en-US" smtClean="0"/>
          </a:p>
        </p:txBody>
      </p:sp>
      <p:sp>
        <p:nvSpPr>
          <p:cNvPr id="6" name="Rectangle 5"/>
          <p:cNvSpPr/>
          <p:nvPr/>
        </p:nvSpPr>
        <p:spPr>
          <a:xfrm>
            <a:off x="323850" y="1481138"/>
            <a:ext cx="8351838" cy="2166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altLang="en-US" sz="1500" b="1" kern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uk-UA" altLang="en-US" sz="1500" b="1" kern="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uk-UA" altLang="en-US" sz="1500" b="1" kern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good</a:t>
            </a:r>
            <a:r>
              <a:rPr lang="uk-UA" altLang="en-US" sz="1500" b="1" kern="0" dirty="0">
                <a:solidFill>
                  <a:srgbClr val="C00000"/>
                </a:solidFill>
                <a:latin typeface="Arial" charset="0"/>
                <a:cs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Save address and send an email to the supervisor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to inform that the address is updated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altLang="en-US" sz="1500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SaveAddress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address, email );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</a:t>
            </a:r>
            <a:r>
              <a:rPr lang="en-US" altLang="en-US" sz="1500" b="1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void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en-US" sz="1500" kern="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SaveAddress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 </a:t>
            </a:r>
            <a:r>
              <a:rPr lang="en-US" altLang="en-US" sz="1500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string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address, </a:t>
            </a:r>
            <a:r>
              <a:rPr lang="en-US" altLang="en-US" sz="1500" kern="0" dirty="0">
                <a:solidFill>
                  <a:srgbClr val="333399"/>
                </a:solidFill>
                <a:latin typeface="Courier New" pitchFamily="49" charset="0"/>
                <a:cs typeface="Arial" charset="0"/>
              </a:rPr>
              <a:t>string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email 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Job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1.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Save the address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//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Job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2. </a:t>
            </a:r>
            <a:r>
              <a:rPr lang="en-US" altLang="en-US" sz="1500" kern="0" dirty="0">
                <a:solidFill>
                  <a:srgbClr val="009999"/>
                </a:solidFill>
                <a:latin typeface="Courier New" pitchFamily="49" charset="0"/>
                <a:cs typeface="Arial" charset="0"/>
              </a:rPr>
              <a:t>Send an email to inform the supervisor</a:t>
            </a:r>
            <a:endParaRPr lang="en-US" altLang="en-US" sz="1500" kern="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endParaRPr lang="en-US" altLang="en-US" sz="1500" kern="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uk-UA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en-US" sz="1500" kern="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	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68413"/>
            <a:ext cx="8915400" cy="36734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r>
              <a:rPr lang="en-US" altLang="en-US" sz="1500" kern="0" dirty="0" smtClean="0"/>
              <a:t>A method </a:t>
            </a:r>
            <a:r>
              <a:rPr lang="en-US" altLang="en-US" sz="1500" b="1" kern="0" dirty="0" smtClean="0"/>
              <a:t>should do only</a:t>
            </a:r>
            <a:r>
              <a:rPr lang="en-US" altLang="en-US" sz="1500" kern="0" dirty="0" smtClean="0"/>
              <a:t> </a:t>
            </a:r>
            <a:r>
              <a:rPr lang="en-US" altLang="en-US" sz="1500" kern="0" dirty="0" smtClean="0"/>
              <a:t> "</a:t>
            </a:r>
            <a:r>
              <a:rPr lang="en-US" altLang="en-US" sz="1500" b="1" kern="0" dirty="0" smtClean="0">
                <a:solidFill>
                  <a:schemeClr val="accent2"/>
                </a:solidFill>
              </a:rPr>
              <a:t>one job</a:t>
            </a:r>
            <a:r>
              <a:rPr lang="en-US" altLang="en-US" sz="1500" kern="0" dirty="0" smtClean="0"/>
              <a:t>"</a:t>
            </a:r>
            <a:r>
              <a:rPr lang="uk-UA" altLang="en-US" sz="1500" kern="0" dirty="0" smtClean="0"/>
              <a:t>.</a:t>
            </a:r>
            <a:r>
              <a:rPr lang="en-US" altLang="en-US" sz="1500" kern="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endParaRPr lang="en-US" altLang="en-US" sz="1500" kern="0" dirty="0"/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defRPr/>
            </a:pPr>
            <a:endParaRPr lang="en-US" altLang="en-US" sz="1500" kern="0" dirty="0" smtClean="0"/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b="1" kern="0" dirty="0" err="1" smtClean="0">
                <a:solidFill>
                  <a:srgbClr val="C00000"/>
                </a:solidFill>
              </a:rPr>
              <a:t>Good</a:t>
            </a:r>
            <a:r>
              <a:rPr lang="uk-UA" altLang="en-US" sz="1500" b="1" kern="0" dirty="0" smtClean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Save the address</a:t>
            </a:r>
            <a:r>
              <a:rPr lang="en-US" altLang="en-US" sz="15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</a:t>
            </a:r>
            <a:r>
              <a:rPr lang="en-US" altLang="en-US" sz="1500" kern="0" dirty="0" err="1" smtClean="0">
                <a:latin typeface="Courier New" pitchFamily="49" charset="0"/>
              </a:rPr>
              <a:t>SaveAddress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(address);</a:t>
            </a:r>
            <a:endParaRPr lang="en-US" altLang="en-US" sz="15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Send an email to the supervisor to inform that the address is 	</a:t>
            </a:r>
            <a:r>
              <a:rPr lang="en-US" altLang="en-US" sz="1500" kern="0" dirty="0" smtClean="0">
                <a:latin typeface="Courier New" pitchFamily="49" charset="0"/>
              </a:rPr>
              <a:t>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updated</a:t>
            </a:r>
            <a:r>
              <a:rPr lang="en-US" altLang="en-US" sz="15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</a:t>
            </a:r>
            <a:r>
              <a:rPr lang="en-US" altLang="en-US" sz="1500" kern="0" dirty="0" err="1" smtClean="0">
                <a:latin typeface="Courier New" pitchFamily="49" charset="0"/>
              </a:rPr>
              <a:t>SendEmail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(address</a:t>
            </a:r>
            <a:r>
              <a:rPr lang="en-US" altLang="en-US" sz="1500" kern="0" dirty="0" smtClean="0">
                <a:latin typeface="Courier New" pitchFamily="49" charset="0"/>
              </a:rPr>
              <a:t>, </a:t>
            </a:r>
            <a:r>
              <a:rPr lang="en-US" altLang="en-US" sz="1500" kern="0" dirty="0" smtClean="0">
                <a:latin typeface="Courier New" pitchFamily="49" charset="0"/>
              </a:rPr>
              <a:t>email);  </a:t>
            </a:r>
            <a:endParaRPr lang="en-US" altLang="en-US" sz="15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 		</a:t>
            </a:r>
            <a:r>
              <a:rPr lang="en-US" alt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err="1" smtClean="0">
                <a:latin typeface="Courier New" pitchFamily="49" charset="0"/>
              </a:rPr>
              <a:t>SaveAddress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(</a:t>
            </a:r>
            <a:r>
              <a:rPr lang="en-US" alt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500" kern="0" dirty="0" smtClean="0">
                <a:latin typeface="Courier New" pitchFamily="49" charset="0"/>
              </a:rPr>
              <a:t> address)</a:t>
            </a:r>
            <a:endParaRPr lang="en-US" altLang="en-US" sz="15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    </a:t>
            </a:r>
            <a:r>
              <a:rPr lang="en-US" altLang="en-US" sz="1500" kern="0" dirty="0" smtClean="0">
                <a:latin typeface="Courier New" pitchFamily="49" charset="0"/>
              </a:rPr>
              <a:t>		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Save the address</a:t>
            </a:r>
            <a:r>
              <a:rPr lang="en-US" altLang="en-US" sz="15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    </a:t>
            </a:r>
            <a:r>
              <a:rPr lang="en-US" altLang="en-US" sz="1500" kern="0" dirty="0" smtClean="0">
                <a:latin typeface="Courier New" pitchFamily="49" charset="0"/>
              </a:rPr>
              <a:t>		// ...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 		</a:t>
            </a:r>
            <a:r>
              <a:rPr lang="en-US" alt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public void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err="1" smtClean="0">
                <a:latin typeface="Courier New" pitchFamily="49" charset="0"/>
              </a:rPr>
              <a:t>SendEmail</a:t>
            </a:r>
            <a:r>
              <a:rPr lang="en-US" altLang="en-US" sz="1500" kern="0" dirty="0" smtClean="0">
                <a:latin typeface="Courier New" pitchFamily="49" charset="0"/>
              </a:rPr>
              <a:t> </a:t>
            </a:r>
            <a:r>
              <a:rPr lang="en-US" altLang="en-US" sz="1500" kern="0" dirty="0" smtClean="0">
                <a:latin typeface="Courier New" pitchFamily="49" charset="0"/>
              </a:rPr>
              <a:t>(</a:t>
            </a:r>
            <a:r>
              <a:rPr lang="en-US" alt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500" kern="0" dirty="0" smtClean="0">
                <a:latin typeface="Courier New" pitchFamily="49" charset="0"/>
              </a:rPr>
              <a:t> email)</a:t>
            </a:r>
            <a:endParaRPr lang="en-US" altLang="en-US" sz="15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    </a:t>
            </a:r>
            <a:r>
              <a:rPr lang="en-US" altLang="en-US" sz="1500" kern="0" dirty="0" smtClean="0">
                <a:latin typeface="Courier New" pitchFamily="49" charset="0"/>
              </a:rPr>
              <a:t>		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Send an email to inform the supervisor that the address 		</a:t>
            </a:r>
            <a:r>
              <a:rPr lang="en-US" altLang="en-US" sz="1500" kern="0" dirty="0" smtClean="0">
                <a:latin typeface="Courier New" pitchFamily="49" charset="0"/>
              </a:rPr>
              <a:t>// </a:t>
            </a:r>
            <a:r>
              <a:rPr lang="en-US" altLang="en-US" sz="1500" kern="0" dirty="0" smtClean="0">
                <a:solidFill>
                  <a:schemeClr val="hlink"/>
                </a:solidFill>
                <a:latin typeface="Courier New" pitchFamily="49" charset="0"/>
              </a:rPr>
              <a:t>is changed</a:t>
            </a:r>
            <a:r>
              <a:rPr lang="en-US" altLang="en-US" sz="15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uk-UA" altLang="en-US" sz="1500" kern="0" dirty="0" smtClean="0">
                <a:latin typeface="Courier New" pitchFamily="49" charset="0"/>
              </a:rPr>
              <a:t>  </a:t>
            </a:r>
            <a:r>
              <a:rPr lang="en-US" altLang="en-US" sz="1500" kern="0" dirty="0" smtClean="0">
                <a:latin typeface="Courier New" pitchFamily="49" charset="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 bwMode="auto">
          <a:xfrm>
            <a:off x="-1079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Fields names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052513"/>
            <a:ext cx="8755063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xfrm>
            <a:off x="173038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Properties names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52513"/>
            <a:ext cx="8815387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 bwMode="auto">
          <a:xfrm>
            <a:off x="708025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Local variables 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250825" y="981075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buFont typeface="Arial" charset="0"/>
              <a:buNone/>
              <a:defRPr/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3.7. </a:t>
            </a:r>
            <a:r>
              <a:rPr lang="en-US" sz="1800" b="1" dirty="0" smtClean="0">
                <a:solidFill>
                  <a:schemeClr val="tx1"/>
                </a:solidFill>
              </a:rPr>
              <a:t>Local variables and parameters</a:t>
            </a:r>
            <a:endParaRPr lang="en-US" sz="1800" dirty="0" smtClean="0">
              <a:solidFill>
                <a:sysClr val="windowText" lastClr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Use </a:t>
            </a:r>
            <a:r>
              <a:rPr lang="en-US" sz="1800" b="1" dirty="0" smtClean="0">
                <a:solidFill>
                  <a:srgbClr val="0070C0"/>
                </a:solidFill>
              </a:rPr>
              <a:t>Camel casing</a:t>
            </a:r>
            <a:endParaRPr lang="en-US" sz="1800" b="1" dirty="0">
              <a:solidFill>
                <a:srgbClr val="0070C0"/>
              </a:solidFill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 smtClean="0"/>
              <a:t>Even </a:t>
            </a:r>
            <a:r>
              <a:rPr lang="en-US" sz="1800" dirty="0"/>
              <a:t>for </a:t>
            </a:r>
            <a:r>
              <a:rPr lang="en-US" sz="1800" dirty="0">
                <a:solidFill>
                  <a:schemeClr val="accent2"/>
                </a:solidFill>
              </a:rPr>
              <a:t>short-lived</a:t>
            </a:r>
            <a:r>
              <a:rPr lang="en-US" sz="1800" dirty="0"/>
              <a:t> local variables </a:t>
            </a:r>
            <a:r>
              <a:rPr lang="en-US" sz="1800" b="1" dirty="0" smtClean="0">
                <a:solidFill>
                  <a:srgbClr val="0070C0"/>
                </a:solidFill>
              </a:rPr>
              <a:t>use </a:t>
            </a:r>
            <a:r>
              <a:rPr lang="en-US" sz="1800" b="1" dirty="0">
                <a:solidFill>
                  <a:srgbClr val="0070C0"/>
                </a:solidFill>
              </a:rPr>
              <a:t>a meaningful name</a:t>
            </a:r>
            <a:r>
              <a:rPr lang="en-US" sz="1800" dirty="0"/>
              <a:t>. 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 smtClean="0"/>
              <a:t>Exceptions:   ‘</a:t>
            </a:r>
            <a:r>
              <a:rPr lang="en-US" sz="1800" dirty="0" err="1"/>
              <a:t>i</a:t>
            </a:r>
            <a:r>
              <a:rPr lang="en-US" sz="1800" dirty="0"/>
              <a:t>’, ‘j’, ’k’, ’l’, ’m’, ’n’  - for </a:t>
            </a:r>
            <a:r>
              <a:rPr lang="en-US" sz="1800" dirty="0">
                <a:solidFill>
                  <a:schemeClr val="accent2"/>
                </a:solidFill>
              </a:rPr>
              <a:t>loops</a:t>
            </a:r>
            <a:r>
              <a:rPr lang="en-US" sz="1800" dirty="0"/>
              <a:t> variables;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 </a:t>
            </a:r>
            <a:r>
              <a:rPr lang="en-US" sz="1800" dirty="0" smtClean="0"/>
              <a:t>      ‘</a:t>
            </a:r>
            <a:r>
              <a:rPr lang="en-US" sz="1800" dirty="0"/>
              <a:t>x’, ‘y’, ‘z‘ -  for </a:t>
            </a:r>
            <a:r>
              <a:rPr lang="en-US" sz="1800" dirty="0">
                <a:solidFill>
                  <a:schemeClr val="accent2"/>
                </a:solidFill>
              </a:rPr>
              <a:t>coordinates</a:t>
            </a:r>
            <a:r>
              <a:rPr lang="en-US" sz="1800" dirty="0"/>
              <a:t>; 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smtClean="0"/>
              <a:t>       </a:t>
            </a:r>
            <a:r>
              <a:rPr lang="en-US" sz="1800" dirty="0"/>
              <a:t>‘r’, ‘g’, ‘b’  - for </a:t>
            </a:r>
            <a:r>
              <a:rPr lang="en-US" sz="1800" dirty="0">
                <a:solidFill>
                  <a:srgbClr val="7030A0"/>
                </a:solidFill>
              </a:rPr>
              <a:t>colors</a:t>
            </a:r>
            <a:r>
              <a:rPr lang="en-US" sz="1800" dirty="0"/>
              <a:t>;</a:t>
            </a:r>
          </a:p>
          <a:p>
            <a:pPr lvl="1" eaLnBrk="1" hangingPunct="1">
              <a:spcBef>
                <a:spcPct val="35000"/>
              </a:spcBef>
              <a:buFont typeface="Arial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smtClean="0"/>
              <a:t>       </a:t>
            </a:r>
            <a:r>
              <a:rPr lang="en-US" sz="1800" dirty="0"/>
              <a:t>‘e’  - for </a:t>
            </a:r>
            <a:r>
              <a:rPr lang="en-US" sz="1800" dirty="0">
                <a:solidFill>
                  <a:schemeClr val="accent2"/>
                </a:solidFill>
              </a:rPr>
              <a:t>event</a:t>
            </a:r>
            <a:r>
              <a:rPr lang="en-US" sz="1800" dirty="0"/>
              <a:t> argument.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accent2"/>
                </a:solidFill>
              </a:rPr>
              <a:t>Avoid </a:t>
            </a:r>
            <a:r>
              <a:rPr lang="en-US" sz="1800" b="1" dirty="0">
                <a:solidFill>
                  <a:srgbClr val="0070C0"/>
                </a:solidFill>
              </a:rPr>
              <a:t>magic numbers</a:t>
            </a:r>
            <a:r>
              <a:rPr lang="en-US" sz="1800" dirty="0">
                <a:solidFill>
                  <a:schemeClr val="accent2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named constants </a:t>
            </a:r>
            <a:r>
              <a:rPr lang="en-US" sz="1800" dirty="0"/>
              <a:t>in conditions instead of numbers (</a:t>
            </a:r>
            <a:r>
              <a:rPr lang="en-US" sz="1800" dirty="0">
                <a:solidFill>
                  <a:srgbClr val="0070C0"/>
                </a:solidFill>
              </a:rPr>
              <a:t>exceptions: 0, 1, –1</a:t>
            </a:r>
            <a:r>
              <a:rPr lang="en-US" sz="1800" dirty="0" smtClean="0"/>
              <a:t>):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§"/>
              <a:defRPr/>
            </a:pPr>
            <a:endParaRPr lang="en-US" sz="15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0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</a:rPr>
              <a:t>NumDaysInWeek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++)</a:t>
            </a:r>
            <a:r>
              <a:rPr lang="en-US" sz="1600" dirty="0">
                <a:latin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 </a:t>
            </a:r>
            <a:r>
              <a:rPr lang="en-US" sz="1600" dirty="0" smtClean="0"/>
              <a:t>instead of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    for(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= 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&lt; 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en-US" sz="1600" b="1" dirty="0">
                <a:solidFill>
                  <a:schemeClr val="tx1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sz="1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			</a:t>
            </a:r>
            <a:endParaRPr lang="en-US" sz="1800" dirty="0" smtClean="0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uk-UA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288" y="1196975"/>
            <a:ext cx="8064500" cy="26622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spcBef>
                <a:spcPct val="35000"/>
              </a:spcBef>
              <a:defRPr/>
            </a:pPr>
            <a:endParaRPr lang="en-US" dirty="0">
              <a:latin typeface="Courier New" pitchFamily="49" charset="0"/>
            </a:endParaRPr>
          </a:p>
          <a:p>
            <a:pPr marL="285750" indent="-28575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Avoid using hard coded </a:t>
            </a:r>
            <a:r>
              <a:rPr lang="en-US" b="1" dirty="0">
                <a:solidFill>
                  <a:schemeClr val="accent2"/>
                </a:solidFill>
              </a:rPr>
              <a:t>strings</a:t>
            </a:r>
            <a:r>
              <a:rPr lang="en-US" dirty="0"/>
              <a:t> for messages that are displayed to user. Use a </a:t>
            </a:r>
            <a:r>
              <a:rPr lang="en-US" b="1" dirty="0">
                <a:solidFill>
                  <a:srgbClr val="0070C0"/>
                </a:solidFill>
              </a:rPr>
              <a:t>named constan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a </a:t>
            </a:r>
            <a:r>
              <a:rPr lang="en-US" b="1" dirty="0">
                <a:solidFill>
                  <a:srgbClr val="0070C0"/>
                </a:solidFill>
              </a:rPr>
              <a:t>database record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resource file item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instead.</a:t>
            </a:r>
          </a:p>
          <a:p>
            <a:pPr marL="285750" indent="-285750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Use</a:t>
            </a:r>
            <a:r>
              <a:rPr lang="en-US" b="1" dirty="0">
                <a:solidFill>
                  <a:srgbClr val="0070C0"/>
                </a:solidFill>
              </a:rPr>
              <a:t> formatted strings </a:t>
            </a:r>
            <a:r>
              <a:rPr lang="en-US" dirty="0"/>
              <a:t>instead</a:t>
            </a:r>
            <a:r>
              <a:rPr lang="en-US" b="1" dirty="0"/>
              <a:t> </a:t>
            </a:r>
            <a:r>
              <a:rPr lang="en-US" dirty="0"/>
              <a:t>building strings for custom messages :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DeleteMessage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File {0} deleted.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	. . .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	res = </a:t>
            </a:r>
            <a:r>
              <a:rPr lang="en-US" dirty="0" err="1" smtClean="0">
                <a:latin typeface="Courier New" pitchFamily="49" charset="0"/>
              </a:rPr>
              <a:t>String.Format</a:t>
            </a:r>
            <a:r>
              <a:rPr lang="en-US" dirty="0" smtClean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DeleteMessage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drawFile.Name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 bwMode="auto">
          <a:xfrm>
            <a:off x="827088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Local variables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50" y="1196975"/>
            <a:ext cx="8424863" cy="46164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3.8. </a:t>
            </a:r>
            <a:r>
              <a:rPr lang="en-US" sz="2000" b="1" dirty="0"/>
              <a:t>Events. Delegates 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Name </a:t>
            </a:r>
            <a:r>
              <a:rPr lang="en-US" dirty="0">
                <a:solidFill>
                  <a:srgbClr val="0070C0"/>
                </a:solidFill>
              </a:rPr>
              <a:t>event handlers </a:t>
            </a:r>
            <a:r>
              <a:rPr lang="en-US" dirty="0"/>
              <a:t>with the </a:t>
            </a:r>
            <a:r>
              <a:rPr lang="en-US" b="1" dirty="0" err="1">
                <a:solidFill>
                  <a:srgbClr val="0070C0"/>
                </a:solidFill>
              </a:rPr>
              <a:t>EventHandler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suffix.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Two parameters: </a:t>
            </a:r>
            <a:r>
              <a:rPr lang="en-US" b="1" dirty="0">
                <a:solidFill>
                  <a:srgbClr val="0070C0"/>
                </a:solidFill>
              </a:rPr>
              <a:t>sender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dirty="0"/>
              <a:t>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</a:rPr>
              <a:t>sender</a:t>
            </a:r>
            <a:r>
              <a:rPr lang="en-US" dirty="0"/>
              <a:t> - </a:t>
            </a:r>
            <a:r>
              <a:rPr lang="en-US" dirty="0">
                <a:solidFill>
                  <a:srgbClr val="00B0F0"/>
                </a:solidFill>
              </a:rPr>
              <a:t>object type</a:t>
            </a:r>
            <a:r>
              <a:rPr lang="en-US" dirty="0"/>
              <a:t>, represents the object that raised the event, if it is possible to use a more specific type.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dirty="0"/>
              <a:t> – encapsulates the state associated with the event. Type - appropriate and specific </a:t>
            </a:r>
            <a:r>
              <a:rPr lang="en-US" dirty="0">
                <a:solidFill>
                  <a:schemeClr val="accent2"/>
                </a:solidFill>
              </a:rPr>
              <a:t>event class</a:t>
            </a:r>
            <a:r>
              <a:rPr lang="en-US" dirty="0"/>
              <a:t>. 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Pascal Casing</a:t>
            </a:r>
            <a:endParaRPr lang="en-US" dirty="0"/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Name </a:t>
            </a:r>
            <a:r>
              <a:rPr lang="en-US" dirty="0">
                <a:solidFill>
                  <a:srgbClr val="0070C0"/>
                </a:solidFill>
              </a:rPr>
              <a:t>event argument </a:t>
            </a:r>
            <a:r>
              <a:rPr lang="en-US" dirty="0"/>
              <a:t>classes with the </a:t>
            </a:r>
            <a:r>
              <a:rPr lang="en-US" b="1" dirty="0" err="1">
                <a:solidFill>
                  <a:srgbClr val="0070C0"/>
                </a:solidFill>
              </a:rPr>
              <a:t>EventArgs</a:t>
            </a:r>
            <a:r>
              <a:rPr lang="en-US" dirty="0"/>
              <a:t> suffix.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naming events with a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Name </a:t>
            </a:r>
            <a:r>
              <a:rPr lang="en-US" dirty="0"/>
              <a:t>event that have a concept of pre and post using the present and past tense. 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use a prefix or suffix in the event declaration: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/>
              <a:t>	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     instead of 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OnClose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 bwMode="auto">
          <a:xfrm>
            <a:off x="376238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Events. Delegates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850" y="1103313"/>
            <a:ext cx="8424863" cy="2763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40000"/>
              </a:spcBef>
              <a:defRPr/>
            </a:pPr>
            <a:endParaRPr lang="en-US" sz="1400" dirty="0">
              <a:solidFill>
                <a:srgbClr val="C0504D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40000"/>
              </a:spcBef>
              <a:defRPr/>
            </a:pPr>
            <a:r>
              <a:rPr lang="en-US" sz="1400" dirty="0">
                <a:solidFill>
                  <a:srgbClr val="C0504D"/>
                </a:solidFill>
                <a:latin typeface="Courier New" pitchFamily="49" charset="0"/>
              </a:rPr>
              <a:t>	</a:t>
            </a:r>
          </a:p>
          <a:p>
            <a:pPr marL="342900" indent="-342900" eaLnBrk="1" hangingPunct="1">
              <a:spcBef>
                <a:spcPct val="40000"/>
              </a:spcBef>
              <a:defRPr/>
            </a:pPr>
            <a:endParaRPr lang="en-US" sz="1400" b="1" dirty="0">
              <a:solidFill>
                <a:srgbClr val="C0504D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40000"/>
              </a:spcBef>
              <a:defRPr/>
            </a:pPr>
            <a:endParaRPr lang="en-US" sz="1400" b="1" dirty="0">
              <a:solidFill>
                <a:srgbClr val="C0504D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40000"/>
              </a:spcBef>
              <a:defRPr/>
            </a:pPr>
            <a:endParaRPr lang="en-US" sz="1400" b="1" dirty="0">
              <a:solidFill>
                <a:srgbClr val="C0504D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40000"/>
              </a:spcBef>
              <a:defRPr/>
            </a:pPr>
            <a:endParaRPr lang="en-US" sz="1500" b="1" dirty="0">
              <a:solidFill>
                <a:srgbClr val="0070C0"/>
              </a:solidFill>
              <a:latin typeface="Verdana" pitchFamily="34" charset="0"/>
            </a:endParaRPr>
          </a:p>
          <a:p>
            <a:pPr marL="342900" lvl="1" indent="-3429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b="1" dirty="0">
                <a:solidFill>
                  <a:srgbClr val="0070C0"/>
                </a:solidFill>
                <a:latin typeface="Verdana" pitchFamily="34" charset="0"/>
              </a:rPr>
              <a:t>Remember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about </a:t>
            </a:r>
            <a:r>
              <a:rPr lang="en-US" sz="1500" b="1" dirty="0">
                <a:solidFill>
                  <a:srgbClr val="0070C0"/>
                </a:solidFill>
                <a:latin typeface="Verdana" pitchFamily="34" charset="0"/>
              </a:rPr>
              <a:t>unsubscribing</a:t>
            </a:r>
            <a:r>
              <a:rPr 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from events.</a:t>
            </a:r>
          </a:p>
          <a:p>
            <a:pPr marL="0" lvl="1" eaLnBrk="1" hangingPunct="1">
              <a:spcBef>
                <a:spcPct val="40000"/>
              </a:spcBef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	</a:t>
            </a:r>
          </a:p>
          <a:p>
            <a:pPr marL="0" lvl="1" eaLnBrk="1" hangingPunct="1">
              <a:spcBef>
                <a:spcPct val="40000"/>
              </a:spcBef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01625" y="1766888"/>
            <a:ext cx="8424863" cy="911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delegate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void ColorEventHandler(object sender, ShapeEventArgs e);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event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ColorEventHandler ColorChanged;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	Circle.ColorChanged 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+=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new Shape.ColorEventHandler(CircleColorChanged);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995363" y="3560763"/>
            <a:ext cx="5629275" cy="3063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spcBef>
                <a:spcPct val="40000"/>
              </a:spcBef>
            </a:pPr>
            <a:r>
              <a:rPr lang="en-US" altLang="en-US" sz="1400">
                <a:solidFill>
                  <a:srgbClr val="404040"/>
                </a:solidFill>
                <a:latin typeface="Courier New" panose="02070309020205020404" pitchFamily="49" charset="0"/>
              </a:rPr>
              <a:t>Circle.ColorChanged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-=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404040"/>
                </a:solidFill>
                <a:latin typeface="Courier New" panose="02070309020205020404" pitchFamily="49" charset="0"/>
              </a:rPr>
              <a:t>CircleColorChanged;</a:t>
            </a:r>
          </a:p>
        </p:txBody>
      </p:sp>
      <p:sp>
        <p:nvSpPr>
          <p:cNvPr id="32773" name="Title 3"/>
          <p:cNvSpPr>
            <a:spLocks noGrp="1"/>
          </p:cNvSpPr>
          <p:nvPr>
            <p:ph type="title"/>
          </p:nvPr>
        </p:nvSpPr>
        <p:spPr bwMode="auto">
          <a:xfrm>
            <a:off x="376238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Events. Delegates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 bwMode="auto">
          <a:xfrm>
            <a:off x="7556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5F0FF"/>
                </a:solidFill>
              </a:rPr>
              <a:t>Introduction</a:t>
            </a:r>
          </a:p>
        </p:txBody>
      </p:sp>
      <p:sp>
        <p:nvSpPr>
          <p:cNvPr id="15363" name="Rectangle 7"/>
          <p:cNvSpPr txBox="1">
            <a:spLocks noChangeArrowheads="1"/>
          </p:cNvSpPr>
          <p:nvPr/>
        </p:nvSpPr>
        <p:spPr bwMode="auto">
          <a:xfrm>
            <a:off x="468313" y="1773238"/>
            <a:ext cx="8382000" cy="2554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</a:rPr>
              <a:t>The </a:t>
            </a:r>
            <a:r>
              <a:rPr lang="en-US" altLang="en-US" sz="2000" dirty="0">
                <a:latin typeface="Verdana" panose="020B0604030504040204" pitchFamily="34" charset="0"/>
              </a:rPr>
              <a:t>goal of this lecture is to provide a </a:t>
            </a: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</a:rPr>
              <a:t>standard coding technique</a:t>
            </a:r>
            <a:r>
              <a:rPr lang="en-US" altLang="en-US" sz="2000" dirty="0">
                <a:latin typeface="Verdana" panose="020B0604030504040204" pitchFamily="34" charset="0"/>
              </a:rPr>
              <a:t> for C#. Net projects hold by the members of MS Solutions team.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Verdana" panose="020B0604030504040204" pitchFamily="34" charset="0"/>
              </a:rPr>
              <a:t>The </a:t>
            </a:r>
            <a:r>
              <a:rPr lang="en-US" altLang="en-US" sz="2000" dirty="0">
                <a:latin typeface="Verdana" panose="020B0604030504040204" pitchFamily="34" charset="0"/>
              </a:rPr>
              <a:t>techniques defined here are not proposed to form an inflexible set of </a:t>
            </a:r>
            <a:r>
              <a:rPr lang="en-US" altLang="en-US" sz="2000" u="sng" dirty="0">
                <a:latin typeface="Verdana" panose="020B0604030504040204" pitchFamily="34" charset="0"/>
              </a:rPr>
              <a:t>coding standards</a:t>
            </a:r>
            <a:r>
              <a:rPr lang="en-US" altLang="en-US" sz="2000" dirty="0">
                <a:latin typeface="Verdana" panose="020B0604030504040204" pitchFamily="34" charset="0"/>
              </a:rPr>
              <a:t>. They are rather meant to serve as a guide for developing a coding standard for a specific software project.</a:t>
            </a:r>
            <a:endParaRPr lang="ru-RU" altLang="en-US" sz="2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 bwMode="auto">
          <a:xfrm>
            <a:off x="0" y="333375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Enum </a:t>
            </a:r>
            <a:endParaRPr lang="en-US" altLang="en-US" sz="2800" smtClean="0">
              <a:solidFill>
                <a:srgbClr val="C5F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825" y="1196975"/>
            <a:ext cx="85693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3.9.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Pascal Casing </a:t>
            </a:r>
            <a:r>
              <a:rPr lang="en-US" dirty="0"/>
              <a:t>for </a:t>
            </a:r>
            <a:r>
              <a:rPr lang="en-US" dirty="0" err="1"/>
              <a:t>enum</a:t>
            </a:r>
            <a:r>
              <a:rPr lang="en-US" dirty="0"/>
              <a:t> value names and </a:t>
            </a:r>
            <a:r>
              <a:rPr lang="en-US" dirty="0" err="1"/>
              <a:t>enum</a:t>
            </a:r>
            <a:r>
              <a:rPr lang="en-US" dirty="0"/>
              <a:t> type names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</a:t>
            </a:r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(or suffix)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type or </a:t>
            </a:r>
            <a:r>
              <a:rPr lang="en-US" dirty="0" err="1"/>
              <a:t>enum</a:t>
            </a:r>
            <a:r>
              <a:rPr lang="en-US" dirty="0"/>
              <a:t> values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singular</a:t>
            </a:r>
            <a:r>
              <a:rPr lang="en-US" dirty="0"/>
              <a:t> names for </a:t>
            </a:r>
            <a:r>
              <a:rPr lang="en-US" dirty="0" err="1"/>
              <a:t>enums</a:t>
            </a:r>
            <a:endParaRPr lang="en-US" dirty="0"/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plural</a:t>
            </a:r>
            <a:r>
              <a:rPr lang="en-US" dirty="0"/>
              <a:t> name for </a:t>
            </a:r>
            <a:r>
              <a:rPr lang="en-US" dirty="0">
                <a:solidFill>
                  <a:srgbClr val="0070C0"/>
                </a:solidFill>
              </a:rPr>
              <a:t>bit fields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550" y="3457575"/>
            <a:ext cx="4572000" cy="1790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srgbClr val="C0504D"/>
                </a:solidFill>
                <a:latin typeface="Courier New" pitchFamily="49" charset="0"/>
              </a:rPr>
              <a:t>public </a:t>
            </a:r>
            <a:r>
              <a:rPr lang="en-US" sz="1600" b="1" dirty="0" err="1">
                <a:solidFill>
                  <a:srgbClr val="C0504D"/>
                </a:solidFill>
                <a:latin typeface="Courier New" pitchFamily="49" charset="0"/>
              </a:rPr>
              <a:t>enum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StatusMode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	{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Planned  = 1,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Active   = 2,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</a:t>
            </a:r>
            <a:r>
              <a:rPr 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InActive</a:t>
            </a: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= 4,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    		All      = 7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	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95288" y="1341438"/>
            <a:ext cx="7885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500" b="1">
                <a:solidFill>
                  <a:srgbClr val="0070C0"/>
                </a:solidFill>
                <a:latin typeface="Verdana" panose="020B0604030504040204" pitchFamily="34" charset="0"/>
              </a:rPr>
              <a:t>Use enum</a:t>
            </a:r>
            <a:r>
              <a:rPr lang="en-US" altLang="en-US" sz="1500">
                <a:solidFill>
                  <a:srgbClr val="0070C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500">
                <a:solidFill>
                  <a:srgbClr val="000000"/>
                </a:solidFill>
                <a:latin typeface="Verdana" panose="020B0604030504040204" pitchFamily="34" charset="0"/>
              </a:rPr>
              <a:t>instead using </a:t>
            </a: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numbers</a:t>
            </a:r>
            <a:r>
              <a:rPr lang="en-US" altLang="en-US" sz="1500">
                <a:solidFill>
                  <a:srgbClr val="000000"/>
                </a:solidFill>
                <a:latin typeface="Verdana" panose="020B0604030504040204" pitchFamily="34" charset="0"/>
              </a:rPr>
              <a:t> or </a:t>
            </a:r>
            <a:r>
              <a:rPr lang="en-US" altLang="en-US" sz="1500">
                <a:solidFill>
                  <a:srgbClr val="FF0000"/>
                </a:solidFill>
                <a:latin typeface="Verdana" panose="020B0604030504040204" pitchFamily="34" charset="0"/>
              </a:rPr>
              <a:t>strings</a:t>
            </a:r>
            <a:r>
              <a:rPr lang="en-US" altLang="en-US" sz="1500">
                <a:solidFill>
                  <a:srgbClr val="000000"/>
                </a:solidFill>
                <a:latin typeface="Verdana" panose="020B0604030504040204" pitchFamily="34" charset="0"/>
              </a:rPr>
              <a:t> to indicate discrete values.</a:t>
            </a:r>
            <a:endParaRPr lang="uk-UA" altLang="en-US" sz="15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 sz="1500" b="1">
              <a:solidFill>
                <a:srgbClr val="A50021"/>
              </a:solidFill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A50021"/>
                </a:solidFill>
                <a:latin typeface="Verdana" panose="020B0604030504040204" pitchFamily="34" charset="0"/>
              </a:rPr>
              <a:t>                               </a:t>
            </a:r>
            <a:r>
              <a:rPr lang="uk-UA" altLang="en-US" sz="1500" b="1">
                <a:solidFill>
                  <a:srgbClr val="A50021"/>
                </a:solidFill>
                <a:latin typeface="Verdana" panose="020B0604030504040204" pitchFamily="34" charset="0"/>
              </a:rPr>
              <a:t>Not good</a:t>
            </a:r>
            <a:r>
              <a:rPr lang="uk-UA" altLang="en-US" sz="150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C0504D"/>
                </a:solidFill>
                <a:latin typeface="Courier New" panose="02070309020205020404" pitchFamily="49" charset="0"/>
              </a:rPr>
              <a:t>			</a:t>
            </a:r>
            <a:endParaRPr lang="en-US" altLang="en-US" sz="15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 bwMode="auto">
          <a:xfrm>
            <a:off x="0" y="333375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Enum</a:t>
            </a:r>
            <a:endParaRPr lang="en-US" altLang="en-US" sz="2800" smtClean="0">
              <a:solidFill>
                <a:srgbClr val="C5F0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50" y="2133600"/>
            <a:ext cx="5561013" cy="3830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rgbClr val="C0504D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SendMail (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message, 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mailType)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b="1">
                <a:solidFill>
                  <a:srgbClr val="C0504D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( mailType 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>
                <a:solidFill>
                  <a:srgbClr val="336600"/>
                </a:solidFill>
                <a:latin typeface="Courier New" panose="02070309020205020404" pitchFamily="49" charset="0"/>
              </a:rPr>
              <a:t>Html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		     //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	        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>
                <a:solidFill>
                  <a:srgbClr val="336600"/>
                </a:solidFill>
                <a:latin typeface="Courier New" panose="02070309020205020404" pitchFamily="49" charset="0"/>
              </a:rPr>
              <a:t>PlainText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//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"</a:t>
            </a:r>
            <a:r>
              <a:rPr lang="en-US" altLang="en-US" sz="1500">
                <a:solidFill>
                  <a:srgbClr val="336600"/>
                </a:solidFill>
                <a:latin typeface="Courier New" panose="02070309020205020404" pitchFamily="49" charset="0"/>
              </a:rPr>
              <a:t>Attachment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//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 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>
                <a:solidFill>
                  <a:srgbClr val="C0504D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// </a:t>
            </a:r>
            <a:r>
              <a:rPr lang="en-US" altLang="en-US" sz="150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		    break;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0825" y="1836738"/>
            <a:ext cx="8893175" cy="483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uk-UA" altLang="en-US" sz="1400" b="1" dirty="0" err="1">
                <a:solidFill>
                  <a:srgbClr val="A50021"/>
                </a:solidFill>
                <a:latin typeface="Verdana" panose="020B0604030504040204" pitchFamily="34" charset="0"/>
              </a:rPr>
              <a:t>Good</a:t>
            </a:r>
            <a:r>
              <a:rPr lang="uk-UA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 err="1">
                <a:solidFill>
                  <a:srgbClr val="C0504D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{Html,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PlainText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Attachment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			public void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SendMail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C0504D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message,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b="1" dirty="0">
                <a:solidFill>
                  <a:srgbClr val="C0504D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mailType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MailType.Html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MailType.PlainText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MailType.Attachment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altLang="en-US" sz="1400" dirty="0">
                <a:solidFill>
                  <a:srgbClr val="C0504D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//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 something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break;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uk-UA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313" y="1196975"/>
            <a:ext cx="82804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hangingPunct="1">
              <a:defRPr/>
            </a:pPr>
            <a:r>
              <a:rPr lang="en-US" b="1" dirty="0">
                <a:latin typeface="Arial" charset="0"/>
                <a:cs typeface="Arial" charset="0"/>
              </a:rPr>
              <a:t>4.1. Single Line Comments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Use </a:t>
            </a:r>
            <a:r>
              <a:rPr lang="en-US" sz="1500" b="1" dirty="0">
                <a:latin typeface="Arial" charset="0"/>
                <a:cs typeface="Arial" charset="0"/>
              </a:rPr>
              <a:t>complete sentences</a:t>
            </a:r>
            <a:r>
              <a:rPr lang="en-US" sz="1500" dirty="0">
                <a:latin typeface="Arial" charset="0"/>
                <a:cs typeface="Arial" charset="0"/>
              </a:rPr>
              <a:t> when writing comments.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 Comments should be quite informative and understandable by other people 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500" dirty="0">
              <a:latin typeface="Arial" charset="0"/>
              <a:cs typeface="Arial" charset="0"/>
            </a:endParaRP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Always keeps the commenting </a:t>
            </a:r>
            <a:r>
              <a:rPr lang="en-US" sz="1500" b="1" dirty="0">
                <a:latin typeface="Arial" charset="0"/>
                <a:cs typeface="Arial" charset="0"/>
              </a:rPr>
              <a:t>up to date</a:t>
            </a:r>
            <a:r>
              <a:rPr lang="en-US" sz="1500" dirty="0">
                <a:latin typeface="Arial" charset="0"/>
                <a:cs typeface="Arial" charset="0"/>
              </a:rPr>
              <a:t> (</a:t>
            </a:r>
            <a:r>
              <a:rPr lang="en-US" sz="1500" b="1" dirty="0">
                <a:solidFill>
                  <a:srgbClr val="A50021"/>
                </a:solidFill>
                <a:latin typeface="Arial" charset="0"/>
                <a:cs typeface="Arial" charset="0"/>
              </a:rPr>
              <a:t>actual</a:t>
            </a:r>
            <a:r>
              <a:rPr lang="en-US" sz="1500" dirty="0">
                <a:latin typeface="Arial" charset="0"/>
                <a:cs typeface="Arial" charset="0"/>
              </a:rPr>
              <a:t>).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b="1" dirty="0">
                <a:latin typeface="Arial" charset="0"/>
                <a:cs typeface="Arial" charset="0"/>
              </a:rPr>
              <a:t>Avoid</a:t>
            </a:r>
            <a:r>
              <a:rPr lang="en-US" sz="1500" dirty="0">
                <a:latin typeface="Arial" charset="0"/>
                <a:cs typeface="Arial" charset="0"/>
              </a:rPr>
              <a:t> adding comments at the </a:t>
            </a:r>
            <a:r>
              <a:rPr lang="en-US" sz="1500" b="1" dirty="0">
                <a:solidFill>
                  <a:schemeClr val="accent2"/>
                </a:solidFill>
                <a:latin typeface="Arial" charset="0"/>
                <a:cs typeface="Arial" charset="0"/>
              </a:rPr>
              <a:t>end of a line</a:t>
            </a:r>
            <a:r>
              <a:rPr lang="en-US" sz="1500" dirty="0">
                <a:latin typeface="Arial" charset="0"/>
                <a:cs typeface="Arial" charset="0"/>
              </a:rPr>
              <a:t> of code (except </a:t>
            </a:r>
            <a:r>
              <a:rPr lang="en-US" sz="1500" dirty="0">
                <a:solidFill>
                  <a:schemeClr val="accent2"/>
                </a:solidFill>
                <a:latin typeface="Arial" charset="0"/>
                <a:cs typeface="Arial" charset="0"/>
              </a:rPr>
              <a:t>local variable</a:t>
            </a:r>
            <a:r>
              <a:rPr lang="en-US" sz="1500" dirty="0">
                <a:latin typeface="Arial" charset="0"/>
                <a:cs typeface="Arial" charset="0"/>
              </a:rPr>
              <a:t> declarations)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Use comments on </a:t>
            </a:r>
            <a:r>
              <a:rPr lang="en-US" sz="1500" b="1" dirty="0">
                <a:latin typeface="Arial" charset="0"/>
                <a:cs typeface="Arial" charset="0"/>
              </a:rPr>
              <a:t>important loops</a:t>
            </a:r>
            <a:r>
              <a:rPr lang="en-US" sz="1500" dirty="0">
                <a:latin typeface="Arial" charset="0"/>
                <a:cs typeface="Arial" charset="0"/>
              </a:rPr>
              <a:t> and </a:t>
            </a:r>
            <a:r>
              <a:rPr lang="en-US" sz="1500" b="1" dirty="0">
                <a:latin typeface="Arial" charset="0"/>
                <a:cs typeface="Arial" charset="0"/>
              </a:rPr>
              <a:t>logic branches</a:t>
            </a:r>
            <a:r>
              <a:rPr lang="en-US" sz="1500" dirty="0">
                <a:latin typeface="Arial" charset="0"/>
                <a:cs typeface="Arial" charset="0"/>
              </a:rPr>
              <a:t>.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Arial" charset="0"/>
                <a:cs typeface="Arial" charset="0"/>
              </a:rPr>
              <a:t>Comment all </a:t>
            </a:r>
            <a:r>
              <a:rPr lang="en-US" sz="1500" dirty="0">
                <a:solidFill>
                  <a:schemeClr val="accent2"/>
                </a:solidFill>
                <a:latin typeface="Arial" charset="0"/>
                <a:cs typeface="Arial" charset="0"/>
              </a:rPr>
              <a:t>private field</a:t>
            </a:r>
            <a:r>
              <a:rPr lang="en-US" sz="1500" dirty="0">
                <a:latin typeface="Arial" charset="0"/>
                <a:cs typeface="Arial" charset="0"/>
              </a:rPr>
              <a:t> declarations (// ).</a:t>
            </a:r>
          </a:p>
          <a:p>
            <a:pPr marL="285750" lvl="1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500" b="1" dirty="0">
                <a:latin typeface="Arial" charset="0"/>
                <a:cs typeface="Arial" charset="0"/>
              </a:rPr>
              <a:t>Block comments</a:t>
            </a:r>
            <a:r>
              <a:rPr lang="en-US" sz="15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1500" dirty="0">
                <a:latin typeface="Arial" charset="0"/>
                <a:cs typeface="Arial" charset="0"/>
              </a:rPr>
              <a:t>should usually be </a:t>
            </a:r>
            <a:r>
              <a:rPr lang="en-US" sz="1500" b="1" dirty="0">
                <a:solidFill>
                  <a:srgbClr val="FF0000"/>
                </a:solidFill>
                <a:latin typeface="Arial" charset="0"/>
                <a:cs typeface="Arial" charset="0"/>
              </a:rPr>
              <a:t>avoided</a:t>
            </a:r>
            <a:r>
              <a:rPr lang="en-US" sz="1500" dirty="0"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		/* Line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	 * Line 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 	 * Line 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500" dirty="0">
                <a:latin typeface="Courier New" pitchFamily="49" charset="0"/>
                <a:cs typeface="Arial" charset="0"/>
              </a:rPr>
              <a:t>  	 	 */</a:t>
            </a:r>
          </a:p>
          <a:p>
            <a:pPr eaLnBrk="1" hangingPunct="1">
              <a:defRPr/>
            </a:pP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Comments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670050" y="2349500"/>
            <a:ext cx="4572000" cy="584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level; // indentation level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size; // size of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23034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1800" b="1" dirty="0" smtClean="0"/>
              <a:t>4.2. XML Documentation</a:t>
            </a:r>
          </a:p>
          <a:p>
            <a:pPr eaLnBrk="1" hangingPunct="1">
              <a:defRPr/>
            </a:pPr>
            <a:r>
              <a:rPr lang="en-US" sz="1600" dirty="0" smtClean="0"/>
              <a:t>In </a:t>
            </a:r>
            <a:r>
              <a:rPr lang="en-US" sz="1600" dirty="0"/>
              <a:t>the </a:t>
            </a:r>
            <a:r>
              <a:rPr lang="en-US" sz="1600" dirty="0" err="1" smtClean="0"/>
              <a:t>.Net</a:t>
            </a:r>
            <a:r>
              <a:rPr lang="en-US" sz="1600" dirty="0" smtClean="0"/>
              <a:t> </a:t>
            </a:r>
            <a:r>
              <a:rPr lang="en-US" sz="1600" dirty="0" smtClean="0"/>
              <a:t>framework is </a:t>
            </a:r>
            <a:r>
              <a:rPr lang="en-US" sz="1600" dirty="0"/>
              <a:t>a </a:t>
            </a:r>
            <a:r>
              <a:rPr lang="en-US" sz="1600" b="1" dirty="0">
                <a:solidFill>
                  <a:srgbClr val="0070C0"/>
                </a:solidFill>
              </a:rPr>
              <a:t>documentation generation system based on </a:t>
            </a:r>
            <a:r>
              <a:rPr lang="en-US" sz="1600" b="1" dirty="0" smtClean="0">
                <a:solidFill>
                  <a:srgbClr val="0070C0"/>
                </a:solidFill>
              </a:rPr>
              <a:t>XML comments</a:t>
            </a:r>
            <a:r>
              <a:rPr lang="en-US" sz="1600" dirty="0" smtClean="0"/>
              <a:t>. </a:t>
            </a:r>
          </a:p>
          <a:p>
            <a:pPr eaLnBrk="1" hangingPunct="1">
              <a:defRPr/>
            </a:pPr>
            <a:r>
              <a:rPr lang="en-US" sz="1600" kern="1200" dirty="0" smtClean="0">
                <a:latin typeface="Verdana" pitchFamily="34" charset="0"/>
              </a:rPr>
              <a:t>At </a:t>
            </a:r>
            <a:r>
              <a:rPr lang="en-US" sz="1600" kern="1200" dirty="0">
                <a:latin typeface="Verdana" pitchFamily="34" charset="0"/>
              </a:rPr>
              <a:t>the beginning </a:t>
            </a:r>
            <a:r>
              <a:rPr lang="en-US" sz="16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of every </a:t>
            </a:r>
            <a:r>
              <a:rPr lang="en-US" sz="1600" b="1" kern="1200" dirty="0">
                <a:solidFill>
                  <a:srgbClr val="0070C0"/>
                </a:solidFill>
                <a:latin typeface="Verdana" pitchFamily="34" charset="0"/>
              </a:rPr>
              <a:t>construction part of c</a:t>
            </a:r>
            <a:r>
              <a:rPr lang="en-US" sz="1500" b="1" kern="1200" dirty="0">
                <a:solidFill>
                  <a:srgbClr val="0070C0"/>
                </a:solidFill>
                <a:latin typeface="Verdana" pitchFamily="34" charset="0"/>
              </a:rPr>
              <a:t>ode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(class, method, property, function or protected field declaration, etc.) use 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“&lt;</a:t>
            </a:r>
            <a:r>
              <a:rPr lang="en-US" sz="1500" kern="1200" dirty="0">
                <a:solidFill>
                  <a:srgbClr val="0070C0"/>
                </a:solidFill>
                <a:latin typeface="Courier New" pitchFamily="49" charset="0"/>
              </a:rPr>
              <a:t>summary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&gt;” 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XML commenting tag (</a:t>
            </a:r>
            <a:r>
              <a:rPr lang="en-US" sz="1500" kern="1200" dirty="0">
                <a:solidFill>
                  <a:srgbClr val="0070C0"/>
                </a:solidFill>
                <a:latin typeface="Verdana" pitchFamily="34" charset="0"/>
              </a:rPr>
              <a:t>type “///” </a:t>
            </a:r>
            <a:r>
              <a:rPr lang="en-US" sz="1500" kern="1200" dirty="0">
                <a:solidFill>
                  <a:prstClr val="black"/>
                </a:solidFill>
                <a:latin typeface="Verdana" pitchFamily="34" charset="0"/>
              </a:rPr>
              <a:t>for a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utomatically generation)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Provide descriptions of </a:t>
            </a:r>
            <a:r>
              <a:rPr lang="en-US" sz="15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parameters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 and </a:t>
            </a:r>
            <a:r>
              <a:rPr lang="en-US" sz="15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return value </a:t>
            </a:r>
            <a:r>
              <a:rPr lang="en-US" sz="15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itchFamily="34" charset="0"/>
              </a:rPr>
              <a:t>of methods and functions in the corresponding tags. </a:t>
            </a:r>
            <a:endParaRPr lang="en-US" sz="1500" kern="1200" dirty="0" smtClean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sz="1600" dirty="0"/>
              <a:t>Documentation can </a:t>
            </a:r>
            <a:r>
              <a:rPr lang="en-US" sz="1600" dirty="0" smtClean="0"/>
              <a:t>be </a:t>
            </a:r>
            <a:r>
              <a:rPr lang="en-US" sz="1600" dirty="0"/>
              <a:t>generated using the 'documentation' item in the #develop 'build' menu. </a:t>
            </a:r>
            <a:r>
              <a:rPr lang="en-US" sz="1600" dirty="0" smtClean="0"/>
              <a:t>The documentation </a:t>
            </a:r>
            <a:r>
              <a:rPr lang="en-US" sz="1600" dirty="0"/>
              <a:t>generated is in </a:t>
            </a:r>
            <a:r>
              <a:rPr lang="en-US" sz="1600" dirty="0" err="1"/>
              <a:t>HTMLHelp</a:t>
            </a:r>
            <a:r>
              <a:rPr lang="en-US" sz="1600" dirty="0"/>
              <a:t> format.</a:t>
            </a:r>
            <a:endParaRPr lang="en-US" sz="1500" kern="1200" dirty="0" smtClean="0">
              <a:solidFill>
                <a:prstClr val="black">
                  <a:lumMod val="75000"/>
                  <a:lumOff val="25000"/>
                </a:prstClr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</a:rPr>
              <a:t>  </a:t>
            </a:r>
            <a:endParaRPr lang="en-US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25463" y="3860800"/>
            <a:ext cx="8208962" cy="25542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&lt;summary&gt;</a:t>
            </a:r>
          </a:p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Checks that stored procedure exists in the database</a:t>
            </a:r>
          </a:p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&lt;/summary&gt;</a:t>
            </a:r>
          </a:p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</a:t>
            </a:r>
            <a:r>
              <a:rPr lang="en-US" alt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param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 name="</a:t>
            </a:r>
            <a:r>
              <a:rPr lang="en-US" alt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stProcName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"&gt;Name of the stored procedure&lt;/</a:t>
            </a:r>
            <a:r>
              <a:rPr lang="en-US" altLang="en-US" sz="16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param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/// &lt;returns&gt;true if the procedure exists&lt;/returns&gt;</a:t>
            </a:r>
          </a:p>
          <a:p>
            <a:pPr eaLnBrk="1" hangingPunct="1"/>
            <a:r>
              <a:rPr lang="en-US" altLang="en-US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  	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CheckSPExists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(string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stProcName</a:t>
            </a:r>
            <a:r>
              <a:rPr lang="en-US" altLang="en-US" sz="1600" b="1" dirty="0" smtClean="0">
                <a:solidFill>
                  <a:srgbClr val="404040"/>
                </a:solidFill>
                <a:latin typeface="Courier New" panose="02070309020205020404" pitchFamily="49" charset="0"/>
              </a:rPr>
              <a:t>) </a:t>
            </a:r>
            <a:endParaRPr lang="en-US" altLang="en-US" sz="1600" b="1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   		. . .</a:t>
            </a:r>
          </a:p>
          <a:p>
            <a:pPr eaLnBrk="1" hangingPunct="1"/>
            <a:r>
              <a:rPr lang="en-US" altLang="en-US" sz="1600" b="1" dirty="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4"/>
          <p:cNvSpPr>
            <a:spLocks noGrp="1"/>
          </p:cNvSpPr>
          <p:nvPr>
            <p:ph idx="1"/>
          </p:nvPr>
        </p:nvSpPr>
        <p:spPr bwMode="auto">
          <a:xfrm>
            <a:off x="539750" y="1125538"/>
            <a:ext cx="8229600" cy="53990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1400" b="1" kern="1200" dirty="0">
                <a:solidFill>
                  <a:prstClr val="black"/>
                </a:solidFill>
                <a:latin typeface="Verdana" pitchFamily="34" charset="0"/>
              </a:rPr>
              <a:t>5</a:t>
            </a:r>
            <a:r>
              <a:rPr lang="en-US" altLang="en-US" sz="1400" b="1" kern="1200" dirty="0" smtClean="0">
                <a:solidFill>
                  <a:prstClr val="black"/>
                </a:solidFill>
                <a:latin typeface="Verdana" pitchFamily="34" charset="0"/>
              </a:rPr>
              <a:t>.1. Exception handling. Best practices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Never do a "</a:t>
            </a:r>
            <a:r>
              <a:rPr lang="en-US" altLang="en-US" sz="1400" b="1" kern="1200" dirty="0" smtClean="0">
                <a:solidFill>
                  <a:srgbClr val="C0504D"/>
                </a:solidFill>
                <a:latin typeface="Verdana" pitchFamily="34" charset="0"/>
              </a:rPr>
              <a:t>catch exception and do nothing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.”</a:t>
            </a:r>
            <a:endParaRPr lang="ru-RU" altLang="en-US" sz="1400" kern="1200" dirty="0" smtClean="0">
              <a:solidFill>
                <a:prstClr val="black"/>
              </a:solidFill>
              <a:latin typeface="Verdana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Give a </a:t>
            </a:r>
            <a:r>
              <a:rPr lang="en-US" altLang="en-US" sz="1400" b="1" kern="1200" dirty="0" smtClean="0">
                <a:solidFill>
                  <a:prstClr val="black"/>
                </a:solidFill>
                <a:latin typeface="Verdana" pitchFamily="34" charset="0"/>
              </a:rPr>
              <a:t>friendly message to the user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, but </a:t>
            </a:r>
            <a:r>
              <a:rPr lang="en-US" altLang="en-US" sz="1400" kern="1200" dirty="0" smtClean="0">
                <a:solidFill>
                  <a:srgbClr val="C0504D"/>
                </a:solidFill>
                <a:latin typeface="Verdana" pitchFamily="34" charset="0"/>
              </a:rPr>
              <a:t>log the actual error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 with all possible details about the error, including the time it occurred, the method and class name, etc.</a:t>
            </a:r>
            <a:endParaRPr lang="ru-RU" altLang="en-US" sz="1400" kern="1200" dirty="0" smtClean="0">
              <a:solidFill>
                <a:prstClr val="black"/>
              </a:solidFill>
              <a:latin typeface="Verdana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Catch only the </a:t>
            </a:r>
            <a:r>
              <a:rPr lang="en-US" altLang="en-US" sz="1400" b="1" kern="1200" dirty="0" smtClean="0">
                <a:solidFill>
                  <a:srgbClr val="C0504D"/>
                </a:solidFill>
                <a:latin typeface="Verdana" pitchFamily="34" charset="0"/>
              </a:rPr>
              <a:t>specific exceptions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, not generic exceptions.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Exceptions should be handled </a:t>
            </a:r>
            <a:r>
              <a:rPr lang="en-US" altLang="en-US" sz="1400" b="1" kern="1200" dirty="0" smtClean="0">
                <a:solidFill>
                  <a:prstClr val="black"/>
                </a:solidFill>
                <a:latin typeface="Verdana" pitchFamily="34" charset="0"/>
              </a:rPr>
              <a:t>from more specific to less specific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 (e.g. </a:t>
            </a:r>
            <a:r>
              <a:rPr lang="en-US" altLang="en-US" sz="1400" kern="1200" dirty="0" err="1" smtClean="0">
                <a:solidFill>
                  <a:prstClr val="black"/>
                </a:solidFill>
                <a:latin typeface="Verdana" pitchFamily="34" charset="0"/>
              </a:rPr>
              <a:t>SQLException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 first and then general exception).</a:t>
            </a:r>
            <a:endParaRPr lang="ru-RU" altLang="en-US" sz="1400" kern="1200" dirty="0" smtClean="0">
              <a:solidFill>
                <a:prstClr val="black"/>
              </a:solidFill>
              <a:latin typeface="Verdana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latin typeface="Verdana" pitchFamily="34" charset="0"/>
              </a:rPr>
              <a:t>Don’t catch </a:t>
            </a:r>
            <a:r>
              <a:rPr lang="en-US" altLang="en-US" sz="1400" b="1" kern="1200" dirty="0" smtClean="0">
                <a:solidFill>
                  <a:srgbClr val="C0504D"/>
                </a:solidFill>
                <a:latin typeface="Verdana" pitchFamily="34" charset="0"/>
              </a:rPr>
              <a:t>general exceptions in all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 your methods. </a:t>
            </a:r>
            <a:endParaRPr lang="ru-RU" altLang="en-US" sz="1400" kern="1200" dirty="0" smtClean="0">
              <a:solidFill>
                <a:prstClr val="black"/>
              </a:solidFill>
              <a:latin typeface="Verdana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latin typeface="Verdana" pitchFamily="34" charset="0"/>
              </a:rPr>
              <a:t>Don’t write 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try-catch </a:t>
            </a:r>
            <a:r>
              <a:rPr lang="en-US" altLang="en-US" sz="1400" b="1" kern="1200" dirty="0" smtClean="0">
                <a:solidFill>
                  <a:prstClr val="black"/>
                </a:solidFill>
                <a:latin typeface="Verdana" pitchFamily="34" charset="0"/>
              </a:rPr>
              <a:t>in all your methods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. For example, if you are writing into a file, handle only </a:t>
            </a:r>
            <a:r>
              <a:rPr lang="en-US" altLang="en-US" sz="1400" kern="1200" dirty="0" err="1" smtClean="0">
                <a:solidFill>
                  <a:prstClr val="black"/>
                </a:solidFill>
                <a:latin typeface="Verdana" pitchFamily="34" charset="0"/>
              </a:rPr>
              <a:t>FileIOException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.</a:t>
            </a:r>
            <a:endParaRPr lang="ru-RU" altLang="en-US" sz="1400" kern="1200" dirty="0" smtClean="0">
              <a:solidFill>
                <a:prstClr val="black"/>
              </a:solidFill>
              <a:latin typeface="Verdana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latin typeface="Verdana" pitchFamily="34" charset="0"/>
              </a:rPr>
              <a:t>Do not write 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very </a:t>
            </a:r>
            <a:r>
              <a:rPr lang="en-US" altLang="en-US" sz="1400" b="1" kern="1200" dirty="0" smtClean="0">
                <a:solidFill>
                  <a:prstClr val="black"/>
                </a:solidFill>
                <a:latin typeface="Verdana" pitchFamily="34" charset="0"/>
              </a:rPr>
              <a:t>large try-catch blocks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.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You may write your own </a:t>
            </a:r>
            <a:r>
              <a:rPr lang="en-US" altLang="en-US" sz="1400" kern="1200" dirty="0" smtClean="0">
                <a:solidFill>
                  <a:srgbClr val="C0504D"/>
                </a:solidFill>
                <a:latin typeface="Verdana" pitchFamily="34" charset="0"/>
              </a:rPr>
              <a:t>custom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 exception classes in your application.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Don’t derive your custom exceptions from the base class </a:t>
            </a:r>
            <a:r>
              <a:rPr lang="en-US" altLang="en-US" sz="1400" kern="1200" dirty="0" err="1" smtClean="0">
                <a:solidFill>
                  <a:srgbClr val="A50021"/>
                </a:solidFill>
                <a:latin typeface="Courier New" pitchFamily="49" charset="0"/>
              </a:rPr>
              <a:t>SystemException</a:t>
            </a:r>
            <a:r>
              <a:rPr lang="en-US" altLang="en-US" sz="1400" kern="1200" dirty="0" smtClean="0">
                <a:solidFill>
                  <a:prstClr val="black"/>
                </a:solidFill>
                <a:latin typeface="Verdana" pitchFamily="34" charset="0"/>
              </a:rPr>
              <a:t>. Instead, inherit from </a:t>
            </a:r>
            <a:r>
              <a:rPr lang="en-US" altLang="en-US" sz="1400" kern="1200" dirty="0" err="1" smtClean="0">
                <a:solidFill>
                  <a:prstClr val="black"/>
                </a:solidFill>
                <a:latin typeface="Courier New" pitchFamily="49" charset="0"/>
              </a:rPr>
              <a:t>ApplicationException</a:t>
            </a:r>
            <a:endParaRPr lang="en-US" altLang="en-US" sz="1400" dirty="0" smtClean="0"/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 bwMode="auto">
          <a:xfrm>
            <a:off x="107950" y="260350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       Exception Handling</a:t>
            </a:r>
            <a:endParaRPr lang="en-US" altLang="en-US" sz="2800" smtClean="0">
              <a:solidFill>
                <a:srgbClr val="C5F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68413"/>
            <a:ext cx="8586788" cy="50244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uk-UA" altLang="en-US" sz="1600" b="1" kern="0" dirty="0" err="1" smtClean="0">
                <a:solidFill>
                  <a:srgbClr val="A50021"/>
                </a:solidFill>
                <a:cs typeface="Arial" charset="0"/>
              </a:rPr>
              <a:t>Not</a:t>
            </a:r>
            <a:r>
              <a:rPr lang="uk-UA" altLang="en-US" sz="1600" b="1" kern="0" dirty="0" smtClean="0">
                <a:solidFill>
                  <a:srgbClr val="A50021"/>
                </a:solidFill>
                <a:cs typeface="Arial" charset="0"/>
              </a:rPr>
              <a:t> </a:t>
            </a:r>
            <a:r>
              <a:rPr lang="uk-UA" altLang="en-US" sz="1600" b="1" kern="0" dirty="0" err="1" smtClean="0">
                <a:solidFill>
                  <a:srgbClr val="A50021"/>
                </a:solidFill>
                <a:cs typeface="Arial" charset="0"/>
              </a:rPr>
              <a:t>Good</a:t>
            </a:r>
            <a:r>
              <a:rPr lang="uk-UA" altLang="en-US" sz="1600" kern="0" dirty="0" smtClean="0">
                <a:cs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kern="0" dirty="0" smtClean="0">
                <a:solidFill>
                  <a:schemeClr val="accent2"/>
                </a:solidFill>
                <a:latin typeface="Courier New" pitchFamily="49" charset="0"/>
              </a:rPr>
              <a:t>			void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ReadFromFile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fileName</a:t>
            </a:r>
            <a:r>
              <a:rPr lang="en-US" altLang="en-US" sz="1600" kern="0" dirty="0" smtClean="0">
                <a:latin typeface="Courier New" pitchFamily="49" charset="0"/>
              </a:rPr>
              <a:t>)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</a:t>
            </a:r>
            <a:r>
              <a:rPr lang="en-US" altLang="en-US" sz="1600" b="1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  				// read from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altLang="en-US" sz="1600" kern="0" dirty="0" smtClean="0">
                <a:latin typeface="Courier New" pitchFamily="49" charset="0"/>
              </a:rPr>
              <a:t> (Exception ex)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  			   // </a:t>
            </a:r>
            <a:r>
              <a:rPr lang="en-US" altLang="en-US" sz="1600" kern="0" dirty="0" smtClean="0">
                <a:solidFill>
                  <a:schemeClr val="hlink"/>
                </a:solidFill>
                <a:latin typeface="Courier New" pitchFamily="49" charset="0"/>
              </a:rPr>
              <a:t>Catching general exception is bad...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solidFill>
                  <a:schemeClr val="hlink"/>
                </a:solidFill>
                <a:latin typeface="Courier New" pitchFamily="49" charset="0"/>
              </a:rPr>
              <a:t>				   // we will never know whether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  			   // </a:t>
            </a:r>
            <a:r>
              <a:rPr lang="en-US" altLang="en-US" sz="1600" kern="0" dirty="0" smtClean="0">
                <a:solidFill>
                  <a:schemeClr val="hlink"/>
                </a:solidFill>
                <a:latin typeface="Courier New" pitchFamily="49" charset="0"/>
              </a:rPr>
              <a:t>was a file error or some other error</a:t>
            </a:r>
            <a:r>
              <a:rPr lang="en-US" altLang="en-US" sz="16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  		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				   // </a:t>
            </a:r>
            <a:r>
              <a:rPr lang="en-US" altLang="en-US" sz="1600" kern="0" dirty="0" smtClean="0">
                <a:solidFill>
                  <a:schemeClr val="hlink"/>
                </a:solidFill>
                <a:latin typeface="Courier New" pitchFamily="49" charset="0"/>
              </a:rPr>
              <a:t>Here you are hiding an exception</a:t>
            </a:r>
            <a:r>
              <a:rPr lang="en-US" altLang="en-US" sz="1600" kern="0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  			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	return</a:t>
            </a:r>
            <a:r>
              <a:rPr lang="en-US" altLang="en-US" sz="1600" kern="0" dirty="0" smtClean="0">
                <a:latin typeface="Courier New" pitchFamily="49" charset="0"/>
              </a:rPr>
              <a:t> "";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  	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kern="0" dirty="0" smtClean="0">
                <a:latin typeface="Courier New" pitchFamily="49" charset="0"/>
              </a:rPr>
              <a:t>			}</a:t>
            </a:r>
          </a:p>
        </p:txBody>
      </p:sp>
      <p:sp>
        <p:nvSpPr>
          <p:cNvPr id="38915" name="Title 3"/>
          <p:cNvSpPr>
            <a:spLocks noGrp="1"/>
          </p:cNvSpPr>
          <p:nvPr>
            <p:ph type="title"/>
          </p:nvPr>
        </p:nvSpPr>
        <p:spPr bwMode="auto">
          <a:xfrm>
            <a:off x="107950" y="260350"/>
            <a:ext cx="822960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       Exception Handling</a:t>
            </a:r>
            <a:endParaRPr lang="en-US" altLang="en-US" sz="2800" smtClean="0">
              <a:solidFill>
                <a:srgbClr val="C5F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750" y="11588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50825" y="1052513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Establish and use a </a:t>
            </a:r>
            <a:r>
              <a:rPr lang="en-US" sz="1500" b="1" kern="0" dirty="0" smtClean="0">
                <a:cs typeface="Arial" charset="0"/>
              </a:rPr>
              <a:t>standard size</a:t>
            </a:r>
            <a:r>
              <a:rPr lang="en-US" sz="1500" kern="0" dirty="0" smtClean="0">
                <a:cs typeface="Arial" charset="0"/>
              </a:rPr>
              <a:t> for an indent through the project.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Default </a:t>
            </a:r>
            <a:r>
              <a:rPr lang="en-US" sz="1500" kern="0" dirty="0" smtClean="0">
                <a:solidFill>
                  <a:schemeClr val="accent2"/>
                </a:solidFill>
                <a:cs typeface="Arial" charset="0"/>
              </a:rPr>
              <a:t>indent</a:t>
            </a:r>
            <a:r>
              <a:rPr lang="en-US" sz="1500" kern="0" dirty="0" smtClean="0">
                <a:cs typeface="Arial" charset="0"/>
              </a:rPr>
              <a:t> - tab size (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4 space</a:t>
            </a:r>
            <a:r>
              <a:rPr lang="en-US" sz="1500" kern="0" dirty="0" smtClean="0">
                <a:cs typeface="Arial" charset="0"/>
              </a:rPr>
              <a:t> characters).	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Line of code - 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less than 80 characters</a:t>
            </a:r>
            <a:endParaRPr lang="en-US" sz="1500" kern="0" dirty="0" smtClean="0">
              <a:cs typeface="Arial" charset="0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500" kern="0" dirty="0" smtClean="0">
                <a:cs typeface="Arial" charset="0"/>
              </a:rPr>
              <a:t>Align </a:t>
            </a:r>
            <a:r>
              <a:rPr lang="en-US" sz="1500" b="1" kern="0" dirty="0" smtClean="0">
                <a:solidFill>
                  <a:schemeClr val="accent2"/>
                </a:solidFill>
                <a:cs typeface="Arial" charset="0"/>
              </a:rPr>
              <a:t>open and close braces</a:t>
            </a:r>
            <a:r>
              <a:rPr lang="en-US" sz="1500" kern="0" dirty="0" smtClean="0">
                <a:cs typeface="Arial" charset="0"/>
              </a:rPr>
              <a:t> vertically 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kern="0" dirty="0" smtClean="0">
                <a:latin typeface="Courier New" pitchFamily="49" charset="0"/>
              </a:rPr>
              <a:t>  </a:t>
            </a:r>
            <a:r>
              <a:rPr lang="en-US" sz="1500" kern="0" dirty="0" smtClean="0">
                <a:latin typeface="Courier New" pitchFamily="49" charset="0"/>
              </a:rPr>
              <a:t>	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 = 0; 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 &lt; NUMOBJECT; </a:t>
            </a:r>
            <a:r>
              <a:rPr lang="en-US" sz="1500" kern="0" dirty="0" err="1" smtClean="0">
                <a:latin typeface="Courier New" pitchFamily="49" charset="0"/>
              </a:rPr>
              <a:t>i</a:t>
            </a:r>
            <a:r>
              <a:rPr lang="en-US" sz="1500" kern="0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cs typeface="Arial" charset="0"/>
              </a:rPr>
              <a:t>Indent code</a:t>
            </a:r>
            <a:r>
              <a:rPr lang="en-US" sz="1500" kern="0" dirty="0" smtClean="0">
                <a:cs typeface="Arial" charset="0"/>
              </a:rPr>
              <a:t> along lines of logical construction: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reportId</a:t>
            </a:r>
            <a:r>
              <a:rPr lang="en-US" sz="1500" kern="0" dirty="0" smtClean="0">
                <a:latin typeface="Courier New" pitchFamily="49" charset="0"/>
              </a:rPr>
              <a:t> != </a:t>
            </a:r>
            <a:r>
              <a:rPr lang="en-US" sz="1500" kern="0" dirty="0" err="1" smtClean="0">
                <a:latin typeface="Courier New" pitchFamily="49" charset="0"/>
              </a:rPr>
              <a:t>BaseTable.INVALIDPK</a:t>
            </a:r>
            <a:r>
              <a:rPr lang="en-US" sz="1500" kern="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   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    </a:t>
            </a:r>
            <a:r>
              <a:rPr lang="en-US" sz="1500" kern="0" dirty="0" err="1" smtClean="0">
                <a:latin typeface="Courier New" pitchFamily="49" charset="0"/>
              </a:rPr>
              <a:t>recReport</a:t>
            </a:r>
            <a:r>
              <a:rPr lang="en-US" sz="1500" kern="0" dirty="0" smtClean="0">
                <a:latin typeface="Courier New" pitchFamily="49" charset="0"/>
              </a:rPr>
              <a:t> = </a:t>
            </a:r>
            <a:r>
              <a:rPr lang="en-US" sz="1500" kern="0" dirty="0" err="1" smtClean="0">
                <a:latin typeface="Courier New" pitchFamily="49" charset="0"/>
              </a:rPr>
              <a:t>RepManager.GetRecordByPK</a:t>
            </a:r>
            <a:r>
              <a:rPr lang="en-US" sz="1500" kern="0" dirty="0" smtClean="0">
                <a:latin typeface="Courier New" pitchFamily="49" charset="0"/>
              </a:rPr>
              <a:t>(</a:t>
            </a:r>
            <a:r>
              <a:rPr lang="en-US" sz="1500" kern="0" dirty="0" err="1" smtClean="0">
                <a:latin typeface="Courier New" pitchFamily="49" charset="0"/>
              </a:rPr>
              <a:t>reportId</a:t>
            </a:r>
            <a:r>
              <a:rPr lang="en-US" sz="1500" kern="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catch</a:t>
            </a:r>
            <a:r>
              <a:rPr lang="en-US" sz="1500" kern="0" dirty="0" smtClean="0">
                <a:latin typeface="Courier New" pitchFamily="49" charset="0"/>
              </a:rPr>
              <a:t> (Exception ex)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    </a:t>
            </a:r>
            <a:r>
              <a:rPr lang="en-US" sz="1500" kern="0" dirty="0" err="1" smtClean="0">
                <a:latin typeface="Courier New" pitchFamily="49" charset="0"/>
              </a:rPr>
              <a:t>HandleException</a:t>
            </a:r>
            <a:r>
              <a:rPr lang="en-US" sz="1500" kern="0" dirty="0" smtClean="0">
                <a:latin typeface="Courier New" pitchFamily="49" charset="0"/>
              </a:rPr>
              <a:t>(ex);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    </a:t>
            </a:r>
            <a:r>
              <a:rPr lang="en-US" sz="1500" kern="0" dirty="0" err="1" smtClean="0">
                <a:latin typeface="Courier New" pitchFamily="49" charset="0"/>
              </a:rPr>
              <a:t>recReport</a:t>
            </a:r>
            <a:r>
              <a:rPr lang="en-US" sz="1500" kern="0" dirty="0" smtClean="0">
                <a:latin typeface="Courier New" pitchFamily="49" charset="0"/>
              </a:rPr>
              <a:t> = </a:t>
            </a:r>
            <a:r>
              <a:rPr lang="en-US" sz="1500" b="1" kern="0" dirty="0" smtClean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1500" kern="0" dirty="0" err="1" smtClean="0">
                <a:latin typeface="Courier New" pitchFamily="49" charset="0"/>
              </a:rPr>
              <a:t>RecReports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 }</a:t>
            </a:r>
          </a:p>
        </p:txBody>
      </p:sp>
      <p:grpSp>
        <p:nvGrpSpPr>
          <p:cNvPr id="39940" name="Группа 3"/>
          <p:cNvGrpSpPr>
            <a:grpSpLocks/>
          </p:cNvGrpSpPr>
          <p:nvPr/>
        </p:nvGrpSpPr>
        <p:grpSpPr bwMode="auto">
          <a:xfrm>
            <a:off x="6172200" y="2514600"/>
            <a:ext cx="1600200" cy="1079500"/>
            <a:chOff x="7391400" y="2514600"/>
            <a:chExt cx="1600200" cy="1079500"/>
          </a:xfrm>
        </p:grpSpPr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7391400" y="2743200"/>
              <a:ext cx="1600200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chemeClr val="accent2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altLang="en-US" sz="1500">
                  <a:latin typeface="Courier New" panose="02070309020205020404" pitchFamily="49" charset="0"/>
                </a:rPr>
                <a:t> (…) {</a:t>
              </a:r>
            </a:p>
            <a:p>
              <a:pPr eaLnBrk="1" hangingPunct="1"/>
              <a:r>
                <a:rPr lang="en-US" altLang="en-US" sz="1500">
                  <a:latin typeface="Courier New" panose="02070309020205020404" pitchFamily="49" charset="0"/>
                </a:rPr>
                <a:t>    . . .</a:t>
              </a:r>
            </a:p>
            <a:p>
              <a:pPr eaLnBrk="1" hangingPunct="1"/>
              <a:r>
                <a:rPr lang="en-US" altLang="en-US" sz="1500">
                  <a:latin typeface="Courier New" panose="02070309020205020404" pitchFamily="49" charset="0"/>
                </a:rPr>
                <a:t>}</a:t>
              </a:r>
              <a:endParaRPr lang="uk-UA" altLang="en-US" sz="1500">
                <a:latin typeface="Courier New" panose="02070309020205020404" pitchFamily="49" charset="0"/>
              </a:endParaRPr>
            </a:p>
          </p:txBody>
        </p:sp>
        <p:sp>
          <p:nvSpPr>
            <p:cNvPr id="39942" name="Line 5"/>
            <p:cNvSpPr>
              <a:spLocks noChangeShapeType="1"/>
            </p:cNvSpPr>
            <p:nvPr/>
          </p:nvSpPr>
          <p:spPr bwMode="auto">
            <a:xfrm flipH="1">
              <a:off x="74549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>
              <a:off x="7607300" y="2514600"/>
              <a:ext cx="1079500" cy="107950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0" y="16002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en-US" sz="1500" kern="0" smtClean="0">
                <a:solidFill>
                  <a:schemeClr val="accent2"/>
                </a:solidFill>
                <a:cs typeface="Arial" charset="0"/>
              </a:rPr>
              <a:t>Break</a:t>
            </a:r>
            <a:r>
              <a:rPr lang="en-US" sz="1500" kern="0" smtClean="0">
                <a:cs typeface="Arial" charset="0"/>
              </a:rPr>
              <a:t>  </a:t>
            </a:r>
            <a:r>
              <a:rPr lang="en-US" sz="1500" b="1" kern="0" smtClean="0">
                <a:cs typeface="Arial" charset="0"/>
              </a:rPr>
              <a:t>long statement</a:t>
            </a:r>
            <a:r>
              <a:rPr lang="en-US" sz="1500" kern="0" smtClean="0">
                <a:cs typeface="Arial" charset="0"/>
              </a:rPr>
              <a:t> it to several lines and use </a:t>
            </a:r>
            <a:r>
              <a:rPr lang="en-US" sz="1500" kern="0" smtClean="0">
                <a:solidFill>
                  <a:srgbClr val="A50021"/>
                </a:solidFill>
                <a:cs typeface="Arial" charset="0"/>
              </a:rPr>
              <a:t>double</a:t>
            </a:r>
            <a:r>
              <a:rPr lang="en-US" sz="1500" kern="0" smtClean="0">
                <a:cs typeface="Arial" charset="0"/>
              </a:rPr>
              <a:t> indenting in next lines. </a:t>
            </a:r>
          </a:p>
          <a:p>
            <a:pPr lvl="1"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kern="0" smtClean="0">
                <a:latin typeface="Courier New" pitchFamily="49" charset="0"/>
                <a:cs typeface="Arial" charset="0"/>
              </a:rPr>
              <a:t>  </a:t>
            </a:r>
            <a:r>
              <a:rPr lang="en-US" sz="1500" kern="0" smtClean="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if</a:t>
            </a:r>
            <a:r>
              <a:rPr lang="en-US" sz="1500" kern="0" smtClean="0">
                <a:latin typeface="Courier New" pitchFamily="49" charset="0"/>
                <a:cs typeface="Arial" charset="0"/>
              </a:rPr>
              <a:t> (Member.Address.Room != null &amp;&amp; Member.Address.Room != "" &amp;&amp;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      	(Member.Address.Sect &gt; 0 || Member.Address.BuildNo &gt; 0))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     Member.Address.Normalize();</a:t>
            </a:r>
          </a:p>
          <a:p>
            <a:pPr lvl="1" eaLnBrk="1" hangingPunct="1">
              <a:spcBef>
                <a:spcPct val="70000"/>
              </a:spcBef>
              <a:buFont typeface="Wingdings" pitchFamily="2" charset="2"/>
              <a:buChar char="§"/>
              <a:defRPr/>
            </a:pPr>
            <a:r>
              <a:rPr lang="en-US" sz="1500" kern="0" smtClean="0">
                <a:solidFill>
                  <a:srgbClr val="C00000"/>
                </a:solidFill>
                <a:cs typeface="Arial" charset="0"/>
              </a:rPr>
              <a:t>Break</a:t>
            </a:r>
            <a:r>
              <a:rPr lang="en-US" sz="1500" kern="0" smtClean="0">
                <a:cs typeface="Arial" charset="0"/>
              </a:rPr>
              <a:t> </a:t>
            </a:r>
            <a:r>
              <a:rPr lang="en-US" sz="1500" b="1" kern="0" smtClean="0">
                <a:cs typeface="Arial" charset="0"/>
              </a:rPr>
              <a:t>long statement</a:t>
            </a:r>
            <a:r>
              <a:rPr lang="en-US" sz="1500" kern="0" smtClean="0">
                <a:cs typeface="Arial" charset="0"/>
              </a:rPr>
              <a:t> with logical code structure.</a:t>
            </a:r>
          </a:p>
          <a:p>
            <a:pPr lvl="1" eaLnBrk="1" hangingPunct="1">
              <a:spcBef>
                <a:spcPct val="70000"/>
              </a:spcBef>
              <a:buFont typeface="Arial" charset="0"/>
              <a:buNone/>
              <a:defRPr/>
            </a:pPr>
            <a:r>
              <a:rPr lang="en-US" sz="1500" kern="0" smtClean="0">
                <a:cs typeface="Arial" charset="0"/>
              </a:rPr>
              <a:t>     </a:t>
            </a:r>
            <a:r>
              <a:rPr lang="en-US" sz="1500" b="1" kern="0" smtClean="0">
                <a:solidFill>
                  <a:srgbClr val="C00000"/>
                </a:solidFill>
                <a:cs typeface="Arial" charset="0"/>
              </a:rPr>
              <a:t>Wrong formatting</a:t>
            </a:r>
            <a:r>
              <a:rPr lang="en-US" sz="1500" kern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		</a:t>
            </a:r>
            <a:r>
              <a:rPr lang="en-US" sz="1500" kern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smtClean="0">
                <a:latin typeface="Courier New" pitchFamily="49" charset="0"/>
              </a:rPr>
              <a:t> (Address.Room != null &amp;&amp; Address.Room != "" &amp;&amp; (Address.Sect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  	&gt; 0 || ((Address.BuildNo != null &amp;&amp; Address.BuildNo !=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    	"")?Address.BuildNo:DEFAULT_BUILDING_NO) &gt; 0) &amp;&amp;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    	Address.IsNotPrepared)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en-US" sz="1500" kern="0" smtClean="0">
                <a:latin typeface="Courier New" pitchFamily="49" charset="0"/>
              </a:rPr>
              <a:t>      	     Member.Address.Normalize();</a:t>
            </a:r>
            <a:endParaRPr lang="en-US" sz="1500" kern="0" dirty="0" smtClean="0"/>
          </a:p>
        </p:txBody>
      </p:sp>
      <p:sp>
        <p:nvSpPr>
          <p:cNvPr id="40963" name="Line 4"/>
          <p:cNvSpPr>
            <a:spLocks noChangeShapeType="1"/>
          </p:cNvSpPr>
          <p:nvPr/>
        </p:nvSpPr>
        <p:spPr bwMode="auto">
          <a:xfrm>
            <a:off x="838200" y="2667000"/>
            <a:ext cx="10668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6011863" y="4057650"/>
            <a:ext cx="719137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>
            <a:off x="6011863" y="4057650"/>
            <a:ext cx="719137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39750" y="11588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Correct</a:t>
            </a:r>
            <a:endParaRPr lang="en-US" sz="1500" kern="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Address.Room</a:t>
            </a:r>
            <a:r>
              <a:rPr lang="en-US" sz="1500" kern="0" dirty="0" smtClean="0">
                <a:latin typeface="Courier New" pitchFamily="49" charset="0"/>
              </a:rPr>
              <a:t> != "" &amp;&amp;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(</a:t>
            </a:r>
            <a:r>
              <a:rPr lang="en-US" sz="1500" kern="0" dirty="0" err="1" smtClean="0">
                <a:latin typeface="Courier New" pitchFamily="49" charset="0"/>
              </a:rPr>
              <a:t>Address.Sect</a:t>
            </a:r>
            <a:r>
              <a:rPr lang="en-US" sz="1500" kern="0" dirty="0" smtClean="0">
                <a:latin typeface="Courier New" pitchFamily="49" charset="0"/>
              </a:rPr>
              <a:t> &gt; 0 ||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((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 null &amp;&amp; </a:t>
            </a:r>
            <a:r>
              <a:rPr lang="en-US" sz="1500" kern="0" dirty="0" err="1" smtClean="0">
                <a:latin typeface="Courier New" pitchFamily="49" charset="0"/>
              </a:rPr>
              <a:t>Address.BuildNo</a:t>
            </a:r>
            <a:r>
              <a:rPr lang="en-US" sz="1500" kern="0" dirty="0" smtClean="0">
                <a:latin typeface="Courier New" pitchFamily="49" charset="0"/>
              </a:rPr>
              <a:t> != "")?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</a:t>
            </a:r>
            <a:r>
              <a:rPr lang="en-US" sz="1500" kern="0" dirty="0" err="1" smtClean="0">
                <a:latin typeface="Courier New" pitchFamily="49" charset="0"/>
              </a:rPr>
              <a:t>Address.BuildNo:DEFAULT_BUILDING_NO</a:t>
            </a:r>
            <a:r>
              <a:rPr lang="en-US" sz="1500" kern="0" dirty="0" smtClean="0">
                <a:latin typeface="Courier New" pitchFamily="49" charset="0"/>
              </a:rPr>
              <a:t>) &gt; 0) &amp;&amp;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    	</a:t>
            </a:r>
            <a:r>
              <a:rPr lang="en-US" sz="1500" kern="0" dirty="0" err="1" smtClean="0">
                <a:latin typeface="Courier New" pitchFamily="49" charset="0"/>
              </a:rPr>
              <a:t>Address.IsNotPrepared</a:t>
            </a:r>
            <a:r>
              <a:rPr lang="en-US" sz="1500" kern="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    	    </a:t>
            </a:r>
            <a:r>
              <a:rPr lang="en-US" sz="1500" kern="0" dirty="0" err="1" smtClean="0">
                <a:latin typeface="Courier New" pitchFamily="49" charset="0"/>
              </a:rPr>
              <a:t>Member.Address.Normalize</a:t>
            </a:r>
            <a:r>
              <a:rPr lang="en-US" sz="1500" kern="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Good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 ...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// </a:t>
            </a:r>
            <a:r>
              <a:rPr lang="en-US" sz="1500" kern="0" dirty="0" smtClean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1500" b="1" kern="0" dirty="0" smtClean="0">
                <a:solidFill>
                  <a:srgbClr val="C00000"/>
                </a:solidFill>
                <a:cs typeface="Arial" charset="0"/>
              </a:rPr>
              <a:t>Not good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</a:t>
            </a:r>
            <a:r>
              <a:rPr lang="en-US" sz="15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( ... 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// </a:t>
            </a:r>
            <a:r>
              <a:rPr lang="en-US" sz="1500" kern="0" dirty="0" smtClean="0">
                <a:solidFill>
                  <a:srgbClr val="336600"/>
                </a:solidFill>
                <a:latin typeface="Courier New" pitchFamily="49" charset="0"/>
              </a:rPr>
              <a:t>Do something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    		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kern="0" dirty="0" smtClean="0">
                <a:latin typeface="Courier New" pitchFamily="49" charset="0"/>
              </a:rPr>
              <a:t>  		}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524000" y="2438400"/>
            <a:ext cx="7620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012" y="1124744"/>
            <a:ext cx="8586788" cy="48248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uk-UA" altLang="en-US" sz="1800" b="1" kern="0" dirty="0" err="1" smtClean="0">
                <a:cs typeface="Arial" charset="0"/>
              </a:rPr>
              <a:t>Use</a:t>
            </a:r>
            <a:r>
              <a:rPr lang="uk-UA" altLang="en-US" sz="1800" b="1" kern="0" dirty="0" smtClean="0">
                <a:cs typeface="Arial" charset="0"/>
              </a:rPr>
              <a:t> a </a:t>
            </a:r>
            <a:r>
              <a:rPr lang="uk-UA" altLang="en-US" sz="1800" b="1" kern="0" dirty="0" err="1" smtClean="0">
                <a:cs typeface="Arial" charset="0"/>
              </a:rPr>
              <a:t>single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space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before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and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after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each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operator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and</a:t>
            </a:r>
            <a:r>
              <a:rPr lang="uk-UA" altLang="en-US" sz="1800" b="1" kern="0" dirty="0" smtClean="0">
                <a:cs typeface="Arial" charset="0"/>
              </a:rPr>
              <a:t> </a:t>
            </a:r>
            <a:r>
              <a:rPr lang="uk-UA" altLang="en-US" sz="1800" b="1" kern="0" dirty="0" err="1" smtClean="0">
                <a:cs typeface="Arial" charset="0"/>
              </a:rPr>
              <a:t>brackets</a:t>
            </a:r>
            <a:r>
              <a:rPr lang="uk-UA" altLang="en-US" sz="1800" b="1" kern="0" dirty="0" smtClean="0">
                <a:cs typeface="Arial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kern="0" dirty="0" smtClean="0">
                <a:cs typeface="Arial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b="1" kern="0" dirty="0" smtClean="0">
                <a:solidFill>
                  <a:srgbClr val="C00000"/>
                </a:solidFill>
                <a:cs typeface="Arial" charset="0"/>
              </a:rPr>
              <a:t>    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Good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kern="0" dirty="0" smtClean="0">
                <a:latin typeface="Courier New" pitchFamily="49" charset="0"/>
              </a:rPr>
              <a:t>  	</a:t>
            </a:r>
            <a:r>
              <a:rPr lang="en-US" altLang="en-US" kern="0" dirty="0" smtClean="0">
                <a:latin typeface="Courier New" pitchFamily="49" charset="0"/>
              </a:rPr>
              <a:t>	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err="1" smtClean="0">
                <a:latin typeface="Courier New" pitchFamily="49" charset="0"/>
              </a:rPr>
              <a:t>showResult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smtClean="0">
                <a:latin typeface="Courier New" pitchFamily="49" charset="0"/>
              </a:rPr>
              <a:t>== </a:t>
            </a:r>
            <a:r>
              <a:rPr lang="en-US" altLang="en-US" sz="1600" kern="0" dirty="0" smtClean="0">
                <a:latin typeface="Courier New" pitchFamily="49" charset="0"/>
              </a:rPr>
              <a:t>true)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altLang="en-US" sz="1600" kern="0" dirty="0" smtClean="0">
                <a:latin typeface="Courier New" pitchFamily="49" charset="0"/>
              </a:rPr>
              <a:t> ( </a:t>
            </a:r>
            <a:r>
              <a:rPr lang="en-US" altLang="en-US" sz="16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= 0; </a:t>
            </a:r>
            <a:r>
              <a:rPr lang="en-US" altLang="en-US" sz="1600" kern="0" dirty="0" err="1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&lt; 10</a:t>
            </a:r>
            <a:r>
              <a:rPr lang="en-US" altLang="en-US" sz="1600" kern="0" dirty="0" smtClean="0">
                <a:latin typeface="Courier New" pitchFamily="49" charset="0"/>
              </a:rPr>
              <a:t>;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    </a:t>
            </a:r>
            <a:r>
              <a:rPr lang="en-US" altLang="en-US" sz="1600" kern="0" dirty="0" smtClean="0">
                <a:latin typeface="Courier New" pitchFamily="49" charset="0"/>
              </a:rPr>
              <a:t>              // </a:t>
            </a:r>
            <a:r>
              <a:rPr lang="uk-UA" altLang="en-US" sz="1600" kern="0" dirty="0" smtClean="0">
                <a:latin typeface="Courier New" pitchFamily="49" charset="0"/>
              </a:rPr>
              <a:t>. . .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en-US" sz="1500" b="1" kern="0" dirty="0" smtClean="0">
                <a:solidFill>
                  <a:srgbClr val="C00000"/>
                </a:solidFill>
                <a:cs typeface="Arial" charset="0"/>
              </a:rPr>
              <a:t>	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Not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uk-UA" altLang="en-US" sz="1500" b="1" kern="0" dirty="0" err="1" smtClean="0">
                <a:solidFill>
                  <a:srgbClr val="C00000"/>
                </a:solidFill>
                <a:cs typeface="Arial" charset="0"/>
              </a:rPr>
              <a:t>good</a:t>
            </a:r>
            <a:r>
              <a:rPr lang="uk-UA" altLang="en-US" sz="1500" b="1" kern="0" dirty="0" smtClean="0">
                <a:solidFill>
                  <a:srgbClr val="C00000"/>
                </a:solidFill>
                <a:cs typeface="Arial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kern="0" dirty="0" smtClean="0">
                <a:latin typeface="Courier New" pitchFamily="49" charset="0"/>
              </a:rPr>
              <a:t>  	</a:t>
            </a:r>
            <a:r>
              <a:rPr lang="en-US" altLang="en-US" kern="0" dirty="0" smtClean="0">
                <a:latin typeface="Courier New" pitchFamily="49" charset="0"/>
              </a:rPr>
              <a:t>	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err="1" smtClean="0">
                <a:latin typeface="Courier New" pitchFamily="49" charset="0"/>
              </a:rPr>
              <a:t>showResult</a:t>
            </a:r>
            <a:r>
              <a:rPr lang="en-US" altLang="en-US" sz="1600" kern="0" dirty="0" smtClean="0">
                <a:latin typeface="Courier New" pitchFamily="49" charset="0"/>
              </a:rPr>
              <a:t> == true</a:t>
            </a:r>
            <a:r>
              <a:rPr lang="en-US" altLang="en-US" sz="1600" kern="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</a:t>
            </a:r>
            <a:r>
              <a:rPr lang="en-US" altLang="en-US" sz="1600" kern="0" dirty="0" smtClean="0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</a:t>
            </a:r>
            <a:r>
              <a:rPr lang="en-US" altLang="en-US" sz="1600" kern="0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altLang="en-US" sz="1600" kern="0" dirty="0" smtClean="0">
                <a:latin typeface="Courier New" pitchFamily="49" charset="0"/>
              </a:rPr>
              <a:t>(</a:t>
            </a:r>
            <a:r>
              <a:rPr lang="en-US" altLang="en-US" sz="1600" kern="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600" kern="0" dirty="0" smtClean="0">
                <a:latin typeface="Courier New" pitchFamily="49" charset="0"/>
              </a:rPr>
              <a:t> </a:t>
            </a:r>
            <a:r>
              <a:rPr lang="en-US" altLang="en-US" sz="1600" kern="0" dirty="0" err="1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= </a:t>
            </a:r>
            <a:r>
              <a:rPr lang="en-US" altLang="en-US" sz="1600" kern="0" dirty="0" smtClean="0">
                <a:latin typeface="Courier New" pitchFamily="49" charset="0"/>
              </a:rPr>
              <a:t>0</a:t>
            </a:r>
            <a:r>
              <a:rPr lang="en-US" altLang="en-US" sz="1600" kern="0" dirty="0" smtClean="0">
                <a:latin typeface="Courier New" pitchFamily="49" charset="0"/>
              </a:rPr>
              <a:t>;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 &lt; 10; </a:t>
            </a:r>
            <a:r>
              <a:rPr lang="en-US" altLang="en-US" sz="1600" kern="0" dirty="0" err="1" smtClean="0">
                <a:latin typeface="Courier New" pitchFamily="49" charset="0"/>
              </a:rPr>
              <a:t>i</a:t>
            </a:r>
            <a:r>
              <a:rPr lang="en-US" altLang="en-US" sz="1600" kern="0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    </a:t>
            </a:r>
            <a:r>
              <a:rPr lang="en-US" altLang="en-US" sz="1600" kern="0" dirty="0" smtClean="0">
                <a:latin typeface="Courier New" pitchFamily="49" charset="0"/>
              </a:rPr>
              <a:t>              //</a:t>
            </a:r>
            <a:r>
              <a:rPr lang="uk-UA" altLang="en-US" sz="1600" kern="0" dirty="0" smtClean="0">
                <a:latin typeface="Courier New" pitchFamily="49" charset="0"/>
              </a:rPr>
              <a:t> . . </a:t>
            </a:r>
            <a:r>
              <a:rPr lang="uk-UA" altLang="en-US" sz="1600" kern="0" dirty="0" smtClean="0">
                <a:latin typeface="Courier New" pitchFamily="49" charset="0"/>
              </a:rPr>
              <a:t>.</a:t>
            </a:r>
            <a:endParaRPr lang="en-US" altLang="en-US" sz="1600" kern="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	    </a:t>
            </a:r>
            <a:r>
              <a:rPr lang="en-US" altLang="en-US" sz="1600" kern="0" dirty="0" smtClean="0">
                <a:latin typeface="Courier New" pitchFamily="49" charset="0"/>
              </a:rPr>
              <a:t>		    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uk-UA" altLang="en-US" sz="1600" kern="0" dirty="0" smtClean="0">
                <a:latin typeface="Courier New" pitchFamily="49" charset="0"/>
              </a:rPr>
              <a:t>  </a:t>
            </a:r>
            <a:r>
              <a:rPr lang="uk-UA" altLang="en-US" sz="1600" kern="0" dirty="0" smtClean="0">
                <a:latin typeface="Courier New" pitchFamily="49" charset="0"/>
              </a:rPr>
              <a:t>	</a:t>
            </a:r>
            <a:r>
              <a:rPr lang="en-US" altLang="en-US" sz="1600" kern="0" dirty="0" smtClean="0">
                <a:latin typeface="Courier New" pitchFamily="49" charset="0"/>
              </a:rPr>
              <a:t>             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57163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 kern="0" dirty="0" smtClean="0">
                <a:solidFill>
                  <a:srgbClr val="92D050"/>
                </a:solidFill>
              </a:rPr>
              <a:t>Format</a:t>
            </a:r>
            <a:endParaRPr lang="uk-UA" altLang="en-US" sz="3600" b="1" kern="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smtClean="0">
                <a:solidFill>
                  <a:srgbClr val="C5F0FF"/>
                </a:solidFill>
              </a:rPr>
              <a:t>Agenda</a:t>
            </a:r>
          </a:p>
        </p:txBody>
      </p:sp>
      <p:sp>
        <p:nvSpPr>
          <p:cNvPr id="16387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68313" y="1484313"/>
            <a:ext cx="8229600" cy="40934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smtClean="0">
                <a:latin typeface="Verdana" panose="020B0604030504040204" pitchFamily="34" charset="0"/>
              </a:rPr>
              <a:t>General rules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File Organization</a:t>
            </a:r>
            <a:endParaRPr lang="en-US" altLang="en-US" sz="2000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err="1" smtClean="0">
                <a:latin typeface="Verdana" panose="020B0604030504040204" pitchFamily="34" charset="0"/>
              </a:rPr>
              <a:t>Namespaces.Classes</a:t>
            </a:r>
            <a:r>
              <a:rPr lang="uk-UA" altLang="uk-UA" sz="2000" dirty="0" smtClean="0">
                <a:latin typeface="Verdana" panose="020B0604030504040204" pitchFamily="34" charset="0"/>
              </a:rPr>
              <a:t>.</a:t>
            </a:r>
            <a:r>
              <a:rPr lang="en-US" altLang="uk-UA" sz="2000" dirty="0" smtClean="0">
                <a:latin typeface="Verdana" panose="020B0604030504040204" pitchFamily="34" charset="0"/>
              </a:rPr>
              <a:t> Interfaces</a:t>
            </a:r>
            <a:r>
              <a:rPr lang="uk-UA" altLang="uk-UA" sz="2000" dirty="0" smtClean="0">
                <a:latin typeface="Verdana" panose="020B0604030504040204" pitchFamily="34" charset="0"/>
              </a:rPr>
              <a:t>.</a:t>
            </a:r>
            <a:r>
              <a:rPr lang="en-US" altLang="uk-UA" sz="2000" dirty="0" smtClean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smtClean="0">
                <a:latin typeface="Verdana" panose="020B0604030504040204" pitchFamily="34" charset="0"/>
              </a:rPr>
              <a:t>Methods. Properties. Fields. Local Variables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uk-UA" altLang="uk-UA" sz="2000" dirty="0" err="1" smtClean="0">
                <a:latin typeface="Verdana" panose="020B0604030504040204" pitchFamily="34" charset="0"/>
              </a:rPr>
              <a:t>Events</a:t>
            </a:r>
            <a:r>
              <a:rPr lang="uk-UA" altLang="uk-UA" sz="2000" dirty="0" smtClean="0">
                <a:latin typeface="Verdana" panose="020B0604030504040204" pitchFamily="34" charset="0"/>
              </a:rPr>
              <a:t> </a:t>
            </a:r>
            <a:r>
              <a:rPr lang="uk-UA" altLang="uk-UA" sz="2000" dirty="0" err="1" smtClean="0">
                <a:latin typeface="Verdana" panose="020B0604030504040204" pitchFamily="34" charset="0"/>
              </a:rPr>
              <a:t>and</a:t>
            </a:r>
            <a:r>
              <a:rPr lang="uk-UA" altLang="uk-UA" sz="2000" dirty="0" smtClean="0">
                <a:latin typeface="Verdana" panose="020B0604030504040204" pitchFamily="34" charset="0"/>
              </a:rPr>
              <a:t> </a:t>
            </a:r>
            <a:r>
              <a:rPr lang="en-US" altLang="uk-UA" sz="2000" dirty="0" smtClean="0">
                <a:latin typeface="Verdana" panose="020B0604030504040204" pitchFamily="34" charset="0"/>
              </a:rPr>
              <a:t>D</a:t>
            </a:r>
            <a:r>
              <a:rPr lang="uk-UA" altLang="uk-UA" sz="2000" dirty="0" err="1" smtClean="0">
                <a:latin typeface="Verdana" panose="020B0604030504040204" pitchFamily="34" charset="0"/>
              </a:rPr>
              <a:t>elegates</a:t>
            </a:r>
            <a:endParaRPr lang="en-US" altLang="uk-UA" sz="2000" dirty="0" smtClean="0">
              <a:latin typeface="Verdana" panose="020B060403050404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err="1" smtClean="0">
                <a:latin typeface="Verdana" panose="020B0604030504040204" pitchFamily="34" charset="0"/>
              </a:rPr>
              <a:t>Enum</a:t>
            </a:r>
            <a:r>
              <a:rPr lang="en-US" altLang="uk-UA" sz="2000" dirty="0" smtClean="0">
                <a:latin typeface="Verdana" panose="020B0604030504040204" pitchFamily="34" charset="0"/>
              </a:rPr>
              <a:t> </a:t>
            </a:r>
            <a:r>
              <a:rPr lang="en-US" altLang="uk-UA" sz="2000" dirty="0" smtClean="0">
                <a:latin typeface="Verdana" panose="020B0604030504040204" pitchFamily="34" charset="0"/>
              </a:rPr>
              <a:t>Naming Guidelines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smtClean="0">
                <a:latin typeface="Verdana" panose="020B0604030504040204" pitchFamily="34" charset="0"/>
              </a:rPr>
              <a:t>Comments</a:t>
            </a:r>
            <a:endParaRPr lang="en-US" altLang="uk-UA" sz="2000" dirty="0" smtClean="0">
              <a:latin typeface="Verdana" panose="020B060403050404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smtClean="0">
                <a:latin typeface="Verdana" panose="020B0604030504040204" pitchFamily="34" charset="0"/>
              </a:rPr>
              <a:t>Exception </a:t>
            </a:r>
            <a:r>
              <a:rPr lang="en-US" altLang="uk-UA" sz="2000" dirty="0" smtClean="0">
                <a:latin typeface="Verdana" panose="020B0604030504040204" pitchFamily="34" charset="0"/>
              </a:rPr>
              <a:t>Handling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uk-UA" sz="2000" dirty="0" smtClean="0">
                <a:latin typeface="Verdana" panose="020B0604030504040204" pitchFamily="34" charset="0"/>
              </a:rPr>
              <a:t>Format</a:t>
            </a:r>
            <a:r>
              <a:rPr lang="en-US" altLang="uk-UA" sz="2000" dirty="0" smtClean="0">
                <a:latin typeface="Verdana" panose="020B0604030504040204" pitchFamily="34" charset="0"/>
              </a:rPr>
              <a:t>. Case study</a:t>
            </a:r>
            <a:endParaRPr lang="ru-RU" altLang="uk-UA" sz="2000" dirty="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 bwMode="auto">
          <a:xfrm>
            <a:off x="1187450" y="3333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General rules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751387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000" b="1" dirty="0" smtClean="0"/>
              <a:t>1.1. General rules</a:t>
            </a:r>
          </a:p>
          <a:p>
            <a:pPr marL="720000" indent="-288000" eaLnBrk="1" hangingPunct="1">
              <a:defRPr/>
            </a:pPr>
            <a:r>
              <a:rPr lang="en-US" sz="1800" dirty="0" smtClean="0"/>
              <a:t>“</a:t>
            </a:r>
            <a:r>
              <a:rPr lang="en-US" sz="1800" dirty="0"/>
              <a:t>A name should tell </a:t>
            </a:r>
            <a:r>
              <a:rPr lang="en-US" sz="1800" b="1" dirty="0">
                <a:solidFill>
                  <a:srgbClr val="00B0F0"/>
                </a:solidFill>
              </a:rPr>
              <a:t>‘what’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rather then </a:t>
            </a:r>
            <a:r>
              <a:rPr lang="en-US" sz="1800" b="1" dirty="0">
                <a:solidFill>
                  <a:srgbClr val="FF0000"/>
                </a:solidFill>
              </a:rPr>
              <a:t>‘how</a:t>
            </a:r>
            <a:r>
              <a:rPr lang="en-US" sz="1800" b="1" dirty="0" smtClean="0">
                <a:solidFill>
                  <a:srgbClr val="FF0000"/>
                </a:solidFill>
              </a:rPr>
              <a:t>’.</a:t>
            </a:r>
            <a:endParaRPr lang="en-US" sz="1800" b="1" dirty="0">
              <a:solidFill>
                <a:srgbClr val="FF0000"/>
              </a:solidFill>
            </a:endParaRPr>
          </a:p>
          <a:p>
            <a:pPr marL="720000" indent="-288000" eaLnBrk="1" hangingPunct="1">
              <a:defRPr/>
            </a:pPr>
            <a:r>
              <a:rPr lang="en-US" sz="1800" dirty="0" smtClean="0"/>
              <a:t>Long </a:t>
            </a:r>
            <a:r>
              <a:rPr lang="en-US" sz="1800" dirty="0"/>
              <a:t>enough to be </a:t>
            </a:r>
            <a:r>
              <a:rPr lang="en-US" sz="1800" b="1" dirty="0">
                <a:solidFill>
                  <a:srgbClr val="00B0F0"/>
                </a:solidFill>
              </a:rPr>
              <a:t>meaningful</a:t>
            </a:r>
            <a:r>
              <a:rPr lang="en-US" sz="1800" dirty="0"/>
              <a:t> - short enough to avoid verbosity.</a:t>
            </a:r>
          </a:p>
          <a:p>
            <a:pPr marL="720000" indent="-288000" eaLnBrk="1" hangingPunct="1">
              <a:defRPr/>
            </a:pPr>
            <a:r>
              <a:rPr lang="en-US" sz="1800" dirty="0"/>
              <a:t>Must be </a:t>
            </a:r>
            <a:r>
              <a:rPr lang="en-US" sz="1800" b="1" dirty="0">
                <a:solidFill>
                  <a:srgbClr val="00B0F0"/>
                </a:solidFill>
              </a:rPr>
              <a:t>comprehensible</a:t>
            </a:r>
            <a:r>
              <a:rPr lang="en-US" sz="1800" dirty="0"/>
              <a:t> by reader .</a:t>
            </a:r>
          </a:p>
          <a:p>
            <a:pPr marL="720000" indent="-288000" eaLnBrk="1" hangingPunct="1">
              <a:defRPr/>
            </a:pPr>
            <a:r>
              <a:rPr lang="en-US" sz="1800" dirty="0"/>
              <a:t>Avoid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00B0F0"/>
                </a:solidFill>
              </a:rPr>
              <a:t>redundant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/>
              <a:t>class names while naming properties and methods </a:t>
            </a:r>
            <a:endParaRPr lang="en-US" sz="1800" dirty="0" smtClean="0"/>
          </a:p>
          <a:p>
            <a:pPr marL="432000" indent="0"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      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List.ListItem</a:t>
            </a:r>
            <a:r>
              <a:rPr lang="en-US" sz="1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should be named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List.Item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00" indent="-288000" eaLnBrk="1" hangingPunct="1">
              <a:defRPr/>
            </a:pPr>
            <a:r>
              <a:rPr lang="en-US" sz="1800" dirty="0" smtClean="0"/>
              <a:t>Fully </a:t>
            </a:r>
            <a:r>
              <a:rPr lang="en-US" sz="1800" dirty="0"/>
              <a:t>usable from </a:t>
            </a:r>
            <a:r>
              <a:rPr lang="en-US" sz="1800" b="1" dirty="0">
                <a:solidFill>
                  <a:srgbClr val="00B0F0"/>
                </a:solidFill>
              </a:rPr>
              <a:t>both case-sensitive and case-insensitive </a:t>
            </a:r>
            <a:r>
              <a:rPr lang="en-US" sz="1800" dirty="0"/>
              <a:t>languages.  </a:t>
            </a:r>
            <a:r>
              <a:rPr lang="en-US" sz="1600" dirty="0" smtClean="0"/>
              <a:t>Don’t </a:t>
            </a:r>
            <a:r>
              <a:rPr lang="en-US" sz="1600" dirty="0"/>
              <a:t>create namespaces, class names, property names, method names, parameters names etc. that differ only by case.</a:t>
            </a:r>
          </a:p>
          <a:p>
            <a:pPr marL="720000" indent="-288000" eaLnBrk="1" hangingPunct="1">
              <a:defRPr/>
            </a:pPr>
            <a:r>
              <a:rPr lang="en-US" sz="1800" dirty="0"/>
              <a:t>Avoid using class names that </a:t>
            </a:r>
            <a:r>
              <a:rPr lang="en-US" sz="1800" b="1" dirty="0">
                <a:solidFill>
                  <a:srgbClr val="00B0F0"/>
                </a:solidFill>
              </a:rPr>
              <a:t>duplicate .NET Framework namespaces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System, Collections, Forms, UI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 dirty="0"/>
              <a:t>etc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 bwMode="auto">
          <a:xfrm>
            <a:off x="1619250" y="3333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General rules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2667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1.2. </a:t>
            </a:r>
            <a:r>
              <a:rPr lang="en-US" sz="2000" b="1" dirty="0" smtClean="0"/>
              <a:t>Capitalization </a:t>
            </a:r>
            <a:r>
              <a:rPr lang="en-US" sz="2000" b="1" dirty="0" smtClean="0"/>
              <a:t>Styles: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b="1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1" dirty="0" smtClean="0"/>
              <a:t>Pascal </a:t>
            </a:r>
            <a:r>
              <a:rPr lang="en-US" sz="1800" b="1" dirty="0" smtClean="0"/>
              <a:t>Casing -</a:t>
            </a:r>
            <a:r>
              <a:rPr lang="en-US" sz="1800" dirty="0" smtClean="0"/>
              <a:t> capitalize </a:t>
            </a:r>
            <a:r>
              <a:rPr lang="en-US" sz="1800" dirty="0"/>
              <a:t>the first character of each word </a:t>
            </a:r>
            <a:endParaRPr lang="en-US" sz="1800" dirty="0" smtClean="0"/>
          </a:p>
          <a:p>
            <a:pPr marL="0" indent="0" eaLnBrk="1" hangingPunct="1">
              <a:buNone/>
              <a:defRPr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Item,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GroupName</a:t>
            </a:r>
            <a:endParaRPr lang="en-US" sz="1800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1" dirty="0" smtClean="0"/>
              <a:t>Camel </a:t>
            </a:r>
            <a:r>
              <a:rPr lang="en-US" sz="1800" b="1" dirty="0" smtClean="0"/>
              <a:t>Casing - </a:t>
            </a:r>
            <a:r>
              <a:rPr lang="en-US" sz="1800" dirty="0" smtClean="0"/>
              <a:t>capitalize </a:t>
            </a:r>
            <a:r>
              <a:rPr lang="en-US" sz="1800" dirty="0"/>
              <a:t>the first character of each word except the </a:t>
            </a:r>
            <a:r>
              <a:rPr lang="en-US" sz="1800" dirty="0" smtClean="0"/>
              <a:t>   first one</a:t>
            </a:r>
            <a:r>
              <a:rPr lang="en-US" sz="1800" dirty="0"/>
              <a:t>. 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testCounter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1800" dirty="0" smtClean="0">
              <a:solidFill>
                <a:srgbClr val="00B0F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1800" b="1" dirty="0" smtClean="0"/>
              <a:t>Upper </a:t>
            </a:r>
            <a:r>
              <a:rPr lang="en-US" sz="1800" b="1" dirty="0" smtClean="0"/>
              <a:t>case - </a:t>
            </a:r>
            <a:r>
              <a:rPr lang="en-US" sz="1800" dirty="0" smtClean="0"/>
              <a:t>only </a:t>
            </a:r>
            <a:r>
              <a:rPr lang="en-US" sz="1800" dirty="0"/>
              <a:t>use all upper case for </a:t>
            </a:r>
            <a:r>
              <a:rPr lang="en-US" sz="1800" dirty="0" smtClean="0"/>
              <a:t>identifier-abbreviation of 1 </a:t>
            </a:r>
            <a:r>
              <a:rPr lang="en-US" sz="1800" dirty="0"/>
              <a:t>or </a:t>
            </a:r>
            <a:r>
              <a:rPr lang="en-US" sz="1800" dirty="0" smtClean="0"/>
              <a:t>2 characters. </a:t>
            </a:r>
            <a:r>
              <a:rPr lang="en-US" sz="1800" dirty="0"/>
              <a:t>I</a:t>
            </a:r>
            <a:r>
              <a:rPr lang="en-US" sz="1800" dirty="0" smtClean="0"/>
              <a:t>dentifiers of more then 3 characters </a:t>
            </a:r>
            <a:r>
              <a:rPr lang="en-US" sz="1800" dirty="0"/>
              <a:t>should use Pascal Casing instead. </a:t>
            </a:r>
            <a:endParaRPr lang="en-US" sz="1800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4608512" cy="1890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35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b="1" kern="0" dirty="0" smtClean="0"/>
              <a:t>1.3. Hungarian notation</a:t>
            </a:r>
          </a:p>
          <a:p>
            <a:pPr>
              <a:defRPr/>
            </a:pPr>
            <a:r>
              <a:rPr lang="en-US" sz="1800" kern="0" dirty="0" smtClean="0"/>
              <a:t>Is a defined set of pre and postfixes to names to reflect the type of the variable. </a:t>
            </a:r>
            <a:r>
              <a:rPr lang="en-US" sz="1800" kern="0" dirty="0" smtClean="0">
                <a:solidFill>
                  <a:srgbClr val="FF0000"/>
                </a:solidFill>
              </a:rPr>
              <a:t>Using Hungarian notation is not allowed.</a:t>
            </a: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endParaRPr lang="en-US" sz="1800" kern="0" dirty="0" smtClean="0"/>
          </a:p>
          <a:p>
            <a:pPr>
              <a:defRPr/>
            </a:pPr>
            <a:r>
              <a:rPr lang="en-US" sz="1800" kern="0" dirty="0" smtClean="0"/>
              <a:t>An exception to this rule is GUI code:</a:t>
            </a:r>
            <a:endParaRPr lang="uk-UA" kern="0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693988"/>
            <a:ext cx="677862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5084763"/>
            <a:ext cx="56515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itle 3"/>
          <p:cNvSpPr>
            <a:spLocks noGrp="1"/>
          </p:cNvSpPr>
          <p:nvPr>
            <p:ph type="title"/>
          </p:nvPr>
        </p:nvSpPr>
        <p:spPr bwMode="auto">
          <a:xfrm>
            <a:off x="16192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General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1619250" y="3333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b="1" smtClean="0">
                <a:solidFill>
                  <a:srgbClr val="C5F0FF"/>
                </a:solidFill>
              </a:rPr>
              <a:t>File Organization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150938"/>
            <a:ext cx="8291513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 bwMode="auto">
          <a:xfrm>
            <a:off x="474663" y="311150"/>
            <a:ext cx="8229600" cy="1214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Namespaces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917575"/>
            <a:ext cx="8761413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3"/>
          <p:cNvSpPr/>
          <p:nvPr/>
        </p:nvSpPr>
        <p:spPr>
          <a:xfrm>
            <a:off x="1382713" y="2751138"/>
            <a:ext cx="6753225" cy="952500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/>
            </a:solidFill>
          </a:ln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CompanyName.TechnologyName</a:t>
            </a:r>
            <a:r>
              <a:rPr lang="en-US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[.Feature][.Design]</a:t>
            </a:r>
          </a:p>
          <a:p>
            <a:pPr marL="342900" indent="-342900"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Baseshop.Media</a:t>
            </a:r>
            <a:endParaRPr lang="en-US" kern="0" dirty="0">
              <a:solidFill>
                <a:srgbClr val="1F497D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eaLnBrk="1" fontAlgn="auto" hangingPunct="1">
              <a:spcBef>
                <a:spcPct val="500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rgbClr val="1F497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Baseshop.Media.Design</a:t>
            </a:r>
            <a:endParaRPr lang="uk-UA" kern="0" dirty="0">
              <a:solidFill>
                <a:srgbClr val="1F497D">
                  <a:lumMod val="60000"/>
                  <a:lumOff val="4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 bwMode="auto">
          <a:xfrm>
            <a:off x="566738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uk-UA" sz="2800" b="1" smtClean="0">
                <a:solidFill>
                  <a:srgbClr val="C5F0FF"/>
                </a:solidFill>
              </a:rPr>
              <a:t>Classes names</a:t>
            </a:r>
            <a:endParaRPr lang="en-US" altLang="en-US" sz="2800" b="1" smtClean="0">
              <a:solidFill>
                <a:srgbClr val="C5F0FF"/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974725"/>
            <a:ext cx="8450263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1203</Words>
  <Application>Microsoft Office PowerPoint</Application>
  <PresentationFormat>Экран (4:3)</PresentationFormat>
  <Paragraphs>348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12</vt:i4>
      </vt:variant>
      <vt:variant>
        <vt:lpstr>Заголовки слайдов</vt:lpstr>
      </vt:variant>
      <vt:variant>
        <vt:i4>29</vt:i4>
      </vt:variant>
    </vt:vector>
  </HeadingPairs>
  <TitlesOfParts>
    <vt:vector size="47" baseType="lpstr">
      <vt:lpstr>Arial</vt:lpstr>
      <vt:lpstr>ＭＳ Ｐゴシック</vt:lpstr>
      <vt:lpstr>Calibri</vt:lpstr>
      <vt:lpstr>Verdana</vt:lpstr>
      <vt:lpstr>Wingdings</vt:lpstr>
      <vt:lpstr>Courier New</vt:lpstr>
      <vt:lpstr>yellow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Program Structure and Code Conventions  </vt:lpstr>
      <vt:lpstr>Introduction</vt:lpstr>
      <vt:lpstr>Agenda</vt:lpstr>
      <vt:lpstr>General rules</vt:lpstr>
      <vt:lpstr>General rules</vt:lpstr>
      <vt:lpstr>General rules</vt:lpstr>
      <vt:lpstr>File Organization</vt:lpstr>
      <vt:lpstr>Namespaces</vt:lpstr>
      <vt:lpstr>Classes names</vt:lpstr>
      <vt:lpstr>Interfaces names</vt:lpstr>
      <vt:lpstr>Methods names</vt:lpstr>
      <vt:lpstr>Methods. Best practices</vt:lpstr>
      <vt:lpstr>Methods. Best practices</vt:lpstr>
      <vt:lpstr>Fields names</vt:lpstr>
      <vt:lpstr>Properties names</vt:lpstr>
      <vt:lpstr>Local variables </vt:lpstr>
      <vt:lpstr>Local variables</vt:lpstr>
      <vt:lpstr>Events. Delegates</vt:lpstr>
      <vt:lpstr>Events. Delegates</vt:lpstr>
      <vt:lpstr>Enum </vt:lpstr>
      <vt:lpstr>Enum</vt:lpstr>
      <vt:lpstr>Comments</vt:lpstr>
      <vt:lpstr>Comments</vt:lpstr>
      <vt:lpstr>       Exception Handling</vt:lpstr>
      <vt:lpstr>       Exception Handling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Softserve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Vasyl Lupynis</dc:creator>
  <cp:lastModifiedBy>Floki</cp:lastModifiedBy>
  <cp:revision>52</cp:revision>
  <dcterms:created xsi:type="dcterms:W3CDTF">2014-03-31T11:44:01Z</dcterms:created>
  <dcterms:modified xsi:type="dcterms:W3CDTF">2016-03-10T12:15:07Z</dcterms:modified>
</cp:coreProperties>
</file>