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21031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244726"/>
            <a:ext cx="1787652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7204076"/>
            <a:ext cx="15773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730250"/>
            <a:ext cx="453485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730250"/>
            <a:ext cx="1334166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3419479"/>
            <a:ext cx="1813941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9178929"/>
            <a:ext cx="1813941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651250"/>
            <a:ext cx="89382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730253"/>
            <a:ext cx="1813941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3362326"/>
            <a:ext cx="88971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5010150"/>
            <a:ext cx="88971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3362326"/>
            <a:ext cx="894099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5010150"/>
            <a:ext cx="894099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974853"/>
            <a:ext cx="1064704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914400"/>
            <a:ext cx="6783109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974853"/>
            <a:ext cx="1064704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114800"/>
            <a:ext cx="6783109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730253"/>
            <a:ext cx="181394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651250"/>
            <a:ext cx="181394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4706-AC5E-400D-88D0-33B46844287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2712703"/>
            <a:ext cx="70980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2712703"/>
            <a:ext cx="47320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858F-EB9A-496B-99A4-C7CD2468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E3BD5E4-1362-49B9-B383-B38F354DDC12}"/>
              </a:ext>
            </a:extLst>
          </p:cNvPr>
          <p:cNvSpPr txBox="1"/>
          <p:nvPr/>
        </p:nvSpPr>
        <p:spPr>
          <a:xfrm>
            <a:off x="-226615" y="577485"/>
            <a:ext cx="210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BANK ENTITY-RELATION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066E9-A46E-46A8-A1A4-843212297F69}"/>
              </a:ext>
            </a:extLst>
          </p:cNvPr>
          <p:cNvSpPr txBox="1"/>
          <p:nvPr/>
        </p:nvSpPr>
        <p:spPr>
          <a:xfrm>
            <a:off x="920413" y="3427132"/>
            <a:ext cx="2911813" cy="3477875"/>
          </a:xfrm>
          <a:prstGeom prst="rect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--Person (Abstract Class)--</a:t>
            </a:r>
            <a:r>
              <a:rPr lang="en-US" sz="2000" dirty="0" err="1"/>
              <a:t>firstName</a:t>
            </a:r>
            <a:endParaRPr lang="en-US" sz="2000" dirty="0"/>
          </a:p>
          <a:p>
            <a:pPr algn="just"/>
            <a:r>
              <a:rPr lang="en-US" sz="2000" dirty="0" err="1"/>
              <a:t>lastName</a:t>
            </a:r>
            <a:endParaRPr lang="en-US" sz="2000" dirty="0"/>
          </a:p>
          <a:p>
            <a:pPr algn="just"/>
            <a:r>
              <a:rPr lang="en-US" sz="2000" dirty="0" err="1"/>
              <a:t>dateOfBith</a:t>
            </a:r>
            <a:endParaRPr lang="en-US" sz="2000" dirty="0"/>
          </a:p>
          <a:p>
            <a:pPr algn="just"/>
            <a:r>
              <a:rPr lang="en-US" sz="2000" dirty="0"/>
              <a:t>gender</a:t>
            </a:r>
          </a:p>
          <a:p>
            <a:pPr algn="just"/>
            <a:r>
              <a:rPr lang="en-US" sz="2000" dirty="0" err="1"/>
              <a:t>maritalStatus</a:t>
            </a:r>
            <a:endParaRPr lang="en-US" sz="2000" dirty="0"/>
          </a:p>
          <a:p>
            <a:pPr algn="just"/>
            <a:r>
              <a:rPr lang="en-US" sz="2000" dirty="0" err="1"/>
              <a:t>socialSecurityNumber</a:t>
            </a:r>
            <a:endParaRPr lang="en-US" sz="2000" dirty="0"/>
          </a:p>
          <a:p>
            <a:pPr algn="just"/>
            <a:r>
              <a:rPr lang="en-US" sz="2000" dirty="0"/>
              <a:t>address</a:t>
            </a:r>
          </a:p>
          <a:p>
            <a:pPr algn="just"/>
            <a:r>
              <a:rPr lang="en-US" sz="2000" dirty="0" err="1"/>
              <a:t>mobilePhone</a:t>
            </a:r>
            <a:endParaRPr lang="en-US" sz="2000" dirty="0"/>
          </a:p>
          <a:p>
            <a:pPr algn="just"/>
            <a:r>
              <a:rPr lang="en-US" sz="2000" dirty="0"/>
              <a:t>email</a:t>
            </a:r>
          </a:p>
          <a:p>
            <a:pPr algn="just"/>
            <a:r>
              <a:rPr lang="en-US" sz="2000" dirty="0"/>
              <a:t>nationality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45CDEA-FC42-4B39-8D47-BA550FCF0A08}"/>
              </a:ext>
            </a:extLst>
          </p:cNvPr>
          <p:cNvSpPr txBox="1"/>
          <p:nvPr/>
        </p:nvSpPr>
        <p:spPr>
          <a:xfrm>
            <a:off x="1584964" y="7430441"/>
            <a:ext cx="1582711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--Address--</a:t>
            </a:r>
          </a:p>
          <a:p>
            <a:r>
              <a:rPr lang="en-US" sz="2000" dirty="0"/>
              <a:t>street</a:t>
            </a:r>
          </a:p>
          <a:p>
            <a:r>
              <a:rPr lang="en-US" sz="2000" dirty="0"/>
              <a:t>city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country</a:t>
            </a:r>
          </a:p>
          <a:p>
            <a:r>
              <a:rPr lang="en-US" sz="2000" dirty="0" err="1"/>
              <a:t>zipcode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CD8173-BBB2-4FCB-AD34-8B6588E9E4D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76319" y="6905007"/>
            <a:ext cx="0" cy="5254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F8D87-8639-49BD-BAD7-48323D7EAEF7}"/>
              </a:ext>
            </a:extLst>
          </p:cNvPr>
          <p:cNvSpPr txBox="1"/>
          <p:nvPr/>
        </p:nvSpPr>
        <p:spPr>
          <a:xfrm>
            <a:off x="6185153" y="4042684"/>
            <a:ext cx="1849074" cy="22467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--Customer--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/>
              <a:t>occupation</a:t>
            </a:r>
          </a:p>
          <a:p>
            <a:pPr algn="just"/>
            <a:r>
              <a:rPr lang="en-US" sz="2000" dirty="0" err="1"/>
              <a:t>creditScore</a:t>
            </a:r>
            <a:endParaRPr lang="en-US" sz="2000" dirty="0"/>
          </a:p>
          <a:p>
            <a:pPr algn="just"/>
            <a:r>
              <a:rPr lang="en-US" sz="2000" dirty="0" err="1"/>
              <a:t>yearlyIncome</a:t>
            </a:r>
            <a:endParaRPr lang="en-US" sz="2000" dirty="0"/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63F1D1-BC01-49E0-B254-32481A96728D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3832226" y="5166070"/>
            <a:ext cx="1643652" cy="273113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AF18CC-C1F2-49EC-B4E3-DD8CA428B36D}"/>
              </a:ext>
            </a:extLst>
          </p:cNvPr>
          <p:cNvSpPr txBox="1"/>
          <p:nvPr/>
        </p:nvSpPr>
        <p:spPr>
          <a:xfrm>
            <a:off x="5475878" y="6619932"/>
            <a:ext cx="2771652" cy="255454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Emplooyee</a:t>
            </a:r>
            <a:r>
              <a:rPr lang="en-US" sz="2000" b="1" u="sng" dirty="0"/>
              <a:t> 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employeeId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branchId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userName</a:t>
            </a:r>
            <a:endParaRPr lang="en-US" sz="2000" dirty="0"/>
          </a:p>
          <a:p>
            <a:r>
              <a:rPr lang="en-US" sz="2000" dirty="0"/>
              <a:t>password</a:t>
            </a:r>
          </a:p>
          <a:p>
            <a:r>
              <a:rPr lang="en-US" sz="2000" dirty="0" err="1"/>
              <a:t>dateOfStart</a:t>
            </a:r>
            <a:endParaRPr lang="en-US" sz="2000" dirty="0"/>
          </a:p>
          <a:p>
            <a:r>
              <a:rPr lang="en-US" sz="2000" dirty="0" err="1"/>
              <a:t>bankAccount</a:t>
            </a:r>
            <a:endParaRPr lang="en-US" sz="2000" dirty="0"/>
          </a:p>
          <a:p>
            <a:r>
              <a:rPr lang="en-US" sz="2000" dirty="0" err="1"/>
              <a:t>yearlyIncome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263F2-1D0E-4D1C-B252-0866FD5F2FAD}"/>
              </a:ext>
            </a:extLst>
          </p:cNvPr>
          <p:cNvSpPr txBox="1"/>
          <p:nvPr/>
        </p:nvSpPr>
        <p:spPr>
          <a:xfrm>
            <a:off x="11716324" y="3434473"/>
            <a:ext cx="3166699" cy="347787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--Account (Abstract Class)--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accountNumber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branchId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accountType</a:t>
            </a:r>
            <a:endParaRPr lang="en-US" sz="2000" dirty="0"/>
          </a:p>
          <a:p>
            <a:r>
              <a:rPr lang="en-US" sz="2000" dirty="0" err="1"/>
              <a:t>dateOfOpen</a:t>
            </a: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approvingEmployeeId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/>
              <a:t>Balance</a:t>
            </a:r>
          </a:p>
          <a:p>
            <a:r>
              <a:rPr lang="en-US" sz="2000" dirty="0" err="1"/>
              <a:t>interestRate</a:t>
            </a:r>
            <a:endParaRPr lang="en-US" sz="2000" dirty="0"/>
          </a:p>
          <a:p>
            <a:r>
              <a:rPr lang="en-US" sz="2000" dirty="0" err="1"/>
              <a:t>overDraftFee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19FF56-69FC-410D-823B-2AC4B18DC7B7}"/>
              </a:ext>
            </a:extLst>
          </p:cNvPr>
          <p:cNvSpPr txBox="1"/>
          <p:nvPr/>
        </p:nvSpPr>
        <p:spPr>
          <a:xfrm>
            <a:off x="11870329" y="11089203"/>
            <a:ext cx="2770284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--Transaction--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transactionId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transferAccountNumber</a:t>
            </a:r>
            <a:endParaRPr lang="en-US" sz="2000" dirty="0"/>
          </a:p>
          <a:p>
            <a:r>
              <a:rPr lang="en-US" sz="2000" dirty="0" err="1"/>
              <a:t>transferAmounth</a:t>
            </a:r>
            <a:endParaRPr lang="en-US" sz="2000" dirty="0"/>
          </a:p>
          <a:p>
            <a:r>
              <a:rPr lang="en-US" sz="2000" dirty="0" err="1"/>
              <a:t>dateOfTransfer</a:t>
            </a:r>
            <a:endParaRPr lang="en-US" sz="20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851F0B-093A-4EF6-A16D-A4E63BD1F66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034227" y="5166068"/>
            <a:ext cx="3682096" cy="7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9C72D4-A361-4874-894D-DA2E9B151777}"/>
              </a:ext>
            </a:extLst>
          </p:cNvPr>
          <p:cNvSpPr txBox="1"/>
          <p:nvPr/>
        </p:nvSpPr>
        <p:spPr>
          <a:xfrm>
            <a:off x="15832811" y="8516851"/>
            <a:ext cx="2367407" cy="101566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LoanInformation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loanType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/>
              <a:t>interestRate</a:t>
            </a:r>
            <a:endParaRPr 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94B15C-663D-4566-81E6-425094C169E4}"/>
              </a:ext>
            </a:extLst>
          </p:cNvPr>
          <p:cNvSpPr txBox="1"/>
          <p:nvPr/>
        </p:nvSpPr>
        <p:spPr>
          <a:xfrm>
            <a:off x="16098650" y="10168870"/>
            <a:ext cx="2082213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LoanPayment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paymentId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paymentAmount</a:t>
            </a:r>
            <a:endParaRPr lang="en-US" sz="2000" dirty="0"/>
          </a:p>
          <a:p>
            <a:r>
              <a:rPr lang="en-US" sz="2000" dirty="0" err="1"/>
              <a:t>dateOfPayment</a:t>
            </a:r>
            <a:endParaRPr lang="en-US" sz="2000" dirty="0"/>
          </a:p>
          <a:p>
            <a:r>
              <a:rPr lang="en-US" sz="2000" dirty="0" err="1"/>
              <a:t>remainingAmount</a:t>
            </a:r>
            <a:endParaRPr lang="en-US" sz="20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E7DF05A-FE43-446D-BF62-790424F1A249}"/>
              </a:ext>
            </a:extLst>
          </p:cNvPr>
          <p:cNvCxnSpPr>
            <a:cxnSpLocks/>
            <a:stCxn id="29" idx="3"/>
            <a:endCxn id="176" idx="1"/>
          </p:cNvCxnSpPr>
          <p:nvPr/>
        </p:nvCxnSpPr>
        <p:spPr>
          <a:xfrm>
            <a:off x="8034228" y="5166069"/>
            <a:ext cx="3824895" cy="38586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9DB6AC5-EA52-41B0-AB5A-8BAEBD6CECD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8034227" y="5166069"/>
            <a:ext cx="3836102" cy="689263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36D4A2D-A237-4D62-A59E-33EC2D3521A9}"/>
              </a:ext>
            </a:extLst>
          </p:cNvPr>
          <p:cNvCxnSpPr>
            <a:cxnSpLocks/>
            <a:stCxn id="176" idx="3"/>
            <a:endCxn id="100" idx="1"/>
          </p:cNvCxnSpPr>
          <p:nvPr/>
        </p:nvCxnSpPr>
        <p:spPr>
          <a:xfrm flipV="1">
            <a:off x="14428686" y="9024683"/>
            <a:ext cx="14041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90CCFDF-4B07-4842-88F3-93F7177C24D0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3832225" y="5166069"/>
            <a:ext cx="235292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89280E0-3822-42D7-97AC-53D8B0F0F46F}"/>
              </a:ext>
            </a:extLst>
          </p:cNvPr>
          <p:cNvSpPr txBox="1"/>
          <p:nvPr/>
        </p:nvSpPr>
        <p:spPr>
          <a:xfrm>
            <a:off x="11859122" y="7593522"/>
            <a:ext cx="2569564" cy="286232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</a:t>
            </a:r>
            <a:r>
              <a:rPr lang="en-US" sz="2000" b="1" u="sng" dirty="0" err="1"/>
              <a:t>LoanApplication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loanApplicationId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customerId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loanType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dateOfLoanApplication</a:t>
            </a:r>
            <a:endParaRPr lang="en-US" sz="2000" dirty="0"/>
          </a:p>
          <a:p>
            <a:r>
              <a:rPr lang="en-US" sz="2000" dirty="0"/>
              <a:t>status</a:t>
            </a:r>
          </a:p>
          <a:p>
            <a:r>
              <a:rPr lang="en-US" sz="2000" dirty="0" err="1"/>
              <a:t>loanAmonth</a:t>
            </a:r>
            <a:endParaRPr lang="en-US" sz="2000" dirty="0"/>
          </a:p>
          <a:p>
            <a:r>
              <a:rPr lang="en-US" sz="2000" dirty="0" err="1"/>
              <a:t>durationInMonth</a:t>
            </a:r>
            <a:endParaRPr lang="en-US" sz="2000" dirty="0"/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approvingEmployeeId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C94C83C6-F79C-447D-B48E-5924F3C8E9F6}"/>
              </a:ext>
            </a:extLst>
          </p:cNvPr>
          <p:cNvCxnSpPr>
            <a:cxnSpLocks/>
            <a:stCxn id="176" idx="3"/>
            <a:endCxn id="101" idx="1"/>
          </p:cNvCxnSpPr>
          <p:nvPr/>
        </p:nvCxnSpPr>
        <p:spPr>
          <a:xfrm>
            <a:off x="14428687" y="9024684"/>
            <a:ext cx="1669963" cy="211368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5A6BF8-D6D6-44D3-89B3-460829D21AD9}"/>
              </a:ext>
            </a:extLst>
          </p:cNvPr>
          <p:cNvSpPr txBox="1"/>
          <p:nvPr/>
        </p:nvSpPr>
        <p:spPr>
          <a:xfrm>
            <a:off x="17139756" y="4042682"/>
            <a:ext cx="3166699" cy="22467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--Account History—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processId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accountNumber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2000" dirty="0" err="1"/>
              <a:t>processType</a:t>
            </a:r>
            <a:endParaRPr lang="en-US" sz="2000" dirty="0"/>
          </a:p>
          <a:p>
            <a:r>
              <a:rPr lang="en-US" sz="2000" dirty="0" err="1"/>
              <a:t>dateOfProcess</a:t>
            </a:r>
            <a:endParaRPr lang="en-US" sz="2000" dirty="0"/>
          </a:p>
          <a:p>
            <a:r>
              <a:rPr lang="en-US" sz="2000" dirty="0" err="1"/>
              <a:t>procesedAmount</a:t>
            </a:r>
            <a:endParaRPr lang="en-US" sz="2000" dirty="0"/>
          </a:p>
          <a:p>
            <a:r>
              <a:rPr lang="en-US" sz="2000" dirty="0"/>
              <a:t>balance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65FFD4-8DA9-40F3-BC98-F7232FEE477D}"/>
              </a:ext>
            </a:extLst>
          </p:cNvPr>
          <p:cNvSpPr txBox="1"/>
          <p:nvPr/>
        </p:nvSpPr>
        <p:spPr>
          <a:xfrm>
            <a:off x="12395597" y="1464683"/>
            <a:ext cx="1849074" cy="132343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u="sng" dirty="0"/>
              <a:t>--</a:t>
            </a:r>
            <a:r>
              <a:rPr lang="en-US" sz="2000" b="1" u="sng" dirty="0" err="1"/>
              <a:t>BankBrach</a:t>
            </a:r>
            <a:r>
              <a:rPr lang="en-US" sz="2000" b="1" u="sng" dirty="0"/>
              <a:t>--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800000"/>
                </a:highlight>
              </a:rPr>
              <a:t>brachId</a:t>
            </a:r>
            <a:endParaRPr lang="en-US" sz="2000" dirty="0">
              <a:solidFill>
                <a:schemeClr val="bg1"/>
              </a:solidFill>
              <a:highlight>
                <a:srgbClr val="800000"/>
              </a:highlight>
            </a:endParaRPr>
          </a:p>
          <a:p>
            <a:pPr algn="just"/>
            <a:r>
              <a:rPr lang="en-US" sz="2000" dirty="0"/>
              <a:t>address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008000"/>
                </a:highlight>
              </a:rPr>
              <a:t>managerId</a:t>
            </a:r>
            <a:endParaRPr 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105BF2-B062-4E0F-820E-BEB2916CCA50}"/>
              </a:ext>
            </a:extLst>
          </p:cNvPr>
          <p:cNvCxnSpPr>
            <a:stCxn id="37" idx="0"/>
            <a:endCxn id="74" idx="2"/>
          </p:cNvCxnSpPr>
          <p:nvPr/>
        </p:nvCxnSpPr>
        <p:spPr>
          <a:xfrm flipV="1">
            <a:off x="13299674" y="2788122"/>
            <a:ext cx="20461" cy="64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C4369D-7861-4461-8F74-0849A8CED184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 flipV="1">
            <a:off x="14883023" y="5166066"/>
            <a:ext cx="2256733" cy="7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48ED086-22F1-4F9E-AB52-4C9AE4743E84}"/>
              </a:ext>
            </a:extLst>
          </p:cNvPr>
          <p:cNvCxnSpPr>
            <a:cxnSpLocks/>
            <a:stCxn id="31" idx="3"/>
            <a:endCxn id="74" idx="1"/>
          </p:cNvCxnSpPr>
          <p:nvPr/>
        </p:nvCxnSpPr>
        <p:spPr>
          <a:xfrm flipV="1">
            <a:off x="8247530" y="2126403"/>
            <a:ext cx="4148067" cy="577080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2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5324</TotalTime>
  <Words>109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Anbar</dc:creator>
  <cp:lastModifiedBy>Sultan Anbar</cp:lastModifiedBy>
  <cp:revision>49</cp:revision>
  <dcterms:created xsi:type="dcterms:W3CDTF">2020-12-31T00:50:17Z</dcterms:created>
  <dcterms:modified xsi:type="dcterms:W3CDTF">2021-01-05T16:28:16Z</dcterms:modified>
</cp:coreProperties>
</file>