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5E5E5E"/>
              </a:buClr>
              <a:buFont typeface="Arial"/>
              <a:buNone/>
              <a:defRPr b="1" i="0" sz="6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rgbClr val="5E5E5E"/>
              </a:buClr>
              <a:buFont typeface="Arial"/>
              <a:buNone/>
              <a:defRPr b="1" i="0" sz="24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Font typeface="Arial"/>
              <a:buNone/>
              <a:defRPr b="1" i="0" sz="2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Font typeface="Arial"/>
              <a:buNone/>
              <a:defRPr b="1" i="0" sz="18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Font typeface="Arial"/>
              <a:buNone/>
              <a:defRPr b="1" i="0" sz="16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Font typeface="Arial"/>
              <a:buNone/>
              <a:defRPr b="1" i="0" sz="16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5E5E5E"/>
              </a:buClr>
              <a:buFont typeface="Arial"/>
              <a:buNone/>
              <a:defRPr b="1" i="0" sz="44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28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18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18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5E5E5E"/>
              </a:buClr>
              <a:buFont typeface="Arial"/>
              <a:buNone/>
              <a:defRPr b="1" i="0" sz="44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28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18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18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5E5E5E"/>
              </a:buClr>
              <a:buFont typeface="Arial"/>
              <a:buNone/>
              <a:defRPr b="1" i="0" sz="44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28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18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18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5E5E5E"/>
              </a:buClr>
              <a:buFont typeface="Arial"/>
              <a:buNone/>
              <a:defRPr b="1" i="0" sz="6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1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1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1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1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1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5E5E5E"/>
              </a:buClr>
              <a:buFont typeface="Arial"/>
              <a:buNone/>
              <a:defRPr b="1" i="0" sz="44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28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18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18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28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18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18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5E5E5E"/>
              </a:buClr>
              <a:buFont typeface="Arial"/>
              <a:buNone/>
              <a:defRPr b="1" i="0" sz="44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5E5E5E"/>
              </a:buClr>
              <a:buFont typeface="Arial"/>
              <a:buNone/>
              <a:defRPr b="1" i="0" sz="24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Font typeface="Arial"/>
              <a:buNone/>
              <a:defRPr b="1" i="0" sz="2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Font typeface="Arial"/>
              <a:buNone/>
              <a:defRPr b="1" i="0" sz="18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Font typeface="Arial"/>
              <a:buNone/>
              <a:defRPr b="1" i="0" sz="16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Font typeface="Arial"/>
              <a:buNone/>
              <a:defRPr b="1" i="0" sz="16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28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18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18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5E5E5E"/>
              </a:buClr>
              <a:buFont typeface="Arial"/>
              <a:buNone/>
              <a:defRPr b="1" i="0" sz="24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Font typeface="Arial"/>
              <a:buNone/>
              <a:defRPr b="1" i="0" sz="2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Font typeface="Arial"/>
              <a:buNone/>
              <a:defRPr b="1" i="0" sz="18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Font typeface="Arial"/>
              <a:buNone/>
              <a:defRPr b="1" i="0" sz="16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Font typeface="Arial"/>
              <a:buNone/>
              <a:defRPr b="1" i="0" sz="16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28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18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18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5E5E5E"/>
              </a:buClr>
              <a:buFont typeface="Arial"/>
              <a:buNone/>
              <a:defRPr b="1" i="0" sz="44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5E5E5E"/>
              </a:buClr>
              <a:buFont typeface="Arial"/>
              <a:buNone/>
              <a:defRPr b="1" i="0" sz="32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32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28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5E5E5E"/>
              </a:buClr>
              <a:buFont typeface="Arial"/>
              <a:buNone/>
              <a:defRPr b="1" i="0" sz="16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Font typeface="Arial"/>
              <a:buNone/>
              <a:defRPr b="1" i="0" sz="14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Font typeface="Arial"/>
              <a:buNone/>
              <a:defRPr b="1" i="0" sz="12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Font typeface="Arial"/>
              <a:buNone/>
              <a:defRPr b="1" i="0" sz="1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Font typeface="Arial"/>
              <a:buNone/>
              <a:defRPr b="1" i="0" sz="1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5E5E5E"/>
              </a:buClr>
              <a:buFont typeface="Arial"/>
              <a:buNone/>
              <a:defRPr b="1" i="0" sz="32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5E5E5E"/>
              </a:buClr>
              <a:buFont typeface="Arial"/>
              <a:buNone/>
              <a:defRPr b="1" i="0" sz="32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Font typeface="Arial"/>
              <a:buNone/>
              <a:defRPr b="1" i="0" sz="28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Font typeface="Arial"/>
              <a:buNone/>
              <a:defRPr b="1" i="0" sz="24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Font typeface="Arial"/>
              <a:buNone/>
              <a:defRPr b="1" i="0" sz="2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Font typeface="Arial"/>
              <a:buNone/>
              <a:defRPr b="1" i="0" sz="2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5E5E5E"/>
              </a:buClr>
              <a:buFont typeface="Arial"/>
              <a:buNone/>
              <a:defRPr b="1" i="0" sz="16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Font typeface="Arial"/>
              <a:buNone/>
              <a:defRPr b="1" i="0" sz="14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Font typeface="Arial"/>
              <a:buNone/>
              <a:defRPr b="1" i="0" sz="12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Font typeface="Arial"/>
              <a:buNone/>
              <a:defRPr b="1" i="0" sz="1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Font typeface="Arial"/>
              <a:buNone/>
              <a:defRPr b="1" i="0" sz="1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5E5E5E"/>
              </a:buClr>
              <a:buFont typeface="Arial"/>
              <a:buNone/>
              <a:defRPr b="1" i="0" sz="44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28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18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rgbClr val="5E5E5E"/>
              </a:buClr>
              <a:buSzPct val="100000"/>
              <a:buFont typeface="Arial"/>
              <a:buChar char="•"/>
              <a:defRPr b="1" i="0" sz="18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Relationship Id="rId4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204136"/>
            <a:ext cx="9144000" cy="239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Int vs String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Adding trailing zeros to an int requires multiplication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Adding leading zeroes requires conversion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173" y="3180700"/>
            <a:ext cx="8141274" cy="315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658" y="1938050"/>
            <a:ext cx="4418681" cy="4418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More power to the “pandas”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US" sz="2400"/>
              <a:t>Start with looking at a high level data structure</a:t>
            </a:r>
          </a:p>
          <a:p>
            <a:pPr indent="-381000" lvl="0" marL="457200">
              <a:spcBef>
                <a:spcPts val="0"/>
              </a:spcBef>
              <a:buSzPct val="100000"/>
              <a:buAutoNum type="arabicPeriod"/>
            </a:pPr>
            <a:r>
              <a:rPr lang="en-US" sz="2400"/>
              <a:t>Review the structure of the data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US" sz="1800"/>
              <a:t>What are the different data types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US" sz="1800"/>
              <a:t>Mix of numeric and characters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US" sz="1800"/>
              <a:t>Do we need to convert character to numeric or vice versa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US" sz="2400"/>
              <a:t>View the underlying data in each column to see the distribution and levels of data</a:t>
            </a:r>
          </a:p>
          <a:p>
            <a:pPr indent="-342900" lvl="1" marL="914400" rtl="0">
              <a:spcBef>
                <a:spcPts val="500"/>
              </a:spcBef>
              <a:buSzPct val="100000"/>
            </a:pPr>
            <a:r>
              <a:rPr lang="en-US" sz="1800"/>
              <a:t>In case of categorical variables check for levels which do not make sense and need to be combined or removed</a:t>
            </a:r>
          </a:p>
          <a:p>
            <a:pPr indent="-342900" lvl="1" marL="914400" rtl="0">
              <a:spcBef>
                <a:spcPts val="500"/>
              </a:spcBef>
              <a:buSzPct val="100000"/>
            </a:pPr>
            <a:r>
              <a:rPr lang="en-US" sz="1800"/>
              <a:t>In case of numeric or continuous variables check for outliers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5E5E5E"/>
              </a:buClr>
              <a:buSzPct val="250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8006" y="1690688"/>
            <a:ext cx="5816100" cy="44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 “Pretty Good” Process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US" sz="2400"/>
              <a:t>Look at a sample of data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US" sz="1800"/>
              <a:t>Ensure text is in standard format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US" sz="1800"/>
              <a:t>Check for any obvious issues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US" sz="2400"/>
              <a:t>Review data types of columns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US" sz="1800"/>
              <a:t>Determine if any need to be changed (i.e. strings to factors, dates, etc)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US" sz="2400"/>
              <a:t>View a summary of the data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US" sz="1800"/>
              <a:t>Check for and drop empty columns and those with all NAs, or review of data types that should be changed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US" sz="2400"/>
              <a:t>Check for outliers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US" sz="1800"/>
              <a:t>Plot and remove or correct as appropriate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US" sz="2400"/>
              <a:t>Check for missing values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US" sz="1800"/>
              <a:t>Remove or correct as appropriate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5E5E5E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5962" y="1690688"/>
            <a:ext cx="4080075" cy="40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1630600" y="2010694"/>
            <a:ext cx="9144000" cy="12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5E5E5E"/>
              </a:buClr>
              <a:buSzPct val="25000"/>
              <a:buFont typeface="Arial"/>
              <a:buNone/>
            </a:pPr>
            <a:r>
              <a:t/>
            </a:r>
            <a:endParaRPr sz="54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5E5E5E"/>
              </a:buClr>
              <a:buSzPct val="25000"/>
              <a:buFont typeface="Arial"/>
              <a:buNone/>
            </a:pPr>
            <a:r>
              <a:t/>
            </a:r>
            <a:endParaRPr sz="54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5E5E5E"/>
              </a:buClr>
              <a:buSzPct val="25000"/>
              <a:buFont typeface="Arial"/>
              <a:buNone/>
            </a:pPr>
            <a:r>
              <a:rPr lang="en-US" sz="5400"/>
              <a:t>How to Clean Data with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5E5E5E"/>
              </a:buClr>
              <a:buSzPct val="25000"/>
              <a:buFont typeface="Arial"/>
              <a:buNone/>
            </a:pPr>
            <a:r>
              <a:rPr lang="en-US" sz="5400"/>
              <a:t>SQL, Python, and R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5E5E5E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Presented by </a:t>
            </a:r>
            <a:r>
              <a:rPr lang="en-US"/>
              <a:t>Sam Howard, Abhishek Roy</a:t>
            </a:r>
            <a:r>
              <a:rPr b="1" i="0" lang="en-US" sz="24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US"/>
              <a:t>Brianna Noland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4374" y="994949"/>
            <a:ext cx="5543250" cy="55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SQL Import Wizard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-US"/>
              <a:t>Helps with a lot of initial cleaning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Use as many rows as possible/viable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4575" y="3183999"/>
            <a:ext cx="2925625" cy="299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Strengths / Weaknesses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Easy to view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Prebuilt functions allow replication over server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Lacks flexibility 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You might not always have control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838200" y="4413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Case Conversion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Often no system impact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Readability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972" y="2954821"/>
            <a:ext cx="10717499" cy="359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Use Schema for discovery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Data types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Column length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123" y="1334848"/>
            <a:ext cx="8609750" cy="341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846814" y="5026725"/>
            <a:ext cx="18405572" cy="1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Be careful of “Base Dates”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Looks like date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Varies by platform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Useless data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950" y="3731338"/>
            <a:ext cx="7280450" cy="2577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Functions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-US"/>
              <a:t>Removing all non numerics from a field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Phone numbers, weights, etc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625" y="686775"/>
            <a:ext cx="9724675" cy="59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